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 id="2147483685" r:id="rId5"/>
    <p:sldMasterId id="2147483697" r:id="rId6"/>
  </p:sldMasterIdLst>
  <p:notesMasterIdLst>
    <p:notesMasterId r:id="rId8"/>
  </p:notesMasterIdLst>
  <p:handoutMasterIdLst>
    <p:handoutMasterId r:id="rId221"/>
  </p:handoutMasterIdLst>
  <p:sldIdLst>
    <p:sldId id="1337" r:id="rId7"/>
    <p:sldId id="1410" r:id="rId9"/>
    <p:sldId id="1411" r:id="rId10"/>
    <p:sldId id="1338" r:id="rId11"/>
    <p:sldId id="1195" r:id="rId12"/>
    <p:sldId id="1196" r:id="rId13"/>
    <p:sldId id="1197" r:id="rId14"/>
    <p:sldId id="1198" r:id="rId15"/>
    <p:sldId id="1339" r:id="rId16"/>
    <p:sldId id="1200" r:id="rId17"/>
    <p:sldId id="1201" r:id="rId18"/>
    <p:sldId id="1202" r:id="rId19"/>
    <p:sldId id="1203" r:id="rId20"/>
    <p:sldId id="1204" r:id="rId21"/>
    <p:sldId id="1205" r:id="rId22"/>
    <p:sldId id="1206" r:id="rId23"/>
    <p:sldId id="1484" r:id="rId24"/>
    <p:sldId id="1485" r:id="rId25"/>
    <p:sldId id="1486" r:id="rId26"/>
    <p:sldId id="1208" r:id="rId27"/>
    <p:sldId id="1491" r:id="rId28"/>
    <p:sldId id="1492" r:id="rId29"/>
    <p:sldId id="1490" r:id="rId30"/>
    <p:sldId id="1209" r:id="rId31"/>
    <p:sldId id="1351" r:id="rId32"/>
    <p:sldId id="1350" r:id="rId33"/>
    <p:sldId id="1416" r:id="rId34"/>
    <p:sldId id="1461" r:id="rId35"/>
    <p:sldId id="1463" r:id="rId36"/>
    <p:sldId id="1465" r:id="rId37"/>
    <p:sldId id="1466" r:id="rId38"/>
    <p:sldId id="1467" r:id="rId39"/>
    <p:sldId id="1462" r:id="rId40"/>
    <p:sldId id="1474" r:id="rId41"/>
    <p:sldId id="1468" r:id="rId42"/>
    <p:sldId id="1469" r:id="rId43"/>
    <p:sldId id="1470" r:id="rId44"/>
    <p:sldId id="1471" r:id="rId45"/>
    <p:sldId id="1472" r:id="rId46"/>
    <p:sldId id="1473" r:id="rId47"/>
    <p:sldId id="1418" r:id="rId48"/>
    <p:sldId id="1475" r:id="rId49"/>
    <p:sldId id="1477" r:id="rId50"/>
    <p:sldId id="1478" r:id="rId51"/>
    <p:sldId id="1479" r:id="rId52"/>
    <p:sldId id="1419" r:id="rId53"/>
    <p:sldId id="1420" r:id="rId54"/>
    <p:sldId id="1421" r:id="rId55"/>
    <p:sldId id="1422" r:id="rId56"/>
    <p:sldId id="1423" r:id="rId57"/>
    <p:sldId id="1482" r:id="rId58"/>
    <p:sldId id="1481" r:id="rId59"/>
    <p:sldId id="1493" r:id="rId60"/>
    <p:sldId id="1495" r:id="rId61"/>
    <p:sldId id="1502" r:id="rId62"/>
    <p:sldId id="1496" r:id="rId63"/>
    <p:sldId id="1503" r:id="rId64"/>
    <p:sldId id="1483" r:id="rId65"/>
    <p:sldId id="1499" r:id="rId66"/>
    <p:sldId id="1500" r:id="rId67"/>
    <p:sldId id="1501" r:id="rId68"/>
    <p:sldId id="1424" r:id="rId69"/>
    <p:sldId id="1425" r:id="rId70"/>
    <p:sldId id="1210" r:id="rId71"/>
    <p:sldId id="1364" r:id="rId72"/>
    <p:sldId id="1365" r:id="rId73"/>
    <p:sldId id="1211" r:id="rId74"/>
    <p:sldId id="1368" r:id="rId75"/>
    <p:sldId id="1370" r:id="rId76"/>
    <p:sldId id="1369" r:id="rId77"/>
    <p:sldId id="1372" r:id="rId78"/>
    <p:sldId id="1388" r:id="rId79"/>
    <p:sldId id="1373" r:id="rId80"/>
    <p:sldId id="1405" r:id="rId81"/>
    <p:sldId id="1371" r:id="rId82"/>
    <p:sldId id="1340" r:id="rId83"/>
    <p:sldId id="1213" r:id="rId84"/>
    <p:sldId id="1215" r:id="rId85"/>
    <p:sldId id="1216" r:id="rId86"/>
    <p:sldId id="1217" r:id="rId87"/>
    <p:sldId id="1218" r:id="rId88"/>
    <p:sldId id="1219" r:id="rId89"/>
    <p:sldId id="1406" r:id="rId90"/>
    <p:sldId id="1220" r:id="rId91"/>
    <p:sldId id="1221" r:id="rId92"/>
    <p:sldId id="1222" r:id="rId93"/>
    <p:sldId id="1223" r:id="rId94"/>
    <p:sldId id="1407" r:id="rId95"/>
    <p:sldId id="1224" r:id="rId96"/>
    <p:sldId id="1225" r:id="rId97"/>
    <p:sldId id="1226" r:id="rId98"/>
    <p:sldId id="1227" r:id="rId99"/>
    <p:sldId id="1228" r:id="rId100"/>
    <p:sldId id="1341" r:id="rId101"/>
    <p:sldId id="1230" r:id="rId102"/>
    <p:sldId id="1231" r:id="rId103"/>
    <p:sldId id="1376" r:id="rId104"/>
    <p:sldId id="1377" r:id="rId105"/>
    <p:sldId id="1232" r:id="rId106"/>
    <p:sldId id="1233" r:id="rId107"/>
    <p:sldId id="1234" r:id="rId108"/>
    <p:sldId id="1235" r:id="rId109"/>
    <p:sldId id="1236" r:id="rId110"/>
    <p:sldId id="1237" r:id="rId111"/>
    <p:sldId id="1238" r:id="rId112"/>
    <p:sldId id="1239" r:id="rId113"/>
    <p:sldId id="1240" r:id="rId114"/>
    <p:sldId id="1241" r:id="rId115"/>
    <p:sldId id="1242" r:id="rId116"/>
    <p:sldId id="1378" r:id="rId117"/>
    <p:sldId id="1243" r:id="rId118"/>
    <p:sldId id="1342" r:id="rId119"/>
    <p:sldId id="1245" r:id="rId120"/>
    <p:sldId id="1408" r:id="rId121"/>
    <p:sldId id="1343" r:id="rId122"/>
    <p:sldId id="1247" r:id="rId123"/>
    <p:sldId id="1250" r:id="rId124"/>
    <p:sldId id="1248" r:id="rId125"/>
    <p:sldId id="1249" r:id="rId126"/>
    <p:sldId id="1251" r:id="rId127"/>
    <p:sldId id="1252" r:id="rId128"/>
    <p:sldId id="1253" r:id="rId129"/>
    <p:sldId id="1254" r:id="rId130"/>
    <p:sldId id="1255" r:id="rId131"/>
    <p:sldId id="1256" r:id="rId132"/>
    <p:sldId id="1257" r:id="rId133"/>
    <p:sldId id="1344" r:id="rId134"/>
    <p:sldId id="1259" r:id="rId135"/>
    <p:sldId id="1260" r:id="rId136"/>
    <p:sldId id="1261" r:id="rId137"/>
    <p:sldId id="1352" r:id="rId138"/>
    <p:sldId id="1409" r:id="rId139"/>
    <p:sldId id="1262" r:id="rId140"/>
    <p:sldId id="1263" r:id="rId141"/>
    <p:sldId id="1264" r:id="rId142"/>
    <p:sldId id="1265" r:id="rId143"/>
    <p:sldId id="1353" r:id="rId144"/>
    <p:sldId id="1389" r:id="rId145"/>
    <p:sldId id="1266" r:id="rId146"/>
    <p:sldId id="1267" r:id="rId147"/>
    <p:sldId id="1345" r:id="rId148"/>
    <p:sldId id="1269" r:id="rId149"/>
    <p:sldId id="1270" r:id="rId150"/>
    <p:sldId id="1271" r:id="rId151"/>
    <p:sldId id="1272" r:id="rId152"/>
    <p:sldId id="1273" r:id="rId153"/>
    <p:sldId id="1274" r:id="rId154"/>
    <p:sldId id="1275" r:id="rId155"/>
    <p:sldId id="1276" r:id="rId156"/>
    <p:sldId id="1354" r:id="rId157"/>
    <p:sldId id="1379" r:id="rId158"/>
    <p:sldId id="1277" r:id="rId159"/>
    <p:sldId id="1390" r:id="rId160"/>
    <p:sldId id="1278" r:id="rId161"/>
    <p:sldId id="1380" r:id="rId162"/>
    <p:sldId id="1279" r:id="rId163"/>
    <p:sldId id="1280" r:id="rId164"/>
    <p:sldId id="1346" r:id="rId165"/>
    <p:sldId id="1282" r:id="rId166"/>
    <p:sldId id="1283" r:id="rId167"/>
    <p:sldId id="1284" r:id="rId168"/>
    <p:sldId id="1285" r:id="rId169"/>
    <p:sldId id="1286" r:id="rId170"/>
    <p:sldId id="1287" r:id="rId171"/>
    <p:sldId id="1374" r:id="rId172"/>
    <p:sldId id="1375" r:id="rId173"/>
    <p:sldId id="1381" r:id="rId174"/>
    <p:sldId id="1355" r:id="rId175"/>
    <p:sldId id="1288" r:id="rId176"/>
    <p:sldId id="1290" r:id="rId177"/>
    <p:sldId id="1382" r:id="rId178"/>
    <p:sldId id="1292" r:id="rId179"/>
    <p:sldId id="1383" r:id="rId180"/>
    <p:sldId id="1384" r:id="rId181"/>
    <p:sldId id="1385" r:id="rId182"/>
    <p:sldId id="1293" r:id="rId183"/>
    <p:sldId id="1294" r:id="rId184"/>
    <p:sldId id="1295" r:id="rId185"/>
    <p:sldId id="1296" r:id="rId186"/>
    <p:sldId id="1297" r:id="rId187"/>
    <p:sldId id="1298" r:id="rId188"/>
    <p:sldId id="1299" r:id="rId189"/>
    <p:sldId id="1300" r:id="rId190"/>
    <p:sldId id="1301" r:id="rId191"/>
    <p:sldId id="1347" r:id="rId192"/>
    <p:sldId id="1303" r:id="rId193"/>
    <p:sldId id="1304" r:id="rId194"/>
    <p:sldId id="1305" r:id="rId195"/>
    <p:sldId id="1306" r:id="rId196"/>
    <p:sldId id="1307" r:id="rId197"/>
    <p:sldId id="1386" r:id="rId198"/>
    <p:sldId id="1308" r:id="rId199"/>
    <p:sldId id="1310" r:id="rId200"/>
    <p:sldId id="1311" r:id="rId201"/>
    <p:sldId id="1312" r:id="rId202"/>
    <p:sldId id="1313" r:id="rId203"/>
    <p:sldId id="1356" r:id="rId204"/>
    <p:sldId id="1348" r:id="rId205"/>
    <p:sldId id="1315" r:id="rId206"/>
    <p:sldId id="1357" r:id="rId207"/>
    <p:sldId id="1362" r:id="rId208"/>
    <p:sldId id="1358" r:id="rId209"/>
    <p:sldId id="1359" r:id="rId210"/>
    <p:sldId id="1394" r:id="rId211"/>
    <p:sldId id="1393" r:id="rId212"/>
    <p:sldId id="1395" r:id="rId213"/>
    <p:sldId id="1396" r:id="rId214"/>
    <p:sldId id="1397" r:id="rId215"/>
    <p:sldId id="1398" r:id="rId216"/>
    <p:sldId id="1400" r:id="rId217"/>
    <p:sldId id="1401" r:id="rId218"/>
    <p:sldId id="1402" r:id="rId219"/>
    <p:sldId id="1403" r:id="rId220"/>
  </p:sldIdLst>
  <p:sldSz cx="9144000" cy="6858000" type="screen4x3"/>
  <p:notesSz cx="6858000" cy="9144000"/>
  <p:custDataLst>
    <p:tags r:id="rId225"/>
  </p:custDataLst>
  <p:defaultTextStyle>
    <a:defPPr>
      <a:defRPr lang="zh-CN"/>
    </a:defPPr>
    <a:lvl1pPr marL="0" lvl="0" indent="0" algn="l" defTabSz="914400" rtl="0" eaLnBrk="0" fontAlgn="base" latinLnBrk="0" hangingPunct="0">
      <a:lnSpc>
        <a:spcPct val="100000"/>
      </a:lnSpc>
      <a:spcBef>
        <a:spcPct val="0"/>
      </a:spcBef>
      <a:spcAft>
        <a:spcPct val="0"/>
      </a:spcAft>
      <a:buNone/>
      <a:defRPr sz="1600" b="1" i="0" u="none" kern="1200" baseline="0">
        <a:solidFill>
          <a:srgbClr val="FF33CC"/>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1600" b="1" i="0" u="none" kern="1200" baseline="0">
        <a:solidFill>
          <a:srgbClr val="FF33CC"/>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1600" b="1" i="0" u="none" kern="1200" baseline="0">
        <a:solidFill>
          <a:srgbClr val="FF33CC"/>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1600" b="1" i="0" u="none" kern="1200" baseline="0">
        <a:solidFill>
          <a:srgbClr val="FF33CC"/>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1600" b="1" i="0" u="none" kern="1200" baseline="0">
        <a:solidFill>
          <a:srgbClr val="FF33CC"/>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1600" b="1" i="0" u="none" kern="1200" baseline="0">
        <a:solidFill>
          <a:srgbClr val="FF33CC"/>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1600" b="1" i="0" u="none" kern="1200" baseline="0">
        <a:solidFill>
          <a:srgbClr val="FF33CC"/>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1600" b="1" i="0" u="none" kern="1200" baseline="0">
        <a:solidFill>
          <a:srgbClr val="FF33CC"/>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1600" b="1" i="0" u="none" kern="1200" baseline="0">
        <a:solidFill>
          <a:srgbClr val="FF33CC"/>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08F8"/>
    <a:srgbClr val="FF0066"/>
    <a:srgbClr val="FF66CC"/>
    <a:srgbClr val="FFCCCC"/>
    <a:srgbClr val="FF9966"/>
    <a:srgbClr val="FF3399"/>
    <a:srgbClr val="FFCC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8370"/>
  </p:normalViewPr>
  <p:slideViewPr>
    <p:cSldViewPr snapToGrid="0" showGuides="1">
      <p:cViewPr varScale="1">
        <p:scale>
          <a:sx n="88" d="100"/>
          <a:sy n="88" d="100"/>
        </p:scale>
        <p:origin x="14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2.xml"/><Relationship Id="rId98" Type="http://schemas.openxmlformats.org/officeDocument/2006/relationships/slide" Target="slides/slide91.xml"/><Relationship Id="rId97" Type="http://schemas.openxmlformats.org/officeDocument/2006/relationships/slide" Target="slides/slide90.xml"/><Relationship Id="rId96" Type="http://schemas.openxmlformats.org/officeDocument/2006/relationships/slide" Target="slides/slide89.xml"/><Relationship Id="rId95" Type="http://schemas.openxmlformats.org/officeDocument/2006/relationships/slide" Target="slides/slide88.xml"/><Relationship Id="rId94" Type="http://schemas.openxmlformats.org/officeDocument/2006/relationships/slide" Target="slides/slide87.xml"/><Relationship Id="rId93" Type="http://schemas.openxmlformats.org/officeDocument/2006/relationships/slide" Target="slides/slide86.xml"/><Relationship Id="rId92" Type="http://schemas.openxmlformats.org/officeDocument/2006/relationships/slide" Target="slides/slide85.xml"/><Relationship Id="rId91" Type="http://schemas.openxmlformats.org/officeDocument/2006/relationships/slide" Target="slides/slide84.xml"/><Relationship Id="rId90" Type="http://schemas.openxmlformats.org/officeDocument/2006/relationships/slide" Target="slides/slide83.xml"/><Relationship Id="rId9" Type="http://schemas.openxmlformats.org/officeDocument/2006/relationships/slide" Target="slides/slide2.xml"/><Relationship Id="rId89" Type="http://schemas.openxmlformats.org/officeDocument/2006/relationships/slide" Target="slides/slide82.xml"/><Relationship Id="rId88" Type="http://schemas.openxmlformats.org/officeDocument/2006/relationships/slide" Target="slides/slide81.xml"/><Relationship Id="rId87" Type="http://schemas.openxmlformats.org/officeDocument/2006/relationships/slide" Target="slides/slide80.xml"/><Relationship Id="rId86" Type="http://schemas.openxmlformats.org/officeDocument/2006/relationships/slide" Target="slides/slide79.xml"/><Relationship Id="rId85" Type="http://schemas.openxmlformats.org/officeDocument/2006/relationships/slide" Target="slides/slide78.xml"/><Relationship Id="rId84" Type="http://schemas.openxmlformats.org/officeDocument/2006/relationships/slide" Target="slides/slide77.xml"/><Relationship Id="rId83" Type="http://schemas.openxmlformats.org/officeDocument/2006/relationships/slide" Target="slides/slide76.xml"/><Relationship Id="rId82" Type="http://schemas.openxmlformats.org/officeDocument/2006/relationships/slide" Target="slides/slide75.xml"/><Relationship Id="rId81" Type="http://schemas.openxmlformats.org/officeDocument/2006/relationships/slide" Target="slides/slide74.xml"/><Relationship Id="rId80" Type="http://schemas.openxmlformats.org/officeDocument/2006/relationships/slide" Target="slides/slide73.xml"/><Relationship Id="rId8" Type="http://schemas.openxmlformats.org/officeDocument/2006/relationships/notesMaster" Target="notesMasters/notesMaster1.xml"/><Relationship Id="rId79" Type="http://schemas.openxmlformats.org/officeDocument/2006/relationships/slide" Target="slides/slide72.xml"/><Relationship Id="rId78" Type="http://schemas.openxmlformats.org/officeDocument/2006/relationships/slide" Target="slides/slide71.xml"/><Relationship Id="rId77" Type="http://schemas.openxmlformats.org/officeDocument/2006/relationships/slide" Target="slides/slide70.xml"/><Relationship Id="rId76" Type="http://schemas.openxmlformats.org/officeDocument/2006/relationships/slide" Target="slides/slide69.xml"/><Relationship Id="rId75" Type="http://schemas.openxmlformats.org/officeDocument/2006/relationships/slide" Target="slides/slide68.xml"/><Relationship Id="rId74" Type="http://schemas.openxmlformats.org/officeDocument/2006/relationships/slide" Target="slides/slide67.xml"/><Relationship Id="rId73" Type="http://schemas.openxmlformats.org/officeDocument/2006/relationships/slide" Target="slides/slide66.xml"/><Relationship Id="rId72" Type="http://schemas.openxmlformats.org/officeDocument/2006/relationships/slide" Target="slides/slide65.xml"/><Relationship Id="rId71" Type="http://schemas.openxmlformats.org/officeDocument/2006/relationships/slide" Target="slides/slide64.xml"/><Relationship Id="rId70" Type="http://schemas.openxmlformats.org/officeDocument/2006/relationships/slide" Target="slides/slide63.xml"/><Relationship Id="rId7" Type="http://schemas.openxmlformats.org/officeDocument/2006/relationships/slide" Target="slides/slide1.xml"/><Relationship Id="rId69" Type="http://schemas.openxmlformats.org/officeDocument/2006/relationships/slide" Target="slides/slide62.xml"/><Relationship Id="rId68" Type="http://schemas.openxmlformats.org/officeDocument/2006/relationships/slide" Target="slides/slide61.xml"/><Relationship Id="rId67" Type="http://schemas.openxmlformats.org/officeDocument/2006/relationships/slide" Target="slides/slide60.xml"/><Relationship Id="rId66" Type="http://schemas.openxmlformats.org/officeDocument/2006/relationships/slide" Target="slides/slide59.xml"/><Relationship Id="rId65" Type="http://schemas.openxmlformats.org/officeDocument/2006/relationships/slide" Target="slides/slide58.xml"/><Relationship Id="rId64" Type="http://schemas.openxmlformats.org/officeDocument/2006/relationships/slide" Target="slides/slide57.xml"/><Relationship Id="rId63" Type="http://schemas.openxmlformats.org/officeDocument/2006/relationships/slide" Target="slides/slide56.xml"/><Relationship Id="rId62" Type="http://schemas.openxmlformats.org/officeDocument/2006/relationships/slide" Target="slides/slide55.xml"/><Relationship Id="rId61" Type="http://schemas.openxmlformats.org/officeDocument/2006/relationships/slide" Target="slides/slide54.xml"/><Relationship Id="rId60" Type="http://schemas.openxmlformats.org/officeDocument/2006/relationships/slide" Target="slides/slide53.xml"/><Relationship Id="rId6" Type="http://schemas.openxmlformats.org/officeDocument/2006/relationships/slideMaster" Target="slideMasters/slideMaster5.xml"/><Relationship Id="rId59" Type="http://schemas.openxmlformats.org/officeDocument/2006/relationships/slide" Target="slides/slide52.xml"/><Relationship Id="rId58" Type="http://schemas.openxmlformats.org/officeDocument/2006/relationships/slide" Target="slides/slide51.xml"/><Relationship Id="rId57" Type="http://schemas.openxmlformats.org/officeDocument/2006/relationships/slide" Target="slides/slide50.xml"/><Relationship Id="rId56" Type="http://schemas.openxmlformats.org/officeDocument/2006/relationships/slide" Target="slides/slide49.xml"/><Relationship Id="rId55" Type="http://schemas.openxmlformats.org/officeDocument/2006/relationships/slide" Target="slides/slide48.xml"/><Relationship Id="rId54" Type="http://schemas.openxmlformats.org/officeDocument/2006/relationships/slide" Target="slides/slide47.xml"/><Relationship Id="rId53" Type="http://schemas.openxmlformats.org/officeDocument/2006/relationships/slide" Target="slides/slide46.xml"/><Relationship Id="rId52" Type="http://schemas.openxmlformats.org/officeDocument/2006/relationships/slide" Target="slides/slide45.xml"/><Relationship Id="rId51" Type="http://schemas.openxmlformats.org/officeDocument/2006/relationships/slide" Target="slides/slide44.xml"/><Relationship Id="rId50" Type="http://schemas.openxmlformats.org/officeDocument/2006/relationships/slide" Target="slides/slide43.xml"/><Relationship Id="rId5" Type="http://schemas.openxmlformats.org/officeDocument/2006/relationships/slideMaster" Target="slideMasters/slideMaster4.xml"/><Relationship Id="rId49" Type="http://schemas.openxmlformats.org/officeDocument/2006/relationships/slide" Target="slides/slide42.xml"/><Relationship Id="rId48" Type="http://schemas.openxmlformats.org/officeDocument/2006/relationships/slide" Target="slides/slide41.xml"/><Relationship Id="rId47" Type="http://schemas.openxmlformats.org/officeDocument/2006/relationships/slide" Target="slides/slide40.xml"/><Relationship Id="rId46" Type="http://schemas.openxmlformats.org/officeDocument/2006/relationships/slide" Target="slides/slide39.xml"/><Relationship Id="rId45" Type="http://schemas.openxmlformats.org/officeDocument/2006/relationships/slide" Target="slides/slide38.xml"/><Relationship Id="rId44" Type="http://schemas.openxmlformats.org/officeDocument/2006/relationships/slide" Target="slides/slide37.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5" Type="http://schemas.openxmlformats.org/officeDocument/2006/relationships/tags" Target="tags/tag1.xml"/><Relationship Id="rId224" Type="http://schemas.openxmlformats.org/officeDocument/2006/relationships/tableStyles" Target="tableStyles.xml"/><Relationship Id="rId223" Type="http://schemas.openxmlformats.org/officeDocument/2006/relationships/viewProps" Target="viewProps.xml"/><Relationship Id="rId222" Type="http://schemas.openxmlformats.org/officeDocument/2006/relationships/presProps" Target="presProps.xml"/><Relationship Id="rId221" Type="http://schemas.openxmlformats.org/officeDocument/2006/relationships/handoutMaster" Target="handoutMasters/handoutMaster1.xml"/><Relationship Id="rId220" Type="http://schemas.openxmlformats.org/officeDocument/2006/relationships/slide" Target="slides/slide213.xml"/><Relationship Id="rId22" Type="http://schemas.openxmlformats.org/officeDocument/2006/relationships/slide" Target="slides/slide15.xml"/><Relationship Id="rId219" Type="http://schemas.openxmlformats.org/officeDocument/2006/relationships/slide" Target="slides/slide212.xml"/><Relationship Id="rId218" Type="http://schemas.openxmlformats.org/officeDocument/2006/relationships/slide" Target="slides/slide211.xml"/><Relationship Id="rId217" Type="http://schemas.openxmlformats.org/officeDocument/2006/relationships/slide" Target="slides/slide210.xml"/><Relationship Id="rId216" Type="http://schemas.openxmlformats.org/officeDocument/2006/relationships/slide" Target="slides/slide209.xml"/><Relationship Id="rId215" Type="http://schemas.openxmlformats.org/officeDocument/2006/relationships/slide" Target="slides/slide208.xml"/><Relationship Id="rId214" Type="http://schemas.openxmlformats.org/officeDocument/2006/relationships/slide" Target="slides/slide207.xml"/><Relationship Id="rId213" Type="http://schemas.openxmlformats.org/officeDocument/2006/relationships/slide" Target="slides/slide206.xml"/><Relationship Id="rId212" Type="http://schemas.openxmlformats.org/officeDocument/2006/relationships/slide" Target="slides/slide205.xml"/><Relationship Id="rId211" Type="http://schemas.openxmlformats.org/officeDocument/2006/relationships/slide" Target="slides/slide204.xml"/><Relationship Id="rId210" Type="http://schemas.openxmlformats.org/officeDocument/2006/relationships/slide" Target="slides/slide203.xml"/><Relationship Id="rId21" Type="http://schemas.openxmlformats.org/officeDocument/2006/relationships/slide" Target="slides/slide14.xml"/><Relationship Id="rId209" Type="http://schemas.openxmlformats.org/officeDocument/2006/relationships/slide" Target="slides/slide202.xml"/><Relationship Id="rId208" Type="http://schemas.openxmlformats.org/officeDocument/2006/relationships/slide" Target="slides/slide201.xml"/><Relationship Id="rId207" Type="http://schemas.openxmlformats.org/officeDocument/2006/relationships/slide" Target="slides/slide200.xml"/><Relationship Id="rId206" Type="http://schemas.openxmlformats.org/officeDocument/2006/relationships/slide" Target="slides/slide199.xml"/><Relationship Id="rId205" Type="http://schemas.openxmlformats.org/officeDocument/2006/relationships/slide" Target="slides/slide198.xml"/><Relationship Id="rId204" Type="http://schemas.openxmlformats.org/officeDocument/2006/relationships/slide" Target="slides/slide197.xml"/><Relationship Id="rId203" Type="http://schemas.openxmlformats.org/officeDocument/2006/relationships/slide" Target="slides/slide196.xml"/><Relationship Id="rId202" Type="http://schemas.openxmlformats.org/officeDocument/2006/relationships/slide" Target="slides/slide195.xml"/><Relationship Id="rId201" Type="http://schemas.openxmlformats.org/officeDocument/2006/relationships/slide" Target="slides/slide194.xml"/><Relationship Id="rId200" Type="http://schemas.openxmlformats.org/officeDocument/2006/relationships/slide" Target="slides/slide193.xml"/><Relationship Id="rId20" Type="http://schemas.openxmlformats.org/officeDocument/2006/relationships/slide" Target="slides/slide13.xml"/><Relationship Id="rId2" Type="http://schemas.openxmlformats.org/officeDocument/2006/relationships/theme" Target="theme/theme1.xml"/><Relationship Id="rId199" Type="http://schemas.openxmlformats.org/officeDocument/2006/relationships/slide" Target="slides/slide192.xml"/><Relationship Id="rId198" Type="http://schemas.openxmlformats.org/officeDocument/2006/relationships/slide" Target="slides/slide191.xml"/><Relationship Id="rId197" Type="http://schemas.openxmlformats.org/officeDocument/2006/relationships/slide" Target="slides/slide190.xml"/><Relationship Id="rId196" Type="http://schemas.openxmlformats.org/officeDocument/2006/relationships/slide" Target="slides/slide189.xml"/><Relationship Id="rId195" Type="http://schemas.openxmlformats.org/officeDocument/2006/relationships/slide" Target="slides/slide188.xml"/><Relationship Id="rId194" Type="http://schemas.openxmlformats.org/officeDocument/2006/relationships/slide" Target="slides/slide187.xml"/><Relationship Id="rId193" Type="http://schemas.openxmlformats.org/officeDocument/2006/relationships/slide" Target="slides/slide186.xml"/><Relationship Id="rId192" Type="http://schemas.openxmlformats.org/officeDocument/2006/relationships/slide" Target="slides/slide185.xml"/><Relationship Id="rId191" Type="http://schemas.openxmlformats.org/officeDocument/2006/relationships/slide" Target="slides/slide184.xml"/><Relationship Id="rId190" Type="http://schemas.openxmlformats.org/officeDocument/2006/relationships/slide" Target="slides/slide183.xml"/><Relationship Id="rId19" Type="http://schemas.openxmlformats.org/officeDocument/2006/relationships/slide" Target="slides/slide12.xml"/><Relationship Id="rId189" Type="http://schemas.openxmlformats.org/officeDocument/2006/relationships/slide" Target="slides/slide182.xml"/><Relationship Id="rId188" Type="http://schemas.openxmlformats.org/officeDocument/2006/relationships/slide" Target="slides/slide181.xml"/><Relationship Id="rId187" Type="http://schemas.openxmlformats.org/officeDocument/2006/relationships/slide" Target="slides/slide180.xml"/><Relationship Id="rId186" Type="http://schemas.openxmlformats.org/officeDocument/2006/relationships/slide" Target="slides/slide179.xml"/><Relationship Id="rId185" Type="http://schemas.openxmlformats.org/officeDocument/2006/relationships/slide" Target="slides/slide178.xml"/><Relationship Id="rId184" Type="http://schemas.openxmlformats.org/officeDocument/2006/relationships/slide" Target="slides/slide177.xml"/><Relationship Id="rId183" Type="http://schemas.openxmlformats.org/officeDocument/2006/relationships/slide" Target="slides/slide176.xml"/><Relationship Id="rId182" Type="http://schemas.openxmlformats.org/officeDocument/2006/relationships/slide" Target="slides/slide175.xml"/><Relationship Id="rId181" Type="http://schemas.openxmlformats.org/officeDocument/2006/relationships/slide" Target="slides/slide174.xml"/><Relationship Id="rId180" Type="http://schemas.openxmlformats.org/officeDocument/2006/relationships/slide" Target="slides/slide173.xml"/><Relationship Id="rId18" Type="http://schemas.openxmlformats.org/officeDocument/2006/relationships/slide" Target="slides/slide11.xml"/><Relationship Id="rId179" Type="http://schemas.openxmlformats.org/officeDocument/2006/relationships/slide" Target="slides/slide172.xml"/><Relationship Id="rId178" Type="http://schemas.openxmlformats.org/officeDocument/2006/relationships/slide" Target="slides/slide171.xml"/><Relationship Id="rId177" Type="http://schemas.openxmlformats.org/officeDocument/2006/relationships/slide" Target="slides/slide170.xml"/><Relationship Id="rId176" Type="http://schemas.openxmlformats.org/officeDocument/2006/relationships/slide" Target="slides/slide169.xml"/><Relationship Id="rId175" Type="http://schemas.openxmlformats.org/officeDocument/2006/relationships/slide" Target="slides/slide168.xml"/><Relationship Id="rId174" Type="http://schemas.openxmlformats.org/officeDocument/2006/relationships/slide" Target="slides/slide167.xml"/><Relationship Id="rId173" Type="http://schemas.openxmlformats.org/officeDocument/2006/relationships/slide" Target="slides/slide166.xml"/><Relationship Id="rId172" Type="http://schemas.openxmlformats.org/officeDocument/2006/relationships/slide" Target="slides/slide165.xml"/><Relationship Id="rId171" Type="http://schemas.openxmlformats.org/officeDocument/2006/relationships/slide" Target="slides/slide164.xml"/><Relationship Id="rId170" Type="http://schemas.openxmlformats.org/officeDocument/2006/relationships/slide" Target="slides/slide163.xml"/><Relationship Id="rId17" Type="http://schemas.openxmlformats.org/officeDocument/2006/relationships/slide" Target="slides/slide10.xml"/><Relationship Id="rId169" Type="http://schemas.openxmlformats.org/officeDocument/2006/relationships/slide" Target="slides/slide162.xml"/><Relationship Id="rId168" Type="http://schemas.openxmlformats.org/officeDocument/2006/relationships/slide" Target="slides/slide161.xml"/><Relationship Id="rId167" Type="http://schemas.openxmlformats.org/officeDocument/2006/relationships/slide" Target="slides/slide160.xml"/><Relationship Id="rId166" Type="http://schemas.openxmlformats.org/officeDocument/2006/relationships/slide" Target="slides/slide159.xml"/><Relationship Id="rId165" Type="http://schemas.openxmlformats.org/officeDocument/2006/relationships/slide" Target="slides/slide158.xml"/><Relationship Id="rId164" Type="http://schemas.openxmlformats.org/officeDocument/2006/relationships/slide" Target="slides/slide157.xml"/><Relationship Id="rId163" Type="http://schemas.openxmlformats.org/officeDocument/2006/relationships/slide" Target="slides/slide156.xml"/><Relationship Id="rId162" Type="http://schemas.openxmlformats.org/officeDocument/2006/relationships/slide" Target="slides/slide155.xml"/><Relationship Id="rId161" Type="http://schemas.openxmlformats.org/officeDocument/2006/relationships/slide" Target="slides/slide154.xml"/><Relationship Id="rId160" Type="http://schemas.openxmlformats.org/officeDocument/2006/relationships/slide" Target="slides/slide153.xml"/><Relationship Id="rId16" Type="http://schemas.openxmlformats.org/officeDocument/2006/relationships/slide" Target="slides/slide9.xml"/><Relationship Id="rId159" Type="http://schemas.openxmlformats.org/officeDocument/2006/relationships/slide" Target="slides/slide152.xml"/><Relationship Id="rId158" Type="http://schemas.openxmlformats.org/officeDocument/2006/relationships/slide" Target="slides/slide151.xml"/><Relationship Id="rId157" Type="http://schemas.openxmlformats.org/officeDocument/2006/relationships/slide" Target="slides/slide150.xml"/><Relationship Id="rId156" Type="http://schemas.openxmlformats.org/officeDocument/2006/relationships/slide" Target="slides/slide149.xml"/><Relationship Id="rId155" Type="http://schemas.openxmlformats.org/officeDocument/2006/relationships/slide" Target="slides/slide148.xml"/><Relationship Id="rId154" Type="http://schemas.openxmlformats.org/officeDocument/2006/relationships/slide" Target="slides/slide147.xml"/><Relationship Id="rId153" Type="http://schemas.openxmlformats.org/officeDocument/2006/relationships/slide" Target="slides/slide146.xml"/><Relationship Id="rId152" Type="http://schemas.openxmlformats.org/officeDocument/2006/relationships/slide" Target="slides/slide145.xml"/><Relationship Id="rId151" Type="http://schemas.openxmlformats.org/officeDocument/2006/relationships/slide" Target="slides/slide144.xml"/><Relationship Id="rId150" Type="http://schemas.openxmlformats.org/officeDocument/2006/relationships/slide" Target="slides/slide143.xml"/><Relationship Id="rId15" Type="http://schemas.openxmlformats.org/officeDocument/2006/relationships/slide" Target="slides/slide8.xml"/><Relationship Id="rId149" Type="http://schemas.openxmlformats.org/officeDocument/2006/relationships/slide" Target="slides/slide142.xml"/><Relationship Id="rId148" Type="http://schemas.openxmlformats.org/officeDocument/2006/relationships/slide" Target="slides/slide141.xml"/><Relationship Id="rId147" Type="http://schemas.openxmlformats.org/officeDocument/2006/relationships/slide" Target="slides/slide140.xml"/><Relationship Id="rId146" Type="http://schemas.openxmlformats.org/officeDocument/2006/relationships/slide" Target="slides/slide139.xml"/><Relationship Id="rId145" Type="http://schemas.openxmlformats.org/officeDocument/2006/relationships/slide" Target="slides/slide138.xml"/><Relationship Id="rId144" Type="http://schemas.openxmlformats.org/officeDocument/2006/relationships/slide" Target="slides/slide137.xml"/><Relationship Id="rId143" Type="http://schemas.openxmlformats.org/officeDocument/2006/relationships/slide" Target="slides/slide136.xml"/><Relationship Id="rId142" Type="http://schemas.openxmlformats.org/officeDocument/2006/relationships/slide" Target="slides/slide135.xml"/><Relationship Id="rId141" Type="http://schemas.openxmlformats.org/officeDocument/2006/relationships/slide" Target="slides/slide134.xml"/><Relationship Id="rId140" Type="http://schemas.openxmlformats.org/officeDocument/2006/relationships/slide" Target="slides/slide133.xml"/><Relationship Id="rId14" Type="http://schemas.openxmlformats.org/officeDocument/2006/relationships/slide" Target="slides/slide7.xml"/><Relationship Id="rId139" Type="http://schemas.openxmlformats.org/officeDocument/2006/relationships/slide" Target="slides/slide132.xml"/><Relationship Id="rId138" Type="http://schemas.openxmlformats.org/officeDocument/2006/relationships/slide" Target="slides/slide131.xml"/><Relationship Id="rId137" Type="http://schemas.openxmlformats.org/officeDocument/2006/relationships/slide" Target="slides/slide130.xml"/><Relationship Id="rId136" Type="http://schemas.openxmlformats.org/officeDocument/2006/relationships/slide" Target="slides/slide129.xml"/><Relationship Id="rId135" Type="http://schemas.openxmlformats.org/officeDocument/2006/relationships/slide" Target="slides/slide128.xml"/><Relationship Id="rId134" Type="http://schemas.openxmlformats.org/officeDocument/2006/relationships/slide" Target="slides/slide127.xml"/><Relationship Id="rId133" Type="http://schemas.openxmlformats.org/officeDocument/2006/relationships/slide" Target="slides/slide126.xml"/><Relationship Id="rId132" Type="http://schemas.openxmlformats.org/officeDocument/2006/relationships/slide" Target="slides/slide125.xml"/><Relationship Id="rId131" Type="http://schemas.openxmlformats.org/officeDocument/2006/relationships/slide" Target="slides/slide124.xml"/><Relationship Id="rId130" Type="http://schemas.openxmlformats.org/officeDocument/2006/relationships/slide" Target="slides/slide123.xml"/><Relationship Id="rId13" Type="http://schemas.openxmlformats.org/officeDocument/2006/relationships/slide" Target="slides/slide6.xml"/><Relationship Id="rId129" Type="http://schemas.openxmlformats.org/officeDocument/2006/relationships/slide" Target="slides/slide122.xml"/><Relationship Id="rId128" Type="http://schemas.openxmlformats.org/officeDocument/2006/relationships/slide" Target="slides/slide121.xml"/><Relationship Id="rId127" Type="http://schemas.openxmlformats.org/officeDocument/2006/relationships/slide" Target="slides/slide120.xml"/><Relationship Id="rId126" Type="http://schemas.openxmlformats.org/officeDocument/2006/relationships/slide" Target="slides/slide119.xml"/><Relationship Id="rId125" Type="http://schemas.openxmlformats.org/officeDocument/2006/relationships/slide" Target="slides/slide118.xml"/><Relationship Id="rId124" Type="http://schemas.openxmlformats.org/officeDocument/2006/relationships/slide" Target="slides/slide117.xml"/><Relationship Id="rId123" Type="http://schemas.openxmlformats.org/officeDocument/2006/relationships/slide" Target="slides/slide116.xml"/><Relationship Id="rId122" Type="http://schemas.openxmlformats.org/officeDocument/2006/relationships/slide" Target="slides/slide115.xml"/><Relationship Id="rId121" Type="http://schemas.openxmlformats.org/officeDocument/2006/relationships/slide" Target="slides/slide114.xml"/><Relationship Id="rId120" Type="http://schemas.openxmlformats.org/officeDocument/2006/relationships/slide" Target="slides/slide113.xml"/><Relationship Id="rId12" Type="http://schemas.openxmlformats.org/officeDocument/2006/relationships/slide" Target="slides/slide5.xml"/><Relationship Id="rId119" Type="http://schemas.openxmlformats.org/officeDocument/2006/relationships/slide" Target="slides/slide112.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4" Type="http://schemas.openxmlformats.org/officeDocument/2006/relationships/slide" Target="slides/slide107.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110" Type="http://schemas.openxmlformats.org/officeDocument/2006/relationships/slide" Target="slides/slide103.xml"/><Relationship Id="rId11" Type="http://schemas.openxmlformats.org/officeDocument/2006/relationships/slide" Target="slides/slide4.xml"/><Relationship Id="rId109" Type="http://schemas.openxmlformats.org/officeDocument/2006/relationships/slide" Target="slides/slide102.xml"/><Relationship Id="rId108" Type="http://schemas.openxmlformats.org/officeDocument/2006/relationships/slide" Target="slides/slide101.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10" Type="http://schemas.openxmlformats.org/officeDocument/2006/relationships/slide" Target="slides/slide3.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image" Target="../media/image41.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973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1" sz="1200" b="0">
                <a:solidFill>
                  <a:schemeClr val="tx1"/>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9734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200" b="0">
                <a:solidFill>
                  <a:schemeClr val="tx1"/>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9734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1" sz="1200" b="0">
                <a:solidFill>
                  <a:schemeClr val="tx1"/>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1" sz="1200" b="0">
                <a:solidFill>
                  <a:schemeClr val="tx1"/>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200" b="0">
                <a:solidFill>
                  <a:schemeClr val="tx1"/>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0420"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717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1" sz="1200" b="0">
                <a:solidFill>
                  <a:schemeClr val="tx1"/>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1" sz="1200" b="0">
                <a:solidFill>
                  <a:schemeClr val="tx1"/>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B56856E-3D71-4EE4-8238-665534DB693D}"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1.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3.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4.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5.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6.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7.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8.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9.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1.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2.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3.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4.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5.xml"/></Relationships>
</file>

<file path=ppt/notesSlides/_rels/notesSlide1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6.xml"/></Relationships>
</file>

<file path=ppt/notesSlides/_rels/notesSlide1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7.xml"/></Relationships>
</file>

<file path=ppt/notesSlides/_rels/notesSlide1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8.xml"/></Relationships>
</file>

<file path=ppt/notesSlides/_rels/notesSlide1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9.xml"/></Relationships>
</file>

<file path=ppt/notesSlides/_rels/notesSlide1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1.xml"/></Relationships>
</file>

<file path=ppt/notesSlides/_rels/notesSlide1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2.xml"/></Relationships>
</file>

<file path=ppt/notesSlides/_rels/notesSlide1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3.xml"/></Relationships>
</file>

<file path=ppt/notesSlides/_rels/notesSlide1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4.xml"/></Relationships>
</file>

<file path=ppt/notesSlides/_rels/notesSlide1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5.xml"/></Relationships>
</file>

<file path=ppt/notesSlides/_rels/notesSlide1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6.xml"/></Relationships>
</file>

<file path=ppt/notesSlides/_rels/notesSlide1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7.xml"/></Relationships>
</file>

<file path=ppt/notesSlides/_rels/notesSlide1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8.xml"/></Relationships>
</file>

<file path=ppt/notesSlides/_rels/notesSlide1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9.xml"/></Relationships>
</file>

<file path=ppt/notesSlides/_rels/notesSlide1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1.xml"/></Relationships>
</file>

<file path=ppt/notesSlides/_rels/notesSlide1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2.xml"/></Relationships>
</file>

<file path=ppt/notesSlides/_rels/notesSlide1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3.xml"/></Relationships>
</file>

<file path=ppt/notesSlides/_rels/notesSlide1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4.xml"/></Relationships>
</file>

<file path=ppt/notesSlides/_rels/notesSlide1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5.xml"/></Relationships>
</file>

<file path=ppt/notesSlides/_rels/notesSlide1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6.xml"/></Relationships>
</file>

<file path=ppt/notesSlides/_rels/notesSlide1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7.xml"/></Relationships>
</file>

<file path=ppt/notesSlides/_rels/notesSlide1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9.xml"/></Relationships>
</file>

<file path=ppt/notesSlides/_rels/notesSlide1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0.xml"/></Relationships>
</file>

<file path=ppt/notesSlides/_rels/notesSlide1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2.xml"/></Relationships>
</file>

<file path=ppt/notesSlides/_rels/notesSlide1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3.xml"/></Relationships>
</file>

<file path=ppt/notesSlides/_rels/notesSlide1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7.xml"/></Relationships>
</file>

<file path=ppt/notesSlides/_rels/notesSlide1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8.xml"/></Relationships>
</file>

<file path=ppt/notesSlides/_rels/notesSlide1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TextEdit="1"/>
          </p:cNvSpPr>
          <p:nvPr>
            <p:ph type="sldImg"/>
          </p:nvPr>
        </p:nvSpPr>
        <p:spPr>
          <a:ln/>
        </p:spPr>
      </p:sp>
      <p:sp>
        <p:nvSpPr>
          <p:cNvPr id="63491" name="Rectangle 3"/>
          <p:cNvSpPr>
            <a:spLocks noGrp="1"/>
          </p:cNvSpPr>
          <p:nvPr>
            <p:ph type="body" idx="1"/>
          </p:nvPr>
        </p:nvSpPr>
        <p:spPr>
          <a:ln/>
        </p:spPr>
        <p:txBody>
          <a:bodyPr wrap="square" lIns="91440" tIns="45720" rIns="91440" bIns="45720" anchor="t" anchorCtr="0"/>
          <a:p>
            <a:pPr lvl="0" eaLnBrk="1" hangingPunct="1"/>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a:spLocks noTextEdit="1"/>
          </p:cNvSpPr>
          <p:nvPr>
            <p:ph type="sldImg"/>
          </p:nvPr>
        </p:nvSpPr>
        <p:spPr>
          <a:solidFill>
            <a:srgbClr val="FFFFFF">
              <a:alpha val="100000"/>
            </a:srgbClr>
          </a:solidFill>
          <a:ln/>
        </p:spPr>
      </p:sp>
      <p:sp>
        <p:nvSpPr>
          <p:cNvPr id="83971"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2200" dirty="0">
              <a:solidFill>
                <a:srgbClr val="CC0066"/>
              </a:solidFill>
              <a:latin typeface="方正姚体" panose="02010601030101010101" pitchFamily="2" charset="-122"/>
              <a:ea typeface="方正姚体" panose="02010601030101010101" pitchFamily="2" charset="-122"/>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5938" name="Rectangle 2"/>
          <p:cNvSpPr>
            <a:spLocks noTextEdit="1"/>
          </p:cNvSpPr>
          <p:nvPr>
            <p:ph type="sldImg"/>
          </p:nvPr>
        </p:nvSpPr>
        <p:spPr>
          <a:solidFill>
            <a:srgbClr val="FFFFFF">
              <a:alpha val="100000"/>
            </a:srgbClr>
          </a:solidFill>
          <a:ln/>
        </p:spPr>
      </p:sp>
      <p:sp>
        <p:nvSpPr>
          <p:cNvPr id="295939"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7986" name="Rectangle 2"/>
          <p:cNvSpPr>
            <a:spLocks noTextEdit="1"/>
          </p:cNvSpPr>
          <p:nvPr>
            <p:ph type="sldImg"/>
          </p:nvPr>
        </p:nvSpPr>
        <p:spPr>
          <a:solidFill>
            <a:srgbClr val="FFFFFF">
              <a:alpha val="100000"/>
            </a:srgbClr>
          </a:solidFill>
          <a:ln/>
        </p:spPr>
      </p:sp>
      <p:sp>
        <p:nvSpPr>
          <p:cNvPr id="297987"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0034" name="Rectangle 2"/>
          <p:cNvSpPr>
            <a:spLocks noTextEdit="1"/>
          </p:cNvSpPr>
          <p:nvPr>
            <p:ph type="sldImg"/>
          </p:nvPr>
        </p:nvSpPr>
        <p:spPr>
          <a:solidFill>
            <a:srgbClr val="FFFFFF">
              <a:alpha val="100000"/>
            </a:srgbClr>
          </a:solidFill>
          <a:ln/>
        </p:spPr>
      </p:sp>
      <p:sp>
        <p:nvSpPr>
          <p:cNvPr id="300035"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1300" dirty="0">
                <a:latin typeface="宋体" panose="02010600030101010101" pitchFamily="2" charset="-122"/>
              </a:rPr>
              <a:t>见</a:t>
            </a:r>
            <a:r>
              <a:rPr lang="en-US" altLang="zh-CN" sz="2200" dirty="0">
                <a:solidFill>
                  <a:srgbClr val="CC0066"/>
                </a:solidFill>
                <a:latin typeface="方正姚体" panose="02010601030101010101" pitchFamily="2" charset="-122"/>
                <a:ea typeface="方正姚体" panose="02010601030101010101" pitchFamily="2" charset="-122"/>
              </a:rPr>
              <a:t>《</a:t>
            </a:r>
            <a:r>
              <a:rPr lang="zh-CN" altLang="en-US" sz="2200" dirty="0">
                <a:solidFill>
                  <a:srgbClr val="CC0066"/>
                </a:solidFill>
                <a:latin typeface="方正姚体" panose="02010601030101010101" pitchFamily="2" charset="-122"/>
                <a:ea typeface="方正姚体" panose="02010601030101010101" pitchFamily="2" charset="-122"/>
              </a:rPr>
              <a:t>数字系统设计与</a:t>
            </a:r>
            <a:r>
              <a:rPr lang="en-US" altLang="zh-CN" sz="2200" dirty="0">
                <a:solidFill>
                  <a:srgbClr val="CC0066"/>
                </a:solidFill>
                <a:latin typeface="方正姚体" panose="02010601030101010101" pitchFamily="2" charset="-122"/>
                <a:ea typeface="方正姚体" panose="02010601030101010101" pitchFamily="2" charset="-122"/>
              </a:rPr>
              <a:t>Verilog HDL 》</a:t>
            </a:r>
            <a:r>
              <a:rPr lang="en-US" altLang="zh-CN" dirty="0">
                <a:latin typeface="宋体" panose="02010600030101010101" pitchFamily="2" charset="-122"/>
              </a:rPr>
              <a:t> </a:t>
            </a:r>
            <a:r>
              <a:rPr lang="en-US" altLang="zh-CN" sz="1300" dirty="0">
                <a:latin typeface="宋体" panose="02010600030101010101" pitchFamily="2" charset="-122"/>
              </a:rPr>
              <a:t>P161</a:t>
            </a:r>
            <a:r>
              <a:rPr lang="zh-CN" altLang="en-US" sz="1300" dirty="0">
                <a:latin typeface="宋体" panose="02010600030101010101" pitchFamily="2" charset="-122"/>
              </a:rPr>
              <a:t>例</a:t>
            </a:r>
            <a:r>
              <a:rPr lang="en-US" altLang="zh-CN" sz="1300" dirty="0">
                <a:latin typeface="宋体" panose="02010600030101010101" pitchFamily="2" charset="-122"/>
              </a:rPr>
              <a:t>6.6</a:t>
            </a:r>
            <a:r>
              <a:rPr lang="zh-CN" altLang="en-US" sz="1300" dirty="0"/>
              <a:t>，主要应用于计时计数器</a:t>
            </a:r>
            <a:endParaRPr lang="zh-CN" altLang="en-US" sz="1300" dirty="0">
              <a:latin typeface="宋体" panose="02010600030101010101" pitchFamily="2" charset="-122"/>
            </a:endParaRPr>
          </a:p>
          <a:p>
            <a:pPr lvl="0" eaLnBrk="1" hangingPunct="1"/>
            <a:r>
              <a:rPr lang="en-US" altLang="zh-CN" sz="1300" dirty="0">
                <a:latin typeface="宋体" panose="02010600030101010101" pitchFamily="2" charset="-122"/>
              </a:rPr>
              <a:t>counter60.v</a:t>
            </a:r>
            <a:r>
              <a:rPr lang="zh-CN" altLang="en-US" sz="1300" dirty="0"/>
              <a:t>位于</a:t>
            </a:r>
            <a:r>
              <a:rPr lang="en-US" altLang="zh-CN" sz="1300" dirty="0"/>
              <a:t>counter60</a:t>
            </a:r>
            <a:r>
              <a:rPr lang="zh-CN" altLang="en-US" sz="1300" dirty="0"/>
              <a:t>文件夹</a:t>
            </a:r>
            <a:endParaRPr lang="zh-CN" altLang="en-US" sz="1300" dirty="0"/>
          </a:p>
          <a:p>
            <a:pPr lvl="0" eaLnBrk="1" hangingPunct="1"/>
            <a:r>
              <a:rPr lang="zh-CN" altLang="en-US" sz="1300" dirty="0">
                <a:latin typeface="宋体" panose="02010600030101010101" pitchFamily="2" charset="-122"/>
              </a:rPr>
              <a:t>      语句</a:t>
            </a:r>
            <a:r>
              <a:rPr lang="en-US" altLang="zh-CN" sz="1300" dirty="0"/>
              <a:t>assign cout = ((qout == 8'h59)&amp;cin)? 1:0;</a:t>
            </a:r>
            <a:r>
              <a:rPr lang="zh-CN" altLang="en-US" sz="1300" dirty="0">
                <a:latin typeface="宋体" panose="02010600030101010101" pitchFamily="2" charset="-122"/>
              </a:rPr>
              <a:t>表示当</a:t>
            </a:r>
            <a:r>
              <a:rPr lang="en-US" altLang="zh-CN" sz="1300" dirty="0"/>
              <a:t>qout == 8'h59</a:t>
            </a:r>
            <a:r>
              <a:rPr lang="zh-CN" altLang="en-US" sz="1300" dirty="0">
                <a:latin typeface="宋体" panose="02010600030101010101" pitchFamily="2" charset="-122"/>
              </a:rPr>
              <a:t>且</a:t>
            </a:r>
            <a:r>
              <a:rPr lang="en-US" altLang="zh-CN" sz="1300" dirty="0"/>
              <a:t>cin=1</a:t>
            </a:r>
            <a:r>
              <a:rPr lang="zh-CN" altLang="en-US" sz="1300" dirty="0">
                <a:latin typeface="宋体" panose="02010600030101010101" pitchFamily="2" charset="-122"/>
              </a:rPr>
              <a:t>时，</a:t>
            </a:r>
            <a:r>
              <a:rPr lang="en-US" altLang="zh-CN" sz="1300" dirty="0"/>
              <a:t>cout=1</a:t>
            </a:r>
            <a:r>
              <a:rPr lang="zh-CN" altLang="en-US" sz="1300" dirty="0">
                <a:latin typeface="宋体" panose="02010600030101010101" pitchFamily="2" charset="-122"/>
              </a:rPr>
              <a:t>，而不论此时有无时钟到来；否则</a:t>
            </a:r>
            <a:r>
              <a:rPr lang="en-US" altLang="zh-CN" sz="1300" dirty="0"/>
              <a:t>cout=0</a:t>
            </a:r>
            <a:r>
              <a:rPr lang="zh-CN" altLang="en-US" sz="1300" dirty="0">
                <a:latin typeface="宋体" panose="02010600030101010101" pitchFamily="2" charset="-122"/>
              </a:rPr>
              <a:t>。</a:t>
            </a:r>
            <a:r>
              <a:rPr lang="zh-CN" altLang="en-US" sz="1300" dirty="0"/>
              <a:t> </a:t>
            </a:r>
            <a:endParaRPr lang="zh-CN" altLang="en-US" sz="1300" dirty="0"/>
          </a:p>
          <a:p>
            <a:pPr lvl="0" eaLnBrk="1" hangingPunct="1"/>
            <a:endParaRPr lang="en-US" altLang="zh-CN" sz="1300" dirty="0">
              <a:latin typeface="宋体" panose="02010600030101010101" pitchFamily="2" charset="-122"/>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2082" name="Rectangle 2"/>
          <p:cNvSpPr>
            <a:spLocks noTextEdit="1"/>
          </p:cNvSpPr>
          <p:nvPr>
            <p:ph type="sldImg"/>
          </p:nvPr>
        </p:nvSpPr>
        <p:spPr>
          <a:solidFill>
            <a:srgbClr val="FFFFFF">
              <a:alpha val="100000"/>
            </a:srgbClr>
          </a:solidFill>
          <a:ln/>
        </p:spPr>
      </p:sp>
      <p:sp>
        <p:nvSpPr>
          <p:cNvPr id="302083"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algn="just" eaLnBrk="1" hangingPunct="1"/>
            <a:endParaRPr lang="zh-CN" altLang="zh-CN" sz="1000" dirty="0">
              <a:latin typeface="宋体" panose="02010600030101010101" pitchFamily="2" charset="-122"/>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4130" name="Rectangle 2"/>
          <p:cNvSpPr>
            <a:spLocks noTextEdit="1"/>
          </p:cNvSpPr>
          <p:nvPr>
            <p:ph type="sldImg"/>
          </p:nvPr>
        </p:nvSpPr>
        <p:spPr>
          <a:solidFill>
            <a:srgbClr val="FFFFFF">
              <a:alpha val="100000"/>
            </a:srgbClr>
          </a:solidFill>
          <a:ln/>
        </p:spPr>
      </p:sp>
      <p:sp>
        <p:nvSpPr>
          <p:cNvPr id="304131"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300" dirty="0">
              <a:latin typeface="宋体" panose="02010600030101010101" pitchFamily="2" charset="-122"/>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6178" name="Rectangle 2"/>
          <p:cNvSpPr>
            <a:spLocks noTextEdit="1"/>
          </p:cNvSpPr>
          <p:nvPr>
            <p:ph type="sldImg"/>
          </p:nvPr>
        </p:nvSpPr>
        <p:spPr>
          <a:solidFill>
            <a:srgbClr val="FFFFFF">
              <a:alpha val="100000"/>
            </a:srgbClr>
          </a:solidFill>
          <a:ln/>
        </p:spPr>
      </p:sp>
      <p:sp>
        <p:nvSpPr>
          <p:cNvPr id="306179"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spcBef>
                <a:spcPct val="20000"/>
              </a:spcBef>
              <a:buClr>
                <a:schemeClr val="tx1"/>
              </a:buClr>
              <a:buSzPct val="80000"/>
              <a:buFont typeface="Wingdings" panose="05000000000000000000" pitchFamily="2" charset="2"/>
              <a:buChar char="•"/>
            </a:pPr>
            <a:r>
              <a:rPr lang="en-US" altLang="zh-CN" sz="2400" b="1" dirty="0">
                <a:solidFill>
                  <a:srgbClr val="800000"/>
                </a:solidFill>
                <a:latin typeface="Tahoma" panose="020B0604030504040204" pitchFamily="34" charset="0"/>
                <a:ea typeface="华文行楷" panose="02010800040101010101" pitchFamily="2" charset="-122"/>
              </a:rPr>
              <a:t>case</a:t>
            </a:r>
            <a:r>
              <a:rPr lang="zh-CN" altLang="en-US" sz="2400" b="1" dirty="0">
                <a:solidFill>
                  <a:srgbClr val="800000"/>
                </a:solidFill>
                <a:latin typeface="Tahoma" panose="020B0604030504040204" pitchFamily="34" charset="0"/>
                <a:ea typeface="华文行楷" panose="02010800040101010101" pitchFamily="2" charset="-122"/>
              </a:rPr>
              <a:t>语句与</a:t>
            </a:r>
            <a:r>
              <a:rPr lang="en-US" altLang="zh-CN" sz="2400" b="1" dirty="0">
                <a:solidFill>
                  <a:srgbClr val="800000"/>
                </a:solidFill>
                <a:latin typeface="Tahoma" panose="020B0604030504040204" pitchFamily="34" charset="0"/>
                <a:ea typeface="华文行楷" panose="02010800040101010101" pitchFamily="2" charset="-122"/>
              </a:rPr>
              <a:t>if-else</a:t>
            </a:r>
            <a:r>
              <a:rPr lang="zh-CN" altLang="en-US" sz="2400" b="1" dirty="0">
                <a:solidFill>
                  <a:srgbClr val="800000"/>
                </a:solidFill>
                <a:latin typeface="Tahoma" panose="020B0604030504040204" pitchFamily="34" charset="0"/>
                <a:ea typeface="华文行楷" panose="02010800040101010101" pitchFamily="2" charset="-122"/>
              </a:rPr>
              <a:t>语句有什么区别呢？</a:t>
            </a:r>
            <a:endParaRPr lang="zh-CN" altLang="en-US" sz="2400" b="1" dirty="0">
              <a:solidFill>
                <a:srgbClr val="800000"/>
              </a:solidFill>
              <a:latin typeface="Tahoma" panose="020B0604030504040204" pitchFamily="34" charset="0"/>
              <a:ea typeface="华文行楷" panose="02010800040101010101" pitchFamily="2" charset="-122"/>
            </a:endParaRPr>
          </a:p>
          <a:p>
            <a:pPr lvl="0" eaLnBrk="1" hangingPunct="1">
              <a:buChar char="•"/>
            </a:pPr>
            <a:r>
              <a:rPr lang="zh-CN" altLang="en-US" sz="2400" b="1" dirty="0">
                <a:solidFill>
                  <a:srgbClr val="800000"/>
                </a:solidFill>
                <a:latin typeface="Tahoma" panose="020B0604030504040204" pitchFamily="34" charset="0"/>
                <a:ea typeface="华文行楷" panose="02010800040101010101" pitchFamily="2" charset="-122"/>
              </a:rPr>
              <a:t>   </a:t>
            </a:r>
            <a:r>
              <a:rPr lang="en-US" altLang="zh-CN" sz="2400" b="1" dirty="0">
                <a:solidFill>
                  <a:srgbClr val="800000"/>
                </a:solidFill>
                <a:latin typeface="Tahoma" panose="020B0604030504040204" pitchFamily="34" charset="0"/>
                <a:ea typeface="华文行楷" panose="02010800040101010101" pitchFamily="2" charset="-122"/>
              </a:rPr>
              <a:t>if-else</a:t>
            </a:r>
            <a:r>
              <a:rPr lang="zh-CN" altLang="en-US" sz="2400" b="1" dirty="0">
                <a:solidFill>
                  <a:srgbClr val="800000"/>
                </a:solidFill>
                <a:latin typeface="Tahoma" panose="020B0604030504040204" pitchFamily="34" charset="0"/>
                <a:ea typeface="华文行楷" panose="02010800040101010101" pitchFamily="2" charset="-122"/>
              </a:rPr>
              <a:t>语句</a:t>
            </a:r>
            <a:r>
              <a:rPr lang="zh-CN" altLang="en-US" sz="2000" dirty="0">
                <a:latin typeface="宋体" panose="02010600030101010101" pitchFamily="2" charset="-122"/>
                <a:ea typeface="华文楷体" panose="02010600040101010101" pitchFamily="2" charset="-122"/>
              </a:rPr>
              <a:t>适于对</a:t>
            </a:r>
            <a:r>
              <a:rPr lang="zh-CN" altLang="en-US" sz="2000" dirty="0">
                <a:solidFill>
                  <a:srgbClr val="FF3399"/>
                </a:solidFill>
                <a:latin typeface="宋体" panose="02010600030101010101" pitchFamily="2" charset="-122"/>
                <a:ea typeface="华文楷体" panose="02010600040101010101" pitchFamily="2" charset="-122"/>
              </a:rPr>
              <a:t>不同的条件</a:t>
            </a:r>
            <a:r>
              <a:rPr lang="zh-CN" altLang="en-US" sz="2000" dirty="0">
                <a:latin typeface="宋体" panose="02010600030101010101" pitchFamily="2" charset="-122"/>
                <a:ea typeface="华文楷体" panose="02010600040101010101" pitchFamily="2" charset="-122"/>
              </a:rPr>
              <a:t>，执行不同的语句；</a:t>
            </a:r>
            <a:r>
              <a:rPr lang="zh-CN" altLang="en-US" sz="1800" dirty="0">
                <a:latin typeface="宋体" panose="02010600030101010101" pitchFamily="2" charset="-122"/>
              </a:rPr>
              <a:t>对于每个判定只有</a:t>
            </a:r>
            <a:r>
              <a:rPr lang="zh-CN" altLang="en-US" sz="1800" b="1" dirty="0">
                <a:solidFill>
                  <a:srgbClr val="FF0066"/>
                </a:solidFill>
                <a:latin typeface="宋体" panose="02010600030101010101" pitchFamily="2" charset="-122"/>
              </a:rPr>
              <a:t>两</a:t>
            </a:r>
            <a:r>
              <a:rPr lang="zh-CN" altLang="en-US" sz="1800" dirty="0">
                <a:latin typeface="宋体" panose="02010600030101010101" pitchFamily="2" charset="-122"/>
              </a:rPr>
              <a:t>个分支。</a:t>
            </a:r>
            <a:endParaRPr lang="zh-CN" altLang="en-US" sz="1800" dirty="0">
              <a:latin typeface="宋体" panose="02010600030101010101" pitchFamily="2" charset="-122"/>
            </a:endParaRPr>
          </a:p>
          <a:p>
            <a:pPr lvl="0" eaLnBrk="1" hangingPunct="1"/>
            <a:r>
              <a:rPr lang="zh-CN" altLang="en-US" sz="2400" b="1" dirty="0">
                <a:solidFill>
                  <a:srgbClr val="800000"/>
                </a:solidFill>
                <a:latin typeface="Tahoma" panose="020B0604030504040204" pitchFamily="34" charset="0"/>
                <a:ea typeface="华文行楷" panose="02010800040101010101" pitchFamily="2" charset="-122"/>
              </a:rPr>
              <a:t>    </a:t>
            </a:r>
            <a:r>
              <a:rPr lang="en-US" altLang="zh-CN" sz="2400" b="1" dirty="0">
                <a:solidFill>
                  <a:srgbClr val="800000"/>
                </a:solidFill>
                <a:latin typeface="Tahoma" panose="020B0604030504040204" pitchFamily="34" charset="0"/>
                <a:ea typeface="华文行楷" panose="02010800040101010101" pitchFamily="2" charset="-122"/>
              </a:rPr>
              <a:t>case</a:t>
            </a:r>
            <a:r>
              <a:rPr lang="zh-CN" altLang="en-US" sz="2400" b="1" dirty="0">
                <a:solidFill>
                  <a:srgbClr val="800000"/>
                </a:solidFill>
                <a:latin typeface="Tahoma" panose="020B0604030504040204" pitchFamily="34" charset="0"/>
                <a:ea typeface="华文行楷" panose="02010800040101010101" pitchFamily="2" charset="-122"/>
              </a:rPr>
              <a:t>语句</a:t>
            </a:r>
            <a:r>
              <a:rPr lang="zh-CN" altLang="en-US" sz="2000" dirty="0">
                <a:latin typeface="华文新魏" panose="02010800040101010101" pitchFamily="2" charset="-122"/>
                <a:ea typeface="华文新魏" panose="02010800040101010101" pitchFamily="2" charset="-122"/>
              </a:rPr>
              <a:t>适于对</a:t>
            </a:r>
            <a:r>
              <a:rPr lang="zh-CN" altLang="en-US" sz="2000" dirty="0">
                <a:solidFill>
                  <a:srgbClr val="FF3399"/>
                </a:solidFill>
                <a:latin typeface="华文新魏" panose="02010800040101010101" pitchFamily="2" charset="-122"/>
                <a:ea typeface="华文新魏" panose="02010800040101010101" pitchFamily="2" charset="-122"/>
              </a:rPr>
              <a:t>同一个</a:t>
            </a:r>
            <a:r>
              <a:rPr lang="zh-CN" altLang="en-US" sz="2000" dirty="0">
                <a:latin typeface="华文新魏" panose="02010800040101010101" pitchFamily="2" charset="-122"/>
                <a:ea typeface="华文新魏" panose="02010800040101010101" pitchFamily="2" charset="-122"/>
              </a:rPr>
              <a:t>控制信号取不同的值时，输出取不同的值！它是</a:t>
            </a:r>
            <a:r>
              <a:rPr lang="zh-CN" altLang="en-US" sz="2000" b="1" dirty="0">
                <a:solidFill>
                  <a:srgbClr val="FF0066"/>
                </a:solidFill>
                <a:latin typeface="宋体" panose="02010600030101010101" pitchFamily="2" charset="-122"/>
              </a:rPr>
              <a:t>多</a:t>
            </a:r>
            <a:r>
              <a:rPr lang="zh-CN" altLang="en-US" sz="2000" dirty="0">
                <a:latin typeface="宋体" panose="02010600030101010101" pitchFamily="2" charset="-122"/>
              </a:rPr>
              <a:t>分支语句。</a:t>
            </a:r>
            <a:endParaRPr lang="zh-CN" altLang="en-US" sz="2000" dirty="0">
              <a:latin typeface="宋体" panose="02010600030101010101" pitchFamily="2" charset="-122"/>
            </a:endParaRPr>
          </a:p>
          <a:p>
            <a:pPr lvl="0" eaLnBrk="1" hangingPunct="1"/>
            <a:r>
              <a:rPr lang="zh-CN" altLang="en-US" sz="2000" dirty="0">
                <a:latin typeface="宋体" panose="02010600030101010101" pitchFamily="2" charset="-122"/>
              </a:rPr>
              <a:t>    当控制信号只有一个时，最好采用</a:t>
            </a:r>
            <a:r>
              <a:rPr lang="en-US" altLang="zh-CN" sz="2000" dirty="0">
                <a:latin typeface="宋体" panose="02010600030101010101" pitchFamily="2" charset="-122"/>
              </a:rPr>
              <a:t>case</a:t>
            </a:r>
            <a:r>
              <a:rPr lang="zh-CN" altLang="en-US" sz="2000" dirty="0">
                <a:latin typeface="宋体" panose="02010600030101010101" pitchFamily="2" charset="-122"/>
              </a:rPr>
              <a:t>语句，比较简洁！</a:t>
            </a:r>
            <a:endParaRPr lang="zh-CN" altLang="en-US" sz="2000" dirty="0">
              <a:latin typeface="华文新魏" panose="02010800040101010101" pitchFamily="2" charset="-122"/>
              <a:ea typeface="华文新魏" panose="02010800040101010101" pitchFamily="2" charset="-122"/>
            </a:endParaRPr>
          </a:p>
          <a:p>
            <a:pPr lvl="0" eaLnBrk="1" hangingPunct="1">
              <a:spcBef>
                <a:spcPct val="0"/>
              </a:spcBef>
            </a:pPr>
            <a:endParaRPr lang="zh-CN" altLang="en-US" sz="1800" dirty="0">
              <a:latin typeface="Tahoma" panose="020B0604030504040204" pitchFamily="34" charset="0"/>
            </a:endParaRPr>
          </a:p>
          <a:p>
            <a:pPr lvl="0" eaLnBrk="1" hangingPunct="1"/>
            <a:endParaRPr lang="en-US" altLang="zh-CN" sz="2000" dirty="0">
              <a:latin typeface="宋体" panose="02010600030101010101" pitchFamily="2" charset="-122"/>
              <a:ea typeface="华文楷体" panose="02010600040101010101" pitchFamily="2" charset="-122"/>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8226" name="Rectangle 2"/>
          <p:cNvSpPr>
            <a:spLocks noTextEdit="1"/>
          </p:cNvSpPr>
          <p:nvPr>
            <p:ph type="sldImg"/>
          </p:nvPr>
        </p:nvSpPr>
        <p:spPr>
          <a:solidFill>
            <a:srgbClr val="FFFFFF">
              <a:alpha val="100000"/>
            </a:srgbClr>
          </a:solidFill>
          <a:ln/>
        </p:spPr>
      </p:sp>
      <p:sp>
        <p:nvSpPr>
          <p:cNvPr id="308227"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0274" name="Rectangle 2"/>
          <p:cNvSpPr>
            <a:spLocks noTextEdit="1"/>
          </p:cNvSpPr>
          <p:nvPr>
            <p:ph type="sldImg"/>
          </p:nvPr>
        </p:nvSpPr>
        <p:spPr>
          <a:solidFill>
            <a:srgbClr val="FFFFFF">
              <a:alpha val="100000"/>
            </a:srgbClr>
          </a:solidFill>
          <a:ln/>
        </p:spPr>
      </p:sp>
      <p:sp>
        <p:nvSpPr>
          <p:cNvPr id="310275"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2400" b="1" dirty="0">
              <a:latin typeface="宋体" panose="02010600030101010101" pitchFamily="2" charset="-122"/>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2322" name="Rectangle 2"/>
          <p:cNvSpPr>
            <a:spLocks noTextEdit="1"/>
          </p:cNvSpPr>
          <p:nvPr>
            <p:ph type="sldImg"/>
          </p:nvPr>
        </p:nvSpPr>
        <p:spPr>
          <a:solidFill>
            <a:srgbClr val="FFFFFF">
              <a:alpha val="100000"/>
            </a:srgbClr>
          </a:solidFill>
          <a:ln/>
        </p:spPr>
      </p:sp>
      <p:sp>
        <p:nvSpPr>
          <p:cNvPr id="312323"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2400" dirty="0">
                <a:latin typeface="宋体" panose="02010600030101010101" pitchFamily="2" charset="-122"/>
              </a:rPr>
              <a:t>见</a:t>
            </a:r>
            <a:r>
              <a:rPr lang="en-US" altLang="zh-CN" sz="2400" dirty="0">
                <a:latin typeface="宋体" panose="02010600030101010101" pitchFamily="2" charset="-122"/>
              </a:rPr>
              <a:t>《</a:t>
            </a:r>
            <a:r>
              <a:rPr lang="zh-CN" altLang="en-US" sz="2400" dirty="0">
                <a:latin typeface="宋体" panose="02010600030101010101" pitchFamily="2" charset="-122"/>
              </a:rPr>
              <a:t>数字系统设计与</a:t>
            </a:r>
            <a:r>
              <a:rPr lang="en-US" altLang="zh-CN" sz="2400" dirty="0">
                <a:latin typeface="宋体" panose="02010600030101010101" pitchFamily="2" charset="-122"/>
              </a:rPr>
              <a:t>Verilog HDL 》 P165</a:t>
            </a:r>
            <a:r>
              <a:rPr lang="zh-CN" altLang="en-US" sz="2400" dirty="0">
                <a:latin typeface="宋体" panose="02010600030101010101" pitchFamily="2" charset="-122"/>
              </a:rPr>
              <a:t>例</a:t>
            </a:r>
            <a:r>
              <a:rPr lang="en-US" altLang="zh-CN" sz="2400" dirty="0">
                <a:latin typeface="宋体" panose="02010600030101010101" pitchFamily="2" charset="-122"/>
              </a:rPr>
              <a:t>6.8</a:t>
            </a:r>
            <a:endParaRPr lang="en-US" altLang="zh-CN" sz="2400" dirty="0">
              <a:latin typeface="宋体" panose="02010600030101010101" pitchFamily="2" charset="-122"/>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4370" name="Rectangle 2"/>
          <p:cNvSpPr>
            <a:spLocks noTextEdit="1"/>
          </p:cNvSpPr>
          <p:nvPr>
            <p:ph type="sldImg"/>
          </p:nvPr>
        </p:nvSpPr>
        <p:spPr>
          <a:solidFill>
            <a:srgbClr val="FFFFFF">
              <a:alpha val="100000"/>
            </a:srgbClr>
          </a:solidFill>
          <a:ln/>
        </p:spPr>
      </p:sp>
      <p:sp>
        <p:nvSpPr>
          <p:cNvPr id="314371"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zh-CN" altLang="zh-CN" sz="2200" dirty="0">
              <a:latin typeface="方正姚体" panose="02010601030101010101" pitchFamily="2" charset="-122"/>
              <a:ea typeface="方正姚体" panose="02010601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TextEdit="1"/>
          </p:cNvSpPr>
          <p:nvPr>
            <p:ph type="sldImg"/>
          </p:nvPr>
        </p:nvSpPr>
        <p:spPr>
          <a:solidFill>
            <a:srgbClr val="FFFFFF">
              <a:alpha val="100000"/>
            </a:srgbClr>
          </a:solidFill>
          <a:ln/>
        </p:spPr>
      </p:sp>
      <p:sp>
        <p:nvSpPr>
          <p:cNvPr id="86019"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6418" name="Rectangle 2"/>
          <p:cNvSpPr>
            <a:spLocks noTextEdit="1"/>
          </p:cNvSpPr>
          <p:nvPr>
            <p:ph type="sldImg"/>
          </p:nvPr>
        </p:nvSpPr>
        <p:spPr>
          <a:solidFill>
            <a:srgbClr val="FFFFFF">
              <a:alpha val="100000"/>
            </a:srgbClr>
          </a:solidFill>
          <a:ln/>
        </p:spPr>
      </p:sp>
      <p:sp>
        <p:nvSpPr>
          <p:cNvPr id="316419"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1000" dirty="0">
                <a:latin typeface="宋体" panose="02010600030101010101" pitchFamily="2" charset="-122"/>
              </a:rPr>
              <a:t>参见</a:t>
            </a:r>
            <a:r>
              <a:rPr lang="en-US" altLang="zh-CN" sz="1000" dirty="0">
                <a:latin typeface="宋体" panose="02010600030101010101" pitchFamily="2" charset="-122"/>
              </a:rPr>
              <a:t>《</a:t>
            </a:r>
            <a:r>
              <a:rPr lang="zh-CN" altLang="en-US" sz="1000" dirty="0">
                <a:latin typeface="宋体" panose="02010600030101010101" pitchFamily="2" charset="-122"/>
              </a:rPr>
              <a:t>从算法设计到硬线逻辑的实现</a:t>
            </a:r>
            <a:r>
              <a:rPr lang="en-US" altLang="zh-CN" sz="1000" dirty="0"/>
              <a:t>——</a:t>
            </a:r>
            <a:r>
              <a:rPr lang="zh-CN" altLang="en-US" sz="1000" dirty="0">
                <a:latin typeface="宋体" panose="02010600030101010101" pitchFamily="2" charset="-122"/>
              </a:rPr>
              <a:t>复杂数字逻辑系统的</a:t>
            </a:r>
            <a:r>
              <a:rPr lang="en-US" altLang="zh-CN" sz="1000" dirty="0">
                <a:latin typeface="宋体" panose="02010600030101010101" pitchFamily="2" charset="-122"/>
              </a:rPr>
              <a:t>Verilog HDL</a:t>
            </a:r>
            <a:r>
              <a:rPr lang="zh-CN" altLang="en-US" sz="1000" dirty="0">
                <a:latin typeface="宋体" panose="02010600030101010101" pitchFamily="2" charset="-122"/>
              </a:rPr>
              <a:t>设计技术和方法</a:t>
            </a:r>
            <a:r>
              <a:rPr lang="en-US" altLang="zh-CN" sz="1000" dirty="0">
                <a:latin typeface="宋体" panose="02010600030101010101" pitchFamily="2" charset="-122"/>
              </a:rPr>
              <a:t>》P44 </a:t>
            </a:r>
            <a:endParaRPr lang="en-US" altLang="zh-CN" sz="1000" dirty="0">
              <a:latin typeface="宋体" panose="02010600030101010101" pitchFamily="2" charset="-122"/>
            </a:endParaRPr>
          </a:p>
          <a:p>
            <a:pPr lvl="0" eaLnBrk="1" hangingPunct="1"/>
            <a:r>
              <a:rPr lang="zh-CN" altLang="en-US" sz="1000" dirty="0">
                <a:latin typeface="宋体" panose="02010600030101010101" pitchFamily="2" charset="-122"/>
              </a:rPr>
              <a:t>本来是想实现一个二选一的</a:t>
            </a:r>
            <a:r>
              <a:rPr lang="zh-CN" altLang="en-US" sz="2400" b="1" dirty="0">
                <a:latin typeface="宋体" panose="02010600030101010101" pitchFamily="2" charset="-122"/>
              </a:rPr>
              <a:t>数据选择器</a:t>
            </a:r>
            <a:r>
              <a:rPr lang="zh-CN" altLang="en-US" dirty="0">
                <a:latin typeface="华文新魏" panose="02010800040101010101" pitchFamily="2" charset="-122"/>
                <a:ea typeface="华文新魏" panose="02010800040101010101" pitchFamily="2" charset="-122"/>
              </a:rPr>
              <a:t>，但如果不</a:t>
            </a:r>
            <a:r>
              <a:rPr lang="zh-CN" altLang="zh-CN" dirty="0">
                <a:latin typeface="华文新魏" panose="02010800040101010101" pitchFamily="2" charset="-122"/>
                <a:ea typeface="华文新魏" panose="02010800040101010101" pitchFamily="2" charset="-122"/>
              </a:rPr>
              <a:t>列出</a:t>
            </a:r>
            <a:r>
              <a:rPr lang="zh-CN" altLang="zh-CN" dirty="0">
                <a:solidFill>
                  <a:srgbClr val="FF0066"/>
                </a:solidFill>
                <a:latin typeface="华文新魏" panose="02010800040101010101" pitchFamily="2" charset="-122"/>
                <a:ea typeface="华文新魏" panose="02010800040101010101" pitchFamily="2" charset="-122"/>
              </a:rPr>
              <a:t>所有</a:t>
            </a:r>
            <a:r>
              <a:rPr lang="zh-CN" altLang="zh-CN" dirty="0">
                <a:latin typeface="华文新魏" panose="02010800040101010101" pitchFamily="2" charset="-122"/>
                <a:ea typeface="华文新魏" panose="02010800040101010101" pitchFamily="2" charset="-122"/>
              </a:rPr>
              <a:t>条件分支，则</a:t>
            </a:r>
            <a:r>
              <a:rPr lang="zh-CN" altLang="en-US" sz="2200" dirty="0">
                <a:latin typeface="方正姚体" panose="02010601030101010101" pitchFamily="2" charset="-122"/>
                <a:ea typeface="方正姚体" panose="02010601030101010101" pitchFamily="2" charset="-122"/>
              </a:rPr>
              <a:t>生成了不想要的锁存器。</a:t>
            </a:r>
            <a:endParaRPr lang="zh-CN" altLang="en-US" sz="2200" dirty="0">
              <a:latin typeface="方正姚体" panose="02010601030101010101" pitchFamily="2" charset="-122"/>
              <a:ea typeface="方正姚体" panose="02010601030101010101" pitchFamily="2" charset="-122"/>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8466" name="Rectangle 2"/>
          <p:cNvSpPr>
            <a:spLocks noTextEdit="1"/>
          </p:cNvSpPr>
          <p:nvPr>
            <p:ph type="sldImg"/>
          </p:nvPr>
        </p:nvSpPr>
        <p:spPr>
          <a:solidFill>
            <a:srgbClr val="FFFFFF">
              <a:alpha val="100000"/>
            </a:srgbClr>
          </a:solidFill>
          <a:ln/>
        </p:spPr>
      </p:sp>
      <p:sp>
        <p:nvSpPr>
          <p:cNvPr id="318467"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1000" dirty="0">
                <a:latin typeface="宋体" panose="02010600030101010101" pitchFamily="2" charset="-122"/>
              </a:rPr>
              <a:t>参见</a:t>
            </a:r>
            <a:r>
              <a:rPr lang="en-US" altLang="zh-CN" sz="1000" dirty="0">
                <a:latin typeface="宋体" panose="02010600030101010101" pitchFamily="2" charset="-122"/>
              </a:rPr>
              <a:t>《</a:t>
            </a:r>
            <a:r>
              <a:rPr lang="zh-CN" altLang="en-US" sz="1000" dirty="0">
                <a:latin typeface="宋体" panose="02010600030101010101" pitchFamily="2" charset="-122"/>
              </a:rPr>
              <a:t>从算法设计到硬线逻辑的实现</a:t>
            </a:r>
            <a:r>
              <a:rPr lang="en-US" altLang="zh-CN" sz="1000" dirty="0"/>
              <a:t>——</a:t>
            </a:r>
            <a:r>
              <a:rPr lang="zh-CN" altLang="en-US" sz="1000" dirty="0">
                <a:latin typeface="宋体" panose="02010600030101010101" pitchFamily="2" charset="-122"/>
              </a:rPr>
              <a:t>复杂数字逻辑系统的</a:t>
            </a:r>
            <a:r>
              <a:rPr lang="en-US" altLang="zh-CN" sz="1000" dirty="0">
                <a:latin typeface="宋体" panose="02010600030101010101" pitchFamily="2" charset="-122"/>
              </a:rPr>
              <a:t>Verilog HDL</a:t>
            </a:r>
            <a:r>
              <a:rPr lang="zh-CN" altLang="en-US" sz="1000" dirty="0">
                <a:latin typeface="宋体" panose="02010600030101010101" pitchFamily="2" charset="-122"/>
              </a:rPr>
              <a:t>设计技术和方法</a:t>
            </a:r>
            <a:r>
              <a:rPr lang="en-US" altLang="zh-CN" sz="1000" dirty="0">
                <a:latin typeface="宋体" panose="02010600030101010101" pitchFamily="2" charset="-122"/>
              </a:rPr>
              <a:t>》P45</a:t>
            </a:r>
            <a:endParaRPr lang="en-US" altLang="zh-CN" sz="1000" dirty="0">
              <a:latin typeface="宋体" panose="02010600030101010101" pitchFamily="2" charset="-122"/>
            </a:endParaRPr>
          </a:p>
          <a:p>
            <a:pPr lvl="0" algn="just" eaLnBrk="1" hangingPunct="1"/>
            <a:r>
              <a:rPr lang="zh-CN" altLang="en-US" sz="1000" dirty="0"/>
              <a:t>本来是想实现一个三选一的数据选择器，但如果不列出所有条件分支，则生成了不想要的锁存器。</a:t>
            </a:r>
            <a:endParaRPr lang="zh-CN" altLang="en-US" sz="1000" dirty="0">
              <a:latin typeface="宋体" panose="02010600030101010101" pitchFamily="2" charset="-122"/>
            </a:endParaRPr>
          </a:p>
          <a:p>
            <a:pPr lvl="0" eaLnBrk="1" hangingPunct="1"/>
            <a:r>
              <a:rPr lang="zh-CN" altLang="en-US" sz="1000" dirty="0">
                <a:latin typeface="宋体" panose="02010600030101010101" pitchFamily="2" charset="-122"/>
              </a:rPr>
              <a:t>当然如果希望</a:t>
            </a:r>
            <a:r>
              <a:rPr lang="en-US" altLang="zh-CN" sz="1000" dirty="0">
                <a:latin typeface="宋体" panose="02010600030101010101" pitchFamily="2" charset="-122"/>
              </a:rPr>
              <a:t>sel[1:0]</a:t>
            </a:r>
            <a:r>
              <a:rPr lang="zh-CN" altLang="en-US" sz="1000" dirty="0">
                <a:latin typeface="宋体" panose="02010600030101010101" pitchFamily="2" charset="-122"/>
              </a:rPr>
              <a:t>不取</a:t>
            </a:r>
            <a:r>
              <a:rPr lang="en-US" altLang="zh-CN" sz="1000" dirty="0">
                <a:latin typeface="宋体" panose="02010600030101010101" pitchFamily="2" charset="-122"/>
              </a:rPr>
              <a:t>00</a:t>
            </a:r>
            <a:r>
              <a:rPr lang="zh-CN" altLang="en-US" sz="1000" dirty="0">
                <a:latin typeface="宋体" panose="02010600030101010101" pitchFamily="2" charset="-122"/>
              </a:rPr>
              <a:t>或</a:t>
            </a:r>
            <a:r>
              <a:rPr lang="en-US" altLang="zh-CN" sz="1000" dirty="0">
                <a:latin typeface="宋体" panose="02010600030101010101" pitchFamily="2" charset="-122"/>
              </a:rPr>
              <a:t>11</a:t>
            </a:r>
            <a:r>
              <a:rPr lang="zh-CN" altLang="en-US" sz="1000" dirty="0">
                <a:latin typeface="宋体" panose="02010600030101010101" pitchFamily="2" charset="-122"/>
              </a:rPr>
              <a:t>时，</a:t>
            </a:r>
            <a:r>
              <a:rPr lang="en-US" altLang="zh-CN" sz="1000" dirty="0">
                <a:latin typeface="宋体" panose="02010600030101010101" pitchFamily="2" charset="-122"/>
              </a:rPr>
              <a:t>q</a:t>
            </a:r>
            <a:r>
              <a:rPr lang="zh-CN" altLang="en-US" sz="1000" dirty="0">
                <a:latin typeface="宋体" panose="02010600030101010101" pitchFamily="2" charset="-122"/>
              </a:rPr>
              <a:t>保持原来的值，则不必给出</a:t>
            </a:r>
            <a:r>
              <a:rPr lang="en-US" altLang="zh-CN" sz="1000" dirty="0">
                <a:latin typeface="宋体" panose="02010600030101010101" pitchFamily="2" charset="-122"/>
              </a:rPr>
              <a:t>default</a:t>
            </a:r>
            <a:r>
              <a:rPr lang="zh-CN" altLang="en-US" sz="1000" dirty="0">
                <a:latin typeface="宋体" panose="02010600030101010101" pitchFamily="2" charset="-122"/>
              </a:rPr>
              <a:t>语句。  </a:t>
            </a:r>
            <a:endParaRPr lang="zh-CN" altLang="en-US" sz="1000" dirty="0">
              <a:latin typeface="宋体" panose="02010600030101010101" pitchFamily="2" charset="-122"/>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1538" name="Rectangle 2"/>
          <p:cNvSpPr>
            <a:spLocks noTextEdit="1"/>
          </p:cNvSpPr>
          <p:nvPr>
            <p:ph type="sldImg"/>
          </p:nvPr>
        </p:nvSpPr>
        <p:spPr>
          <a:solidFill>
            <a:srgbClr val="FFFFFF">
              <a:alpha val="100000"/>
            </a:srgbClr>
          </a:solidFill>
          <a:ln/>
        </p:spPr>
      </p:sp>
      <p:sp>
        <p:nvSpPr>
          <p:cNvPr id="321539"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3586" name="Rectangle 2"/>
          <p:cNvSpPr>
            <a:spLocks noTextEdit="1"/>
          </p:cNvSpPr>
          <p:nvPr>
            <p:ph type="sldImg"/>
          </p:nvPr>
        </p:nvSpPr>
        <p:spPr>
          <a:solidFill>
            <a:srgbClr val="FFFFFF">
              <a:alpha val="100000"/>
            </a:srgbClr>
          </a:solidFill>
          <a:ln/>
        </p:spPr>
      </p:sp>
      <p:sp>
        <p:nvSpPr>
          <p:cNvPr id="323587"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en-US" altLang="zh-CN" dirty="0">
                <a:ea typeface="华文楷体" panose="02010600040101010101" pitchFamily="2" charset="-122"/>
              </a:rPr>
              <a:t>MAX + PLUS </a:t>
            </a:r>
            <a:r>
              <a:rPr lang="en-US" altLang="zh-CN" dirty="0">
                <a:ea typeface="华文新魏" panose="02010800040101010101" pitchFamily="2" charset="-122"/>
              </a:rPr>
              <a:t>II</a:t>
            </a:r>
            <a:r>
              <a:rPr lang="zh-CN" altLang="en-US" dirty="0"/>
              <a:t>和</a:t>
            </a:r>
            <a:r>
              <a:rPr lang="en-US" altLang="zh-CN" dirty="0">
                <a:latin typeface="宋体" panose="02010600030101010101" pitchFamily="2" charset="-122"/>
              </a:rPr>
              <a:t>Quartus II</a:t>
            </a:r>
            <a:r>
              <a:rPr lang="zh-CN" altLang="en-US" dirty="0">
                <a:latin typeface="宋体" panose="02010600030101010101" pitchFamily="2" charset="-122"/>
              </a:rPr>
              <a:t>都支持</a:t>
            </a:r>
            <a:r>
              <a:rPr lang="en-US" altLang="zh-CN" dirty="0">
                <a:solidFill>
                  <a:srgbClr val="FF0000"/>
                </a:solidFill>
                <a:latin typeface="宋体" panose="02010600030101010101" pitchFamily="2" charset="-122"/>
              </a:rPr>
              <a:t>for</a:t>
            </a:r>
            <a:r>
              <a:rPr lang="zh-CN" altLang="en-US" dirty="0">
                <a:solidFill>
                  <a:srgbClr val="FF0000"/>
                </a:solidFill>
                <a:latin typeface="宋体" panose="02010600030101010101" pitchFamily="2" charset="-122"/>
              </a:rPr>
              <a:t>语句</a:t>
            </a:r>
            <a:r>
              <a:rPr lang="zh-CN" altLang="en-US" dirty="0">
                <a:latin typeface="宋体" panose="02010600030101010101" pitchFamily="2" charset="-122"/>
              </a:rPr>
              <a:t>！</a:t>
            </a:r>
            <a:endParaRPr lang="en-US" altLang="zh-CN" dirty="0">
              <a:latin typeface="宋体" panose="02010600030101010101" pitchFamily="2" charset="-122"/>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5634" name="Rectangle 2"/>
          <p:cNvSpPr>
            <a:spLocks noTextEdit="1"/>
          </p:cNvSpPr>
          <p:nvPr>
            <p:ph type="sldImg"/>
          </p:nvPr>
        </p:nvSpPr>
        <p:spPr>
          <a:solidFill>
            <a:srgbClr val="FFFFFF">
              <a:alpha val="100000"/>
            </a:srgbClr>
          </a:solidFill>
          <a:ln/>
        </p:spPr>
      </p:sp>
      <p:sp>
        <p:nvSpPr>
          <p:cNvPr id="325635"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1" eaLnBrk="1" hangingPunct="1"/>
            <a:r>
              <a:rPr lang="zh-CN" altLang="en-US" dirty="0">
                <a:latin typeface="宋体" panose="02010600030101010101" pitchFamily="2" charset="-122"/>
              </a:rPr>
              <a:t>（见</a:t>
            </a:r>
            <a:r>
              <a:rPr lang="en-US" altLang="zh-CN" sz="2200" dirty="0">
                <a:solidFill>
                  <a:srgbClr val="CC0066"/>
                </a:solidFill>
                <a:latin typeface="方正姚体" panose="02010601030101010101" pitchFamily="2" charset="-122"/>
                <a:ea typeface="方正姚体" panose="02010601030101010101" pitchFamily="2" charset="-122"/>
              </a:rPr>
              <a:t>《</a:t>
            </a:r>
            <a:r>
              <a:rPr lang="zh-CN" altLang="en-US" sz="2200" dirty="0">
                <a:solidFill>
                  <a:srgbClr val="CC0066"/>
                </a:solidFill>
                <a:latin typeface="方正姚体" panose="02010601030101010101" pitchFamily="2" charset="-122"/>
                <a:ea typeface="方正姚体" panose="02010601030101010101" pitchFamily="2" charset="-122"/>
              </a:rPr>
              <a:t>数字系统设计与</a:t>
            </a:r>
            <a:r>
              <a:rPr lang="en-US" altLang="zh-CN" sz="2200" dirty="0">
                <a:solidFill>
                  <a:srgbClr val="CC0066"/>
                </a:solidFill>
                <a:latin typeface="方正姚体" panose="02010601030101010101" pitchFamily="2" charset="-122"/>
                <a:ea typeface="方正姚体" panose="02010601030101010101" pitchFamily="2" charset="-122"/>
              </a:rPr>
              <a:t>Verilog HDL》</a:t>
            </a:r>
            <a:r>
              <a:rPr lang="en-US" altLang="zh-CN" dirty="0">
                <a:latin typeface="宋体" panose="02010600030101010101" pitchFamily="2" charset="-122"/>
              </a:rPr>
              <a:t>P165[</a:t>
            </a:r>
            <a:r>
              <a:rPr lang="zh-CN" altLang="en-US" dirty="0">
                <a:latin typeface="宋体" panose="02010600030101010101" pitchFamily="2" charset="-122"/>
              </a:rPr>
              <a:t>例</a:t>
            </a:r>
            <a:r>
              <a:rPr lang="en-US" altLang="zh-CN" dirty="0">
                <a:latin typeface="宋体" panose="02010600030101010101" pitchFamily="2" charset="-122"/>
              </a:rPr>
              <a:t>6.10])</a:t>
            </a:r>
            <a:endParaRPr lang="en-US" altLang="zh-CN" dirty="0">
              <a:latin typeface="宋体" panose="02010600030101010101" pitchFamily="2" charset="-122"/>
            </a:endParaRPr>
          </a:p>
          <a:p>
            <a:pPr lvl="1" eaLnBrk="1" hangingPunct="1"/>
            <a:r>
              <a:rPr lang="zh-CN" altLang="en-US" dirty="0">
                <a:latin typeface="宋体" panose="02010600030101010101" pitchFamily="2" charset="-122"/>
              </a:rPr>
              <a:t>位于</a:t>
            </a:r>
            <a:r>
              <a:rPr lang="en-US" altLang="zh-CN" dirty="0">
                <a:latin typeface="宋体" panose="02010600030101010101" pitchFamily="2" charset="-122"/>
              </a:rPr>
              <a:t>voter7</a:t>
            </a:r>
            <a:r>
              <a:rPr lang="zh-CN" altLang="en-US" dirty="0">
                <a:latin typeface="宋体" panose="02010600030101010101" pitchFamily="2" charset="-122"/>
              </a:rPr>
              <a:t>文件夹中</a:t>
            </a:r>
            <a:endParaRPr lang="zh-CN" altLang="en-US" dirty="0">
              <a:latin typeface="宋体" panose="02010600030101010101" pitchFamily="2" charset="-122"/>
            </a:endParaRPr>
          </a:p>
          <a:p>
            <a:pPr lvl="0" algn="just" eaLnBrk="1" hangingPunct="1"/>
            <a:r>
              <a:rPr lang="zh-CN" altLang="en-US" sz="1100" b="1" dirty="0">
                <a:latin typeface="宋体" panose="02010600030101010101" pitchFamily="2" charset="-122"/>
              </a:rPr>
              <a:t>	</a:t>
            </a:r>
            <a:endParaRPr lang="zh-CN" altLang="en-US" sz="1100" b="1" dirty="0">
              <a:latin typeface="宋体" panose="02010600030101010101" pitchFamily="2" charset="-122"/>
            </a:endParaRPr>
          </a:p>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82" name="Rectangle 2"/>
          <p:cNvSpPr>
            <a:spLocks noTextEdit="1"/>
          </p:cNvSpPr>
          <p:nvPr>
            <p:ph type="sldImg"/>
          </p:nvPr>
        </p:nvSpPr>
        <p:spPr>
          <a:solidFill>
            <a:srgbClr val="FFFFFF">
              <a:alpha val="100000"/>
            </a:srgbClr>
          </a:solidFill>
          <a:ln/>
        </p:spPr>
      </p:sp>
      <p:sp>
        <p:nvSpPr>
          <p:cNvPr id="327683"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9730" name="Rectangle 1026"/>
          <p:cNvSpPr>
            <a:spLocks noTextEdit="1"/>
          </p:cNvSpPr>
          <p:nvPr>
            <p:ph type="sldImg"/>
          </p:nvPr>
        </p:nvSpPr>
        <p:spPr>
          <a:solidFill>
            <a:srgbClr val="FFFFFF">
              <a:alpha val="100000"/>
            </a:srgbClr>
          </a:solidFill>
          <a:ln/>
        </p:spPr>
      </p:sp>
      <p:sp>
        <p:nvSpPr>
          <p:cNvPr id="329731" name="Rectangle 1027"/>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2400" dirty="0">
                <a:latin typeface="宋体" panose="02010600030101010101" pitchFamily="2" charset="-122"/>
              </a:rPr>
              <a:t>用</a:t>
            </a:r>
            <a:r>
              <a:rPr lang="en-US" altLang="zh-CN" sz="2400" dirty="0">
                <a:latin typeface="宋体" panose="02010600030101010101" pitchFamily="2" charset="-122"/>
              </a:rPr>
              <a:t>for</a:t>
            </a:r>
            <a:r>
              <a:rPr lang="zh-CN" altLang="en-US" sz="2400" dirty="0">
                <a:latin typeface="宋体" panose="02010600030101010101" pitchFamily="2" charset="-122"/>
              </a:rPr>
              <a:t>语句实现两个</a:t>
            </a:r>
            <a:r>
              <a:rPr lang="en-US" altLang="zh-CN" sz="2400" dirty="0">
                <a:latin typeface="宋体" panose="02010600030101010101" pitchFamily="2" charset="-122"/>
              </a:rPr>
              <a:t>8</a:t>
            </a:r>
            <a:r>
              <a:rPr lang="zh-CN" altLang="en-US" sz="2400" dirty="0">
                <a:latin typeface="宋体" panose="02010600030101010101" pitchFamily="2" charset="-122"/>
              </a:rPr>
              <a:t>位二进制数乘法（见</a:t>
            </a:r>
            <a:r>
              <a:rPr lang="en-US" altLang="zh-CN" sz="2200" dirty="0">
                <a:solidFill>
                  <a:srgbClr val="CC0066"/>
                </a:solidFill>
                <a:latin typeface="方正姚体" panose="02010601030101010101" pitchFamily="2" charset="-122"/>
                <a:ea typeface="方正姚体" panose="02010601030101010101" pitchFamily="2" charset="-122"/>
              </a:rPr>
              <a:t>《</a:t>
            </a:r>
            <a:r>
              <a:rPr lang="zh-CN" altLang="en-US" sz="2200" dirty="0">
                <a:solidFill>
                  <a:srgbClr val="CC0066"/>
                </a:solidFill>
                <a:latin typeface="方正姚体" panose="02010601030101010101" pitchFamily="2" charset="-122"/>
                <a:ea typeface="方正姚体" panose="02010601030101010101" pitchFamily="2" charset="-122"/>
              </a:rPr>
              <a:t>数字系统设计与</a:t>
            </a:r>
            <a:r>
              <a:rPr lang="en-US" altLang="zh-CN" sz="2200" dirty="0">
                <a:solidFill>
                  <a:srgbClr val="CC0066"/>
                </a:solidFill>
                <a:latin typeface="方正姚体" panose="02010601030101010101" pitchFamily="2" charset="-122"/>
                <a:ea typeface="方正姚体" panose="02010601030101010101" pitchFamily="2" charset="-122"/>
              </a:rPr>
              <a:t>Verilog HDL 》</a:t>
            </a:r>
            <a:r>
              <a:rPr lang="en-US" altLang="zh-CN" sz="2400" dirty="0">
                <a:latin typeface="宋体" panose="02010600030101010101" pitchFamily="2" charset="-122"/>
              </a:rPr>
              <a:t> P165[</a:t>
            </a:r>
            <a:r>
              <a:rPr lang="zh-CN" altLang="en-US" sz="2400" dirty="0">
                <a:latin typeface="宋体" panose="02010600030101010101" pitchFamily="2" charset="-122"/>
              </a:rPr>
              <a:t>例</a:t>
            </a:r>
            <a:r>
              <a:rPr lang="en-US" altLang="zh-CN" sz="2400" dirty="0">
                <a:latin typeface="宋体" panose="02010600030101010101" pitchFamily="2" charset="-122"/>
              </a:rPr>
              <a:t>6.11])</a:t>
            </a:r>
            <a:endParaRPr lang="en-US" altLang="zh-CN" sz="2400" dirty="0">
              <a:latin typeface="宋体" panose="02010600030101010101" pitchFamily="2" charset="-122"/>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1778" name="Rectangle 2"/>
          <p:cNvSpPr>
            <a:spLocks noTextEdit="1"/>
          </p:cNvSpPr>
          <p:nvPr>
            <p:ph type="sldImg"/>
          </p:nvPr>
        </p:nvSpPr>
        <p:spPr>
          <a:solidFill>
            <a:srgbClr val="FFFFFF">
              <a:alpha val="100000"/>
            </a:srgbClr>
          </a:solidFill>
          <a:ln/>
        </p:spPr>
      </p:sp>
      <p:sp>
        <p:nvSpPr>
          <p:cNvPr id="331779"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en-US" altLang="zh-CN" sz="1000" dirty="0">
                <a:latin typeface="宋体" panose="02010600030101010101" pitchFamily="2" charset="-122"/>
              </a:rPr>
              <a:t>mult_for.v</a:t>
            </a:r>
            <a:r>
              <a:rPr lang="zh-CN" altLang="en-US" sz="1000" dirty="0">
                <a:latin typeface="宋体" panose="02010600030101010101" pitchFamily="2" charset="-122"/>
              </a:rPr>
              <a:t>位于</a:t>
            </a:r>
            <a:r>
              <a:rPr lang="en-US" altLang="zh-CN" sz="1000" dirty="0">
                <a:latin typeface="宋体" panose="02010600030101010101" pitchFamily="2" charset="-122"/>
              </a:rPr>
              <a:t>mult_for</a:t>
            </a:r>
            <a:r>
              <a:rPr lang="zh-CN" altLang="en-US" sz="1000" dirty="0">
                <a:latin typeface="宋体" panose="02010600030101010101" pitchFamily="2" charset="-122"/>
              </a:rPr>
              <a:t>文件夹中 </a:t>
            </a:r>
            <a:endParaRPr lang="zh-CN" altLang="en-US" sz="1000" dirty="0">
              <a:latin typeface="宋体" panose="02010600030101010101" pitchFamily="2" charset="-122"/>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3826" name="Rectangle 2"/>
          <p:cNvSpPr>
            <a:spLocks noTextEdit="1"/>
          </p:cNvSpPr>
          <p:nvPr>
            <p:ph type="sldImg"/>
          </p:nvPr>
        </p:nvSpPr>
        <p:spPr>
          <a:solidFill>
            <a:srgbClr val="FFFFFF">
              <a:alpha val="100000"/>
            </a:srgbClr>
          </a:solidFill>
          <a:ln/>
        </p:spPr>
      </p:sp>
      <p:sp>
        <p:nvSpPr>
          <p:cNvPr id="333827"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5874" name="Rectangle 2"/>
          <p:cNvSpPr>
            <a:spLocks noTextEdit="1"/>
          </p:cNvSpPr>
          <p:nvPr>
            <p:ph type="sldImg"/>
          </p:nvPr>
        </p:nvSpPr>
        <p:spPr>
          <a:solidFill>
            <a:srgbClr val="FFFFFF">
              <a:alpha val="100000"/>
            </a:srgbClr>
          </a:solidFill>
          <a:ln/>
        </p:spPr>
      </p:sp>
      <p:sp>
        <p:nvSpPr>
          <p:cNvPr id="335875"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TextEdit="1"/>
          </p:cNvSpPr>
          <p:nvPr>
            <p:ph type="sldImg"/>
          </p:nvPr>
        </p:nvSpPr>
        <p:spPr>
          <a:solidFill>
            <a:srgbClr val="FFFFFF">
              <a:alpha val="100000"/>
            </a:srgbClr>
          </a:solidFill>
          <a:ln/>
        </p:spPr>
      </p:sp>
      <p:sp>
        <p:nvSpPr>
          <p:cNvPr id="88067"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22" name="Rectangle 2"/>
          <p:cNvSpPr>
            <a:spLocks noTextEdit="1"/>
          </p:cNvSpPr>
          <p:nvPr>
            <p:ph type="sldImg"/>
          </p:nvPr>
        </p:nvSpPr>
        <p:spPr>
          <a:solidFill>
            <a:srgbClr val="FFFFFF">
              <a:alpha val="100000"/>
            </a:srgbClr>
          </a:solidFill>
          <a:ln/>
        </p:spPr>
      </p:sp>
      <p:sp>
        <p:nvSpPr>
          <p:cNvPr id="337923"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algn="just">
              <a:spcBef>
                <a:spcPct val="0"/>
              </a:spcBef>
            </a:pPr>
            <a:r>
              <a:rPr lang="zh-CN" altLang="en-US" sz="2200" dirty="0"/>
              <a:t>见</a:t>
            </a:r>
            <a:r>
              <a:rPr lang="en-US" altLang="zh-CN" sz="2200" dirty="0"/>
              <a:t>《</a:t>
            </a:r>
            <a:r>
              <a:rPr lang="zh-CN" altLang="en-US" sz="2200" dirty="0"/>
              <a:t>数字系统设计与</a:t>
            </a:r>
            <a:r>
              <a:rPr lang="en-US" altLang="zh-CN" sz="2200" dirty="0">
                <a:latin typeface="宋体" panose="02010600030101010101" pitchFamily="2" charset="-122"/>
              </a:rPr>
              <a:t>Verilog HDL</a:t>
            </a:r>
            <a:r>
              <a:rPr lang="en-US" altLang="zh-CN" sz="2200" dirty="0"/>
              <a:t>》</a:t>
            </a:r>
            <a:r>
              <a:rPr lang="en-US" altLang="zh-CN" sz="2200" dirty="0">
                <a:latin typeface="宋体" panose="02010600030101010101" pitchFamily="2" charset="-122"/>
              </a:rPr>
              <a:t>P166[</a:t>
            </a:r>
            <a:r>
              <a:rPr lang="zh-CN" altLang="en-US" sz="2200" dirty="0"/>
              <a:t>例</a:t>
            </a:r>
            <a:r>
              <a:rPr lang="en-US" altLang="zh-CN" sz="2200" dirty="0">
                <a:latin typeface="宋体" panose="02010600030101010101" pitchFamily="2" charset="-122"/>
              </a:rPr>
              <a:t>6.12]</a:t>
            </a:r>
            <a:endParaRPr lang="en-US" altLang="zh-CN" sz="2200" dirty="0">
              <a:latin typeface="宋体" panose="02010600030101010101" pitchFamily="2" charset="-122"/>
            </a:endParaRPr>
          </a:p>
          <a:p>
            <a:pPr lvl="0" algn="just">
              <a:spcBef>
                <a:spcPct val="0"/>
              </a:spcBef>
            </a:pPr>
            <a:r>
              <a:rPr lang="en-US" altLang="zh-CN" sz="2200" dirty="0">
                <a:latin typeface="宋体" panose="02010600030101010101" pitchFamily="2" charset="-122"/>
              </a:rPr>
              <a:t>    mult_repeat.v</a:t>
            </a:r>
            <a:r>
              <a:rPr lang="zh-CN" altLang="en-US" sz="2200" dirty="0">
                <a:latin typeface="宋体" panose="02010600030101010101" pitchFamily="2" charset="-122"/>
              </a:rPr>
              <a:t>位于</a:t>
            </a:r>
            <a:r>
              <a:rPr lang="en-US" altLang="zh-CN" sz="2200" dirty="0">
                <a:latin typeface="宋体" panose="02010600030101010101" pitchFamily="2" charset="-122"/>
              </a:rPr>
              <a:t>mult_ repeat</a:t>
            </a:r>
            <a:r>
              <a:rPr lang="zh-CN" altLang="en-US" sz="2200" dirty="0">
                <a:latin typeface="宋体" panose="02010600030101010101" pitchFamily="2" charset="-122"/>
              </a:rPr>
              <a:t>文件夹中。 </a:t>
            </a:r>
            <a:endParaRPr lang="zh-CN" altLang="en-US" sz="2200" dirty="0">
              <a:latin typeface="宋体" panose="02010600030101010101" pitchFamily="2" charset="-122"/>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9970" name="Rectangle 2"/>
          <p:cNvSpPr>
            <a:spLocks noTextEdit="1"/>
          </p:cNvSpPr>
          <p:nvPr>
            <p:ph type="sldImg"/>
          </p:nvPr>
        </p:nvSpPr>
        <p:spPr>
          <a:solidFill>
            <a:srgbClr val="FFFFFF">
              <a:alpha val="100000"/>
            </a:srgbClr>
          </a:solidFill>
          <a:ln/>
        </p:spPr>
      </p:sp>
      <p:sp>
        <p:nvSpPr>
          <p:cNvPr id="339971"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2018" name="Rectangle 2"/>
          <p:cNvSpPr>
            <a:spLocks noTextEdit="1"/>
          </p:cNvSpPr>
          <p:nvPr>
            <p:ph type="sldImg"/>
          </p:nvPr>
        </p:nvSpPr>
        <p:spPr>
          <a:solidFill>
            <a:srgbClr val="FFFFFF">
              <a:alpha val="100000"/>
            </a:srgbClr>
          </a:solidFill>
          <a:ln/>
        </p:spPr>
      </p:sp>
      <p:sp>
        <p:nvSpPr>
          <p:cNvPr id="342019"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4066" name="Rectangle 2"/>
          <p:cNvSpPr>
            <a:spLocks noTextEdit="1"/>
          </p:cNvSpPr>
          <p:nvPr>
            <p:ph type="sldImg"/>
          </p:nvPr>
        </p:nvSpPr>
        <p:spPr>
          <a:solidFill>
            <a:srgbClr val="FFFFFF">
              <a:alpha val="100000"/>
            </a:srgbClr>
          </a:solidFill>
          <a:ln/>
        </p:spPr>
      </p:sp>
      <p:sp>
        <p:nvSpPr>
          <p:cNvPr id="344067"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6114" name="Rectangle 2"/>
          <p:cNvSpPr>
            <a:spLocks noTextEdit="1"/>
          </p:cNvSpPr>
          <p:nvPr>
            <p:ph type="sldImg"/>
          </p:nvPr>
        </p:nvSpPr>
        <p:spPr>
          <a:solidFill>
            <a:srgbClr val="FFFFFF">
              <a:alpha val="100000"/>
            </a:srgbClr>
          </a:solidFill>
          <a:ln/>
        </p:spPr>
      </p:sp>
      <p:sp>
        <p:nvSpPr>
          <p:cNvPr id="346115"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1000" dirty="0"/>
              <a:t>参见</a:t>
            </a:r>
            <a:r>
              <a:rPr lang="en-US" altLang="zh-CN" sz="1000" dirty="0"/>
              <a:t>《</a:t>
            </a:r>
            <a:r>
              <a:rPr lang="zh-CN" altLang="en-US" sz="1000" dirty="0"/>
              <a:t>从算法设计到硬线逻辑的实现</a:t>
            </a:r>
            <a:r>
              <a:rPr lang="en-US" altLang="zh-CN" sz="1000" dirty="0"/>
              <a:t>——</a:t>
            </a:r>
            <a:r>
              <a:rPr lang="zh-CN" altLang="en-US" sz="1000" dirty="0"/>
              <a:t>复杂数字逻辑系统的</a:t>
            </a:r>
            <a:r>
              <a:rPr lang="en-US" altLang="zh-CN" sz="1000" dirty="0">
                <a:latin typeface="宋体" panose="02010600030101010101" pitchFamily="2" charset="-122"/>
              </a:rPr>
              <a:t>Verilog HDL</a:t>
            </a:r>
            <a:r>
              <a:rPr lang="zh-CN" altLang="en-US" sz="1000" dirty="0"/>
              <a:t>设计技术和方法</a:t>
            </a:r>
            <a:r>
              <a:rPr lang="en-US" altLang="zh-CN" sz="1000" dirty="0"/>
              <a:t>》</a:t>
            </a:r>
            <a:r>
              <a:rPr lang="en-US" altLang="zh-CN" sz="1000" dirty="0">
                <a:latin typeface="宋体" panose="02010600030101010101" pitchFamily="2" charset="-122"/>
              </a:rPr>
              <a:t>P46~47</a:t>
            </a:r>
            <a:endParaRPr lang="en-US" altLang="zh-CN" sz="1000" dirty="0">
              <a:latin typeface="宋体" panose="02010600030101010101" pitchFamily="2" charset="-122"/>
            </a:endParaRPr>
          </a:p>
          <a:p>
            <a:pPr lvl="0" algn="just" eaLnBrk="1" hangingPunct="1"/>
            <a:r>
              <a:rPr lang="en-US" altLang="zh-CN" sz="1000" dirty="0">
                <a:latin typeface="宋体" panose="02010600030101010101" pitchFamily="2" charset="-122"/>
              </a:rPr>
              <a:t>count1s_while.v</a:t>
            </a:r>
            <a:r>
              <a:rPr lang="zh-CN" altLang="en-US" sz="1000" dirty="0"/>
              <a:t>位于</a:t>
            </a:r>
            <a:r>
              <a:rPr lang="en-US" altLang="zh-CN" sz="1000" dirty="0">
                <a:latin typeface="宋体" panose="02010600030101010101" pitchFamily="2" charset="-122"/>
              </a:rPr>
              <a:t>count1s_while</a:t>
            </a:r>
            <a:r>
              <a:rPr lang="zh-CN" altLang="en-US" sz="1000" dirty="0"/>
              <a:t>文件夹中。</a:t>
            </a:r>
            <a:endParaRPr lang="zh-CN" altLang="en-US" sz="1000" dirty="0">
              <a:latin typeface="宋体" panose="02010600030101010101" pitchFamily="2" charset="-122"/>
            </a:endParaRPr>
          </a:p>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62" name="Rectangle 2"/>
          <p:cNvSpPr>
            <a:spLocks noTextEdit="1"/>
          </p:cNvSpPr>
          <p:nvPr>
            <p:ph type="sldImg"/>
          </p:nvPr>
        </p:nvSpPr>
        <p:spPr>
          <a:solidFill>
            <a:srgbClr val="FFFFFF">
              <a:alpha val="100000"/>
            </a:srgbClr>
          </a:solidFill>
          <a:ln/>
        </p:spPr>
      </p:sp>
      <p:sp>
        <p:nvSpPr>
          <p:cNvPr id="348163"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algn="just">
              <a:spcBef>
                <a:spcPct val="0"/>
              </a:spcBef>
            </a:pPr>
            <a:r>
              <a:rPr lang="en-US" altLang="zh-CN" sz="2200" dirty="0">
                <a:latin typeface="宋体" panose="02010600030101010101" pitchFamily="2" charset="-122"/>
              </a:rPr>
              <a:t>count1s_for_good.v</a:t>
            </a:r>
            <a:r>
              <a:rPr lang="zh-CN" altLang="en-US" sz="2200" dirty="0">
                <a:latin typeface="宋体" panose="02010600030101010101" pitchFamily="2" charset="-122"/>
              </a:rPr>
              <a:t>位于</a:t>
            </a:r>
            <a:r>
              <a:rPr lang="en-US" altLang="zh-CN" sz="2200" dirty="0">
                <a:latin typeface="宋体" panose="02010600030101010101" pitchFamily="2" charset="-122"/>
              </a:rPr>
              <a:t>count1s_for</a:t>
            </a:r>
            <a:r>
              <a:rPr lang="zh-CN" altLang="en-US" sz="2200" dirty="0">
                <a:latin typeface="宋体" panose="02010600030101010101" pitchFamily="2" charset="-122"/>
              </a:rPr>
              <a:t>文件夹中。 </a:t>
            </a:r>
            <a:endParaRPr lang="zh-CN" altLang="en-US" sz="2200" dirty="0">
              <a:latin typeface="宋体" panose="02010600030101010101" pitchFamily="2" charset="-122"/>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0210" name="Rectangle 2"/>
          <p:cNvSpPr>
            <a:spLocks noTextEdit="1"/>
          </p:cNvSpPr>
          <p:nvPr>
            <p:ph type="sldImg"/>
          </p:nvPr>
        </p:nvSpPr>
        <p:spPr>
          <a:solidFill>
            <a:srgbClr val="FFFFFF">
              <a:alpha val="100000"/>
            </a:srgbClr>
          </a:solidFill>
          <a:ln/>
        </p:spPr>
      </p:sp>
      <p:sp>
        <p:nvSpPr>
          <p:cNvPr id="350211"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2258" name="Rectangle 2"/>
          <p:cNvSpPr>
            <a:spLocks noTextEdit="1"/>
          </p:cNvSpPr>
          <p:nvPr>
            <p:ph type="sldImg"/>
          </p:nvPr>
        </p:nvSpPr>
        <p:spPr>
          <a:solidFill>
            <a:srgbClr val="FFFFFF">
              <a:alpha val="100000"/>
            </a:srgbClr>
          </a:solidFill>
          <a:ln/>
        </p:spPr>
      </p:sp>
      <p:sp>
        <p:nvSpPr>
          <p:cNvPr id="352259"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algn="just" eaLnBrk="1" hangingPunct="1"/>
            <a:r>
              <a:rPr lang="en-US" altLang="zh-CN" sz="1000" dirty="0">
                <a:latin typeface="宋体" panose="02010600030101010101" pitchFamily="2" charset="-122"/>
              </a:rPr>
              <a:t>forever</a:t>
            </a:r>
            <a:r>
              <a:rPr lang="zh-CN" altLang="en-US" sz="1000" dirty="0"/>
              <a:t>循环应包括定时控制或能够使其自身停止循环，否则循环将无限进行下去！</a:t>
            </a:r>
            <a:endParaRPr lang="zh-CN" altLang="en-US" sz="1000" dirty="0">
              <a:latin typeface="宋体" panose="02010600030101010101" pitchFamily="2" charset="-122"/>
            </a:endParaRPr>
          </a:p>
          <a:p>
            <a:pPr lvl="0" algn="just" eaLnBrk="1" hangingPunct="1"/>
            <a:r>
              <a:rPr lang="zh-CN" altLang="en-US" sz="1000" dirty="0"/>
              <a:t>尽管</a:t>
            </a:r>
            <a:r>
              <a:rPr lang="en-US" altLang="zh-CN" sz="1000" dirty="0">
                <a:latin typeface="宋体" panose="02010600030101010101" pitchFamily="2" charset="-122"/>
              </a:rPr>
              <a:t>Quartus II</a:t>
            </a:r>
            <a:r>
              <a:rPr lang="zh-CN" altLang="en-US" sz="1000" dirty="0"/>
              <a:t>支持该语句，但一般情况下是不可综合的！如果</a:t>
            </a:r>
            <a:r>
              <a:rPr lang="en-US" altLang="zh-CN" sz="1000" dirty="0"/>
              <a:t>forever</a:t>
            </a:r>
            <a:r>
              <a:rPr lang="zh-CN" altLang="en-US" sz="1000" dirty="0"/>
              <a:t>循环被</a:t>
            </a:r>
            <a:r>
              <a:rPr lang="en-US" altLang="zh-CN" sz="1000" dirty="0"/>
              <a:t>@(posedge clock)</a:t>
            </a:r>
            <a:r>
              <a:rPr lang="zh-CN" altLang="en-US" sz="1000" dirty="0"/>
              <a:t>形式的时间控制打断，则是可综合的。</a:t>
            </a:r>
            <a:endParaRPr lang="zh-CN" altLang="en-US" sz="1000" dirty="0"/>
          </a:p>
          <a:p>
            <a:pPr lvl="0" algn="just" eaLnBrk="1" hangingPunct="1"/>
            <a:r>
              <a:rPr lang="en-US" altLang="zh-CN" sz="1000" dirty="0"/>
              <a:t>forever</a:t>
            </a:r>
            <a:r>
              <a:rPr lang="zh-CN" altLang="en-US" sz="1000" dirty="0">
                <a:latin typeface="宋体" panose="02010600030101010101" pitchFamily="2" charset="-122"/>
              </a:rPr>
              <a:t>在测试模块中描述时钟很有用！</a:t>
            </a:r>
            <a:r>
              <a:rPr lang="zh-CN" altLang="en-US" sz="1000" dirty="0"/>
              <a:t> </a:t>
            </a:r>
            <a:endParaRPr lang="zh-CN" altLang="en-US" sz="1000" dirty="0">
              <a:latin typeface="宋体" panose="02010600030101010101" pitchFamily="2" charset="-122"/>
            </a:endParaRPr>
          </a:p>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5330" name="Rectangle 2"/>
          <p:cNvSpPr>
            <a:spLocks noTextEdit="1"/>
          </p:cNvSpPr>
          <p:nvPr>
            <p:ph type="sldImg"/>
          </p:nvPr>
        </p:nvSpPr>
        <p:spPr>
          <a:solidFill>
            <a:srgbClr val="FFFFFF">
              <a:alpha val="100000"/>
            </a:srgbClr>
          </a:solidFill>
          <a:ln/>
        </p:spPr>
      </p:sp>
      <p:sp>
        <p:nvSpPr>
          <p:cNvPr id="355331"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7378" name="Rectangle 2"/>
          <p:cNvSpPr>
            <a:spLocks noTextEdit="1"/>
          </p:cNvSpPr>
          <p:nvPr>
            <p:ph type="sldImg"/>
          </p:nvPr>
        </p:nvSpPr>
        <p:spPr>
          <a:solidFill>
            <a:srgbClr val="FFFFFF">
              <a:alpha val="100000"/>
            </a:srgbClr>
          </a:solidFill>
          <a:ln/>
        </p:spPr>
      </p:sp>
      <p:sp>
        <p:nvSpPr>
          <p:cNvPr id="357379"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2"/>
          <p:cNvSpPr>
            <a:spLocks noTextEdit="1"/>
          </p:cNvSpPr>
          <p:nvPr>
            <p:ph type="sldImg"/>
          </p:nvPr>
        </p:nvSpPr>
        <p:spPr>
          <a:solidFill>
            <a:srgbClr val="FFFFFF">
              <a:alpha val="100000"/>
            </a:srgbClr>
          </a:solidFill>
          <a:ln/>
        </p:spPr>
      </p:sp>
      <p:sp>
        <p:nvSpPr>
          <p:cNvPr id="90115"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en-US" altLang="zh-CN" b="1" dirty="0">
                <a:ea typeface="黑体" panose="02010609060101010101" pitchFamily="49" charset="-122"/>
              </a:rPr>
              <a:t>      </a:t>
            </a:r>
            <a:r>
              <a:rPr lang="zh-CN" altLang="en-US" b="1" dirty="0">
                <a:ea typeface="黑体" panose="02010609060101010101" pitchFamily="49" charset="-122"/>
              </a:rPr>
              <a:t>模块是可以进行层次嵌套的</a:t>
            </a:r>
            <a:r>
              <a:rPr lang="en-US" altLang="zh-CN" dirty="0"/>
              <a:t>——</a:t>
            </a:r>
            <a:r>
              <a:rPr lang="zh-CN" altLang="en-US" dirty="0"/>
              <a:t>将大型数字电路或数字系统设计分割成不同的小模块来实现特定的功能，最后通过顶层模块调用子模块来实现整体功能。可以层层调用子模块。</a:t>
            </a:r>
            <a:r>
              <a:rPr lang="zh-CN" altLang="en-US" dirty="0">
                <a:latin typeface="宋体" panose="02010600030101010101" pitchFamily="2" charset="-122"/>
              </a:rPr>
              <a:t>参见</a:t>
            </a:r>
            <a:r>
              <a:rPr lang="en-US" altLang="zh-CN" dirty="0">
                <a:latin typeface="宋体" panose="02010600030101010101" pitchFamily="2" charset="-122"/>
              </a:rPr>
              <a:t>《</a:t>
            </a:r>
            <a:r>
              <a:rPr lang="zh-CN" altLang="en-US" dirty="0">
                <a:latin typeface="宋体" panose="02010600030101010101" pitchFamily="2" charset="-122"/>
              </a:rPr>
              <a:t>数字系统设计与</a:t>
            </a:r>
            <a:r>
              <a:rPr lang="en-US" altLang="zh-CN" dirty="0"/>
              <a:t>Verilog HDL</a:t>
            </a:r>
            <a:r>
              <a:rPr lang="en-US" altLang="zh-CN" dirty="0">
                <a:latin typeface="宋体" panose="02010600030101010101" pitchFamily="2" charset="-122"/>
              </a:rPr>
              <a:t>》</a:t>
            </a:r>
            <a:r>
              <a:rPr lang="en-US" altLang="zh-CN" dirty="0"/>
              <a:t>P255 PCM</a:t>
            </a:r>
            <a:r>
              <a:rPr lang="zh-CN" altLang="en-US" dirty="0">
                <a:latin typeface="宋体" panose="02010600030101010101" pitchFamily="2" charset="-122"/>
              </a:rPr>
              <a:t>采编器。</a:t>
            </a:r>
            <a:r>
              <a:rPr lang="zh-CN" altLang="en-US" dirty="0"/>
              <a:t> </a:t>
            </a:r>
            <a:endParaRPr lang="zh-CN" altLang="en-US" dirty="0"/>
          </a:p>
          <a:p>
            <a:pPr lvl="0" eaLnBrk="1" hangingPunct="1"/>
            <a:r>
              <a:rPr lang="zh-CN" altLang="en-US" b="1" dirty="0">
                <a:latin typeface="方正姚体" panose="02010601030101010101" pitchFamily="2" charset="-122"/>
                <a:ea typeface="方正姚体" panose="02010601030101010101" pitchFamily="2" charset="-122"/>
              </a:rPr>
              <a:t>       端口定义</a:t>
            </a:r>
            <a:r>
              <a:rPr lang="en-US" altLang="zh-CN" dirty="0">
                <a:ea typeface="方正姚体" panose="02010601030101010101" pitchFamily="2" charset="-122"/>
              </a:rPr>
              <a:t>——</a:t>
            </a:r>
            <a:r>
              <a:rPr lang="zh-CN" altLang="en-US" dirty="0">
                <a:latin typeface="方正姚体" panose="02010601030101010101" pitchFamily="2" charset="-122"/>
                <a:ea typeface="方正姚体" panose="02010601030101010101" pitchFamily="2" charset="-122"/>
              </a:rPr>
              <a:t>声明模块的输入和输出端口。</a:t>
            </a:r>
            <a:endParaRPr lang="zh-CN" altLang="en-US" dirty="0">
              <a:latin typeface="方正姚体" panose="02010601030101010101" pitchFamily="2" charset="-122"/>
              <a:ea typeface="方正姚体" panose="02010601030101010101" pitchFamily="2" charset="-122"/>
            </a:endParaRPr>
          </a:p>
          <a:p>
            <a:pPr lvl="0" eaLnBrk="1" hangingPunct="1"/>
            <a:endParaRPr lang="en-US" altLang="zh-CN" dirty="0">
              <a:latin typeface="方正姚体" panose="02010601030101010101" pitchFamily="2" charset="-122"/>
              <a:ea typeface="方正姚体" panose="02010601030101010101" pitchFamily="2" charset="-122"/>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9426" name="Rectangle 2"/>
          <p:cNvSpPr>
            <a:spLocks noTextEdit="1"/>
          </p:cNvSpPr>
          <p:nvPr>
            <p:ph type="sldImg"/>
          </p:nvPr>
        </p:nvSpPr>
        <p:spPr>
          <a:solidFill>
            <a:srgbClr val="FFFFFF">
              <a:alpha val="100000"/>
            </a:srgbClr>
          </a:solidFill>
          <a:ln/>
        </p:spPr>
      </p:sp>
      <p:sp>
        <p:nvSpPr>
          <p:cNvPr id="359427"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1474" name="Rectangle 2"/>
          <p:cNvSpPr>
            <a:spLocks noTextEdit="1"/>
          </p:cNvSpPr>
          <p:nvPr>
            <p:ph type="sldImg"/>
          </p:nvPr>
        </p:nvSpPr>
        <p:spPr>
          <a:solidFill>
            <a:srgbClr val="FFFFFF">
              <a:alpha val="100000"/>
            </a:srgbClr>
          </a:solidFill>
          <a:ln/>
        </p:spPr>
      </p:sp>
      <p:sp>
        <p:nvSpPr>
          <p:cNvPr id="361475"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en-US" altLang="zh-CN" sz="1000" dirty="0">
                <a:latin typeface="宋体" panose="02010600030101010101" pitchFamily="2" charset="-122"/>
              </a:rPr>
              <a:t>always_demo .v</a:t>
            </a:r>
            <a:r>
              <a:rPr lang="zh-CN" altLang="en-US" sz="1000" dirty="0">
                <a:latin typeface="宋体" panose="02010600030101010101" pitchFamily="2" charset="-122"/>
              </a:rPr>
              <a:t>位于</a:t>
            </a:r>
            <a:r>
              <a:rPr lang="en-US" altLang="zh-CN" sz="1000" dirty="0">
                <a:latin typeface="宋体" panose="02010600030101010101" pitchFamily="2" charset="-122"/>
              </a:rPr>
              <a:t>always_demo</a:t>
            </a:r>
            <a:r>
              <a:rPr lang="zh-CN" altLang="en-US" sz="1000" dirty="0">
                <a:latin typeface="宋体" panose="02010600030101010101" pitchFamily="2" charset="-122"/>
              </a:rPr>
              <a:t>文件夹</a:t>
            </a:r>
            <a:endParaRPr lang="zh-CN" altLang="en-US" sz="1000" dirty="0">
              <a:latin typeface="宋体" panose="02010600030101010101" pitchFamily="2" charset="-122"/>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3522" name="Rectangle 2"/>
          <p:cNvSpPr>
            <a:spLocks noTextEdit="1"/>
          </p:cNvSpPr>
          <p:nvPr>
            <p:ph type="sldImg"/>
          </p:nvPr>
        </p:nvSpPr>
        <p:spPr>
          <a:solidFill>
            <a:srgbClr val="FFFFFF">
              <a:alpha val="100000"/>
            </a:srgbClr>
          </a:solidFill>
          <a:ln/>
        </p:spPr>
      </p:sp>
      <p:sp>
        <p:nvSpPr>
          <p:cNvPr id="363523"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en-US" altLang="zh-CN" sz="1000" dirty="0">
                <a:latin typeface="宋体" panose="02010600030101010101" pitchFamily="2" charset="-122"/>
              </a:rPr>
              <a:t>assign</a:t>
            </a:r>
            <a:r>
              <a:rPr lang="zh-CN" altLang="en-US" sz="1000" dirty="0">
                <a:latin typeface="宋体" panose="02010600030101010101" pitchFamily="2" charset="-122"/>
              </a:rPr>
              <a:t>语句在</a:t>
            </a:r>
            <a:r>
              <a:rPr lang="en-US" altLang="zh-CN" sz="1000" dirty="0">
                <a:latin typeface="宋体" panose="02010600030101010101" pitchFamily="2" charset="-122"/>
              </a:rPr>
              <a:t>always</a:t>
            </a:r>
            <a:r>
              <a:rPr lang="zh-CN" altLang="en-US" sz="1000" dirty="0">
                <a:latin typeface="宋体" panose="02010600030101010101" pitchFamily="2" charset="-122"/>
              </a:rPr>
              <a:t>块之外；循环语句</a:t>
            </a:r>
            <a:r>
              <a:rPr lang="en-US" altLang="zh-CN" sz="1000" dirty="0">
                <a:latin typeface="宋体" panose="02010600030101010101" pitchFamily="2" charset="-122"/>
              </a:rPr>
              <a:t>forever</a:t>
            </a:r>
            <a:r>
              <a:rPr lang="zh-CN" altLang="en-US" sz="1000" dirty="0">
                <a:latin typeface="宋体" panose="02010600030101010101" pitchFamily="2" charset="-122"/>
              </a:rPr>
              <a:t>语句是在</a:t>
            </a:r>
            <a:r>
              <a:rPr lang="en-US" altLang="zh-CN" sz="1000" dirty="0">
                <a:latin typeface="宋体" panose="02010600030101010101" pitchFamily="2" charset="-122"/>
              </a:rPr>
              <a:t>initial</a:t>
            </a:r>
            <a:r>
              <a:rPr lang="zh-CN" altLang="en-US" sz="1000" dirty="0">
                <a:latin typeface="宋体" panose="02010600030101010101" pitchFamily="2" charset="-122"/>
              </a:rPr>
              <a:t>块中！</a:t>
            </a:r>
            <a:endParaRPr lang="zh-CN" altLang="en-US" sz="1000" dirty="0">
              <a:latin typeface="宋体" panose="02010600030101010101" pitchFamily="2" charset="-122"/>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5570" name="Rectangle 2"/>
          <p:cNvSpPr>
            <a:spLocks noTextEdit="1"/>
          </p:cNvSpPr>
          <p:nvPr>
            <p:ph type="sldImg"/>
          </p:nvPr>
        </p:nvSpPr>
        <p:spPr>
          <a:solidFill>
            <a:srgbClr val="FFFFFF">
              <a:alpha val="100000"/>
            </a:srgbClr>
          </a:solidFill>
          <a:ln/>
        </p:spPr>
      </p:sp>
      <p:sp>
        <p:nvSpPr>
          <p:cNvPr id="365571"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7618" name="Rectangle 2"/>
          <p:cNvSpPr>
            <a:spLocks noTextEdit="1"/>
          </p:cNvSpPr>
          <p:nvPr>
            <p:ph type="sldImg"/>
          </p:nvPr>
        </p:nvSpPr>
        <p:spPr>
          <a:solidFill>
            <a:srgbClr val="FFFFFF">
              <a:alpha val="100000"/>
            </a:srgbClr>
          </a:solidFill>
          <a:ln/>
        </p:spPr>
      </p:sp>
      <p:sp>
        <p:nvSpPr>
          <p:cNvPr id="367619"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9666" name="Rectangle 2"/>
          <p:cNvSpPr>
            <a:spLocks noTextEdit="1"/>
          </p:cNvSpPr>
          <p:nvPr>
            <p:ph type="sldImg"/>
          </p:nvPr>
        </p:nvSpPr>
        <p:spPr>
          <a:solidFill>
            <a:srgbClr val="FFFFFF">
              <a:alpha val="100000"/>
            </a:srgbClr>
          </a:solidFill>
          <a:ln/>
        </p:spPr>
      </p:sp>
      <p:sp>
        <p:nvSpPr>
          <p:cNvPr id="369667"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1714" name="Rectangle 2"/>
          <p:cNvSpPr>
            <a:spLocks noTextEdit="1"/>
          </p:cNvSpPr>
          <p:nvPr>
            <p:ph type="sldImg"/>
          </p:nvPr>
        </p:nvSpPr>
        <p:spPr>
          <a:solidFill>
            <a:srgbClr val="FFFFFF">
              <a:alpha val="100000"/>
            </a:srgbClr>
          </a:solidFill>
          <a:ln/>
        </p:spPr>
      </p:sp>
      <p:sp>
        <p:nvSpPr>
          <p:cNvPr id="371715"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en-US" altLang="zh-CN" sz="1000" dirty="0">
                <a:latin typeface="宋体" panose="02010600030101010101" pitchFamily="2" charset="-122"/>
              </a:rPr>
              <a:t>   </a:t>
            </a:r>
            <a:r>
              <a:rPr lang="zh-CN" altLang="en-US" sz="1000" dirty="0">
                <a:latin typeface="宋体" panose="02010600030101010101" pitchFamily="2" charset="-122"/>
              </a:rPr>
              <a:t>（</a:t>
            </a:r>
            <a:r>
              <a:rPr lang="en-US" altLang="zh-CN" sz="1000" dirty="0">
                <a:latin typeface="宋体" panose="02010600030101010101" pitchFamily="2" charset="-122"/>
              </a:rPr>
              <a:t>2</a:t>
            </a:r>
            <a:r>
              <a:rPr lang="zh-CN" altLang="en-US" sz="1000" dirty="0">
                <a:latin typeface="宋体" panose="02010600030101010101" pitchFamily="2" charset="-122"/>
              </a:rPr>
              <a:t>）备注：若</a:t>
            </a:r>
            <a:r>
              <a:rPr lang="zh-CN" altLang="en-US" sz="2400" dirty="0"/>
              <a:t>时钟周期很长而清零信号又是一个窄脉冲信号，如果采用同步清零，则很有可能当清零信号有效时，时钟信号并未到来，那么将不能进行清零。</a:t>
            </a:r>
            <a:endParaRPr lang="zh-CN" altLang="en-US" sz="2400" dirty="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3762" name="Rectangle 2"/>
          <p:cNvSpPr>
            <a:spLocks noTextEdit="1"/>
          </p:cNvSpPr>
          <p:nvPr>
            <p:ph type="sldImg"/>
          </p:nvPr>
        </p:nvSpPr>
        <p:spPr>
          <a:solidFill>
            <a:srgbClr val="FFFFFF">
              <a:alpha val="100000"/>
            </a:srgbClr>
          </a:solidFill>
          <a:ln/>
        </p:spPr>
      </p:sp>
      <p:sp>
        <p:nvSpPr>
          <p:cNvPr id="373763"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5810" name="Rectangle 2"/>
          <p:cNvSpPr>
            <a:spLocks noTextEdit="1"/>
          </p:cNvSpPr>
          <p:nvPr>
            <p:ph type="sldImg"/>
          </p:nvPr>
        </p:nvSpPr>
        <p:spPr>
          <a:solidFill>
            <a:srgbClr val="FFFFFF">
              <a:alpha val="100000"/>
            </a:srgbClr>
          </a:solidFill>
          <a:ln/>
        </p:spPr>
      </p:sp>
      <p:sp>
        <p:nvSpPr>
          <p:cNvPr id="375811"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1100" dirty="0">
                <a:latin typeface="宋体" panose="02010600030101010101" pitchFamily="2" charset="-122"/>
              </a:rPr>
              <a:t>见</a:t>
            </a:r>
            <a:r>
              <a:rPr lang="en-US" altLang="zh-CN" sz="2200" dirty="0">
                <a:solidFill>
                  <a:srgbClr val="CC0066"/>
                </a:solidFill>
                <a:latin typeface="方正姚体" panose="02010601030101010101" pitchFamily="2" charset="-122"/>
                <a:ea typeface="方正姚体" panose="02010601030101010101" pitchFamily="2" charset="-122"/>
              </a:rPr>
              <a:t>《</a:t>
            </a:r>
            <a:r>
              <a:rPr lang="zh-CN" altLang="en-US" sz="2200" dirty="0">
                <a:solidFill>
                  <a:srgbClr val="CC0066"/>
                </a:solidFill>
                <a:latin typeface="方正姚体" panose="02010601030101010101" pitchFamily="2" charset="-122"/>
                <a:ea typeface="方正姚体" panose="02010601030101010101" pitchFamily="2" charset="-122"/>
              </a:rPr>
              <a:t>数字系统设计与</a:t>
            </a:r>
            <a:r>
              <a:rPr lang="en-US" altLang="zh-CN" sz="2200" dirty="0">
                <a:solidFill>
                  <a:srgbClr val="CC0066"/>
                </a:solidFill>
                <a:latin typeface="方正姚体" panose="02010601030101010101" pitchFamily="2" charset="-122"/>
                <a:ea typeface="方正姚体" panose="02010601030101010101" pitchFamily="2" charset="-122"/>
              </a:rPr>
              <a:t>Verilog HDL》</a:t>
            </a:r>
            <a:r>
              <a:rPr lang="en-US" altLang="zh-CN" sz="1100" dirty="0">
                <a:latin typeface="宋体" panose="02010600030101010101" pitchFamily="2" charset="-122"/>
              </a:rPr>
              <a:t>P170</a:t>
            </a:r>
            <a:endParaRPr lang="en-US" altLang="zh-CN" sz="1100" dirty="0">
              <a:latin typeface="宋体" panose="02010600030101010101" pitchFamily="2" charset="-122"/>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7858" name="Rectangle 2"/>
          <p:cNvSpPr>
            <a:spLocks noTextEdit="1"/>
          </p:cNvSpPr>
          <p:nvPr>
            <p:ph type="sldImg"/>
          </p:nvPr>
        </p:nvSpPr>
        <p:spPr>
          <a:solidFill>
            <a:srgbClr val="FFFFFF">
              <a:alpha val="100000"/>
            </a:srgbClr>
          </a:solidFill>
          <a:ln/>
        </p:spPr>
      </p:sp>
      <p:sp>
        <p:nvSpPr>
          <p:cNvPr id="377859"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TextEdit="1"/>
          </p:cNvSpPr>
          <p:nvPr>
            <p:ph type="sldImg"/>
          </p:nvPr>
        </p:nvSpPr>
        <p:spPr>
          <a:solidFill>
            <a:srgbClr val="FFFFFF">
              <a:alpha val="100000"/>
            </a:srgbClr>
          </a:solidFill>
          <a:ln/>
        </p:spPr>
      </p:sp>
      <p:sp>
        <p:nvSpPr>
          <p:cNvPr id="92163"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9906" name="Rectangle 2"/>
          <p:cNvSpPr>
            <a:spLocks noTextEdit="1"/>
          </p:cNvSpPr>
          <p:nvPr>
            <p:ph type="sldImg"/>
          </p:nvPr>
        </p:nvSpPr>
        <p:spPr>
          <a:solidFill>
            <a:srgbClr val="FFFFFF">
              <a:alpha val="100000"/>
            </a:srgbClr>
          </a:solidFill>
          <a:ln/>
        </p:spPr>
      </p:sp>
      <p:sp>
        <p:nvSpPr>
          <p:cNvPr id="379907"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1954" name="Rectangle 2"/>
          <p:cNvSpPr>
            <a:spLocks noTextEdit="1"/>
          </p:cNvSpPr>
          <p:nvPr>
            <p:ph type="sldImg"/>
          </p:nvPr>
        </p:nvSpPr>
        <p:spPr>
          <a:solidFill>
            <a:srgbClr val="FFFFFF">
              <a:alpha val="100000"/>
            </a:srgbClr>
          </a:solidFill>
          <a:ln/>
        </p:spPr>
      </p:sp>
      <p:sp>
        <p:nvSpPr>
          <p:cNvPr id="381955"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4002" name="Rectangle 2"/>
          <p:cNvSpPr>
            <a:spLocks noTextEdit="1"/>
          </p:cNvSpPr>
          <p:nvPr>
            <p:ph type="sldImg"/>
          </p:nvPr>
        </p:nvSpPr>
        <p:spPr>
          <a:solidFill>
            <a:srgbClr val="FFFFFF">
              <a:alpha val="100000"/>
            </a:srgbClr>
          </a:solidFill>
          <a:ln/>
        </p:spPr>
      </p:sp>
      <p:sp>
        <p:nvSpPr>
          <p:cNvPr id="384003"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algn="just" eaLnBrk="1" hangingPunct="1"/>
            <a:r>
              <a:rPr lang="zh-CN" altLang="en-US" sz="1000" dirty="0"/>
              <a:t>参见</a:t>
            </a:r>
            <a:r>
              <a:rPr lang="en-US" altLang="zh-CN" sz="1000" dirty="0"/>
              <a:t>《</a:t>
            </a:r>
            <a:r>
              <a:rPr lang="zh-CN" altLang="en-US" sz="1000" dirty="0"/>
              <a:t>从算法设计到硬线逻辑的实现</a:t>
            </a:r>
            <a:r>
              <a:rPr lang="en-US" altLang="zh-CN" sz="1000" dirty="0"/>
              <a:t>——</a:t>
            </a:r>
            <a:r>
              <a:rPr lang="zh-CN" altLang="en-US" sz="1000" dirty="0"/>
              <a:t>实验练习与</a:t>
            </a:r>
            <a:r>
              <a:rPr lang="en-US" altLang="zh-CN" sz="1000" dirty="0">
                <a:latin typeface="宋体" panose="02010600030101010101" pitchFamily="2" charset="-122"/>
              </a:rPr>
              <a:t>Verilog</a:t>
            </a:r>
            <a:r>
              <a:rPr lang="zh-CN" altLang="en-US" sz="1000" dirty="0"/>
              <a:t>语法手册</a:t>
            </a:r>
            <a:r>
              <a:rPr lang="en-US" altLang="zh-CN" sz="1000" dirty="0"/>
              <a:t>》</a:t>
            </a:r>
            <a:r>
              <a:rPr lang="en-US" altLang="zh-CN" sz="1000" dirty="0">
                <a:latin typeface="宋体" panose="02010600030101010101" pitchFamily="2" charset="-122"/>
              </a:rPr>
              <a:t>P14~15</a:t>
            </a:r>
            <a:endParaRPr lang="en-US" altLang="zh-CN" sz="1000" dirty="0">
              <a:latin typeface="宋体" panose="02010600030101010101" pitchFamily="2" charset="-122"/>
            </a:endParaRPr>
          </a:p>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6050" name="Rectangle 2"/>
          <p:cNvSpPr>
            <a:spLocks noTextEdit="1"/>
          </p:cNvSpPr>
          <p:nvPr>
            <p:ph type="sldImg"/>
          </p:nvPr>
        </p:nvSpPr>
        <p:spPr>
          <a:solidFill>
            <a:srgbClr val="FFFFFF">
              <a:alpha val="100000"/>
            </a:srgbClr>
          </a:solidFill>
          <a:ln/>
        </p:spPr>
      </p:sp>
      <p:sp>
        <p:nvSpPr>
          <p:cNvPr id="386051"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en-US" altLang="zh-CN" sz="2000" b="1" dirty="0">
                <a:ea typeface="仿宋_GB2312" pitchFamily="50" charset="-122"/>
              </a:rPr>
              <a:t>$random</a:t>
            </a:r>
            <a:r>
              <a:rPr lang="zh-CN" altLang="en-US" sz="1000" dirty="0">
                <a:latin typeface="宋体" panose="02010600030101010101" pitchFamily="2" charset="-122"/>
              </a:rPr>
              <a:t>参见</a:t>
            </a:r>
            <a:r>
              <a:rPr lang="en-US" altLang="zh-CN" sz="1000" dirty="0">
                <a:latin typeface="宋体" panose="02010600030101010101" pitchFamily="2" charset="-122"/>
              </a:rPr>
              <a:t>《</a:t>
            </a:r>
            <a:r>
              <a:rPr lang="zh-CN" altLang="en-US" sz="1000" dirty="0">
                <a:latin typeface="宋体" panose="02010600030101010101" pitchFamily="2" charset="-122"/>
              </a:rPr>
              <a:t>从算法设计到硬线逻辑的实现</a:t>
            </a:r>
            <a:r>
              <a:rPr lang="en-US" altLang="zh-CN" sz="1000" dirty="0"/>
              <a:t>——</a:t>
            </a:r>
            <a:r>
              <a:rPr lang="zh-CN" altLang="en-US" sz="1000" dirty="0">
                <a:latin typeface="宋体" panose="02010600030101010101" pitchFamily="2" charset="-122"/>
              </a:rPr>
              <a:t>复杂数字逻辑系统的</a:t>
            </a:r>
            <a:r>
              <a:rPr lang="en-US" altLang="zh-CN" sz="1000" dirty="0">
                <a:latin typeface="宋体" panose="02010600030101010101" pitchFamily="2" charset="-122"/>
              </a:rPr>
              <a:t>Verilog HDL</a:t>
            </a:r>
            <a:r>
              <a:rPr lang="zh-CN" altLang="en-US" sz="1000" dirty="0">
                <a:latin typeface="宋体" panose="02010600030101010101" pitchFamily="2" charset="-122"/>
              </a:rPr>
              <a:t>设计技术和方法</a:t>
            </a:r>
            <a:r>
              <a:rPr lang="en-US" altLang="zh-CN" sz="1000" dirty="0">
                <a:latin typeface="宋体" panose="02010600030101010101" pitchFamily="2" charset="-122"/>
              </a:rPr>
              <a:t>》P61</a:t>
            </a:r>
            <a:endParaRPr lang="en-US" altLang="zh-CN" sz="1000" dirty="0">
              <a:latin typeface="宋体" panose="02010600030101010101" pitchFamily="2" charset="-122"/>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8098" name="Rectangle 2"/>
          <p:cNvSpPr>
            <a:spLocks noTextEdit="1"/>
          </p:cNvSpPr>
          <p:nvPr>
            <p:ph type="sldImg"/>
          </p:nvPr>
        </p:nvSpPr>
        <p:spPr>
          <a:solidFill>
            <a:srgbClr val="FFFFFF">
              <a:alpha val="100000"/>
            </a:srgbClr>
          </a:solidFill>
          <a:ln/>
        </p:spPr>
      </p:sp>
      <p:sp>
        <p:nvSpPr>
          <p:cNvPr id="388099"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1000" dirty="0">
                <a:latin typeface="宋体" panose="02010600030101010101" pitchFamily="2" charset="-122"/>
              </a:rPr>
              <a:t>采用</a:t>
            </a:r>
            <a:r>
              <a:rPr lang="en-US" altLang="zh-CN" sz="1000" dirty="0">
                <a:latin typeface="宋体" panose="02010600030101010101" pitchFamily="2" charset="-122"/>
              </a:rPr>
              <a:t>Modelsim</a:t>
            </a:r>
            <a:r>
              <a:rPr lang="zh-CN" altLang="en-US" sz="1000" dirty="0">
                <a:latin typeface="宋体" panose="02010600030101010101" pitchFamily="2" charset="-122"/>
              </a:rPr>
              <a:t>进行仿真！</a:t>
            </a:r>
            <a:endParaRPr lang="zh-CN" altLang="en-US" sz="1000" dirty="0">
              <a:latin typeface="宋体" panose="02010600030101010101" pitchFamily="2" charset="-122"/>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0146" name="Rectangle 2"/>
          <p:cNvSpPr>
            <a:spLocks noTextEdit="1"/>
          </p:cNvSpPr>
          <p:nvPr>
            <p:ph type="sldImg"/>
          </p:nvPr>
        </p:nvSpPr>
        <p:spPr>
          <a:solidFill>
            <a:srgbClr val="FFFFFF">
              <a:alpha val="100000"/>
            </a:srgbClr>
          </a:solidFill>
          <a:ln/>
        </p:spPr>
      </p:sp>
      <p:sp>
        <p:nvSpPr>
          <p:cNvPr id="390147"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2194" name="Rectangle 2"/>
          <p:cNvSpPr>
            <a:spLocks noTextEdit="1"/>
          </p:cNvSpPr>
          <p:nvPr>
            <p:ph type="sldImg"/>
          </p:nvPr>
        </p:nvSpPr>
        <p:spPr>
          <a:solidFill>
            <a:srgbClr val="FFFFFF">
              <a:alpha val="100000"/>
            </a:srgbClr>
          </a:solidFill>
          <a:ln/>
        </p:spPr>
      </p:sp>
      <p:sp>
        <p:nvSpPr>
          <p:cNvPr id="392195"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4242" name="Rectangle 2"/>
          <p:cNvSpPr>
            <a:spLocks noTextEdit="1"/>
          </p:cNvSpPr>
          <p:nvPr>
            <p:ph type="sldImg"/>
          </p:nvPr>
        </p:nvSpPr>
        <p:spPr>
          <a:solidFill>
            <a:srgbClr val="FFFFFF">
              <a:alpha val="100000"/>
            </a:srgbClr>
          </a:solidFill>
          <a:ln/>
        </p:spPr>
      </p:sp>
      <p:sp>
        <p:nvSpPr>
          <p:cNvPr id="394243"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6290" name="Rectangle 2"/>
          <p:cNvSpPr>
            <a:spLocks noTextEdit="1"/>
          </p:cNvSpPr>
          <p:nvPr>
            <p:ph type="sldImg"/>
          </p:nvPr>
        </p:nvSpPr>
        <p:spPr>
          <a:solidFill>
            <a:srgbClr val="FFFFFF">
              <a:alpha val="100000"/>
            </a:srgbClr>
          </a:solidFill>
          <a:ln/>
        </p:spPr>
      </p:sp>
      <p:sp>
        <p:nvSpPr>
          <p:cNvPr id="396291"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algn="just" eaLnBrk="1" hangingPunct="1">
              <a:lnSpc>
                <a:spcPct val="110000"/>
              </a:lnSpc>
            </a:pPr>
            <a:r>
              <a:rPr lang="zh-CN" altLang="en-US" dirty="0">
                <a:latin typeface="宋体" panose="02010600030101010101" pitchFamily="2" charset="-122"/>
              </a:rPr>
              <a:t>见</a:t>
            </a:r>
            <a:r>
              <a:rPr lang="en-US" altLang="zh-CN" sz="2200" dirty="0">
                <a:solidFill>
                  <a:srgbClr val="CC0066"/>
                </a:solidFill>
                <a:latin typeface="方正姚体" panose="02010601030101010101" pitchFamily="2" charset="-122"/>
                <a:ea typeface="方正姚体" panose="02010601030101010101" pitchFamily="2" charset="-122"/>
              </a:rPr>
              <a:t>《</a:t>
            </a:r>
            <a:r>
              <a:rPr lang="zh-CN" altLang="en-US" sz="2200" dirty="0">
                <a:solidFill>
                  <a:srgbClr val="CC0066"/>
                </a:solidFill>
                <a:latin typeface="方正姚体" panose="02010601030101010101" pitchFamily="2" charset="-122"/>
                <a:ea typeface="方正姚体" panose="02010601030101010101" pitchFamily="2" charset="-122"/>
              </a:rPr>
              <a:t>数字系统设计与</a:t>
            </a:r>
            <a:r>
              <a:rPr lang="en-US" altLang="zh-CN" sz="2200" dirty="0">
                <a:solidFill>
                  <a:srgbClr val="CC0066"/>
                </a:solidFill>
                <a:latin typeface="方正姚体" panose="02010601030101010101" pitchFamily="2" charset="-122"/>
                <a:ea typeface="方正姚体" panose="02010601030101010101" pitchFamily="2" charset="-122"/>
              </a:rPr>
              <a:t>Verilog HDL》</a:t>
            </a:r>
            <a:r>
              <a:rPr lang="en-US" altLang="zh-CN" dirty="0">
                <a:latin typeface="宋体" panose="02010600030101010101" pitchFamily="2" charset="-122"/>
              </a:rPr>
              <a:t>P172[</a:t>
            </a:r>
            <a:r>
              <a:rPr lang="zh-CN" altLang="en-US" dirty="0">
                <a:latin typeface="宋体" panose="02010600030101010101" pitchFamily="2" charset="-122"/>
              </a:rPr>
              <a:t>例</a:t>
            </a:r>
            <a:r>
              <a:rPr lang="en-US" altLang="zh-CN" dirty="0">
                <a:latin typeface="宋体" panose="02010600030101010101" pitchFamily="2" charset="-122"/>
              </a:rPr>
              <a:t>6.14]</a:t>
            </a:r>
            <a:endParaRPr lang="en-US" altLang="zh-CN" dirty="0">
              <a:latin typeface="宋体" panose="02010600030101010101" pitchFamily="2" charset="-122"/>
            </a:endParaRPr>
          </a:p>
          <a:p>
            <a:pPr lvl="0" algn="just" eaLnBrk="1" hangingPunct="1">
              <a:lnSpc>
                <a:spcPct val="110000"/>
              </a:lnSpc>
            </a:pPr>
            <a:r>
              <a:rPr lang="en-US" altLang="zh-CN" b="1" dirty="0">
                <a:latin typeface="宋体" panose="02010600030101010101" pitchFamily="2" charset="-122"/>
              </a:rPr>
              <a:t>count0s_function.v</a:t>
            </a:r>
            <a:r>
              <a:rPr lang="zh-CN" altLang="en-US" dirty="0"/>
              <a:t>位于</a:t>
            </a:r>
            <a:r>
              <a:rPr lang="en-US" altLang="zh-CN" dirty="0">
                <a:latin typeface="宋体" panose="02010600030101010101" pitchFamily="2" charset="-122"/>
              </a:rPr>
              <a:t>function</a:t>
            </a:r>
            <a:r>
              <a:rPr lang="zh-CN" altLang="en-US" dirty="0"/>
              <a:t>文件夹</a:t>
            </a:r>
            <a:endParaRPr lang="zh-CN" altLang="en-US" dirty="0">
              <a:latin typeface="宋体" panose="02010600030101010101" pitchFamily="2" charset="-122"/>
            </a:endParaRPr>
          </a:p>
          <a:p>
            <a:pPr lvl="0" algn="just" eaLnBrk="1" hangingPunct="1">
              <a:lnSpc>
                <a:spcPct val="110000"/>
              </a:lnSpc>
            </a:pPr>
            <a:r>
              <a:rPr lang="zh-CN" altLang="en-US" dirty="0">
                <a:latin typeface="宋体" panose="02010600030101010101" pitchFamily="2" charset="-122"/>
              </a:rPr>
              <a:t>    采用</a:t>
            </a:r>
            <a:r>
              <a:rPr lang="en-US" altLang="zh-CN" b="1" dirty="0">
                <a:latin typeface="宋体" panose="02010600030101010101" pitchFamily="2" charset="-122"/>
              </a:rPr>
              <a:t>Quartus II</a:t>
            </a:r>
            <a:r>
              <a:rPr lang="zh-CN" altLang="en-US" dirty="0">
                <a:latin typeface="宋体" panose="02010600030101010101" pitchFamily="2" charset="-122"/>
              </a:rPr>
              <a:t>进行仿真！ </a:t>
            </a:r>
            <a:endParaRPr lang="zh-CN" altLang="en-US" dirty="0">
              <a:latin typeface="宋体" panose="02010600030101010101" pitchFamily="2" charset="-122"/>
            </a:endParaRPr>
          </a:p>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8338" name="Rectangle 2"/>
          <p:cNvSpPr>
            <a:spLocks noTextEdit="1"/>
          </p:cNvSpPr>
          <p:nvPr>
            <p:ph type="sldImg"/>
          </p:nvPr>
        </p:nvSpPr>
        <p:spPr>
          <a:solidFill>
            <a:srgbClr val="FFFFFF">
              <a:alpha val="100000"/>
            </a:srgbClr>
          </a:solidFill>
          <a:ln/>
        </p:spPr>
      </p:sp>
      <p:sp>
        <p:nvSpPr>
          <p:cNvPr id="398339"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rgbClr val="000000"/>
                </a:solidFill>
                <a:latin typeface="Arial" panose="020B0604020202020204" pitchFamily="34" charset="0"/>
              </a:rPr>
            </a:fld>
            <a:endParaRPr lang="en-US" altLang="zh-CN" sz="1200" b="0" dirty="0">
              <a:solidFill>
                <a:srgbClr val="000000"/>
              </a:solidFill>
              <a:latin typeface="Arial" panose="020B0604020202020204" pitchFamily="34" charset="0"/>
            </a:endParaRPr>
          </a:p>
        </p:txBody>
      </p:sp>
      <p:sp>
        <p:nvSpPr>
          <p:cNvPr id="96259" name="Rectangle 2"/>
          <p:cNvSpPr>
            <a:spLocks noRot="1" noTextEdit="1"/>
          </p:cNvSpPr>
          <p:nvPr>
            <p:ph type="sldImg"/>
          </p:nvPr>
        </p:nvSpPr>
        <p:spPr>
          <a:ln/>
        </p:spPr>
      </p:sp>
      <p:sp>
        <p:nvSpPr>
          <p:cNvPr id="96260" name="Rectangle 3"/>
          <p:cNvSpPr>
            <a:spLocks noGrp="1"/>
          </p:cNvSpPr>
          <p:nvPr>
            <p:ph type="body" idx="1"/>
          </p:nvPr>
        </p:nvSpPr>
        <p:spPr>
          <a:ln/>
        </p:spPr>
        <p:txBody>
          <a:bodyPr wrap="square" lIns="91440" tIns="45720" rIns="91440" bIns="45720" anchor="t" anchorCtr="0"/>
          <a:p>
            <a:pPr lvl="0"/>
            <a:r>
              <a:rPr lang="en-US" altLang="zh-CN" dirty="0"/>
              <a:t>CAM</a:t>
            </a:r>
            <a:r>
              <a:rPr lang="zh-CN" altLang="en-US" dirty="0"/>
              <a:t>存储器在其内部的每个存储单元中都有一个比较逻辑，写入</a:t>
            </a:r>
            <a:r>
              <a:rPr lang="en-US" altLang="zh-CN" dirty="0"/>
              <a:t>CAM</a:t>
            </a:r>
            <a:r>
              <a:rPr lang="zh-CN" altLang="en-US" dirty="0"/>
              <a:t>中的数据会和内部的每一个数据进行比较，并返回与端口数据相同的所有数据的地址</a:t>
            </a:r>
            <a:endParaRPr lang="zh-CN" altLang="en-US" dirty="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0386" name="Rectangle 2"/>
          <p:cNvSpPr>
            <a:spLocks noTextEdit="1"/>
          </p:cNvSpPr>
          <p:nvPr>
            <p:ph type="sldImg"/>
          </p:nvPr>
        </p:nvSpPr>
        <p:spPr>
          <a:solidFill>
            <a:srgbClr val="FFFFFF">
              <a:alpha val="100000"/>
            </a:srgbClr>
          </a:solidFill>
          <a:ln/>
        </p:spPr>
      </p:sp>
      <p:sp>
        <p:nvSpPr>
          <p:cNvPr id="400387"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algn="just" eaLnBrk="1" hangingPunct="1">
              <a:lnSpc>
                <a:spcPct val="110000"/>
              </a:lnSpc>
            </a:pPr>
            <a:r>
              <a:rPr lang="zh-CN" altLang="en-US" dirty="0">
                <a:latin typeface="宋体" panose="02010600030101010101" pitchFamily="2" charset="-122"/>
              </a:rPr>
              <a:t>见</a:t>
            </a:r>
            <a:r>
              <a:rPr lang="en-US" altLang="zh-CN" sz="2200" dirty="0">
                <a:solidFill>
                  <a:srgbClr val="CC0066"/>
                </a:solidFill>
                <a:latin typeface="方正姚体" panose="02010601030101010101" pitchFamily="2" charset="-122"/>
                <a:ea typeface="方正姚体" panose="02010601030101010101" pitchFamily="2" charset="-122"/>
              </a:rPr>
              <a:t>《</a:t>
            </a:r>
            <a:r>
              <a:rPr lang="zh-CN" altLang="en-US" sz="2200" dirty="0">
                <a:solidFill>
                  <a:srgbClr val="CC0066"/>
                </a:solidFill>
                <a:latin typeface="方正姚体" panose="02010601030101010101" pitchFamily="2" charset="-122"/>
                <a:ea typeface="方正姚体" panose="02010601030101010101" pitchFamily="2" charset="-122"/>
              </a:rPr>
              <a:t>数字系统设计与</a:t>
            </a:r>
            <a:r>
              <a:rPr lang="en-US" altLang="zh-CN" sz="2200" dirty="0">
                <a:solidFill>
                  <a:srgbClr val="CC0066"/>
                </a:solidFill>
                <a:latin typeface="方正姚体" panose="02010601030101010101" pitchFamily="2" charset="-122"/>
                <a:ea typeface="方正姚体" panose="02010601030101010101" pitchFamily="2" charset="-122"/>
              </a:rPr>
              <a:t>Verilog HDL》</a:t>
            </a:r>
            <a:r>
              <a:rPr lang="en-US" altLang="zh-CN" dirty="0">
                <a:latin typeface="宋体" panose="02010600030101010101" pitchFamily="2" charset="-122"/>
              </a:rPr>
              <a:t>P172[</a:t>
            </a:r>
            <a:r>
              <a:rPr lang="zh-CN" altLang="en-US" dirty="0">
                <a:latin typeface="宋体" panose="02010600030101010101" pitchFamily="2" charset="-122"/>
              </a:rPr>
              <a:t>例</a:t>
            </a:r>
            <a:r>
              <a:rPr lang="en-US" altLang="zh-CN" dirty="0">
                <a:latin typeface="宋体" panose="02010600030101010101" pitchFamily="2" charset="-122"/>
              </a:rPr>
              <a:t>6.15]</a:t>
            </a:r>
            <a:endParaRPr lang="en-US" altLang="zh-CN" dirty="0">
              <a:latin typeface="宋体" panose="02010600030101010101" pitchFamily="2" charset="-122"/>
            </a:endParaRPr>
          </a:p>
          <a:p>
            <a:pPr lvl="0" algn="just" eaLnBrk="1" hangingPunct="1">
              <a:lnSpc>
                <a:spcPct val="110000"/>
              </a:lnSpc>
            </a:pPr>
            <a:r>
              <a:rPr lang="en-US" altLang="zh-CN" dirty="0">
                <a:latin typeface="宋体" panose="02010600030101010101" pitchFamily="2" charset="-122"/>
              </a:rPr>
              <a:t>tryfunct.v</a:t>
            </a:r>
            <a:r>
              <a:rPr lang="zh-CN" altLang="en-US" dirty="0">
                <a:latin typeface="宋体" panose="02010600030101010101" pitchFamily="2" charset="-122"/>
              </a:rPr>
              <a:t>位于</a:t>
            </a:r>
            <a:r>
              <a:rPr lang="en-US" altLang="zh-CN" dirty="0">
                <a:latin typeface="宋体" panose="02010600030101010101" pitchFamily="2" charset="-122"/>
              </a:rPr>
              <a:t>function</a:t>
            </a:r>
            <a:r>
              <a:rPr lang="zh-CN" altLang="en-US" dirty="0">
                <a:latin typeface="宋体" panose="02010600030101010101" pitchFamily="2" charset="-122"/>
              </a:rPr>
              <a:t>文件夹</a:t>
            </a:r>
            <a:endParaRPr lang="zh-CN" altLang="en-US" dirty="0">
              <a:latin typeface="宋体" panose="02010600030101010101" pitchFamily="2" charset="-122"/>
            </a:endParaRPr>
          </a:p>
          <a:p>
            <a:pPr lvl="0" algn="just" eaLnBrk="1" hangingPunct="1">
              <a:lnSpc>
                <a:spcPct val="110000"/>
              </a:lnSpc>
            </a:pPr>
            <a:r>
              <a:rPr lang="en-US" altLang="zh-CN" dirty="0">
                <a:latin typeface="宋体" panose="02010600030101010101" pitchFamily="2" charset="-122"/>
              </a:rPr>
              <a:t>factorial=op?1:0; //</a:t>
            </a:r>
            <a:r>
              <a:rPr lang="zh-CN" altLang="en-US" dirty="0">
                <a:latin typeface="宋体" panose="02010600030101010101" pitchFamily="2" charset="-122"/>
              </a:rPr>
              <a:t>当</a:t>
            </a:r>
            <a:r>
              <a:rPr lang="en-US" altLang="zh-CN" dirty="0">
                <a:latin typeface="宋体" panose="02010600030101010101" pitchFamily="2" charset="-122"/>
              </a:rPr>
              <a:t>op</a:t>
            </a:r>
            <a:r>
              <a:rPr lang="zh-CN" altLang="en-US" dirty="0">
                <a:latin typeface="宋体" panose="02010600030101010101" pitchFamily="2" charset="-122"/>
              </a:rPr>
              <a:t>非零时， </a:t>
            </a:r>
            <a:r>
              <a:rPr lang="en-US" altLang="zh-CN" dirty="0">
                <a:latin typeface="宋体" panose="02010600030101010101" pitchFamily="2" charset="-122"/>
              </a:rPr>
              <a:t>factorial=1</a:t>
            </a:r>
            <a:r>
              <a:rPr lang="zh-CN" altLang="en-US" dirty="0">
                <a:latin typeface="宋体" panose="02010600030101010101" pitchFamily="2" charset="-122"/>
              </a:rPr>
              <a:t>，否则</a:t>
            </a:r>
            <a:r>
              <a:rPr lang="en-US" altLang="zh-CN" dirty="0">
                <a:latin typeface="宋体" panose="02010600030101010101" pitchFamily="2" charset="-122"/>
              </a:rPr>
              <a:t>=0</a:t>
            </a:r>
            <a:r>
              <a:rPr lang="zh-CN" altLang="en-US" dirty="0">
                <a:latin typeface="宋体" panose="02010600030101010101" pitchFamily="2" charset="-122"/>
              </a:rPr>
              <a:t>。</a:t>
            </a:r>
            <a:endParaRPr lang="zh-CN" altLang="en-US" dirty="0">
              <a:latin typeface="宋体" panose="02010600030101010101" pitchFamily="2" charset="-122"/>
            </a:endParaRPr>
          </a:p>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2434" name="Rectangle 2"/>
          <p:cNvSpPr>
            <a:spLocks noTextEdit="1"/>
          </p:cNvSpPr>
          <p:nvPr>
            <p:ph type="sldImg"/>
          </p:nvPr>
        </p:nvSpPr>
        <p:spPr>
          <a:solidFill>
            <a:srgbClr val="FFFFFF">
              <a:alpha val="100000"/>
            </a:srgbClr>
          </a:solidFill>
          <a:ln/>
        </p:spPr>
      </p:sp>
      <p:sp>
        <p:nvSpPr>
          <p:cNvPr id="402435"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1000" dirty="0">
                <a:latin typeface="宋体" panose="02010600030101010101" pitchFamily="2" charset="-122"/>
              </a:rPr>
              <a:t>测试文件 </a:t>
            </a:r>
            <a:r>
              <a:rPr lang="en-US" altLang="zh-CN" sz="1000" dirty="0">
                <a:latin typeface="宋体" panose="02010600030101010101" pitchFamily="2" charset="-122"/>
              </a:rPr>
              <a:t>tryfuncttop.v</a:t>
            </a:r>
            <a:r>
              <a:rPr lang="zh-CN" altLang="en-US" sz="1000" dirty="0">
                <a:latin typeface="宋体" panose="02010600030101010101" pitchFamily="2" charset="-122"/>
              </a:rPr>
              <a:t>采用</a:t>
            </a:r>
            <a:r>
              <a:rPr lang="en-US" altLang="zh-CN" sz="1000" b="1" dirty="0">
                <a:latin typeface="宋体" panose="02010600030101010101" pitchFamily="2" charset="-122"/>
              </a:rPr>
              <a:t>Modelsim</a:t>
            </a:r>
            <a:r>
              <a:rPr lang="zh-CN" altLang="en-US" sz="1000" dirty="0">
                <a:latin typeface="宋体" panose="02010600030101010101" pitchFamily="2" charset="-122"/>
              </a:rPr>
              <a:t>进行仿真！</a:t>
            </a:r>
            <a:endParaRPr lang="zh-CN" altLang="en-US" sz="1000" dirty="0">
              <a:latin typeface="宋体" panose="02010600030101010101" pitchFamily="2" charset="-122"/>
            </a:endParaRPr>
          </a:p>
          <a:p>
            <a:pPr lvl="0" eaLnBrk="1" hangingPunct="1"/>
            <a:r>
              <a:rPr lang="zh-CN" altLang="en-US" sz="2200" dirty="0">
                <a:solidFill>
                  <a:srgbClr val="FF0066"/>
                </a:solidFill>
                <a:latin typeface="华文新魏" panose="02010800040101010101" pitchFamily="2" charset="-122"/>
                <a:ea typeface="华文新魏" panose="02010800040101010101" pitchFamily="2" charset="-122"/>
              </a:rPr>
              <a:t>这里模块元件例化采用的是</a:t>
            </a:r>
            <a:r>
              <a:rPr lang="zh-CN" altLang="en-US" sz="2200" b="1" dirty="0">
                <a:solidFill>
                  <a:srgbClr val="FF0066"/>
                </a:solidFill>
                <a:latin typeface="华文新魏" panose="02010800040101010101" pitchFamily="2" charset="-122"/>
                <a:ea typeface="华文新魏" panose="02010800040101010101" pitchFamily="2" charset="-122"/>
              </a:rPr>
              <a:t>信号名对应</a:t>
            </a:r>
            <a:r>
              <a:rPr lang="zh-CN" altLang="en-US" sz="2200" dirty="0">
                <a:solidFill>
                  <a:srgbClr val="FF0066"/>
                </a:solidFill>
                <a:latin typeface="华文新魏" panose="02010800040101010101" pitchFamily="2" charset="-122"/>
                <a:ea typeface="华文新魏" panose="02010800040101010101" pitchFamily="2" charset="-122"/>
              </a:rPr>
              <a:t>的方式，</a:t>
            </a:r>
            <a:r>
              <a:rPr lang="zh-CN" altLang="en-US" sz="2200" dirty="0">
                <a:solidFill>
                  <a:srgbClr val="FF0066"/>
                </a:solidFill>
                <a:ea typeface="华文新魏" panose="02010800040101010101" pitchFamily="2" charset="-122"/>
              </a:rPr>
              <a:t>“</a:t>
            </a:r>
            <a:r>
              <a:rPr lang="en-US" altLang="zh-CN" sz="2200" dirty="0">
                <a:solidFill>
                  <a:srgbClr val="FF0066"/>
                </a:solidFill>
                <a:latin typeface="华文新魏" panose="02010800040101010101" pitchFamily="2" charset="-122"/>
                <a:ea typeface="华文新魏" panose="02010800040101010101" pitchFamily="2" charset="-122"/>
              </a:rPr>
              <a:t>.clk(clk)</a:t>
            </a:r>
            <a:r>
              <a:rPr lang="en-US" altLang="zh-CN" sz="2200" dirty="0">
                <a:solidFill>
                  <a:srgbClr val="FF0066"/>
                </a:solidFill>
                <a:ea typeface="华文新魏" panose="02010800040101010101" pitchFamily="2" charset="-122"/>
              </a:rPr>
              <a:t>”</a:t>
            </a:r>
            <a:r>
              <a:rPr lang="zh-CN" altLang="en-US" sz="2200" dirty="0">
                <a:solidFill>
                  <a:srgbClr val="FF0066"/>
                </a:solidFill>
                <a:latin typeface="华文新魏" panose="02010800040101010101" pitchFamily="2" charset="-122"/>
                <a:ea typeface="华文新魏" panose="02010800040101010101" pitchFamily="2" charset="-122"/>
              </a:rPr>
              <a:t>中前面的</a:t>
            </a:r>
            <a:r>
              <a:rPr lang="en-US" altLang="zh-CN" sz="2200" dirty="0">
                <a:solidFill>
                  <a:srgbClr val="FF0066"/>
                </a:solidFill>
                <a:latin typeface="华文新魏" panose="02010800040101010101" pitchFamily="2" charset="-122"/>
                <a:ea typeface="华文新魏" panose="02010800040101010101" pitchFamily="2" charset="-122"/>
              </a:rPr>
              <a:t>clk</a:t>
            </a:r>
            <a:r>
              <a:rPr lang="zh-CN" altLang="en-US" sz="2200" dirty="0">
                <a:solidFill>
                  <a:srgbClr val="FF0066"/>
                </a:solidFill>
                <a:latin typeface="华文新魏" panose="02010800040101010101" pitchFamily="2" charset="-122"/>
                <a:ea typeface="华文新魏" panose="02010800040101010101" pitchFamily="2" charset="-122"/>
              </a:rPr>
              <a:t>为被调用模块中的端口名，后面的</a:t>
            </a:r>
            <a:r>
              <a:rPr lang="en-US" altLang="zh-CN" sz="2200" dirty="0">
                <a:solidFill>
                  <a:srgbClr val="FF0066"/>
                </a:solidFill>
                <a:latin typeface="华文新魏" panose="02010800040101010101" pitchFamily="2" charset="-122"/>
                <a:ea typeface="华文新魏" panose="02010800040101010101" pitchFamily="2" charset="-122"/>
              </a:rPr>
              <a:t>clk</a:t>
            </a:r>
            <a:r>
              <a:rPr lang="zh-CN" altLang="en-US" sz="2200" dirty="0">
                <a:solidFill>
                  <a:srgbClr val="FF0066"/>
                </a:solidFill>
                <a:latin typeface="华文新魏" panose="02010800040101010101" pitchFamily="2" charset="-122"/>
                <a:ea typeface="华文新魏" panose="02010800040101010101" pitchFamily="2" charset="-122"/>
              </a:rPr>
              <a:t>为被例化模块中的端口名。</a:t>
            </a:r>
            <a:endParaRPr lang="zh-CN" altLang="en-US" sz="2200" dirty="0">
              <a:solidFill>
                <a:srgbClr val="FF0066"/>
              </a:solidFill>
              <a:latin typeface="华文新魏" panose="02010800040101010101" pitchFamily="2" charset="-122"/>
              <a:ea typeface="华文新魏" panose="02010800040101010101" pitchFamily="2" charset="-122"/>
            </a:endParaRPr>
          </a:p>
          <a:p>
            <a:pPr lvl="0" eaLnBrk="1" hangingPunct="1"/>
            <a:r>
              <a:rPr lang="zh-CN" altLang="en-US" sz="2200" dirty="0">
                <a:solidFill>
                  <a:srgbClr val="FF0066"/>
                </a:solidFill>
                <a:latin typeface="华文新魏" panose="02010800040101010101" pitchFamily="2" charset="-122"/>
                <a:ea typeface="华文新魏" panose="02010800040101010101" pitchFamily="2" charset="-122"/>
              </a:rPr>
              <a:t>也可以采用</a:t>
            </a:r>
            <a:r>
              <a:rPr lang="zh-CN" altLang="en-US" sz="2200" b="1" dirty="0">
                <a:solidFill>
                  <a:srgbClr val="FF0066"/>
                </a:solidFill>
                <a:latin typeface="华文新魏" panose="02010800040101010101" pitchFamily="2" charset="-122"/>
                <a:ea typeface="华文新魏" panose="02010800040101010101" pitchFamily="2" charset="-122"/>
              </a:rPr>
              <a:t>位置对应</a:t>
            </a:r>
            <a:r>
              <a:rPr lang="zh-CN" altLang="en-US" sz="2200" dirty="0">
                <a:solidFill>
                  <a:srgbClr val="FF0066"/>
                </a:solidFill>
                <a:latin typeface="华文新魏" panose="02010800040101010101" pitchFamily="2" charset="-122"/>
                <a:ea typeface="华文新魏" panose="02010800040101010101" pitchFamily="2" charset="-122"/>
              </a:rPr>
              <a:t>的方式，即例化元件端口列表中信号的排列顺序应该与元件模块端口列表中信号的排列顺序完全相同！即写为：</a:t>
            </a:r>
            <a:endParaRPr lang="zh-CN" altLang="en-US" sz="2200" dirty="0">
              <a:solidFill>
                <a:srgbClr val="FF0066"/>
              </a:solidFill>
              <a:latin typeface="华文新魏" panose="02010800040101010101" pitchFamily="2" charset="-122"/>
              <a:ea typeface="华文新魏" panose="02010800040101010101" pitchFamily="2" charset="-122"/>
            </a:endParaRPr>
          </a:p>
          <a:p>
            <a:pPr lvl="0" eaLnBrk="1" hangingPunct="1"/>
            <a:r>
              <a:rPr lang="en-US" altLang="zh-CN" sz="2200" dirty="0">
                <a:solidFill>
                  <a:srgbClr val="FF0066"/>
                </a:solidFill>
                <a:latin typeface="华文新魏" panose="02010800040101010101" pitchFamily="2" charset="-122"/>
                <a:ea typeface="华文新魏" panose="02010800040101010101" pitchFamily="2" charset="-122"/>
              </a:rPr>
              <a:t>tryfunct my_tryfunct(result,clk,reset,n);</a:t>
            </a:r>
            <a:endParaRPr lang="en-US" altLang="zh-CN" sz="2200" dirty="0">
              <a:solidFill>
                <a:srgbClr val="FF0066"/>
              </a:solidFill>
              <a:latin typeface="华文新魏" panose="02010800040101010101" pitchFamily="2" charset="-122"/>
              <a:ea typeface="华文新魏" panose="02010800040101010101" pitchFamily="2" charset="-122"/>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4482" name="Rectangle 2"/>
          <p:cNvSpPr>
            <a:spLocks noTextEdit="1"/>
          </p:cNvSpPr>
          <p:nvPr>
            <p:ph type="sldImg"/>
          </p:nvPr>
        </p:nvSpPr>
        <p:spPr>
          <a:solidFill>
            <a:srgbClr val="FFFFFF">
              <a:alpha val="100000"/>
            </a:srgbClr>
          </a:solidFill>
          <a:ln/>
        </p:spPr>
      </p:sp>
      <p:sp>
        <p:nvSpPr>
          <p:cNvPr id="404483"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1000" dirty="0"/>
              <a:t>在仿真波形中</a:t>
            </a:r>
            <a:r>
              <a:rPr lang="en-US" altLang="zh-CN" sz="1000" dirty="0">
                <a:latin typeface="宋体" panose="02010600030101010101" pitchFamily="2" charset="-122"/>
              </a:rPr>
              <a:t>n</a:t>
            </a:r>
            <a:r>
              <a:rPr lang="zh-CN" altLang="en-US" sz="1000" dirty="0"/>
              <a:t>和</a:t>
            </a:r>
            <a:r>
              <a:rPr lang="en-US" altLang="zh-CN" sz="1000" dirty="0">
                <a:latin typeface="宋体" panose="02010600030101010101" pitchFamily="2" charset="-122"/>
              </a:rPr>
              <a:t>result</a:t>
            </a:r>
            <a:r>
              <a:rPr lang="zh-CN" altLang="en-US" sz="1000" dirty="0"/>
              <a:t>最好都设为无符号十进制数！</a:t>
            </a:r>
            <a:endParaRPr lang="zh-CN" altLang="en-US" sz="1000" dirty="0">
              <a:latin typeface="宋体" panose="02010600030101010101" pitchFamily="2" charset="-122"/>
            </a:endParaRPr>
          </a:p>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6530" name="Rectangle 2"/>
          <p:cNvSpPr>
            <a:spLocks noTextEdit="1"/>
          </p:cNvSpPr>
          <p:nvPr>
            <p:ph type="sldImg"/>
          </p:nvPr>
        </p:nvSpPr>
        <p:spPr>
          <a:solidFill>
            <a:srgbClr val="FFFFFF">
              <a:alpha val="100000"/>
            </a:srgbClr>
          </a:solidFill>
          <a:ln/>
        </p:spPr>
      </p:sp>
      <p:sp>
        <p:nvSpPr>
          <p:cNvPr id="406531"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spcBef>
                <a:spcPct val="0"/>
              </a:spcBef>
            </a:pPr>
            <a:r>
              <a:rPr lang="zh-CN" altLang="en-US" sz="2000" dirty="0">
                <a:latin typeface="宋体" panose="02010600030101010101" pitchFamily="2" charset="-122"/>
              </a:rPr>
              <a:t>见</a:t>
            </a:r>
            <a:r>
              <a:rPr lang="en-US" altLang="zh-CN" sz="2200" dirty="0">
                <a:solidFill>
                  <a:srgbClr val="CC0066"/>
                </a:solidFill>
                <a:latin typeface="方正姚体" panose="02010601030101010101" pitchFamily="2" charset="-122"/>
                <a:ea typeface="方正姚体" panose="02010601030101010101" pitchFamily="2" charset="-122"/>
              </a:rPr>
              <a:t>《</a:t>
            </a:r>
            <a:r>
              <a:rPr lang="zh-CN" altLang="en-US" sz="2200" dirty="0">
                <a:solidFill>
                  <a:srgbClr val="CC0066"/>
                </a:solidFill>
                <a:latin typeface="方正姚体" panose="02010601030101010101" pitchFamily="2" charset="-122"/>
                <a:ea typeface="方正姚体" panose="02010601030101010101" pitchFamily="2" charset="-122"/>
              </a:rPr>
              <a:t>数字系统设计与</a:t>
            </a:r>
            <a:r>
              <a:rPr lang="en-US" altLang="zh-CN" sz="2200" dirty="0">
                <a:solidFill>
                  <a:srgbClr val="CC0066"/>
                </a:solidFill>
                <a:latin typeface="方正姚体" panose="02010601030101010101" pitchFamily="2" charset="-122"/>
                <a:ea typeface="方正姚体" panose="02010601030101010101" pitchFamily="2" charset="-122"/>
              </a:rPr>
              <a:t>Verilog HDL 》</a:t>
            </a:r>
            <a:r>
              <a:rPr lang="en-US" altLang="zh-CN" dirty="0">
                <a:latin typeface="宋体" panose="02010600030101010101" pitchFamily="2" charset="-122"/>
              </a:rPr>
              <a:t> </a:t>
            </a:r>
            <a:r>
              <a:rPr lang="en-US" altLang="zh-CN" sz="2000" dirty="0">
                <a:latin typeface="宋体" panose="02010600030101010101" pitchFamily="2" charset="-122"/>
              </a:rPr>
              <a:t>P175[</a:t>
            </a:r>
            <a:r>
              <a:rPr lang="zh-CN" altLang="en-US" sz="2000" dirty="0">
                <a:latin typeface="宋体" panose="02010600030101010101" pitchFamily="2" charset="-122"/>
              </a:rPr>
              <a:t>表</a:t>
            </a:r>
            <a:r>
              <a:rPr lang="en-US" altLang="zh-CN" sz="2000" dirty="0">
                <a:latin typeface="宋体" panose="02010600030101010101" pitchFamily="2" charset="-122"/>
              </a:rPr>
              <a:t>6.5]</a:t>
            </a:r>
            <a:endParaRPr lang="en-US" altLang="zh-CN" sz="2000" dirty="0">
              <a:latin typeface="宋体" panose="02010600030101010101" pitchFamily="2" charset="-122"/>
            </a:endParaRPr>
          </a:p>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8578" name="Rectangle 2"/>
          <p:cNvSpPr>
            <a:spLocks noTextEdit="1"/>
          </p:cNvSpPr>
          <p:nvPr>
            <p:ph type="sldImg"/>
          </p:nvPr>
        </p:nvSpPr>
        <p:spPr>
          <a:ln/>
        </p:spPr>
      </p:sp>
      <p:sp>
        <p:nvSpPr>
          <p:cNvPr id="408579" name="Rectangle 3"/>
          <p:cNvSpPr>
            <a:spLocks noGrp="1"/>
          </p:cNvSpPr>
          <p:nvPr>
            <p:ph type="body" idx="1"/>
          </p:nvPr>
        </p:nvSpPr>
        <p:spPr>
          <a:ln/>
        </p:spPr>
        <p:txBody>
          <a:bodyPr wrap="square" lIns="91440" tIns="45720" rIns="91440" bIns="45720" anchor="t" anchorCtr="0"/>
          <a:p>
            <a:pPr lvl="0" eaLnBrk="1" hangingPunct="1"/>
            <a:r>
              <a:rPr lang="zh-CN" altLang="en-US" sz="2000" dirty="0">
                <a:latin typeface="宋体" panose="02010600030101010101" pitchFamily="2" charset="-122"/>
              </a:rPr>
              <a:t>见</a:t>
            </a:r>
            <a:r>
              <a:rPr lang="en-US" altLang="zh-CN" sz="2200" dirty="0">
                <a:solidFill>
                  <a:srgbClr val="CC0066"/>
                </a:solidFill>
                <a:latin typeface="方正姚体" panose="02010601030101010101" pitchFamily="2" charset="-122"/>
                <a:ea typeface="方正姚体" panose="02010601030101010101" pitchFamily="2" charset="-122"/>
              </a:rPr>
              <a:t>《</a:t>
            </a:r>
            <a:r>
              <a:rPr lang="zh-CN" altLang="en-US" sz="2200" dirty="0">
                <a:solidFill>
                  <a:srgbClr val="CC0066"/>
                </a:solidFill>
                <a:latin typeface="方正姚体" panose="02010601030101010101" pitchFamily="2" charset="-122"/>
                <a:ea typeface="方正姚体" panose="02010601030101010101" pitchFamily="2" charset="-122"/>
              </a:rPr>
              <a:t>数字系统设计与</a:t>
            </a:r>
            <a:r>
              <a:rPr lang="en-US" altLang="zh-CN" sz="2200" dirty="0">
                <a:solidFill>
                  <a:srgbClr val="CC0066"/>
                </a:solidFill>
                <a:latin typeface="方正姚体" panose="02010601030101010101" pitchFamily="2" charset="-122"/>
                <a:ea typeface="方正姚体" panose="02010601030101010101" pitchFamily="2" charset="-122"/>
              </a:rPr>
              <a:t>Verilog HDL》</a:t>
            </a:r>
            <a:r>
              <a:rPr lang="en-US" altLang="zh-CN" sz="2000" dirty="0">
                <a:latin typeface="宋体" panose="02010600030101010101" pitchFamily="2" charset="-122"/>
              </a:rPr>
              <a:t>P175~175</a:t>
            </a:r>
            <a:endParaRPr lang="en-US" altLang="zh-CN" sz="2000" dirty="0">
              <a:latin typeface="宋体" panose="02010600030101010101" pitchFamily="2" charset="-122"/>
            </a:endParaRPr>
          </a:p>
          <a:p>
            <a:pPr lvl="0" eaLnBrk="1" hangingPunct="1"/>
            <a:r>
              <a:rPr lang="en-US" altLang="zh-CN" sz="2000" dirty="0">
                <a:latin typeface="宋体" panose="02010600030101010101" pitchFamily="2" charset="-122"/>
              </a:rPr>
              <a:t>MAX + PLUS II</a:t>
            </a:r>
            <a:r>
              <a:rPr lang="zh-CN" altLang="en-US" sz="2000" dirty="0">
                <a:latin typeface="宋体" panose="02010600030101010101" pitchFamily="2" charset="-122"/>
              </a:rPr>
              <a:t>和</a:t>
            </a:r>
            <a:r>
              <a:rPr lang="en-US" altLang="zh-CN" sz="2000" dirty="0">
                <a:latin typeface="宋体" panose="02010600030101010101" pitchFamily="2" charset="-122"/>
              </a:rPr>
              <a:t>Quartus Ⅱ</a:t>
            </a:r>
            <a:r>
              <a:rPr lang="zh-CN" altLang="en-US" sz="2000" dirty="0">
                <a:latin typeface="宋体" panose="02010600030101010101" pitchFamily="2" charset="-122"/>
              </a:rPr>
              <a:t>都不支持</a:t>
            </a:r>
            <a:r>
              <a:rPr lang="en-US" altLang="zh-CN" sz="2000" dirty="0">
                <a:latin typeface="宋体" panose="02010600030101010101" pitchFamily="2" charset="-122"/>
              </a:rPr>
              <a:t>‵include</a:t>
            </a:r>
            <a:r>
              <a:rPr lang="zh-CN" altLang="en-US" sz="2000" dirty="0">
                <a:latin typeface="宋体" panose="02010600030101010101" pitchFamily="2" charset="-122"/>
              </a:rPr>
              <a:t>语句和</a:t>
            </a:r>
            <a:r>
              <a:rPr lang="en-US" altLang="zh-CN" sz="2000" dirty="0">
                <a:latin typeface="宋体" panose="02010600030101010101" pitchFamily="2" charset="-122"/>
              </a:rPr>
              <a:t>‵timescale</a:t>
            </a:r>
            <a:r>
              <a:rPr lang="zh-CN" altLang="en-US" sz="2000" dirty="0">
                <a:latin typeface="宋体" panose="02010600030101010101" pitchFamily="2" charset="-122"/>
              </a:rPr>
              <a:t>语句，它们通常用在测试文件中！ </a:t>
            </a:r>
            <a:endParaRPr lang="zh-CN" altLang="en-US" sz="2000" dirty="0">
              <a:latin typeface="宋体" panose="02010600030101010101" pitchFamily="2" charset="-122"/>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0626" name="Rectangle 2"/>
          <p:cNvSpPr>
            <a:spLocks noTextEdit="1"/>
          </p:cNvSpPr>
          <p:nvPr>
            <p:ph type="sldImg"/>
          </p:nvPr>
        </p:nvSpPr>
        <p:spPr>
          <a:solidFill>
            <a:srgbClr val="FFFFFF">
              <a:alpha val="100000"/>
            </a:srgbClr>
          </a:solidFill>
          <a:ln/>
        </p:spPr>
      </p:sp>
      <p:sp>
        <p:nvSpPr>
          <p:cNvPr id="410627"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2674" name="Rectangle 2"/>
          <p:cNvSpPr>
            <a:spLocks noTextEdit="1"/>
          </p:cNvSpPr>
          <p:nvPr>
            <p:ph type="sldImg"/>
          </p:nvPr>
        </p:nvSpPr>
        <p:spPr>
          <a:solidFill>
            <a:srgbClr val="FFFFFF">
              <a:alpha val="100000"/>
            </a:srgbClr>
          </a:solidFill>
          <a:ln/>
        </p:spPr>
      </p:sp>
      <p:sp>
        <p:nvSpPr>
          <p:cNvPr id="412675"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4722" name="Rectangle 2"/>
          <p:cNvSpPr>
            <a:spLocks noTextEdit="1"/>
          </p:cNvSpPr>
          <p:nvPr>
            <p:ph type="sldImg"/>
          </p:nvPr>
        </p:nvSpPr>
        <p:spPr>
          <a:solidFill>
            <a:srgbClr val="FFFFFF">
              <a:alpha val="100000"/>
            </a:srgbClr>
          </a:solidFill>
          <a:ln/>
        </p:spPr>
      </p:sp>
      <p:sp>
        <p:nvSpPr>
          <p:cNvPr id="414723"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6770" name="Rectangle 2"/>
          <p:cNvSpPr>
            <a:spLocks noTextEdit="1"/>
          </p:cNvSpPr>
          <p:nvPr>
            <p:ph type="sldImg"/>
          </p:nvPr>
        </p:nvSpPr>
        <p:spPr>
          <a:solidFill>
            <a:srgbClr val="FFFFFF">
              <a:alpha val="100000"/>
            </a:srgbClr>
          </a:solidFill>
          <a:ln/>
        </p:spPr>
      </p:sp>
      <p:sp>
        <p:nvSpPr>
          <p:cNvPr id="416771"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8818" name="Rectangle 2"/>
          <p:cNvSpPr>
            <a:spLocks noTextEdit="1"/>
          </p:cNvSpPr>
          <p:nvPr>
            <p:ph type="sldImg"/>
          </p:nvPr>
        </p:nvSpPr>
        <p:spPr>
          <a:solidFill>
            <a:srgbClr val="FFFFFF">
              <a:alpha val="100000"/>
            </a:srgbClr>
          </a:solidFill>
          <a:ln/>
        </p:spPr>
      </p:sp>
      <p:sp>
        <p:nvSpPr>
          <p:cNvPr id="418819"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zh-CN" altLang="zh-CN" sz="1000" dirty="0">
              <a:latin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TextEdit="1"/>
          </p:cNvSpPr>
          <p:nvPr>
            <p:ph type="sldImg"/>
          </p:nvPr>
        </p:nvSpPr>
        <p:spPr>
          <a:solidFill>
            <a:srgbClr val="FFFFFF">
              <a:alpha val="100000"/>
            </a:srgbClr>
          </a:solidFill>
          <a:ln/>
        </p:spPr>
      </p:sp>
      <p:sp>
        <p:nvSpPr>
          <p:cNvPr id="98307"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1800" dirty="0">
                <a:latin typeface="Tahoma" panose="020B0604030504040204" pitchFamily="34" charset="0"/>
              </a:rPr>
              <a:t>见</a:t>
            </a:r>
            <a:r>
              <a:rPr lang="en-US" altLang="zh-CN" sz="2200" dirty="0">
                <a:solidFill>
                  <a:srgbClr val="CC0066"/>
                </a:solidFill>
                <a:latin typeface="方正姚体" panose="02010601030101010101" pitchFamily="2" charset="-122"/>
                <a:ea typeface="方正姚体" panose="02010601030101010101" pitchFamily="2" charset="-122"/>
              </a:rPr>
              <a:t>《</a:t>
            </a:r>
            <a:r>
              <a:rPr lang="zh-CN" altLang="en-US" sz="2200" dirty="0">
                <a:solidFill>
                  <a:srgbClr val="CC0066"/>
                </a:solidFill>
                <a:latin typeface="方正姚体" panose="02010601030101010101" pitchFamily="2" charset="-122"/>
                <a:ea typeface="方正姚体" panose="02010601030101010101" pitchFamily="2" charset="-122"/>
              </a:rPr>
              <a:t>数字系统设计与</a:t>
            </a:r>
            <a:r>
              <a:rPr lang="en-US" altLang="zh-CN" sz="2200" dirty="0">
                <a:solidFill>
                  <a:srgbClr val="CC0066"/>
                </a:solidFill>
                <a:latin typeface="方正姚体" panose="02010601030101010101" pitchFamily="2" charset="-122"/>
                <a:ea typeface="方正姚体" panose="02010601030101010101" pitchFamily="2" charset="-122"/>
              </a:rPr>
              <a:t>Verilog HDL 》</a:t>
            </a:r>
            <a:r>
              <a:rPr lang="en-US" altLang="zh-CN" sz="1800" dirty="0">
                <a:latin typeface="Tahoma" panose="020B0604030504040204" pitchFamily="34" charset="0"/>
              </a:rPr>
              <a:t> P149</a:t>
            </a:r>
            <a:r>
              <a:rPr lang="zh-CN" altLang="en-US" sz="1800" dirty="0">
                <a:latin typeface="Tahoma" panose="020B0604030504040204" pitchFamily="34" charset="0"/>
              </a:rPr>
              <a:t>，或</a:t>
            </a:r>
            <a:r>
              <a:rPr lang="en-US" altLang="zh-CN" sz="2200" dirty="0">
                <a:solidFill>
                  <a:srgbClr val="CC0066"/>
                </a:solidFill>
                <a:latin typeface="方正姚体" panose="02010601030101010101" pitchFamily="2" charset="-122"/>
                <a:ea typeface="方正姚体" panose="02010601030101010101" pitchFamily="2" charset="-122"/>
              </a:rPr>
              <a:t>《</a:t>
            </a:r>
            <a:r>
              <a:rPr lang="zh-CN" altLang="en-US" sz="2200" dirty="0">
                <a:solidFill>
                  <a:srgbClr val="CC0066"/>
                </a:solidFill>
                <a:latin typeface="方正姚体" panose="02010601030101010101" pitchFamily="2" charset="-122"/>
                <a:ea typeface="方正姚体" panose="02010601030101010101" pitchFamily="2" charset="-122"/>
              </a:rPr>
              <a:t>从算法设计到硬线逻辑的实现</a:t>
            </a:r>
            <a:r>
              <a:rPr lang="en-US" altLang="zh-CN" sz="2200" dirty="0">
                <a:solidFill>
                  <a:srgbClr val="CC0066"/>
                </a:solidFill>
                <a:ea typeface="方正姚体" panose="02010601030101010101" pitchFamily="2" charset="-122"/>
              </a:rPr>
              <a:t>——</a:t>
            </a:r>
            <a:r>
              <a:rPr lang="zh-CN" altLang="en-US" sz="2200" dirty="0">
                <a:solidFill>
                  <a:srgbClr val="CC0066"/>
                </a:solidFill>
                <a:latin typeface="方正姚体" panose="02010601030101010101" pitchFamily="2" charset="-122"/>
                <a:ea typeface="方正姚体" panose="02010601030101010101" pitchFamily="2" charset="-122"/>
              </a:rPr>
              <a:t>复杂数字逻辑系统的</a:t>
            </a:r>
            <a:r>
              <a:rPr lang="en-US" altLang="zh-CN" sz="2200" dirty="0">
                <a:solidFill>
                  <a:srgbClr val="CC0066"/>
                </a:solidFill>
                <a:latin typeface="方正姚体" panose="02010601030101010101" pitchFamily="2" charset="-122"/>
                <a:ea typeface="方正姚体" panose="02010601030101010101" pitchFamily="2" charset="-122"/>
              </a:rPr>
              <a:t>Verilog HDL</a:t>
            </a:r>
            <a:r>
              <a:rPr lang="zh-CN" altLang="en-US" sz="2200" dirty="0">
                <a:solidFill>
                  <a:srgbClr val="CC0066"/>
                </a:solidFill>
                <a:latin typeface="方正姚体" panose="02010601030101010101" pitchFamily="2" charset="-122"/>
                <a:ea typeface="方正姚体" panose="02010601030101010101" pitchFamily="2" charset="-122"/>
              </a:rPr>
              <a:t>设计技术和方法</a:t>
            </a:r>
            <a:r>
              <a:rPr lang="en-US" altLang="zh-CN" sz="2200" dirty="0">
                <a:solidFill>
                  <a:srgbClr val="CC0066"/>
                </a:solidFill>
                <a:latin typeface="方正姚体" panose="02010601030101010101" pitchFamily="2" charset="-122"/>
                <a:ea typeface="方正姚体" panose="02010601030101010101" pitchFamily="2" charset="-122"/>
              </a:rPr>
              <a:t>》P21</a:t>
            </a:r>
            <a:endParaRPr lang="en-US" altLang="zh-CN" sz="2200" dirty="0">
              <a:solidFill>
                <a:srgbClr val="CC0066"/>
              </a:solidFill>
              <a:latin typeface="方正姚体" panose="02010601030101010101" pitchFamily="2" charset="-122"/>
              <a:ea typeface="方正姚体" panose="02010601030101010101" pitchFamily="2" charset="-122"/>
            </a:endParaRPr>
          </a:p>
          <a:p>
            <a:pPr lvl="0" eaLnBrk="1" hangingPunct="1"/>
            <a:r>
              <a:rPr lang="zh-CN" altLang="zh-CN" sz="2000" b="1" dirty="0">
                <a:solidFill>
                  <a:schemeClr val="tx2"/>
                </a:solidFill>
                <a:latin typeface="华文新魏" panose="02010800040101010101" pitchFamily="2" charset="-122"/>
                <a:ea typeface="华文新魏" panose="02010800040101010101" pitchFamily="2" charset="-122"/>
              </a:rPr>
              <a:t>元件例化方法与图形输入方式下调入库元件一样。</a:t>
            </a:r>
            <a:endParaRPr lang="zh-CN" altLang="en-US" sz="2000" b="1" dirty="0">
              <a:solidFill>
                <a:schemeClr val="tx2"/>
              </a:solidFill>
              <a:latin typeface="华文新魏" panose="02010800040101010101" pitchFamily="2" charset="-122"/>
              <a:ea typeface="华文新魏" panose="02010800040101010101" pitchFamily="2" charset="-122"/>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20866" name="Rectangle 2"/>
          <p:cNvSpPr>
            <a:spLocks noTextEdit="1"/>
          </p:cNvSpPr>
          <p:nvPr>
            <p:ph type="sldImg"/>
          </p:nvPr>
        </p:nvSpPr>
        <p:spPr>
          <a:solidFill>
            <a:srgbClr val="FFFFFF">
              <a:alpha val="100000"/>
            </a:srgbClr>
          </a:solidFill>
          <a:ln/>
        </p:spPr>
      </p:sp>
      <p:sp>
        <p:nvSpPr>
          <p:cNvPr id="420867"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1000" dirty="0">
                <a:latin typeface="宋体" panose="02010600030101010101" pitchFamily="2" charset="-122"/>
              </a:rPr>
              <a:t>参见</a:t>
            </a:r>
            <a:r>
              <a:rPr lang="en-US" altLang="zh-CN" sz="1000" dirty="0">
                <a:latin typeface="宋体" panose="02010600030101010101" pitchFamily="2" charset="-122"/>
              </a:rPr>
              <a:t>《</a:t>
            </a:r>
            <a:r>
              <a:rPr lang="zh-CN" altLang="en-US" sz="1000" dirty="0">
                <a:latin typeface="宋体" panose="02010600030101010101" pitchFamily="2" charset="-122"/>
              </a:rPr>
              <a:t>从算法设计到硬线逻辑的实现</a:t>
            </a:r>
            <a:r>
              <a:rPr lang="en-US" altLang="zh-CN" sz="1000" dirty="0"/>
              <a:t>——</a:t>
            </a:r>
            <a:r>
              <a:rPr lang="zh-CN" altLang="en-US" sz="1000" dirty="0">
                <a:latin typeface="宋体" panose="02010600030101010101" pitchFamily="2" charset="-122"/>
              </a:rPr>
              <a:t>复杂数字逻辑系统的</a:t>
            </a:r>
            <a:r>
              <a:rPr lang="en-US" altLang="zh-CN" sz="1000" dirty="0">
                <a:latin typeface="宋体" panose="02010600030101010101" pitchFamily="2" charset="-122"/>
              </a:rPr>
              <a:t>Verilog HDL</a:t>
            </a:r>
            <a:r>
              <a:rPr lang="zh-CN" altLang="en-US" sz="1000" dirty="0">
                <a:latin typeface="宋体" panose="02010600030101010101" pitchFamily="2" charset="-122"/>
              </a:rPr>
              <a:t>设计技术和方法</a:t>
            </a:r>
            <a:r>
              <a:rPr lang="en-US" altLang="zh-CN" sz="1000" dirty="0">
                <a:latin typeface="宋体" panose="02010600030101010101" pitchFamily="2" charset="-122"/>
              </a:rPr>
              <a:t>》P65 </a:t>
            </a:r>
            <a:endParaRPr lang="en-US" altLang="zh-CN" sz="1000" dirty="0">
              <a:latin typeface="宋体" panose="02010600030101010101" pitchFamily="2" charset="-122"/>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22914" name="Rectangle 2"/>
          <p:cNvSpPr>
            <a:spLocks noTextEdit="1"/>
          </p:cNvSpPr>
          <p:nvPr>
            <p:ph type="sldImg"/>
          </p:nvPr>
        </p:nvSpPr>
        <p:spPr>
          <a:solidFill>
            <a:srgbClr val="FFFFFF">
              <a:alpha val="100000"/>
            </a:srgbClr>
          </a:solidFill>
          <a:ln/>
        </p:spPr>
      </p:sp>
      <p:sp>
        <p:nvSpPr>
          <p:cNvPr id="422915"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algn="just" eaLnBrk="1" hangingPunct="1">
              <a:lnSpc>
                <a:spcPct val="110000"/>
              </a:lnSpc>
            </a:pPr>
            <a:r>
              <a:rPr lang="zh-CN" altLang="en-US" sz="1300" dirty="0">
                <a:latin typeface="宋体" panose="02010600030101010101" pitchFamily="2" charset="-122"/>
              </a:rPr>
              <a:t>见</a:t>
            </a:r>
            <a:r>
              <a:rPr lang="en-US" altLang="zh-CN" sz="2200" dirty="0">
                <a:solidFill>
                  <a:srgbClr val="CC0066"/>
                </a:solidFill>
                <a:latin typeface="方正姚体" panose="02010601030101010101" pitchFamily="2" charset="-122"/>
                <a:ea typeface="方正姚体" panose="02010601030101010101" pitchFamily="2" charset="-122"/>
              </a:rPr>
              <a:t>《</a:t>
            </a:r>
            <a:r>
              <a:rPr lang="zh-CN" altLang="en-US" sz="2200" dirty="0">
                <a:solidFill>
                  <a:srgbClr val="CC0066"/>
                </a:solidFill>
                <a:latin typeface="方正姚体" panose="02010601030101010101" pitchFamily="2" charset="-122"/>
                <a:ea typeface="方正姚体" panose="02010601030101010101" pitchFamily="2" charset="-122"/>
              </a:rPr>
              <a:t>数字系统设计与</a:t>
            </a:r>
            <a:r>
              <a:rPr lang="en-US" altLang="zh-CN" sz="2200" dirty="0">
                <a:solidFill>
                  <a:srgbClr val="CC0066"/>
                </a:solidFill>
                <a:latin typeface="方正姚体" panose="02010601030101010101" pitchFamily="2" charset="-122"/>
                <a:ea typeface="方正姚体" panose="02010601030101010101" pitchFamily="2" charset="-122"/>
              </a:rPr>
              <a:t>Verilog HDL 》</a:t>
            </a:r>
            <a:r>
              <a:rPr lang="en-US" altLang="zh-CN" sz="1300" dirty="0">
                <a:latin typeface="宋体" panose="02010600030101010101" pitchFamily="2" charset="-122"/>
              </a:rPr>
              <a:t> P174[</a:t>
            </a:r>
            <a:r>
              <a:rPr lang="zh-CN" altLang="en-US" sz="1300" dirty="0">
                <a:latin typeface="宋体" panose="02010600030101010101" pitchFamily="2" charset="-122"/>
              </a:rPr>
              <a:t>例</a:t>
            </a:r>
            <a:r>
              <a:rPr lang="en-US" altLang="zh-CN" sz="1300" dirty="0">
                <a:latin typeface="宋体" panose="02010600030101010101" pitchFamily="2" charset="-122"/>
              </a:rPr>
              <a:t>6.16]</a:t>
            </a:r>
            <a:endParaRPr lang="en-US" altLang="zh-CN" sz="1300" dirty="0">
              <a:latin typeface="宋体" panose="02010600030101010101" pitchFamily="2" charset="-122"/>
            </a:endParaRPr>
          </a:p>
          <a:p>
            <a:pPr lvl="0" algn="just" eaLnBrk="1" hangingPunct="1">
              <a:lnSpc>
                <a:spcPct val="110000"/>
              </a:lnSpc>
            </a:pPr>
            <a:r>
              <a:rPr lang="en-US" altLang="zh-CN" sz="1300" dirty="0">
                <a:latin typeface="宋体" panose="02010600030101010101" pitchFamily="2" charset="-122"/>
              </a:rPr>
              <a:t>adder16.v</a:t>
            </a:r>
            <a:r>
              <a:rPr lang="zh-CN" altLang="en-US" sz="1300" dirty="0">
                <a:latin typeface="宋体" panose="02010600030101010101" pitchFamily="2" charset="-122"/>
              </a:rPr>
              <a:t>位于</a:t>
            </a:r>
            <a:r>
              <a:rPr lang="en-US" altLang="zh-CN" sz="1300" dirty="0">
                <a:latin typeface="宋体" panose="02010600030101010101" pitchFamily="2" charset="-122"/>
              </a:rPr>
              <a:t>adder16</a:t>
            </a:r>
            <a:r>
              <a:rPr lang="zh-CN" altLang="en-US" sz="1300" dirty="0">
                <a:latin typeface="宋体" panose="02010600030101010101" pitchFamily="2" charset="-122"/>
              </a:rPr>
              <a:t>文件夹中，包含了</a:t>
            </a:r>
            <a:r>
              <a:rPr lang="en-US" altLang="zh-CN" sz="1300" dirty="0">
                <a:latin typeface="宋体" panose="02010600030101010101" pitchFamily="2" charset="-122"/>
              </a:rPr>
              <a:t>adder.v</a:t>
            </a:r>
            <a:r>
              <a:rPr lang="zh-CN" altLang="en-US" sz="1300" dirty="0">
                <a:latin typeface="宋体" panose="02010600030101010101" pitchFamily="2" charset="-122"/>
              </a:rPr>
              <a:t>文件。 </a:t>
            </a:r>
            <a:endParaRPr lang="zh-CN" altLang="en-US" sz="1300" dirty="0">
              <a:latin typeface="宋体" panose="02010600030101010101" pitchFamily="2" charset="-122"/>
            </a:endParaRPr>
          </a:p>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24962" name="Rectangle 2"/>
          <p:cNvSpPr>
            <a:spLocks noTextEdit="1"/>
          </p:cNvSpPr>
          <p:nvPr>
            <p:ph type="sldImg"/>
          </p:nvPr>
        </p:nvSpPr>
        <p:spPr>
          <a:solidFill>
            <a:srgbClr val="FFFFFF">
              <a:alpha val="100000"/>
            </a:srgbClr>
          </a:solidFill>
          <a:ln/>
        </p:spPr>
      </p:sp>
      <p:sp>
        <p:nvSpPr>
          <p:cNvPr id="424963"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27010" name="Rectangle 2"/>
          <p:cNvSpPr>
            <a:spLocks noTextEdit="1"/>
          </p:cNvSpPr>
          <p:nvPr>
            <p:ph type="sldImg"/>
          </p:nvPr>
        </p:nvSpPr>
        <p:spPr>
          <a:solidFill>
            <a:srgbClr val="FFFFFF">
              <a:alpha val="100000"/>
            </a:srgbClr>
          </a:solidFill>
          <a:ln/>
        </p:spPr>
      </p:sp>
      <p:sp>
        <p:nvSpPr>
          <p:cNvPr id="427011"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29058" name="Rectangle 2"/>
          <p:cNvSpPr>
            <a:spLocks noTextEdit="1"/>
          </p:cNvSpPr>
          <p:nvPr>
            <p:ph type="sldImg"/>
          </p:nvPr>
        </p:nvSpPr>
        <p:spPr>
          <a:solidFill>
            <a:srgbClr val="FFFFFF">
              <a:alpha val="100000"/>
            </a:srgbClr>
          </a:solidFill>
          <a:ln/>
        </p:spPr>
      </p:sp>
      <p:sp>
        <p:nvSpPr>
          <p:cNvPr id="429059"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1000" dirty="0">
                <a:latin typeface="宋体" panose="02010600030101010101" pitchFamily="2" charset="-122"/>
              </a:rPr>
              <a:t>通常用在测试文件中</a:t>
            </a:r>
            <a:endParaRPr lang="zh-CN" altLang="en-US" sz="1000" dirty="0">
              <a:latin typeface="宋体" panose="02010600030101010101" pitchFamily="2" charset="-122"/>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1106" name="Rectangle 2"/>
          <p:cNvSpPr>
            <a:spLocks noTextEdit="1"/>
          </p:cNvSpPr>
          <p:nvPr>
            <p:ph type="sldImg"/>
          </p:nvPr>
        </p:nvSpPr>
        <p:spPr>
          <a:solidFill>
            <a:srgbClr val="FFFFFF">
              <a:alpha val="100000"/>
            </a:srgbClr>
          </a:solidFill>
          <a:ln/>
        </p:spPr>
      </p:sp>
      <p:sp>
        <p:nvSpPr>
          <p:cNvPr id="431107"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2200" dirty="0">
              <a:latin typeface="宋体" panose="02010600030101010101" pitchFamily="2" charset="-122"/>
              <a:ea typeface="华文楷体" panose="02010600040101010101" pitchFamily="2" charset="-122"/>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3154" name="Rectangle 2"/>
          <p:cNvSpPr>
            <a:spLocks noTextEdit="1"/>
          </p:cNvSpPr>
          <p:nvPr>
            <p:ph type="sldImg"/>
          </p:nvPr>
        </p:nvSpPr>
        <p:spPr>
          <a:solidFill>
            <a:srgbClr val="FFFFFF">
              <a:alpha val="100000"/>
            </a:srgbClr>
          </a:solidFill>
          <a:ln/>
        </p:spPr>
      </p:sp>
      <p:sp>
        <p:nvSpPr>
          <p:cNvPr id="433155"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2200" dirty="0">
                <a:latin typeface="宋体" panose="02010600030101010101" pitchFamily="2" charset="-122"/>
                <a:ea typeface="华文楷体" panose="02010600040101010101" pitchFamily="2" charset="-122"/>
              </a:rPr>
              <a:t>见</a:t>
            </a:r>
            <a:r>
              <a:rPr lang="en-US" altLang="zh-CN" sz="2200" dirty="0">
                <a:solidFill>
                  <a:srgbClr val="CC0066"/>
                </a:solidFill>
                <a:latin typeface="方正姚体" panose="02010601030101010101" pitchFamily="2" charset="-122"/>
                <a:ea typeface="方正姚体" panose="02010601030101010101" pitchFamily="2" charset="-122"/>
              </a:rPr>
              <a:t>《</a:t>
            </a:r>
            <a:r>
              <a:rPr lang="zh-CN" altLang="en-US" sz="2200" dirty="0">
                <a:solidFill>
                  <a:srgbClr val="CC0066"/>
                </a:solidFill>
                <a:latin typeface="方正姚体" panose="02010601030101010101" pitchFamily="2" charset="-122"/>
                <a:ea typeface="方正姚体" panose="02010601030101010101" pitchFamily="2" charset="-122"/>
              </a:rPr>
              <a:t>数字系统设计与</a:t>
            </a:r>
            <a:r>
              <a:rPr lang="en-US" altLang="zh-CN" sz="2200" dirty="0">
                <a:solidFill>
                  <a:srgbClr val="CC0066"/>
                </a:solidFill>
                <a:latin typeface="方正姚体" panose="02010601030101010101" pitchFamily="2" charset="-122"/>
                <a:ea typeface="方正姚体" panose="02010601030101010101" pitchFamily="2" charset="-122"/>
              </a:rPr>
              <a:t>Verilog HDL 》</a:t>
            </a:r>
            <a:r>
              <a:rPr lang="en-US" altLang="zh-CN" sz="2200" dirty="0">
                <a:latin typeface="宋体" panose="02010600030101010101" pitchFamily="2" charset="-122"/>
                <a:ea typeface="华文楷体" panose="02010600040101010101" pitchFamily="2" charset="-122"/>
              </a:rPr>
              <a:t> P175</a:t>
            </a:r>
            <a:r>
              <a:rPr lang="zh-CN" altLang="en-US" sz="2200" dirty="0">
                <a:latin typeface="宋体" panose="02010600030101010101" pitchFamily="2" charset="-122"/>
                <a:ea typeface="华文楷体" panose="02010600040101010101" pitchFamily="2" charset="-122"/>
              </a:rPr>
              <a:t>例</a:t>
            </a:r>
            <a:r>
              <a:rPr lang="en-US" altLang="zh-CN" sz="2200" dirty="0">
                <a:latin typeface="宋体" panose="02010600030101010101" pitchFamily="2" charset="-122"/>
                <a:ea typeface="华文楷体" panose="02010600040101010101" pitchFamily="2" charset="-122"/>
              </a:rPr>
              <a:t>6.17</a:t>
            </a:r>
            <a:r>
              <a:rPr lang="zh-CN" altLang="en-US" sz="2200" dirty="0">
                <a:latin typeface="宋体" panose="02010600030101010101" pitchFamily="2" charset="-122"/>
                <a:ea typeface="华文楷体" panose="02010600040101010101" pitchFamily="2" charset="-122"/>
              </a:rPr>
              <a:t>。</a:t>
            </a:r>
            <a:endParaRPr lang="zh-CN" altLang="en-US" sz="2200" dirty="0">
              <a:latin typeface="宋体" panose="02010600030101010101" pitchFamily="2" charset="-122"/>
              <a:ea typeface="华文楷体" panose="02010600040101010101" pitchFamily="2" charset="-122"/>
            </a:endParaRPr>
          </a:p>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6226" name="Rectangle 2"/>
          <p:cNvSpPr>
            <a:spLocks noTextEdit="1"/>
          </p:cNvSpPr>
          <p:nvPr>
            <p:ph type="sldImg"/>
          </p:nvPr>
        </p:nvSpPr>
        <p:spPr>
          <a:solidFill>
            <a:srgbClr val="FFFFFF">
              <a:alpha val="100000"/>
            </a:srgbClr>
          </a:solidFill>
          <a:ln/>
        </p:spPr>
      </p:sp>
      <p:sp>
        <p:nvSpPr>
          <p:cNvPr id="436227"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algn="just" eaLnBrk="1" hangingPunct="1">
              <a:lnSpc>
                <a:spcPct val="110000"/>
              </a:lnSpc>
            </a:pPr>
            <a:r>
              <a:rPr lang="zh-CN" altLang="en-US" sz="1300" dirty="0">
                <a:latin typeface="华文新魏" panose="02010800040101010101" pitchFamily="2" charset="-122"/>
                <a:ea typeface="华文新魏" panose="02010800040101010101" pitchFamily="2" charset="-122"/>
              </a:rPr>
              <a:t>见</a:t>
            </a:r>
            <a:r>
              <a:rPr lang="en-US" altLang="zh-CN" sz="2200" dirty="0">
                <a:solidFill>
                  <a:srgbClr val="CC0066"/>
                </a:solidFill>
                <a:latin typeface="方正姚体" panose="02010601030101010101" pitchFamily="2" charset="-122"/>
                <a:ea typeface="方正姚体" panose="02010601030101010101" pitchFamily="2" charset="-122"/>
              </a:rPr>
              <a:t>《</a:t>
            </a:r>
            <a:r>
              <a:rPr lang="zh-CN" altLang="en-US" sz="2200" dirty="0">
                <a:solidFill>
                  <a:srgbClr val="CC0066"/>
                </a:solidFill>
                <a:latin typeface="方正姚体" panose="02010601030101010101" pitchFamily="2" charset="-122"/>
                <a:ea typeface="方正姚体" panose="02010601030101010101" pitchFamily="2" charset="-122"/>
              </a:rPr>
              <a:t>数字系统设计与</a:t>
            </a:r>
            <a:r>
              <a:rPr lang="en-US" altLang="zh-CN" sz="2200" dirty="0">
                <a:solidFill>
                  <a:srgbClr val="CC0066"/>
                </a:solidFill>
                <a:latin typeface="方正姚体" panose="02010601030101010101" pitchFamily="2" charset="-122"/>
                <a:ea typeface="方正姚体" panose="02010601030101010101" pitchFamily="2" charset="-122"/>
              </a:rPr>
              <a:t>Verilog HDL 》</a:t>
            </a:r>
            <a:r>
              <a:rPr lang="en-US" altLang="zh-CN" sz="2200" dirty="0">
                <a:latin typeface="宋体" panose="02010600030101010101" pitchFamily="2" charset="-122"/>
                <a:ea typeface="华文楷体" panose="02010600040101010101" pitchFamily="2" charset="-122"/>
              </a:rPr>
              <a:t>P176 </a:t>
            </a:r>
            <a:r>
              <a:rPr lang="en-US" altLang="zh-CN" sz="1300" dirty="0">
                <a:latin typeface="华文新魏" panose="02010800040101010101" pitchFamily="2" charset="-122"/>
                <a:ea typeface="华文新魏" panose="02010800040101010101" pitchFamily="2" charset="-122"/>
              </a:rPr>
              <a:t>[</a:t>
            </a:r>
            <a:r>
              <a:rPr lang="zh-CN" altLang="en-US" sz="1300" dirty="0">
                <a:latin typeface="华文新魏" panose="02010800040101010101" pitchFamily="2" charset="-122"/>
                <a:ea typeface="华文新魏" panose="02010800040101010101" pitchFamily="2" charset="-122"/>
              </a:rPr>
              <a:t>例</a:t>
            </a:r>
            <a:r>
              <a:rPr lang="en-US" altLang="zh-CN" sz="1300" dirty="0">
                <a:latin typeface="华文新魏" panose="02010800040101010101" pitchFamily="2" charset="-122"/>
                <a:ea typeface="华文新魏" panose="02010800040101010101" pitchFamily="2" charset="-122"/>
              </a:rPr>
              <a:t>6.18]</a:t>
            </a:r>
            <a:r>
              <a:rPr lang="zh-CN" altLang="en-US" sz="1300" dirty="0">
                <a:latin typeface="华文新魏" panose="02010800040101010101" pitchFamily="2" charset="-122"/>
                <a:ea typeface="华文新魏" panose="02010800040101010101" pitchFamily="2" charset="-122"/>
              </a:rPr>
              <a:t>、 </a:t>
            </a:r>
            <a:r>
              <a:rPr lang="en-US" altLang="zh-CN" sz="1300" dirty="0">
                <a:latin typeface="华文新魏" panose="02010800040101010101" pitchFamily="2" charset="-122"/>
                <a:ea typeface="华文新魏" panose="02010800040101010101" pitchFamily="2" charset="-122"/>
              </a:rPr>
              <a:t>[</a:t>
            </a:r>
            <a:r>
              <a:rPr lang="zh-CN" altLang="en-US" sz="1300" dirty="0">
                <a:latin typeface="华文新魏" panose="02010800040101010101" pitchFamily="2" charset="-122"/>
                <a:ea typeface="华文新魏" panose="02010800040101010101" pitchFamily="2" charset="-122"/>
              </a:rPr>
              <a:t>例</a:t>
            </a:r>
            <a:r>
              <a:rPr lang="en-US" altLang="zh-CN" sz="1300" dirty="0">
                <a:latin typeface="华文新魏" panose="02010800040101010101" pitchFamily="2" charset="-122"/>
                <a:ea typeface="华文新魏" panose="02010800040101010101" pitchFamily="2" charset="-122"/>
              </a:rPr>
              <a:t>6.19]</a:t>
            </a:r>
            <a:endParaRPr lang="en-US" altLang="zh-CN" sz="1300" dirty="0">
              <a:latin typeface="华文新魏" panose="02010800040101010101" pitchFamily="2" charset="-122"/>
              <a:ea typeface="华文新魏" panose="02010800040101010101" pitchFamily="2" charset="-122"/>
            </a:endParaRPr>
          </a:p>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8274" name="Rectangle 2"/>
          <p:cNvSpPr>
            <a:spLocks noTextEdit="1"/>
          </p:cNvSpPr>
          <p:nvPr>
            <p:ph type="sldImg"/>
          </p:nvPr>
        </p:nvSpPr>
        <p:spPr>
          <a:solidFill>
            <a:srgbClr val="FFFFFF">
              <a:alpha val="100000"/>
            </a:srgbClr>
          </a:solidFill>
          <a:ln/>
        </p:spPr>
      </p:sp>
      <p:sp>
        <p:nvSpPr>
          <p:cNvPr id="438275"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1000" dirty="0">
                <a:latin typeface="宋体" panose="02010600030101010101" pitchFamily="2" charset="-122"/>
              </a:rPr>
              <a:t>二者的区别是在</a:t>
            </a:r>
            <a:r>
              <a:rPr lang="en-US" altLang="zh-CN" sz="1000" dirty="0">
                <a:latin typeface="宋体" panose="02010600030101010101" pitchFamily="2" charset="-122"/>
              </a:rPr>
              <a:t>always</a:t>
            </a:r>
            <a:r>
              <a:rPr lang="zh-CN" altLang="en-US" sz="1000" dirty="0">
                <a:latin typeface="宋体" panose="02010600030101010101" pitchFamily="2" charset="-122"/>
              </a:rPr>
              <a:t>模块内，</a:t>
            </a:r>
            <a:r>
              <a:rPr lang="zh-CN" altLang="en-US" sz="1300" dirty="0">
                <a:latin typeface="华文新魏" panose="02010800040101010101" pitchFamily="2" charset="-122"/>
                <a:ea typeface="华文新魏" panose="02010800040101010101" pitchFamily="2" charset="-122"/>
              </a:rPr>
              <a:t>两条赋值语句的顺序相反。</a:t>
            </a:r>
            <a:endParaRPr lang="zh-CN" altLang="en-US" sz="1300" dirty="0">
              <a:latin typeface="华文新魏" panose="02010800040101010101" pitchFamily="2" charset="-122"/>
              <a:ea typeface="华文新魏" panose="02010800040101010101" pitchFamily="2" charset="-122"/>
            </a:endParaRPr>
          </a:p>
          <a:p>
            <a:pPr lvl="0" eaLnBrk="1" hangingPunct="1"/>
            <a:r>
              <a:rPr lang="en-US" altLang="zh-CN" sz="2200" dirty="0"/>
              <a:t>serial1.v</a:t>
            </a:r>
            <a:r>
              <a:rPr lang="zh-CN" altLang="en-US" sz="2200" dirty="0"/>
              <a:t>和</a:t>
            </a:r>
            <a:r>
              <a:rPr lang="en-US" altLang="zh-CN" sz="2200" dirty="0"/>
              <a:t>serial2.v</a:t>
            </a:r>
            <a:r>
              <a:rPr lang="zh-CN" altLang="en-US" sz="2200" dirty="0"/>
              <a:t>位于</a:t>
            </a:r>
            <a:r>
              <a:rPr lang="en-US" altLang="zh-CN" sz="2200" dirty="0"/>
              <a:t>serial</a:t>
            </a:r>
            <a:r>
              <a:rPr lang="zh-CN" altLang="en-US" sz="2200" dirty="0"/>
              <a:t>文件夹中</a:t>
            </a:r>
            <a:endParaRPr lang="zh-CN" altLang="en-US" sz="2200" dirty="0"/>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22" name="Rectangle 2"/>
          <p:cNvSpPr>
            <a:spLocks noTextEdit="1"/>
          </p:cNvSpPr>
          <p:nvPr>
            <p:ph type="sldImg"/>
          </p:nvPr>
        </p:nvSpPr>
        <p:spPr>
          <a:solidFill>
            <a:srgbClr val="FFFFFF">
              <a:alpha val="100000"/>
            </a:srgbClr>
          </a:solidFill>
          <a:ln/>
        </p:spPr>
      </p:sp>
      <p:sp>
        <p:nvSpPr>
          <p:cNvPr id="440323"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1000" dirty="0">
                <a:latin typeface="宋体" panose="02010600030101010101" pitchFamily="2" charset="-122"/>
              </a:rPr>
              <a:t>功能仿真</a:t>
            </a:r>
            <a:endParaRPr lang="zh-CN" altLang="en-US" sz="1000" dirty="0">
              <a:latin typeface="宋体" panose="02010600030101010101" pitchFamily="2" charset="-122"/>
            </a:endParaRPr>
          </a:p>
          <a:p>
            <a:pPr lvl="0" eaLnBrk="1" hangingPunct="1"/>
            <a:r>
              <a:rPr lang="zh-CN" altLang="en-US" sz="1000" dirty="0">
                <a:latin typeface="宋体" panose="02010600030101010101" pitchFamily="2" charset="-122"/>
              </a:rPr>
              <a:t>在模块</a:t>
            </a:r>
            <a:r>
              <a:rPr lang="en-US" altLang="zh-CN" sz="1000" dirty="0">
                <a:latin typeface="宋体" panose="02010600030101010101" pitchFamily="2" charset="-122"/>
              </a:rPr>
              <a:t>1</a:t>
            </a:r>
            <a:r>
              <a:rPr lang="zh-CN" altLang="en-US" sz="1000" dirty="0">
                <a:latin typeface="宋体" panose="02010600030101010101" pitchFamily="2" charset="-122"/>
              </a:rPr>
              <a:t>中，</a:t>
            </a:r>
            <a:r>
              <a:rPr lang="en-US" altLang="zh-CN" sz="1000" dirty="0">
                <a:latin typeface="宋体" panose="02010600030101010101" pitchFamily="2" charset="-122"/>
              </a:rPr>
              <a:t>q</a:t>
            </a:r>
            <a:r>
              <a:rPr lang="zh-CN" altLang="en-US" sz="1000" dirty="0">
                <a:latin typeface="宋体" panose="02010600030101010101" pitchFamily="2" charset="-122"/>
              </a:rPr>
              <a:t>先取反，然后再取反，赋给</a:t>
            </a:r>
            <a:r>
              <a:rPr lang="en-US" altLang="zh-CN" sz="1000" dirty="0">
                <a:latin typeface="宋体" panose="02010600030101010101" pitchFamily="2" charset="-122"/>
              </a:rPr>
              <a:t>a</a:t>
            </a:r>
            <a:r>
              <a:rPr lang="zh-CN" altLang="en-US" sz="1000" dirty="0">
                <a:latin typeface="宋体" panose="02010600030101010101" pitchFamily="2" charset="-122"/>
              </a:rPr>
              <a:t>；在模块</a:t>
            </a:r>
            <a:r>
              <a:rPr lang="en-US" altLang="zh-CN" sz="1000" dirty="0">
                <a:latin typeface="宋体" panose="02010600030101010101" pitchFamily="2" charset="-122"/>
              </a:rPr>
              <a:t>2</a:t>
            </a:r>
            <a:r>
              <a:rPr lang="zh-CN" altLang="en-US" sz="1000" dirty="0">
                <a:latin typeface="宋体" panose="02010600030101010101" pitchFamily="2" charset="-122"/>
              </a:rPr>
              <a:t>中，</a:t>
            </a:r>
            <a:r>
              <a:rPr lang="en-US" altLang="zh-CN" sz="1000" dirty="0">
                <a:latin typeface="宋体" panose="02010600030101010101" pitchFamily="2" charset="-122"/>
              </a:rPr>
              <a:t>q</a:t>
            </a:r>
            <a:r>
              <a:rPr lang="zh-CN" altLang="en-US" sz="1000" dirty="0">
                <a:latin typeface="宋体" panose="02010600030101010101" pitchFamily="2" charset="-122"/>
              </a:rPr>
              <a:t>取反后赋给</a:t>
            </a:r>
            <a:r>
              <a:rPr lang="en-US" altLang="zh-CN" sz="1000" dirty="0">
                <a:latin typeface="宋体" panose="02010600030101010101" pitchFamily="2" charset="-122"/>
              </a:rPr>
              <a:t>q</a:t>
            </a:r>
            <a:r>
              <a:rPr lang="zh-CN" altLang="en-US" sz="1000" dirty="0">
                <a:latin typeface="宋体" panose="02010600030101010101" pitchFamily="2" charset="-122"/>
              </a:rPr>
              <a:t>和</a:t>
            </a:r>
            <a:r>
              <a:rPr lang="en-US" altLang="zh-CN" sz="1000" dirty="0">
                <a:latin typeface="宋体" panose="02010600030101010101" pitchFamily="2" charset="-122"/>
              </a:rPr>
              <a:t>a</a:t>
            </a:r>
            <a:r>
              <a:rPr lang="zh-CN" altLang="en-US" sz="1000" dirty="0">
                <a:latin typeface="宋体" panose="02010600030101010101" pitchFamily="2" charset="-122"/>
              </a:rPr>
              <a:t>， </a:t>
            </a:r>
            <a:r>
              <a:rPr lang="en-US" altLang="zh-CN" sz="1000" dirty="0">
                <a:latin typeface="宋体" panose="02010600030101010101" pitchFamily="2" charset="-122"/>
              </a:rPr>
              <a:t>q</a:t>
            </a:r>
            <a:r>
              <a:rPr lang="zh-CN" altLang="en-US" sz="1000" dirty="0">
                <a:latin typeface="宋体" panose="02010600030101010101" pitchFamily="2" charset="-122"/>
              </a:rPr>
              <a:t>和</a:t>
            </a:r>
            <a:r>
              <a:rPr lang="en-US" altLang="zh-CN" sz="1000" dirty="0">
                <a:latin typeface="宋体" panose="02010600030101010101" pitchFamily="2" charset="-122"/>
              </a:rPr>
              <a:t>a</a:t>
            </a:r>
            <a:r>
              <a:rPr lang="zh-CN" altLang="en-US" sz="1000" dirty="0">
                <a:latin typeface="宋体" panose="02010600030101010101" pitchFamily="2" charset="-122"/>
              </a:rPr>
              <a:t>的波形完全一样。</a:t>
            </a:r>
            <a:endParaRPr lang="zh-CN" altLang="en-US" sz="1000" dirty="0">
              <a:latin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2"/>
          <p:cNvSpPr>
            <a:spLocks noTextEdit="1"/>
          </p:cNvSpPr>
          <p:nvPr>
            <p:ph type="sldImg"/>
          </p:nvPr>
        </p:nvSpPr>
        <p:spPr>
          <a:solidFill>
            <a:srgbClr val="FFFFFF">
              <a:alpha val="100000"/>
            </a:srgbClr>
          </a:solidFill>
          <a:ln/>
        </p:spPr>
      </p:sp>
      <p:sp>
        <p:nvSpPr>
          <p:cNvPr id="103427"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dirty="0">
                <a:solidFill>
                  <a:srgbClr val="FF3399"/>
                </a:solidFill>
                <a:latin typeface="宋体" panose="02010600030101010101" pitchFamily="2" charset="-122"/>
              </a:rPr>
              <a:t>参见例</a:t>
            </a:r>
            <a:r>
              <a:rPr lang="en-US" altLang="zh-CN" dirty="0">
                <a:solidFill>
                  <a:srgbClr val="FF3399"/>
                </a:solidFill>
                <a:latin typeface="宋体" panose="02010600030101010101" pitchFamily="2" charset="-122"/>
              </a:rPr>
              <a:t>5.2.2</a:t>
            </a:r>
            <a:endParaRPr lang="en-US" altLang="zh-CN" dirty="0">
              <a:solidFill>
                <a:srgbClr val="FF3399"/>
              </a:solidFill>
              <a:latin typeface="宋体" panose="02010600030101010101" pitchFamily="2" charset="-122"/>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2370" name="Rectangle 2"/>
          <p:cNvSpPr>
            <a:spLocks noTextEdit="1"/>
          </p:cNvSpPr>
          <p:nvPr>
            <p:ph type="sldImg"/>
          </p:nvPr>
        </p:nvSpPr>
        <p:spPr>
          <a:solidFill>
            <a:srgbClr val="FFFFFF">
              <a:alpha val="100000"/>
            </a:srgbClr>
          </a:solidFill>
          <a:ln/>
        </p:spPr>
      </p:sp>
      <p:sp>
        <p:nvSpPr>
          <p:cNvPr id="442371"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lnSpc>
                <a:spcPct val="110000"/>
              </a:lnSpc>
            </a:pPr>
            <a:r>
              <a:rPr lang="zh-CN" altLang="en-US" sz="1300" dirty="0"/>
              <a:t>见</a:t>
            </a:r>
            <a:r>
              <a:rPr lang="en-US" altLang="zh-CN" sz="1300" dirty="0"/>
              <a:t>《</a:t>
            </a:r>
            <a:r>
              <a:rPr lang="zh-CN" altLang="en-US" sz="1300" dirty="0"/>
              <a:t>数字系统设计与</a:t>
            </a:r>
            <a:r>
              <a:rPr lang="en-US" altLang="zh-CN" sz="1300" dirty="0">
                <a:latin typeface="华文新魏" panose="02010800040101010101" pitchFamily="2" charset="-122"/>
              </a:rPr>
              <a:t>Verilog HDL</a:t>
            </a:r>
            <a:r>
              <a:rPr lang="en-US" altLang="zh-CN" sz="1300" dirty="0"/>
              <a:t>》</a:t>
            </a:r>
            <a:r>
              <a:rPr lang="en-US" altLang="zh-CN" sz="1300" dirty="0">
                <a:latin typeface="华文新魏" panose="02010800040101010101" pitchFamily="2" charset="-122"/>
              </a:rPr>
              <a:t>P177[</a:t>
            </a:r>
            <a:r>
              <a:rPr lang="zh-CN" altLang="en-US" sz="1300" dirty="0"/>
              <a:t>例</a:t>
            </a:r>
            <a:r>
              <a:rPr lang="en-US" altLang="zh-CN" sz="1300" dirty="0">
                <a:latin typeface="华文新魏" panose="02010800040101010101" pitchFamily="2" charset="-122"/>
              </a:rPr>
              <a:t>6.20]</a:t>
            </a:r>
            <a:r>
              <a:rPr lang="zh-CN" altLang="en-US" sz="1300" dirty="0"/>
              <a:t>、</a:t>
            </a:r>
            <a:r>
              <a:rPr lang="en-US" altLang="zh-CN" sz="1300" dirty="0">
                <a:latin typeface="华文新魏" panose="02010800040101010101" pitchFamily="2" charset="-122"/>
              </a:rPr>
              <a:t>[</a:t>
            </a:r>
            <a:r>
              <a:rPr lang="zh-CN" altLang="en-US" sz="1300" dirty="0"/>
              <a:t>例</a:t>
            </a:r>
            <a:r>
              <a:rPr lang="en-US" altLang="zh-CN" sz="1300" dirty="0">
                <a:latin typeface="华文新魏" panose="02010800040101010101" pitchFamily="2" charset="-122"/>
              </a:rPr>
              <a:t>6.21]</a:t>
            </a:r>
            <a:r>
              <a:rPr lang="zh-CN" altLang="en-US" sz="1300" dirty="0"/>
              <a:t>。</a:t>
            </a:r>
            <a:endParaRPr lang="zh-CN" altLang="en-US" sz="1300" dirty="0"/>
          </a:p>
          <a:p>
            <a:pPr lvl="0" eaLnBrk="1" hangingPunct="1">
              <a:lnSpc>
                <a:spcPct val="110000"/>
              </a:lnSpc>
            </a:pPr>
            <a:endParaRPr lang="zh-CN" altLang="en-US" sz="1300" dirty="0">
              <a:latin typeface="华文新魏" panose="02010800040101010101" pitchFamily="2" charset="-122"/>
              <a:ea typeface="华文新魏" panose="02010800040101010101" pitchFamily="2" charset="-122"/>
            </a:endParaRPr>
          </a:p>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4418" name="Rectangle 2"/>
          <p:cNvSpPr>
            <a:spLocks noTextEdit="1"/>
          </p:cNvSpPr>
          <p:nvPr>
            <p:ph type="sldImg"/>
          </p:nvPr>
        </p:nvSpPr>
        <p:spPr>
          <a:solidFill>
            <a:srgbClr val="FFFFFF">
              <a:alpha val="100000"/>
            </a:srgbClr>
          </a:solidFill>
          <a:ln/>
        </p:spPr>
      </p:sp>
      <p:sp>
        <p:nvSpPr>
          <p:cNvPr id="444419"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lnSpc>
                <a:spcPct val="110000"/>
              </a:lnSpc>
            </a:pPr>
            <a:r>
              <a:rPr lang="en-US" altLang="zh-CN" sz="1300" dirty="0"/>
              <a:t>parall1.v</a:t>
            </a:r>
            <a:r>
              <a:rPr lang="zh-CN" altLang="en-US" sz="1300" dirty="0"/>
              <a:t>和</a:t>
            </a:r>
            <a:r>
              <a:rPr lang="en-US" altLang="zh-CN" sz="1300" dirty="0"/>
              <a:t>parall2.v</a:t>
            </a:r>
            <a:r>
              <a:rPr lang="zh-CN" altLang="en-US" sz="1300" dirty="0"/>
              <a:t>位于</a:t>
            </a:r>
            <a:r>
              <a:rPr lang="en-US" altLang="zh-CN" sz="1300" dirty="0"/>
              <a:t>parall</a:t>
            </a:r>
            <a:r>
              <a:rPr lang="zh-CN" altLang="en-US" sz="1300" dirty="0"/>
              <a:t>文件夹中</a:t>
            </a:r>
            <a:endParaRPr lang="zh-CN" altLang="en-US" sz="1300" dirty="0">
              <a:latin typeface="华文新魏" panose="02010800040101010101" pitchFamily="2" charset="-122"/>
            </a:endParaRPr>
          </a:p>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9538" name="Rectangle 2"/>
          <p:cNvSpPr>
            <a:spLocks noTextEdit="1"/>
          </p:cNvSpPr>
          <p:nvPr>
            <p:ph type="sldImg"/>
          </p:nvPr>
        </p:nvSpPr>
        <p:spPr>
          <a:ln/>
        </p:spPr>
      </p:sp>
      <p:sp>
        <p:nvSpPr>
          <p:cNvPr id="449539" name="Rectangle 3"/>
          <p:cNvSpPr>
            <a:spLocks noGrp="1"/>
          </p:cNvSpPr>
          <p:nvPr>
            <p:ph type="body" idx="1"/>
          </p:nvPr>
        </p:nvSpPr>
        <p:spPr>
          <a:ln/>
        </p:spPr>
        <p:txBody>
          <a:bodyPr wrap="square" lIns="91440" tIns="45720" rIns="91440" bIns="45720" anchor="t" anchorCtr="0"/>
          <a:p>
            <a:pPr lvl="0" eaLnBrk="1" hangingPunct="1"/>
            <a:r>
              <a:rPr lang="zh-CN" altLang="en-US" dirty="0"/>
              <a:t>与软件编程不同，在用</a:t>
            </a:r>
            <a:r>
              <a:rPr lang="en-US" altLang="zh-CN" dirty="0"/>
              <a:t>HDL</a:t>
            </a:r>
            <a:r>
              <a:rPr lang="zh-CN" altLang="en-US" dirty="0"/>
              <a:t>语言描述电路时一定要先考虑真实的物理过程是怎样的，是否会出现自相矛盾的现象。</a:t>
            </a:r>
            <a:endParaRPr lang="zh-CN" altLang="en-US" dirty="0"/>
          </a:p>
          <a:p>
            <a:pPr lvl="0" eaLnBrk="1" hangingPunct="1"/>
            <a:endParaRPr lang="en-US" altLang="zh-CN" dirty="0"/>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1586" name="Rectangle 2"/>
          <p:cNvSpPr>
            <a:spLocks noTextEdit="1"/>
          </p:cNvSpPr>
          <p:nvPr>
            <p:ph type="sldImg"/>
          </p:nvPr>
        </p:nvSpPr>
        <p:spPr>
          <a:ln/>
        </p:spPr>
      </p:sp>
      <p:sp>
        <p:nvSpPr>
          <p:cNvPr id="451587"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6706" name="Rectangle 2"/>
          <p:cNvSpPr>
            <a:spLocks noTextEdit="1"/>
          </p:cNvSpPr>
          <p:nvPr>
            <p:ph type="sldImg"/>
          </p:nvPr>
        </p:nvSpPr>
        <p:spPr>
          <a:ln/>
        </p:spPr>
      </p:sp>
      <p:sp>
        <p:nvSpPr>
          <p:cNvPr id="456707" name="Rectangle 3"/>
          <p:cNvSpPr>
            <a:spLocks noGrp="1"/>
          </p:cNvSpPr>
          <p:nvPr>
            <p:ph type="body" idx="1"/>
          </p:nvPr>
        </p:nvSpPr>
        <p:spPr>
          <a:ln/>
        </p:spPr>
        <p:txBody>
          <a:bodyPr wrap="square" lIns="91440" tIns="45720" rIns="91440" bIns="45720" anchor="t" anchorCtr="0"/>
          <a:p>
            <a:pPr lvl="0" eaLnBrk="1" hangingPunct="1"/>
            <a:r>
              <a:rPr lang="zh-CN" altLang="en-US" dirty="0"/>
              <a:t>计数器</a:t>
            </a:r>
            <a:r>
              <a:rPr lang="en-US" altLang="zh-CN" dirty="0"/>
              <a:t>count_4</a:t>
            </a:r>
            <a:r>
              <a:rPr lang="zh-CN" altLang="en-US" dirty="0"/>
              <a:t>的最大值为</a:t>
            </a:r>
            <a:r>
              <a:rPr lang="en-US" altLang="zh-CN" dirty="0"/>
              <a:t>5000000</a:t>
            </a:r>
            <a:r>
              <a:rPr lang="zh-CN" altLang="en-US" dirty="0"/>
              <a:t>，则其位宽应为</a:t>
            </a:r>
            <a:r>
              <a:rPr lang="en-US" altLang="zh-CN" dirty="0"/>
              <a:t>25</a:t>
            </a:r>
            <a:r>
              <a:rPr lang="zh-CN" altLang="en-US" dirty="0"/>
              <a:t>，才能保证可以计到</a:t>
            </a:r>
            <a:r>
              <a:rPr lang="en-US" altLang="zh-CN" dirty="0"/>
              <a:t>5000000</a:t>
            </a:r>
            <a:r>
              <a:rPr lang="zh-CN" altLang="en-US" dirty="0"/>
              <a:t>。</a:t>
            </a:r>
            <a:endParaRPr lang="zh-CN" altLang="en-US" dirty="0"/>
          </a:p>
          <a:p>
            <a:pPr lvl="0" eaLnBrk="1" hangingPunct="1"/>
            <a:r>
              <a:rPr lang="en-US" altLang="zh-CN" dirty="0"/>
              <a:t>if(count_4==count_4_width-1)</a:t>
            </a:r>
            <a:r>
              <a:rPr lang="zh-CN" altLang="en-US" dirty="0"/>
              <a:t>此语句的条件才可能满足，才会执行</a:t>
            </a:r>
            <a:r>
              <a:rPr lang="en-US" altLang="zh-CN" dirty="0"/>
              <a:t>clk_4=1</a:t>
            </a:r>
            <a:r>
              <a:rPr lang="zh-CN" altLang="en-US" dirty="0"/>
              <a:t>语句！</a:t>
            </a:r>
            <a:endParaRPr lang="zh-CN" altLang="en-US" dirty="0"/>
          </a:p>
          <a:p>
            <a:pPr lvl="0" eaLnBrk="1" hangingPunct="1"/>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2"/>
          <p:cNvSpPr>
            <a:spLocks noTextEdit="1"/>
          </p:cNvSpPr>
          <p:nvPr>
            <p:ph type="sldImg"/>
          </p:nvPr>
        </p:nvSpPr>
        <p:spPr>
          <a:solidFill>
            <a:srgbClr val="FFFFFF">
              <a:alpha val="100000"/>
            </a:srgbClr>
          </a:solidFill>
          <a:ln/>
        </p:spPr>
      </p:sp>
      <p:sp>
        <p:nvSpPr>
          <p:cNvPr id="105475"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zh-CN" sz="1400" dirty="0">
                <a:solidFill>
                  <a:schemeClr val="tx2"/>
                </a:solidFill>
                <a:latin typeface="华文新魏" panose="02010800040101010101" pitchFamily="2" charset="-122"/>
                <a:ea typeface="华文新魏" panose="02010800040101010101" pitchFamily="2" charset="-122"/>
              </a:rPr>
              <a:t>见</a:t>
            </a:r>
            <a:r>
              <a:rPr lang="en-US" altLang="zh-CN" sz="2200" dirty="0">
                <a:solidFill>
                  <a:srgbClr val="CC0066"/>
                </a:solidFill>
                <a:latin typeface="方正姚体" panose="02010601030101010101" pitchFamily="2" charset="-122"/>
                <a:ea typeface="方正姚体" panose="02010601030101010101" pitchFamily="2" charset="-122"/>
              </a:rPr>
              <a:t>《</a:t>
            </a:r>
            <a:r>
              <a:rPr lang="zh-CN" altLang="en-US" sz="2200" dirty="0">
                <a:solidFill>
                  <a:srgbClr val="CC0066"/>
                </a:solidFill>
                <a:latin typeface="方正姚体" panose="02010601030101010101" pitchFamily="2" charset="-122"/>
                <a:ea typeface="方正姚体" panose="02010601030101010101" pitchFamily="2" charset="-122"/>
              </a:rPr>
              <a:t>数字系统设计与</a:t>
            </a:r>
            <a:r>
              <a:rPr lang="en-US" altLang="zh-CN" sz="2200" dirty="0">
                <a:solidFill>
                  <a:srgbClr val="CC0066"/>
                </a:solidFill>
                <a:latin typeface="方正姚体" panose="02010601030101010101" pitchFamily="2" charset="-122"/>
                <a:ea typeface="方正姚体" panose="02010601030101010101" pitchFamily="2" charset="-122"/>
              </a:rPr>
              <a:t>Verilog HDL 》</a:t>
            </a:r>
            <a:r>
              <a:rPr lang="zh-CN" altLang="zh-CN" sz="1400" dirty="0">
                <a:solidFill>
                  <a:schemeClr val="tx2"/>
                </a:solidFill>
                <a:latin typeface="华文新魏" panose="02010800040101010101" pitchFamily="2" charset="-122"/>
                <a:ea typeface="华文新魏" panose="02010800040101010101" pitchFamily="2" charset="-122"/>
              </a:rPr>
              <a:t> </a:t>
            </a:r>
            <a:r>
              <a:rPr lang="en-US" altLang="zh-CN" sz="1400" dirty="0">
                <a:solidFill>
                  <a:schemeClr val="tx2"/>
                </a:solidFill>
                <a:latin typeface="华文新魏" panose="02010800040101010101" pitchFamily="2" charset="-122"/>
                <a:ea typeface="华文新魏" panose="02010800040101010101" pitchFamily="2" charset="-122"/>
              </a:rPr>
              <a:t>P150</a:t>
            </a:r>
            <a:endParaRPr lang="en-US" altLang="zh-CN" sz="1400" dirty="0">
              <a:solidFill>
                <a:schemeClr val="tx2"/>
              </a:solidFill>
              <a:latin typeface="华文新魏" panose="02010800040101010101" pitchFamily="2" charset="-122"/>
              <a:ea typeface="华文新魏" panose="02010800040101010101" pitchFamily="2" charset="-122"/>
            </a:endParaRPr>
          </a:p>
          <a:p>
            <a:pPr lvl="0" eaLnBrk="1" hangingPunct="1"/>
            <a:r>
              <a:rPr lang="en-US" altLang="zh-CN" sz="1400" dirty="0">
                <a:solidFill>
                  <a:srgbClr val="990000"/>
                </a:solidFill>
                <a:latin typeface="华文新魏" panose="02010800040101010101" pitchFamily="2" charset="-122"/>
                <a:ea typeface="华文新魏" panose="02010800040101010101" pitchFamily="2" charset="-122"/>
              </a:rPr>
              <a:t>      </a:t>
            </a:r>
            <a:r>
              <a:rPr lang="zh-CN" altLang="zh-CN" sz="1400" dirty="0">
                <a:solidFill>
                  <a:srgbClr val="990000"/>
                </a:solidFill>
                <a:latin typeface="华文新魏" panose="02010800040101010101" pitchFamily="2" charset="-122"/>
                <a:ea typeface="华文新魏" panose="02010800040101010101" pitchFamily="2" charset="-122"/>
              </a:rPr>
              <a:t>仅考虑用于逻辑综合的部分，不考虑用于逻辑模拟（仿真）的部分。用于逻辑仿真的</a:t>
            </a:r>
            <a:r>
              <a:rPr lang="zh-CN" altLang="en-US" dirty="0">
                <a:solidFill>
                  <a:srgbClr val="FF3399"/>
                </a:solidFill>
                <a:latin typeface="华文彩云" panose="02010800040101010101" pitchFamily="2" charset="-122"/>
                <a:ea typeface="华文彩云" panose="02010800040101010101" pitchFamily="2" charset="-122"/>
              </a:rPr>
              <a:t>测试文件模板参见</a:t>
            </a:r>
            <a:r>
              <a:rPr lang="zh-CN" altLang="en-US" dirty="0">
                <a:solidFill>
                  <a:srgbClr val="FF3399"/>
                </a:solidFill>
                <a:ea typeface="华文彩云" panose="02010800040101010101" pitchFamily="2" charset="-122"/>
              </a:rPr>
              <a:t>“</a:t>
            </a:r>
            <a:r>
              <a:rPr lang="en-US" altLang="zh-CN" dirty="0">
                <a:latin typeface="华文楷体" panose="02010600040101010101" pitchFamily="2" charset="-122"/>
              </a:rPr>
              <a:t>5.10 </a:t>
            </a:r>
            <a:r>
              <a:rPr lang="zh-CN" altLang="en-US" dirty="0">
                <a:latin typeface="华文楷体" panose="02010600040101010101" pitchFamily="2" charset="-122"/>
              </a:rPr>
              <a:t>仿真工具</a:t>
            </a:r>
            <a:r>
              <a:rPr lang="en-US" altLang="zh-CN" dirty="0">
                <a:latin typeface="华文楷体" panose="02010600040101010101" pitchFamily="2" charset="-122"/>
              </a:rPr>
              <a:t>ModelSim</a:t>
            </a:r>
            <a:r>
              <a:rPr lang="en-US" altLang="zh-CN" dirty="0"/>
              <a:t>”</a:t>
            </a:r>
            <a:r>
              <a:rPr lang="zh-CN" altLang="en-US" dirty="0">
                <a:solidFill>
                  <a:srgbClr val="FF3399"/>
                </a:solidFill>
                <a:latin typeface="华文彩云" panose="02010800040101010101" pitchFamily="2" charset="-122"/>
                <a:ea typeface="华文彩云" panose="02010800040101010101" pitchFamily="2" charset="-122"/>
              </a:rPr>
              <a:t>测试文件模板。</a:t>
            </a:r>
            <a:endParaRPr lang="zh-CN" altLang="en-US" dirty="0">
              <a:solidFill>
                <a:srgbClr val="FF3399"/>
              </a:solidFill>
              <a:latin typeface="华文彩云" panose="02010800040101010101" pitchFamily="2" charset="-122"/>
              <a:ea typeface="华文彩云" panose="0201080004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2"/>
          <p:cNvSpPr>
            <a:spLocks noTextEdit="1"/>
          </p:cNvSpPr>
          <p:nvPr>
            <p:ph type="sldImg"/>
          </p:nvPr>
        </p:nvSpPr>
        <p:spPr>
          <a:solidFill>
            <a:srgbClr val="FFFFFF">
              <a:alpha val="100000"/>
            </a:srgbClr>
          </a:solidFill>
          <a:ln/>
        </p:spPr>
      </p:sp>
      <p:sp>
        <p:nvSpPr>
          <p:cNvPr id="107523"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zh-CN" altLang="zh-CN" sz="1400" dirty="0">
              <a:solidFill>
                <a:schemeClr val="tx2"/>
              </a:solidFill>
              <a:latin typeface="华文新魏" panose="02010800040101010101" pitchFamily="2" charset="-122"/>
              <a:ea typeface="华文新魏" panose="0201080004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幻灯片图像占位符 1"/>
          <p:cNvSpPr>
            <a:spLocks noGrp="1" noRot="1" noChangeAspect="1" noTextEdit="1"/>
          </p:cNvSpPr>
          <p:nvPr>
            <p:ph type="sldImg"/>
          </p:nvPr>
        </p:nvSpPr>
        <p:spPr>
          <a:ln/>
        </p:spPr>
      </p:sp>
      <p:sp>
        <p:nvSpPr>
          <p:cNvPr id="6758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67588"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2"/>
          <p:cNvSpPr>
            <a:spLocks noTextEdit="1"/>
          </p:cNvSpPr>
          <p:nvPr>
            <p:ph type="sldImg"/>
          </p:nvPr>
        </p:nvSpPr>
        <p:spPr>
          <a:ln/>
        </p:spPr>
      </p:sp>
      <p:sp>
        <p:nvSpPr>
          <p:cNvPr id="109571" name="Rectangle 3"/>
          <p:cNvSpPr>
            <a:spLocks noGrp="1"/>
          </p:cNvSpPr>
          <p:nvPr>
            <p:ph type="body" idx="1"/>
          </p:nvPr>
        </p:nvSpPr>
        <p:spPr>
          <a:ln/>
        </p:spPr>
        <p:txBody>
          <a:bodyPr wrap="square" lIns="91440" tIns="45720" rIns="91440" bIns="45720" anchor="t" anchorCtr="0"/>
          <a:p>
            <a:pPr lvl="0" algn="just" eaLnBrk="1" hangingPunct="1"/>
            <a:r>
              <a:rPr lang="zh-CN" altLang="en-US" dirty="0"/>
              <a:t>见</a:t>
            </a:r>
            <a:r>
              <a:rPr lang="en-US" altLang="zh-CN" dirty="0"/>
              <a:t>《</a:t>
            </a:r>
            <a:r>
              <a:rPr lang="zh-CN" altLang="en-US" dirty="0"/>
              <a:t>数字系统设计与</a:t>
            </a:r>
            <a:r>
              <a:rPr lang="en-US" altLang="zh-CN" dirty="0"/>
              <a:t>Verilog HDL》P177~180</a:t>
            </a:r>
            <a:endParaRPr lang="en-US" altLang="zh-CN" dirty="0"/>
          </a:p>
          <a:p>
            <a:pPr lvl="0" eaLnBrk="1" hangingPunct="1"/>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17762" name="Rectangle 2"/>
          <p:cNvSpPr>
            <a:spLocks noGrp="1" noRot="1" noChangeAspect="1" noTextEdit="1"/>
          </p:cNvSpPr>
          <p:nvPr>
            <p:ph type="sldImg"/>
          </p:nvPr>
        </p:nvSpPr>
        <p:spPr>
          <a:xfrm>
            <a:off x="1141413" y="684213"/>
            <a:ext cx="4572000" cy="3429000"/>
          </a:xfrm>
          <a:ln/>
        </p:spPr>
      </p:sp>
      <p:sp>
        <p:nvSpPr>
          <p:cNvPr id="117763" name="Rectangle 3"/>
          <p:cNvSpPr>
            <a:spLocks noGrp="1" noRot="1"/>
          </p:cNvSpPr>
          <p:nvPr>
            <p:ph type="body" idx="1"/>
          </p:nvPr>
        </p:nvSpPr>
        <p:spPr>
          <a:xfrm>
            <a:off x="684213" y="4341813"/>
            <a:ext cx="5486400" cy="4114800"/>
          </a:xfrm>
          <a:ln/>
        </p:spPr>
        <p:txBody>
          <a:bodyPr wrap="square" lIns="91440" tIns="45720" rIns="91440" bIns="45720" anchor="t" anchorCtr="0"/>
          <a:p>
            <a:pPr lvl="0"/>
            <a:r>
              <a:rPr lang="zh-CN" altLang="en-US" dirty="0"/>
              <a:t>　　　将片上可编程系统的基本原理和典型应用相结合，利用文献和典型应用案例，充分反映了Xilinx公司新一代All Programmable平台的结构、设计流程和实现方法，可以帮助读者尽快掌握这一最新技术。</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19810" name="Rectangle 2"/>
          <p:cNvSpPr>
            <a:spLocks noGrp="1" noRot="1" noChangeAspect="1" noTextEdit="1"/>
          </p:cNvSpPr>
          <p:nvPr>
            <p:ph type="sldImg"/>
          </p:nvPr>
        </p:nvSpPr>
        <p:spPr>
          <a:xfrm>
            <a:off x="1141413" y="684213"/>
            <a:ext cx="4572000" cy="3429000"/>
          </a:xfrm>
          <a:ln/>
        </p:spPr>
      </p:sp>
      <p:sp>
        <p:nvSpPr>
          <p:cNvPr id="119811" name="Rectangle 3"/>
          <p:cNvSpPr>
            <a:spLocks noGrp="1" noRot="1"/>
          </p:cNvSpPr>
          <p:nvPr>
            <p:ph type="body" idx="1"/>
          </p:nvPr>
        </p:nvSpPr>
        <p:spPr>
          <a:xfrm>
            <a:off x="684213" y="4341813"/>
            <a:ext cx="5486400" cy="4114800"/>
          </a:xfrm>
          <a:ln/>
        </p:spPr>
        <p:txBody>
          <a:bodyPr wrap="square" lIns="91440" tIns="45720" rIns="91440" bIns="45720" anchor="t" anchorCtr="0"/>
          <a:p>
            <a:pPr lvl="0"/>
            <a:r>
              <a:rPr lang="zh-CN" altLang="en-US" dirty="0"/>
              <a:t>　　　将片上可编程系统的基本原理和典型应用相结合，利用文献和典型应用案例，充分反映了Xilinx公司新一代All Programmable平台的结构、设计流程和实现方法，可以帮助读者尽快掌握这一最新技术。</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21858" name="Rectangle 2"/>
          <p:cNvSpPr>
            <a:spLocks noGrp="1" noRot="1" noChangeAspect="1" noTextEdit="1"/>
          </p:cNvSpPr>
          <p:nvPr>
            <p:ph type="sldImg"/>
          </p:nvPr>
        </p:nvSpPr>
        <p:spPr>
          <a:xfrm>
            <a:off x="1141413" y="684213"/>
            <a:ext cx="4572000" cy="3429000"/>
          </a:xfrm>
          <a:ln/>
        </p:spPr>
      </p:sp>
      <p:sp>
        <p:nvSpPr>
          <p:cNvPr id="121859" name="Rectangle 3"/>
          <p:cNvSpPr>
            <a:spLocks noGrp="1" noRot="1"/>
          </p:cNvSpPr>
          <p:nvPr>
            <p:ph type="body" idx="1"/>
          </p:nvPr>
        </p:nvSpPr>
        <p:spPr>
          <a:xfrm>
            <a:off x="684213" y="4341813"/>
            <a:ext cx="5486400" cy="4114800"/>
          </a:xfrm>
          <a:ln/>
        </p:spPr>
        <p:txBody>
          <a:bodyPr wrap="square" lIns="91440" tIns="45720" rIns="91440" bIns="45720" anchor="t" anchorCtr="0"/>
          <a:p>
            <a:pPr lvl="0"/>
            <a:r>
              <a:rPr lang="zh-CN" altLang="en-US" dirty="0"/>
              <a:t>　　　将片上可编程系统的基本原理和典型应用相结合，利用文献和典型应用案例，充分反映了Xilinx公司新一代All Programmable平台的结构、设计流程和实现方法，可以帮助读者尽快掌握这一最新技术。</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23906" name="Rectangle 2"/>
          <p:cNvSpPr>
            <a:spLocks noGrp="1" noRot="1" noChangeAspect="1" noTextEdit="1"/>
          </p:cNvSpPr>
          <p:nvPr>
            <p:ph type="sldImg"/>
          </p:nvPr>
        </p:nvSpPr>
        <p:spPr>
          <a:xfrm>
            <a:off x="1141413" y="684213"/>
            <a:ext cx="4572000" cy="3429000"/>
          </a:xfrm>
          <a:ln/>
        </p:spPr>
      </p:sp>
      <p:sp>
        <p:nvSpPr>
          <p:cNvPr id="123907" name="Rectangle 3"/>
          <p:cNvSpPr>
            <a:spLocks noGrp="1" noRot="1"/>
          </p:cNvSpPr>
          <p:nvPr>
            <p:ph type="body" idx="1"/>
          </p:nvPr>
        </p:nvSpPr>
        <p:spPr>
          <a:xfrm>
            <a:off x="684213" y="4341813"/>
            <a:ext cx="5486400" cy="4114800"/>
          </a:xfrm>
          <a:ln/>
        </p:spPr>
        <p:txBody>
          <a:bodyPr wrap="square" lIns="91440" tIns="45720" rIns="91440" bIns="45720" anchor="t" anchorCtr="0"/>
          <a:p>
            <a:pPr lvl="0"/>
            <a:r>
              <a:rPr lang="zh-CN" altLang="en-US" dirty="0"/>
              <a:t>　　　</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25954" name="Rectangle 2"/>
          <p:cNvSpPr>
            <a:spLocks noGrp="1" noRot="1" noChangeAspect="1" noTextEdit="1"/>
          </p:cNvSpPr>
          <p:nvPr>
            <p:ph type="sldImg"/>
          </p:nvPr>
        </p:nvSpPr>
        <p:spPr>
          <a:xfrm>
            <a:off x="1141413" y="684213"/>
            <a:ext cx="4572000" cy="3429000"/>
          </a:xfrm>
          <a:ln/>
        </p:spPr>
      </p:sp>
      <p:sp>
        <p:nvSpPr>
          <p:cNvPr id="125955" name="Rectangle 3"/>
          <p:cNvSpPr>
            <a:spLocks noGrp="1" noRot="1"/>
          </p:cNvSpPr>
          <p:nvPr>
            <p:ph type="body" idx="1"/>
          </p:nvPr>
        </p:nvSpPr>
        <p:spPr>
          <a:xfrm>
            <a:off x="684213" y="4341813"/>
            <a:ext cx="5486400" cy="4114800"/>
          </a:xfrm>
          <a:ln/>
        </p:spPr>
        <p:txBody>
          <a:bodyPr wrap="square" lIns="91440" tIns="45720" rIns="91440" bIns="45720" anchor="t" anchorCtr="0"/>
          <a:p>
            <a:pPr lvl="0"/>
            <a:r>
              <a:rPr lang="zh-CN" altLang="en-US" dirty="0"/>
              <a:t>　　　将片上可编程系统的基本原理和典型应用相结合，利用文献和典型应用案例，充分反映了Xilinx公司新一代All Programmable平台的结构、设计流程和实现方法，可以帮助读者尽快掌握这一最新技术。</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28002" name="Rectangle 2"/>
          <p:cNvSpPr>
            <a:spLocks noGrp="1" noRot="1" noChangeAspect="1" noTextEdit="1"/>
          </p:cNvSpPr>
          <p:nvPr>
            <p:ph type="sldImg"/>
          </p:nvPr>
        </p:nvSpPr>
        <p:spPr>
          <a:xfrm>
            <a:off x="1141413" y="684213"/>
            <a:ext cx="4572000" cy="3429000"/>
          </a:xfrm>
          <a:ln/>
        </p:spPr>
      </p:sp>
      <p:sp>
        <p:nvSpPr>
          <p:cNvPr id="128003" name="Rectangle 3"/>
          <p:cNvSpPr>
            <a:spLocks noGrp="1" noRot="1"/>
          </p:cNvSpPr>
          <p:nvPr>
            <p:ph type="body" idx="1"/>
          </p:nvPr>
        </p:nvSpPr>
        <p:spPr>
          <a:xfrm>
            <a:off x="684213" y="4341813"/>
            <a:ext cx="5486400" cy="4114800"/>
          </a:xfrm>
          <a:ln/>
        </p:spPr>
        <p:txBody>
          <a:bodyPr wrap="square" lIns="91440" tIns="45720" rIns="91440" bIns="45720" anchor="t" anchorCtr="0"/>
          <a:p>
            <a:pPr lvl="0"/>
            <a:r>
              <a:rPr lang="zh-CN" altLang="en-US" dirty="0"/>
              <a:t>　　　将片上可编程系统的基本原理和典型应用相结合，利用文献和典型应用案例，充分反映了Xilinx公司新一代All Programmable平台的结构、设计流程和实现方法，可以帮助读者尽快掌握这一最新技术。</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30050" name="Rectangle 2"/>
          <p:cNvSpPr>
            <a:spLocks noGrp="1" noRot="1" noChangeAspect="1" noTextEdit="1"/>
          </p:cNvSpPr>
          <p:nvPr>
            <p:ph type="sldImg"/>
          </p:nvPr>
        </p:nvSpPr>
        <p:spPr>
          <a:xfrm>
            <a:off x="1141413" y="684213"/>
            <a:ext cx="4572000" cy="3429000"/>
          </a:xfrm>
          <a:ln/>
        </p:spPr>
      </p:sp>
      <p:sp>
        <p:nvSpPr>
          <p:cNvPr id="130051" name="Rectangle 3"/>
          <p:cNvSpPr>
            <a:spLocks noGrp="1" noRot="1"/>
          </p:cNvSpPr>
          <p:nvPr>
            <p:ph type="body" idx="1"/>
          </p:nvPr>
        </p:nvSpPr>
        <p:spPr>
          <a:xfrm>
            <a:off x="684213" y="4341813"/>
            <a:ext cx="5486400" cy="4114800"/>
          </a:xfrm>
          <a:ln/>
        </p:spPr>
        <p:txBody>
          <a:bodyPr wrap="square" lIns="91440" tIns="45720" rIns="91440" bIns="45720" anchor="t" anchorCtr="0"/>
          <a:p>
            <a:pPr lvl="0"/>
            <a:r>
              <a:rPr lang="zh-CN" altLang="en-US" dirty="0"/>
              <a:t>　　　将片上可编程系统的基本原理和典型应用相结合，利用文献和典型应用案例，充分反映了Xilinx公司新一代All Programmable平台的结构、设计流程和实现方法，可以帮助读者尽快掌握这一最新技术。</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Rectangle 2"/>
          <p:cNvSpPr>
            <a:spLocks noTextEdit="1"/>
          </p:cNvSpPr>
          <p:nvPr>
            <p:ph type="sldImg"/>
          </p:nvPr>
        </p:nvSpPr>
        <p:spPr>
          <a:solidFill>
            <a:srgbClr val="FFFFFF">
              <a:alpha val="100000"/>
            </a:srgbClr>
          </a:solidFill>
          <a:ln/>
        </p:spPr>
      </p:sp>
      <p:sp>
        <p:nvSpPr>
          <p:cNvPr id="132099"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zh-CN" altLang="zh-CN" sz="1000" dirty="0">
              <a:latin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35170" name="Rectangle 2"/>
          <p:cNvSpPr>
            <a:spLocks noGrp="1" noRot="1" noChangeAspect="1" noTextEdit="1"/>
          </p:cNvSpPr>
          <p:nvPr>
            <p:ph type="sldImg"/>
          </p:nvPr>
        </p:nvSpPr>
        <p:spPr>
          <a:xfrm>
            <a:off x="1141413" y="684213"/>
            <a:ext cx="4572000" cy="3429000"/>
          </a:xfrm>
          <a:ln/>
        </p:spPr>
      </p:sp>
      <p:sp>
        <p:nvSpPr>
          <p:cNvPr id="135171" name="Rectangle 3"/>
          <p:cNvSpPr>
            <a:spLocks noGrp="1" noRot="1"/>
          </p:cNvSpPr>
          <p:nvPr>
            <p:ph type="body" idx="1"/>
          </p:nvPr>
        </p:nvSpPr>
        <p:spPr>
          <a:xfrm>
            <a:off x="684213" y="4341813"/>
            <a:ext cx="5486400" cy="4114800"/>
          </a:xfrm>
          <a:ln/>
        </p:spPr>
        <p:txBody>
          <a:bodyPr wrap="square" lIns="91440" tIns="45720" rIns="91440" bIns="45720" anchor="t" anchorCtr="0"/>
          <a:p>
            <a:pPr lvl="0"/>
            <a:r>
              <a:rPr lang="zh-CN" altLang="en-US" dirty="0"/>
              <a:t>　　　将片上可编程系统的基本原理和典型应用相结合，利用文献和典型应用案例，充分反映了Xilinx公司新一代All Programmable平台的结构、设计流程和实现方法，可以帮助读者尽快掌握这一最新技术。</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TextEdit="1"/>
          </p:cNvSpPr>
          <p:nvPr>
            <p:ph type="sldImg"/>
          </p:nvPr>
        </p:nvSpPr>
        <p:spPr>
          <a:solidFill>
            <a:srgbClr val="FFFFFF">
              <a:alpha val="100000"/>
            </a:srgbClr>
          </a:solidFill>
          <a:ln/>
        </p:spPr>
      </p:sp>
      <p:sp>
        <p:nvSpPr>
          <p:cNvPr id="69635"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zh-CN" altLang="en-US" dirty="0">
              <a:latin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37218" name="Rectangle 2"/>
          <p:cNvSpPr>
            <a:spLocks noGrp="1" noRot="1" noChangeAspect="1" noTextEdit="1"/>
          </p:cNvSpPr>
          <p:nvPr>
            <p:ph type="sldImg"/>
          </p:nvPr>
        </p:nvSpPr>
        <p:spPr>
          <a:xfrm>
            <a:off x="1141413" y="684213"/>
            <a:ext cx="4572000" cy="3429000"/>
          </a:xfrm>
          <a:ln/>
        </p:spPr>
      </p:sp>
      <p:sp>
        <p:nvSpPr>
          <p:cNvPr id="137219" name="Rectangle 3"/>
          <p:cNvSpPr>
            <a:spLocks noGrp="1" noRot="1"/>
          </p:cNvSpPr>
          <p:nvPr>
            <p:ph type="body" idx="1"/>
          </p:nvPr>
        </p:nvSpPr>
        <p:spPr>
          <a:xfrm>
            <a:off x="684213" y="4341813"/>
            <a:ext cx="5486400" cy="4114800"/>
          </a:xfrm>
          <a:ln/>
        </p:spPr>
        <p:txBody>
          <a:bodyPr wrap="square" lIns="91440" tIns="45720" rIns="91440" bIns="45720" anchor="t" anchorCtr="0"/>
          <a:p>
            <a:pPr lvl="0"/>
            <a:r>
              <a:rPr lang="zh-CN" altLang="en-US" dirty="0"/>
              <a:t>　　　将片上可编程系统的基本原理和典型应用相结合，利用文献和典型应用案例，充分反映了Xilinx公司新一代All Programmable平台的结构、设计流程和实现方法，可以帮助读者尽快掌握这一最新技术。</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39266" name="Rectangle 2"/>
          <p:cNvSpPr>
            <a:spLocks noGrp="1" noRot="1" noChangeAspect="1" noTextEdit="1"/>
          </p:cNvSpPr>
          <p:nvPr>
            <p:ph type="sldImg"/>
          </p:nvPr>
        </p:nvSpPr>
        <p:spPr>
          <a:xfrm>
            <a:off x="1141413" y="684213"/>
            <a:ext cx="4572000" cy="3429000"/>
          </a:xfrm>
          <a:ln/>
        </p:spPr>
      </p:sp>
      <p:sp>
        <p:nvSpPr>
          <p:cNvPr id="139267" name="Rectangle 3"/>
          <p:cNvSpPr>
            <a:spLocks noGrp="1" noRot="1"/>
          </p:cNvSpPr>
          <p:nvPr>
            <p:ph type="body" idx="1"/>
          </p:nvPr>
        </p:nvSpPr>
        <p:spPr>
          <a:xfrm>
            <a:off x="684213" y="4341813"/>
            <a:ext cx="5486400" cy="4114800"/>
          </a:xfrm>
          <a:ln/>
        </p:spPr>
        <p:txBody>
          <a:bodyPr wrap="square" lIns="91440" tIns="45720" rIns="91440" bIns="45720" anchor="t" anchorCtr="0"/>
          <a:p>
            <a:pPr lvl="0"/>
            <a:r>
              <a:rPr lang="zh-CN" altLang="en-US" dirty="0"/>
              <a:t>　　　将片上可编程系统的基本原理和典型应用相结合，利用文献和典型应用案例，充分反映了Xilinx公司新一代All Programmable平台的结构、设计流程和实现方法，可以帮助读者尽快掌握这一最新技术。</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Rectangle 2"/>
          <p:cNvSpPr>
            <a:spLocks noTextEdit="1"/>
          </p:cNvSpPr>
          <p:nvPr>
            <p:ph type="sldImg"/>
          </p:nvPr>
        </p:nvSpPr>
        <p:spPr>
          <a:solidFill>
            <a:srgbClr val="FFFFFF">
              <a:alpha val="100000"/>
            </a:srgbClr>
          </a:solidFill>
          <a:ln/>
        </p:spPr>
      </p:sp>
      <p:sp>
        <p:nvSpPr>
          <p:cNvPr id="141315"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dirty="0">
                <a:latin typeface="宋体" panose="02010600030101010101" pitchFamily="2" charset="-122"/>
              </a:rPr>
              <a:t>见</a:t>
            </a:r>
            <a:r>
              <a:rPr lang="en-US" altLang="zh-CN" sz="2200" dirty="0">
                <a:solidFill>
                  <a:srgbClr val="CC0066"/>
                </a:solidFill>
                <a:latin typeface="方正姚体" panose="02010601030101010101" pitchFamily="2" charset="-122"/>
                <a:ea typeface="方正姚体" panose="02010601030101010101" pitchFamily="2" charset="-122"/>
              </a:rPr>
              <a:t>《</a:t>
            </a:r>
            <a:r>
              <a:rPr lang="zh-CN" altLang="en-US" sz="2200" dirty="0">
                <a:solidFill>
                  <a:srgbClr val="CC0066"/>
                </a:solidFill>
                <a:latin typeface="方正姚体" panose="02010601030101010101" pitchFamily="2" charset="-122"/>
                <a:ea typeface="方正姚体" panose="02010601030101010101" pitchFamily="2" charset="-122"/>
              </a:rPr>
              <a:t>数字系统设计与</a:t>
            </a:r>
            <a:r>
              <a:rPr lang="en-US" altLang="zh-CN" sz="2200" dirty="0">
                <a:solidFill>
                  <a:srgbClr val="CC0066"/>
                </a:solidFill>
                <a:latin typeface="方正姚体" panose="02010601030101010101" pitchFamily="2" charset="-122"/>
                <a:ea typeface="方正姚体" panose="02010601030101010101" pitchFamily="2" charset="-122"/>
              </a:rPr>
              <a:t>Verilog HDL》</a:t>
            </a:r>
            <a:r>
              <a:rPr lang="en-US" altLang="zh-CN" dirty="0">
                <a:latin typeface="宋体" panose="02010600030101010101" pitchFamily="2" charset="-122"/>
              </a:rPr>
              <a:t>P179[</a:t>
            </a:r>
            <a:r>
              <a:rPr lang="zh-CN" altLang="en-US" dirty="0">
                <a:latin typeface="宋体" panose="02010600030101010101" pitchFamily="2" charset="-122"/>
              </a:rPr>
              <a:t>例</a:t>
            </a:r>
            <a:r>
              <a:rPr lang="en-US" altLang="zh-CN" dirty="0">
                <a:latin typeface="宋体" panose="02010600030101010101" pitchFamily="2" charset="-122"/>
              </a:rPr>
              <a:t>6.22] </a:t>
            </a:r>
            <a:endParaRPr lang="en-US" altLang="zh-CN" dirty="0">
              <a:latin typeface="宋体" panose="02010600030101010101" pitchFamily="2" charset="-122"/>
            </a:endParaRPr>
          </a:p>
          <a:p>
            <a:pPr lvl="0" eaLnBrk="1" hangingPunct="1"/>
            <a:r>
              <a:rPr lang="zh-CN" altLang="en-US" dirty="0"/>
              <a:t>根据真值表可以直接写出逻辑表达式</a:t>
            </a:r>
            <a:r>
              <a:rPr lang="zh-CN" altLang="en-US" dirty="0">
                <a:latin typeface="宋体" panose="02010600030101010101" pitchFamily="2" charset="-122"/>
              </a:rPr>
              <a:t>（用各种逻辑门来描述）</a:t>
            </a:r>
            <a:r>
              <a:rPr lang="zh-CN" altLang="en-US" dirty="0"/>
              <a:t> ：</a:t>
            </a:r>
            <a:endParaRPr lang="zh-CN" altLang="en-US" dirty="0">
              <a:latin typeface="宋体" panose="02010600030101010101" pitchFamily="2" charset="-122"/>
            </a:endParaRPr>
          </a:p>
          <a:p>
            <a:pPr lvl="0" eaLnBrk="1" hangingPunct="1"/>
            <a:r>
              <a:rPr lang="en-US" altLang="zh-CN" dirty="0">
                <a:latin typeface="宋体" panose="02010600030101010101" pitchFamily="2" charset="-122"/>
              </a:rPr>
              <a:t>out = w + x + y + z = /ctrl1 &amp; /ctrl2 &amp; in1 + /ctrl1 &amp; ctrl2 &amp; in2 + ctrl1 &amp; /ctrl2 &amp; in5 + ctrl1 &amp; ctrl2 &amp; in4</a:t>
            </a:r>
            <a:endParaRPr lang="en-US" altLang="zh-CN" dirty="0">
              <a:latin typeface="宋体" panose="02010600030101010101" pitchFamily="2" charset="-122"/>
            </a:endParaRPr>
          </a:p>
          <a:p>
            <a:pPr lvl="0" eaLnBrk="1" hangingPunct="1"/>
            <a:endParaRPr lang="en-US" altLang="zh-CN" dirty="0">
              <a:latin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Rectangle 1026"/>
          <p:cNvSpPr>
            <a:spLocks noTextEdit="1"/>
          </p:cNvSpPr>
          <p:nvPr>
            <p:ph type="sldImg"/>
          </p:nvPr>
        </p:nvSpPr>
        <p:spPr>
          <a:solidFill>
            <a:srgbClr val="FFFFFF">
              <a:alpha val="100000"/>
            </a:srgbClr>
          </a:solidFill>
          <a:ln/>
        </p:spPr>
      </p:sp>
      <p:sp>
        <p:nvSpPr>
          <p:cNvPr id="143363" name="Rectangle 1027"/>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dirty="0">
                <a:latin typeface="宋体" panose="02010600030101010101" pitchFamily="2" charset="-122"/>
              </a:rPr>
              <a:t>这里</a:t>
            </a:r>
            <a:r>
              <a:rPr lang="en-US" altLang="zh-CN" dirty="0">
                <a:latin typeface="宋体" panose="02010600030101010101" pitchFamily="2" charset="-122"/>
              </a:rPr>
              <a:t>and</a:t>
            </a:r>
            <a:r>
              <a:rPr lang="zh-CN" altLang="en-US" dirty="0">
                <a:latin typeface="宋体" panose="02010600030101010101" pitchFamily="2" charset="-122"/>
              </a:rPr>
              <a:t>、</a:t>
            </a:r>
            <a:r>
              <a:rPr lang="en-US" altLang="zh-CN" dirty="0">
                <a:latin typeface="宋体" panose="02010600030101010101" pitchFamily="2" charset="-122"/>
              </a:rPr>
              <a:t>not</a:t>
            </a:r>
            <a:r>
              <a:rPr lang="zh-CN" altLang="en-US" dirty="0">
                <a:latin typeface="宋体" panose="02010600030101010101" pitchFamily="2" charset="-122"/>
              </a:rPr>
              <a:t>、</a:t>
            </a:r>
            <a:r>
              <a:rPr lang="en-US" altLang="zh-CN" dirty="0">
                <a:latin typeface="宋体" panose="02010600030101010101" pitchFamily="2" charset="-122"/>
              </a:rPr>
              <a:t>or</a:t>
            </a:r>
            <a:r>
              <a:rPr lang="zh-CN" altLang="en-US" dirty="0">
                <a:latin typeface="宋体" panose="02010600030101010101" pitchFamily="2" charset="-122"/>
              </a:rPr>
              <a:t>为门类型关键字，其后可以接例化门元件名称，也可以省略。</a:t>
            </a:r>
            <a:endParaRPr lang="zh-CN" altLang="en-US" dirty="0">
              <a:latin typeface="宋体" panose="02010600030101010101" pitchFamily="2" charset="-122"/>
            </a:endParaRPr>
          </a:p>
          <a:p>
            <a:pPr lvl="0" eaLnBrk="1" hangingPunct="1"/>
            <a:r>
              <a:rPr lang="zh-CN" altLang="en-US" dirty="0"/>
              <a:t>先调用非门，得到</a:t>
            </a:r>
            <a:r>
              <a:rPr lang="en-US" altLang="zh-CN" dirty="0">
                <a:latin typeface="宋体" panose="02010600030101010101" pitchFamily="2" charset="-122"/>
              </a:rPr>
              <a:t>/ctrl1</a:t>
            </a:r>
            <a:r>
              <a:rPr lang="zh-CN" altLang="en-US" dirty="0"/>
              <a:t>和</a:t>
            </a:r>
            <a:r>
              <a:rPr lang="en-US" altLang="zh-CN" dirty="0">
                <a:latin typeface="宋体" panose="02010600030101010101" pitchFamily="2" charset="-122"/>
              </a:rPr>
              <a:t>/ctrl2</a:t>
            </a:r>
            <a:r>
              <a:rPr lang="zh-CN" altLang="en-US" dirty="0"/>
              <a:t>；</a:t>
            </a:r>
            <a:endParaRPr lang="zh-CN" altLang="en-US" dirty="0">
              <a:latin typeface="宋体" panose="02010600030101010101" pitchFamily="2" charset="-122"/>
            </a:endParaRPr>
          </a:p>
          <a:p>
            <a:pPr lvl="0" eaLnBrk="1" hangingPunct="1"/>
            <a:r>
              <a:rPr lang="zh-CN" altLang="en-US" dirty="0"/>
              <a:t>再调用与门，得到</a:t>
            </a:r>
            <a:r>
              <a:rPr lang="en-US" altLang="zh-CN" dirty="0">
                <a:latin typeface="宋体" panose="02010600030101010101" pitchFamily="2" charset="-122"/>
              </a:rPr>
              <a:t>w</a:t>
            </a:r>
            <a:r>
              <a:rPr lang="zh-CN" altLang="en-US" dirty="0"/>
              <a:t>、</a:t>
            </a:r>
            <a:r>
              <a:rPr lang="en-US" altLang="zh-CN" dirty="0">
                <a:latin typeface="宋体" panose="02010600030101010101" pitchFamily="2" charset="-122"/>
              </a:rPr>
              <a:t>x</a:t>
            </a:r>
            <a:r>
              <a:rPr lang="zh-CN" altLang="en-US" dirty="0"/>
              <a:t>、</a:t>
            </a:r>
            <a:r>
              <a:rPr lang="en-US" altLang="zh-CN" dirty="0">
                <a:latin typeface="宋体" panose="02010600030101010101" pitchFamily="2" charset="-122"/>
              </a:rPr>
              <a:t>y</a:t>
            </a:r>
            <a:r>
              <a:rPr lang="zh-CN" altLang="en-US" dirty="0"/>
              <a:t>、</a:t>
            </a:r>
            <a:r>
              <a:rPr lang="en-US" altLang="zh-CN" dirty="0">
                <a:latin typeface="宋体" panose="02010600030101010101" pitchFamily="2" charset="-122"/>
              </a:rPr>
              <a:t>z</a:t>
            </a:r>
            <a:r>
              <a:rPr lang="zh-CN" altLang="en-US" dirty="0"/>
              <a:t>；</a:t>
            </a:r>
            <a:endParaRPr lang="zh-CN" altLang="en-US" dirty="0">
              <a:latin typeface="宋体" panose="02010600030101010101" pitchFamily="2" charset="-122"/>
            </a:endParaRPr>
          </a:p>
          <a:p>
            <a:pPr lvl="0" eaLnBrk="1" hangingPunct="1"/>
            <a:r>
              <a:rPr lang="zh-CN" altLang="en-US" dirty="0"/>
              <a:t>最后再调用或门，得到</a:t>
            </a:r>
            <a:r>
              <a:rPr lang="en-US" altLang="zh-CN" dirty="0">
                <a:latin typeface="宋体" panose="02010600030101010101" pitchFamily="2" charset="-122"/>
              </a:rPr>
              <a:t>out</a:t>
            </a:r>
            <a:r>
              <a:rPr lang="zh-CN" altLang="en-US" dirty="0"/>
              <a:t>。</a:t>
            </a:r>
            <a:endParaRPr lang="zh-CN" altLang="en-US" dirty="0">
              <a:latin typeface="宋体" panose="02010600030101010101" pitchFamily="2" charset="-122"/>
            </a:endParaRPr>
          </a:p>
          <a:p>
            <a:pPr lvl="0" eaLnBrk="1" hangingPunct="1"/>
            <a:endParaRPr lang="en-US" altLang="zh-CN" dirty="0">
              <a:latin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Rectangle 2"/>
          <p:cNvSpPr>
            <a:spLocks noTextEdit="1"/>
          </p:cNvSpPr>
          <p:nvPr>
            <p:ph type="sldImg"/>
          </p:nvPr>
        </p:nvSpPr>
        <p:spPr>
          <a:solidFill>
            <a:srgbClr val="FFFFFF">
              <a:alpha val="100000"/>
            </a:srgbClr>
          </a:solidFill>
          <a:ln/>
        </p:spPr>
      </p:sp>
      <p:sp>
        <p:nvSpPr>
          <p:cNvPr id="145411"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2400" dirty="0">
                <a:latin typeface="方正姚体" panose="02010601030101010101" pitchFamily="2" charset="-122"/>
                <a:ea typeface="方正姚体" panose="02010601030101010101" pitchFamily="2" charset="-122"/>
              </a:rPr>
              <a:t>见</a:t>
            </a:r>
            <a:r>
              <a:rPr lang="en-US" altLang="zh-CN" sz="2200" dirty="0">
                <a:solidFill>
                  <a:srgbClr val="CC0066"/>
                </a:solidFill>
                <a:latin typeface="方正姚体" panose="02010601030101010101" pitchFamily="2" charset="-122"/>
                <a:ea typeface="方正姚体" panose="02010601030101010101" pitchFamily="2" charset="-122"/>
              </a:rPr>
              <a:t>《</a:t>
            </a:r>
            <a:r>
              <a:rPr lang="zh-CN" altLang="en-US" sz="2200" dirty="0">
                <a:solidFill>
                  <a:srgbClr val="CC0066"/>
                </a:solidFill>
                <a:latin typeface="方正姚体" panose="02010601030101010101" pitchFamily="2" charset="-122"/>
                <a:ea typeface="方正姚体" panose="02010601030101010101" pitchFamily="2" charset="-122"/>
              </a:rPr>
              <a:t>数字系统设计与</a:t>
            </a:r>
            <a:r>
              <a:rPr lang="en-US" altLang="zh-CN" sz="2200" dirty="0">
                <a:solidFill>
                  <a:srgbClr val="CC0066"/>
                </a:solidFill>
                <a:latin typeface="方正姚体" panose="02010601030101010101" pitchFamily="2" charset="-122"/>
                <a:ea typeface="方正姚体" panose="02010601030101010101" pitchFamily="2" charset="-122"/>
              </a:rPr>
              <a:t>Verilog HDL》</a:t>
            </a:r>
            <a:r>
              <a:rPr lang="en-US" altLang="zh-CN" sz="2400" dirty="0">
                <a:latin typeface="方正姚体" panose="02010601030101010101" pitchFamily="2" charset="-122"/>
                <a:ea typeface="方正姚体" panose="02010601030101010101" pitchFamily="2" charset="-122"/>
              </a:rPr>
              <a:t>P180[</a:t>
            </a:r>
            <a:r>
              <a:rPr lang="zh-CN" altLang="en-US" sz="2400" dirty="0">
                <a:latin typeface="方正姚体" panose="02010601030101010101" pitchFamily="2" charset="-122"/>
                <a:ea typeface="方正姚体" panose="02010601030101010101" pitchFamily="2" charset="-122"/>
              </a:rPr>
              <a:t>例</a:t>
            </a:r>
            <a:r>
              <a:rPr lang="en-US" altLang="zh-CN" sz="2400" dirty="0">
                <a:latin typeface="方正姚体" panose="02010601030101010101" pitchFamily="2" charset="-122"/>
                <a:ea typeface="方正姚体" panose="02010601030101010101" pitchFamily="2" charset="-122"/>
              </a:rPr>
              <a:t>6.25] </a:t>
            </a:r>
            <a:endParaRPr lang="en-US" altLang="zh-CN" sz="2400" dirty="0">
              <a:latin typeface="方正姚体" panose="02010601030101010101" pitchFamily="2" charset="-122"/>
              <a:ea typeface="方正姚体" panose="02010601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Rectangle 2"/>
          <p:cNvSpPr>
            <a:spLocks noTextEdit="1"/>
          </p:cNvSpPr>
          <p:nvPr>
            <p:ph type="sldImg"/>
          </p:nvPr>
        </p:nvSpPr>
        <p:spPr>
          <a:solidFill>
            <a:srgbClr val="FFFFFF">
              <a:alpha val="100000"/>
            </a:srgbClr>
          </a:solidFill>
          <a:ln/>
        </p:spPr>
      </p:sp>
      <p:sp>
        <p:nvSpPr>
          <p:cNvPr id="147459"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2400" dirty="0">
                <a:latin typeface="方正姚体" panose="02010601030101010101" pitchFamily="2" charset="-122"/>
                <a:ea typeface="方正姚体" panose="02010601030101010101" pitchFamily="2" charset="-122"/>
              </a:rPr>
              <a:t>见</a:t>
            </a:r>
            <a:r>
              <a:rPr lang="en-US" altLang="zh-CN" sz="2200" dirty="0">
                <a:solidFill>
                  <a:srgbClr val="CC0066"/>
                </a:solidFill>
                <a:latin typeface="方正姚体" panose="02010601030101010101" pitchFamily="2" charset="-122"/>
                <a:ea typeface="方正姚体" panose="02010601030101010101" pitchFamily="2" charset="-122"/>
              </a:rPr>
              <a:t>《</a:t>
            </a:r>
            <a:r>
              <a:rPr lang="zh-CN" altLang="en-US" sz="2200" dirty="0">
                <a:solidFill>
                  <a:srgbClr val="CC0066"/>
                </a:solidFill>
                <a:latin typeface="方正姚体" panose="02010601030101010101" pitchFamily="2" charset="-122"/>
                <a:ea typeface="方正姚体" panose="02010601030101010101" pitchFamily="2" charset="-122"/>
              </a:rPr>
              <a:t>数字系统设计与</a:t>
            </a:r>
            <a:r>
              <a:rPr lang="en-US" altLang="zh-CN" sz="2200" dirty="0">
                <a:solidFill>
                  <a:srgbClr val="CC0066"/>
                </a:solidFill>
                <a:latin typeface="方正姚体" panose="02010601030101010101" pitchFamily="2" charset="-122"/>
                <a:ea typeface="方正姚体" panose="02010601030101010101" pitchFamily="2" charset="-122"/>
              </a:rPr>
              <a:t>Verilog HDL》</a:t>
            </a:r>
            <a:r>
              <a:rPr lang="en-US" altLang="zh-CN" sz="2400" dirty="0">
                <a:latin typeface="方正姚体" panose="02010601030101010101" pitchFamily="2" charset="-122"/>
                <a:ea typeface="方正姚体" panose="02010601030101010101" pitchFamily="2" charset="-122"/>
              </a:rPr>
              <a:t>P180[</a:t>
            </a:r>
            <a:r>
              <a:rPr lang="zh-CN" altLang="en-US" sz="2400" dirty="0">
                <a:latin typeface="方正姚体" panose="02010601030101010101" pitchFamily="2" charset="-122"/>
                <a:ea typeface="方正姚体" panose="02010601030101010101" pitchFamily="2" charset="-122"/>
              </a:rPr>
              <a:t>例</a:t>
            </a:r>
            <a:r>
              <a:rPr lang="en-US" altLang="zh-CN" sz="2400" dirty="0">
                <a:latin typeface="方正姚体" panose="02010601030101010101" pitchFamily="2" charset="-122"/>
                <a:ea typeface="方正姚体" panose="02010601030101010101" pitchFamily="2" charset="-122"/>
              </a:rPr>
              <a:t>6.24]</a:t>
            </a:r>
            <a:endParaRPr lang="en-US" altLang="zh-CN" sz="2400" dirty="0">
              <a:latin typeface="方正姚体" panose="02010601030101010101" pitchFamily="2" charset="-122"/>
              <a:ea typeface="方正姚体" panose="02010601030101010101" pitchFamily="2" charset="-122"/>
            </a:endParaRPr>
          </a:p>
          <a:p>
            <a:pPr lvl="0" eaLnBrk="1" hangingPunct="1"/>
            <a:r>
              <a:rPr lang="en-US" altLang="zh-CN" sz="1400" dirty="0">
                <a:solidFill>
                  <a:srgbClr val="009900"/>
                </a:solidFill>
                <a:latin typeface="华文新魏" panose="02010800040101010101" pitchFamily="2" charset="-122"/>
                <a:ea typeface="华文新魏" panose="02010800040101010101" pitchFamily="2" charset="-122"/>
              </a:rPr>
              <a:t>case</a:t>
            </a:r>
            <a:r>
              <a:rPr lang="zh-CN" altLang="en-US" sz="1400" dirty="0">
                <a:solidFill>
                  <a:srgbClr val="009900"/>
                </a:solidFill>
                <a:latin typeface="华文新魏" panose="02010800040101010101" pitchFamily="2" charset="-122"/>
                <a:ea typeface="华文新魏" panose="02010800040101010101" pitchFamily="2" charset="-122"/>
              </a:rPr>
              <a:t>语句特别适于描述</a:t>
            </a:r>
            <a:r>
              <a:rPr lang="zh-CN" altLang="en-US" sz="2000" dirty="0">
                <a:latin typeface="方正姚体" panose="02010601030101010101" pitchFamily="2" charset="-122"/>
                <a:ea typeface="方正姚体" panose="02010601030101010101" pitchFamily="2" charset="-122"/>
              </a:rPr>
              <a:t>数据选择器、译码器等。</a:t>
            </a:r>
            <a:endParaRPr lang="zh-CN" altLang="en-US" sz="2000" dirty="0">
              <a:latin typeface="方正姚体" panose="02010601030101010101" pitchFamily="2" charset="-122"/>
              <a:ea typeface="方正姚体" panose="02010601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Rectangle 2"/>
          <p:cNvSpPr>
            <a:spLocks noTextEdit="1"/>
          </p:cNvSpPr>
          <p:nvPr>
            <p:ph type="sldImg"/>
          </p:nvPr>
        </p:nvSpPr>
        <p:spPr>
          <a:solidFill>
            <a:srgbClr val="FFFFFF">
              <a:alpha val="100000"/>
            </a:srgbClr>
          </a:solidFill>
          <a:ln/>
        </p:spPr>
      </p:sp>
      <p:sp>
        <p:nvSpPr>
          <p:cNvPr id="149507"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1600" dirty="0">
                <a:latin typeface="方正姚体" panose="02010601030101010101" pitchFamily="2" charset="-122"/>
                <a:ea typeface="方正姚体" panose="02010601030101010101" pitchFamily="2" charset="-122"/>
              </a:rPr>
              <a:t>见</a:t>
            </a:r>
            <a:r>
              <a:rPr lang="en-US" altLang="zh-CN" sz="1600" dirty="0">
                <a:solidFill>
                  <a:srgbClr val="CC0066"/>
                </a:solidFill>
                <a:latin typeface="方正姚体" panose="02010601030101010101" pitchFamily="2" charset="-122"/>
                <a:ea typeface="方正姚体" panose="02010601030101010101" pitchFamily="2" charset="-122"/>
              </a:rPr>
              <a:t>《</a:t>
            </a:r>
            <a:r>
              <a:rPr lang="zh-CN" altLang="en-US" sz="1600" dirty="0">
                <a:solidFill>
                  <a:srgbClr val="CC0066"/>
                </a:solidFill>
                <a:latin typeface="方正姚体" panose="02010601030101010101" pitchFamily="2" charset="-122"/>
                <a:ea typeface="方正姚体" panose="02010601030101010101" pitchFamily="2" charset="-122"/>
              </a:rPr>
              <a:t>数字系统设计与</a:t>
            </a:r>
            <a:r>
              <a:rPr lang="en-US" altLang="zh-CN" sz="1600" dirty="0">
                <a:solidFill>
                  <a:srgbClr val="CC0066"/>
                </a:solidFill>
                <a:latin typeface="方正姚体" panose="02010601030101010101" pitchFamily="2" charset="-122"/>
                <a:ea typeface="方正姚体" panose="02010601030101010101" pitchFamily="2" charset="-122"/>
              </a:rPr>
              <a:t>Verilog HDL》</a:t>
            </a:r>
            <a:r>
              <a:rPr lang="en-US" altLang="zh-CN" sz="1600" dirty="0">
                <a:latin typeface="方正姚体" panose="02010601030101010101" pitchFamily="2" charset="-122"/>
                <a:ea typeface="方正姚体" panose="02010601030101010101" pitchFamily="2" charset="-122"/>
              </a:rPr>
              <a:t>P180[</a:t>
            </a:r>
            <a:r>
              <a:rPr lang="zh-CN" altLang="en-US" sz="1600" dirty="0">
                <a:latin typeface="方正姚体" panose="02010601030101010101" pitchFamily="2" charset="-122"/>
                <a:ea typeface="方正姚体" panose="02010601030101010101" pitchFamily="2" charset="-122"/>
              </a:rPr>
              <a:t>例</a:t>
            </a:r>
            <a:r>
              <a:rPr lang="en-US" altLang="zh-CN" sz="1600" dirty="0">
                <a:latin typeface="方正姚体" panose="02010601030101010101" pitchFamily="2" charset="-122"/>
                <a:ea typeface="方正姚体" panose="02010601030101010101" pitchFamily="2" charset="-122"/>
              </a:rPr>
              <a:t>6.25] </a:t>
            </a:r>
            <a:endParaRPr lang="en-US" altLang="zh-CN" sz="1600" dirty="0">
              <a:latin typeface="方正姚体" panose="02010601030101010101" pitchFamily="2" charset="-122"/>
              <a:ea typeface="方正姚体" panose="02010601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Rectangle 2"/>
          <p:cNvSpPr>
            <a:spLocks noTextEdit="1"/>
          </p:cNvSpPr>
          <p:nvPr>
            <p:ph type="sldImg"/>
          </p:nvPr>
        </p:nvSpPr>
        <p:spPr>
          <a:solidFill>
            <a:srgbClr val="FFFFFF">
              <a:alpha val="100000"/>
            </a:srgbClr>
          </a:solidFill>
          <a:ln/>
        </p:spPr>
      </p:sp>
      <p:sp>
        <p:nvSpPr>
          <p:cNvPr id="162819"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2400" dirty="0">
                <a:latin typeface="华文新魏" panose="02010800040101010101" pitchFamily="2" charset="-122"/>
                <a:ea typeface="华文新魏" panose="02010800040101010101" pitchFamily="2" charset="-122"/>
              </a:rPr>
              <a:t>尽量避免用门级描述</a:t>
            </a:r>
            <a:r>
              <a:rPr lang="en-US" altLang="zh-CN" sz="2400" dirty="0">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因为对于复杂的系统难以推出逻辑表达式，化简太繁琐！</a:t>
            </a:r>
            <a:endParaRPr lang="zh-CN" altLang="en-US" sz="2400" dirty="0">
              <a:latin typeface="华文新魏" panose="02010800040101010101" pitchFamily="2" charset="-122"/>
              <a:ea typeface="华文新魏" panose="0201080004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Rectangle 2"/>
          <p:cNvSpPr>
            <a:spLocks noTextEdit="1"/>
          </p:cNvSpPr>
          <p:nvPr>
            <p:ph type="sldImg"/>
          </p:nvPr>
        </p:nvSpPr>
        <p:spPr>
          <a:solidFill>
            <a:srgbClr val="FFFFFF">
              <a:alpha val="100000"/>
            </a:srgbClr>
          </a:solidFill>
          <a:ln/>
        </p:spPr>
      </p:sp>
      <p:sp>
        <p:nvSpPr>
          <p:cNvPr id="164867"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1600" dirty="0">
                <a:latin typeface="方正姚体" panose="02010601030101010101" pitchFamily="2" charset="-122"/>
                <a:ea typeface="黑体" panose="02010609060101010101" pitchFamily="49" charset="-122"/>
              </a:rPr>
              <a:t>（</a:t>
            </a:r>
            <a:r>
              <a:rPr lang="en-US" altLang="zh-CN" sz="1600" dirty="0">
                <a:latin typeface="方正姚体" panose="02010601030101010101" pitchFamily="2" charset="-122"/>
                <a:ea typeface="黑体" panose="02010609060101010101" pitchFamily="49" charset="-122"/>
              </a:rPr>
              <a:t>1</a:t>
            </a:r>
            <a:r>
              <a:rPr lang="zh-CN" altLang="en-US" sz="1600" dirty="0">
                <a:latin typeface="方正姚体" panose="02010601030101010101" pitchFamily="2" charset="-122"/>
                <a:ea typeface="黑体" panose="02010609060101010101" pitchFamily="49" charset="-122"/>
              </a:rPr>
              <a:t>）</a:t>
            </a:r>
            <a:endParaRPr lang="zh-CN" altLang="en-US" sz="1600" dirty="0">
              <a:latin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Rectangle 2"/>
          <p:cNvSpPr>
            <a:spLocks noTextEdit="1"/>
          </p:cNvSpPr>
          <p:nvPr>
            <p:ph type="sldImg"/>
          </p:nvPr>
        </p:nvSpPr>
        <p:spPr>
          <a:solidFill>
            <a:srgbClr val="FFFFFF">
              <a:alpha val="100000"/>
            </a:srgbClr>
          </a:solidFill>
          <a:ln/>
        </p:spPr>
      </p:sp>
      <p:sp>
        <p:nvSpPr>
          <p:cNvPr id="166915"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1000" dirty="0">
                <a:latin typeface="宋体" panose="02010600030101010101" pitchFamily="2" charset="-122"/>
              </a:rPr>
              <a:t>参见</a:t>
            </a:r>
            <a:r>
              <a:rPr lang="en-US" altLang="zh-CN" sz="2200" dirty="0">
                <a:solidFill>
                  <a:srgbClr val="CC0066"/>
                </a:solidFill>
                <a:latin typeface="方正姚体" panose="02010601030101010101" pitchFamily="2" charset="-122"/>
                <a:ea typeface="方正姚体" panose="02010601030101010101" pitchFamily="2" charset="-122"/>
              </a:rPr>
              <a:t>《</a:t>
            </a:r>
            <a:r>
              <a:rPr lang="zh-CN" altLang="en-US" sz="2200" dirty="0">
                <a:solidFill>
                  <a:srgbClr val="CC0066"/>
                </a:solidFill>
                <a:latin typeface="方正姚体" panose="02010601030101010101" pitchFamily="2" charset="-122"/>
                <a:ea typeface="方正姚体" panose="02010601030101010101" pitchFamily="2" charset="-122"/>
              </a:rPr>
              <a:t>从算法设计到硬线逻辑的实现</a:t>
            </a:r>
            <a:r>
              <a:rPr lang="en-US" altLang="zh-CN" sz="2200" dirty="0">
                <a:solidFill>
                  <a:srgbClr val="CC0066"/>
                </a:solidFill>
                <a:ea typeface="方正姚体" panose="02010601030101010101" pitchFamily="2" charset="-122"/>
              </a:rPr>
              <a:t>——</a:t>
            </a:r>
            <a:r>
              <a:rPr lang="zh-CN" altLang="en-US" sz="2200" dirty="0">
                <a:solidFill>
                  <a:srgbClr val="CC0066"/>
                </a:solidFill>
                <a:latin typeface="方正姚体" panose="02010601030101010101" pitchFamily="2" charset="-122"/>
                <a:ea typeface="方正姚体" panose="02010601030101010101" pitchFamily="2" charset="-122"/>
              </a:rPr>
              <a:t>复杂数字逻辑系统的</a:t>
            </a:r>
            <a:r>
              <a:rPr lang="en-US" altLang="zh-CN" sz="2200" dirty="0">
                <a:solidFill>
                  <a:srgbClr val="CC0066"/>
                </a:solidFill>
                <a:latin typeface="方正姚体" panose="02010601030101010101" pitchFamily="2" charset="-122"/>
                <a:ea typeface="方正姚体" panose="02010601030101010101" pitchFamily="2" charset="-122"/>
              </a:rPr>
              <a:t>Verilog HDL</a:t>
            </a:r>
            <a:r>
              <a:rPr lang="zh-CN" altLang="en-US" sz="2200" dirty="0">
                <a:solidFill>
                  <a:srgbClr val="CC0066"/>
                </a:solidFill>
                <a:latin typeface="方正姚体" panose="02010601030101010101" pitchFamily="2" charset="-122"/>
                <a:ea typeface="方正姚体" panose="02010601030101010101" pitchFamily="2" charset="-122"/>
              </a:rPr>
              <a:t>设计技术和方法</a:t>
            </a:r>
            <a:r>
              <a:rPr lang="en-US" altLang="zh-CN" sz="2200" dirty="0">
                <a:solidFill>
                  <a:srgbClr val="CC0066"/>
                </a:solidFill>
                <a:latin typeface="方正姚体" panose="02010601030101010101" pitchFamily="2" charset="-122"/>
                <a:ea typeface="方正姚体" panose="02010601030101010101" pitchFamily="2" charset="-122"/>
              </a:rPr>
              <a:t>》P55</a:t>
            </a:r>
            <a:endParaRPr lang="en-US" altLang="zh-CN" sz="2200" dirty="0">
              <a:solidFill>
                <a:srgbClr val="CC0066"/>
              </a:solidFill>
              <a:latin typeface="方正姚体" panose="02010601030101010101" pitchFamily="2" charset="-122"/>
              <a:ea typeface="方正姚体" panose="02010601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TextEdit="1"/>
          </p:cNvSpPr>
          <p:nvPr>
            <p:ph type="sldImg"/>
          </p:nvPr>
        </p:nvSpPr>
        <p:spPr>
          <a:solidFill>
            <a:srgbClr val="FFFFFF">
              <a:alpha val="100000"/>
            </a:srgbClr>
          </a:solidFill>
          <a:ln/>
        </p:spPr>
      </p:sp>
      <p:sp>
        <p:nvSpPr>
          <p:cNvPr id="71683"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Rectangle 2"/>
          <p:cNvSpPr>
            <a:spLocks noTextEdit="1"/>
          </p:cNvSpPr>
          <p:nvPr>
            <p:ph type="sldImg"/>
          </p:nvPr>
        </p:nvSpPr>
        <p:spPr>
          <a:solidFill>
            <a:srgbClr val="FFFFFF">
              <a:alpha val="100000"/>
            </a:srgbClr>
          </a:solidFill>
          <a:ln/>
        </p:spPr>
      </p:sp>
      <p:sp>
        <p:nvSpPr>
          <p:cNvPr id="168963"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1000" dirty="0">
                <a:latin typeface="宋体" panose="02010600030101010101" pitchFamily="2" charset="-122"/>
              </a:rPr>
              <a:t>参见</a:t>
            </a:r>
            <a:r>
              <a:rPr lang="zh-CN" altLang="en-US" sz="1000" dirty="0"/>
              <a:t>“</a:t>
            </a:r>
            <a:r>
              <a:rPr lang="en-US" altLang="zh-CN" sz="1000" dirty="0">
                <a:latin typeface="宋体" panose="02010600030101010101" pitchFamily="2" charset="-122"/>
              </a:rPr>
              <a:t>verilog Golden Reference Guide.pdf</a:t>
            </a:r>
            <a:r>
              <a:rPr lang="en-US" altLang="zh-CN" sz="1000" dirty="0"/>
              <a:t>”</a:t>
            </a:r>
            <a:r>
              <a:rPr lang="en-US" altLang="zh-CN" sz="1000" dirty="0">
                <a:latin typeface="宋体" panose="02010600030101010101" pitchFamily="2" charset="-122"/>
              </a:rPr>
              <a:t>P85</a:t>
            </a:r>
            <a:endParaRPr lang="en-US" altLang="zh-CN" sz="1000" dirty="0">
              <a:latin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Rectangle 2"/>
          <p:cNvSpPr>
            <a:spLocks noTextEdit="1"/>
          </p:cNvSpPr>
          <p:nvPr>
            <p:ph type="sldImg"/>
          </p:nvPr>
        </p:nvSpPr>
        <p:spPr>
          <a:solidFill>
            <a:srgbClr val="FFFFFF">
              <a:alpha val="100000"/>
            </a:srgbClr>
          </a:solidFill>
          <a:ln/>
        </p:spPr>
      </p:sp>
      <p:sp>
        <p:nvSpPr>
          <p:cNvPr id="171011"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Rectangle 2"/>
          <p:cNvSpPr>
            <a:spLocks noTextEdit="1"/>
          </p:cNvSpPr>
          <p:nvPr>
            <p:ph type="sldImg"/>
          </p:nvPr>
        </p:nvSpPr>
        <p:spPr>
          <a:solidFill>
            <a:srgbClr val="FFFFFF">
              <a:alpha val="100000"/>
            </a:srgbClr>
          </a:solidFill>
          <a:ln/>
        </p:spPr>
      </p:sp>
      <p:sp>
        <p:nvSpPr>
          <p:cNvPr id="173059"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1000" dirty="0">
                <a:latin typeface="宋体" panose="02010600030101010101" pitchFamily="2" charset="-122"/>
              </a:rPr>
              <a:t>参见</a:t>
            </a:r>
            <a:r>
              <a:rPr lang="en-US" altLang="zh-CN" sz="2200" dirty="0">
                <a:solidFill>
                  <a:srgbClr val="CC0066"/>
                </a:solidFill>
                <a:latin typeface="方正姚体" panose="02010601030101010101" pitchFamily="2" charset="-122"/>
                <a:ea typeface="方正姚体" panose="02010601030101010101" pitchFamily="2" charset="-122"/>
              </a:rPr>
              <a:t>《</a:t>
            </a:r>
            <a:r>
              <a:rPr lang="zh-CN" altLang="en-US" sz="2200" dirty="0">
                <a:solidFill>
                  <a:srgbClr val="CC0066"/>
                </a:solidFill>
                <a:latin typeface="方正姚体" panose="02010601030101010101" pitchFamily="2" charset="-122"/>
                <a:ea typeface="方正姚体" panose="02010601030101010101" pitchFamily="2" charset="-122"/>
              </a:rPr>
              <a:t>从算法设计到硬线逻辑的实现</a:t>
            </a:r>
            <a:r>
              <a:rPr lang="en-US" altLang="zh-CN" sz="2200" dirty="0">
                <a:solidFill>
                  <a:srgbClr val="CC0066"/>
                </a:solidFill>
                <a:ea typeface="方正姚体" panose="02010601030101010101" pitchFamily="2" charset="-122"/>
              </a:rPr>
              <a:t>——</a:t>
            </a:r>
            <a:r>
              <a:rPr lang="zh-CN" altLang="en-US" sz="2200" dirty="0">
                <a:solidFill>
                  <a:srgbClr val="CC0066"/>
                </a:solidFill>
                <a:latin typeface="方正姚体" panose="02010601030101010101" pitchFamily="2" charset="-122"/>
                <a:ea typeface="方正姚体" panose="02010601030101010101" pitchFamily="2" charset="-122"/>
              </a:rPr>
              <a:t>实验练习与</a:t>
            </a:r>
            <a:r>
              <a:rPr lang="zh-CN" altLang="zh-CN" sz="1300" dirty="0">
                <a:latin typeface="华文新魏" panose="02010800040101010101" pitchFamily="2" charset="-122"/>
                <a:ea typeface="华文新魏" panose="02010800040101010101" pitchFamily="2" charset="-122"/>
              </a:rPr>
              <a:t>Verilog</a:t>
            </a:r>
            <a:r>
              <a:rPr lang="en-US" altLang="zh-CN" sz="2200" dirty="0">
                <a:solidFill>
                  <a:srgbClr val="CC0066"/>
                </a:solidFill>
                <a:latin typeface="方正姚体" panose="02010601030101010101" pitchFamily="2" charset="-122"/>
                <a:ea typeface="方正姚体" panose="02010601030101010101" pitchFamily="2" charset="-122"/>
              </a:rPr>
              <a:t> </a:t>
            </a:r>
            <a:r>
              <a:rPr lang="zh-CN" altLang="en-US" sz="2200" dirty="0">
                <a:solidFill>
                  <a:srgbClr val="CC0066"/>
                </a:solidFill>
                <a:latin typeface="方正姚体" panose="02010601030101010101" pitchFamily="2" charset="-122"/>
                <a:ea typeface="方正姚体" panose="02010601030101010101" pitchFamily="2" charset="-122"/>
              </a:rPr>
              <a:t>语法手册</a:t>
            </a:r>
            <a:r>
              <a:rPr lang="en-US" altLang="zh-CN" sz="2200" dirty="0">
                <a:solidFill>
                  <a:srgbClr val="CC0066"/>
                </a:solidFill>
                <a:latin typeface="方正姚体" panose="02010601030101010101" pitchFamily="2" charset="-122"/>
                <a:ea typeface="方正姚体" panose="02010601030101010101" pitchFamily="2" charset="-122"/>
              </a:rPr>
              <a:t>》P97</a:t>
            </a:r>
            <a:endParaRPr lang="en-US" altLang="zh-CN" sz="2200" dirty="0">
              <a:solidFill>
                <a:srgbClr val="CC0066"/>
              </a:solidFill>
              <a:latin typeface="方正姚体" panose="02010601030101010101" pitchFamily="2" charset="-122"/>
              <a:ea typeface="方正姚体" panose="02010601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Rectangle 2"/>
          <p:cNvSpPr>
            <a:spLocks noTextEdit="1"/>
          </p:cNvSpPr>
          <p:nvPr>
            <p:ph type="sldImg"/>
          </p:nvPr>
        </p:nvSpPr>
        <p:spPr>
          <a:solidFill>
            <a:srgbClr val="FFFFFF">
              <a:alpha val="100000"/>
            </a:srgbClr>
          </a:solidFill>
          <a:ln/>
        </p:spPr>
      </p:sp>
      <p:sp>
        <p:nvSpPr>
          <p:cNvPr id="175107"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1000" dirty="0">
                <a:latin typeface="宋体" panose="02010600030101010101" pitchFamily="2" charset="-122"/>
              </a:rPr>
              <a:t>参见</a:t>
            </a:r>
            <a:r>
              <a:rPr lang="en-US" altLang="zh-CN" sz="2200" dirty="0">
                <a:solidFill>
                  <a:srgbClr val="CC0066"/>
                </a:solidFill>
                <a:latin typeface="方正姚体" panose="02010601030101010101" pitchFamily="2" charset="-122"/>
                <a:ea typeface="方正姚体" panose="02010601030101010101" pitchFamily="2" charset="-122"/>
              </a:rPr>
              <a:t>《</a:t>
            </a:r>
            <a:r>
              <a:rPr lang="zh-CN" altLang="en-US" sz="2200" dirty="0">
                <a:solidFill>
                  <a:srgbClr val="CC0066"/>
                </a:solidFill>
                <a:latin typeface="方正姚体" panose="02010601030101010101" pitchFamily="2" charset="-122"/>
                <a:ea typeface="方正姚体" panose="02010601030101010101" pitchFamily="2" charset="-122"/>
              </a:rPr>
              <a:t>从算法设计到硬线逻辑的实现</a:t>
            </a:r>
            <a:r>
              <a:rPr lang="en-US" altLang="zh-CN" sz="2200" dirty="0">
                <a:solidFill>
                  <a:srgbClr val="CC0066"/>
                </a:solidFill>
                <a:ea typeface="方正姚体" panose="02010601030101010101" pitchFamily="2" charset="-122"/>
              </a:rPr>
              <a:t>——</a:t>
            </a:r>
            <a:r>
              <a:rPr lang="zh-CN" altLang="en-US" sz="2200" dirty="0">
                <a:solidFill>
                  <a:srgbClr val="CC0066"/>
                </a:solidFill>
                <a:latin typeface="方正姚体" panose="02010601030101010101" pitchFamily="2" charset="-122"/>
                <a:ea typeface="方正姚体" panose="02010601030101010101" pitchFamily="2" charset="-122"/>
              </a:rPr>
              <a:t>实验练习与</a:t>
            </a:r>
            <a:r>
              <a:rPr lang="zh-CN" altLang="zh-CN" sz="1300" dirty="0">
                <a:latin typeface="华文新魏" panose="02010800040101010101" pitchFamily="2" charset="-122"/>
                <a:ea typeface="华文新魏" panose="02010800040101010101" pitchFamily="2" charset="-122"/>
              </a:rPr>
              <a:t>Verilog</a:t>
            </a:r>
            <a:r>
              <a:rPr lang="en-US" altLang="zh-CN" sz="2200" dirty="0">
                <a:solidFill>
                  <a:srgbClr val="CC0066"/>
                </a:solidFill>
                <a:latin typeface="方正姚体" panose="02010601030101010101" pitchFamily="2" charset="-122"/>
                <a:ea typeface="方正姚体" panose="02010601030101010101" pitchFamily="2" charset="-122"/>
              </a:rPr>
              <a:t> </a:t>
            </a:r>
            <a:r>
              <a:rPr lang="zh-CN" altLang="en-US" sz="2200" dirty="0">
                <a:solidFill>
                  <a:srgbClr val="CC0066"/>
                </a:solidFill>
                <a:latin typeface="方正姚体" panose="02010601030101010101" pitchFamily="2" charset="-122"/>
                <a:ea typeface="方正姚体" panose="02010601030101010101" pitchFamily="2" charset="-122"/>
              </a:rPr>
              <a:t>语法手册</a:t>
            </a:r>
            <a:r>
              <a:rPr lang="en-US" altLang="zh-CN" sz="2200" dirty="0">
                <a:solidFill>
                  <a:srgbClr val="CC0066"/>
                </a:solidFill>
                <a:latin typeface="方正姚体" panose="02010601030101010101" pitchFamily="2" charset="-122"/>
                <a:ea typeface="方正姚体" panose="02010601030101010101" pitchFamily="2" charset="-122"/>
              </a:rPr>
              <a:t>》P66~67</a:t>
            </a:r>
            <a:endParaRPr lang="en-US" altLang="zh-CN" sz="2200" dirty="0">
              <a:solidFill>
                <a:srgbClr val="CC0066"/>
              </a:solidFill>
              <a:latin typeface="方正姚体" panose="02010601030101010101" pitchFamily="2" charset="-122"/>
              <a:ea typeface="方正姚体" panose="02010601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4" name="Rectangle 2"/>
          <p:cNvSpPr>
            <a:spLocks noTextEdit="1"/>
          </p:cNvSpPr>
          <p:nvPr>
            <p:ph type="sldImg"/>
          </p:nvPr>
        </p:nvSpPr>
        <p:spPr>
          <a:solidFill>
            <a:srgbClr val="FFFFFF">
              <a:alpha val="100000"/>
            </a:srgbClr>
          </a:solidFill>
          <a:ln/>
        </p:spPr>
      </p:sp>
      <p:sp>
        <p:nvSpPr>
          <p:cNvPr id="177155"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dirty="0">
                <a:solidFill>
                  <a:srgbClr val="008000"/>
                </a:solidFill>
                <a:latin typeface="宋体" panose="02010600030101010101" pitchFamily="2" charset="-122"/>
              </a:rPr>
              <a:t>（</a:t>
            </a:r>
            <a:r>
              <a:rPr lang="en-US" altLang="zh-CN" dirty="0">
                <a:solidFill>
                  <a:srgbClr val="008000"/>
                </a:solidFill>
                <a:latin typeface="宋体" panose="02010600030101010101" pitchFamily="2" charset="-122"/>
              </a:rPr>
              <a:t>1</a:t>
            </a:r>
            <a:r>
              <a:rPr lang="zh-CN" altLang="en-US" dirty="0">
                <a:solidFill>
                  <a:srgbClr val="008000"/>
                </a:solidFill>
                <a:latin typeface="宋体" panose="02010600030101010101" pitchFamily="2" charset="-122"/>
              </a:rPr>
              <a:t>）若一个源文件中有多个模块，则其中只能有一个顶层模块（其名与文件同名），其它为子模块；而且应在顶层模块中对子模块进行例化。</a:t>
            </a:r>
            <a:endParaRPr lang="en-US" altLang="zh-CN" dirty="0">
              <a:solidFill>
                <a:srgbClr val="008000"/>
              </a:solidFill>
              <a:latin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2" name="Rectangle 2"/>
          <p:cNvSpPr>
            <a:spLocks noTextEdit="1"/>
          </p:cNvSpPr>
          <p:nvPr>
            <p:ph type="sldImg"/>
          </p:nvPr>
        </p:nvSpPr>
        <p:spPr>
          <a:solidFill>
            <a:srgbClr val="FFFFFF">
              <a:alpha val="100000"/>
            </a:srgbClr>
          </a:solidFill>
          <a:ln/>
        </p:spPr>
      </p:sp>
      <p:sp>
        <p:nvSpPr>
          <p:cNvPr id="179203"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dirty="0">
                <a:latin typeface="宋体" panose="02010600030101010101" pitchFamily="2" charset="-122"/>
              </a:rPr>
              <a:t>（</a:t>
            </a:r>
            <a:r>
              <a:rPr lang="en-US" altLang="zh-CN" dirty="0">
                <a:latin typeface="宋体" panose="02010600030101010101" pitchFamily="2" charset="-122"/>
              </a:rPr>
              <a:t>8</a:t>
            </a:r>
            <a:r>
              <a:rPr lang="zh-CN" altLang="en-US" dirty="0">
                <a:latin typeface="宋体" panose="02010600030101010101" pitchFamily="2" charset="-122"/>
              </a:rPr>
              <a:t>）常量</a:t>
            </a:r>
            <a:r>
              <a:rPr lang="zh-CN" altLang="en-US" sz="2200" dirty="0">
                <a:solidFill>
                  <a:srgbClr val="CC0066"/>
                </a:solidFill>
              </a:rPr>
              <a:t>尽可能多地使用参数定义和宏定义：这样便于</a:t>
            </a:r>
            <a:r>
              <a:rPr lang="zh-CN" altLang="en-US" sz="2200" dirty="0">
                <a:solidFill>
                  <a:srgbClr val="CC0066"/>
                </a:solidFill>
                <a:latin typeface="宋体" panose="02010600030101010101" pitchFamily="2" charset="-122"/>
              </a:rPr>
              <a:t>多处数字的一次性</a:t>
            </a:r>
            <a:r>
              <a:rPr lang="zh-CN" altLang="en-US" sz="2200" dirty="0">
                <a:solidFill>
                  <a:srgbClr val="CC0066"/>
                </a:solidFill>
              </a:rPr>
              <a:t>修改和书写的简洁、有意义。</a:t>
            </a:r>
            <a:endParaRPr lang="zh-CN" altLang="en-US" sz="2200" dirty="0">
              <a:solidFill>
                <a:srgbClr val="CC0066"/>
              </a:solidFill>
            </a:endParaRPr>
          </a:p>
          <a:p>
            <a:pPr lvl="0" eaLnBrk="1" hangingPunct="1"/>
            <a:r>
              <a:rPr lang="zh-CN" altLang="en-US" sz="2200" dirty="0">
                <a:solidFill>
                  <a:srgbClr val="CC0066"/>
                </a:solidFill>
              </a:rPr>
              <a:t>    参数定义的格式： 如：</a:t>
            </a:r>
            <a:r>
              <a:rPr lang="en-US" altLang="zh-CN" sz="2200" dirty="0">
                <a:solidFill>
                  <a:srgbClr val="CC0066"/>
                </a:solidFill>
              </a:rPr>
              <a:t>parameter datawidth=8,addrwidth= datawidth*2; </a:t>
            </a:r>
            <a:endParaRPr lang="en-US" altLang="zh-CN" sz="2200" dirty="0">
              <a:solidFill>
                <a:srgbClr val="CC0066"/>
              </a:solidFill>
            </a:endParaRPr>
          </a:p>
          <a:p>
            <a:pPr lvl="0" eaLnBrk="1" hangingPunct="1"/>
            <a:r>
              <a:rPr lang="en-US" altLang="zh-CN" sz="2200" dirty="0">
                <a:solidFill>
                  <a:srgbClr val="CC0066"/>
                </a:solidFill>
                <a:latin typeface="方正姚体" panose="02010601030101010101" pitchFamily="2" charset="-122"/>
              </a:rPr>
              <a:t>    </a:t>
            </a:r>
            <a:r>
              <a:rPr lang="zh-CN" altLang="en-US" sz="2200" dirty="0">
                <a:solidFill>
                  <a:srgbClr val="CC0066"/>
                </a:solidFill>
              </a:rPr>
              <a:t>宏定义的格式： 如：’</a:t>
            </a:r>
            <a:r>
              <a:rPr lang="en-US" altLang="zh-CN" sz="2200" dirty="0">
                <a:solidFill>
                  <a:srgbClr val="CC0066"/>
                </a:solidFill>
              </a:rPr>
              <a:t>define IN ina+inb+inc+ind</a:t>
            </a:r>
            <a:endParaRPr lang="en-US" altLang="zh-CN" sz="2200" dirty="0">
              <a:solidFill>
                <a:srgbClr val="CC0066"/>
              </a:solidFill>
            </a:endParaRPr>
          </a:p>
          <a:p>
            <a:pPr lvl="0" eaLnBrk="1" hangingPunct="1"/>
            <a:endParaRPr lang="en-US" altLang="zh-CN" sz="2200" dirty="0">
              <a:solidFill>
                <a:srgbClr val="CC0066"/>
              </a:solidFill>
            </a:endParaRPr>
          </a:p>
          <a:p>
            <a:pPr lvl="0" eaLnBrk="1" hangingPunct="1"/>
            <a:endParaRPr lang="en-US" altLang="zh-CN" sz="2200" dirty="0">
              <a:solidFill>
                <a:srgbClr val="CC0066"/>
              </a:solidFill>
              <a:latin typeface="方正姚体" panose="02010601030101010101" pitchFamily="2" charset="-122"/>
              <a:ea typeface="方正姚体" panose="02010601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Rectangle 2"/>
          <p:cNvSpPr>
            <a:spLocks noTextEdit="1"/>
          </p:cNvSpPr>
          <p:nvPr>
            <p:ph type="sldImg"/>
          </p:nvPr>
        </p:nvSpPr>
        <p:spPr>
          <a:solidFill>
            <a:srgbClr val="FFFFFF">
              <a:alpha val="100000"/>
            </a:srgbClr>
          </a:solidFill>
          <a:ln/>
        </p:spPr>
      </p:sp>
      <p:sp>
        <p:nvSpPr>
          <p:cNvPr id="181251"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algn="just" eaLnBrk="1" hangingPunct="1"/>
            <a:r>
              <a:rPr lang="en-US" altLang="zh-CN" sz="1300" dirty="0">
                <a:solidFill>
                  <a:srgbClr val="990000"/>
                </a:solidFill>
              </a:rPr>
              <a:t>      </a:t>
            </a:r>
            <a:r>
              <a:rPr lang="zh-CN" altLang="en-US" sz="1300" dirty="0">
                <a:solidFill>
                  <a:srgbClr val="990000"/>
                </a:solidFill>
              </a:rPr>
              <a:t>（</a:t>
            </a:r>
            <a:r>
              <a:rPr lang="en-US" altLang="zh-CN" sz="1300" dirty="0">
                <a:solidFill>
                  <a:srgbClr val="990000"/>
                </a:solidFill>
              </a:rPr>
              <a:t>1</a:t>
            </a:r>
            <a:r>
              <a:rPr lang="zh-CN" altLang="en-US" sz="1300" dirty="0">
                <a:solidFill>
                  <a:srgbClr val="990000"/>
                </a:solidFill>
              </a:rPr>
              <a:t>） 一般用</a:t>
            </a:r>
            <a:r>
              <a:rPr lang="zh-CN" altLang="en-US" sz="1300" dirty="0">
                <a:solidFill>
                  <a:srgbClr val="990000"/>
                </a:solidFill>
                <a:ea typeface="黑体" panose="02010609060101010101" pitchFamily="49" charset="-122"/>
              </a:rPr>
              <a:t>算法级</a:t>
            </a:r>
            <a:r>
              <a:rPr lang="zh-CN" altLang="en-US" sz="1300" dirty="0">
                <a:solidFill>
                  <a:srgbClr val="990000"/>
                </a:solidFill>
              </a:rPr>
              <a:t>（写出逻辑表达式）或</a:t>
            </a:r>
            <a:r>
              <a:rPr lang="en-US" altLang="zh-CN" sz="1300" b="1" dirty="0">
                <a:solidFill>
                  <a:srgbClr val="990000"/>
                </a:solidFill>
                <a:latin typeface="宋体" panose="02010600030101010101" pitchFamily="2" charset="-122"/>
                <a:ea typeface="黑体" panose="02010609060101010101" pitchFamily="49" charset="-122"/>
              </a:rPr>
              <a:t>RTL</a:t>
            </a:r>
            <a:r>
              <a:rPr lang="zh-CN" altLang="en-US" sz="1300" dirty="0">
                <a:solidFill>
                  <a:srgbClr val="990000"/>
                </a:solidFill>
                <a:ea typeface="黑体" panose="02010609060101010101" pitchFamily="49" charset="-122"/>
              </a:rPr>
              <a:t>级</a:t>
            </a:r>
            <a:r>
              <a:rPr lang="zh-CN" altLang="en-US" sz="1300" dirty="0">
                <a:solidFill>
                  <a:srgbClr val="990000"/>
                </a:solidFill>
              </a:rPr>
              <a:t>来描述逻辑功能，尽量避免用门级描述，除非对系统速度要求比较高的场合才采用门级描述。</a:t>
            </a:r>
            <a:endParaRPr lang="zh-CN" altLang="en-US" sz="1300" dirty="0">
              <a:solidFill>
                <a:srgbClr val="990000"/>
              </a:solidFill>
              <a:latin typeface="宋体" panose="02010600030101010101" pitchFamily="2" charset="-122"/>
            </a:endParaRPr>
          </a:p>
          <a:p>
            <a:pPr lvl="0" eaLnBrk="1" hangingPunct="1"/>
            <a:r>
              <a:rPr lang="zh-CN" altLang="en-US" sz="1300" dirty="0">
                <a:solidFill>
                  <a:srgbClr val="990000"/>
                </a:solidFill>
                <a:latin typeface="宋体" panose="02010600030101010101" pitchFamily="2" charset="-122"/>
              </a:rPr>
              <a:t>      （</a:t>
            </a:r>
            <a:r>
              <a:rPr lang="en-US" altLang="zh-CN" sz="1300" dirty="0">
                <a:solidFill>
                  <a:srgbClr val="990000"/>
                </a:solidFill>
                <a:latin typeface="宋体" panose="02010600030101010101" pitchFamily="2" charset="-122"/>
              </a:rPr>
              <a:t>4</a:t>
            </a:r>
            <a:r>
              <a:rPr lang="zh-CN" altLang="en-US" sz="1300" dirty="0">
                <a:solidFill>
                  <a:srgbClr val="990000"/>
                </a:solidFill>
                <a:latin typeface="宋体" panose="02010600030101010101" pitchFamily="2" charset="-122"/>
              </a:rPr>
              <a:t>）</a:t>
            </a:r>
            <a:r>
              <a:rPr lang="en-US" altLang="zh-CN" sz="1300" dirty="0">
                <a:solidFill>
                  <a:srgbClr val="990000"/>
                </a:solidFill>
                <a:latin typeface="宋体" panose="02010600030101010101" pitchFamily="2" charset="-122"/>
              </a:rPr>
              <a:t>always</a:t>
            </a:r>
            <a:r>
              <a:rPr lang="zh-CN" altLang="en-US" sz="1300" dirty="0">
                <a:solidFill>
                  <a:srgbClr val="990000"/>
                </a:solidFill>
                <a:latin typeface="宋体" panose="02010600030101010101" pitchFamily="2" charset="-122"/>
              </a:rPr>
              <a:t>块语句可综合标准模板参见本课件 </a:t>
            </a:r>
            <a:r>
              <a:rPr lang="zh-CN" altLang="en-US" sz="1300" dirty="0">
                <a:solidFill>
                  <a:srgbClr val="990000"/>
                </a:solidFill>
              </a:rPr>
              <a:t>“</a:t>
            </a:r>
            <a:r>
              <a:rPr lang="en-US" altLang="zh-CN" dirty="0">
                <a:latin typeface="华文楷体" panose="02010600040101010101" pitchFamily="2" charset="-122"/>
              </a:rPr>
              <a:t>5.9  </a:t>
            </a:r>
            <a:r>
              <a:rPr lang="zh-CN" altLang="en-US" dirty="0">
                <a:latin typeface="华文楷体" panose="02010600040101010101" pitchFamily="2" charset="-122"/>
              </a:rPr>
              <a:t>结构说明语句</a:t>
            </a:r>
            <a:r>
              <a:rPr lang="zh-CN" altLang="en-US" dirty="0"/>
              <a:t>”</a:t>
            </a:r>
            <a:r>
              <a:rPr lang="zh-CN" altLang="en-US" dirty="0">
                <a:latin typeface="华文楷体" panose="02010600040101010101" pitchFamily="2" charset="-122"/>
              </a:rPr>
              <a:t>中</a:t>
            </a:r>
            <a:r>
              <a:rPr lang="en-US" altLang="zh-CN" sz="1300" dirty="0">
                <a:solidFill>
                  <a:srgbClr val="990000"/>
                </a:solidFill>
                <a:latin typeface="宋体" panose="02010600030101010101" pitchFamily="2" charset="-122"/>
              </a:rPr>
              <a:t>always</a:t>
            </a:r>
            <a:r>
              <a:rPr lang="zh-CN" altLang="en-US" sz="1300" dirty="0">
                <a:solidFill>
                  <a:srgbClr val="990000"/>
                </a:solidFill>
                <a:latin typeface="宋体" panose="02010600030101010101" pitchFamily="2" charset="-122"/>
              </a:rPr>
              <a:t>块语句的可综合性问题</a:t>
            </a:r>
            <a:endParaRPr lang="zh-CN" altLang="en-US" sz="1300" dirty="0">
              <a:solidFill>
                <a:srgbClr val="990000"/>
              </a:solidFill>
              <a:latin typeface="宋体"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8" name="Rectangle 2"/>
          <p:cNvSpPr>
            <a:spLocks noTextEdit="1"/>
          </p:cNvSpPr>
          <p:nvPr>
            <p:ph type="sldImg"/>
          </p:nvPr>
        </p:nvSpPr>
        <p:spPr>
          <a:solidFill>
            <a:srgbClr val="FFFFFF">
              <a:alpha val="100000"/>
            </a:srgbClr>
          </a:solidFill>
          <a:ln/>
        </p:spPr>
      </p:sp>
      <p:sp>
        <p:nvSpPr>
          <p:cNvPr id="183299"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1300" dirty="0">
                <a:solidFill>
                  <a:srgbClr val="CC0099"/>
                </a:solidFill>
                <a:latin typeface="宋体" panose="02010600030101010101" pitchFamily="2" charset="-122"/>
              </a:rPr>
              <a:t>（</a:t>
            </a:r>
            <a:r>
              <a:rPr lang="en-US" altLang="zh-CN" sz="1300" dirty="0">
                <a:solidFill>
                  <a:srgbClr val="CC0099"/>
                </a:solidFill>
                <a:latin typeface="宋体" panose="02010600030101010101" pitchFamily="2" charset="-122"/>
              </a:rPr>
              <a:t>8</a:t>
            </a:r>
            <a:r>
              <a:rPr lang="zh-CN" altLang="en-US" sz="1300" dirty="0">
                <a:solidFill>
                  <a:srgbClr val="CC0099"/>
                </a:solidFill>
                <a:latin typeface="宋体" panose="02010600030101010101" pitchFamily="2" charset="-122"/>
              </a:rPr>
              <a:t>）不能同时有两个时钟</a:t>
            </a:r>
            <a:endParaRPr lang="en-US" altLang="zh-CN" sz="1300" dirty="0">
              <a:solidFill>
                <a:srgbClr val="CC0099"/>
              </a:solidFill>
              <a:latin typeface="宋体"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6" name="Rectangle 2"/>
          <p:cNvSpPr>
            <a:spLocks noTextEdit="1"/>
          </p:cNvSpPr>
          <p:nvPr>
            <p:ph type="sldImg"/>
          </p:nvPr>
        </p:nvSpPr>
        <p:spPr>
          <a:solidFill>
            <a:srgbClr val="FFFFFF">
              <a:alpha val="100000"/>
            </a:srgbClr>
          </a:solidFill>
          <a:ln/>
        </p:spPr>
      </p:sp>
      <p:sp>
        <p:nvSpPr>
          <p:cNvPr id="185347"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spcBef>
                <a:spcPct val="10000"/>
              </a:spcBef>
            </a:pPr>
            <a:endParaRPr lang="en-US" altLang="zh-CN" sz="1300"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4" name="Rectangle 2"/>
          <p:cNvSpPr>
            <a:spLocks noTextEdit="1"/>
          </p:cNvSpPr>
          <p:nvPr>
            <p:ph type="sldImg"/>
          </p:nvPr>
        </p:nvSpPr>
        <p:spPr>
          <a:solidFill>
            <a:srgbClr val="FFFFFF">
              <a:alpha val="100000"/>
            </a:srgbClr>
          </a:solidFill>
          <a:ln/>
        </p:spPr>
      </p:sp>
      <p:sp>
        <p:nvSpPr>
          <p:cNvPr id="187395"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spcBef>
                <a:spcPct val="10000"/>
              </a:spcBef>
            </a:pPr>
            <a:endParaRPr lang="en-US" altLang="zh-CN" sz="13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TextEdit="1"/>
          </p:cNvSpPr>
          <p:nvPr>
            <p:ph type="sldImg"/>
          </p:nvPr>
        </p:nvSpPr>
        <p:spPr>
          <a:solidFill>
            <a:srgbClr val="FFFFFF">
              <a:alpha val="100000"/>
            </a:srgbClr>
          </a:solidFill>
          <a:ln/>
        </p:spPr>
      </p:sp>
      <p:sp>
        <p:nvSpPr>
          <p:cNvPr id="73731"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zh-CN" altLang="en-US" sz="1400" dirty="0">
              <a:solidFill>
                <a:srgbClr val="009900"/>
              </a:solidFill>
              <a:latin typeface="华文新魏" panose="02010800040101010101" pitchFamily="2" charset="-122"/>
              <a:ea typeface="华文新魏" panose="0201080004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2" name="Rectangle 2"/>
          <p:cNvSpPr>
            <a:spLocks noTextEdit="1"/>
          </p:cNvSpPr>
          <p:nvPr>
            <p:ph type="sldImg"/>
          </p:nvPr>
        </p:nvSpPr>
        <p:spPr>
          <a:solidFill>
            <a:srgbClr val="FFFFFF">
              <a:alpha val="100000"/>
            </a:srgbClr>
          </a:solidFill>
          <a:ln/>
        </p:spPr>
      </p:sp>
      <p:sp>
        <p:nvSpPr>
          <p:cNvPr id="189443"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dirty="0">
                <a:solidFill>
                  <a:srgbClr val="CC3300"/>
                </a:solidFill>
                <a:latin typeface="宋体" panose="02010600030101010101" pitchFamily="2" charset="-122"/>
              </a:rPr>
              <a:t>（</a:t>
            </a:r>
            <a:r>
              <a:rPr lang="en-US" altLang="zh-CN" dirty="0">
                <a:solidFill>
                  <a:srgbClr val="CC3300"/>
                </a:solidFill>
                <a:latin typeface="宋体" panose="02010600030101010101" pitchFamily="2" charset="-122"/>
              </a:rPr>
              <a:t>14</a:t>
            </a:r>
            <a:r>
              <a:rPr lang="zh-CN" altLang="en-US" dirty="0">
                <a:solidFill>
                  <a:srgbClr val="CC3300"/>
                </a:solidFill>
                <a:latin typeface="宋体" panose="02010600030101010101" pitchFamily="2" charset="-122"/>
              </a:rPr>
              <a:t>）如果想要综合，就使用</a:t>
            </a:r>
            <a:r>
              <a:rPr lang="en-US" altLang="zh-CN" dirty="0">
                <a:solidFill>
                  <a:srgbClr val="CC3300"/>
                </a:solidFill>
                <a:latin typeface="宋体" panose="02010600030101010101" pitchFamily="2" charset="-122"/>
              </a:rPr>
              <a:t>reg</a:t>
            </a:r>
            <a:r>
              <a:rPr lang="zh-CN" altLang="en-US" dirty="0">
                <a:solidFill>
                  <a:srgbClr val="CC3300"/>
                </a:solidFill>
                <a:latin typeface="宋体" panose="02010600030101010101" pitchFamily="2" charset="-122"/>
              </a:rPr>
              <a:t>型寄存器变量。因为</a:t>
            </a:r>
            <a:r>
              <a:rPr lang="en-US" altLang="zh-CN" dirty="0">
                <a:solidFill>
                  <a:srgbClr val="CC3300"/>
                </a:solidFill>
                <a:latin typeface="宋体" panose="02010600030101010101" pitchFamily="2" charset="-122"/>
              </a:rPr>
              <a:t>integer</a:t>
            </a:r>
            <a:r>
              <a:rPr lang="zh-CN" altLang="en-US" dirty="0">
                <a:solidFill>
                  <a:srgbClr val="CC3300"/>
                </a:solidFill>
                <a:latin typeface="宋体" panose="02010600030101010101" pitchFamily="2" charset="-122"/>
              </a:rPr>
              <a:t>型和</a:t>
            </a:r>
            <a:r>
              <a:rPr lang="en-US" altLang="zh-CN" dirty="0">
                <a:solidFill>
                  <a:srgbClr val="CC3300"/>
                </a:solidFill>
                <a:latin typeface="宋体" panose="02010600030101010101" pitchFamily="2" charset="-122"/>
              </a:rPr>
              <a:t>time</a:t>
            </a:r>
            <a:r>
              <a:rPr lang="zh-CN" altLang="en-US" dirty="0">
                <a:solidFill>
                  <a:srgbClr val="CC3300"/>
                </a:solidFill>
                <a:latin typeface="宋体" panose="02010600030101010101" pitchFamily="2" charset="-122"/>
              </a:rPr>
              <a:t>型寄存器变量是纯数学的抽象描述，不对应任何具体的硬件电路。 </a:t>
            </a:r>
            <a:endParaRPr lang="en-US" altLang="zh-CN" dirty="0">
              <a:solidFill>
                <a:srgbClr val="CC3300"/>
              </a:solidFill>
              <a:latin typeface="宋体" panose="02010600030101010101"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4" name="Rectangle 2"/>
          <p:cNvSpPr>
            <a:spLocks noTextEdit="1"/>
          </p:cNvSpPr>
          <p:nvPr>
            <p:ph type="sldImg"/>
          </p:nvPr>
        </p:nvSpPr>
        <p:spPr>
          <a:solidFill>
            <a:srgbClr val="FFFFFF">
              <a:alpha val="100000"/>
            </a:srgbClr>
          </a:solidFill>
          <a:ln/>
        </p:spPr>
      </p:sp>
      <p:sp>
        <p:nvSpPr>
          <p:cNvPr id="192515"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algn="just" eaLnBrk="1" hangingPunct="1"/>
            <a:r>
              <a:rPr lang="en-US" altLang="zh-CN" sz="1000" dirty="0">
                <a:latin typeface="宋体" panose="02010600030101010101" pitchFamily="2" charset="-122"/>
              </a:rPr>
              <a:t>Verilog HDL</a:t>
            </a:r>
            <a:r>
              <a:rPr lang="zh-CN" altLang="en-US" sz="1000" dirty="0"/>
              <a:t>中数据有常量和变量之分，分别属于以上这</a:t>
            </a:r>
            <a:r>
              <a:rPr lang="en-US" altLang="zh-CN" sz="1000" dirty="0">
                <a:latin typeface="宋体" panose="02010600030101010101" pitchFamily="2" charset="-122"/>
              </a:rPr>
              <a:t>19</a:t>
            </a:r>
            <a:r>
              <a:rPr lang="zh-CN" altLang="en-US" sz="1000" dirty="0"/>
              <a:t>种数据类型。</a:t>
            </a:r>
            <a:endParaRPr lang="zh-CN" altLang="en-US" sz="1000" dirty="0">
              <a:latin typeface="宋体" panose="02010600030101010101" pitchFamily="2" charset="-122"/>
            </a:endParaRPr>
          </a:p>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2" name="Rectangle 2"/>
          <p:cNvSpPr>
            <a:spLocks noTextEdit="1"/>
          </p:cNvSpPr>
          <p:nvPr>
            <p:ph type="sldImg"/>
          </p:nvPr>
        </p:nvSpPr>
        <p:spPr>
          <a:solidFill>
            <a:srgbClr val="FFFFFF">
              <a:alpha val="100000"/>
            </a:srgbClr>
          </a:solidFill>
          <a:ln/>
        </p:spPr>
      </p:sp>
      <p:sp>
        <p:nvSpPr>
          <p:cNvPr id="194563"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10" name="Rectangle 2"/>
          <p:cNvSpPr>
            <a:spLocks noTextEdit="1"/>
          </p:cNvSpPr>
          <p:nvPr>
            <p:ph type="sldImg"/>
          </p:nvPr>
        </p:nvSpPr>
        <p:spPr>
          <a:solidFill>
            <a:srgbClr val="FFFFFF">
              <a:alpha val="100000"/>
            </a:srgbClr>
          </a:solidFill>
          <a:ln/>
        </p:spPr>
      </p:sp>
      <p:sp>
        <p:nvSpPr>
          <p:cNvPr id="196611"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8" name="Rectangle 2"/>
          <p:cNvSpPr>
            <a:spLocks noTextEdit="1"/>
          </p:cNvSpPr>
          <p:nvPr>
            <p:ph type="sldImg"/>
          </p:nvPr>
        </p:nvSpPr>
        <p:spPr>
          <a:solidFill>
            <a:srgbClr val="FFFFFF">
              <a:alpha val="100000"/>
            </a:srgbClr>
          </a:solidFill>
          <a:ln/>
        </p:spPr>
      </p:sp>
      <p:sp>
        <p:nvSpPr>
          <p:cNvPr id="198659"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1000" dirty="0">
                <a:latin typeface="宋体" panose="02010600030101010101" pitchFamily="2" charset="-122"/>
              </a:rPr>
              <a:t>负数表示</a:t>
            </a:r>
            <a:r>
              <a:rPr lang="zh-CN" altLang="en-US" sz="1000" dirty="0"/>
              <a:t>实际为该负数的补码：其数符位为</a:t>
            </a:r>
            <a:r>
              <a:rPr lang="en-US" altLang="zh-CN" sz="1000" dirty="0">
                <a:latin typeface="宋体" panose="02010600030101010101" pitchFamily="2" charset="-122"/>
              </a:rPr>
              <a:t>1</a:t>
            </a:r>
            <a:r>
              <a:rPr lang="zh-CN" altLang="en-US" sz="1000" dirty="0"/>
              <a:t>，数值位的绝对值按位取反，最右位加</a:t>
            </a:r>
            <a:r>
              <a:rPr lang="en-US" altLang="zh-CN" sz="1000" dirty="0">
                <a:latin typeface="宋体" panose="02010600030101010101" pitchFamily="2" charset="-122"/>
              </a:rPr>
              <a:t>1</a:t>
            </a:r>
            <a:r>
              <a:rPr lang="zh-CN" altLang="en-US" sz="1000" dirty="0"/>
              <a:t>。</a:t>
            </a:r>
            <a:endParaRPr lang="zh-CN" altLang="en-US" sz="1000" dirty="0">
              <a:latin typeface="宋体" panose="02010600030101010101" pitchFamily="2" charset="-122"/>
            </a:endParaRPr>
          </a:p>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6" name="Rectangle 2"/>
          <p:cNvSpPr>
            <a:spLocks noTextEdit="1"/>
          </p:cNvSpPr>
          <p:nvPr>
            <p:ph type="sldImg"/>
          </p:nvPr>
        </p:nvSpPr>
        <p:spPr>
          <a:solidFill>
            <a:srgbClr val="FFFFFF">
              <a:alpha val="100000"/>
            </a:srgbClr>
          </a:solidFill>
          <a:ln/>
        </p:spPr>
      </p:sp>
      <p:sp>
        <p:nvSpPr>
          <p:cNvPr id="200707"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dirty="0">
                <a:solidFill>
                  <a:srgbClr val="FF0066"/>
                </a:solidFill>
                <a:latin typeface="华文新魏" panose="02010800040101010101" pitchFamily="2" charset="-122"/>
                <a:ea typeface="华文新魏" panose="02010800040101010101" pitchFamily="2" charset="-122"/>
              </a:rPr>
              <a:t>符号</a:t>
            </a:r>
            <a:r>
              <a:rPr lang="zh-CN" altLang="en-US" dirty="0">
                <a:latin typeface="华文新魏" panose="02010800040101010101" pitchFamily="2" charset="-122"/>
                <a:ea typeface="华文新魏" panose="02010800040101010101" pitchFamily="2" charset="-122"/>
              </a:rPr>
              <a:t>常量：标识符形式的常量</a:t>
            </a:r>
            <a:endParaRPr lang="zh-CN" altLang="en-US" dirty="0">
              <a:latin typeface="华文新魏" panose="02010800040101010101" pitchFamily="2" charset="-122"/>
              <a:ea typeface="华文新魏" panose="02010800040101010101" pitchFamily="2" charset="-122"/>
            </a:endParaRPr>
          </a:p>
          <a:p>
            <a:pPr lvl="0" eaLnBrk="1" hangingPunct="1"/>
            <a:r>
              <a:rPr lang="en-US" altLang="zh-CN" dirty="0">
                <a:latin typeface="华文新魏" panose="02010800040101010101" pitchFamily="2" charset="-122"/>
              </a:rPr>
              <a:t>parameter datawidth =8,addrwidth = datawidth*2</a:t>
            </a:r>
            <a:r>
              <a:rPr lang="zh-CN" altLang="en-US" dirty="0">
                <a:latin typeface="宋体" panose="02010600030101010101" pitchFamily="2" charset="-122"/>
              </a:rPr>
              <a:t>；</a:t>
            </a:r>
            <a:r>
              <a:rPr lang="zh-CN" altLang="en-US" dirty="0">
                <a:latin typeface="华文新魏" panose="02010800040101010101" pitchFamily="2" charset="-122"/>
              </a:rPr>
              <a:t> </a:t>
            </a:r>
            <a:r>
              <a:rPr lang="en-US" altLang="zh-CN" dirty="0">
                <a:latin typeface="华文新魏" panose="02010800040101010101" pitchFamily="2" charset="-122"/>
              </a:rPr>
              <a:t>//</a:t>
            </a:r>
            <a:r>
              <a:rPr lang="zh-CN" altLang="en-US" dirty="0">
                <a:latin typeface="宋体" panose="02010600030101010101" pitchFamily="2" charset="-122"/>
              </a:rPr>
              <a:t>合法格式</a:t>
            </a:r>
            <a:endParaRPr lang="zh-CN" altLang="en-US" dirty="0">
              <a:latin typeface="宋体" panose="02010600030101010101" pitchFamily="2" charset="-122"/>
            </a:endParaRPr>
          </a:p>
          <a:p>
            <a:pPr lvl="0" eaLnBrk="1" hangingPunct="1"/>
            <a:r>
              <a:rPr lang="zh-CN" altLang="en-US" sz="2200" dirty="0">
                <a:solidFill>
                  <a:srgbClr val="CC0066"/>
                </a:solidFill>
              </a:rPr>
              <a:t>为什么要使用</a:t>
            </a:r>
            <a:r>
              <a:rPr lang="en-US" altLang="zh-CN" sz="1400" dirty="0">
                <a:solidFill>
                  <a:srgbClr val="009900"/>
                </a:solidFill>
                <a:latin typeface="宋体" panose="02010600030101010101" pitchFamily="2" charset="-122"/>
              </a:rPr>
              <a:t>parameter</a:t>
            </a:r>
            <a:r>
              <a:rPr lang="zh-CN" altLang="en-US" sz="1400" dirty="0">
                <a:solidFill>
                  <a:srgbClr val="009900"/>
                </a:solidFill>
                <a:latin typeface="宋体" panose="02010600030101010101" pitchFamily="2" charset="-122"/>
              </a:rPr>
              <a:t>常量？</a:t>
            </a:r>
            <a:r>
              <a:rPr lang="en-US" altLang="zh-CN" sz="1400" dirty="0">
                <a:solidFill>
                  <a:srgbClr val="009900"/>
                </a:solidFill>
              </a:rPr>
              <a:t>——</a:t>
            </a:r>
            <a:r>
              <a:rPr lang="zh-CN" altLang="en-US" sz="2200" dirty="0">
                <a:solidFill>
                  <a:srgbClr val="CC0066"/>
                </a:solidFill>
              </a:rPr>
              <a:t>这样便于</a:t>
            </a:r>
            <a:r>
              <a:rPr lang="zh-CN" altLang="en-US" sz="2200" dirty="0">
                <a:solidFill>
                  <a:srgbClr val="CC0066"/>
                </a:solidFill>
                <a:latin typeface="宋体" panose="02010600030101010101" pitchFamily="2" charset="-122"/>
              </a:rPr>
              <a:t>多处数字的一次性</a:t>
            </a:r>
            <a:r>
              <a:rPr lang="zh-CN" altLang="en-US" sz="2200" dirty="0">
                <a:solidFill>
                  <a:srgbClr val="CC0066"/>
                </a:solidFill>
              </a:rPr>
              <a:t>修改和书写的简洁、有意义。</a:t>
            </a:r>
            <a:endParaRPr lang="zh-CN" altLang="en-US" sz="2200" dirty="0">
              <a:solidFill>
                <a:srgbClr val="CC0066"/>
              </a:solidFill>
            </a:endParaRPr>
          </a:p>
          <a:p>
            <a:pPr lvl="0" eaLnBrk="1" hangingPunct="1"/>
            <a:r>
              <a:rPr lang="zh-CN" altLang="en-US" dirty="0">
                <a:latin typeface="华文新魏" panose="02010800040101010101" pitchFamily="2" charset="-122"/>
                <a:ea typeface="华文新魏" panose="02010800040101010101" pitchFamily="2" charset="-122"/>
              </a:rPr>
              <a:t> </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4" name="Rectangle 2"/>
          <p:cNvSpPr>
            <a:spLocks noTextEdit="1"/>
          </p:cNvSpPr>
          <p:nvPr>
            <p:ph type="sldImg"/>
          </p:nvPr>
        </p:nvSpPr>
        <p:spPr>
          <a:solidFill>
            <a:srgbClr val="FFFFFF">
              <a:alpha val="100000"/>
            </a:srgbClr>
          </a:solidFill>
          <a:ln/>
        </p:spPr>
      </p:sp>
      <p:sp>
        <p:nvSpPr>
          <p:cNvPr id="202755"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2" name="Rectangle 2"/>
          <p:cNvSpPr>
            <a:spLocks noTextEdit="1"/>
          </p:cNvSpPr>
          <p:nvPr>
            <p:ph type="sldImg"/>
          </p:nvPr>
        </p:nvSpPr>
        <p:spPr>
          <a:solidFill>
            <a:srgbClr val="FFFFFF">
              <a:alpha val="100000"/>
            </a:srgbClr>
          </a:solidFill>
          <a:ln/>
        </p:spPr>
      </p:sp>
      <p:sp>
        <p:nvSpPr>
          <p:cNvPr id="204803"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50" name="Rectangle 2"/>
          <p:cNvSpPr>
            <a:spLocks noTextEdit="1"/>
          </p:cNvSpPr>
          <p:nvPr>
            <p:ph type="sldImg"/>
          </p:nvPr>
        </p:nvSpPr>
        <p:spPr>
          <a:solidFill>
            <a:srgbClr val="FFFFFF">
              <a:alpha val="100000"/>
            </a:srgbClr>
          </a:solidFill>
          <a:ln/>
        </p:spPr>
      </p:sp>
      <p:sp>
        <p:nvSpPr>
          <p:cNvPr id="206851"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2200" b="1" dirty="0">
              <a:latin typeface="华文新魏" panose="02010800040101010101" pitchFamily="2" charset="-122"/>
              <a:ea typeface="华文新魏" panose="02010800040101010101"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8898" name="Rectangle 2"/>
          <p:cNvSpPr>
            <a:spLocks noTextEdit="1"/>
          </p:cNvSpPr>
          <p:nvPr>
            <p:ph type="sldImg"/>
          </p:nvPr>
        </p:nvSpPr>
        <p:spPr>
          <a:solidFill>
            <a:srgbClr val="FFFFFF">
              <a:alpha val="100000"/>
            </a:srgbClr>
          </a:solidFill>
          <a:ln/>
        </p:spPr>
      </p:sp>
      <p:sp>
        <p:nvSpPr>
          <p:cNvPr id="208899"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en-US" altLang="zh-CN" sz="1000" dirty="0">
                <a:latin typeface="宋体" panose="02010600030101010101" pitchFamily="2" charset="-122"/>
              </a:rPr>
              <a:t>nets</a:t>
            </a:r>
            <a:r>
              <a:rPr lang="zh-CN" altLang="en-US" sz="1000" dirty="0">
                <a:latin typeface="宋体" panose="02010600030101010101" pitchFamily="2" charset="-122"/>
              </a:rPr>
              <a:t>型</a:t>
            </a:r>
            <a:r>
              <a:rPr lang="zh-CN" altLang="en-US" sz="1000" dirty="0"/>
              <a:t>变量不能储存值！即不能存储输入</a:t>
            </a:r>
            <a:endParaRPr lang="zh-CN" altLang="en-US" sz="1000" dirty="0"/>
          </a:p>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TextEdit="1"/>
          </p:cNvSpPr>
          <p:nvPr>
            <p:ph type="sldImg"/>
          </p:nvPr>
        </p:nvSpPr>
        <p:spPr>
          <a:solidFill>
            <a:srgbClr val="FFFFFF">
              <a:alpha val="100000"/>
            </a:srgbClr>
          </a:solidFill>
          <a:ln/>
        </p:spPr>
      </p:sp>
      <p:sp>
        <p:nvSpPr>
          <p:cNvPr id="75779"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en-US" altLang="zh-CN" sz="1800" dirty="0"/>
              <a:t>       </a:t>
            </a:r>
            <a:endParaRPr lang="zh-CN" altLang="en-US" sz="1800" dirty="0"/>
          </a:p>
          <a:p>
            <a:pPr lvl="0" eaLnBrk="1" hangingPunct="1"/>
            <a:endParaRPr lang="en-US" altLang="zh-CN" sz="1800" dirty="0">
              <a:latin typeface="Tahoma" panose="020B060403050404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0946" name="Rectangle 2"/>
          <p:cNvSpPr>
            <a:spLocks noTextEdit="1"/>
          </p:cNvSpPr>
          <p:nvPr>
            <p:ph type="sldImg"/>
          </p:nvPr>
        </p:nvSpPr>
        <p:spPr>
          <a:solidFill>
            <a:srgbClr val="FFFFFF">
              <a:alpha val="100000"/>
            </a:srgbClr>
          </a:solidFill>
          <a:ln/>
        </p:spPr>
      </p:sp>
      <p:sp>
        <p:nvSpPr>
          <p:cNvPr id="210947"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en-US" altLang="zh-CN" sz="1300" b="1" dirty="0">
                <a:latin typeface="方正姚体" panose="02010601030101010101" pitchFamily="2" charset="-122"/>
                <a:ea typeface="方正姚体" panose="02010601030101010101" pitchFamily="2" charset="-122"/>
              </a:rPr>
              <a:t>     </a:t>
            </a:r>
            <a:r>
              <a:rPr lang="zh-CN" altLang="en-US" sz="1300" dirty="0">
                <a:latin typeface="方正姚体" panose="02010601030101010101" pitchFamily="2" charset="-122"/>
                <a:ea typeface="方正姚体" panose="02010601030101010101" pitchFamily="2" charset="-122"/>
              </a:rPr>
              <a:t>模块中的输入</a:t>
            </a:r>
            <a:r>
              <a:rPr lang="en-US" altLang="zh-CN" sz="1300" dirty="0">
                <a:latin typeface="方正姚体" panose="02010601030101010101" pitchFamily="2" charset="-122"/>
                <a:ea typeface="方正姚体" panose="02010601030101010101" pitchFamily="2" charset="-122"/>
              </a:rPr>
              <a:t>/</a:t>
            </a:r>
            <a:r>
              <a:rPr lang="zh-CN" altLang="en-US" sz="1300" dirty="0">
                <a:latin typeface="方正姚体" panose="02010601030101010101" pitchFamily="2" charset="-122"/>
                <a:ea typeface="方正姚体" panose="02010601030101010101" pitchFamily="2" charset="-122"/>
              </a:rPr>
              <a:t>输出信号类型</a:t>
            </a:r>
            <a:r>
              <a:rPr lang="zh-CN" altLang="en-US" sz="1300" dirty="0">
                <a:solidFill>
                  <a:srgbClr val="FF66CC"/>
                </a:solidFill>
                <a:latin typeface="方正姚体" panose="02010601030101010101" pitchFamily="2" charset="-122"/>
                <a:ea typeface="方正姚体" panose="02010601030101010101" pitchFamily="2" charset="-122"/>
              </a:rPr>
              <a:t>缺省</a:t>
            </a:r>
            <a:r>
              <a:rPr lang="zh-CN" altLang="en-US" sz="1300" dirty="0">
                <a:latin typeface="方正姚体" panose="02010601030101010101" pitchFamily="2" charset="-122"/>
                <a:ea typeface="方正姚体" panose="02010601030101010101" pitchFamily="2" charset="-122"/>
              </a:rPr>
              <a:t>为</a:t>
            </a:r>
            <a:r>
              <a:rPr lang="en-US" altLang="zh-CN" sz="1300" dirty="0">
                <a:solidFill>
                  <a:srgbClr val="FF66CC"/>
                </a:solidFill>
                <a:latin typeface="方正姚体" panose="02010601030101010101" pitchFamily="2" charset="-122"/>
                <a:ea typeface="方正姚体" panose="02010601030101010101" pitchFamily="2" charset="-122"/>
              </a:rPr>
              <a:t>wire</a:t>
            </a:r>
            <a:r>
              <a:rPr lang="zh-CN" altLang="en-US" sz="1300" dirty="0">
                <a:latin typeface="方正姚体" panose="02010601030101010101" pitchFamily="2" charset="-122"/>
                <a:ea typeface="方正姚体" panose="02010601030101010101" pitchFamily="2" charset="-122"/>
              </a:rPr>
              <a:t>型</a:t>
            </a:r>
            <a:r>
              <a:rPr lang="en-US" altLang="zh-CN" sz="1300" dirty="0">
                <a:ea typeface="方正姚体" panose="02010601030101010101" pitchFamily="2" charset="-122"/>
              </a:rPr>
              <a:t>——</a:t>
            </a:r>
            <a:r>
              <a:rPr lang="zh-CN" altLang="en-US" sz="1300" dirty="0">
                <a:latin typeface="方正姚体" panose="02010601030101010101" pitchFamily="2" charset="-122"/>
                <a:ea typeface="方正姚体" panose="02010601030101010101" pitchFamily="2" charset="-122"/>
              </a:rPr>
              <a:t>当对输入</a:t>
            </a:r>
            <a:r>
              <a:rPr lang="en-US" altLang="zh-CN" sz="1300" dirty="0">
                <a:latin typeface="方正姚体" panose="02010601030101010101" pitchFamily="2" charset="-122"/>
                <a:ea typeface="方正姚体" panose="02010601030101010101" pitchFamily="2" charset="-122"/>
              </a:rPr>
              <a:t>/</a:t>
            </a:r>
            <a:r>
              <a:rPr lang="zh-CN" altLang="en-US" sz="1300" dirty="0">
                <a:latin typeface="方正姚体" panose="02010601030101010101" pitchFamily="2" charset="-122"/>
                <a:ea typeface="方正姚体" panose="02010601030101010101" pitchFamily="2" charset="-122"/>
              </a:rPr>
              <a:t>输出信号不加以信号类型声明时，则输入</a:t>
            </a:r>
            <a:r>
              <a:rPr lang="en-US" altLang="zh-CN" sz="1300" dirty="0">
                <a:latin typeface="方正姚体" panose="02010601030101010101" pitchFamily="2" charset="-122"/>
                <a:ea typeface="方正姚体" panose="02010601030101010101" pitchFamily="2" charset="-122"/>
              </a:rPr>
              <a:t>/</a:t>
            </a:r>
            <a:r>
              <a:rPr lang="zh-CN" altLang="en-US" sz="1300" dirty="0">
                <a:latin typeface="方正姚体" panose="02010601030101010101" pitchFamily="2" charset="-122"/>
                <a:ea typeface="方正姚体" panose="02010601030101010101" pitchFamily="2" charset="-122"/>
              </a:rPr>
              <a:t>输出信号为</a:t>
            </a:r>
            <a:r>
              <a:rPr lang="en-US" altLang="zh-CN" sz="1300" dirty="0">
                <a:solidFill>
                  <a:srgbClr val="FF66CC"/>
                </a:solidFill>
                <a:latin typeface="方正姚体" panose="02010601030101010101" pitchFamily="2" charset="-122"/>
                <a:ea typeface="方正姚体" panose="02010601030101010101" pitchFamily="2" charset="-122"/>
              </a:rPr>
              <a:t>wire</a:t>
            </a:r>
            <a:r>
              <a:rPr lang="zh-CN" altLang="en-US" sz="1300" dirty="0">
                <a:latin typeface="方正姚体" panose="02010601030101010101" pitchFamily="2" charset="-122"/>
                <a:ea typeface="方正姚体" panose="02010601030101010101" pitchFamily="2" charset="-122"/>
              </a:rPr>
              <a:t>型。</a:t>
            </a:r>
            <a:endParaRPr lang="zh-CN" altLang="en-US" sz="1000" dirty="0">
              <a:latin typeface="宋体" panose="02010600030101010101" pitchFamily="2" charset="-122"/>
            </a:endParaRPr>
          </a:p>
          <a:p>
            <a:pPr lvl="0" eaLnBrk="1" hangingPunct="1"/>
            <a:r>
              <a:rPr lang="en-US" altLang="zh-CN" sz="1000" dirty="0">
                <a:latin typeface="宋体" panose="02010600030101010101" pitchFamily="2" charset="-122"/>
              </a:rPr>
              <a:t>wire</a:t>
            </a:r>
            <a:r>
              <a:rPr lang="zh-CN" altLang="en-US" sz="1000" dirty="0"/>
              <a:t>型向量举例：</a:t>
            </a:r>
            <a:endParaRPr lang="zh-CN" altLang="en-US" sz="1000" dirty="0">
              <a:latin typeface="宋体" panose="02010600030101010101" pitchFamily="2" charset="-122"/>
            </a:endParaRPr>
          </a:p>
          <a:p>
            <a:pPr lvl="0" eaLnBrk="1" hangingPunct="1"/>
            <a:r>
              <a:rPr lang="zh-CN" altLang="en-US" sz="1000" dirty="0">
                <a:latin typeface="宋体" panose="02010600030101010101" pitchFamily="2" charset="-122"/>
              </a:rPr>
              <a:t>    </a:t>
            </a:r>
            <a:r>
              <a:rPr lang="en-US" altLang="zh-CN" sz="1000" dirty="0">
                <a:latin typeface="宋体" panose="02010600030101010101" pitchFamily="2" charset="-122"/>
              </a:rPr>
              <a:t>wire[7:0]  in,out;</a:t>
            </a:r>
            <a:endParaRPr lang="en-US" altLang="zh-CN" sz="1000" dirty="0">
              <a:latin typeface="宋体" panose="02010600030101010101" pitchFamily="2" charset="-122"/>
            </a:endParaRPr>
          </a:p>
          <a:p>
            <a:pPr lvl="0" eaLnBrk="1" hangingPunct="1"/>
            <a:r>
              <a:rPr lang="en-US" altLang="zh-CN" sz="1000" dirty="0">
                <a:latin typeface="宋体" panose="02010600030101010101" pitchFamily="2" charset="-122"/>
              </a:rPr>
              <a:t>    assign out=in;  //</a:t>
            </a:r>
            <a:r>
              <a:rPr lang="zh-CN" altLang="en-US" sz="1000" dirty="0"/>
              <a:t>将等号右边的值赋给等号左边的变量。</a:t>
            </a:r>
            <a:endParaRPr lang="zh-CN" altLang="en-US" sz="1000" dirty="0">
              <a:latin typeface="宋体" panose="02010600030101010101" pitchFamily="2" charset="-122"/>
            </a:endParaRPr>
          </a:p>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2994" name="Rectangle 2"/>
          <p:cNvSpPr>
            <a:spLocks noTextEdit="1"/>
          </p:cNvSpPr>
          <p:nvPr>
            <p:ph type="sldImg"/>
          </p:nvPr>
        </p:nvSpPr>
        <p:spPr>
          <a:solidFill>
            <a:srgbClr val="FFFFFF">
              <a:alpha val="100000"/>
            </a:srgbClr>
          </a:solidFill>
          <a:ln/>
        </p:spPr>
      </p:sp>
      <p:sp>
        <p:nvSpPr>
          <p:cNvPr id="212995"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1000" dirty="0">
                <a:ea typeface="黑体" panose="02010609060101010101" pitchFamily="49" charset="-122"/>
              </a:rPr>
              <a:t>备注</a:t>
            </a:r>
            <a:r>
              <a:rPr lang="zh-CN" altLang="en-US" sz="1000" dirty="0"/>
              <a:t>：</a:t>
            </a:r>
            <a:r>
              <a:rPr lang="en-US" altLang="zh-CN" sz="1000" dirty="0"/>
              <a:t>intege</a:t>
            </a:r>
            <a:r>
              <a:rPr lang="zh-CN" altLang="en-US" sz="1000" dirty="0">
                <a:latin typeface="宋体" panose="02010600030101010101" pitchFamily="2" charset="-122"/>
              </a:rPr>
              <a:t>型、</a:t>
            </a:r>
            <a:r>
              <a:rPr lang="en-US" altLang="zh-CN" sz="1000" dirty="0"/>
              <a:t>real</a:t>
            </a:r>
            <a:r>
              <a:rPr lang="zh-CN" altLang="en-US" sz="1000" dirty="0">
                <a:latin typeface="宋体" panose="02010600030101010101" pitchFamily="2" charset="-122"/>
              </a:rPr>
              <a:t>型和</a:t>
            </a:r>
            <a:r>
              <a:rPr lang="en-US" altLang="zh-CN" sz="1000" dirty="0"/>
              <a:t>time</a:t>
            </a:r>
            <a:r>
              <a:rPr lang="zh-CN" altLang="en-US" sz="1000" dirty="0">
                <a:latin typeface="宋体" panose="02010600030101010101" pitchFamily="2" charset="-122"/>
              </a:rPr>
              <a:t>型变量为纯数学的抽象描述，不对应任何具体的硬件电路。 </a:t>
            </a:r>
            <a:endParaRPr lang="zh-CN" altLang="en-US" sz="1000" dirty="0"/>
          </a:p>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TextEdit="1"/>
          </p:cNvSpPr>
          <p:nvPr>
            <p:ph type="sldImg"/>
          </p:nvPr>
        </p:nvSpPr>
        <p:spPr>
          <a:solidFill>
            <a:srgbClr val="FFFFFF">
              <a:alpha val="100000"/>
            </a:srgbClr>
          </a:solidFill>
          <a:ln/>
        </p:spPr>
      </p:sp>
      <p:sp>
        <p:nvSpPr>
          <p:cNvPr id="215043"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1000" dirty="0">
                <a:ea typeface="黑体" panose="02010609060101010101" pitchFamily="49" charset="-122"/>
              </a:rPr>
              <a:t>备注</a:t>
            </a:r>
            <a:r>
              <a:rPr lang="zh-CN" altLang="en-US" sz="1000" dirty="0"/>
              <a:t>：过程赋值语句包括非阻塞赋值语句</a:t>
            </a:r>
            <a:r>
              <a:rPr lang="en-US" altLang="zh-CN" sz="1000" dirty="0"/>
              <a:t>b&lt;=a;</a:t>
            </a:r>
            <a:r>
              <a:rPr lang="zh-CN" altLang="en-US" sz="1000" dirty="0"/>
              <a:t>和阻塞赋值语句</a:t>
            </a:r>
            <a:r>
              <a:rPr lang="en-US" altLang="zh-CN" sz="1000" dirty="0"/>
              <a:t>b=a;</a:t>
            </a:r>
            <a:endParaRPr lang="en-US" altLang="zh-CN" sz="1000" dirty="0"/>
          </a:p>
          <a:p>
            <a:pPr lvl="0" eaLnBrk="1" hangingPunct="1"/>
            <a:r>
              <a:rPr lang="en-US" altLang="zh-CN" sz="1000" dirty="0"/>
              <a:t>          </a:t>
            </a:r>
            <a:endParaRPr lang="en-US" altLang="zh-CN" sz="1000" dirty="0">
              <a:latin typeface="宋体" panose="02010600030101010101" pitchFamily="2"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7090" name="Rectangle 2"/>
          <p:cNvSpPr>
            <a:spLocks noTextEdit="1"/>
          </p:cNvSpPr>
          <p:nvPr>
            <p:ph type="sldImg"/>
          </p:nvPr>
        </p:nvSpPr>
        <p:spPr>
          <a:solidFill>
            <a:srgbClr val="FFFFFF">
              <a:alpha val="100000"/>
            </a:srgbClr>
          </a:solidFill>
          <a:ln/>
        </p:spPr>
      </p:sp>
      <p:sp>
        <p:nvSpPr>
          <p:cNvPr id="217091"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9138" name="Rectangle 2"/>
          <p:cNvSpPr>
            <a:spLocks noTextEdit="1"/>
          </p:cNvSpPr>
          <p:nvPr>
            <p:ph type="sldImg"/>
          </p:nvPr>
        </p:nvSpPr>
        <p:spPr>
          <a:solidFill>
            <a:srgbClr val="FFFFFF">
              <a:alpha val="100000"/>
            </a:srgbClr>
          </a:solidFill>
          <a:ln/>
        </p:spPr>
      </p:sp>
      <p:sp>
        <p:nvSpPr>
          <p:cNvPr id="219139"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algn="just" eaLnBrk="1" hangingPunct="1"/>
            <a:r>
              <a:rPr lang="en-US" altLang="zh-CN" sz="1000" dirty="0">
                <a:latin typeface="宋体" panose="02010600030101010101" pitchFamily="2" charset="-122"/>
              </a:rPr>
              <a:t> </a:t>
            </a:r>
            <a:r>
              <a:rPr lang="zh-CN" altLang="en-US" sz="1000" dirty="0">
                <a:ea typeface="黑体" panose="02010609060101010101" pitchFamily="49" charset="-122"/>
              </a:rPr>
              <a:t>备注</a:t>
            </a:r>
            <a:r>
              <a:rPr lang="zh-CN" altLang="en-US" sz="1000" dirty="0"/>
              <a:t>：这里</a:t>
            </a:r>
            <a:r>
              <a:rPr lang="en-US" altLang="zh-CN" sz="1000" dirty="0">
                <a:latin typeface="宋体" panose="02010600030101010101" pitchFamily="2" charset="-122"/>
              </a:rPr>
              <a:t>reg</a:t>
            </a:r>
            <a:r>
              <a:rPr lang="zh-CN" altLang="en-US" sz="1000" dirty="0"/>
              <a:t>型变量</a:t>
            </a:r>
            <a:r>
              <a:rPr lang="en-US" altLang="zh-CN" sz="1000" dirty="0">
                <a:latin typeface="宋体" panose="02010600030101010101" pitchFamily="2" charset="-122"/>
              </a:rPr>
              <a:t>out1</a:t>
            </a:r>
            <a:r>
              <a:rPr lang="zh-CN" altLang="en-US" sz="1000" dirty="0">
                <a:latin typeface="宋体" panose="02010600030101010101" pitchFamily="2" charset="-122"/>
              </a:rPr>
              <a:t>一定是放在过程块语句中，而且必须通过过程赋值语句赋值！ </a:t>
            </a:r>
            <a:r>
              <a:rPr lang="en-US" altLang="zh-CN" sz="1000" dirty="0">
                <a:latin typeface="宋体" panose="02010600030101010101" pitchFamily="2" charset="-122"/>
              </a:rPr>
              <a:t>out1</a:t>
            </a:r>
            <a:r>
              <a:rPr lang="zh-CN" altLang="en-US" sz="1000" dirty="0"/>
              <a:t>代表了一个组合逻辑信号，它是对输入</a:t>
            </a:r>
            <a:r>
              <a:rPr lang="en-US" altLang="zh-CN" sz="1000" dirty="0">
                <a:latin typeface="宋体" panose="02010600030101010101" pitchFamily="2" charset="-122"/>
              </a:rPr>
              <a:t>b</a:t>
            </a:r>
            <a:r>
              <a:rPr lang="zh-CN" altLang="en-US" sz="1000" dirty="0"/>
              <a:t>取反。</a:t>
            </a:r>
            <a:endParaRPr lang="zh-CN" altLang="en-US" sz="1000" dirty="0">
              <a:latin typeface="宋体" panose="02010600030101010101" pitchFamily="2" charset="-122"/>
            </a:endParaRPr>
          </a:p>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1186" name="Rectangle 2"/>
          <p:cNvSpPr>
            <a:spLocks noTextEdit="1"/>
          </p:cNvSpPr>
          <p:nvPr>
            <p:ph type="sldImg"/>
          </p:nvPr>
        </p:nvSpPr>
        <p:spPr>
          <a:solidFill>
            <a:srgbClr val="FFFFFF">
              <a:alpha val="100000"/>
            </a:srgbClr>
          </a:solidFill>
          <a:ln/>
        </p:spPr>
      </p:sp>
      <p:sp>
        <p:nvSpPr>
          <p:cNvPr id="221187"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1000" dirty="0">
                <a:ea typeface="黑体" panose="02010609060101010101" pitchFamily="49" charset="-122"/>
              </a:rPr>
              <a:t>备注</a:t>
            </a:r>
            <a:r>
              <a:rPr lang="zh-CN" altLang="en-US" sz="1000" dirty="0"/>
              <a:t>：这里</a:t>
            </a:r>
            <a:r>
              <a:rPr lang="en-US" altLang="zh-CN" sz="1000" dirty="0">
                <a:latin typeface="宋体" panose="02010600030101010101" pitchFamily="2" charset="-122"/>
              </a:rPr>
              <a:t>reg</a:t>
            </a:r>
            <a:r>
              <a:rPr lang="zh-CN" altLang="en-US" sz="1000" dirty="0"/>
              <a:t>型变量</a:t>
            </a:r>
            <a:r>
              <a:rPr lang="en-US" altLang="zh-CN" sz="1000" dirty="0">
                <a:latin typeface="宋体" panose="02010600030101010101" pitchFamily="2" charset="-122"/>
              </a:rPr>
              <a:t>out1</a:t>
            </a:r>
            <a:r>
              <a:rPr lang="zh-CN" altLang="en-US" sz="1000" dirty="0"/>
              <a:t>代表了一个</a:t>
            </a:r>
            <a:r>
              <a:rPr lang="zh-CN" altLang="en-US" sz="1000" dirty="0">
                <a:ea typeface="黑体" panose="02010609060101010101" pitchFamily="49" charset="-122"/>
              </a:rPr>
              <a:t>触发器</a:t>
            </a:r>
            <a:r>
              <a:rPr lang="zh-CN" altLang="en-US" sz="1000" dirty="0"/>
              <a:t>，当时钟</a:t>
            </a:r>
            <a:r>
              <a:rPr lang="en-US" altLang="zh-CN" sz="1000" dirty="0"/>
              <a:t>clk</a:t>
            </a:r>
            <a:r>
              <a:rPr lang="zh-CN" altLang="en-US" sz="1000" dirty="0"/>
              <a:t>的上升沿到来时，它等于输入</a:t>
            </a:r>
            <a:r>
              <a:rPr lang="en-US" altLang="zh-CN" sz="1000" dirty="0"/>
              <a:t>d</a:t>
            </a:r>
            <a:r>
              <a:rPr lang="zh-CN" altLang="en-US" sz="1000" dirty="0"/>
              <a:t>的值。</a:t>
            </a:r>
            <a:endParaRPr lang="zh-CN" altLang="en-US" sz="1000" dirty="0"/>
          </a:p>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3234" name="Rectangle 2"/>
          <p:cNvSpPr>
            <a:spLocks noTextEdit="1"/>
          </p:cNvSpPr>
          <p:nvPr>
            <p:ph type="sldImg"/>
          </p:nvPr>
        </p:nvSpPr>
        <p:spPr>
          <a:solidFill>
            <a:srgbClr val="FFFFFF">
              <a:alpha val="100000"/>
            </a:srgbClr>
          </a:solidFill>
          <a:ln/>
        </p:spPr>
      </p:sp>
      <p:sp>
        <p:nvSpPr>
          <p:cNvPr id="223235"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82" name="Rectangle 2"/>
          <p:cNvSpPr>
            <a:spLocks noTextEdit="1"/>
          </p:cNvSpPr>
          <p:nvPr>
            <p:ph type="sldImg"/>
          </p:nvPr>
        </p:nvSpPr>
        <p:spPr>
          <a:solidFill>
            <a:srgbClr val="FFFFFF">
              <a:alpha val="100000"/>
            </a:srgbClr>
          </a:solidFill>
          <a:ln/>
        </p:spPr>
      </p:sp>
      <p:sp>
        <p:nvSpPr>
          <p:cNvPr id="225283"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algn="just" eaLnBrk="1" hangingPunct="1"/>
            <a:r>
              <a:rPr lang="zh-CN" altLang="en-US" sz="1000" dirty="0"/>
              <a:t>参见</a:t>
            </a:r>
            <a:r>
              <a:rPr lang="en-US" altLang="zh-CN" sz="1000" dirty="0"/>
              <a:t>《</a:t>
            </a:r>
            <a:r>
              <a:rPr lang="zh-CN" altLang="en-US" sz="1000" dirty="0"/>
              <a:t>从算法设计到硬线逻辑的实现</a:t>
            </a:r>
            <a:r>
              <a:rPr lang="en-US" altLang="zh-CN" sz="1000" dirty="0"/>
              <a:t>——</a:t>
            </a:r>
            <a:r>
              <a:rPr lang="zh-CN" altLang="en-US" sz="1000" dirty="0"/>
              <a:t>复杂数字逻辑系统的</a:t>
            </a:r>
            <a:r>
              <a:rPr lang="en-US" altLang="zh-CN" sz="1000" dirty="0">
                <a:latin typeface="宋体" panose="02010600030101010101" pitchFamily="2" charset="-122"/>
              </a:rPr>
              <a:t>Verilog HDL</a:t>
            </a:r>
            <a:r>
              <a:rPr lang="zh-CN" altLang="en-US" sz="1000" dirty="0"/>
              <a:t>设计技术和方法</a:t>
            </a:r>
            <a:r>
              <a:rPr lang="en-US" altLang="zh-CN" sz="1000" dirty="0"/>
              <a:t>》</a:t>
            </a:r>
            <a:r>
              <a:rPr lang="en-US" altLang="zh-CN" sz="1000" dirty="0">
                <a:latin typeface="宋体" panose="02010600030101010101" pitchFamily="2" charset="-122"/>
              </a:rPr>
              <a:t>P27</a:t>
            </a:r>
            <a:endParaRPr lang="en-US" altLang="zh-CN" sz="1000" dirty="0">
              <a:latin typeface="宋体" panose="02010600030101010101" pitchFamily="2" charset="-122"/>
            </a:endParaRPr>
          </a:p>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7330" name="Rectangle 2"/>
          <p:cNvSpPr>
            <a:spLocks noTextEdit="1"/>
          </p:cNvSpPr>
          <p:nvPr>
            <p:ph type="sldImg"/>
          </p:nvPr>
        </p:nvSpPr>
        <p:spPr>
          <a:ln/>
        </p:spPr>
      </p:sp>
      <p:sp>
        <p:nvSpPr>
          <p:cNvPr id="227331" name="Rectangle 3"/>
          <p:cNvSpPr>
            <a:spLocks noGrp="1"/>
          </p:cNvSpPr>
          <p:nvPr>
            <p:ph type="body" idx="1"/>
          </p:nvPr>
        </p:nvSpPr>
        <p:spPr>
          <a:ln/>
        </p:spPr>
        <p:txBody>
          <a:bodyPr wrap="square" lIns="91440" tIns="45720" rIns="91440" bIns="45720" anchor="t" anchorCtr="0"/>
          <a:p>
            <a:pPr lvl="0" eaLnBrk="1" hangingPunct="1"/>
            <a:r>
              <a:rPr lang="zh-CN" altLang="en-US" dirty="0">
                <a:latin typeface="宋体" panose="02010600030101010101" pitchFamily="2" charset="-122"/>
              </a:rPr>
              <a:t>见</a:t>
            </a:r>
            <a:r>
              <a:rPr lang="en-US" altLang="zh-CN" dirty="0">
                <a:latin typeface="宋体" panose="02010600030101010101" pitchFamily="2" charset="-122"/>
              </a:rPr>
              <a:t>《</a:t>
            </a:r>
            <a:r>
              <a:rPr lang="zh-CN" altLang="en-US" dirty="0">
                <a:latin typeface="宋体" panose="02010600030101010101" pitchFamily="2" charset="-122"/>
              </a:rPr>
              <a:t>数字系统设计与</a:t>
            </a:r>
            <a:r>
              <a:rPr lang="en-US" altLang="zh-CN" dirty="0"/>
              <a:t>Verilog HDL</a:t>
            </a:r>
            <a:r>
              <a:rPr lang="en-US" altLang="zh-CN" dirty="0">
                <a:latin typeface="宋体" panose="02010600030101010101" pitchFamily="2" charset="-122"/>
              </a:rPr>
              <a:t>》</a:t>
            </a:r>
            <a:r>
              <a:rPr lang="en-US" altLang="zh-CN" dirty="0"/>
              <a:t>P154~157 </a:t>
            </a:r>
            <a:endParaRPr lang="en-US" altLang="zh-CN"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9378" name="Rectangle 2"/>
          <p:cNvSpPr>
            <a:spLocks noTextEdit="1"/>
          </p:cNvSpPr>
          <p:nvPr>
            <p:ph type="sldImg"/>
          </p:nvPr>
        </p:nvSpPr>
        <p:spPr>
          <a:solidFill>
            <a:srgbClr val="FFFFFF">
              <a:alpha val="100000"/>
            </a:srgbClr>
          </a:solidFill>
          <a:ln/>
        </p:spPr>
      </p:sp>
      <p:sp>
        <p:nvSpPr>
          <p:cNvPr id="229379"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1000" dirty="0">
                <a:latin typeface="宋体" panose="02010600030101010101" pitchFamily="2" charset="-122"/>
              </a:rPr>
              <a:t>参见</a:t>
            </a:r>
            <a:r>
              <a:rPr lang="zh-CN" altLang="en-US" sz="1000" dirty="0"/>
              <a:t>“</a:t>
            </a:r>
            <a:r>
              <a:rPr lang="en-US" altLang="zh-CN" sz="1000" dirty="0">
                <a:latin typeface="宋体" panose="02010600030101010101" pitchFamily="2" charset="-122"/>
              </a:rPr>
              <a:t>Quartus</a:t>
            </a:r>
            <a:r>
              <a:rPr lang="en-US" altLang="zh-CN" sz="1000" baseline="30000" dirty="0">
                <a:latin typeface="宋体" panose="02010600030101010101" pitchFamily="2" charset="-122"/>
              </a:rPr>
              <a:t> </a:t>
            </a:r>
            <a:r>
              <a:rPr lang="en-US" altLang="zh-CN" sz="1000" dirty="0">
                <a:latin typeface="宋体" panose="02010600030101010101" pitchFamily="2" charset="-122"/>
              </a:rPr>
              <a:t>II</a:t>
            </a:r>
            <a:r>
              <a:rPr lang="zh-CN" altLang="en-US" sz="1000" dirty="0">
                <a:latin typeface="宋体" panose="02010600030101010101" pitchFamily="2" charset="-122"/>
              </a:rPr>
              <a:t>所支持的运算符 </a:t>
            </a:r>
            <a:r>
              <a:rPr lang="en-US" altLang="zh-CN" sz="1000" dirty="0">
                <a:latin typeface="宋体" panose="02010600030101010101" pitchFamily="2" charset="-122"/>
              </a:rPr>
              <a:t>.doc</a:t>
            </a:r>
            <a:r>
              <a:rPr lang="en-US" altLang="zh-CN" sz="1000" dirty="0"/>
              <a:t>”</a:t>
            </a:r>
            <a:endParaRPr lang="en-US" altLang="zh-CN" sz="1000" dirty="0">
              <a:latin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幻灯片图像占位符 1"/>
          <p:cNvSpPr>
            <a:spLocks noGrp="1" noRot="1" noChangeAspect="1" noTextEdit="1"/>
          </p:cNvSpPr>
          <p:nvPr>
            <p:ph type="sldImg"/>
          </p:nvPr>
        </p:nvSpPr>
        <p:spPr>
          <a:ln/>
        </p:spPr>
      </p:sp>
      <p:sp>
        <p:nvSpPr>
          <p:cNvPr id="7782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77828"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1426" name="Rectangle 2"/>
          <p:cNvSpPr>
            <a:spLocks noTextEdit="1"/>
          </p:cNvSpPr>
          <p:nvPr>
            <p:ph type="sldImg"/>
          </p:nvPr>
        </p:nvSpPr>
        <p:spPr>
          <a:solidFill>
            <a:srgbClr val="FFFFFF">
              <a:alpha val="100000"/>
            </a:srgbClr>
          </a:solidFill>
          <a:ln/>
        </p:spPr>
      </p:sp>
      <p:sp>
        <p:nvSpPr>
          <p:cNvPr id="231427"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1000" b="1" dirty="0">
                <a:latin typeface="宋体" panose="02010600030101010101" pitchFamily="2" charset="-122"/>
              </a:rPr>
              <a:t>备注</a:t>
            </a:r>
            <a:r>
              <a:rPr lang="zh-CN" altLang="en-US" sz="1000" dirty="0">
                <a:latin typeface="宋体" panose="02010600030101010101" pitchFamily="2" charset="-122"/>
              </a:rPr>
              <a:t>：注意</a:t>
            </a:r>
            <a:r>
              <a:rPr lang="en-US" altLang="zh-CN" sz="2000" dirty="0">
                <a:latin typeface="华文新魏" panose="02010800040101010101" pitchFamily="2" charset="-122"/>
                <a:ea typeface="华文新魏" panose="02010800040101010101" pitchFamily="2" charset="-122"/>
              </a:rPr>
              <a:t>Quartus II</a:t>
            </a:r>
            <a:r>
              <a:rPr lang="zh-CN" altLang="en-US" sz="2000" dirty="0">
                <a:latin typeface="华文新魏" panose="02010800040101010101" pitchFamily="2" charset="-122"/>
                <a:ea typeface="华文新魏" panose="02010800040101010101" pitchFamily="2" charset="-122"/>
              </a:rPr>
              <a:t>支持</a:t>
            </a:r>
            <a:r>
              <a:rPr lang="zh-CN" altLang="en-US" sz="2000" dirty="0">
                <a:ea typeface="华文新魏" panose="02010800040101010101" pitchFamily="2" charset="-122"/>
              </a:rPr>
              <a:t>“</a:t>
            </a:r>
            <a:r>
              <a:rPr lang="en-US" altLang="zh-CN" sz="2000" dirty="0">
                <a:solidFill>
                  <a:srgbClr val="CC0000"/>
                </a:solidFill>
                <a:latin typeface="华文新魏" panose="02010800040101010101" pitchFamily="2" charset="-122"/>
                <a:ea typeface="华文新魏" panose="02010800040101010101" pitchFamily="2" charset="-122"/>
              </a:rPr>
              <a:t>/</a:t>
            </a:r>
            <a:r>
              <a:rPr lang="en-US" altLang="zh-CN" sz="2000" dirty="0">
                <a:ea typeface="华文新魏" panose="02010800040101010101" pitchFamily="2" charset="-122"/>
              </a:rPr>
              <a:t>”</a:t>
            </a:r>
            <a:r>
              <a:rPr lang="en-US" altLang="zh-CN" sz="2000" dirty="0">
                <a:latin typeface="华文新魏" panose="02010800040101010101" pitchFamily="2" charset="-122"/>
                <a:ea typeface="华文新魏" panose="02010800040101010101" pitchFamily="2" charset="-122"/>
              </a:rPr>
              <a:t> </a:t>
            </a:r>
            <a:r>
              <a:rPr lang="zh-CN" altLang="en-US" sz="2000" dirty="0">
                <a:latin typeface="华文新魏" panose="02010800040101010101" pitchFamily="2" charset="-122"/>
                <a:ea typeface="华文新魏" panose="02010800040101010101" pitchFamily="2" charset="-122"/>
              </a:rPr>
              <a:t>和</a:t>
            </a:r>
            <a:r>
              <a:rPr lang="zh-CN" altLang="en-US" sz="2000" dirty="0">
                <a:ea typeface="华文新魏" panose="02010800040101010101" pitchFamily="2" charset="-122"/>
              </a:rPr>
              <a:t>“</a:t>
            </a:r>
            <a:r>
              <a:rPr lang="en-US" altLang="zh-CN" sz="2000" dirty="0">
                <a:solidFill>
                  <a:srgbClr val="CC0000"/>
                </a:solidFill>
                <a:latin typeface="华文新魏" panose="02010800040101010101" pitchFamily="2" charset="-122"/>
                <a:ea typeface="华文新魏" panose="02010800040101010101" pitchFamily="2" charset="-122"/>
              </a:rPr>
              <a:t>%</a:t>
            </a:r>
            <a:r>
              <a:rPr lang="en-US" altLang="zh-CN" sz="2000" dirty="0">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运算！参见</a:t>
            </a:r>
            <a:r>
              <a:rPr lang="en-US" altLang="zh-CN" sz="2000" dirty="0">
                <a:latin typeface="华文新魏" panose="02010800040101010101" pitchFamily="2" charset="-122"/>
                <a:ea typeface="华文新魏" panose="02010800040101010101" pitchFamily="2" charset="-122"/>
              </a:rPr>
              <a:t>E:\AMJ\2005_2005Year\course\EDA\2005Year\2005_VerilogHDL_example\arithmetic</a:t>
            </a:r>
            <a:r>
              <a:rPr lang="zh-CN" altLang="en-US" sz="2000" dirty="0">
                <a:latin typeface="华文新魏" panose="02010800040101010101" pitchFamily="2" charset="-122"/>
                <a:ea typeface="华文新魏" panose="02010800040101010101" pitchFamily="2" charset="-122"/>
              </a:rPr>
              <a:t>中的</a:t>
            </a:r>
            <a:r>
              <a:rPr lang="en-US" altLang="zh-CN" sz="2000" dirty="0">
                <a:latin typeface="华文新魏" panose="02010800040101010101" pitchFamily="2" charset="-122"/>
                <a:ea typeface="华文新魏" panose="02010800040101010101" pitchFamily="2" charset="-122"/>
              </a:rPr>
              <a:t>arithmetic.v</a:t>
            </a:r>
            <a:r>
              <a:rPr lang="zh-CN" altLang="en-US" sz="2000" dirty="0">
                <a:latin typeface="华文新魏" panose="02010800040101010101" pitchFamily="2" charset="-122"/>
                <a:ea typeface="华文新魏" panose="02010800040101010101" pitchFamily="2" charset="-122"/>
              </a:rPr>
              <a:t>和</a:t>
            </a:r>
            <a:r>
              <a:rPr lang="en-US" altLang="zh-CN" sz="2000" dirty="0">
                <a:latin typeface="华文新魏" panose="02010800040101010101" pitchFamily="2" charset="-122"/>
                <a:ea typeface="华文新魏" panose="02010800040101010101" pitchFamily="2" charset="-122"/>
              </a:rPr>
              <a:t>arithmetic.vwf</a:t>
            </a:r>
            <a:endParaRPr lang="en-US" altLang="zh-CN" sz="2000" dirty="0">
              <a:latin typeface="华文新魏" panose="02010800040101010101" pitchFamily="2" charset="-122"/>
              <a:ea typeface="华文新魏" panose="02010800040101010101" pitchFamily="2" charset="-122"/>
            </a:endParaRPr>
          </a:p>
          <a:p>
            <a:pPr lvl="0" eaLnBrk="1" hangingPunct="1"/>
            <a:r>
              <a:rPr lang="en-US" altLang="zh-CN" sz="2000" b="1" dirty="0"/>
              <a:t>          </a:t>
            </a:r>
            <a:r>
              <a:rPr lang="zh-CN" altLang="en-US" sz="2000" b="1" dirty="0"/>
              <a:t>求模</a:t>
            </a:r>
            <a:r>
              <a:rPr lang="zh-CN" altLang="en-US" sz="2000" dirty="0"/>
              <a:t>即是求一个数被另一个数相除后所得的余数。</a:t>
            </a:r>
            <a:endParaRPr lang="zh-CN" altLang="en-US" sz="2000" dirty="0"/>
          </a:p>
          <a:p>
            <a:pPr lvl="0" eaLnBrk="1" hangingPunct="1"/>
            <a:endParaRPr lang="zh-CN" altLang="en-US" sz="2000" dirty="0">
              <a:latin typeface="华文新魏" panose="02010800040101010101" pitchFamily="2" charset="-122"/>
              <a:ea typeface="华文新魏" panose="02010800040101010101" pitchFamily="2" charset="-122"/>
            </a:endParaRPr>
          </a:p>
          <a:p>
            <a:pPr lvl="0" eaLnBrk="1" hangingPunct="1"/>
            <a:endParaRPr lang="en-US" altLang="zh-CN" sz="2000" b="1" dirty="0">
              <a:latin typeface="华文新魏" panose="02010800040101010101" pitchFamily="2" charset="-122"/>
              <a:ea typeface="华文新魏" panose="02010800040101010101" pitchFamily="2" charset="-122"/>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3474" name="Rectangle 2"/>
          <p:cNvSpPr>
            <a:spLocks noTextEdit="1"/>
          </p:cNvSpPr>
          <p:nvPr>
            <p:ph type="sldImg"/>
          </p:nvPr>
        </p:nvSpPr>
        <p:spPr>
          <a:solidFill>
            <a:srgbClr val="FFFFFF">
              <a:alpha val="100000"/>
            </a:srgbClr>
          </a:solidFill>
          <a:ln/>
        </p:spPr>
      </p:sp>
      <p:sp>
        <p:nvSpPr>
          <p:cNvPr id="233475"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22" name="Rectangle 2"/>
          <p:cNvSpPr>
            <a:spLocks noTextEdit="1"/>
          </p:cNvSpPr>
          <p:nvPr>
            <p:ph type="sldImg"/>
          </p:nvPr>
        </p:nvSpPr>
        <p:spPr>
          <a:solidFill>
            <a:srgbClr val="FFFFFF">
              <a:alpha val="100000"/>
            </a:srgbClr>
          </a:solidFill>
          <a:ln/>
        </p:spPr>
      </p:sp>
      <p:sp>
        <p:nvSpPr>
          <p:cNvPr id="235523"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7570" name="Rectangle 2"/>
          <p:cNvSpPr>
            <a:spLocks noTextEdit="1"/>
          </p:cNvSpPr>
          <p:nvPr>
            <p:ph type="sldImg"/>
          </p:nvPr>
        </p:nvSpPr>
        <p:spPr>
          <a:solidFill>
            <a:srgbClr val="FFFFFF">
              <a:alpha val="100000"/>
            </a:srgbClr>
          </a:solidFill>
          <a:ln/>
        </p:spPr>
      </p:sp>
      <p:sp>
        <p:nvSpPr>
          <p:cNvPr id="237571"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9618" name="Rectangle 2"/>
          <p:cNvSpPr>
            <a:spLocks noTextEdit="1"/>
          </p:cNvSpPr>
          <p:nvPr>
            <p:ph type="sldImg"/>
          </p:nvPr>
        </p:nvSpPr>
        <p:spPr>
          <a:solidFill>
            <a:srgbClr val="FFFFFF">
              <a:alpha val="100000"/>
            </a:srgbClr>
          </a:solidFill>
          <a:ln/>
        </p:spPr>
      </p:sp>
      <p:sp>
        <p:nvSpPr>
          <p:cNvPr id="239619"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1666" name="Rectangle 2"/>
          <p:cNvSpPr>
            <a:spLocks noTextEdit="1"/>
          </p:cNvSpPr>
          <p:nvPr>
            <p:ph type="sldImg"/>
          </p:nvPr>
        </p:nvSpPr>
        <p:spPr>
          <a:solidFill>
            <a:srgbClr val="FFFFFF">
              <a:alpha val="100000"/>
            </a:srgbClr>
          </a:solidFill>
          <a:ln/>
        </p:spPr>
      </p:sp>
      <p:sp>
        <p:nvSpPr>
          <p:cNvPr id="241667"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3714" name="Rectangle 2"/>
          <p:cNvSpPr>
            <a:spLocks noTextEdit="1"/>
          </p:cNvSpPr>
          <p:nvPr>
            <p:ph type="sldImg"/>
          </p:nvPr>
        </p:nvSpPr>
        <p:spPr>
          <a:solidFill>
            <a:srgbClr val="FFFFFF">
              <a:alpha val="100000"/>
            </a:srgbClr>
          </a:solidFill>
          <a:ln/>
        </p:spPr>
      </p:sp>
      <p:sp>
        <p:nvSpPr>
          <p:cNvPr id="243715"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en-US" altLang="zh-CN" dirty="0">
                <a:latin typeface="宋体" panose="02010600030101010101" pitchFamily="2" charset="-122"/>
              </a:rPr>
              <a:t>&amp;&amp;</a:t>
            </a:r>
            <a:r>
              <a:rPr lang="zh-CN" altLang="en-US" dirty="0">
                <a:latin typeface="宋体" panose="02010600030101010101" pitchFamily="2" charset="-122"/>
              </a:rPr>
              <a:t>进行逻辑与运算，其结果为</a:t>
            </a:r>
            <a:r>
              <a:rPr lang="en-US" altLang="zh-CN" dirty="0">
                <a:latin typeface="宋体" panose="02010600030101010101" pitchFamily="2" charset="-122"/>
              </a:rPr>
              <a:t>1</a:t>
            </a:r>
            <a:r>
              <a:rPr lang="zh-CN" altLang="en-US" dirty="0">
                <a:latin typeface="宋体" panose="02010600030101010101" pitchFamily="2" charset="-122"/>
              </a:rPr>
              <a:t>位布尔值（逻辑</a:t>
            </a:r>
            <a:r>
              <a:rPr lang="en-US" altLang="zh-CN" dirty="0">
                <a:latin typeface="宋体" panose="02010600030101010101" pitchFamily="2" charset="-122"/>
              </a:rPr>
              <a:t>1</a:t>
            </a:r>
            <a:r>
              <a:rPr lang="zh-CN" altLang="en-US" dirty="0">
                <a:latin typeface="宋体" panose="02010600030101010101" pitchFamily="2" charset="-122"/>
              </a:rPr>
              <a:t>，逻辑</a:t>
            </a:r>
            <a:r>
              <a:rPr lang="en-US" altLang="zh-CN" dirty="0">
                <a:latin typeface="宋体" panose="02010600030101010101" pitchFamily="2" charset="-122"/>
              </a:rPr>
              <a:t>0</a:t>
            </a:r>
            <a:r>
              <a:rPr lang="zh-CN" altLang="en-US" dirty="0">
                <a:latin typeface="宋体" panose="02010600030101010101" pitchFamily="2" charset="-122"/>
              </a:rPr>
              <a:t>或不定值）；</a:t>
            </a:r>
            <a:endParaRPr lang="zh-CN" altLang="en-US" dirty="0">
              <a:latin typeface="宋体" panose="02010600030101010101" pitchFamily="2" charset="-122"/>
            </a:endParaRPr>
          </a:p>
          <a:p>
            <a:pPr lvl="0" eaLnBrk="1" hangingPunct="1"/>
            <a:r>
              <a:rPr lang="en-US" altLang="zh-CN" dirty="0">
                <a:latin typeface="宋体" panose="02010600030101010101" pitchFamily="2" charset="-122"/>
              </a:rPr>
              <a:t>&amp;</a:t>
            </a:r>
            <a:r>
              <a:rPr lang="zh-CN" altLang="en-US" dirty="0">
                <a:latin typeface="宋体" panose="02010600030101010101" pitchFamily="2" charset="-122"/>
              </a:rPr>
              <a:t>进行按位与运算，其结果与操作数位数相同。</a:t>
            </a:r>
            <a:endParaRPr lang="zh-CN" altLang="en-US" dirty="0">
              <a:latin typeface="宋体" panose="02010600030101010101" pitchFamily="2"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62" name="Rectangle 2"/>
          <p:cNvSpPr>
            <a:spLocks noTextEdit="1"/>
          </p:cNvSpPr>
          <p:nvPr>
            <p:ph type="sldImg"/>
          </p:nvPr>
        </p:nvSpPr>
        <p:spPr>
          <a:solidFill>
            <a:srgbClr val="FFFFFF">
              <a:alpha val="100000"/>
            </a:srgbClr>
          </a:solidFill>
          <a:ln/>
        </p:spPr>
      </p:sp>
      <p:sp>
        <p:nvSpPr>
          <p:cNvPr id="245763"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7810" name="Rectangle 2"/>
          <p:cNvSpPr>
            <a:spLocks noTextEdit="1"/>
          </p:cNvSpPr>
          <p:nvPr>
            <p:ph type="sldImg"/>
          </p:nvPr>
        </p:nvSpPr>
        <p:spPr>
          <a:solidFill>
            <a:srgbClr val="FFFFFF">
              <a:alpha val="100000"/>
            </a:srgbClr>
          </a:solidFill>
          <a:ln/>
        </p:spPr>
      </p:sp>
      <p:sp>
        <p:nvSpPr>
          <p:cNvPr id="247811"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1000" b="1" dirty="0">
                <a:ea typeface="黑体" panose="02010609060101010101" pitchFamily="49" charset="-122"/>
              </a:rPr>
              <a:t>备注</a:t>
            </a:r>
            <a:r>
              <a:rPr lang="zh-CN" altLang="en-US" sz="1000" dirty="0"/>
              <a:t>：逻辑运算符、关系运算符和等式运算符的运算结果都是为</a:t>
            </a:r>
            <a:r>
              <a:rPr lang="en-US" altLang="zh-CN" sz="1000" dirty="0">
                <a:latin typeface="宋体" panose="02010600030101010101" pitchFamily="2" charset="-122"/>
              </a:rPr>
              <a:t>1</a:t>
            </a:r>
            <a:r>
              <a:rPr lang="zh-CN" altLang="en-US" sz="1000" dirty="0"/>
              <a:t>位的逻辑值</a:t>
            </a:r>
            <a:r>
              <a:rPr lang="en-US" altLang="zh-CN" sz="1000" dirty="0">
                <a:latin typeface="宋体" panose="02010600030101010101" pitchFamily="2" charset="-122"/>
              </a:rPr>
              <a:t>1</a:t>
            </a:r>
            <a:r>
              <a:rPr lang="zh-CN" altLang="en-US" sz="1000" dirty="0"/>
              <a:t>或</a:t>
            </a:r>
            <a:r>
              <a:rPr lang="en-US" altLang="zh-CN" sz="1000" dirty="0">
                <a:latin typeface="宋体" panose="02010600030101010101" pitchFamily="2" charset="-122"/>
              </a:rPr>
              <a:t>0</a:t>
            </a:r>
            <a:r>
              <a:rPr lang="zh-CN" altLang="en-US" sz="1000" dirty="0"/>
              <a:t>或</a:t>
            </a:r>
            <a:r>
              <a:rPr lang="en-US" altLang="zh-CN" sz="1000" dirty="0">
                <a:latin typeface="宋体" panose="02010600030101010101" pitchFamily="2" charset="-122"/>
              </a:rPr>
              <a:t>x</a:t>
            </a:r>
            <a:r>
              <a:rPr lang="zh-CN" altLang="en-US" sz="1000" dirty="0"/>
              <a:t>。</a:t>
            </a:r>
            <a:endParaRPr lang="zh-CN" altLang="en-US" sz="1000" dirty="0">
              <a:latin typeface="宋体" panose="02010600030101010101" pitchFamily="2" charset="-122"/>
            </a:endParaRPr>
          </a:p>
          <a:p>
            <a:pPr lvl="0" algn="just" eaLnBrk="1" hangingPunct="1"/>
            <a:r>
              <a:rPr lang="zh-CN" altLang="en-US" sz="1000" b="1" dirty="0">
                <a:ea typeface="黑体" panose="02010609060101010101" pitchFamily="49" charset="-122"/>
              </a:rPr>
              <a:t> </a:t>
            </a:r>
            <a:endParaRPr lang="zh-CN" altLang="en-US" sz="1000" dirty="0">
              <a:latin typeface="宋体" panose="02010600030101010101" pitchFamily="2" charset="-122"/>
            </a:endParaRPr>
          </a:p>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9858" name="Rectangle 2"/>
          <p:cNvSpPr>
            <a:spLocks noTextEdit="1"/>
          </p:cNvSpPr>
          <p:nvPr>
            <p:ph type="sldImg"/>
          </p:nvPr>
        </p:nvSpPr>
        <p:spPr>
          <a:solidFill>
            <a:srgbClr val="FFFFFF">
              <a:alpha val="100000"/>
            </a:srgbClr>
          </a:solidFill>
          <a:ln/>
        </p:spPr>
      </p:sp>
      <p:sp>
        <p:nvSpPr>
          <p:cNvPr id="249859"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TextEdit="1"/>
          </p:cNvSpPr>
          <p:nvPr>
            <p:ph type="sldImg"/>
          </p:nvPr>
        </p:nvSpPr>
        <p:spPr>
          <a:solidFill>
            <a:srgbClr val="FFFFFF">
              <a:alpha val="100000"/>
            </a:srgbClr>
          </a:solidFill>
          <a:ln/>
        </p:spPr>
      </p:sp>
      <p:sp>
        <p:nvSpPr>
          <p:cNvPr id="79875"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1800" dirty="0">
                <a:latin typeface="Tahoma" panose="020B0604030504040204" pitchFamily="34" charset="0"/>
              </a:rPr>
              <a:t>见</a:t>
            </a:r>
            <a:r>
              <a:rPr lang="en-US" altLang="zh-CN" sz="2200" dirty="0">
                <a:solidFill>
                  <a:srgbClr val="CC0066"/>
                </a:solidFill>
                <a:latin typeface="方正姚体" panose="02010601030101010101" pitchFamily="2" charset="-122"/>
                <a:ea typeface="方正姚体" panose="02010601030101010101" pitchFamily="2" charset="-122"/>
              </a:rPr>
              <a:t>《</a:t>
            </a:r>
            <a:r>
              <a:rPr lang="zh-CN" altLang="en-US" sz="2200" dirty="0">
                <a:solidFill>
                  <a:srgbClr val="CC0066"/>
                </a:solidFill>
                <a:latin typeface="方正姚体" panose="02010601030101010101" pitchFamily="2" charset="-122"/>
                <a:ea typeface="方正姚体" panose="02010601030101010101" pitchFamily="2" charset="-122"/>
              </a:rPr>
              <a:t>数字系统设计与</a:t>
            </a:r>
            <a:r>
              <a:rPr lang="en-US" altLang="zh-CN" sz="2200" dirty="0">
                <a:solidFill>
                  <a:srgbClr val="CC0066"/>
                </a:solidFill>
                <a:latin typeface="方正姚体" panose="02010601030101010101" pitchFamily="2" charset="-122"/>
                <a:ea typeface="方正姚体" panose="02010601030101010101" pitchFamily="2" charset="-122"/>
              </a:rPr>
              <a:t>Verilog HDL 》</a:t>
            </a:r>
            <a:r>
              <a:rPr lang="en-US" altLang="zh-CN" sz="1800" dirty="0">
                <a:latin typeface="Tahoma" panose="020B0604030504040204" pitchFamily="34" charset="0"/>
              </a:rPr>
              <a:t> P147</a:t>
            </a:r>
            <a:endParaRPr lang="en-US" altLang="zh-CN" sz="1800" dirty="0">
              <a:latin typeface="Tahoma" panose="020B0604030504040204" pitchFamily="34" charset="0"/>
            </a:endParaRPr>
          </a:p>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1906" name="Rectangle 2"/>
          <p:cNvSpPr>
            <a:spLocks noTextEdit="1"/>
          </p:cNvSpPr>
          <p:nvPr>
            <p:ph type="sldImg"/>
          </p:nvPr>
        </p:nvSpPr>
        <p:spPr>
          <a:solidFill>
            <a:srgbClr val="FFFFFF">
              <a:alpha val="100000"/>
            </a:srgbClr>
          </a:solidFill>
          <a:ln/>
        </p:spPr>
      </p:sp>
      <p:sp>
        <p:nvSpPr>
          <p:cNvPr id="251907"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algn="just" eaLnBrk="1" hangingPunct="1"/>
            <a:r>
              <a:rPr lang="zh-CN" altLang="en-US" sz="1000" dirty="0">
                <a:ea typeface="黑体" panose="02010609060101010101" pitchFamily="49" charset="-122"/>
              </a:rPr>
              <a:t>缩减</a:t>
            </a:r>
            <a:r>
              <a:rPr lang="zh-CN" altLang="en-US" sz="1000" dirty="0"/>
              <a:t>运算符对单个操作数进行缩减运算后，运算结果缩减到一位</a:t>
            </a:r>
            <a:r>
              <a:rPr lang="zh-CN" altLang="en-US" sz="1000" dirty="0">
                <a:latin typeface="宋体" panose="02010600030101010101" pitchFamily="2" charset="-122"/>
              </a:rPr>
              <a:t> </a:t>
            </a:r>
            <a:r>
              <a:rPr lang="zh-CN" altLang="en-US" sz="1000" dirty="0"/>
              <a:t>。</a:t>
            </a:r>
            <a:endParaRPr lang="zh-CN" altLang="en-US" sz="1000" dirty="0">
              <a:latin typeface="宋体" panose="02010600030101010101" pitchFamily="2" charset="-122"/>
            </a:endParaRPr>
          </a:p>
          <a:p>
            <a:pPr lvl="0" eaLnBrk="1" hangingPunct="1"/>
            <a:r>
              <a:rPr lang="zh-CN" altLang="en-US" sz="1000" dirty="0">
                <a:ea typeface="黑体" panose="02010609060101010101" pitchFamily="49" charset="-122"/>
              </a:rPr>
              <a:t>位</a:t>
            </a:r>
            <a:r>
              <a:rPr lang="zh-CN" altLang="en-US" sz="1000" dirty="0"/>
              <a:t>运算符是对两个操作数的相应位进行与、或、同或、异或运算，或对单个操作数按位取反，操作数为几位，则运算结果也为几位。</a:t>
            </a:r>
            <a:endParaRPr lang="zh-CN" altLang="en-US" sz="1000" dirty="0">
              <a:latin typeface="宋体" panose="02010600030101010101" pitchFamily="2" charset="-122"/>
            </a:endParaRPr>
          </a:p>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3954" name="Rectangle 2"/>
          <p:cNvSpPr>
            <a:spLocks noTextEdit="1"/>
          </p:cNvSpPr>
          <p:nvPr>
            <p:ph type="sldImg"/>
          </p:nvPr>
        </p:nvSpPr>
        <p:spPr>
          <a:solidFill>
            <a:srgbClr val="FFFFFF">
              <a:alpha val="100000"/>
            </a:srgbClr>
          </a:solidFill>
          <a:ln/>
        </p:spPr>
      </p:sp>
      <p:sp>
        <p:nvSpPr>
          <p:cNvPr id="253955"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02" name="Rectangle 2"/>
          <p:cNvSpPr>
            <a:spLocks noTextEdit="1"/>
          </p:cNvSpPr>
          <p:nvPr>
            <p:ph type="sldImg"/>
          </p:nvPr>
        </p:nvSpPr>
        <p:spPr>
          <a:solidFill>
            <a:srgbClr val="FFFFFF">
              <a:alpha val="100000"/>
            </a:srgbClr>
          </a:solidFill>
          <a:ln/>
        </p:spPr>
      </p:sp>
      <p:sp>
        <p:nvSpPr>
          <p:cNvPr id="256003"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1000" dirty="0">
                <a:latin typeface="宋体" panose="02010600030101010101" pitchFamily="2" charset="-122"/>
              </a:rPr>
              <a:t>适于描述数据选择器。</a:t>
            </a:r>
            <a:endParaRPr lang="zh-CN" altLang="en-US" sz="1000" dirty="0">
              <a:latin typeface="宋体" panose="02010600030101010101" pitchFamily="2" charset="-122"/>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8050" name="Rectangle 2"/>
          <p:cNvSpPr>
            <a:spLocks noTextEdit="1"/>
          </p:cNvSpPr>
          <p:nvPr>
            <p:ph type="sldImg"/>
          </p:nvPr>
        </p:nvSpPr>
        <p:spPr>
          <a:solidFill>
            <a:srgbClr val="FFFFFF">
              <a:alpha val="100000"/>
            </a:srgbClr>
          </a:solidFill>
          <a:ln/>
        </p:spPr>
      </p:sp>
      <p:sp>
        <p:nvSpPr>
          <p:cNvPr id="258051"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0098" name="Rectangle 2"/>
          <p:cNvSpPr>
            <a:spLocks noTextEdit="1"/>
          </p:cNvSpPr>
          <p:nvPr>
            <p:ph type="sldImg"/>
          </p:nvPr>
        </p:nvSpPr>
        <p:spPr>
          <a:solidFill>
            <a:srgbClr val="FFFFFF">
              <a:alpha val="100000"/>
            </a:srgbClr>
          </a:solidFill>
          <a:ln/>
        </p:spPr>
      </p:sp>
      <p:sp>
        <p:nvSpPr>
          <p:cNvPr id="260099"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algn="just" eaLnBrk="1" hangingPunct="1"/>
            <a:r>
              <a:rPr lang="en-US" altLang="zh-CN" sz="1000" dirty="0">
                <a:latin typeface="宋体" panose="02010600030101010101" pitchFamily="2" charset="-122"/>
              </a:rPr>
              <a:t>{1,0} = 64</a:t>
            </a:r>
            <a:r>
              <a:rPr lang="en-US" altLang="zh-CN" sz="1000" dirty="0"/>
              <a:t>’</a:t>
            </a:r>
            <a:r>
              <a:rPr lang="en-US" altLang="zh-CN" sz="1000" dirty="0">
                <a:latin typeface="宋体" panose="02010600030101010101" pitchFamily="2" charset="-122"/>
              </a:rPr>
              <a:t>h00000001_00000000</a:t>
            </a:r>
            <a:r>
              <a:rPr lang="zh-CN" altLang="en-US" sz="1000" dirty="0"/>
              <a:t>，注意不等于</a:t>
            </a:r>
            <a:r>
              <a:rPr lang="en-US" altLang="zh-CN" sz="1000" dirty="0">
                <a:latin typeface="宋体" panose="02010600030101010101" pitchFamily="2" charset="-122"/>
              </a:rPr>
              <a:t>2</a:t>
            </a:r>
            <a:r>
              <a:rPr lang="en-US" altLang="zh-CN" sz="1000" dirty="0"/>
              <a:t>‘</a:t>
            </a:r>
            <a:r>
              <a:rPr lang="en-US" altLang="zh-CN" sz="1000" dirty="0">
                <a:latin typeface="宋体" panose="02010600030101010101" pitchFamily="2" charset="-122"/>
              </a:rPr>
              <a:t>b10</a:t>
            </a:r>
            <a:endParaRPr lang="en-US" altLang="zh-CN" sz="1000" dirty="0">
              <a:latin typeface="宋体" panose="02010600030101010101" pitchFamily="2" charset="-122"/>
            </a:endParaRPr>
          </a:p>
          <a:p>
            <a:pPr lvl="0" eaLnBrk="1" hangingPunct="1"/>
            <a:r>
              <a:rPr lang="en-US" altLang="zh-CN" sz="1000" dirty="0">
                <a:latin typeface="宋体" panose="02010600030101010101" pitchFamily="2" charset="-122"/>
              </a:rPr>
              <a:t>    </a:t>
            </a:r>
            <a:r>
              <a:rPr lang="zh-CN" altLang="en-US" sz="1000" dirty="0">
                <a:latin typeface="宋体" panose="02010600030101010101" pitchFamily="2" charset="-122"/>
              </a:rPr>
              <a:t>若要表示</a:t>
            </a:r>
            <a:r>
              <a:rPr lang="en-US" altLang="zh-CN" sz="1000" dirty="0">
                <a:latin typeface="宋体" panose="02010600030101010101" pitchFamily="2" charset="-122"/>
              </a:rPr>
              <a:t>2</a:t>
            </a:r>
            <a:r>
              <a:rPr lang="en-US" altLang="zh-CN" sz="1000" dirty="0"/>
              <a:t>‘</a:t>
            </a:r>
            <a:r>
              <a:rPr lang="en-US" altLang="zh-CN" sz="1000" dirty="0">
                <a:latin typeface="宋体" panose="02010600030101010101" pitchFamily="2" charset="-122"/>
              </a:rPr>
              <a:t>b10</a:t>
            </a:r>
            <a:r>
              <a:rPr lang="zh-CN" altLang="en-US" sz="1000" dirty="0">
                <a:latin typeface="宋体" panose="02010600030101010101" pitchFamily="2" charset="-122"/>
              </a:rPr>
              <a:t>，则必须写为</a:t>
            </a:r>
            <a:r>
              <a:rPr lang="en-US" altLang="zh-CN" sz="1000" dirty="0">
                <a:latin typeface="宋体" panose="02010600030101010101" pitchFamily="2" charset="-122"/>
              </a:rPr>
              <a:t>{1</a:t>
            </a:r>
            <a:r>
              <a:rPr lang="en-US" altLang="zh-CN" sz="1000" dirty="0"/>
              <a:t>’</a:t>
            </a:r>
            <a:r>
              <a:rPr lang="en-US" altLang="zh-CN" sz="1000" dirty="0">
                <a:latin typeface="宋体" panose="02010600030101010101" pitchFamily="2" charset="-122"/>
              </a:rPr>
              <a:t>b1, 1</a:t>
            </a:r>
            <a:r>
              <a:rPr lang="en-US" altLang="zh-CN" sz="1000" dirty="0"/>
              <a:t>’</a:t>
            </a:r>
            <a:r>
              <a:rPr lang="en-US" altLang="zh-CN" sz="1000" dirty="0">
                <a:latin typeface="宋体" panose="02010600030101010101" pitchFamily="2" charset="-122"/>
              </a:rPr>
              <a:t>b0}</a:t>
            </a:r>
            <a:r>
              <a:rPr lang="zh-CN" altLang="en-US" sz="1000" dirty="0">
                <a:latin typeface="宋体" panose="02010600030101010101" pitchFamily="2" charset="-122"/>
              </a:rPr>
              <a:t>。 </a:t>
            </a:r>
            <a:endParaRPr lang="zh-CN" altLang="en-US" sz="1000" dirty="0">
              <a:latin typeface="宋体" panose="02010600030101010101" pitchFamily="2" charset="-122"/>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2146" name="Rectangle 2"/>
          <p:cNvSpPr>
            <a:spLocks noTextEdit="1"/>
          </p:cNvSpPr>
          <p:nvPr>
            <p:ph type="sldImg"/>
          </p:nvPr>
        </p:nvSpPr>
        <p:spPr>
          <a:solidFill>
            <a:srgbClr val="FFFFFF">
              <a:alpha val="100000"/>
            </a:srgbClr>
          </a:solidFill>
          <a:ln/>
        </p:spPr>
      </p:sp>
      <p:sp>
        <p:nvSpPr>
          <p:cNvPr id="262147"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5218" name="Rectangle 2"/>
          <p:cNvSpPr>
            <a:spLocks noTextEdit="1"/>
          </p:cNvSpPr>
          <p:nvPr>
            <p:ph type="sldImg"/>
          </p:nvPr>
        </p:nvSpPr>
        <p:spPr>
          <a:solidFill>
            <a:srgbClr val="FFFFFF">
              <a:alpha val="100000"/>
            </a:srgbClr>
          </a:solidFill>
          <a:ln/>
        </p:spPr>
      </p:sp>
      <p:sp>
        <p:nvSpPr>
          <p:cNvPr id="265219"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zh-CN" altLang="zh-CN" sz="1000"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7266" name="Rectangle 2"/>
          <p:cNvSpPr>
            <a:spLocks noTextEdit="1"/>
          </p:cNvSpPr>
          <p:nvPr>
            <p:ph type="sldImg"/>
          </p:nvPr>
        </p:nvSpPr>
        <p:spPr>
          <a:solidFill>
            <a:srgbClr val="FFFFFF">
              <a:alpha val="100000"/>
            </a:srgbClr>
          </a:solidFill>
          <a:ln/>
        </p:spPr>
      </p:sp>
      <p:sp>
        <p:nvSpPr>
          <p:cNvPr id="267267"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en-US" altLang="zh-CN" sz="1000" dirty="0"/>
              <a:t>          </a:t>
            </a:r>
            <a:endParaRPr lang="en-US" altLang="zh-CN" sz="1000" dirty="0">
              <a:latin typeface="宋体" panose="02010600030101010101" pitchFamily="2" charset="-122"/>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0338" name="Rectangle 2"/>
          <p:cNvSpPr>
            <a:spLocks noTextEdit="1"/>
          </p:cNvSpPr>
          <p:nvPr>
            <p:ph type="sldImg"/>
          </p:nvPr>
        </p:nvSpPr>
        <p:spPr>
          <a:solidFill>
            <a:srgbClr val="FFFFFF">
              <a:alpha val="100000"/>
            </a:srgbClr>
          </a:solidFill>
          <a:ln/>
        </p:spPr>
      </p:sp>
      <p:sp>
        <p:nvSpPr>
          <p:cNvPr id="270339"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2386" name="Rectangle 2"/>
          <p:cNvSpPr>
            <a:spLocks noTextEdit="1"/>
          </p:cNvSpPr>
          <p:nvPr>
            <p:ph type="sldImg"/>
          </p:nvPr>
        </p:nvSpPr>
        <p:spPr>
          <a:solidFill>
            <a:srgbClr val="FFFFFF">
              <a:alpha val="100000"/>
            </a:srgbClr>
          </a:solidFill>
          <a:ln/>
        </p:spPr>
      </p:sp>
      <p:sp>
        <p:nvSpPr>
          <p:cNvPr id="272387"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1000" dirty="0"/>
              <a:t>为避免出错，在同一个块内，不要将输出重新作为输入使用！</a:t>
            </a:r>
            <a:endParaRPr lang="zh-CN" altLang="en-US" sz="1000" dirty="0">
              <a:latin typeface="宋体" panose="02010600030101010101" pitchFamily="2" charset="-122"/>
            </a:endParaRPr>
          </a:p>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TextEdit="1"/>
          </p:cNvSpPr>
          <p:nvPr>
            <p:ph type="sldImg"/>
          </p:nvPr>
        </p:nvSpPr>
        <p:spPr>
          <a:solidFill>
            <a:srgbClr val="FFFFFF">
              <a:alpha val="100000"/>
            </a:srgbClr>
          </a:solidFill>
          <a:ln/>
        </p:spPr>
      </p:sp>
      <p:sp>
        <p:nvSpPr>
          <p:cNvPr id="81923"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4434" name="Rectangle 2"/>
          <p:cNvSpPr>
            <a:spLocks noTextEdit="1"/>
          </p:cNvSpPr>
          <p:nvPr>
            <p:ph type="sldImg"/>
          </p:nvPr>
        </p:nvSpPr>
        <p:spPr>
          <a:solidFill>
            <a:srgbClr val="FFFFFF">
              <a:alpha val="100000"/>
            </a:srgbClr>
          </a:solidFill>
          <a:ln/>
        </p:spPr>
      </p:sp>
      <p:sp>
        <p:nvSpPr>
          <p:cNvPr id="274435"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algn="just" eaLnBrk="1" hangingPunct="1"/>
            <a:r>
              <a:rPr lang="zh-CN" altLang="en-US" sz="1000" dirty="0">
                <a:ea typeface="黑体" panose="02010609060101010101" pitchFamily="49" charset="-122"/>
              </a:rPr>
              <a:t>备注</a:t>
            </a:r>
            <a:r>
              <a:rPr lang="zh-CN" altLang="en-US" sz="1000" dirty="0"/>
              <a:t>：若块内有多个赋值语句，则在块结束时同时赋值。</a:t>
            </a:r>
            <a:endParaRPr lang="zh-CN" altLang="en-US" sz="1000" dirty="0">
              <a:latin typeface="宋体" panose="02010600030101010101" pitchFamily="2" charset="-122"/>
            </a:endParaRPr>
          </a:p>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82" name="Rectangle 2"/>
          <p:cNvSpPr>
            <a:spLocks noTextEdit="1"/>
          </p:cNvSpPr>
          <p:nvPr>
            <p:ph type="sldImg"/>
          </p:nvPr>
        </p:nvSpPr>
        <p:spPr>
          <a:solidFill>
            <a:srgbClr val="FFFFFF">
              <a:alpha val="100000"/>
            </a:srgbClr>
          </a:solidFill>
          <a:ln/>
        </p:spPr>
      </p:sp>
      <p:sp>
        <p:nvSpPr>
          <p:cNvPr id="276483"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8530" name="Rectangle 2"/>
          <p:cNvSpPr>
            <a:spLocks noTextEdit="1"/>
          </p:cNvSpPr>
          <p:nvPr>
            <p:ph type="sldImg"/>
          </p:nvPr>
        </p:nvSpPr>
        <p:spPr>
          <a:solidFill>
            <a:srgbClr val="FFFFFF">
              <a:alpha val="100000"/>
            </a:srgbClr>
          </a:solidFill>
          <a:ln/>
        </p:spPr>
      </p:sp>
      <p:sp>
        <p:nvSpPr>
          <p:cNvPr id="278531"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0578" name="Rectangle 2"/>
          <p:cNvSpPr>
            <a:spLocks noTextEdit="1"/>
          </p:cNvSpPr>
          <p:nvPr>
            <p:ph type="sldImg"/>
          </p:nvPr>
        </p:nvSpPr>
        <p:spPr>
          <a:solidFill>
            <a:srgbClr val="FFFFFF">
              <a:alpha val="100000"/>
            </a:srgbClr>
          </a:solidFill>
          <a:ln/>
        </p:spPr>
      </p:sp>
      <p:sp>
        <p:nvSpPr>
          <p:cNvPr id="280579"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2626" name="Rectangle 2"/>
          <p:cNvSpPr>
            <a:spLocks noTextEdit="1"/>
          </p:cNvSpPr>
          <p:nvPr>
            <p:ph type="sldImg"/>
          </p:nvPr>
        </p:nvSpPr>
        <p:spPr>
          <a:solidFill>
            <a:srgbClr val="FFFFFF">
              <a:alpha val="100000"/>
            </a:srgbClr>
          </a:solidFill>
          <a:ln/>
        </p:spPr>
      </p:sp>
      <p:sp>
        <p:nvSpPr>
          <p:cNvPr id="282627"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4674" name="Rectangle 2"/>
          <p:cNvSpPr>
            <a:spLocks noTextEdit="1"/>
          </p:cNvSpPr>
          <p:nvPr>
            <p:ph type="sldImg"/>
          </p:nvPr>
        </p:nvSpPr>
        <p:spPr>
          <a:solidFill>
            <a:srgbClr val="FFFFFF">
              <a:alpha val="100000"/>
            </a:srgbClr>
          </a:solidFill>
          <a:ln/>
        </p:spPr>
      </p:sp>
      <p:sp>
        <p:nvSpPr>
          <p:cNvPr id="284675"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1000" dirty="0">
                <a:latin typeface="宋体" panose="02010600030101010101" pitchFamily="2" charset="-122"/>
              </a:rPr>
              <a:t>参见</a:t>
            </a:r>
            <a:r>
              <a:rPr lang="en-US" altLang="zh-CN" sz="1000" dirty="0">
                <a:latin typeface="宋体" panose="02010600030101010101" pitchFamily="2" charset="-122"/>
              </a:rPr>
              <a:t>《</a:t>
            </a:r>
            <a:r>
              <a:rPr lang="zh-CN" altLang="en-US" sz="1000" dirty="0">
                <a:latin typeface="宋体" panose="02010600030101010101" pitchFamily="2" charset="-122"/>
              </a:rPr>
              <a:t>从算法设计到硬线逻辑的实现</a:t>
            </a:r>
            <a:r>
              <a:rPr lang="en-US" altLang="zh-CN" sz="1000" dirty="0"/>
              <a:t>——</a:t>
            </a:r>
            <a:r>
              <a:rPr lang="zh-CN" altLang="en-US" sz="1000" dirty="0">
                <a:latin typeface="宋体" panose="02010600030101010101" pitchFamily="2" charset="-122"/>
              </a:rPr>
              <a:t>复杂数字逻辑系统的</a:t>
            </a:r>
            <a:r>
              <a:rPr lang="en-US" altLang="zh-CN" sz="1000" dirty="0">
                <a:latin typeface="宋体" panose="02010600030101010101" pitchFamily="2" charset="-122"/>
              </a:rPr>
              <a:t>Verilog HDL</a:t>
            </a:r>
            <a:r>
              <a:rPr lang="zh-CN" altLang="en-US" sz="1000" dirty="0">
                <a:latin typeface="宋体" panose="02010600030101010101" pitchFamily="2" charset="-122"/>
              </a:rPr>
              <a:t>设计技术和方法</a:t>
            </a:r>
            <a:r>
              <a:rPr lang="en-US" altLang="zh-CN" sz="1000" dirty="0">
                <a:latin typeface="宋体" panose="02010600030101010101" pitchFamily="2" charset="-122"/>
              </a:rPr>
              <a:t>》P57</a:t>
            </a:r>
            <a:r>
              <a:rPr lang="zh-CN" altLang="en-US" sz="1000" dirty="0">
                <a:latin typeface="宋体" panose="02010600030101010101" pitchFamily="2" charset="-122"/>
              </a:rPr>
              <a:t>例</a:t>
            </a:r>
            <a:r>
              <a:rPr lang="en-US" altLang="zh-CN" sz="1000" dirty="0">
                <a:latin typeface="宋体" panose="02010600030101010101" pitchFamily="2" charset="-122"/>
              </a:rPr>
              <a:t>5 </a:t>
            </a:r>
            <a:endParaRPr lang="en-US" altLang="zh-CN" sz="1000" dirty="0">
              <a:latin typeface="宋体" panose="02010600030101010101" pitchFamily="2" charset="-122"/>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22" name="Rectangle 2"/>
          <p:cNvSpPr>
            <a:spLocks noTextEdit="1"/>
          </p:cNvSpPr>
          <p:nvPr>
            <p:ph type="sldImg"/>
          </p:nvPr>
        </p:nvSpPr>
        <p:spPr>
          <a:solidFill>
            <a:srgbClr val="FFFFFF">
              <a:alpha val="100000"/>
            </a:srgbClr>
          </a:solidFill>
          <a:ln/>
        </p:spPr>
      </p:sp>
      <p:sp>
        <p:nvSpPr>
          <p:cNvPr id="286723"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1000" dirty="0">
                <a:latin typeface="宋体" panose="02010600030101010101" pitchFamily="2" charset="-122"/>
              </a:rPr>
              <a:t>参见</a:t>
            </a:r>
            <a:r>
              <a:rPr lang="zh-CN" altLang="en-US" sz="1000" dirty="0"/>
              <a:t>“</a:t>
            </a:r>
            <a:r>
              <a:rPr lang="en-US" altLang="zh-CN" sz="1000" b="1" dirty="0">
                <a:latin typeface="宋体" panose="02010600030101010101" pitchFamily="2" charset="-122"/>
              </a:rPr>
              <a:t>Quartus II</a:t>
            </a:r>
            <a:r>
              <a:rPr lang="zh-CN" altLang="en-US" sz="1000" b="1" dirty="0">
                <a:latin typeface="宋体" panose="02010600030101010101" pitchFamily="2" charset="-122"/>
              </a:rPr>
              <a:t>支持的</a:t>
            </a:r>
            <a:r>
              <a:rPr lang="en-US" altLang="zh-CN" sz="1000" b="1" dirty="0">
                <a:latin typeface="宋体" panose="02010600030101010101" pitchFamily="2" charset="-122"/>
              </a:rPr>
              <a:t>Verilog HDL</a:t>
            </a:r>
            <a:r>
              <a:rPr lang="zh-CN" altLang="en-US" sz="1000" b="1" dirty="0">
                <a:latin typeface="宋体" panose="02010600030101010101" pitchFamily="2" charset="-122"/>
              </a:rPr>
              <a:t>行为模型</a:t>
            </a:r>
            <a:r>
              <a:rPr lang="en-US" altLang="zh-CN" sz="1000" b="1" dirty="0">
                <a:latin typeface="宋体" panose="02010600030101010101" pitchFamily="2" charset="-122"/>
              </a:rPr>
              <a:t>.doc</a:t>
            </a:r>
            <a:r>
              <a:rPr lang="en-US" altLang="zh-CN" sz="1000" dirty="0"/>
              <a:t>”</a:t>
            </a:r>
            <a:r>
              <a:rPr lang="en-US" altLang="zh-CN" sz="1000" dirty="0">
                <a:latin typeface="宋体" panose="02010600030101010101" pitchFamily="2" charset="-122"/>
              </a:rPr>
              <a:t> </a:t>
            </a:r>
            <a:r>
              <a:rPr lang="en-US" altLang="zh-CN" sz="1000" dirty="0"/>
              <a:t>——</a:t>
            </a:r>
            <a:r>
              <a:rPr lang="en-US" altLang="zh-CN" sz="2000" b="1" dirty="0">
                <a:latin typeface="华文新魏" panose="02010800040101010101" pitchFamily="2" charset="-122"/>
                <a:ea typeface="华文新魏" panose="02010800040101010101" pitchFamily="2" charset="-122"/>
              </a:rPr>
              <a:t>fork</a:t>
            </a:r>
            <a:r>
              <a:rPr lang="zh-CN" altLang="en-US" sz="2000" b="1" dirty="0">
                <a:latin typeface="华文新魏" panose="02010800040101010101" pitchFamily="2" charset="-122"/>
                <a:ea typeface="华文新魏" panose="02010800040101010101" pitchFamily="2" charset="-122"/>
              </a:rPr>
              <a:t>语句是不可综合的！</a:t>
            </a:r>
            <a:r>
              <a:rPr lang="zh-CN" altLang="en-US" sz="2000" dirty="0">
                <a:latin typeface="华文新魏" panose="02010800040101010101" pitchFamily="2" charset="-122"/>
                <a:ea typeface="华文新魏" panose="02010800040101010101" pitchFamily="2" charset="-122"/>
              </a:rPr>
              <a:t>用在测试文件中，在描述并发形式的行为时很有用。</a:t>
            </a:r>
            <a:endParaRPr lang="zh-CN" altLang="en-US" sz="2000" dirty="0">
              <a:latin typeface="华文新魏" panose="02010800040101010101" pitchFamily="2" charset="-122"/>
              <a:ea typeface="华文新魏" panose="02010800040101010101" pitchFamily="2" charset="-122"/>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8770" name="Rectangle 2"/>
          <p:cNvSpPr>
            <a:spLocks noTextEdit="1"/>
          </p:cNvSpPr>
          <p:nvPr>
            <p:ph type="sldImg"/>
          </p:nvPr>
        </p:nvSpPr>
        <p:spPr>
          <a:solidFill>
            <a:srgbClr val="FFFFFF">
              <a:alpha val="100000"/>
            </a:srgbClr>
          </a:solidFill>
          <a:ln/>
        </p:spPr>
      </p:sp>
      <p:sp>
        <p:nvSpPr>
          <p:cNvPr id="288771"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en-US" altLang="zh-CN" sz="1000" dirty="0">
              <a:latin typeface="宋体" panose="02010600030101010101" pitchFamily="2" charset="-122"/>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0818" name="Rectangle 2"/>
          <p:cNvSpPr>
            <a:spLocks noTextEdit="1"/>
          </p:cNvSpPr>
          <p:nvPr>
            <p:ph type="sldImg"/>
          </p:nvPr>
        </p:nvSpPr>
        <p:spPr>
          <a:solidFill>
            <a:srgbClr val="FFFFFF">
              <a:alpha val="100000"/>
            </a:srgbClr>
          </a:solidFill>
          <a:ln/>
        </p:spPr>
      </p:sp>
      <p:sp>
        <p:nvSpPr>
          <p:cNvPr id="290819"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sz="1000" dirty="0">
                <a:latin typeface="宋体" panose="02010600030101010101" pitchFamily="2" charset="-122"/>
              </a:rPr>
              <a:t>参见</a:t>
            </a:r>
            <a:r>
              <a:rPr lang="en-US" altLang="zh-CN" sz="1000" dirty="0">
                <a:latin typeface="宋体" panose="02010600030101010101" pitchFamily="2" charset="-122"/>
              </a:rPr>
              <a:t>《</a:t>
            </a:r>
            <a:r>
              <a:rPr lang="zh-CN" altLang="en-US" sz="1000" dirty="0">
                <a:latin typeface="宋体" panose="02010600030101010101" pitchFamily="2" charset="-122"/>
              </a:rPr>
              <a:t>从算法设计到硬线逻辑的实现</a:t>
            </a:r>
            <a:r>
              <a:rPr lang="en-US" altLang="zh-CN" sz="1000" dirty="0"/>
              <a:t>——</a:t>
            </a:r>
            <a:r>
              <a:rPr lang="zh-CN" altLang="en-US" sz="1000" dirty="0">
                <a:latin typeface="宋体" panose="02010600030101010101" pitchFamily="2" charset="-122"/>
              </a:rPr>
              <a:t>复杂数字逻辑系统的</a:t>
            </a:r>
            <a:r>
              <a:rPr lang="en-US" altLang="zh-CN" sz="1000" dirty="0">
                <a:latin typeface="宋体" panose="02010600030101010101" pitchFamily="2" charset="-122"/>
              </a:rPr>
              <a:t>Verilog HDL</a:t>
            </a:r>
            <a:r>
              <a:rPr lang="zh-CN" altLang="en-US" sz="1000" dirty="0">
                <a:latin typeface="宋体" panose="02010600030101010101" pitchFamily="2" charset="-122"/>
              </a:rPr>
              <a:t>设计技术和方法</a:t>
            </a:r>
            <a:r>
              <a:rPr lang="en-US" altLang="zh-CN" sz="1000" dirty="0">
                <a:latin typeface="宋体" panose="02010600030101010101" pitchFamily="2" charset="-122"/>
              </a:rPr>
              <a:t>》P58</a:t>
            </a:r>
            <a:r>
              <a:rPr lang="zh-CN" altLang="en-US" sz="1000" dirty="0">
                <a:latin typeface="宋体" panose="02010600030101010101" pitchFamily="2" charset="-122"/>
              </a:rPr>
              <a:t>例</a:t>
            </a:r>
            <a:r>
              <a:rPr lang="en-US" altLang="zh-CN" sz="1000" dirty="0">
                <a:latin typeface="宋体" panose="02010600030101010101" pitchFamily="2" charset="-122"/>
              </a:rPr>
              <a:t>4 </a:t>
            </a:r>
            <a:endParaRPr lang="en-US" altLang="zh-CN" sz="1000" dirty="0">
              <a:latin typeface="宋体" panose="02010600030101010101" pitchFamily="2" charset="-122"/>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3890" name="Rectangle 2"/>
          <p:cNvSpPr>
            <a:spLocks noTextEdit="1"/>
          </p:cNvSpPr>
          <p:nvPr>
            <p:ph type="sldImg"/>
          </p:nvPr>
        </p:nvSpPr>
        <p:spPr>
          <a:solidFill>
            <a:srgbClr val="FFFFFF">
              <a:alpha val="100000"/>
            </a:srgbClr>
          </a:solidFill>
          <a:ln/>
        </p:spPr>
      </p:sp>
      <p:sp>
        <p:nvSpPr>
          <p:cNvPr id="293891"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r>
              <a:rPr lang="zh-CN" altLang="en-US" dirty="0">
                <a:latin typeface="宋体" panose="02010600030101010101" pitchFamily="2" charset="-122"/>
              </a:rPr>
              <a:t>见</a:t>
            </a:r>
            <a:r>
              <a:rPr lang="en-US" altLang="zh-CN" sz="2200" dirty="0">
                <a:solidFill>
                  <a:srgbClr val="CC0066"/>
                </a:solidFill>
                <a:latin typeface="方正姚体" panose="02010601030101010101" pitchFamily="2" charset="-122"/>
                <a:ea typeface="方正姚体" panose="02010601030101010101" pitchFamily="2" charset="-122"/>
              </a:rPr>
              <a:t>《</a:t>
            </a:r>
            <a:r>
              <a:rPr lang="zh-CN" altLang="en-US" sz="2200" dirty="0">
                <a:solidFill>
                  <a:srgbClr val="CC0066"/>
                </a:solidFill>
                <a:latin typeface="方正姚体" panose="02010601030101010101" pitchFamily="2" charset="-122"/>
                <a:ea typeface="方正姚体" panose="02010601030101010101" pitchFamily="2" charset="-122"/>
              </a:rPr>
              <a:t>数字系统设计与</a:t>
            </a:r>
            <a:r>
              <a:rPr lang="en-US" altLang="zh-CN" sz="2200" dirty="0">
                <a:solidFill>
                  <a:srgbClr val="CC0066"/>
                </a:solidFill>
                <a:latin typeface="方正姚体" panose="02010601030101010101" pitchFamily="2" charset="-122"/>
                <a:ea typeface="方正姚体" panose="02010601030101010101" pitchFamily="2" charset="-122"/>
              </a:rPr>
              <a:t>Verilog HDL 》</a:t>
            </a:r>
            <a:r>
              <a:rPr lang="en-US" altLang="zh-CN" dirty="0">
                <a:latin typeface="宋体" panose="02010600030101010101" pitchFamily="2" charset="-122"/>
              </a:rPr>
              <a:t> P161</a:t>
            </a:r>
            <a:endParaRPr lang="en-US" altLang="zh-CN" dirty="0">
              <a:latin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6153" name="Group 3"/>
          <p:cNvGrpSpPr/>
          <p:nvPr/>
        </p:nvGrpSpPr>
        <p:grpSpPr>
          <a:xfrm>
            <a:off x="290513" y="1647825"/>
            <a:ext cx="711200" cy="474663"/>
            <a:chOff x="720" y="336"/>
            <a:chExt cx="624" cy="432"/>
          </a:xfrm>
        </p:grpSpPr>
        <p:sp>
          <p:nvSpPr>
            <p:cNvPr id="1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1" i="0" u="none" strike="noStrike" kern="1200" cap="none" spc="0" normalizeH="0" baseline="0" noProof="0" smtClean="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1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1" i="0" u="none" strike="noStrike" kern="1200" cap="none" spc="0" normalizeH="0" baseline="0" noProof="0" smtClean="0">
                <a:ln>
                  <a:noFill/>
                </a:ln>
                <a:solidFill>
                  <a:srgbClr val="FF33CC"/>
                </a:solidFill>
                <a:effectLst/>
                <a:uLnTx/>
                <a:uFillTx/>
                <a:latin typeface="Tahoma" panose="020B0604030504040204" pitchFamily="34" charset="0"/>
                <a:ea typeface="宋体" panose="02010600030101010101" pitchFamily="2" charset="-122"/>
                <a:cs typeface="+mn-cs"/>
              </a:endParaRPr>
            </a:p>
          </p:txBody>
        </p:sp>
      </p:grpSp>
      <p:grpSp>
        <p:nvGrpSpPr>
          <p:cNvPr id="6154" name="Group 6"/>
          <p:cNvGrpSpPr/>
          <p:nvPr/>
        </p:nvGrpSpPr>
        <p:grpSpPr>
          <a:xfrm>
            <a:off x="414338" y="2070100"/>
            <a:ext cx="738187" cy="474663"/>
            <a:chOff x="912" y="2640"/>
            <a:chExt cx="672" cy="432"/>
          </a:xfrm>
        </p:grpSpPr>
        <p:sp>
          <p:nvSpPr>
            <p:cNvPr id="1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1" i="0" u="none" strike="noStrike" kern="1200" cap="none" spc="0" normalizeH="0" baseline="0" noProof="0" smtClean="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18"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1" i="0" u="none" strike="noStrike" kern="1200" cap="none" spc="0" normalizeH="0" baseline="0" noProof="0" smtClean="0">
                <a:ln>
                  <a:noFill/>
                </a:ln>
                <a:solidFill>
                  <a:srgbClr val="FF33CC"/>
                </a:solidFill>
                <a:effectLst/>
                <a:uLnTx/>
                <a:uFillTx/>
                <a:latin typeface="Tahoma" panose="020B0604030504040204" pitchFamily="34" charset="0"/>
                <a:ea typeface="宋体" panose="02010600030101010101" pitchFamily="2" charset="-122"/>
                <a:cs typeface="+mn-cs"/>
              </a:endParaRPr>
            </a:p>
          </p:txBody>
        </p:sp>
      </p:grpSp>
      <p:sp>
        <p:nvSpPr>
          <p:cNvPr id="19" name="Rectangle 9"/>
          <p:cNvSpPr>
            <a:spLocks noChangeArrowheads="1"/>
          </p:cNvSpPr>
          <p:nvPr/>
        </p:nvSpPr>
        <p:spPr bwMode="auto">
          <a:xfrm>
            <a:off x="0" y="1997075"/>
            <a:ext cx="560388" cy="422275"/>
          </a:xfrm>
          <a:prstGeom prst="rect">
            <a:avLst/>
          </a:prstGeom>
          <a:gradFill rotWithShape="0">
            <a:gsLst>
              <a:gs pos="0">
                <a:srgbClr val="FFFFFF"/>
              </a:gs>
              <a:gs pos="100000">
                <a:srgbClr val="00CC99"/>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1" i="0" u="none" strike="noStrike" kern="1200" cap="none" spc="0" normalizeH="0" baseline="0" noProof="0" smtClean="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20" name="Rectangle 10"/>
          <p:cNvSpPr>
            <a:spLocks noChangeArrowheads="1"/>
          </p:cNvSpPr>
          <p:nvPr/>
        </p:nvSpPr>
        <p:spPr bwMode="auto">
          <a:xfrm>
            <a:off x="635000" y="1539875"/>
            <a:ext cx="42863" cy="105251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1" i="0" u="none" strike="noStrike" kern="1200" cap="none" spc="0" normalizeH="0" baseline="0" noProof="0" smtClean="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21" name="Rectangle 11"/>
          <p:cNvSpPr>
            <a:spLocks noChangeArrowheads="1"/>
          </p:cNvSpPr>
          <p:nvPr/>
        </p:nvSpPr>
        <p:spPr bwMode="auto">
          <a:xfrm flipV="1">
            <a:off x="315913" y="2362200"/>
            <a:ext cx="8693150" cy="55563"/>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1" i="0" u="none" strike="noStrike" kern="1200" cap="none" spc="0" normalizeH="0" baseline="0" noProof="0" smtClean="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753676" name="Rectangle 12"/>
          <p:cNvSpPr>
            <a:spLocks noGrp="1" noChangeArrowheads="1"/>
          </p:cNvSpPr>
          <p:nvPr>
            <p:ph type="ctrTitle"/>
          </p:nvPr>
        </p:nvSpPr>
        <p:spPr>
          <a:xfrm>
            <a:off x="1371600" y="990600"/>
            <a:ext cx="7772400" cy="1143000"/>
          </a:xfrm>
        </p:spPr>
        <p:txBody>
          <a:bodyPr/>
          <a:lstStyle>
            <a:lvl1pPr>
              <a:defRPr sz="3600">
                <a:solidFill>
                  <a:schemeClr val="hlink"/>
                </a:solidFill>
                <a:ea typeface="隶书" panose="02010509060101010101" pitchFamily="49" charset="-122"/>
              </a:defRPr>
            </a:lvl1pPr>
          </a:lstStyle>
          <a:p>
            <a:pPr lvl="0"/>
            <a:r>
              <a:rPr lang="zh-CN" altLang="en-US" noProof="0" smtClean="0"/>
              <a:t>单击此处编辑母版标题样式</a:t>
            </a:r>
            <a:endParaRPr lang="zh-CN" altLang="en-US" noProof="0" smtClean="0"/>
          </a:p>
        </p:txBody>
      </p:sp>
      <p:sp>
        <p:nvSpPr>
          <p:cNvPr id="753677" name="Rectangle 13"/>
          <p:cNvSpPr>
            <a:spLocks noGrp="1" noChangeArrowheads="1"/>
          </p:cNvSpPr>
          <p:nvPr>
            <p:ph type="subTitle" idx="1"/>
          </p:nvPr>
        </p:nvSpPr>
        <p:spPr>
          <a:xfrm>
            <a:off x="1371600" y="4191000"/>
            <a:ext cx="6400800" cy="1371600"/>
          </a:xfrm>
        </p:spPr>
        <p:txBody>
          <a:bodyPr/>
          <a:lstStyle>
            <a:lvl1pPr marL="0" indent="0" algn="ctr">
              <a:buFont typeface="Wingdings" panose="05000000000000000000" pitchFamily="2" charset="2"/>
              <a:buNone/>
              <a:defRPr>
                <a:ea typeface="隶书" panose="02010509060101010101" pitchFamily="49" charset="-122"/>
              </a:defRPr>
            </a:lvl1pPr>
          </a:lstStyle>
          <a:p>
            <a:pPr lvl="0"/>
            <a:r>
              <a:rPr lang="zh-CN" altLang="en-US" noProof="0" smtClean="0"/>
              <a:t>单击此处编辑母版副标题样式</a:t>
            </a:r>
            <a:endParaRPr lang="zh-CN" altLang="en-US" noProof="0" smtClean="0"/>
          </a:p>
        </p:txBody>
      </p:sp>
      <p:sp>
        <p:nvSpPr>
          <p:cNvPr id="22" name="Rectangle 14"/>
          <p:cNvSpPr>
            <a:spLocks noGrp="1" noChangeArrowheads="1"/>
          </p:cNvSpPr>
          <p:nvPr>
            <p:ph type="dt" sz="half" idx="2"/>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solidFill>
                  <a:srgbClr val="FF66CC"/>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66CC"/>
              </a:solidFill>
              <a:effectLst/>
              <a:uLnTx/>
              <a:uFillTx/>
              <a:latin typeface="Tahoma" panose="020B0604030504040204" pitchFamily="34" charset="0"/>
              <a:ea typeface="宋体" panose="02010600030101010101" pitchFamily="2" charset="-122"/>
              <a:cs typeface="+mn-cs"/>
            </a:endParaRPr>
          </a:p>
        </p:txBody>
      </p:sp>
      <p:sp>
        <p:nvSpPr>
          <p:cNvPr id="23" name="Rectangle 15"/>
          <p:cNvSpPr>
            <a:spLocks noGrp="1" noChangeArrowheads="1"/>
          </p:cNvSpPr>
          <p:nvPr>
            <p:ph type="ftr" sz="quarter" idx="3"/>
          </p:nvPr>
        </p:nvSpPr>
        <p:spPr bwMode="auto">
          <a:xfrm>
            <a:off x="34290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400" b="0">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med">
    <p:cover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3" name="Rectangle 11"/>
          <p:cNvSpPr>
            <a:spLocks noGrp="1" noChangeArrowheads="1"/>
          </p:cNvSpPr>
          <p:nvPr>
            <p:ph type="dt" sz="half" idx="2"/>
          </p:nvPr>
        </p:nvSpPr>
        <p:spPr bwMode="auto">
          <a:xfrm>
            <a:off x="914400" y="63246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med">
    <p:cover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11963" y="228600"/>
            <a:ext cx="2143125" cy="59039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228600"/>
            <a:ext cx="6278563" cy="59039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3" name="Rectangle 11"/>
          <p:cNvSpPr>
            <a:spLocks noGrp="1" noChangeArrowheads="1"/>
          </p:cNvSpPr>
          <p:nvPr>
            <p:ph type="dt" sz="half" idx="2"/>
          </p:nvPr>
        </p:nvSpPr>
        <p:spPr bwMode="auto">
          <a:xfrm>
            <a:off x="914400" y="63246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med">
    <p:cover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600"/>
            <a:ext cx="82296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3" name="日期占位符 4"/>
          <p:cNvSpPr>
            <a:spLocks noGrp="1"/>
          </p:cNvSpPr>
          <p:nvPr>
            <p:ph type="dt" sz="half" idx="12"/>
          </p:nvPr>
        </p:nvSpPr>
        <p:spPr bwMode="auto">
          <a:xfrm>
            <a:off x="457200" y="6400800"/>
            <a:ext cx="2133600" cy="320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solidFill>
                  <a:srgbClr val="000000"/>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600" b="1"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4" name="灯片编号占位符 6"/>
          <p:cNvSpPr>
            <a:spLocks noGrp="1"/>
          </p:cNvSpPr>
          <p:nvPr>
            <p:ph type="sldNum" sz="quarter" idx="4"/>
          </p:nvPr>
        </p:nvSpPr>
        <p:spPr>
          <a:xfrm>
            <a:off x="8488363" y="6537325"/>
            <a:ext cx="655638" cy="320675"/>
          </a:xfrm>
          <a:prstGeom prst="rect">
            <a:avLst/>
          </a:prstGeom>
        </p:spPr>
        <p:txBody>
          <a:bodyPr vert="horz" wrap="square" lIns="91440" tIns="45720" rIns="91440" bIns="45720" numCol="1" anchor="t" anchorCtr="0" compatLnSpc="1"/>
          <a:lstStyle>
            <a:lvl1pPr eaLnBrk="1" hangingPunct="1">
              <a:defRPr>
                <a:solidFill>
                  <a:srgbClr val="000000"/>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3E03141-611E-4CA7-91F7-33EC7AC765A8}" type="slidenum">
              <a:rPr kumimoji="0" lang="zh-CN" altLang="zh-CN" sz="1600" b="1"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fld>
            <a:endParaRPr kumimoji="0" lang="zh-CN" altLang="zh-CN" sz="1600" b="1"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3"/>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med">
    <p:cover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A927C02-71E7-4C66-B811-D89B4DDC9C9C}"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D533A42-CFCD-4CE6-ACAB-D7010E7CE59B}"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03B0288-172D-41BB-A445-850E52B00477}"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9A9734-63E5-4D15-996C-859FAC6BAE79}"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1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1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F70839F-D972-4722-B01C-A7C302D02C59}"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A5AEB3E-1444-48F0-97E9-2CEB9510AA4B}"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D560EC3-2684-4EF1-9A06-C6E2B080D5B0}"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3" name="Rectangle 11"/>
          <p:cNvSpPr>
            <a:spLocks noGrp="1" noChangeArrowheads="1"/>
          </p:cNvSpPr>
          <p:nvPr>
            <p:ph type="dt" sz="half" idx="2"/>
          </p:nvPr>
        </p:nvSpPr>
        <p:spPr bwMode="auto">
          <a:xfrm>
            <a:off x="914400" y="63246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med">
    <p:cover dir="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7" name="日期占位符 3"/>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E1CB34B-FB49-420D-AD61-1313945EA898}"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vert="horz" wrap="square" lIns="91440" tIns="45720" rIns="91440" bIns="45720" numCol="1" rtlCol="0" anchor="t" anchorCtr="0" compatLnSpc="1">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7" name="日期占位符 3"/>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9A7AC40-626F-42AD-8BA9-5561638BB1F3}"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B3986D7-6359-4601-A752-48372A922309}"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AEA23B0-BEA6-4BDA-B903-2137EC93D56F}"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35B1280-5FB3-41B9-AAA5-4A31DA8A3C1F}"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3D7A57C-BE0E-4174-968B-D9487D73198B}"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D409E96-51A0-420A-81E4-F1A6171F44E3}"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17F1524-6D1D-4D95-B737-FE6C272DB9C9}"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1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1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7A5C3E7-C80E-482C-AF53-A1EFB8C54090}"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E4B56E5-698F-4CA0-96ED-5A664FA74435}"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med">
    <p:cover dir="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09FBE5C-8D04-4DCE-9977-03DD68E30153}"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7" name="日期占位符 3"/>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CACDE4A-85F5-47BF-9513-86EC1B362033}"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vert="horz" wrap="square" lIns="91440" tIns="45720" rIns="91440" bIns="45720" numCol="1" rtlCol="0" anchor="t" anchorCtr="0" compatLnSpc="1">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7" name="日期占位符 3"/>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ACA46FA-51AE-4C17-A20A-417057FA85D3}"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4B184E7-834C-45BF-B0BC-0D75FE445DEF}"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C4D8EA9-1366-4C99-9A8A-CB0545B44505}"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1DDEA8F-0D9C-4ABE-9D09-A8E492ABC0A2}"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14D4178-D7CB-45A3-844E-E20939824501}"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B601CFF-43F7-4EAB-8545-04F5B52A1B4B}"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6D819CE-06BB-42D1-89AF-AC6B64258EAA}"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1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1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EFF19F0-37FD-45BC-AC3F-EF6E943C1566}"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600200"/>
            <a:ext cx="4210050"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43450" y="1600200"/>
            <a:ext cx="4211638"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med">
    <p:cover dir="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98E774D-292B-4316-81D3-ECDDA97FAD8E}"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00A1B16-8C8A-4F53-98A3-A80F62AB0061}"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7" name="日期占位符 3"/>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80BBCE3-4F1E-4393-9EBB-528C5ADA24E8}"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vert="horz" wrap="square" lIns="91440" tIns="45720" rIns="91440" bIns="45720" numCol="1" rtlCol="0" anchor="t" anchorCtr="0" compatLnSpc="1">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7" name="日期占位符 3"/>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8B20C69-C9B9-4B9E-B083-1D8706841EBD}"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A5DCAE7-9CAB-4140-926A-68CC3EA9689E}"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9DC04D6-6288-425B-9A2D-1478CF5E5B13}"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09ED174-8C7D-4BBB-B858-230514DD1169}"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47FAEF9-2E4D-4311-A57A-E24AE7E8AF34}"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B282250-72E0-4E9E-9035-0208BAC558BD}"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01791D-AFCB-4E36-AD3D-3369E2D2E2F7}"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3" name="Rectangle 11"/>
          <p:cNvSpPr>
            <a:spLocks noGrp="1" noChangeArrowheads="1"/>
          </p:cNvSpPr>
          <p:nvPr>
            <p:ph type="dt" sz="half" idx="12"/>
          </p:nvPr>
        </p:nvSpPr>
        <p:spPr bwMode="auto">
          <a:xfrm>
            <a:off x="914400" y="63246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7" name="页脚占位符 6"/>
          <p:cNvSpPr>
            <a:spLocks noGrp="1"/>
          </p:cNvSpPr>
          <p:nvPr>
            <p:ph type="ftr" sz="quarter" idx="13"/>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med">
    <p:cover dir="ru"/>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1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1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B7A294A-5591-49F0-8272-3733C4019791}"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912C407-2993-4851-BEAE-227A3ED1A7B1}"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348638C-86B0-4820-84B2-53EA8789C178}"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7" name="日期占位符 3"/>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A18E41E-3EC8-44CA-B153-03E344531075}"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vert="horz" wrap="square" lIns="91440" tIns="45720" rIns="91440" bIns="45720" numCol="1" rtlCol="0" anchor="t" anchorCtr="0" compatLnSpc="1">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7" name="日期占位符 3"/>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D010DC5-B73B-44EF-953E-8EBE61A923C2}"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E5AB1E2-EDE4-41B5-9E02-E0771B540F98}"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defRPr b="1">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E9D4FD4-E924-40E7-94EA-75E9A4BEF3CC}" type="slidenum">
              <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prstClr val="black">
                  <a:tint val="75000"/>
                </a:prst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pull dir="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13" name="Rectangle 11"/>
          <p:cNvSpPr>
            <a:spLocks noGrp="1" noChangeArrowheads="1"/>
          </p:cNvSpPr>
          <p:nvPr>
            <p:ph type="dt" sz="half" idx="2"/>
          </p:nvPr>
        </p:nvSpPr>
        <p:spPr bwMode="auto">
          <a:xfrm>
            <a:off x="914400" y="63246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med">
    <p:cover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3" name="Rectangle 11"/>
          <p:cNvSpPr>
            <a:spLocks noGrp="1" noChangeArrowheads="1"/>
          </p:cNvSpPr>
          <p:nvPr>
            <p:ph type="dt" sz="half" idx="2"/>
          </p:nvPr>
        </p:nvSpPr>
        <p:spPr bwMode="auto">
          <a:xfrm>
            <a:off x="914400" y="63246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2" name="页脚占位符 1"/>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med">
    <p:cover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13" name="Rectangle 11"/>
          <p:cNvSpPr>
            <a:spLocks noGrp="1" noChangeArrowheads="1"/>
          </p:cNvSpPr>
          <p:nvPr>
            <p:ph type="dt" sz="half" idx="12"/>
          </p:nvPr>
        </p:nvSpPr>
        <p:spPr bwMode="auto">
          <a:xfrm>
            <a:off x="914400" y="63246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3"/>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med">
    <p:cover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anose="05000000000000000000" pitchFamily="2" charset="2"/>
              <a:buNone/>
              <a:defRPr/>
            </a:pPr>
            <a:endParaRPr kumimoji="1"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med">
    <p:cover dir="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2" Type="http://schemas.openxmlformats.org/officeDocument/2006/relationships/theme" Target="../theme/theme3.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2" Type="http://schemas.openxmlformats.org/officeDocument/2006/relationships/theme" Target="../theme/theme4.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2" Type="http://schemas.openxmlformats.org/officeDocument/2006/relationships/theme" Target="../theme/theme5.xml"/><Relationship Id="rId11" Type="http://schemas.openxmlformats.org/officeDocument/2006/relationships/slideLayout" Target="../slideLayouts/slideLayout56.xml"/><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ltGray">
          <a:xfrm>
            <a:off x="290513" y="1841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Rectangle 3"/>
          <p:cNvSpPr>
            <a:spLocks noChangeArrowheads="1"/>
          </p:cNvSpPr>
          <p:nvPr/>
        </p:nvSpPr>
        <p:spPr bwMode="ltGray">
          <a:xfrm>
            <a:off x="673100" y="1841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8" name="Rectangle 4"/>
          <p:cNvSpPr>
            <a:spLocks noChangeArrowheads="1"/>
          </p:cNvSpPr>
          <p:nvPr/>
        </p:nvSpPr>
        <p:spPr bwMode="ltGray">
          <a:xfrm>
            <a:off x="414338" y="6064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Rectangle 5"/>
          <p:cNvSpPr>
            <a:spLocks noChangeArrowheads="1"/>
          </p:cNvSpPr>
          <p:nvPr/>
        </p:nvSpPr>
        <p:spPr bwMode="ltGray">
          <a:xfrm>
            <a:off x="784225" y="6064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Rectangle 6"/>
          <p:cNvSpPr>
            <a:spLocks noChangeArrowheads="1"/>
          </p:cNvSpPr>
          <p:nvPr/>
        </p:nvSpPr>
        <p:spPr bwMode="ltGray">
          <a:xfrm>
            <a:off x="0" y="5334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7"/>
          <p:cNvSpPr>
            <a:spLocks noChangeArrowheads="1"/>
          </p:cNvSpPr>
          <p:nvPr/>
        </p:nvSpPr>
        <p:spPr bwMode="gray">
          <a:xfrm>
            <a:off x="635000" y="76200"/>
            <a:ext cx="42863"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Rectangle 8"/>
          <p:cNvSpPr>
            <a:spLocks noChangeArrowheads="1"/>
          </p:cNvSpPr>
          <p:nvPr/>
        </p:nvSpPr>
        <p:spPr bwMode="gray">
          <a:xfrm>
            <a:off x="315913" y="823913"/>
            <a:ext cx="8623300" cy="65088"/>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Grp="1"/>
          </p:cNvSpPr>
          <p:nvPr>
            <p:ph type="title"/>
          </p:nvPr>
        </p:nvSpPr>
        <p:spPr>
          <a:xfrm>
            <a:off x="1828800" y="228600"/>
            <a:ext cx="7115175" cy="60960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34" name="Rectangle 10"/>
          <p:cNvSpPr>
            <a:spLocks noGrp="1"/>
          </p:cNvSpPr>
          <p:nvPr>
            <p:ph type="body" idx="1"/>
          </p:nvPr>
        </p:nvSpPr>
        <p:spPr>
          <a:xfrm>
            <a:off x="381000" y="1600200"/>
            <a:ext cx="8574088" cy="453231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752651"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752652"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cover dir="ru"/>
  </p:transition>
  <p:hf sldNum="0" hdr="0" ftr="0" dt="0"/>
  <p:txStyles>
    <p:titleStyle>
      <a:lvl1pPr algn="ctr" rtl="0" eaLnBrk="0" fontAlgn="base" hangingPunct="0">
        <a:spcBef>
          <a:spcPct val="0"/>
        </a:spcBef>
        <a:spcAft>
          <a:spcPct val="0"/>
        </a:spcAft>
        <a:defRPr kumimoji="1" sz="2800" b="1">
          <a:solidFill>
            <a:srgbClr val="0000D8"/>
          </a:solidFill>
          <a:latin typeface="+mj-lt"/>
          <a:ea typeface="+mj-ea"/>
          <a:cs typeface="+mj-cs"/>
        </a:defRPr>
      </a:lvl1pPr>
      <a:lvl2pPr algn="ctr" rtl="0" eaLnBrk="0" fontAlgn="base" hangingPunct="0">
        <a:spcBef>
          <a:spcPct val="0"/>
        </a:spcBef>
        <a:spcAft>
          <a:spcPct val="0"/>
        </a:spcAft>
        <a:defRPr kumimoji="1" sz="2800" b="1">
          <a:solidFill>
            <a:srgbClr val="0000D8"/>
          </a:solidFill>
          <a:latin typeface="Tahoma" panose="020B0604030504040204" pitchFamily="34" charset="0"/>
          <a:ea typeface="华文楷体" panose="02010600040101010101" pitchFamily="2" charset="-122"/>
        </a:defRPr>
      </a:lvl2pPr>
      <a:lvl3pPr algn="ctr" rtl="0" eaLnBrk="0" fontAlgn="base" hangingPunct="0">
        <a:spcBef>
          <a:spcPct val="0"/>
        </a:spcBef>
        <a:spcAft>
          <a:spcPct val="0"/>
        </a:spcAft>
        <a:defRPr kumimoji="1" sz="2800" b="1">
          <a:solidFill>
            <a:srgbClr val="0000D8"/>
          </a:solidFill>
          <a:latin typeface="Tahoma" panose="020B0604030504040204" pitchFamily="34" charset="0"/>
          <a:ea typeface="华文楷体" panose="02010600040101010101" pitchFamily="2" charset="-122"/>
        </a:defRPr>
      </a:lvl3pPr>
      <a:lvl4pPr algn="ctr" rtl="0" eaLnBrk="0" fontAlgn="base" hangingPunct="0">
        <a:spcBef>
          <a:spcPct val="0"/>
        </a:spcBef>
        <a:spcAft>
          <a:spcPct val="0"/>
        </a:spcAft>
        <a:defRPr kumimoji="1" sz="2800" b="1">
          <a:solidFill>
            <a:srgbClr val="0000D8"/>
          </a:solidFill>
          <a:latin typeface="Tahoma" panose="020B0604030504040204" pitchFamily="34" charset="0"/>
          <a:ea typeface="华文楷体" panose="02010600040101010101" pitchFamily="2" charset="-122"/>
        </a:defRPr>
      </a:lvl4pPr>
      <a:lvl5pPr algn="ctr" rtl="0" eaLnBrk="0" fontAlgn="base" hangingPunct="0">
        <a:spcBef>
          <a:spcPct val="0"/>
        </a:spcBef>
        <a:spcAft>
          <a:spcPct val="0"/>
        </a:spcAft>
        <a:defRPr kumimoji="1" sz="2800" b="1">
          <a:solidFill>
            <a:srgbClr val="0000D8"/>
          </a:solidFill>
          <a:latin typeface="Tahoma" panose="020B0604030504040204" pitchFamily="34" charset="0"/>
          <a:ea typeface="华文楷体" panose="02010600040101010101" pitchFamily="2" charset="-122"/>
        </a:defRPr>
      </a:lvl5pPr>
      <a:lvl6pPr marL="457200" algn="ctr" rtl="0" fontAlgn="base">
        <a:spcBef>
          <a:spcPct val="0"/>
        </a:spcBef>
        <a:spcAft>
          <a:spcPct val="0"/>
        </a:spcAft>
        <a:defRPr kumimoji="1" sz="2800" b="1">
          <a:solidFill>
            <a:srgbClr val="0000D8"/>
          </a:solidFill>
          <a:latin typeface="Tahoma" panose="020B0604030504040204" pitchFamily="34" charset="0"/>
          <a:ea typeface="华文楷体" panose="02010600040101010101" pitchFamily="2" charset="-122"/>
        </a:defRPr>
      </a:lvl6pPr>
      <a:lvl7pPr marL="914400" algn="ctr" rtl="0" fontAlgn="base">
        <a:spcBef>
          <a:spcPct val="0"/>
        </a:spcBef>
        <a:spcAft>
          <a:spcPct val="0"/>
        </a:spcAft>
        <a:defRPr kumimoji="1" sz="2800" b="1">
          <a:solidFill>
            <a:srgbClr val="0000D8"/>
          </a:solidFill>
          <a:latin typeface="Tahoma" panose="020B0604030504040204" pitchFamily="34" charset="0"/>
          <a:ea typeface="华文楷体" panose="02010600040101010101" pitchFamily="2" charset="-122"/>
        </a:defRPr>
      </a:lvl7pPr>
      <a:lvl8pPr marL="1371600" algn="ctr" rtl="0" fontAlgn="base">
        <a:spcBef>
          <a:spcPct val="0"/>
        </a:spcBef>
        <a:spcAft>
          <a:spcPct val="0"/>
        </a:spcAft>
        <a:defRPr kumimoji="1" sz="2800" b="1">
          <a:solidFill>
            <a:srgbClr val="0000D8"/>
          </a:solidFill>
          <a:latin typeface="Tahoma" panose="020B0604030504040204" pitchFamily="34" charset="0"/>
          <a:ea typeface="华文楷体" panose="02010600040101010101" pitchFamily="2" charset="-122"/>
        </a:defRPr>
      </a:lvl8pPr>
      <a:lvl9pPr marL="1828800" algn="ctr" rtl="0" fontAlgn="base">
        <a:spcBef>
          <a:spcPct val="0"/>
        </a:spcBef>
        <a:spcAft>
          <a:spcPct val="0"/>
        </a:spcAft>
        <a:defRPr kumimoji="1" sz="2800" b="1">
          <a:solidFill>
            <a:srgbClr val="0000D8"/>
          </a:solidFill>
          <a:latin typeface="Tahoma" panose="020B0604030504040204" pitchFamily="34" charset="0"/>
          <a:ea typeface="华文楷体" panose="02010600040101010101" pitchFamily="2" charset="-122"/>
        </a:defRPr>
      </a:lvl9pPr>
    </p:titleStyle>
    <p:body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标题占位符 1"/>
          <p:cNvSpPr>
            <a:spLocks noGrp="1"/>
          </p:cNvSpPr>
          <p:nvPr>
            <p:ph type="title"/>
          </p:nvPr>
        </p:nvSpPr>
        <p:spPr>
          <a:xfrm>
            <a:off x="628650" y="365125"/>
            <a:ext cx="78867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1" name="文本占位符 2"/>
          <p:cNvSpPr>
            <a:spLocks noGrp="1"/>
          </p:cNvSpPr>
          <p:nvPr>
            <p:ph type="body" idx="1"/>
          </p:nvPr>
        </p:nvSpPr>
        <p:spPr>
          <a:xfrm>
            <a:off x="628650" y="1825625"/>
            <a:ext cx="78867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hangingPunct="1">
              <a:defRPr sz="900" b="0">
                <a:solidFill>
                  <a:prstClr val="black">
                    <a:tint val="75000"/>
                  </a:prst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hangingPunct="1">
              <a:defRPr sz="900" b="0">
                <a:solidFill>
                  <a:prstClr val="black">
                    <a:tint val="75000"/>
                  </a:prst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hangingPunct="1">
              <a:defRPr sz="900" b="0">
                <a:solidFill>
                  <a:prstClr val="black">
                    <a:tint val="75000"/>
                  </a:prstClr>
                </a:solidFill>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05822B7-ADCF-4C18-9926-7DCA3B218CF5}" type="slidenum">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fld>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spd="slow">
    <p:pull dir="ru"/>
  </p:transition>
  <p:timing>
    <p:tnLst>
      <p:par>
        <p:cTn id="1" dur="indefinite" restart="never" nodeType="tmRoot"/>
      </p:par>
    </p:tnLst>
  </p:timing>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标题占位符 1"/>
          <p:cNvSpPr>
            <a:spLocks noGrp="1"/>
          </p:cNvSpPr>
          <p:nvPr>
            <p:ph type="title"/>
          </p:nvPr>
        </p:nvSpPr>
        <p:spPr>
          <a:xfrm>
            <a:off x="628650" y="365125"/>
            <a:ext cx="78867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3075" name="文本占位符 2"/>
          <p:cNvSpPr>
            <a:spLocks noGrp="1"/>
          </p:cNvSpPr>
          <p:nvPr>
            <p:ph type="body" idx="1"/>
          </p:nvPr>
        </p:nvSpPr>
        <p:spPr>
          <a:xfrm>
            <a:off x="628650" y="1825625"/>
            <a:ext cx="78867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hangingPunct="1">
              <a:defRPr sz="900" b="0">
                <a:solidFill>
                  <a:prstClr val="black">
                    <a:tint val="75000"/>
                  </a:prst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hangingPunct="1">
              <a:defRPr sz="900" b="0">
                <a:solidFill>
                  <a:prstClr val="black">
                    <a:tint val="75000"/>
                  </a:prst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hangingPunct="1">
              <a:defRPr sz="900" b="0">
                <a:solidFill>
                  <a:prstClr val="black">
                    <a:tint val="75000"/>
                  </a:prstClr>
                </a:solidFill>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313B69C-2653-4F1B-AFB5-70E22ED1300E}" type="slidenum">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fld>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spd="slow">
    <p:pull dir="ru"/>
  </p:transition>
  <p:timing>
    <p:tnLst>
      <p:par>
        <p:cTn id="1" dur="indefinite" restart="never" nodeType="tmRoot"/>
      </p:par>
    </p:tnLst>
  </p:timing>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标题占位符 1"/>
          <p:cNvSpPr>
            <a:spLocks noGrp="1"/>
          </p:cNvSpPr>
          <p:nvPr>
            <p:ph type="title"/>
          </p:nvPr>
        </p:nvSpPr>
        <p:spPr>
          <a:xfrm>
            <a:off x="628650" y="365125"/>
            <a:ext cx="78867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4099" name="文本占位符 2"/>
          <p:cNvSpPr>
            <a:spLocks noGrp="1"/>
          </p:cNvSpPr>
          <p:nvPr>
            <p:ph type="body" idx="1"/>
          </p:nvPr>
        </p:nvSpPr>
        <p:spPr>
          <a:xfrm>
            <a:off x="628650" y="1825625"/>
            <a:ext cx="78867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hangingPunct="1">
              <a:defRPr sz="900" b="0">
                <a:solidFill>
                  <a:prstClr val="black">
                    <a:tint val="75000"/>
                  </a:prst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hangingPunct="1">
              <a:defRPr sz="900" b="0">
                <a:solidFill>
                  <a:prstClr val="black">
                    <a:tint val="75000"/>
                  </a:prst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hangingPunct="1">
              <a:defRPr sz="900" b="0">
                <a:solidFill>
                  <a:prstClr val="black">
                    <a:tint val="75000"/>
                  </a:prstClr>
                </a:solidFill>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083B397-A241-48BA-9901-2723F5098888}" type="slidenum">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fld>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spd="slow">
    <p:pull dir="ru"/>
  </p:transition>
  <p:timing>
    <p:tnLst>
      <p:par>
        <p:cTn id="1" dur="indefinite" restart="never" nodeType="tmRoot"/>
      </p:par>
    </p:tnLst>
  </p:timing>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标题占位符 1"/>
          <p:cNvSpPr>
            <a:spLocks noGrp="1"/>
          </p:cNvSpPr>
          <p:nvPr>
            <p:ph type="title"/>
          </p:nvPr>
        </p:nvSpPr>
        <p:spPr>
          <a:xfrm>
            <a:off x="628650" y="365125"/>
            <a:ext cx="78867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5123" name="文本占位符 2"/>
          <p:cNvSpPr>
            <a:spLocks noGrp="1"/>
          </p:cNvSpPr>
          <p:nvPr>
            <p:ph type="body" idx="1"/>
          </p:nvPr>
        </p:nvSpPr>
        <p:spPr>
          <a:xfrm>
            <a:off x="628650" y="1825625"/>
            <a:ext cx="78867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hangingPunct="1">
              <a:defRPr sz="900" b="0">
                <a:solidFill>
                  <a:prstClr val="black">
                    <a:tint val="75000"/>
                  </a:prst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hangingPunct="1">
              <a:defRPr sz="900" b="0">
                <a:solidFill>
                  <a:prstClr val="black">
                    <a:tint val="75000"/>
                  </a:prst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hangingPunct="1">
              <a:defRPr sz="900" b="0">
                <a:solidFill>
                  <a:prstClr val="black">
                    <a:tint val="75000"/>
                  </a:prstClr>
                </a:solidFill>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509C8DF-A031-4BAF-9FEE-364807C0893D}" type="slidenum">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fld>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spd="slow">
    <p:pull dir="ru"/>
  </p:transition>
  <p:timing>
    <p:tnLst>
      <p:par>
        <p:cTn id="1" dur="indefinite" restart="never" nodeType="tmRoot"/>
      </p:par>
    </p:tnLst>
  </p:timing>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4" Type="http://schemas.openxmlformats.org/officeDocument/2006/relationships/notesSlide" Target="../notesSlides/notesSlide76.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5" Type="http://schemas.openxmlformats.org/officeDocument/2006/relationships/notesSlide" Target="../notesSlides/notesSlide102.xml"/><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oleObject" Target="../embeddings/oleObject6.bin"/></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5" Type="http://schemas.openxmlformats.org/officeDocument/2006/relationships/notesSlide" Target="../notesSlides/notesSlide104.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oleObject" Target="../embeddings/oleObject7.bin"/></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5" Type="http://schemas.openxmlformats.org/officeDocument/2006/relationships/notesSlide" Target="../notesSlides/notesSlide115.xml"/><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oleObject" Target="../embeddings/oleObject8.bin"/></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48.xml.rels><?xml version="1.0" encoding="UTF-8" standalone="yes"?>
<Relationships xmlns="http://schemas.openxmlformats.org/package/2006/relationships"><Relationship Id="rId5" Type="http://schemas.openxmlformats.org/officeDocument/2006/relationships/notesSlide" Target="../notesSlides/notesSlide118.xml"/><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oleObject" Target="../embeddings/oleObject9.bin"/></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5" Type="http://schemas.openxmlformats.org/officeDocument/2006/relationships/notesSlide" Target="../notesSlides/notesSlide120.xml"/><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oleObject" Target="../embeddings/oleObject10.bin"/></Relationships>
</file>

<file path=ppt/slides/_rels/slide151.xml.rels><?xml version="1.0" encoding="UTF-8" standalone="yes"?>
<Relationships xmlns="http://schemas.openxmlformats.org/package/2006/relationships"><Relationship Id="rId5" Type="http://schemas.openxmlformats.org/officeDocument/2006/relationships/notesSlide" Target="../notesSlides/notesSlide121.xml"/><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oleObject" Target="../embeddings/oleObject11.bin"/></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5" Type="http://schemas.openxmlformats.org/officeDocument/2006/relationships/notesSlide" Target="../notesSlides/notesSlide125.xml"/><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oleObject" Target="../embeddings/oleObject12.bin"/></Relationships>
</file>

<file path=ppt/slides/_rels/slide156.xml.rels><?xml version="1.0" encoding="UTF-8" standalone="yes"?>
<Relationships xmlns="http://schemas.openxmlformats.org/package/2006/relationships"><Relationship Id="rId5" Type="http://schemas.openxmlformats.org/officeDocument/2006/relationships/notesSlide" Target="../notesSlides/notesSlide126.xml"/><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oleObject" Target="../embeddings/oleObject13.bin"/></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4" Type="http://schemas.openxmlformats.org/officeDocument/2006/relationships/notesSlide" Target="../notesSlides/notesSlide131.x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4" Type="http://schemas.openxmlformats.org/officeDocument/2006/relationships/notesSlide" Target="../notesSlides/notesSlide135.xml"/><Relationship Id="rId3" Type="http://schemas.openxmlformats.org/officeDocument/2006/relationships/slideLayout" Target="../slideLayouts/slideLayout2.xml"/><Relationship Id="rId2" Type="http://schemas.openxmlformats.org/officeDocument/2006/relationships/slide" Target="slide165.xml"/><Relationship Id="rId1" Type="http://schemas.openxmlformats.org/officeDocument/2006/relationships/slide" Target="slide71.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5" Type="http://schemas.openxmlformats.org/officeDocument/2006/relationships/notesSlide" Target="../notesSlides/notesSlide142.xml"/><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oleObject" Target="../embeddings/oleObject14.bin"/></Relationships>
</file>

<file path=ppt/slides/_rels/slide174.xml.rels><?xml version="1.0" encoding="UTF-8" standalone="yes"?>
<Relationships xmlns="http://schemas.openxmlformats.org/package/2006/relationships"><Relationship Id="rId5" Type="http://schemas.openxmlformats.org/officeDocument/2006/relationships/notesSlide" Target="../notesSlides/notesSlide143.xml"/><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oleObject" Target="../embeddings/oleObject15.bin"/></Relationships>
</file>

<file path=ppt/slides/_rels/slide175.xml.rels><?xml version="1.0" encoding="UTF-8" standalone="yes"?>
<Relationships xmlns="http://schemas.openxmlformats.org/package/2006/relationships"><Relationship Id="rId5" Type="http://schemas.openxmlformats.org/officeDocument/2006/relationships/notesSlide" Target="../notesSlides/notesSlide144.xml"/><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oleObject" Target="../embeddings/oleObject16.bin"/></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0.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181.xml.rels><?xml version="1.0" encoding="UTF-8" standalone="yes"?>
<Relationships xmlns="http://schemas.openxmlformats.org/package/2006/relationships"><Relationship Id="rId5" Type="http://schemas.openxmlformats.org/officeDocument/2006/relationships/notesSlide" Target="../notesSlides/notesSlide150.xml"/><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oleObject" Target="../embeddings/oleObject17.bin"/></Relationships>
</file>

<file path=ppt/slides/_rels/slide182.xml.rels><?xml version="1.0" encoding="UTF-8" standalone="yes"?>
<Relationships xmlns="http://schemas.openxmlformats.org/package/2006/relationships"><Relationship Id="rId5" Type="http://schemas.openxmlformats.org/officeDocument/2006/relationships/notesSlide" Target="../notesSlides/notesSlide151.xml"/><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oleObject" Target="../embeddings/oleObject18.bin"/></Relationships>
</file>

<file path=ppt/slides/_rels/slide183.xml.rels><?xml version="1.0" encoding="UTF-8" standalone="yes"?>
<Relationships xmlns="http://schemas.openxmlformats.org/package/2006/relationships"><Relationship Id="rId5" Type="http://schemas.openxmlformats.org/officeDocument/2006/relationships/notesSlide" Target="../notesSlides/notesSlide152.xml"/><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oleObject" Target="../embeddings/oleObject19.bin"/></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6" Type="http://schemas.openxmlformats.org/officeDocument/2006/relationships/notesSlide" Target="../notesSlides/notesSlide161.xml"/><Relationship Id="rId5" Type="http://schemas.openxmlformats.org/officeDocument/2006/relationships/vmlDrawing" Target="../drawings/vmlDrawing20.vml"/><Relationship Id="rId4" Type="http://schemas.openxmlformats.org/officeDocument/2006/relationships/slideLayout" Target="../slideLayouts/slideLayout2.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oleObject" Target="../embeddings/oleObject20.bin"/></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7" Type="http://schemas.openxmlformats.org/officeDocument/2006/relationships/notesSlide" Target="../notesSlides/notesSlide169.xml"/><Relationship Id="rId6" Type="http://schemas.openxmlformats.org/officeDocument/2006/relationships/vmlDrawing" Target="../drawings/vmlDrawing21.vml"/><Relationship Id="rId5" Type="http://schemas.openxmlformats.org/officeDocument/2006/relationships/slideLayout" Target="../slideLayouts/slideLayout2.xml"/><Relationship Id="rId4" Type="http://schemas.openxmlformats.org/officeDocument/2006/relationships/image" Target="../media/image42.png"/><Relationship Id="rId3" Type="http://schemas.openxmlformats.org/officeDocument/2006/relationships/oleObject" Target="../embeddings/oleObject22.bin"/><Relationship Id="rId2" Type="http://schemas.openxmlformats.org/officeDocument/2006/relationships/image" Target="../media/image41.png"/><Relationship Id="rId1" Type="http://schemas.openxmlformats.org/officeDocument/2006/relationships/oleObject" Target="../embeddings/oleObject21.bin"/></Relationships>
</file>

<file path=ppt/slides/_rels/slide202.xml.rels><?xml version="1.0" encoding="UTF-8" standalone="yes"?>
<Relationships xmlns="http://schemas.openxmlformats.org/package/2006/relationships"><Relationship Id="rId5" Type="http://schemas.openxmlformats.org/officeDocument/2006/relationships/notesSlide" Target="../notesSlides/notesSlide170.xml"/><Relationship Id="rId4" Type="http://schemas.openxmlformats.org/officeDocument/2006/relationships/vmlDrawing" Target="../drawings/vmlDrawing22.vml"/><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oleObject" Target="../embeddings/oleObject23.bin"/></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20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image" Target="../media/image45.png"/></Relationships>
</file>

<file path=ppt/slides/_rels/slide207.xml.rels><?xml version="1.0" encoding="UTF-8" standalone="yes"?>
<Relationships xmlns="http://schemas.openxmlformats.org/package/2006/relationships"><Relationship Id="rId5" Type="http://schemas.openxmlformats.org/officeDocument/2006/relationships/notesSlide" Target="../notesSlides/notesSlide172.xml"/><Relationship Id="rId4" Type="http://schemas.openxmlformats.org/officeDocument/2006/relationships/vmlDrawing" Target="../drawings/vmlDrawing23.vml"/><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oleObject" Target="../embeddings/oleObject24.bin"/></Relationships>
</file>

<file path=ppt/slides/_rels/slide208.xml.rels><?xml version="1.0" encoding="UTF-8" standalone="yes"?>
<Relationships xmlns="http://schemas.openxmlformats.org/package/2006/relationships"><Relationship Id="rId3" Type="http://schemas.openxmlformats.org/officeDocument/2006/relationships/notesSlide" Target="../notesSlides/notesSlide173.xml"/><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2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image" Target="../media/image2.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7.xml"/><Relationship Id="rId2" Type="http://schemas.openxmlformats.org/officeDocument/2006/relationships/image" Target="../media/image3.png"/><Relationship Id="rId1"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oleObject" Target="../embeddings/oleObject3.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4" Type="http://schemas.openxmlformats.org/officeDocument/2006/relationships/notesSlide" Target="../notesSlides/notesSlide68.xml"/><Relationship Id="rId3" Type="http://schemas.openxmlformats.org/officeDocument/2006/relationships/slideLayout" Target="../slideLayouts/slideLayout2.xml"/><Relationship Id="rId2" Type="http://schemas.openxmlformats.org/officeDocument/2006/relationships/audio" Target="../media/audio2.wav"/><Relationship Id="rId1" Type="http://schemas.openxmlformats.org/officeDocument/2006/relationships/audio" Target="../media/audio1.wav"/></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5" Type="http://schemas.openxmlformats.org/officeDocument/2006/relationships/notesSlide" Target="../notesSlides/notesSlide71.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oleObject" Target="../embeddings/oleObject4.bin"/></Relationships>
</file>

<file path=ppt/slides/_rels/slide98.xml.rels><?xml version="1.0" encoding="UTF-8" standalone="yes"?>
<Relationships xmlns="http://schemas.openxmlformats.org/package/2006/relationships"><Relationship Id="rId5" Type="http://schemas.openxmlformats.org/officeDocument/2006/relationships/notesSlide" Target="../notesSlides/notesSlide72.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oleObject" Target="../embeddings/oleObject5.bin"/></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035714" name="Rectangle 2"/>
          <p:cNvSpPr>
            <a:spLocks noGrp="1" noChangeArrowheads="1"/>
          </p:cNvSpPr>
          <p:nvPr>
            <p:ph idx="1"/>
          </p:nvPr>
        </p:nvSpPr>
        <p:spPr>
          <a:xfrm>
            <a:off x="2689225" y="1760538"/>
            <a:ext cx="4306888" cy="4784725"/>
          </a:xfrm>
          <a:solidFill>
            <a:srgbClr val="FFCB97"/>
          </a:solidFill>
          <a:effectLst>
            <a:prstShdw prst="shdw13" dist="53882" dir="13500000">
              <a:schemeClr val="bg2"/>
            </a:prstShdw>
          </a:effectLst>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ct val="5000"/>
              </a:spcBef>
              <a:spcAft>
                <a:spcPct val="0"/>
              </a:spcAft>
              <a:buClr>
                <a:srgbClr val="3333FF"/>
              </a:buClr>
              <a:buSzTx/>
              <a:buFont typeface="Wingdings" panose="05000000000000000000" pitchFamily="2" charset="2"/>
              <a:buNone/>
              <a:defRPr/>
            </a:pPr>
            <a:r>
              <a:rPr kumimoji="1" lang="en-US" altLang="zh-CN" sz="2400" b="1" i="0" u="none" strike="noStrike" kern="0" cap="none" spc="0" normalizeH="0" baseline="0" noProof="0" dirty="0" smtClean="0">
                <a:ln>
                  <a:noFill/>
                </a:ln>
                <a:solidFill>
                  <a:srgbClr val="0000D8"/>
                </a:solidFill>
                <a:effectLst/>
                <a:uLnTx/>
                <a:uFillTx/>
                <a:latin typeface="华文楷体" panose="02010600040101010101" pitchFamily="2" charset="-122"/>
                <a:ea typeface="华文楷体" panose="02010600040101010101" pitchFamily="2" charset="-122"/>
                <a:cs typeface="+mn-cs"/>
              </a:rPr>
              <a:t>1  </a:t>
            </a:r>
            <a:r>
              <a:rPr kumimoji="1" lang="zh-CN" altLang="en-US" sz="2400" b="1" i="0" u="none" strike="noStrike" kern="0" cap="none" spc="0" normalizeH="0" baseline="0" noProof="0" dirty="0" smtClean="0">
                <a:ln>
                  <a:noFill/>
                </a:ln>
                <a:solidFill>
                  <a:srgbClr val="0000D8"/>
                </a:solidFill>
                <a:effectLst/>
                <a:uLnTx/>
                <a:uFillTx/>
                <a:latin typeface="华文楷体" panose="02010600040101010101" pitchFamily="2" charset="-122"/>
                <a:ea typeface="华文楷体" panose="02010600040101010101" pitchFamily="2" charset="-122"/>
                <a:cs typeface="+mn-cs"/>
              </a:rPr>
              <a:t>引言</a:t>
            </a:r>
            <a:endParaRPr kumimoji="1" lang="zh-CN" altLang="en-US" sz="2400" b="1" i="0" u="none" strike="noStrike" kern="0" cap="none" spc="0" normalizeH="0" baseline="0" noProof="0" dirty="0" smtClean="0">
              <a:ln>
                <a:noFill/>
              </a:ln>
              <a:solidFill>
                <a:srgbClr val="0000D8"/>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914400" rtl="0" eaLnBrk="1" fontAlgn="base" latinLnBrk="0" hangingPunct="1">
              <a:lnSpc>
                <a:spcPct val="110000"/>
              </a:lnSpc>
              <a:spcBef>
                <a:spcPct val="5000"/>
              </a:spcBef>
              <a:spcAft>
                <a:spcPct val="0"/>
              </a:spcAft>
              <a:buClr>
                <a:srgbClr val="3333FF"/>
              </a:buClr>
              <a:buSzTx/>
              <a:buFont typeface="Wingdings" panose="05000000000000000000" pitchFamily="2" charset="2"/>
              <a:buNone/>
              <a:defRPr/>
            </a:pPr>
            <a:r>
              <a:rPr kumimoji="1" lang="en-US" altLang="zh-CN" sz="2400" b="1" i="0" u="none" strike="noStrike" kern="0" cap="none" spc="0" normalizeH="0" baseline="0" noProof="0" dirty="0" smtClean="0">
                <a:ln>
                  <a:noFill/>
                </a:ln>
                <a:solidFill>
                  <a:srgbClr val="0000D8"/>
                </a:solidFill>
                <a:effectLst/>
                <a:uLnTx/>
                <a:uFillTx/>
                <a:latin typeface="华文楷体" panose="02010600040101010101" pitchFamily="2" charset="-122"/>
                <a:ea typeface="华文楷体" panose="02010600040101010101" pitchFamily="2" charset="-122"/>
                <a:cs typeface="+mn-cs"/>
              </a:rPr>
              <a:t>2  Verilog HDL</a:t>
            </a:r>
            <a:r>
              <a:rPr kumimoji="1" lang="zh-CN" altLang="en-US" sz="2400" b="1" i="0" u="none" strike="noStrike" kern="0" cap="none" spc="0" normalizeH="0" baseline="0" noProof="0" dirty="0" smtClean="0">
                <a:ln>
                  <a:noFill/>
                </a:ln>
                <a:solidFill>
                  <a:srgbClr val="0000D8"/>
                </a:solidFill>
                <a:effectLst/>
                <a:uLnTx/>
                <a:uFillTx/>
                <a:latin typeface="华文楷体" panose="02010600040101010101" pitchFamily="2" charset="-122"/>
                <a:ea typeface="华文楷体" panose="02010600040101010101" pitchFamily="2" charset="-122"/>
                <a:cs typeface="+mn-cs"/>
              </a:rPr>
              <a:t>基本结构</a:t>
            </a:r>
            <a:endParaRPr kumimoji="1" lang="zh-CN" altLang="en-US" sz="2400" b="1" i="0" u="none" strike="noStrike" kern="0" cap="none" spc="0" normalizeH="0" baseline="0" noProof="0" dirty="0" smtClean="0">
              <a:ln>
                <a:noFill/>
              </a:ln>
              <a:solidFill>
                <a:srgbClr val="0000D8"/>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914400" rtl="0" eaLnBrk="1" fontAlgn="base" latinLnBrk="0" hangingPunct="1">
              <a:lnSpc>
                <a:spcPct val="110000"/>
              </a:lnSpc>
              <a:spcBef>
                <a:spcPct val="5000"/>
              </a:spcBef>
              <a:spcAft>
                <a:spcPct val="0"/>
              </a:spcAft>
              <a:buClr>
                <a:srgbClr val="3333FF"/>
              </a:buClr>
              <a:buSzTx/>
              <a:buFont typeface="Wingdings" panose="05000000000000000000" pitchFamily="2" charset="2"/>
              <a:buNone/>
              <a:defRPr/>
            </a:pPr>
            <a:r>
              <a:rPr kumimoji="1" lang="en-US" altLang="zh-CN" sz="2400" b="1" i="0" u="none" strike="noStrike" kern="0" cap="none" spc="0" normalizeH="0" baseline="0" noProof="0" dirty="0" smtClean="0">
                <a:ln>
                  <a:noFill/>
                </a:ln>
                <a:solidFill>
                  <a:srgbClr val="0000D8"/>
                </a:solidFill>
                <a:effectLst/>
                <a:uLnTx/>
                <a:uFillTx/>
                <a:latin typeface="华文楷体" panose="02010600040101010101" pitchFamily="2" charset="-122"/>
                <a:ea typeface="华文楷体" panose="02010600040101010101" pitchFamily="2" charset="-122"/>
                <a:cs typeface="+mn-cs"/>
              </a:rPr>
              <a:t>3 </a:t>
            </a:r>
            <a:r>
              <a:rPr kumimoji="1" lang="zh-CN" altLang="en-US" sz="2400" b="1" i="0" u="none" strike="noStrike" kern="0" cap="none" spc="0" normalizeH="0" baseline="0" noProof="0" dirty="0" smtClean="0">
                <a:ln>
                  <a:noFill/>
                </a:ln>
                <a:solidFill>
                  <a:srgbClr val="0000D8"/>
                </a:solidFill>
                <a:effectLst/>
                <a:uLnTx/>
                <a:uFillTx/>
                <a:latin typeface="华文楷体" panose="02010600040101010101" pitchFamily="2" charset="-122"/>
                <a:ea typeface="华文楷体" panose="02010600040101010101" pitchFamily="2" charset="-122"/>
                <a:cs typeface="+mn-cs"/>
              </a:rPr>
              <a:t>数据类型及常量、变量</a:t>
            </a:r>
            <a:endParaRPr kumimoji="1" lang="zh-CN" altLang="en-US" sz="2400" b="1" i="0" u="none" strike="noStrike" kern="0" cap="none" spc="0" normalizeH="0" baseline="0" noProof="0" dirty="0" smtClean="0">
              <a:ln>
                <a:noFill/>
              </a:ln>
              <a:solidFill>
                <a:srgbClr val="0000D8"/>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914400" rtl="0" eaLnBrk="1" fontAlgn="base" latinLnBrk="0" hangingPunct="1">
              <a:lnSpc>
                <a:spcPct val="110000"/>
              </a:lnSpc>
              <a:spcBef>
                <a:spcPct val="5000"/>
              </a:spcBef>
              <a:spcAft>
                <a:spcPct val="0"/>
              </a:spcAft>
              <a:buClr>
                <a:srgbClr val="3333FF"/>
              </a:buClr>
              <a:buSzTx/>
              <a:buFont typeface="Wingdings" panose="05000000000000000000" pitchFamily="2" charset="2"/>
              <a:buNone/>
              <a:defRPr/>
            </a:pPr>
            <a:r>
              <a:rPr kumimoji="1" lang="en-US" altLang="zh-CN" sz="2400" b="1" i="0" u="none" strike="noStrike" kern="0" cap="none" spc="0" normalizeH="0" baseline="0" noProof="0" dirty="0" smtClean="0">
                <a:ln>
                  <a:noFill/>
                </a:ln>
                <a:solidFill>
                  <a:srgbClr val="0000D8"/>
                </a:solidFill>
                <a:effectLst/>
                <a:uLnTx/>
                <a:uFillTx/>
                <a:latin typeface="华文楷体" panose="02010600040101010101" pitchFamily="2" charset="-122"/>
                <a:ea typeface="华文楷体" panose="02010600040101010101" pitchFamily="2" charset="-122"/>
                <a:cs typeface="+mn-cs"/>
              </a:rPr>
              <a:t>4  </a:t>
            </a:r>
            <a:r>
              <a:rPr kumimoji="1" lang="zh-CN" altLang="en-US" sz="2400" b="1" i="0" u="none" strike="noStrike" kern="0" cap="none" spc="0" normalizeH="0" baseline="0" noProof="0" dirty="0" smtClean="0">
                <a:ln>
                  <a:noFill/>
                </a:ln>
                <a:solidFill>
                  <a:srgbClr val="0000D8"/>
                </a:solidFill>
                <a:effectLst/>
                <a:uLnTx/>
                <a:uFillTx/>
                <a:latin typeface="华文楷体" panose="02010600040101010101" pitchFamily="2" charset="-122"/>
                <a:ea typeface="华文楷体" panose="02010600040101010101" pitchFamily="2" charset="-122"/>
                <a:cs typeface="+mn-cs"/>
              </a:rPr>
              <a:t>运算符及表达式</a:t>
            </a:r>
            <a:endParaRPr kumimoji="1" lang="zh-CN" altLang="en-US" sz="2400" b="1" i="0" u="none" strike="noStrike" kern="0" cap="none" spc="0" normalizeH="0" baseline="0" noProof="0" dirty="0" smtClean="0">
              <a:ln>
                <a:noFill/>
              </a:ln>
              <a:solidFill>
                <a:srgbClr val="0000D8"/>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914400" rtl="0" eaLnBrk="1" fontAlgn="base" latinLnBrk="0" hangingPunct="1">
              <a:lnSpc>
                <a:spcPct val="110000"/>
              </a:lnSpc>
              <a:spcBef>
                <a:spcPct val="5000"/>
              </a:spcBef>
              <a:spcAft>
                <a:spcPct val="0"/>
              </a:spcAft>
              <a:buClr>
                <a:srgbClr val="3333FF"/>
              </a:buClr>
              <a:buSzTx/>
              <a:buFont typeface="Wingdings" panose="05000000000000000000" pitchFamily="2" charset="2"/>
              <a:buNone/>
              <a:defRPr/>
            </a:pPr>
            <a:r>
              <a:rPr kumimoji="1" lang="en-US" altLang="zh-CN" sz="2400" b="1" i="0" u="none" strike="noStrike" kern="0" cap="none" spc="0" normalizeH="0" baseline="0" noProof="0" dirty="0" smtClean="0">
                <a:ln>
                  <a:noFill/>
                </a:ln>
                <a:solidFill>
                  <a:srgbClr val="0000D8"/>
                </a:solidFill>
                <a:effectLst/>
                <a:uLnTx/>
                <a:uFillTx/>
                <a:latin typeface="华文楷体" panose="02010600040101010101" pitchFamily="2" charset="-122"/>
                <a:ea typeface="华文楷体" panose="02010600040101010101" pitchFamily="2" charset="-122"/>
                <a:cs typeface="+mn-cs"/>
              </a:rPr>
              <a:t>5  </a:t>
            </a:r>
            <a:r>
              <a:rPr kumimoji="1" lang="zh-CN" altLang="en-US" sz="2400" b="1" i="0" u="none" strike="noStrike" kern="0" cap="none" spc="0" normalizeH="0" baseline="0" noProof="0" dirty="0" smtClean="0">
                <a:ln>
                  <a:noFill/>
                </a:ln>
                <a:solidFill>
                  <a:srgbClr val="0000D8"/>
                </a:solidFill>
                <a:effectLst/>
                <a:uLnTx/>
                <a:uFillTx/>
                <a:latin typeface="华文楷体" panose="02010600040101010101" pitchFamily="2" charset="-122"/>
                <a:ea typeface="华文楷体" panose="02010600040101010101" pitchFamily="2" charset="-122"/>
                <a:cs typeface="+mn-cs"/>
              </a:rPr>
              <a:t>语句</a:t>
            </a:r>
            <a:endParaRPr kumimoji="1" lang="zh-CN" altLang="en-US" sz="2400" b="1" i="0" u="none" strike="noStrike" kern="0" cap="none" spc="0" normalizeH="0" baseline="0" noProof="0" dirty="0" smtClean="0">
              <a:ln>
                <a:noFill/>
              </a:ln>
              <a:solidFill>
                <a:srgbClr val="0000D8"/>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914400" rtl="0" eaLnBrk="1" fontAlgn="base" latinLnBrk="0" hangingPunct="1">
              <a:lnSpc>
                <a:spcPct val="110000"/>
              </a:lnSpc>
              <a:spcBef>
                <a:spcPct val="5000"/>
              </a:spcBef>
              <a:spcAft>
                <a:spcPct val="0"/>
              </a:spcAft>
              <a:buClr>
                <a:srgbClr val="3333FF"/>
              </a:buClr>
              <a:buSzTx/>
              <a:buFont typeface="Wingdings" panose="05000000000000000000" pitchFamily="2" charset="2"/>
              <a:buNone/>
              <a:defRPr/>
            </a:pPr>
            <a:r>
              <a:rPr kumimoji="1" lang="en-US" altLang="zh-CN" sz="2400" b="1" i="0" u="none" strike="noStrike" kern="0" cap="none" spc="0" normalizeH="0" baseline="0" noProof="0" dirty="0" smtClean="0">
                <a:ln>
                  <a:noFill/>
                </a:ln>
                <a:solidFill>
                  <a:srgbClr val="0000D8"/>
                </a:solidFill>
                <a:effectLst/>
                <a:uLnTx/>
                <a:uFillTx/>
                <a:latin typeface="华文楷体" panose="02010600040101010101" pitchFamily="2" charset="-122"/>
                <a:ea typeface="华文楷体" panose="02010600040101010101" pitchFamily="2" charset="-122"/>
                <a:cs typeface="+mn-cs"/>
              </a:rPr>
              <a:t>6  </a:t>
            </a:r>
            <a:r>
              <a:rPr kumimoji="1" lang="zh-CN" altLang="en-US" sz="2400" b="1" i="0" u="none" strike="noStrike" kern="0" cap="none" spc="0" normalizeH="0" baseline="0" noProof="0" dirty="0" smtClean="0">
                <a:ln>
                  <a:noFill/>
                </a:ln>
                <a:solidFill>
                  <a:srgbClr val="0000D8"/>
                </a:solidFill>
                <a:effectLst/>
                <a:uLnTx/>
                <a:uFillTx/>
                <a:latin typeface="华文楷体" panose="02010600040101010101" pitchFamily="2" charset="-122"/>
                <a:ea typeface="华文楷体" panose="02010600040101010101" pitchFamily="2" charset="-122"/>
                <a:cs typeface="+mn-cs"/>
              </a:rPr>
              <a:t>赋值语句和块语句</a:t>
            </a:r>
            <a:endParaRPr kumimoji="1" lang="zh-CN" altLang="en-US" sz="2400" b="1" i="0" u="none" strike="noStrike" kern="0" cap="none" spc="0" normalizeH="0" baseline="0" noProof="0" dirty="0" smtClean="0">
              <a:ln>
                <a:noFill/>
              </a:ln>
              <a:solidFill>
                <a:srgbClr val="0000D8"/>
              </a:solidFill>
              <a:effectLst/>
              <a:uLnTx/>
              <a:uFillTx/>
              <a:latin typeface="华文楷体" panose="02010600040101010101" pitchFamily="2" charset="-122"/>
              <a:ea typeface="华文楷体" panose="02010600040101010101" pitchFamily="2" charset="-122"/>
              <a:cs typeface="+mn-cs"/>
            </a:endParaRPr>
          </a:p>
          <a:p>
            <a:pPr marL="457200" marR="0" lvl="0" indent="-457200" algn="l" defTabSz="914400" rtl="0" eaLnBrk="1" fontAlgn="base" latinLnBrk="0" hangingPunct="1">
              <a:lnSpc>
                <a:spcPct val="110000"/>
              </a:lnSpc>
              <a:spcBef>
                <a:spcPct val="5000"/>
              </a:spcBef>
              <a:spcAft>
                <a:spcPct val="0"/>
              </a:spcAft>
              <a:buClr>
                <a:srgbClr val="3333FF"/>
              </a:buClr>
              <a:buSzTx/>
              <a:buFont typeface="Wingdings" panose="05000000000000000000" pitchFamily="2" charset="2"/>
              <a:buAutoNum type="arabicPlain" startAt="7"/>
              <a:defRPr/>
            </a:pPr>
            <a:r>
              <a:rPr kumimoji="1" lang="zh-CN" altLang="en-US" sz="2400" b="1" i="0" u="none" strike="noStrike" kern="0" cap="none" spc="0" normalizeH="0" baseline="0" noProof="0" dirty="0" smtClean="0">
                <a:ln>
                  <a:noFill/>
                </a:ln>
                <a:solidFill>
                  <a:srgbClr val="0000D8"/>
                </a:solidFill>
                <a:effectLst/>
                <a:uLnTx/>
                <a:uFillTx/>
                <a:latin typeface="华文楷体" panose="02010600040101010101" pitchFamily="2" charset="-122"/>
                <a:ea typeface="华文楷体" panose="02010600040101010101" pitchFamily="2" charset="-122"/>
                <a:cs typeface="+mn-cs"/>
              </a:rPr>
              <a:t>条件语句</a:t>
            </a:r>
            <a:endParaRPr kumimoji="1" lang="en-US" altLang="zh-CN" sz="2400" b="1" i="0" u="none" strike="noStrike" kern="0" cap="none" spc="0" normalizeH="0" baseline="0" noProof="0" dirty="0" smtClean="0">
              <a:ln>
                <a:noFill/>
              </a:ln>
              <a:solidFill>
                <a:srgbClr val="0000D8"/>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914400" rtl="0" eaLnBrk="0" fontAlgn="base" latinLnBrk="0" hangingPunct="0">
              <a:lnSpc>
                <a:spcPct val="110000"/>
              </a:lnSpc>
              <a:spcBef>
                <a:spcPct val="5000"/>
              </a:spcBef>
              <a:spcAft>
                <a:spcPct val="0"/>
              </a:spcAft>
              <a:buClr>
                <a:srgbClr val="3333FF"/>
              </a:buClr>
              <a:buSzTx/>
              <a:buFont typeface="Wingdings" panose="05000000000000000000" pitchFamily="2" charset="2"/>
              <a:buNone/>
              <a:defRPr/>
            </a:pPr>
            <a:r>
              <a:rPr kumimoji="1" lang="en-US" altLang="zh-CN" sz="2400" b="1" i="0" u="none" strike="noStrike" kern="0" cap="none" spc="0" normalizeH="0" baseline="0" noProof="0" dirty="0">
                <a:ln>
                  <a:noFill/>
                </a:ln>
                <a:solidFill>
                  <a:srgbClr val="0000D8"/>
                </a:solidFill>
                <a:effectLst/>
                <a:uLnTx/>
                <a:uFillTx/>
                <a:latin typeface="华文楷体" panose="02010600040101010101" pitchFamily="2" charset="-122"/>
                <a:ea typeface="华文楷体" panose="02010600040101010101" pitchFamily="2" charset="-122"/>
                <a:cs typeface="+mn-cs"/>
              </a:rPr>
              <a:t>8  </a:t>
            </a:r>
            <a:r>
              <a:rPr kumimoji="1" lang="zh-CN" altLang="en-US" sz="2400" b="1" i="0" u="none" strike="noStrike" kern="0" cap="none" spc="0" normalizeH="0" baseline="0" noProof="0" dirty="0">
                <a:ln>
                  <a:noFill/>
                </a:ln>
                <a:solidFill>
                  <a:srgbClr val="0000D8"/>
                </a:solidFill>
                <a:effectLst/>
                <a:uLnTx/>
                <a:uFillTx/>
                <a:latin typeface="华文楷体" panose="02010600040101010101" pitchFamily="2" charset="-122"/>
                <a:ea typeface="华文楷体" panose="02010600040101010101" pitchFamily="2" charset="-122"/>
                <a:cs typeface="+mn-cs"/>
              </a:rPr>
              <a:t>循环语句</a:t>
            </a:r>
            <a:endParaRPr kumimoji="1" lang="zh-CN" altLang="en-US" sz="2400" b="1" i="0" u="none" strike="noStrike" kern="0" cap="none" spc="0" normalizeH="0" baseline="0" noProof="0" dirty="0">
              <a:ln>
                <a:noFill/>
              </a:ln>
              <a:solidFill>
                <a:srgbClr val="0000D8"/>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914400" rtl="0" eaLnBrk="0" fontAlgn="base" latinLnBrk="0" hangingPunct="0">
              <a:lnSpc>
                <a:spcPct val="110000"/>
              </a:lnSpc>
              <a:spcBef>
                <a:spcPct val="5000"/>
              </a:spcBef>
              <a:spcAft>
                <a:spcPct val="0"/>
              </a:spcAft>
              <a:buClr>
                <a:srgbClr val="3333FF"/>
              </a:buClr>
              <a:buSzTx/>
              <a:buFont typeface="Wingdings" panose="05000000000000000000" pitchFamily="2" charset="2"/>
              <a:buNone/>
              <a:defRPr/>
            </a:pPr>
            <a:r>
              <a:rPr kumimoji="1" lang="en-US" altLang="zh-CN" sz="2400" b="1" i="0" u="none" strike="noStrike" kern="0" cap="none" spc="0" normalizeH="0" baseline="0" noProof="0" dirty="0">
                <a:ln>
                  <a:noFill/>
                </a:ln>
                <a:solidFill>
                  <a:srgbClr val="0000D8"/>
                </a:solidFill>
                <a:effectLst/>
                <a:uLnTx/>
                <a:uFillTx/>
                <a:latin typeface="华文楷体" panose="02010600040101010101" pitchFamily="2" charset="-122"/>
                <a:ea typeface="华文楷体" panose="02010600040101010101" pitchFamily="2" charset="-122"/>
                <a:cs typeface="+mn-cs"/>
              </a:rPr>
              <a:t>9  </a:t>
            </a:r>
            <a:r>
              <a:rPr kumimoji="1" lang="zh-CN" altLang="en-US" sz="2400" b="1" i="0" u="none" strike="noStrike" kern="0" cap="none" spc="0" normalizeH="0" baseline="0" noProof="0" dirty="0">
                <a:ln>
                  <a:noFill/>
                </a:ln>
                <a:solidFill>
                  <a:srgbClr val="0000D8"/>
                </a:solidFill>
                <a:effectLst/>
                <a:uLnTx/>
                <a:uFillTx/>
                <a:latin typeface="华文楷体" panose="02010600040101010101" pitchFamily="2" charset="-122"/>
                <a:ea typeface="华文楷体" panose="02010600040101010101" pitchFamily="2" charset="-122"/>
                <a:cs typeface="+mn-cs"/>
              </a:rPr>
              <a:t>结构说明语句</a:t>
            </a:r>
            <a:endParaRPr kumimoji="1" lang="zh-CN" altLang="en-US" sz="2400" b="1" i="0" u="none" strike="noStrike" kern="0" cap="none" spc="0" normalizeH="0" baseline="0" noProof="0" dirty="0">
              <a:ln>
                <a:noFill/>
              </a:ln>
              <a:solidFill>
                <a:srgbClr val="0000D8"/>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914400" rtl="0" eaLnBrk="0" fontAlgn="base" latinLnBrk="0" hangingPunct="0">
              <a:lnSpc>
                <a:spcPct val="110000"/>
              </a:lnSpc>
              <a:spcBef>
                <a:spcPct val="5000"/>
              </a:spcBef>
              <a:spcAft>
                <a:spcPct val="0"/>
              </a:spcAft>
              <a:buClr>
                <a:srgbClr val="3333FF"/>
              </a:buClr>
              <a:buSzTx/>
              <a:buFont typeface="Wingdings" panose="05000000000000000000" pitchFamily="2" charset="2"/>
              <a:buNone/>
              <a:defRPr/>
            </a:pPr>
            <a:r>
              <a:rPr kumimoji="1" lang="en-US" altLang="zh-CN" sz="2400" b="1" i="0" u="none" strike="noStrike" kern="0" cap="none" spc="0" normalizeH="0" baseline="0" noProof="0" dirty="0">
                <a:ln>
                  <a:noFill/>
                </a:ln>
                <a:solidFill>
                  <a:srgbClr val="0000D8"/>
                </a:solidFill>
                <a:effectLst/>
                <a:uLnTx/>
                <a:uFillTx/>
                <a:latin typeface="华文楷体" panose="02010600040101010101" pitchFamily="2" charset="-122"/>
                <a:ea typeface="华文楷体" panose="02010600040101010101" pitchFamily="2" charset="-122"/>
                <a:cs typeface="+mn-cs"/>
              </a:rPr>
              <a:t>10 </a:t>
            </a:r>
            <a:r>
              <a:rPr kumimoji="1" lang="zh-CN" altLang="en-US" sz="2400" b="1" i="0" u="none" strike="noStrike" kern="0" cap="none" spc="0" normalizeH="0" baseline="0" noProof="0" dirty="0">
                <a:ln>
                  <a:noFill/>
                </a:ln>
                <a:solidFill>
                  <a:srgbClr val="0000D8"/>
                </a:solidFill>
                <a:effectLst/>
                <a:uLnTx/>
                <a:uFillTx/>
                <a:latin typeface="华文楷体" panose="02010600040101010101" pitchFamily="2" charset="-122"/>
                <a:ea typeface="华文楷体" panose="02010600040101010101" pitchFamily="2" charset="-122"/>
                <a:cs typeface="+mn-cs"/>
              </a:rPr>
              <a:t>编译预处理语句</a:t>
            </a:r>
            <a:endParaRPr kumimoji="1" lang="zh-CN" altLang="en-US" sz="2400" b="1" i="0" u="none" strike="noStrike" kern="0" cap="none" spc="0" normalizeH="0" baseline="0" noProof="0" dirty="0">
              <a:ln>
                <a:noFill/>
              </a:ln>
              <a:solidFill>
                <a:srgbClr val="0000D8"/>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914400" rtl="0" eaLnBrk="0" fontAlgn="base" latinLnBrk="0" hangingPunct="0">
              <a:lnSpc>
                <a:spcPct val="110000"/>
              </a:lnSpc>
              <a:spcBef>
                <a:spcPct val="5000"/>
              </a:spcBef>
              <a:spcAft>
                <a:spcPct val="0"/>
              </a:spcAft>
              <a:buClr>
                <a:srgbClr val="3333FF"/>
              </a:buClr>
              <a:buSzTx/>
              <a:buFont typeface="Wingdings" panose="05000000000000000000" pitchFamily="2" charset="2"/>
              <a:buNone/>
              <a:defRPr/>
            </a:pPr>
            <a:r>
              <a:rPr kumimoji="1" lang="en-US" altLang="zh-CN" sz="2400" b="1" i="0" u="none" strike="noStrike" kern="0" cap="none" spc="0" normalizeH="0" baseline="0" noProof="0" dirty="0">
                <a:ln>
                  <a:noFill/>
                </a:ln>
                <a:solidFill>
                  <a:srgbClr val="0000D8"/>
                </a:solidFill>
                <a:effectLst/>
                <a:uLnTx/>
                <a:uFillTx/>
                <a:latin typeface="华文楷体" panose="02010600040101010101" pitchFamily="2" charset="-122"/>
                <a:ea typeface="华文楷体" panose="02010600040101010101" pitchFamily="2" charset="-122"/>
                <a:cs typeface="+mn-cs"/>
              </a:rPr>
              <a:t>11 </a:t>
            </a:r>
            <a:r>
              <a:rPr kumimoji="1" lang="zh-CN" altLang="en-US" sz="2400" b="1" i="0" u="none" strike="noStrike" kern="0" cap="none" spc="0" normalizeH="0" baseline="0" noProof="0" dirty="0">
                <a:ln>
                  <a:noFill/>
                </a:ln>
                <a:solidFill>
                  <a:srgbClr val="0000D8"/>
                </a:solidFill>
                <a:effectLst/>
                <a:uLnTx/>
                <a:uFillTx/>
                <a:latin typeface="华文楷体" panose="02010600040101010101" pitchFamily="2" charset="-122"/>
                <a:ea typeface="华文楷体" panose="02010600040101010101" pitchFamily="2" charset="-122"/>
                <a:cs typeface="+mn-cs"/>
              </a:rPr>
              <a:t>语句的顺序执行与并行执行</a:t>
            </a:r>
            <a:endParaRPr kumimoji="1" lang="zh-CN" altLang="en-US" sz="2400" b="1" i="0" u="none" strike="noStrike" kern="0" cap="none" spc="0" normalizeH="0" baseline="0" noProof="0" dirty="0">
              <a:ln>
                <a:noFill/>
              </a:ln>
              <a:solidFill>
                <a:srgbClr val="0000D8"/>
              </a:solidFill>
              <a:effectLst/>
              <a:uLnTx/>
              <a:uFillTx/>
              <a:latin typeface="华文楷体" panose="02010600040101010101" pitchFamily="2" charset="-122"/>
              <a:ea typeface="华文楷体" panose="02010600040101010101" pitchFamily="2" charset="-122"/>
              <a:cs typeface="+mn-cs"/>
            </a:endParaRPr>
          </a:p>
          <a:p>
            <a:pPr marL="457200" marR="0" lvl="0" indent="-457200" algn="l" defTabSz="914400" rtl="0" eaLnBrk="1" fontAlgn="base" latinLnBrk="0" hangingPunct="1">
              <a:lnSpc>
                <a:spcPct val="110000"/>
              </a:lnSpc>
              <a:spcBef>
                <a:spcPct val="5000"/>
              </a:spcBef>
              <a:spcAft>
                <a:spcPct val="0"/>
              </a:spcAft>
              <a:buClr>
                <a:srgbClr val="3333FF"/>
              </a:buClr>
              <a:buSzTx/>
              <a:buFont typeface="Wingdings" panose="05000000000000000000" pitchFamily="2" charset="2"/>
              <a:buAutoNum type="arabicPlain" startAt="7"/>
              <a:defRPr/>
            </a:pPr>
            <a:endParaRPr kumimoji="1" lang="en-US" altLang="zh-CN" sz="2400" b="1" i="0" u="none" strike="noStrike" kern="0" cap="none" spc="0" normalizeH="0" baseline="0" noProof="0" dirty="0" smtClean="0">
              <a:ln>
                <a:noFill/>
              </a:ln>
              <a:solidFill>
                <a:srgbClr val="0000D8"/>
              </a:solidFill>
              <a:effectLst/>
              <a:uLnTx/>
              <a:uFillTx/>
              <a:latin typeface="华文楷体" panose="02010600040101010101" pitchFamily="2" charset="-122"/>
              <a:ea typeface="华文楷体" panose="02010600040101010101" pitchFamily="2" charset="-122"/>
              <a:cs typeface="+mn-cs"/>
            </a:endParaRPr>
          </a:p>
          <a:p>
            <a:pPr marL="457200" marR="0" lvl="0" indent="-457200" algn="l" defTabSz="914400" rtl="0" eaLnBrk="1" fontAlgn="base" latinLnBrk="0" hangingPunct="1">
              <a:lnSpc>
                <a:spcPct val="110000"/>
              </a:lnSpc>
              <a:spcBef>
                <a:spcPct val="5000"/>
              </a:spcBef>
              <a:spcAft>
                <a:spcPct val="0"/>
              </a:spcAft>
              <a:buClr>
                <a:srgbClr val="3333FF"/>
              </a:buClr>
              <a:buSzTx/>
              <a:buFont typeface="Wingdings" panose="05000000000000000000" pitchFamily="2" charset="2"/>
              <a:buAutoNum type="arabicPlain" startAt="7"/>
              <a:defRPr/>
            </a:pPr>
            <a:endParaRPr kumimoji="1" lang="zh-CN" altLang="en-US" sz="2400" b="1" i="0" u="none" strike="noStrike" kern="0" cap="none" spc="0" normalizeH="0" baseline="0" noProof="0" dirty="0" smtClean="0">
              <a:ln>
                <a:noFill/>
              </a:ln>
              <a:solidFill>
                <a:srgbClr val="0000D8"/>
              </a:solidFill>
              <a:effectLst/>
              <a:uLnTx/>
              <a:uFillTx/>
              <a:latin typeface="华文楷体" panose="02010600040101010101" pitchFamily="2" charset="-122"/>
              <a:ea typeface="华文楷体" panose="02010600040101010101" pitchFamily="2" charset="-122"/>
              <a:cs typeface="+mn-cs"/>
            </a:endParaRPr>
          </a:p>
        </p:txBody>
      </p:sp>
      <p:sp>
        <p:nvSpPr>
          <p:cNvPr id="2035717" name="Rectangle 5"/>
          <p:cNvSpPr>
            <a:spLocks noGrp="1"/>
          </p:cNvSpPr>
          <p:nvPr>
            <p:ph type="title"/>
          </p:nvPr>
        </p:nvSpPr>
        <p:spPr>
          <a:xfrm>
            <a:off x="963613" y="1008063"/>
            <a:ext cx="7239000" cy="577850"/>
          </a:xfrm>
          <a:ln/>
        </p:spPr>
        <p:txBody>
          <a:bodyPr vert="horz" wrap="square" lIns="91440" tIns="45720" rIns="91440" bIns="45720" anchor="b" anchorCtr="0"/>
          <a:p>
            <a:pPr eaLnBrk="1" hangingPunct="1"/>
            <a:r>
              <a:rPr lang="zh-CN" altLang="en-US" sz="3600" dirty="0">
                <a:solidFill>
                  <a:srgbClr val="FF0000"/>
                </a:solidFill>
                <a:latin typeface="隶书" panose="02010509060101010101" pitchFamily="49" charset="-122"/>
                <a:ea typeface="隶书" panose="02010509060101010101" pitchFamily="49" charset="-122"/>
              </a:rPr>
              <a:t> 硬件描述语言</a:t>
            </a:r>
            <a:r>
              <a:rPr lang="en-US" altLang="zh-CN" sz="3600" dirty="0">
                <a:solidFill>
                  <a:srgbClr val="FF0000"/>
                </a:solidFill>
                <a:latin typeface="隶书" panose="02010509060101010101" pitchFamily="49" charset="-122"/>
                <a:ea typeface="隶书" panose="02010509060101010101" pitchFamily="49" charset="-122"/>
              </a:rPr>
              <a:t>Verilog HDL</a:t>
            </a:r>
            <a:endParaRPr lang="en-US" altLang="zh-CN" sz="3600" dirty="0">
              <a:solidFill>
                <a:srgbClr val="FF0000"/>
              </a:solidFill>
              <a:latin typeface="隶书" panose="02010509060101010101" pitchFamily="49" charset="-122"/>
              <a:ea typeface="隶书" panose="02010509060101010101" pitchFamily="49" charset="-122"/>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iterate type="wd">
                                    <p:tmPct val="100000"/>
                                  </p:iterate>
                                  <p:childTnLst>
                                    <p:set>
                                      <p:cBhvr>
                                        <p:cTn id="6" dur="1" fill="hold">
                                          <p:stCondLst>
                                            <p:cond delay="0"/>
                                          </p:stCondLst>
                                        </p:cTn>
                                        <p:tgtEl>
                                          <p:spTgt spid="2035717"/>
                                        </p:tgtEl>
                                        <p:attrNameLst>
                                          <p:attrName>style.visibility</p:attrName>
                                        </p:attrNameLst>
                                      </p:cBhvr>
                                      <p:to>
                                        <p:strVal val="visible"/>
                                      </p:to>
                                    </p:set>
                                    <p:anim calcmode="lin" valueType="num">
                                      <p:cBhvr>
                                        <p:cTn id="7" dur="300" fill="hold"/>
                                        <p:tgtEl>
                                          <p:spTgt spid="2035717"/>
                                        </p:tgtEl>
                                        <p:attrNameLst>
                                          <p:attrName>ppt_w</p:attrName>
                                        </p:attrNameLst>
                                      </p:cBhvr>
                                      <p:tavLst>
                                        <p:tav tm="0">
                                          <p:val>
                                            <p:fltVal val="0.000000"/>
                                          </p:val>
                                        </p:tav>
                                        <p:tav tm="100000">
                                          <p:val>
                                            <p:strVal val="#ppt_w"/>
                                          </p:val>
                                        </p:tav>
                                      </p:tavLst>
                                    </p:anim>
                                    <p:anim calcmode="lin" valueType="num">
                                      <p:cBhvr>
                                        <p:cTn id="8" dur="300" fill="hold"/>
                                        <p:tgtEl>
                                          <p:spTgt spid="2035717"/>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childTnLst>
                    </p:cTn>
                  </p:par>
                  <p:par>
                    <p:cTn id="9" fill="hold">
                      <p:stCondLst>
                        <p:cond delay="indefinite"/>
                      </p:stCondLst>
                      <p:childTnLst>
                        <p:par>
                          <p:cTn id="10" fill="hold">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2035714"/>
                                        </p:tgtEl>
                                        <p:attrNameLst>
                                          <p:attrName>style.visibility</p:attrName>
                                        </p:attrNameLst>
                                      </p:cBhvr>
                                      <p:to>
                                        <p:strVal val="visible"/>
                                      </p:to>
                                    </p:set>
                                    <p:animEffect transition="in" filter="blinds(vertical)">
                                      <p:cBhvr>
                                        <p:cTn id="13" dur="500"/>
                                        <p:tgtEl>
                                          <p:spTgt spid="2035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5714" grpId="0" animBg="1"/>
      <p:bldP spid="20357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78851"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2  Verilog HDL</a:t>
            </a:r>
            <a:r>
              <a:rPr lang="zh-CN" altLang="en-US" dirty="0">
                <a:latin typeface="华文楷体" panose="02010600040101010101" pitchFamily="2" charset="-122"/>
              </a:rPr>
              <a:t>基本结构</a:t>
            </a:r>
            <a:endParaRPr lang="zh-CN" altLang="en-US" dirty="0">
              <a:latin typeface="华文楷体" panose="02010600040101010101" pitchFamily="2" charset="-122"/>
            </a:endParaRPr>
          </a:p>
        </p:txBody>
      </p:sp>
      <p:sp>
        <p:nvSpPr>
          <p:cNvPr id="1591299" name="Rectangle 3"/>
          <p:cNvSpPr>
            <a:spLocks noGrp="1"/>
          </p:cNvSpPr>
          <p:nvPr>
            <p:ph idx="1"/>
          </p:nvPr>
        </p:nvSpPr>
        <p:spPr>
          <a:xfrm>
            <a:off x="336550" y="1206500"/>
            <a:ext cx="7608888" cy="3875088"/>
          </a:xfrm>
          <a:ln/>
        </p:spPr>
        <p:txBody>
          <a:bodyPr vert="horz" wrap="square" lIns="91440" tIns="45720" rIns="91440" bIns="45720" anchor="t" anchorCtr="0"/>
          <a:p>
            <a:pPr algn="just" eaLnBrk="1" hangingPunct="1">
              <a:buNone/>
            </a:pPr>
            <a:r>
              <a:rPr lang="zh-CN" altLang="en-US" sz="2800" dirty="0">
                <a:solidFill>
                  <a:srgbClr val="FF0000"/>
                </a:solidFill>
                <a:latin typeface="宋体" panose="02010600030101010101" pitchFamily="2" charset="-122"/>
              </a:rPr>
              <a:t>一、简单的</a:t>
            </a:r>
            <a:r>
              <a:rPr lang="en-US" altLang="zh-CN" sz="2800" dirty="0">
                <a:solidFill>
                  <a:srgbClr val="FF0000"/>
                </a:solidFill>
                <a:latin typeface="宋体" panose="02010600030101010101" pitchFamily="2" charset="-122"/>
              </a:rPr>
              <a:t>Verilog HDL</a:t>
            </a:r>
            <a:r>
              <a:rPr lang="zh-CN" altLang="en-US" sz="2800" dirty="0">
                <a:solidFill>
                  <a:srgbClr val="FF0000"/>
                </a:solidFill>
                <a:latin typeface="宋体" panose="02010600030101010101" pitchFamily="2" charset="-122"/>
              </a:rPr>
              <a:t>例子</a:t>
            </a:r>
            <a:endParaRPr lang="zh-CN" altLang="en-US" sz="2800" dirty="0">
              <a:solidFill>
                <a:srgbClr val="FF0000"/>
              </a:solidFill>
              <a:latin typeface="宋体" panose="02010600030101010101" pitchFamily="2" charset="-122"/>
            </a:endParaRPr>
          </a:p>
          <a:p>
            <a:pPr algn="just" eaLnBrk="1" hangingPunct="1">
              <a:buNone/>
            </a:pPr>
            <a:r>
              <a:rPr lang="en-US" altLang="zh-CN" dirty="0">
                <a:latin typeface="宋体" panose="02010600030101010101" pitchFamily="2" charset="-122"/>
              </a:rPr>
              <a:t>[</a:t>
            </a:r>
            <a:r>
              <a:rPr lang="zh-CN" altLang="en-US" dirty="0">
                <a:solidFill>
                  <a:srgbClr val="FF3399"/>
                </a:solidFill>
                <a:latin typeface="Times New Roman" panose="02020603050405020304" pitchFamily="18" charset="0"/>
              </a:rPr>
              <a:t>例</a:t>
            </a:r>
            <a:r>
              <a:rPr lang="en-US" altLang="zh-CN" dirty="0">
                <a:solidFill>
                  <a:srgbClr val="FF3399"/>
                </a:solidFill>
                <a:latin typeface="Times New Roman" panose="02020603050405020304" pitchFamily="18" charset="0"/>
              </a:rPr>
              <a:t>1</a:t>
            </a:r>
            <a:r>
              <a:rPr lang="en-US" altLang="zh-CN" dirty="0">
                <a:latin typeface="宋体" panose="02010600030101010101" pitchFamily="2" charset="-122"/>
              </a:rPr>
              <a:t>] 8</a:t>
            </a:r>
            <a:r>
              <a:rPr lang="zh-CN" altLang="en-US" dirty="0">
                <a:latin typeface="宋体" panose="02010600030101010101" pitchFamily="2" charset="-122"/>
              </a:rPr>
              <a:t>位全加器</a:t>
            </a:r>
            <a:endParaRPr lang="zh-CN" altLang="en-US" dirty="0">
              <a:latin typeface="宋体" panose="02010600030101010101" pitchFamily="2" charset="-122"/>
            </a:endParaRPr>
          </a:p>
          <a:p>
            <a:pPr algn="just" eaLnBrk="1" hangingPunct="1">
              <a:buNone/>
            </a:pPr>
            <a:r>
              <a:rPr lang="zh-CN" altLang="en-US" sz="2600" b="0" dirty="0">
                <a:latin typeface="宋体" panose="02010600030101010101" pitchFamily="2" charset="-122"/>
              </a:rPr>
              <a:t>		</a:t>
            </a:r>
            <a:r>
              <a:rPr lang="en-US" altLang="zh-CN" dirty="0">
                <a:latin typeface="Times New Roman" panose="02020603050405020304" pitchFamily="18" charset="0"/>
              </a:rPr>
              <a:t>module  </a:t>
            </a:r>
            <a:r>
              <a:rPr lang="en-US" altLang="zh-CN" dirty="0">
                <a:solidFill>
                  <a:srgbClr val="FF0066"/>
                </a:solidFill>
                <a:latin typeface="Times New Roman" panose="02020603050405020304" pitchFamily="18" charset="0"/>
              </a:rPr>
              <a:t>adder8</a:t>
            </a:r>
            <a:r>
              <a:rPr lang="en-US" altLang="zh-CN" dirty="0">
                <a:latin typeface="Times New Roman" panose="02020603050405020304" pitchFamily="18" charset="0"/>
              </a:rPr>
              <a:t> ( cout,sum,a,b,cin ); 	</a:t>
            </a:r>
            <a:endParaRPr lang="en-US" altLang="zh-CN" dirty="0">
              <a:latin typeface="Times New Roman" panose="02020603050405020304" pitchFamily="18" charset="0"/>
            </a:endParaRPr>
          </a:p>
          <a:p>
            <a:pPr algn="just">
              <a:spcBef>
                <a:spcPct val="0"/>
              </a:spcBef>
              <a:buClrTx/>
              <a:buFontTx/>
              <a:buNone/>
            </a:pPr>
            <a:r>
              <a:rPr lang="en-US" altLang="zh-CN" dirty="0">
                <a:latin typeface="Times New Roman" panose="02020603050405020304" pitchFamily="18" charset="0"/>
              </a:rPr>
              <a:t> 		     output  cout; 		// </a:t>
            </a:r>
            <a:r>
              <a:rPr lang="zh-CN" altLang="en-US" dirty="0">
                <a:latin typeface="Times New Roman" panose="02020603050405020304" pitchFamily="18" charset="0"/>
              </a:rPr>
              <a:t>输出端口声明</a:t>
            </a:r>
            <a:endParaRPr lang="zh-CN" altLang="en-US" dirty="0">
              <a:latin typeface="Times New Roman" panose="02020603050405020304" pitchFamily="18" charset="0"/>
            </a:endParaRPr>
          </a:p>
          <a:p>
            <a:pPr algn="just">
              <a:spcBef>
                <a:spcPct val="0"/>
              </a:spcBef>
              <a:buClrTx/>
              <a:buFontTx/>
              <a:buNone/>
            </a:pPr>
            <a:r>
              <a:rPr lang="zh-CN" altLang="en-US" dirty="0">
                <a:latin typeface="Times New Roman" panose="02020603050405020304" pitchFamily="18" charset="0"/>
              </a:rPr>
              <a:t>		     </a:t>
            </a:r>
            <a:r>
              <a:rPr lang="en-US" altLang="zh-CN" dirty="0">
                <a:latin typeface="Times New Roman" panose="02020603050405020304" pitchFamily="18" charset="0"/>
              </a:rPr>
              <a:t>output [7:0] sum; </a:t>
            </a:r>
            <a:endParaRPr lang="en-US" altLang="zh-CN" dirty="0">
              <a:latin typeface="Times New Roman" panose="02020603050405020304" pitchFamily="18" charset="0"/>
            </a:endParaRPr>
          </a:p>
          <a:p>
            <a:pPr algn="just">
              <a:spcBef>
                <a:spcPct val="0"/>
              </a:spcBef>
              <a:buClrTx/>
              <a:buFontTx/>
              <a:buNone/>
            </a:pPr>
            <a:r>
              <a:rPr lang="en-US" altLang="zh-CN" dirty="0">
                <a:latin typeface="Times New Roman" panose="02020603050405020304" pitchFamily="18" charset="0"/>
              </a:rPr>
              <a:t>		     input [7:0] a,b; 		// </a:t>
            </a:r>
            <a:r>
              <a:rPr lang="zh-CN" altLang="en-US" dirty="0">
                <a:latin typeface="Times New Roman" panose="02020603050405020304" pitchFamily="18" charset="0"/>
              </a:rPr>
              <a:t>输入端口声明</a:t>
            </a:r>
            <a:endParaRPr lang="zh-CN" altLang="en-US" dirty="0">
              <a:latin typeface="Times New Roman" panose="02020603050405020304" pitchFamily="18" charset="0"/>
            </a:endParaRPr>
          </a:p>
          <a:p>
            <a:pPr algn="just">
              <a:spcBef>
                <a:spcPct val="0"/>
              </a:spcBef>
              <a:buClrTx/>
              <a:buFontTx/>
              <a:buNone/>
            </a:pPr>
            <a:r>
              <a:rPr lang="zh-CN" altLang="en-US" dirty="0">
                <a:latin typeface="Times New Roman" panose="02020603050405020304" pitchFamily="18" charset="0"/>
              </a:rPr>
              <a:t>		     </a:t>
            </a:r>
            <a:r>
              <a:rPr lang="en-US" altLang="zh-CN" dirty="0">
                <a:latin typeface="Times New Roman" panose="02020603050405020304" pitchFamily="18" charset="0"/>
              </a:rPr>
              <a:t>input   cin;				</a:t>
            </a:r>
            <a:endParaRPr lang="en-US" altLang="zh-CN" dirty="0">
              <a:latin typeface="Times New Roman" panose="02020603050405020304" pitchFamily="18" charset="0"/>
            </a:endParaRPr>
          </a:p>
          <a:p>
            <a:pPr algn="just">
              <a:spcBef>
                <a:spcPct val="0"/>
              </a:spcBef>
              <a:buClrTx/>
              <a:buFontTx/>
              <a:buNone/>
            </a:pPr>
            <a:r>
              <a:rPr lang="en-US" altLang="zh-CN" dirty="0">
                <a:latin typeface="Times New Roman" panose="02020603050405020304" pitchFamily="18" charset="0"/>
              </a:rPr>
              <a:t>		     assign {cout,sum}=a+b+cin;	</a:t>
            </a:r>
            <a:endParaRPr lang="en-US" altLang="zh-CN" dirty="0">
              <a:latin typeface="Times New Roman" panose="02020603050405020304" pitchFamily="18" charset="0"/>
            </a:endParaRPr>
          </a:p>
          <a:p>
            <a:pPr algn="just">
              <a:spcBef>
                <a:spcPct val="0"/>
              </a:spcBef>
              <a:buClrTx/>
              <a:buFontTx/>
              <a:buNone/>
            </a:pPr>
            <a:r>
              <a:rPr lang="en-US" altLang="zh-CN" dirty="0">
                <a:latin typeface="Times New Roman" panose="02020603050405020304" pitchFamily="18" charset="0"/>
              </a:rPr>
              <a:t>		endmodule</a:t>
            </a:r>
            <a:endParaRPr lang="en-US" altLang="zh-CN" dirty="0">
              <a:latin typeface="宋体" panose="02010600030101010101" pitchFamily="2" charset="-122"/>
            </a:endParaRPr>
          </a:p>
        </p:txBody>
      </p:sp>
      <p:grpSp>
        <p:nvGrpSpPr>
          <p:cNvPr id="1591300" name="Group 4"/>
          <p:cNvGrpSpPr/>
          <p:nvPr/>
        </p:nvGrpSpPr>
        <p:grpSpPr>
          <a:xfrm>
            <a:off x="7543800" y="2819400"/>
            <a:ext cx="1447800" cy="609600"/>
            <a:chOff x="4752" y="1776"/>
            <a:chExt cx="912" cy="384"/>
          </a:xfrm>
        </p:grpSpPr>
        <p:grpSp>
          <p:nvGrpSpPr>
            <p:cNvPr id="78859" name="Group 5"/>
            <p:cNvGrpSpPr/>
            <p:nvPr/>
          </p:nvGrpSpPr>
          <p:grpSpPr>
            <a:xfrm>
              <a:off x="4752" y="1776"/>
              <a:ext cx="192" cy="384"/>
              <a:chOff x="4752" y="1776"/>
              <a:chExt cx="192" cy="384"/>
            </a:xfrm>
          </p:grpSpPr>
          <p:sp>
            <p:nvSpPr>
              <p:cNvPr id="78861" name="Line 6"/>
              <p:cNvSpPr/>
              <p:nvPr/>
            </p:nvSpPr>
            <p:spPr>
              <a:xfrm>
                <a:off x="4752" y="1776"/>
                <a:ext cx="192" cy="144"/>
              </a:xfrm>
              <a:prstGeom prst="line">
                <a:avLst/>
              </a:prstGeom>
              <a:ln w="9525" cap="flat" cmpd="sng">
                <a:solidFill>
                  <a:schemeClr val="hlink"/>
                </a:solidFill>
                <a:prstDash val="solid"/>
                <a:headEnd type="none" w="med" len="med"/>
                <a:tailEnd type="triangle" w="med" len="med"/>
              </a:ln>
            </p:spPr>
          </p:sp>
          <p:sp>
            <p:nvSpPr>
              <p:cNvPr id="78862" name="Line 7"/>
              <p:cNvSpPr/>
              <p:nvPr/>
            </p:nvSpPr>
            <p:spPr>
              <a:xfrm flipV="1">
                <a:off x="4752" y="1968"/>
                <a:ext cx="192" cy="192"/>
              </a:xfrm>
              <a:prstGeom prst="line">
                <a:avLst/>
              </a:prstGeom>
              <a:ln w="9525" cap="flat" cmpd="sng">
                <a:solidFill>
                  <a:schemeClr val="hlink"/>
                </a:solidFill>
                <a:prstDash val="solid"/>
                <a:headEnd type="none" w="med" len="med"/>
                <a:tailEnd type="triangle" w="med" len="med"/>
              </a:ln>
            </p:spPr>
          </p:sp>
        </p:grpSp>
        <p:sp>
          <p:nvSpPr>
            <p:cNvPr id="78860" name="Text Box 8"/>
            <p:cNvSpPr txBox="1"/>
            <p:nvPr/>
          </p:nvSpPr>
          <p:spPr>
            <a:xfrm>
              <a:off x="4992" y="1824"/>
              <a:ext cx="672" cy="250"/>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en-US" altLang="zh-CN" sz="2000" dirty="0">
                  <a:latin typeface="Times New Roman" panose="02020603050405020304" pitchFamily="18" charset="0"/>
                </a:rPr>
                <a:t>I/O</a:t>
              </a:r>
              <a:r>
                <a:rPr lang="zh-CN" altLang="en-US" sz="2000" dirty="0"/>
                <a:t>说明</a:t>
              </a:r>
              <a:endParaRPr lang="zh-CN" altLang="en-US" sz="2000" dirty="0"/>
            </a:p>
          </p:txBody>
        </p:sp>
      </p:grpSp>
      <p:sp>
        <p:nvSpPr>
          <p:cNvPr id="1591305" name="Text Box 9"/>
          <p:cNvSpPr txBox="1"/>
          <p:nvPr/>
        </p:nvSpPr>
        <p:spPr>
          <a:xfrm>
            <a:off x="6400800" y="2209800"/>
            <a:ext cx="1219200" cy="396875"/>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zh-CN" altLang="en-US" sz="2000" dirty="0">
                <a:latin typeface="Arial" panose="020B0604020202020204" pitchFamily="34" charset="0"/>
              </a:rPr>
              <a:t>端口定义</a:t>
            </a:r>
            <a:endParaRPr lang="zh-CN" altLang="en-US" sz="2000" dirty="0">
              <a:latin typeface="Arial" panose="020B0604020202020204" pitchFamily="34" charset="0"/>
            </a:endParaRPr>
          </a:p>
        </p:txBody>
      </p:sp>
      <p:sp>
        <p:nvSpPr>
          <p:cNvPr id="1591306" name="Text Box 10"/>
          <p:cNvSpPr txBox="1"/>
          <p:nvPr/>
        </p:nvSpPr>
        <p:spPr>
          <a:xfrm>
            <a:off x="6400800" y="4097338"/>
            <a:ext cx="1219200" cy="396875"/>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spcBef>
                <a:spcPct val="0"/>
              </a:spcBef>
              <a:buClrTx/>
              <a:buFontTx/>
              <a:buNone/>
            </a:pPr>
            <a:r>
              <a:rPr lang="zh-CN" altLang="en-US" sz="2000" dirty="0">
                <a:latin typeface="Arial" panose="020B0604020202020204" pitchFamily="34" charset="0"/>
              </a:rPr>
              <a:t>功能描述</a:t>
            </a:r>
            <a:endParaRPr lang="zh-CN" altLang="en-US" sz="2000" dirty="0">
              <a:latin typeface="Arial" panose="020B0604020202020204" pitchFamily="34" charset="0"/>
            </a:endParaRPr>
          </a:p>
        </p:txBody>
      </p:sp>
      <p:sp>
        <p:nvSpPr>
          <p:cNvPr id="1591308" name="AutoShape 12"/>
          <p:cNvSpPr/>
          <p:nvPr/>
        </p:nvSpPr>
        <p:spPr>
          <a:xfrm>
            <a:off x="3486150" y="1884363"/>
            <a:ext cx="1981200" cy="381000"/>
          </a:xfrm>
          <a:prstGeom prst="wedgeRoundRectCallout">
            <a:avLst>
              <a:gd name="adj1" fmla="val -71074"/>
              <a:gd name="adj2" fmla="val 65417"/>
              <a:gd name="adj3" fmla="val 16667"/>
            </a:avLst>
          </a:prstGeom>
          <a:solidFill>
            <a:srgbClr val="99FFCC"/>
          </a:solidFill>
          <a:ln w="9525">
            <a:noFill/>
          </a:ln>
          <a:effectLst>
            <a:prstShdw prst="shdw17" dist="17961" dir="2699999">
              <a:srgbClr val="5C997A"/>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1800" b="0" dirty="0"/>
              <a:t>模块名</a:t>
            </a:r>
            <a:r>
              <a:rPr lang="en-US" altLang="zh-CN" sz="1800" b="0" dirty="0"/>
              <a:t>(</a:t>
            </a:r>
            <a:r>
              <a:rPr lang="zh-CN" altLang="en-US" sz="1800" b="0" dirty="0"/>
              <a:t>文件名</a:t>
            </a:r>
            <a:r>
              <a:rPr lang="en-US" altLang="zh-CN" sz="1800" b="0" dirty="0"/>
              <a:t>)</a:t>
            </a:r>
            <a:endParaRPr lang="en-US" altLang="zh-CN" sz="1800" b="0" dirty="0"/>
          </a:p>
        </p:txBody>
      </p:sp>
      <p:sp>
        <p:nvSpPr>
          <p:cNvPr id="1591309" name="AutoShape 13"/>
          <p:cNvSpPr/>
          <p:nvPr/>
        </p:nvSpPr>
        <p:spPr>
          <a:xfrm>
            <a:off x="387350" y="4887913"/>
            <a:ext cx="8494713" cy="1433512"/>
          </a:xfrm>
          <a:prstGeom prst="horizontalScroll">
            <a:avLst>
              <a:gd name="adj" fmla="val 12500"/>
            </a:avLst>
          </a:prstGeom>
          <a:solidFill>
            <a:srgbClr val="FFCC99"/>
          </a:solidFill>
          <a:ln w="9525">
            <a:noFill/>
          </a:ln>
        </p:spPr>
        <p:txBody>
          <a:bodyPr anchor="ctr"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a:spcBef>
                <a:spcPct val="0"/>
              </a:spcBef>
              <a:buClr>
                <a:srgbClr val="FF0000"/>
              </a:buClr>
              <a:buSzPct val="80000"/>
              <a:buFont typeface="Wingdings" panose="05000000000000000000" pitchFamily="2" charset="2"/>
              <a:buChar char="Ø"/>
            </a:pPr>
            <a:r>
              <a:rPr lang="zh-CN" altLang="en-US" sz="2200" dirty="0">
                <a:latin typeface="华文新魏" panose="02010800040101010101" pitchFamily="2" charset="-122"/>
                <a:ea typeface="华文新魏" panose="02010800040101010101" pitchFamily="2" charset="-122"/>
              </a:rPr>
              <a:t>整个</a:t>
            </a:r>
            <a:r>
              <a:rPr lang="en-US" altLang="zh-CN" sz="2200" dirty="0">
                <a:latin typeface="华文新魏" panose="02010800040101010101" pitchFamily="2" charset="-122"/>
                <a:ea typeface="华文新魏" panose="02010800040101010101" pitchFamily="2" charset="-122"/>
              </a:rPr>
              <a:t>Verilog HDL</a:t>
            </a:r>
            <a:r>
              <a:rPr lang="zh-CN" altLang="en-US" sz="2200" dirty="0">
                <a:latin typeface="华文新魏" panose="02010800040101010101" pitchFamily="2" charset="-122"/>
                <a:ea typeface="华文新魏" panose="02010800040101010101" pitchFamily="2" charset="-122"/>
              </a:rPr>
              <a:t>程序嵌套在</a:t>
            </a:r>
            <a:r>
              <a:rPr lang="en-US" altLang="zh-CN" sz="2200" dirty="0">
                <a:latin typeface="华文新魏" panose="02010800040101010101" pitchFamily="2" charset="-122"/>
                <a:ea typeface="华文新魏" panose="02010800040101010101" pitchFamily="2" charset="-122"/>
              </a:rPr>
              <a:t>module</a:t>
            </a:r>
            <a:r>
              <a:rPr lang="zh-CN" altLang="en-US" sz="2200" dirty="0">
                <a:latin typeface="华文新魏" panose="02010800040101010101" pitchFamily="2" charset="-122"/>
                <a:ea typeface="华文新魏" panose="02010800040101010101" pitchFamily="2" charset="-122"/>
              </a:rPr>
              <a:t>和</a:t>
            </a:r>
            <a:r>
              <a:rPr lang="en-US" altLang="zh-CN" sz="2200" dirty="0">
                <a:latin typeface="华文新魏" panose="02010800040101010101" pitchFamily="2" charset="-122"/>
                <a:ea typeface="华文新魏" panose="02010800040101010101" pitchFamily="2" charset="-122"/>
              </a:rPr>
              <a:t>endmodule</a:t>
            </a:r>
            <a:r>
              <a:rPr lang="zh-CN" altLang="en-US" sz="2200" dirty="0">
                <a:latin typeface="华文新魏" panose="02010800040101010101" pitchFamily="2" charset="-122"/>
                <a:ea typeface="华文新魏" panose="02010800040101010101" pitchFamily="2" charset="-122"/>
              </a:rPr>
              <a:t>声明语句中。</a:t>
            </a:r>
            <a:endParaRPr lang="zh-CN" altLang="en-US" sz="2200" dirty="0">
              <a:latin typeface="华文新魏" panose="02010800040101010101" pitchFamily="2" charset="-122"/>
              <a:ea typeface="华文新魏" panose="02010800040101010101" pitchFamily="2" charset="-122"/>
            </a:endParaRPr>
          </a:p>
          <a:p>
            <a:pPr marL="281305" lvl="0" indent="-281305">
              <a:spcBef>
                <a:spcPct val="0"/>
              </a:spcBef>
              <a:buClr>
                <a:srgbClr val="FF0000"/>
              </a:buClr>
              <a:buSzPct val="80000"/>
              <a:buFont typeface="Wingdings" panose="05000000000000000000" pitchFamily="2" charset="2"/>
              <a:buChar char="Ø"/>
            </a:pPr>
            <a:r>
              <a:rPr lang="zh-CN" altLang="en-US" sz="2200" dirty="0">
                <a:latin typeface="华文新魏" panose="02010800040101010101" pitchFamily="2" charset="-122"/>
                <a:ea typeface="华文新魏" panose="02010800040101010101" pitchFamily="2" charset="-122"/>
              </a:rPr>
              <a:t>每条语句相对</a:t>
            </a:r>
            <a:r>
              <a:rPr lang="en-US" altLang="zh-CN" sz="2200" dirty="0">
                <a:latin typeface="华文新魏" panose="02010800040101010101" pitchFamily="2" charset="-122"/>
                <a:ea typeface="华文新魏" panose="02010800040101010101" pitchFamily="2" charset="-122"/>
              </a:rPr>
              <a:t>module</a:t>
            </a:r>
            <a:r>
              <a:rPr lang="zh-CN" altLang="en-US" sz="2200" dirty="0">
                <a:latin typeface="华文新魏" panose="02010800040101010101" pitchFamily="2" charset="-122"/>
                <a:ea typeface="华文新魏" panose="02010800040101010101" pitchFamily="2" charset="-122"/>
              </a:rPr>
              <a:t>和</a:t>
            </a:r>
            <a:r>
              <a:rPr lang="en-US" altLang="zh-CN" sz="2200" dirty="0">
                <a:latin typeface="华文新魏" panose="02010800040101010101" pitchFamily="2" charset="-122"/>
                <a:ea typeface="华文新魏" panose="02010800040101010101" pitchFamily="2" charset="-122"/>
              </a:rPr>
              <a:t>endmodule</a:t>
            </a:r>
            <a:r>
              <a:rPr lang="zh-CN" altLang="en-US" sz="2200" dirty="0">
                <a:latin typeface="华文新魏" panose="02010800040101010101" pitchFamily="2" charset="-122"/>
                <a:ea typeface="华文新魏" panose="02010800040101010101" pitchFamily="2" charset="-122"/>
              </a:rPr>
              <a:t>最好缩进</a:t>
            </a:r>
            <a:r>
              <a:rPr lang="en-US" altLang="zh-CN" sz="2200" dirty="0">
                <a:solidFill>
                  <a:srgbClr val="FF0066"/>
                </a:solidFill>
                <a:latin typeface="华文新魏" panose="02010800040101010101" pitchFamily="2" charset="-122"/>
                <a:ea typeface="华文新魏" panose="02010800040101010101" pitchFamily="2" charset="-122"/>
              </a:rPr>
              <a:t>2</a:t>
            </a:r>
            <a:r>
              <a:rPr lang="zh-CN" altLang="en-US" sz="2200" dirty="0">
                <a:latin typeface="华文新魏" panose="02010800040101010101" pitchFamily="2" charset="-122"/>
                <a:ea typeface="华文新魏" panose="02010800040101010101" pitchFamily="2" charset="-122"/>
              </a:rPr>
              <a:t>格或</a:t>
            </a:r>
            <a:r>
              <a:rPr lang="en-US" altLang="zh-CN" sz="2200" dirty="0">
                <a:solidFill>
                  <a:srgbClr val="FF0066"/>
                </a:solidFill>
                <a:latin typeface="华文新魏" panose="02010800040101010101" pitchFamily="2" charset="-122"/>
                <a:ea typeface="华文新魏" panose="02010800040101010101" pitchFamily="2" charset="-122"/>
              </a:rPr>
              <a:t>4</a:t>
            </a:r>
            <a:r>
              <a:rPr lang="zh-CN" altLang="en-US" sz="2200" dirty="0">
                <a:latin typeface="华文新魏" panose="02010800040101010101" pitchFamily="2" charset="-122"/>
                <a:ea typeface="华文新魏" panose="02010800040101010101" pitchFamily="2" charset="-122"/>
              </a:rPr>
              <a:t>格！</a:t>
            </a:r>
            <a:endParaRPr lang="zh-CN" altLang="en-US" sz="2200" dirty="0">
              <a:latin typeface="华文新魏" panose="02010800040101010101" pitchFamily="2" charset="-122"/>
              <a:ea typeface="华文新魏" panose="02010800040101010101" pitchFamily="2" charset="-122"/>
            </a:endParaRPr>
          </a:p>
          <a:p>
            <a:pPr marL="281305" lvl="0" indent="-281305">
              <a:spcBef>
                <a:spcPct val="0"/>
              </a:spcBef>
              <a:buClr>
                <a:srgbClr val="FF0000"/>
              </a:buClr>
              <a:buSzPct val="80000"/>
              <a:buFont typeface="Wingdings" panose="05000000000000000000" pitchFamily="2" charset="2"/>
              <a:buChar char="Ø"/>
            </a:pPr>
            <a:r>
              <a:rPr lang="en-US" altLang="zh-CN" sz="2200" dirty="0">
                <a:solidFill>
                  <a:srgbClr val="FF0066"/>
                </a:solidFill>
                <a:latin typeface="华文新魏" panose="02010800040101010101" pitchFamily="2" charset="-122"/>
                <a:ea typeface="华文新魏" panose="02010800040101010101" pitchFamily="2" charset="-122"/>
              </a:rPr>
              <a:t>//</a:t>
            </a:r>
            <a:r>
              <a:rPr lang="en-US" altLang="zh-CN" sz="2200" dirty="0">
                <a:latin typeface="华文新魏" panose="02010800040101010101" pitchFamily="2" charset="-122"/>
                <a:ea typeface="华文新魏" panose="02010800040101010101" pitchFamily="2" charset="-122"/>
              </a:rPr>
              <a:t>  </a:t>
            </a:r>
            <a:r>
              <a:rPr lang="en-US" altLang="zh-CN" sz="2200" dirty="0">
                <a:latin typeface="Arial" panose="020B0604020202020204" pitchFamily="34" charset="0"/>
                <a:ea typeface="华文新魏" panose="02010800040101010101" pitchFamily="2" charset="-122"/>
              </a:rPr>
              <a:t>……</a:t>
            </a:r>
            <a:r>
              <a:rPr lang="en-US" altLang="zh-CN" sz="2200" dirty="0">
                <a:latin typeface="华文新魏" panose="02010800040101010101" pitchFamily="2" charset="-122"/>
                <a:ea typeface="华文新魏" panose="02010800040101010101" pitchFamily="2" charset="-122"/>
              </a:rPr>
              <a:t> </a:t>
            </a:r>
            <a:r>
              <a:rPr lang="zh-CN" altLang="en-US" sz="2200" dirty="0">
                <a:latin typeface="华文新魏" panose="02010800040101010101" pitchFamily="2" charset="-122"/>
                <a:ea typeface="华文新魏" panose="02010800040101010101" pitchFamily="2" charset="-122"/>
              </a:rPr>
              <a:t>表示注释部分，一般只占据</a:t>
            </a:r>
            <a:r>
              <a:rPr lang="zh-CN" altLang="en-US" sz="2200" dirty="0">
                <a:solidFill>
                  <a:srgbClr val="FF0066"/>
                </a:solidFill>
                <a:latin typeface="华文新魏" panose="02010800040101010101" pitchFamily="2" charset="-122"/>
                <a:ea typeface="华文新魏" panose="02010800040101010101" pitchFamily="2" charset="-122"/>
              </a:rPr>
              <a:t>一</a:t>
            </a:r>
            <a:r>
              <a:rPr lang="zh-CN" altLang="en-US" sz="2200" dirty="0">
                <a:latin typeface="华文新魏" panose="02010800040101010101" pitchFamily="2" charset="-122"/>
                <a:ea typeface="华文新魏" panose="02010800040101010101" pitchFamily="2" charset="-122"/>
              </a:rPr>
              <a:t>行。对编译不起作用！</a:t>
            </a:r>
            <a:endParaRPr lang="zh-CN" altLang="en-US" sz="2200" dirty="0">
              <a:latin typeface="华文新魏" panose="02010800040101010101" pitchFamily="2" charset="-122"/>
              <a:ea typeface="华文新魏" panose="02010800040101010101" pitchFamily="2" charset="-122"/>
            </a:endParaRPr>
          </a:p>
        </p:txBody>
      </p:sp>
      <p:sp>
        <p:nvSpPr>
          <p:cNvPr id="1591307" name="AutoShape 11"/>
          <p:cNvSpPr/>
          <p:nvPr/>
        </p:nvSpPr>
        <p:spPr>
          <a:xfrm>
            <a:off x="981075" y="6343650"/>
            <a:ext cx="1600200" cy="381000"/>
          </a:xfrm>
          <a:prstGeom prst="wedgeRoundRectCallout">
            <a:avLst>
              <a:gd name="adj1" fmla="val -44940"/>
              <a:gd name="adj2" fmla="val -110417"/>
              <a:gd name="adj3" fmla="val 16667"/>
            </a:avLst>
          </a:prstGeom>
          <a:solidFill>
            <a:srgbClr val="99FFCC"/>
          </a:solidFill>
          <a:ln w="9525">
            <a:noFill/>
          </a:ln>
          <a:effectLst>
            <a:prstShdw prst="shdw17" dist="17961" dir="2699999">
              <a:srgbClr val="5C997A"/>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1800" b="0" dirty="0"/>
              <a:t>单行注释符</a:t>
            </a:r>
            <a:endParaRPr lang="zh-CN" altLang="en-US" sz="1800" b="0" dirty="0"/>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91299"/>
                                        </p:tgtEl>
                                        <p:attrNameLst>
                                          <p:attrName>style.visibility</p:attrName>
                                        </p:attrNameLst>
                                      </p:cBhvr>
                                      <p:to>
                                        <p:strVal val="visible"/>
                                      </p:to>
                                    </p:set>
                                    <p:anim calcmode="lin" valueType="num">
                                      <p:cBhvr additive="base">
                                        <p:cTn id="7" dur="500" fill="hold"/>
                                        <p:tgtEl>
                                          <p:spTgt spid="1591299"/>
                                        </p:tgtEl>
                                        <p:attrNameLst>
                                          <p:attrName>ppt_x</p:attrName>
                                        </p:attrNameLst>
                                      </p:cBhvr>
                                      <p:tavLst>
                                        <p:tav tm="0">
                                          <p:val>
                                            <p:strVal val="#ppt_x"/>
                                          </p:val>
                                        </p:tav>
                                        <p:tav tm="100000">
                                          <p:val>
                                            <p:strVal val="#ppt_x"/>
                                          </p:val>
                                        </p:tav>
                                      </p:tavLst>
                                    </p:anim>
                                    <p:anim calcmode="lin" valueType="num">
                                      <p:cBhvr additive="base">
                                        <p:cTn id="8" dur="500" fill="hold"/>
                                        <p:tgtEl>
                                          <p:spTgt spid="15912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591308"/>
                                        </p:tgtEl>
                                        <p:attrNameLst>
                                          <p:attrName>style.visibility</p:attrName>
                                        </p:attrNameLst>
                                      </p:cBhvr>
                                      <p:to>
                                        <p:strVal val="visible"/>
                                      </p:to>
                                    </p:set>
                                    <p:animEffect transition="in" filter="wipe(left)">
                                      <p:cBhvr>
                                        <p:cTn id="13" dur="500"/>
                                        <p:tgtEl>
                                          <p:spTgt spid="159130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591305"/>
                                        </p:tgtEl>
                                        <p:attrNameLst>
                                          <p:attrName>style.visibility</p:attrName>
                                        </p:attrNameLst>
                                      </p:cBhvr>
                                      <p:to>
                                        <p:strVal val="visible"/>
                                      </p:to>
                                    </p:set>
                                    <p:animEffect transition="in" filter="dissolve">
                                      <p:cBhvr>
                                        <p:cTn id="18" dur="500"/>
                                        <p:tgtEl>
                                          <p:spTgt spid="159130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591300"/>
                                        </p:tgtEl>
                                        <p:attrNameLst>
                                          <p:attrName>style.visibility</p:attrName>
                                        </p:attrNameLst>
                                      </p:cBhvr>
                                      <p:to>
                                        <p:strVal val="visible"/>
                                      </p:to>
                                    </p:set>
                                    <p:animEffect transition="in" filter="wipe(left)">
                                      <p:cBhvr>
                                        <p:cTn id="23" dur="500"/>
                                        <p:tgtEl>
                                          <p:spTgt spid="159130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591306"/>
                                        </p:tgtEl>
                                        <p:attrNameLst>
                                          <p:attrName>style.visibility</p:attrName>
                                        </p:attrNameLst>
                                      </p:cBhvr>
                                      <p:to>
                                        <p:strVal val="visible"/>
                                      </p:to>
                                    </p:set>
                                    <p:animEffect transition="in" filter="dissolve">
                                      <p:cBhvr>
                                        <p:cTn id="28" dur="500"/>
                                        <p:tgtEl>
                                          <p:spTgt spid="1591306"/>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1591309"/>
                                        </p:tgtEl>
                                        <p:attrNameLst>
                                          <p:attrName>style.visibility</p:attrName>
                                        </p:attrNameLst>
                                      </p:cBhvr>
                                      <p:to>
                                        <p:strVal val="visible"/>
                                      </p:to>
                                    </p:set>
                                    <p:animEffect transition="in" filter="barn(outVertical)">
                                      <p:cBhvr>
                                        <p:cTn id="33" dur="500"/>
                                        <p:tgtEl>
                                          <p:spTgt spid="1591309"/>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591307"/>
                                        </p:tgtEl>
                                        <p:attrNameLst>
                                          <p:attrName>style.visibility</p:attrName>
                                        </p:attrNameLst>
                                      </p:cBhvr>
                                      <p:to>
                                        <p:strVal val="visible"/>
                                      </p:to>
                                    </p:set>
                                    <p:animEffect transition="in" filter="dissolve">
                                      <p:cBhvr>
                                        <p:cTn id="38" dur="500"/>
                                        <p:tgtEl>
                                          <p:spTgt spid="1591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1299" grpId="0"/>
      <p:bldP spid="1591305" grpId="0" animBg="1"/>
      <p:bldP spid="1591306" grpId="0" animBg="1"/>
      <p:bldP spid="1591308" grpId="0" animBg="1"/>
      <p:bldP spid="1591309" grpId="0" animBg="1"/>
      <p:bldP spid="1591307"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859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656835" name="Rectangle 3"/>
          <p:cNvSpPr>
            <a:spLocks noGrp="1"/>
          </p:cNvSpPr>
          <p:nvPr>
            <p:ph idx="1"/>
          </p:nvPr>
        </p:nvSpPr>
        <p:spPr>
          <a:xfrm>
            <a:off x="228600" y="1676400"/>
            <a:ext cx="8610600" cy="2514600"/>
          </a:xfrm>
          <a:ln/>
        </p:spPr>
        <p:txBody>
          <a:bodyPr vert="horz" wrap="square" lIns="91440" tIns="45720" rIns="91440" bIns="45720" anchor="t" anchorCtr="0"/>
          <a:p>
            <a:pPr algn="just">
              <a:lnSpc>
                <a:spcPct val="110000"/>
              </a:lnSpc>
              <a:spcBef>
                <a:spcPct val="0"/>
              </a:spcBef>
            </a:pPr>
            <a:r>
              <a:rPr lang="en-US" altLang="zh-CN" dirty="0">
                <a:latin typeface="Times New Roman" panose="02020603050405020304" pitchFamily="18" charset="0"/>
              </a:rPr>
              <a:t>“</a:t>
            </a:r>
            <a:r>
              <a:rPr lang="en-US" altLang="zh-CN" dirty="0">
                <a:latin typeface="宋体" panose="02010600030101010101" pitchFamily="2" charset="-122"/>
              </a:rPr>
              <a:t>&amp;&amp;</a:t>
            </a:r>
            <a:r>
              <a:rPr lang="en-US" altLang="zh-CN" dirty="0">
                <a:latin typeface="Times New Roman" panose="02020603050405020304" pitchFamily="18" charset="0"/>
              </a:rPr>
              <a:t>”</a:t>
            </a:r>
            <a:r>
              <a:rPr lang="zh-CN" altLang="en-US" dirty="0">
                <a:latin typeface="宋体" panose="02010600030101010101" pitchFamily="2" charset="-122"/>
              </a:rPr>
              <a:t>和</a:t>
            </a:r>
            <a:r>
              <a:rPr lang="zh-CN" altLang="en-US" dirty="0">
                <a:latin typeface="Times New Roman" panose="02020603050405020304" pitchFamily="18" charset="0"/>
              </a:rPr>
              <a:t>“</a:t>
            </a:r>
            <a:r>
              <a:rPr lang="en-US" altLang="zh-CN" dirty="0">
                <a:latin typeface="宋体" panose="02010600030101010101" pitchFamily="2" charset="-122"/>
              </a:rPr>
              <a:t>||</a:t>
            </a:r>
            <a:r>
              <a:rPr lang="en-US" altLang="zh-CN" dirty="0">
                <a:latin typeface="Times New Roman" panose="02020603050405020304" pitchFamily="18" charset="0"/>
              </a:rPr>
              <a:t>”</a:t>
            </a:r>
            <a:r>
              <a:rPr lang="zh-CN" altLang="en-US" dirty="0">
                <a:latin typeface="宋体" panose="02010600030101010101" pitchFamily="2" charset="-122"/>
              </a:rPr>
              <a:t>的优先级除高于条件运算符外，低于关系运算符、等式运算符等几乎所有运算符；</a:t>
            </a:r>
            <a:endParaRPr lang="zh-CN" altLang="en-US" dirty="0">
              <a:latin typeface="宋体" panose="02010600030101010101" pitchFamily="2" charset="-122"/>
            </a:endParaRPr>
          </a:p>
          <a:p>
            <a:pPr algn="just">
              <a:lnSpc>
                <a:spcPct val="110000"/>
              </a:lnSpc>
              <a:spcBef>
                <a:spcPct val="0"/>
              </a:spcBef>
            </a:pPr>
            <a:r>
              <a:rPr lang="zh-CN" altLang="en-US" dirty="0">
                <a:latin typeface="宋体" panose="02010600030101010101" pitchFamily="2" charset="-122"/>
              </a:rPr>
              <a:t>逻辑非</a:t>
            </a:r>
            <a:r>
              <a:rPr lang="zh-CN" altLang="en-US" dirty="0">
                <a:latin typeface="Times New Roman" panose="02020603050405020304" pitchFamily="18" charset="0"/>
              </a:rPr>
              <a:t>“</a:t>
            </a:r>
            <a:r>
              <a:rPr lang="zh-CN" altLang="en-US" dirty="0">
                <a:latin typeface="宋体" panose="02010600030101010101" pitchFamily="2" charset="-122"/>
              </a:rPr>
              <a:t>！</a:t>
            </a:r>
            <a:r>
              <a:rPr lang="zh-CN" altLang="en-US" dirty="0">
                <a:latin typeface="Times New Roman" panose="02020603050405020304" pitchFamily="18" charset="0"/>
              </a:rPr>
              <a:t>”</a:t>
            </a:r>
            <a:r>
              <a:rPr lang="zh-CN" altLang="en-US" dirty="0">
                <a:latin typeface="宋体" panose="02010600030101010101" pitchFamily="2" charset="-122"/>
              </a:rPr>
              <a:t>优先级最高。</a:t>
            </a:r>
            <a:endParaRPr lang="zh-CN" altLang="en-US" dirty="0">
              <a:latin typeface="宋体" panose="02010600030101010101" pitchFamily="2" charset="-122"/>
            </a:endParaRPr>
          </a:p>
          <a:p>
            <a:pPr algn="just">
              <a:lnSpc>
                <a:spcPct val="110000"/>
              </a:lnSpc>
              <a:spcBef>
                <a:spcPct val="0"/>
              </a:spcBef>
            </a:pPr>
            <a:r>
              <a:rPr lang="en-US" altLang="zh-CN" b="0" dirty="0">
                <a:latin typeface="方正姚体" panose="02010601030101010101" pitchFamily="2" charset="-122"/>
                <a:ea typeface="方正姚体" panose="02010601030101010101" pitchFamily="2" charset="-122"/>
              </a:rPr>
              <a:t>[</a:t>
            </a:r>
            <a:r>
              <a:rPr lang="zh-CN" altLang="en-US" b="0" dirty="0">
                <a:solidFill>
                  <a:srgbClr val="FF0066"/>
                </a:solidFill>
                <a:latin typeface="方正姚体" panose="02010601030101010101" pitchFamily="2" charset="-122"/>
                <a:ea typeface="方正姚体" panose="02010601030101010101" pitchFamily="2" charset="-122"/>
              </a:rPr>
              <a:t>例</a:t>
            </a:r>
            <a:r>
              <a:rPr lang="en-US" altLang="zh-CN" b="0" dirty="0">
                <a:latin typeface="方正姚体" panose="02010601030101010101" pitchFamily="2" charset="-122"/>
                <a:ea typeface="方正姚体" panose="02010601030101010101" pitchFamily="2" charset="-122"/>
              </a:rPr>
              <a:t>] </a:t>
            </a:r>
            <a:r>
              <a:rPr lang="zh-CN" altLang="en-US" b="0" dirty="0">
                <a:latin typeface="方正姚体" panose="02010601030101010101" pitchFamily="2" charset="-122"/>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a&gt;b)&amp;&amp;(b&gt;c)    	</a:t>
            </a:r>
            <a:r>
              <a:rPr lang="zh-CN" altLang="en-US" b="0" dirty="0">
                <a:latin typeface="方正姚体" panose="02010601030101010101" pitchFamily="2" charset="-122"/>
                <a:ea typeface="方正姚体" panose="02010601030101010101" pitchFamily="2" charset="-122"/>
              </a:rPr>
              <a:t>可简写为： </a:t>
            </a:r>
            <a:r>
              <a:rPr lang="en-US" altLang="zh-CN" b="0" dirty="0">
                <a:latin typeface="方正姚体" panose="02010601030101010101" pitchFamily="2" charset="-122"/>
                <a:ea typeface="方正姚体" panose="02010601030101010101" pitchFamily="2" charset="-122"/>
              </a:rPr>
              <a:t>a&gt;b &amp;&amp; b&gt;c</a:t>
            </a:r>
            <a:endParaRPr lang="en-US" altLang="zh-CN" b="0" dirty="0">
              <a:latin typeface="方正姚体" panose="02010601030101010101" pitchFamily="2" charset="-122"/>
              <a:ea typeface="方正姚体" panose="02010601030101010101" pitchFamily="2" charset="-122"/>
            </a:endParaRPr>
          </a:p>
          <a:p>
            <a:pPr algn="just">
              <a:lnSpc>
                <a:spcPct val="110000"/>
              </a:lnSpc>
              <a:spcBef>
                <a:spcPct val="0"/>
              </a:spcBef>
              <a:buNone/>
            </a:pPr>
            <a:r>
              <a:rPr lang="en-US" altLang="zh-CN" b="0" dirty="0">
                <a:latin typeface="方正姚体" panose="02010601030101010101" pitchFamily="2" charset="-122"/>
                <a:ea typeface="方正姚体" panose="02010601030101010101" pitchFamily="2" charset="-122"/>
              </a:rPr>
              <a:t>        </a:t>
            </a:r>
            <a:r>
              <a:rPr lang="zh-CN" altLang="en-US" b="0" dirty="0">
                <a:latin typeface="方正姚体" panose="02010601030101010101" pitchFamily="2" charset="-122"/>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a= =b)||(x= = y)	</a:t>
            </a:r>
            <a:r>
              <a:rPr lang="zh-CN" altLang="en-US" b="0" dirty="0">
                <a:latin typeface="方正姚体" panose="02010601030101010101" pitchFamily="2" charset="-122"/>
                <a:ea typeface="方正姚体" panose="02010601030101010101" pitchFamily="2" charset="-122"/>
              </a:rPr>
              <a:t>可简写为： </a:t>
            </a:r>
            <a:r>
              <a:rPr lang="en-US" altLang="zh-CN" b="0" dirty="0">
                <a:latin typeface="方正姚体" panose="02010601030101010101" pitchFamily="2" charset="-122"/>
                <a:ea typeface="方正姚体" panose="02010601030101010101" pitchFamily="2" charset="-122"/>
              </a:rPr>
              <a:t>a= =b||x= = y </a:t>
            </a:r>
            <a:endParaRPr lang="en-US" altLang="zh-CN" b="0" dirty="0">
              <a:latin typeface="方正姚体" panose="02010601030101010101" pitchFamily="2" charset="-122"/>
              <a:ea typeface="方正姚体" panose="02010601030101010101" pitchFamily="2" charset="-122"/>
            </a:endParaRPr>
          </a:p>
          <a:p>
            <a:pPr algn="just">
              <a:lnSpc>
                <a:spcPct val="110000"/>
              </a:lnSpc>
              <a:spcBef>
                <a:spcPct val="0"/>
              </a:spcBef>
              <a:buNone/>
            </a:pPr>
            <a:r>
              <a:rPr lang="en-US" altLang="zh-CN" b="0" dirty="0">
                <a:latin typeface="方正姚体" panose="02010601030101010101" pitchFamily="2" charset="-122"/>
                <a:ea typeface="方正姚体" panose="02010601030101010101" pitchFamily="2" charset="-122"/>
              </a:rPr>
              <a:t>        </a:t>
            </a:r>
            <a:r>
              <a:rPr lang="zh-CN" altLang="en-US" b="0" dirty="0">
                <a:latin typeface="方正姚体" panose="02010601030101010101" pitchFamily="2" charset="-122"/>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!a)||(a&gt;b)		</a:t>
            </a:r>
            <a:r>
              <a:rPr lang="zh-CN" altLang="en-US" b="0" dirty="0">
                <a:latin typeface="方正姚体" panose="02010601030101010101" pitchFamily="2" charset="-122"/>
                <a:ea typeface="方正姚体" panose="02010601030101010101" pitchFamily="2" charset="-122"/>
              </a:rPr>
              <a:t>可简写为： </a:t>
            </a:r>
            <a:r>
              <a:rPr lang="en-US" altLang="zh-CN" b="0" dirty="0">
                <a:latin typeface="方正姚体" panose="02010601030101010101" pitchFamily="2" charset="-122"/>
                <a:ea typeface="方正姚体" panose="02010601030101010101" pitchFamily="2" charset="-122"/>
              </a:rPr>
              <a:t>!a||a&gt;b</a:t>
            </a:r>
            <a:endParaRPr lang="en-US" altLang="zh-CN" b="0" dirty="0">
              <a:latin typeface="方正姚体" panose="02010601030101010101" pitchFamily="2" charset="-122"/>
              <a:ea typeface="方正姚体" panose="02010601030101010101" pitchFamily="2" charset="-122"/>
            </a:endParaRPr>
          </a:p>
        </p:txBody>
      </p:sp>
      <p:sp>
        <p:nvSpPr>
          <p:cNvPr id="1656837" name="Rectangle 5"/>
          <p:cNvSpPr/>
          <p:nvPr/>
        </p:nvSpPr>
        <p:spPr>
          <a:xfrm>
            <a:off x="1198563" y="4656138"/>
            <a:ext cx="6477000" cy="904875"/>
          </a:xfrm>
          <a:prstGeom prst="rect">
            <a:avLst/>
          </a:prstGeom>
          <a:solidFill>
            <a:srgbClr val="FFCC99"/>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
                <a:srgbClr val="FF0066"/>
              </a:buClr>
              <a:buNone/>
            </a:pPr>
            <a:r>
              <a:rPr lang="zh-CN" altLang="en-US" dirty="0">
                <a:latin typeface="华文新魏" panose="02010800040101010101" pitchFamily="2" charset="-122"/>
                <a:ea typeface="华文新魏" panose="02010800040101010101" pitchFamily="2" charset="-122"/>
              </a:rPr>
              <a:t>为提高程序的可读性，明确表达各运算符之间的优先关系，建议使用</a:t>
            </a:r>
            <a:r>
              <a:rPr lang="zh-CN" altLang="en-US" dirty="0">
                <a:solidFill>
                  <a:srgbClr val="FF0066"/>
                </a:solidFill>
                <a:latin typeface="华文新魏" panose="02010800040101010101" pitchFamily="2" charset="-122"/>
                <a:ea typeface="华文新魏" panose="02010800040101010101" pitchFamily="2" charset="-122"/>
              </a:rPr>
              <a:t>括号</a:t>
            </a:r>
            <a:r>
              <a:rPr lang="zh-CN" altLang="en-US"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56835"/>
                                        </p:tgtEl>
                                        <p:attrNameLst>
                                          <p:attrName>style.visibility</p:attrName>
                                        </p:attrNameLst>
                                      </p:cBhvr>
                                      <p:to>
                                        <p:strVal val="visible"/>
                                      </p:to>
                                    </p:set>
                                    <p:anim calcmode="lin" valueType="num">
                                      <p:cBhvr additive="base">
                                        <p:cTn id="7" dur="500" fill="hold"/>
                                        <p:tgtEl>
                                          <p:spTgt spid="1656835"/>
                                        </p:tgtEl>
                                        <p:attrNameLst>
                                          <p:attrName>ppt_x</p:attrName>
                                        </p:attrNameLst>
                                      </p:cBhvr>
                                      <p:tavLst>
                                        <p:tav tm="0">
                                          <p:val>
                                            <p:strVal val="0-#ppt_w/2"/>
                                          </p:val>
                                        </p:tav>
                                        <p:tav tm="100000">
                                          <p:val>
                                            <p:strVal val="#ppt_x"/>
                                          </p:val>
                                        </p:tav>
                                      </p:tavLst>
                                    </p:anim>
                                    <p:anim calcmode="lin" valueType="num">
                                      <p:cBhvr additive="base">
                                        <p:cTn id="8" dur="500" fill="hold"/>
                                        <p:tgtEl>
                                          <p:spTgt spid="16568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656837"/>
                                        </p:tgtEl>
                                        <p:attrNameLst>
                                          <p:attrName>style.visibility</p:attrName>
                                        </p:attrNameLst>
                                      </p:cBhvr>
                                      <p:to>
                                        <p:strVal val="visible"/>
                                      </p:to>
                                    </p:set>
                                    <p:anim calcmode="lin" valueType="num">
                                      <p:cBhvr>
                                        <p:cTn id="13" dur="500" fill="hold"/>
                                        <p:tgtEl>
                                          <p:spTgt spid="1656837"/>
                                        </p:tgtEl>
                                        <p:attrNameLst>
                                          <p:attrName>ppt_w</p:attrName>
                                        </p:attrNameLst>
                                      </p:cBhvr>
                                      <p:tavLst>
                                        <p:tav tm="0">
                                          <p:val>
                                            <p:fltVal val="0.000000"/>
                                          </p:val>
                                        </p:tav>
                                        <p:tav tm="100000">
                                          <p:val>
                                            <p:strVal val="#ppt_w"/>
                                          </p:val>
                                        </p:tav>
                                      </p:tavLst>
                                    </p:anim>
                                    <p:anim calcmode="lin" valueType="num">
                                      <p:cBhvr>
                                        <p:cTn id="14" dur="500" fill="hold"/>
                                        <p:tgtEl>
                                          <p:spTgt spid="1656837"/>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5" grpId="0"/>
      <p:bldP spid="1656837"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064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658883" name="Rectangle 1027"/>
          <p:cNvSpPr>
            <a:spLocks noGrp="1"/>
          </p:cNvSpPr>
          <p:nvPr>
            <p:ph idx="1"/>
          </p:nvPr>
        </p:nvSpPr>
        <p:spPr>
          <a:xfrm>
            <a:off x="354013" y="1119188"/>
            <a:ext cx="2547937" cy="685800"/>
          </a:xfrm>
          <a:ln/>
        </p:spPr>
        <p:txBody>
          <a:bodyPr vert="horz" wrap="square" lIns="91440" tIns="45720" rIns="91440" bIns="45720" anchor="t" anchorCtr="0"/>
          <a:p>
            <a:pPr algn="just" eaLnBrk="1" hangingPunct="1">
              <a:lnSpc>
                <a:spcPct val="110000"/>
              </a:lnSpc>
              <a:buNone/>
            </a:pPr>
            <a:r>
              <a:rPr lang="zh-CN" altLang="en-US" sz="2800" dirty="0">
                <a:solidFill>
                  <a:srgbClr val="FF0000"/>
                </a:solidFill>
                <a:latin typeface="宋体" panose="02010600030101010101" pitchFamily="2" charset="-122"/>
              </a:rPr>
              <a:t>三、位运算符</a:t>
            </a:r>
            <a:endParaRPr lang="zh-CN" altLang="en-US" sz="2800" dirty="0">
              <a:latin typeface="宋体" panose="02010600030101010101" pitchFamily="2" charset="-122"/>
            </a:endParaRPr>
          </a:p>
        </p:txBody>
      </p:sp>
      <p:graphicFrame>
        <p:nvGraphicFramePr>
          <p:cNvPr id="1658884" name="Group 1028"/>
          <p:cNvGraphicFramePr>
            <a:graphicFrameLocks noGrp="1"/>
          </p:cNvGraphicFramePr>
          <p:nvPr/>
        </p:nvGraphicFramePr>
        <p:xfrm>
          <a:off x="3567113" y="1576388"/>
          <a:ext cx="3232150" cy="2179638"/>
        </p:xfrm>
        <a:graphic>
          <a:graphicData uri="http://schemas.openxmlformats.org/drawingml/2006/table">
            <a:tbl>
              <a:tblPr/>
              <a:tblGrid>
                <a:gridCol w="1479550"/>
                <a:gridCol w="1752600"/>
              </a:tblGrid>
              <a:tr h="381013">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位运算符</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3" marB="153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说明</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3" marB="153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1798624">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&amp;</a:t>
                      </a:r>
                      <a:endParaRPr kumimoji="1" lang="en-US" altLang="zh-CN" sz="20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3" marB="153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按位取反</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按位与</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按位或</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按位异或</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按位同或</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3" marB="153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r>
            </a:tbl>
          </a:graphicData>
        </a:graphic>
      </p:graphicFrame>
      <p:grpSp>
        <p:nvGrpSpPr>
          <p:cNvPr id="1658895" name="Group 1039"/>
          <p:cNvGrpSpPr/>
          <p:nvPr/>
        </p:nvGrpSpPr>
        <p:grpSpPr>
          <a:xfrm>
            <a:off x="1149350" y="2490788"/>
            <a:ext cx="2362200" cy="1143000"/>
            <a:chOff x="624" y="1680"/>
            <a:chExt cx="1488" cy="720"/>
          </a:xfrm>
        </p:grpSpPr>
        <p:sp>
          <p:nvSpPr>
            <p:cNvPr id="240658" name="AutoShape 1040"/>
            <p:cNvSpPr/>
            <p:nvPr/>
          </p:nvSpPr>
          <p:spPr>
            <a:xfrm>
              <a:off x="624" y="1872"/>
              <a:ext cx="1008" cy="288"/>
            </a:xfrm>
            <a:prstGeom prst="wedgeRoundRectCallout">
              <a:avLst>
                <a:gd name="adj1" fmla="val 74505"/>
                <a:gd name="adj2" fmla="val 11806"/>
                <a:gd name="adj3" fmla="val 16667"/>
              </a:avLst>
            </a:prstGeom>
            <a:solidFill>
              <a:srgbClr val="00CC99"/>
            </a:solidFill>
            <a:ln w="9525" cap="flat" cmpd="sng">
              <a:solidFill>
                <a:schemeClr val="tx1"/>
              </a:solidFill>
              <a:prstDash val="solid"/>
              <a:miter/>
              <a:headEnd type="none" w="med" len="med"/>
              <a:tailEnd type="none" w="med" len="med"/>
            </a:ln>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dirty="0">
                  <a:solidFill>
                    <a:srgbClr val="FF0066"/>
                  </a:solidFill>
                </a:rPr>
                <a:t>双</a:t>
              </a:r>
              <a:r>
                <a:rPr lang="zh-CN" altLang="en-US" sz="2000" b="0" dirty="0"/>
                <a:t>目运算符</a:t>
              </a:r>
              <a:endParaRPr lang="zh-CN" altLang="en-US" sz="2000" b="0" dirty="0">
                <a:solidFill>
                  <a:srgbClr val="FF0066"/>
                </a:solidFill>
              </a:endParaRPr>
            </a:p>
          </p:txBody>
        </p:sp>
        <p:sp>
          <p:nvSpPr>
            <p:cNvPr id="240659" name="AutoShape 1041"/>
            <p:cNvSpPr/>
            <p:nvPr/>
          </p:nvSpPr>
          <p:spPr>
            <a:xfrm>
              <a:off x="1968" y="1680"/>
              <a:ext cx="144" cy="720"/>
            </a:xfrm>
            <a:prstGeom prst="leftBrace">
              <a:avLst>
                <a:gd name="adj1" fmla="val 41666"/>
                <a:gd name="adj2" fmla="val 5000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grpSp>
      <p:sp>
        <p:nvSpPr>
          <p:cNvPr id="1658898" name="AutoShape 1042"/>
          <p:cNvSpPr/>
          <p:nvPr/>
        </p:nvSpPr>
        <p:spPr>
          <a:xfrm>
            <a:off x="1628775" y="1858963"/>
            <a:ext cx="1600200" cy="457200"/>
          </a:xfrm>
          <a:prstGeom prst="wedgeRoundRectCallout">
            <a:avLst>
              <a:gd name="adj1" fmla="val 72718"/>
              <a:gd name="adj2" fmla="val 24653"/>
              <a:gd name="adj3" fmla="val 16667"/>
            </a:avLst>
          </a:prstGeom>
          <a:solidFill>
            <a:srgbClr val="99FFCC"/>
          </a:solidFill>
          <a:ln w="9525">
            <a:noFill/>
          </a:ln>
          <a:effectLst>
            <a:prstShdw prst="shdw17" dist="17961" dir="2699999">
              <a:srgbClr val="5C997A"/>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dirty="0">
                <a:solidFill>
                  <a:srgbClr val="FF0066"/>
                </a:solidFill>
              </a:rPr>
              <a:t>单</a:t>
            </a:r>
            <a:r>
              <a:rPr lang="zh-CN" altLang="en-US" sz="2000" b="0" dirty="0"/>
              <a:t>目运算符</a:t>
            </a:r>
            <a:endParaRPr lang="zh-CN" altLang="en-US" sz="2000" b="0" dirty="0">
              <a:solidFill>
                <a:srgbClr val="FF0066"/>
              </a:solidFill>
            </a:endParaRPr>
          </a:p>
        </p:txBody>
      </p:sp>
      <p:sp>
        <p:nvSpPr>
          <p:cNvPr id="1658899" name="Rectangle 1043"/>
          <p:cNvSpPr/>
          <p:nvPr/>
        </p:nvSpPr>
        <p:spPr>
          <a:xfrm>
            <a:off x="684213" y="4041775"/>
            <a:ext cx="7605712" cy="2419350"/>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algn="just">
              <a:lnSpc>
                <a:spcPct val="110000"/>
              </a:lnSpc>
              <a:spcBef>
                <a:spcPct val="0"/>
              </a:spcBef>
            </a:pPr>
            <a:r>
              <a:rPr lang="zh-CN" altLang="en-US" dirty="0">
                <a:latin typeface="华文新魏" panose="02010800040101010101" pitchFamily="2" charset="-122"/>
                <a:ea typeface="华文新魏" panose="02010800040101010101" pitchFamily="2" charset="-122"/>
              </a:rPr>
              <a:t>位运算其结果与操作数位数相同。位运算符中的双目运算符要求对两个操作数的相应位</a:t>
            </a:r>
            <a:r>
              <a:rPr lang="zh-CN" altLang="en-US" dirty="0">
                <a:solidFill>
                  <a:srgbClr val="FF66CC"/>
                </a:solidFill>
                <a:latin typeface="华文新魏" panose="02010800040101010101" pitchFamily="2" charset="-122"/>
                <a:ea typeface="华文新魏" panose="02010800040101010101" pitchFamily="2" charset="-122"/>
              </a:rPr>
              <a:t>逐位</a:t>
            </a:r>
            <a:r>
              <a:rPr lang="zh-CN" altLang="en-US" dirty="0">
                <a:latin typeface="华文新魏" panose="02010800040101010101" pitchFamily="2" charset="-122"/>
                <a:ea typeface="华文新魏" panose="02010800040101010101" pitchFamily="2" charset="-122"/>
              </a:rPr>
              <a:t>进行运算。</a:t>
            </a:r>
            <a:endParaRPr lang="zh-CN" altLang="en-US" dirty="0">
              <a:latin typeface="华文新魏" panose="02010800040101010101" pitchFamily="2" charset="-122"/>
              <a:ea typeface="华文新魏" panose="02010800040101010101" pitchFamily="2" charset="-122"/>
            </a:endParaRPr>
          </a:p>
          <a:p>
            <a:pPr marL="342900" lvl="0" indent="-342900" algn="just">
              <a:lnSpc>
                <a:spcPct val="110000"/>
              </a:lnSpc>
              <a:spcBef>
                <a:spcPct val="0"/>
              </a:spcBef>
            </a:pPr>
            <a:r>
              <a:rPr lang="zh-CN" altLang="en-US" dirty="0">
                <a:latin typeface="华文新魏" panose="02010800040101010101" pitchFamily="2" charset="-122"/>
                <a:ea typeface="华文新魏" panose="02010800040101010101" pitchFamily="2" charset="-122"/>
              </a:rPr>
              <a:t>两个不同长度的操作数进行位运算时，将自动按</a:t>
            </a:r>
            <a:r>
              <a:rPr lang="zh-CN" altLang="en-US" dirty="0">
                <a:solidFill>
                  <a:srgbClr val="FF66CC"/>
                </a:solidFill>
                <a:latin typeface="华文新魏" panose="02010800040101010101" pitchFamily="2" charset="-122"/>
                <a:ea typeface="华文新魏" panose="02010800040101010101" pitchFamily="2" charset="-122"/>
              </a:rPr>
              <a:t>右</a:t>
            </a:r>
            <a:r>
              <a:rPr lang="zh-CN" altLang="en-US" dirty="0">
                <a:latin typeface="华文新魏" panose="02010800040101010101" pitchFamily="2" charset="-122"/>
                <a:ea typeface="华文新魏" panose="02010800040101010101" pitchFamily="2" charset="-122"/>
              </a:rPr>
              <a:t>端</a:t>
            </a:r>
            <a:r>
              <a:rPr lang="zh-CN" altLang="en-US" dirty="0">
                <a:solidFill>
                  <a:srgbClr val="FF66CC"/>
                </a:solidFill>
                <a:latin typeface="华文新魏" panose="02010800040101010101" pitchFamily="2" charset="-122"/>
                <a:ea typeface="华文新魏" panose="02010800040101010101" pitchFamily="2" charset="-122"/>
              </a:rPr>
              <a:t>对齐</a:t>
            </a:r>
            <a:r>
              <a:rPr lang="zh-CN" altLang="en-US" dirty="0">
                <a:latin typeface="华文新魏" panose="02010800040101010101" pitchFamily="2" charset="-122"/>
                <a:ea typeface="华文新魏" panose="02010800040101010101" pitchFamily="2" charset="-122"/>
              </a:rPr>
              <a:t>，位数少的操作数会在高位用</a:t>
            </a:r>
            <a:r>
              <a:rPr lang="en-US" altLang="zh-CN" dirty="0">
                <a:latin typeface="华文新魏" panose="02010800040101010101" pitchFamily="2" charset="-122"/>
                <a:ea typeface="华文新魏" panose="02010800040101010101" pitchFamily="2" charset="-122"/>
              </a:rPr>
              <a:t>0</a:t>
            </a:r>
            <a:r>
              <a:rPr lang="zh-CN" altLang="en-US" dirty="0">
                <a:latin typeface="华文新魏" panose="02010800040101010101" pitchFamily="2" charset="-122"/>
                <a:ea typeface="华文新魏" panose="02010800040101010101" pitchFamily="2" charset="-122"/>
              </a:rPr>
              <a:t>补齐。</a:t>
            </a:r>
            <a:endParaRPr lang="zh-CN" altLang="en-US" dirty="0">
              <a:latin typeface="华文新魏" panose="02010800040101010101" pitchFamily="2" charset="-122"/>
              <a:ea typeface="华文新魏" panose="02010800040101010101" pitchFamily="2" charset="-122"/>
            </a:endParaRPr>
          </a:p>
          <a:p>
            <a:pPr marL="342900" lvl="0" indent="-342900" algn="just">
              <a:lnSpc>
                <a:spcPct val="110000"/>
              </a:lnSpc>
              <a:spcBef>
                <a:spcPct val="0"/>
              </a:spcBef>
              <a:buNone/>
            </a:pPr>
            <a:r>
              <a:rPr lang="zh-CN" altLang="en-US" sz="2200" b="0" dirty="0">
                <a:latin typeface="方正姚体" panose="02010601030101010101" pitchFamily="2" charset="-122"/>
                <a:ea typeface="方正姚体" panose="02010601030101010101" pitchFamily="2" charset="-122"/>
              </a:rPr>
              <a:t>     </a:t>
            </a:r>
            <a:r>
              <a:rPr lang="en-US" altLang="zh-CN" sz="2200" b="0" dirty="0">
                <a:latin typeface="方正姚体" panose="02010601030101010101" pitchFamily="2" charset="-122"/>
                <a:ea typeface="方正姚体" panose="02010601030101010101" pitchFamily="2" charset="-122"/>
              </a:rPr>
              <a:t>[</a:t>
            </a:r>
            <a:r>
              <a:rPr lang="zh-CN" altLang="en-US" sz="2200" b="0" dirty="0">
                <a:solidFill>
                  <a:srgbClr val="FF0066"/>
                </a:solidFill>
                <a:latin typeface="方正姚体" panose="02010601030101010101" pitchFamily="2" charset="-122"/>
                <a:ea typeface="方正姚体" panose="02010601030101010101" pitchFamily="2" charset="-122"/>
              </a:rPr>
              <a:t>例</a:t>
            </a:r>
            <a:r>
              <a:rPr lang="en-US" altLang="zh-CN" sz="2200" b="0" dirty="0">
                <a:latin typeface="方正姚体" panose="02010601030101010101" pitchFamily="2" charset="-122"/>
                <a:ea typeface="方正姚体" panose="02010601030101010101" pitchFamily="2" charset="-122"/>
              </a:rPr>
              <a:t>] </a:t>
            </a:r>
            <a:r>
              <a:rPr lang="zh-CN" altLang="en-US" sz="2200" b="0" dirty="0">
                <a:latin typeface="方正姚体" panose="02010601030101010101" pitchFamily="2" charset="-122"/>
                <a:ea typeface="方正姚体" panose="02010601030101010101" pitchFamily="2" charset="-122"/>
              </a:rPr>
              <a:t>若</a:t>
            </a:r>
            <a:r>
              <a:rPr lang="en-US" altLang="zh-CN" sz="2200" b="0" dirty="0">
                <a:latin typeface="方正姚体" panose="02010601030101010101" pitchFamily="2" charset="-122"/>
                <a:ea typeface="方正姚体" panose="02010601030101010101" pitchFamily="2" charset="-122"/>
              </a:rPr>
              <a:t>A = 5</a:t>
            </a:r>
            <a:r>
              <a:rPr lang="en-US" altLang="zh-CN" sz="2200" b="0" dirty="0">
                <a:latin typeface="Times New Roman" panose="02020603050405020304" pitchFamily="18" charset="0"/>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b11001</a:t>
            </a:r>
            <a:r>
              <a:rPr lang="zh-CN" altLang="en-US" sz="2200" b="0" dirty="0">
                <a:latin typeface="方正姚体" panose="02010601030101010101" pitchFamily="2" charset="-122"/>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B = 5</a:t>
            </a:r>
            <a:r>
              <a:rPr lang="en-US" altLang="zh-CN" sz="2200" b="0" dirty="0">
                <a:latin typeface="Times New Roman" panose="02020603050405020304" pitchFamily="18" charset="0"/>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b101</a:t>
            </a:r>
            <a:r>
              <a:rPr lang="zh-CN" altLang="en-US" sz="2200" b="0" dirty="0">
                <a:latin typeface="方正姚体" panose="02010601030101010101" pitchFamily="2" charset="-122"/>
                <a:ea typeface="方正姚体" panose="02010601030101010101" pitchFamily="2" charset="-122"/>
              </a:rPr>
              <a:t>，</a:t>
            </a:r>
            <a:endParaRPr lang="zh-CN" altLang="en-US" sz="2200" b="0" dirty="0">
              <a:latin typeface="方正姚体" panose="02010601030101010101" pitchFamily="2" charset="-122"/>
              <a:ea typeface="方正姚体" panose="02010601030101010101" pitchFamily="2" charset="-122"/>
            </a:endParaRPr>
          </a:p>
          <a:p>
            <a:pPr marL="342900" lvl="0" indent="-342900" algn="just">
              <a:lnSpc>
                <a:spcPct val="110000"/>
              </a:lnSpc>
              <a:spcBef>
                <a:spcPct val="0"/>
              </a:spcBef>
              <a:buNone/>
            </a:pPr>
            <a:r>
              <a:rPr lang="zh-CN" altLang="en-US" sz="2200" b="0" dirty="0">
                <a:latin typeface="方正姚体" panose="02010601030101010101" pitchFamily="2" charset="-122"/>
                <a:ea typeface="方正姚体" panose="02010601030101010101" pitchFamily="2" charset="-122"/>
              </a:rPr>
              <a:t>            则</a:t>
            </a:r>
            <a:r>
              <a:rPr lang="en-US" altLang="zh-CN" sz="2200" b="0" dirty="0">
                <a:latin typeface="方正姚体" panose="02010601030101010101" pitchFamily="2" charset="-122"/>
                <a:ea typeface="方正姚体" panose="02010601030101010101" pitchFamily="2" charset="-122"/>
              </a:rPr>
              <a:t>A &amp; B = </a:t>
            </a:r>
            <a:r>
              <a:rPr lang="zh-CN" altLang="en-US" sz="2200" b="0" dirty="0">
                <a:latin typeface="方正姚体" panose="02010601030101010101" pitchFamily="2" charset="-122"/>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5</a:t>
            </a:r>
            <a:r>
              <a:rPr lang="en-US" altLang="zh-CN" sz="2200" b="0" dirty="0">
                <a:latin typeface="Times New Roman" panose="02020603050405020304" pitchFamily="18" charset="0"/>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b11001</a:t>
            </a:r>
            <a:r>
              <a:rPr lang="zh-CN" altLang="en-US" sz="2200" b="0" dirty="0">
                <a:latin typeface="方正姚体" panose="02010601030101010101" pitchFamily="2" charset="-122"/>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&amp;</a:t>
            </a:r>
            <a:r>
              <a:rPr lang="zh-CN" altLang="en-US" sz="2200" b="0" dirty="0">
                <a:latin typeface="方正姚体" panose="02010601030101010101" pitchFamily="2" charset="-122"/>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5</a:t>
            </a:r>
            <a:r>
              <a:rPr lang="en-US" altLang="zh-CN" sz="2200" b="0" dirty="0">
                <a:latin typeface="Times New Roman" panose="02020603050405020304" pitchFamily="18" charset="0"/>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b</a:t>
            </a:r>
            <a:r>
              <a:rPr lang="en-US" altLang="zh-CN" sz="2200" dirty="0">
                <a:solidFill>
                  <a:srgbClr val="FF66CC"/>
                </a:solidFill>
                <a:latin typeface="方正姚体" panose="02010601030101010101" pitchFamily="2" charset="-122"/>
                <a:ea typeface="方正姚体" panose="02010601030101010101" pitchFamily="2" charset="-122"/>
              </a:rPr>
              <a:t>00</a:t>
            </a:r>
            <a:r>
              <a:rPr lang="en-US" altLang="zh-CN" sz="2200" b="0" dirty="0">
                <a:latin typeface="方正姚体" panose="02010601030101010101" pitchFamily="2" charset="-122"/>
                <a:ea typeface="方正姚体" panose="02010601030101010101" pitchFamily="2" charset="-122"/>
              </a:rPr>
              <a:t>101</a:t>
            </a:r>
            <a:r>
              <a:rPr lang="zh-CN" altLang="en-US" sz="2200" b="0" dirty="0">
                <a:latin typeface="方正姚体" panose="02010601030101010101" pitchFamily="2" charset="-122"/>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 5</a:t>
            </a:r>
            <a:r>
              <a:rPr lang="en-US" altLang="zh-CN" sz="2200" b="0" dirty="0">
                <a:latin typeface="Times New Roman" panose="02020603050405020304" pitchFamily="18" charset="0"/>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b00001</a:t>
            </a:r>
            <a:r>
              <a:rPr lang="en-US" altLang="zh-CN" b="0" dirty="0">
                <a:latin typeface="方正姚体" panose="02010601030101010101" pitchFamily="2" charset="-122"/>
                <a:ea typeface="方正姚体" panose="02010601030101010101" pitchFamily="2" charset="-122"/>
              </a:rPr>
              <a:t> </a:t>
            </a:r>
            <a:endParaRPr lang="en-US" altLang="zh-CN" b="0" dirty="0">
              <a:latin typeface="方正姚体" panose="02010601030101010101" pitchFamily="2" charset="-122"/>
              <a:ea typeface="方正姚体" panose="0201060103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58883"/>
                                        </p:tgtEl>
                                        <p:attrNameLst>
                                          <p:attrName>style.visibility</p:attrName>
                                        </p:attrNameLst>
                                      </p:cBhvr>
                                      <p:to>
                                        <p:strVal val="visible"/>
                                      </p:to>
                                    </p:set>
                                    <p:anim calcmode="lin" valueType="num">
                                      <p:cBhvr additive="base">
                                        <p:cTn id="7" dur="500" fill="hold"/>
                                        <p:tgtEl>
                                          <p:spTgt spid="1658883"/>
                                        </p:tgtEl>
                                        <p:attrNameLst>
                                          <p:attrName>ppt_x</p:attrName>
                                        </p:attrNameLst>
                                      </p:cBhvr>
                                      <p:tavLst>
                                        <p:tav tm="0">
                                          <p:val>
                                            <p:strVal val="0-#ppt_w/2"/>
                                          </p:val>
                                        </p:tav>
                                        <p:tav tm="100000">
                                          <p:val>
                                            <p:strVal val="#ppt_x"/>
                                          </p:val>
                                        </p:tav>
                                      </p:tavLst>
                                    </p:anim>
                                    <p:anim calcmode="lin" valueType="num">
                                      <p:cBhvr additive="base">
                                        <p:cTn id="8" dur="500" fill="hold"/>
                                        <p:tgtEl>
                                          <p:spTgt spid="16588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58884"/>
                                        </p:tgtEl>
                                        <p:attrNameLst>
                                          <p:attrName>style.visibility</p:attrName>
                                        </p:attrNameLst>
                                      </p:cBhvr>
                                      <p:to>
                                        <p:strVal val="visible"/>
                                      </p:to>
                                    </p:set>
                                    <p:anim calcmode="lin" valueType="num">
                                      <p:cBhvr additive="base">
                                        <p:cTn id="13" dur="500" fill="hold"/>
                                        <p:tgtEl>
                                          <p:spTgt spid="1658884"/>
                                        </p:tgtEl>
                                        <p:attrNameLst>
                                          <p:attrName>ppt_x</p:attrName>
                                        </p:attrNameLst>
                                      </p:cBhvr>
                                      <p:tavLst>
                                        <p:tav tm="0">
                                          <p:val>
                                            <p:strVal val="#ppt_x"/>
                                          </p:val>
                                        </p:tav>
                                        <p:tav tm="100000">
                                          <p:val>
                                            <p:strVal val="#ppt_x"/>
                                          </p:val>
                                        </p:tav>
                                      </p:tavLst>
                                    </p:anim>
                                    <p:anim calcmode="lin" valueType="num">
                                      <p:cBhvr additive="base">
                                        <p:cTn id="14" dur="500" fill="hold"/>
                                        <p:tgtEl>
                                          <p:spTgt spid="165888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658898"/>
                                        </p:tgtEl>
                                        <p:attrNameLst>
                                          <p:attrName>style.visibility</p:attrName>
                                        </p:attrNameLst>
                                      </p:cBhvr>
                                      <p:to>
                                        <p:strVal val="visible"/>
                                      </p:to>
                                    </p:set>
                                    <p:animEffect transition="in" filter="dissolve">
                                      <p:cBhvr>
                                        <p:cTn id="19" dur="500"/>
                                        <p:tgtEl>
                                          <p:spTgt spid="1658898"/>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658895"/>
                                        </p:tgtEl>
                                        <p:attrNameLst>
                                          <p:attrName>style.visibility</p:attrName>
                                        </p:attrNameLst>
                                      </p:cBhvr>
                                      <p:to>
                                        <p:strVal val="visible"/>
                                      </p:to>
                                    </p:set>
                                    <p:animEffect transition="in" filter="dissolve">
                                      <p:cBhvr>
                                        <p:cTn id="24" dur="500"/>
                                        <p:tgtEl>
                                          <p:spTgt spid="165889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658899">
                                            <p:txEl>
                                              <p:charRg st="0" end="46"/>
                                            </p:txEl>
                                          </p:spTgt>
                                        </p:tgtEl>
                                        <p:attrNameLst>
                                          <p:attrName>style.visibility</p:attrName>
                                        </p:attrNameLst>
                                      </p:cBhvr>
                                      <p:to>
                                        <p:strVal val="visible"/>
                                      </p:to>
                                    </p:set>
                                    <p:animEffect transition="in" filter="wipe(left)">
                                      <p:cBhvr>
                                        <p:cTn id="29" dur="500"/>
                                        <p:tgtEl>
                                          <p:spTgt spid="1658899">
                                            <p:txEl>
                                              <p:charRg st="0" end="4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658899">
                                            <p:txEl>
                                              <p:charRg st="46" end="89"/>
                                            </p:txEl>
                                          </p:spTgt>
                                        </p:tgtEl>
                                        <p:attrNameLst>
                                          <p:attrName>style.visibility</p:attrName>
                                        </p:attrNameLst>
                                      </p:cBhvr>
                                      <p:to>
                                        <p:strVal val="visible"/>
                                      </p:to>
                                    </p:set>
                                    <p:animEffect transition="in" filter="wipe(left)">
                                      <p:cBhvr>
                                        <p:cTn id="34" dur="500"/>
                                        <p:tgtEl>
                                          <p:spTgt spid="1658899">
                                            <p:txEl>
                                              <p:charRg st="46" end="8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658899">
                                            <p:txEl>
                                              <p:charRg st="89" end="124"/>
                                            </p:txEl>
                                          </p:spTgt>
                                        </p:tgtEl>
                                        <p:attrNameLst>
                                          <p:attrName>style.visibility</p:attrName>
                                        </p:attrNameLst>
                                      </p:cBhvr>
                                      <p:to>
                                        <p:strVal val="visible"/>
                                      </p:to>
                                    </p:set>
                                    <p:animEffect transition="in" filter="wipe(left)">
                                      <p:cBhvr>
                                        <p:cTn id="39" dur="500"/>
                                        <p:tgtEl>
                                          <p:spTgt spid="1658899">
                                            <p:txEl>
                                              <p:charRg st="89" end="12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658899">
                                            <p:txEl>
                                              <p:charRg st="124" end="178"/>
                                            </p:txEl>
                                          </p:spTgt>
                                        </p:tgtEl>
                                        <p:attrNameLst>
                                          <p:attrName>style.visibility</p:attrName>
                                        </p:attrNameLst>
                                      </p:cBhvr>
                                      <p:to>
                                        <p:strVal val="visible"/>
                                      </p:to>
                                    </p:set>
                                    <p:animEffect transition="in" filter="wipe(left)">
                                      <p:cBhvr>
                                        <p:cTn id="44" dur="500"/>
                                        <p:tgtEl>
                                          <p:spTgt spid="1658899">
                                            <p:txEl>
                                              <p:charRg st="124" end="17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883" grpId="0"/>
      <p:bldP spid="1658898" grpId="0" animBg="1"/>
      <p:bldP spid="1658899"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269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660931" name="Rectangle 3"/>
          <p:cNvSpPr>
            <a:spLocks noGrp="1"/>
          </p:cNvSpPr>
          <p:nvPr>
            <p:ph idx="1"/>
          </p:nvPr>
        </p:nvSpPr>
        <p:spPr>
          <a:xfrm>
            <a:off x="155575" y="1319213"/>
            <a:ext cx="8610600" cy="685800"/>
          </a:xfrm>
          <a:ln/>
        </p:spPr>
        <p:txBody>
          <a:bodyPr vert="horz" wrap="square" lIns="91440" tIns="45720" rIns="91440" bIns="45720" anchor="t" anchorCtr="0"/>
          <a:p>
            <a:pPr algn="just">
              <a:lnSpc>
                <a:spcPct val="110000"/>
              </a:lnSpc>
              <a:spcBef>
                <a:spcPct val="0"/>
              </a:spcBef>
            </a:pPr>
            <a:r>
              <a:rPr lang="en-US" altLang="zh-CN" dirty="0">
                <a:latin typeface="宋体" panose="02010600030101010101" pitchFamily="2" charset="-122"/>
              </a:rPr>
              <a:t>[</a:t>
            </a:r>
            <a:r>
              <a:rPr lang="zh-CN" altLang="en-US" dirty="0">
                <a:solidFill>
                  <a:srgbClr val="FF0066"/>
                </a:solidFill>
                <a:latin typeface="宋体" panose="02010600030101010101" pitchFamily="2" charset="-122"/>
              </a:rPr>
              <a:t>例</a:t>
            </a:r>
            <a:r>
              <a:rPr lang="en-US" altLang="zh-CN" dirty="0">
                <a:latin typeface="宋体" panose="02010600030101010101" pitchFamily="2" charset="-122"/>
              </a:rPr>
              <a:t>] &amp;&amp;</a:t>
            </a:r>
            <a:r>
              <a:rPr lang="zh-CN" altLang="en-US" dirty="0">
                <a:latin typeface="宋体" panose="02010600030101010101" pitchFamily="2" charset="-122"/>
              </a:rPr>
              <a:t>运算符和</a:t>
            </a:r>
            <a:r>
              <a:rPr lang="en-US" altLang="zh-CN" dirty="0">
                <a:latin typeface="宋体" panose="02010600030101010101" pitchFamily="2" charset="-122"/>
              </a:rPr>
              <a:t>&amp;</a:t>
            </a:r>
            <a:r>
              <a:rPr lang="zh-CN" altLang="en-US" dirty="0">
                <a:latin typeface="宋体" panose="02010600030101010101" pitchFamily="2" charset="-122"/>
              </a:rPr>
              <a:t>（按位与）的区别</a:t>
            </a:r>
            <a:endParaRPr lang="zh-CN" altLang="en-US" dirty="0">
              <a:latin typeface="宋体" panose="02010600030101010101" pitchFamily="2" charset="-122"/>
            </a:endParaRPr>
          </a:p>
        </p:txBody>
      </p:sp>
      <p:pic>
        <p:nvPicPr>
          <p:cNvPr id="1660932" name="Picture 4" descr="logic_demo_v"/>
          <p:cNvPicPr>
            <a:picLocks noChangeAspect="1"/>
          </p:cNvPicPr>
          <p:nvPr/>
        </p:nvPicPr>
        <p:blipFill>
          <a:blip r:embed="rId1"/>
          <a:stretch>
            <a:fillRect/>
          </a:stretch>
        </p:blipFill>
        <p:spPr>
          <a:xfrm>
            <a:off x="990600" y="1981200"/>
            <a:ext cx="7086600" cy="2286000"/>
          </a:xfrm>
          <a:prstGeom prst="rect">
            <a:avLst/>
          </a:prstGeom>
          <a:noFill/>
          <a:ln w="9525">
            <a:noFill/>
          </a:ln>
        </p:spPr>
      </p:pic>
      <p:pic>
        <p:nvPicPr>
          <p:cNvPr id="1660933" name="Picture 5" descr="logic_demo_scf"/>
          <p:cNvPicPr>
            <a:picLocks noChangeAspect="1"/>
          </p:cNvPicPr>
          <p:nvPr/>
        </p:nvPicPr>
        <p:blipFill>
          <a:blip r:embed="rId2"/>
          <a:stretch>
            <a:fillRect/>
          </a:stretch>
        </p:blipFill>
        <p:spPr>
          <a:xfrm>
            <a:off x="381000" y="4419600"/>
            <a:ext cx="8382000" cy="1981200"/>
          </a:xfrm>
          <a:prstGeom prst="rect">
            <a:avLst/>
          </a:prstGeom>
          <a:noFill/>
          <a:ln w="9525">
            <a:noFill/>
          </a:ln>
        </p:spPr>
      </p:pic>
      <p:sp>
        <p:nvSpPr>
          <p:cNvPr id="1660934" name="AutoShape 6"/>
          <p:cNvSpPr/>
          <p:nvPr/>
        </p:nvSpPr>
        <p:spPr>
          <a:xfrm>
            <a:off x="4267200" y="3200400"/>
            <a:ext cx="4038600" cy="381000"/>
          </a:xfrm>
          <a:prstGeom prst="wedgeRectCallout">
            <a:avLst>
              <a:gd name="adj1" fmla="val -60181"/>
              <a:gd name="adj2" fmla="val -93333"/>
            </a:avLst>
          </a:prstGeom>
          <a:solidFill>
            <a:srgbClr val="FFCC99"/>
          </a:solidFill>
          <a:ln w="9525" cap="flat" cmpd="sng">
            <a:solidFill>
              <a:srgbClr val="00FFFF"/>
            </a:solidFill>
            <a:prstDash val="solid"/>
            <a:miter/>
            <a:headEnd type="none" w="med" len="med"/>
            <a:tailEnd type="none" w="med" len="med"/>
          </a:ln>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en-US" altLang="zh-CN" sz="2200" dirty="0">
                <a:latin typeface="宋体" panose="02010600030101010101" pitchFamily="2" charset="-122"/>
              </a:rPr>
              <a:t>&amp;&amp;</a:t>
            </a:r>
            <a:r>
              <a:rPr lang="zh-CN" altLang="en-US" sz="2200" dirty="0">
                <a:latin typeface="宋体" panose="02010600030101010101" pitchFamily="2" charset="-122"/>
              </a:rPr>
              <a:t>运算的结果为</a:t>
            </a:r>
            <a:r>
              <a:rPr lang="en-US" altLang="zh-CN" sz="2200" dirty="0">
                <a:latin typeface="宋体" panose="02010600030101010101" pitchFamily="2" charset="-122"/>
              </a:rPr>
              <a:t>1</a:t>
            </a:r>
            <a:r>
              <a:rPr lang="zh-CN" altLang="en-US" sz="2200" dirty="0">
                <a:latin typeface="宋体" panose="02010600030101010101" pitchFamily="2" charset="-122"/>
              </a:rPr>
              <a:t>位的逻辑值</a:t>
            </a:r>
            <a:endParaRPr lang="zh-CN" altLang="en-US" sz="2200" dirty="0">
              <a:latin typeface="宋体" panose="02010600030101010101" pitchFamily="2" charset="-122"/>
            </a:endParaRPr>
          </a:p>
        </p:txBody>
      </p:sp>
      <p:sp>
        <p:nvSpPr>
          <p:cNvPr id="1660935" name="AutoShape 7" descr="80%"/>
          <p:cNvSpPr/>
          <p:nvPr/>
        </p:nvSpPr>
        <p:spPr>
          <a:xfrm rot="-133237">
            <a:off x="5118100" y="595313"/>
            <a:ext cx="4787900" cy="1020762"/>
          </a:xfrm>
          <a:prstGeom prst="irregularSeal2">
            <a:avLst/>
          </a:prstGeom>
          <a:pattFill prst="pct80">
            <a:fgClr>
              <a:srgbClr val="FFCCFF"/>
            </a:fgClr>
            <a:bgClr>
              <a:srgbClr val="FFFFFF"/>
            </a:bgClr>
          </a:pattFill>
          <a:ln w="9525">
            <a:noFill/>
          </a:ln>
          <a:effectLst>
            <a:prstShdw prst="shdw17" dist="17961" dir="13499999">
              <a:srgbClr val="997A99"/>
            </a:prstShdw>
          </a:effectLst>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buClr>
                <a:schemeClr val="tx1"/>
              </a:buClr>
              <a:buSzPct val="80000"/>
              <a:buNone/>
            </a:pPr>
            <a:r>
              <a:rPr lang="zh-CN" altLang="en-US" dirty="0">
                <a:solidFill>
                  <a:srgbClr val="009900"/>
                </a:solidFill>
                <a:latin typeface="华文行楷" panose="02010800040101010101" pitchFamily="2" charset="-122"/>
                <a:ea typeface="华文行楷" panose="02010800040101010101" pitchFamily="2" charset="-122"/>
              </a:rPr>
              <a:t>注意</a:t>
            </a:r>
            <a:r>
              <a:rPr lang="en-US" altLang="zh-CN" dirty="0">
                <a:solidFill>
                  <a:srgbClr val="FF0066"/>
                </a:solidFill>
                <a:latin typeface="华文行楷" panose="02010800040101010101" pitchFamily="2" charset="-122"/>
                <a:ea typeface="华文行楷" panose="02010800040101010101" pitchFamily="2" charset="-122"/>
              </a:rPr>
              <a:t>&amp;&amp;</a:t>
            </a:r>
            <a:r>
              <a:rPr lang="zh-CN" altLang="en-US" dirty="0">
                <a:solidFill>
                  <a:srgbClr val="009900"/>
                </a:solidFill>
                <a:latin typeface="华文行楷" panose="02010800040101010101" pitchFamily="2" charset="-122"/>
                <a:ea typeface="华文行楷" panose="02010800040101010101" pitchFamily="2" charset="-122"/>
              </a:rPr>
              <a:t>和</a:t>
            </a:r>
            <a:r>
              <a:rPr lang="en-US" altLang="zh-CN" dirty="0">
                <a:solidFill>
                  <a:srgbClr val="FF0066"/>
                </a:solidFill>
                <a:latin typeface="华文行楷" panose="02010800040101010101" pitchFamily="2" charset="-122"/>
                <a:ea typeface="华文行楷" panose="02010800040101010101" pitchFamily="2" charset="-122"/>
              </a:rPr>
              <a:t>&amp;</a:t>
            </a:r>
            <a:r>
              <a:rPr lang="zh-CN" altLang="en-US" dirty="0">
                <a:solidFill>
                  <a:srgbClr val="009900"/>
                </a:solidFill>
                <a:latin typeface="华文行楷" panose="02010800040101010101" pitchFamily="2" charset="-122"/>
                <a:ea typeface="华文行楷" panose="02010800040101010101" pitchFamily="2" charset="-122"/>
              </a:rPr>
              <a:t>的区别！</a:t>
            </a:r>
            <a:endParaRPr lang="zh-CN" altLang="en-US" dirty="0">
              <a:solidFill>
                <a:srgbClr val="009900"/>
              </a:solidFill>
              <a:latin typeface="华文行楷" panose="02010800040101010101" pitchFamily="2" charset="-122"/>
              <a:ea typeface="华文行楷" panose="02010800040101010101" pitchFamily="2" charset="-122"/>
            </a:endParaRPr>
          </a:p>
        </p:txBody>
      </p:sp>
      <p:sp>
        <p:nvSpPr>
          <p:cNvPr id="1660936" name="AutoShape 8"/>
          <p:cNvSpPr/>
          <p:nvPr/>
        </p:nvSpPr>
        <p:spPr>
          <a:xfrm>
            <a:off x="5614988" y="4348163"/>
            <a:ext cx="1573212" cy="346075"/>
          </a:xfrm>
          <a:prstGeom prst="wedgeRoundRectCallout">
            <a:avLst>
              <a:gd name="adj1" fmla="val 50606"/>
              <a:gd name="adj2" fmla="val 124310"/>
              <a:gd name="adj3" fmla="val 16667"/>
            </a:avLst>
          </a:prstGeom>
          <a:solidFill>
            <a:srgbClr val="FFCCCC"/>
          </a:solidFill>
          <a:ln w="9525">
            <a:noFill/>
          </a:ln>
          <a:effectLst>
            <a:prstShdw prst="shdw17" dist="17961" dir="2699999">
              <a:srgbClr val="997A7A"/>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1600" b="0" dirty="0"/>
              <a:t>被认为是</a:t>
            </a:r>
            <a:r>
              <a:rPr lang="zh-CN" altLang="en-US" sz="1600" b="0" dirty="0">
                <a:solidFill>
                  <a:srgbClr val="FF33CC"/>
                </a:solidFill>
                <a:latin typeface="方正姚体" panose="02010601030101010101" pitchFamily="2" charset="-122"/>
                <a:ea typeface="方正姚体" panose="02010601030101010101" pitchFamily="2" charset="-122"/>
              </a:rPr>
              <a:t> </a:t>
            </a:r>
            <a:r>
              <a:rPr lang="en-US" altLang="zh-CN" sz="1600" b="0" dirty="0">
                <a:latin typeface="方正姚体" panose="02010601030101010101" pitchFamily="2" charset="-122"/>
                <a:ea typeface="方正姚体" panose="02010601030101010101" pitchFamily="2" charset="-122"/>
              </a:rPr>
              <a:t>1</a:t>
            </a:r>
            <a:r>
              <a:rPr lang="en-US" altLang="zh-CN" sz="1600" b="0" dirty="0">
                <a:latin typeface="Times New Roman" panose="02020603050405020304" pitchFamily="18" charset="0"/>
                <a:ea typeface="方正姚体" panose="02010601030101010101" pitchFamily="2" charset="-122"/>
              </a:rPr>
              <a:t>‘</a:t>
            </a:r>
            <a:r>
              <a:rPr lang="en-US" altLang="zh-CN" sz="1600" b="0" dirty="0">
                <a:latin typeface="方正姚体" panose="02010601030101010101" pitchFamily="2" charset="-122"/>
                <a:ea typeface="方正姚体" panose="02010601030101010101" pitchFamily="2" charset="-122"/>
              </a:rPr>
              <a:t>b</a:t>
            </a:r>
            <a:r>
              <a:rPr lang="en-US" altLang="zh-CN" sz="1600" b="0" dirty="0">
                <a:solidFill>
                  <a:srgbClr val="CC3300"/>
                </a:solidFill>
                <a:latin typeface="方正姚体" panose="02010601030101010101" pitchFamily="2" charset="-122"/>
                <a:ea typeface="方正姚体" panose="02010601030101010101" pitchFamily="2" charset="-122"/>
              </a:rPr>
              <a:t>1</a:t>
            </a:r>
            <a:endParaRPr lang="en-US" altLang="zh-CN" sz="1600" b="0" dirty="0">
              <a:solidFill>
                <a:srgbClr val="CC3300"/>
              </a:solidFill>
              <a:latin typeface="方正姚体" panose="02010601030101010101" pitchFamily="2" charset="-122"/>
              <a:ea typeface="方正姚体" panose="02010601030101010101" pitchFamily="2" charset="-122"/>
            </a:endParaRPr>
          </a:p>
        </p:txBody>
      </p:sp>
      <p:sp>
        <p:nvSpPr>
          <p:cNvPr id="1660937" name="AutoShape 9"/>
          <p:cNvSpPr/>
          <p:nvPr/>
        </p:nvSpPr>
        <p:spPr>
          <a:xfrm>
            <a:off x="7519988" y="4030663"/>
            <a:ext cx="1573212" cy="346075"/>
          </a:xfrm>
          <a:prstGeom prst="wedgeRoundRectCallout">
            <a:avLst>
              <a:gd name="adj1" fmla="val -34157"/>
              <a:gd name="adj2" fmla="val 214681"/>
              <a:gd name="adj3" fmla="val 16667"/>
            </a:avLst>
          </a:prstGeom>
          <a:solidFill>
            <a:srgbClr val="FFFFCC"/>
          </a:solidFill>
          <a:ln w="9525">
            <a:noFill/>
          </a:ln>
          <a:effectLst>
            <a:prstShdw prst="shdw17" dist="17961" dir="2699999">
              <a:srgbClr val="99997A"/>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1600" b="0" dirty="0"/>
              <a:t>被认为是</a:t>
            </a:r>
            <a:r>
              <a:rPr lang="zh-CN" altLang="en-US" sz="1600" b="0" dirty="0">
                <a:solidFill>
                  <a:srgbClr val="FF33CC"/>
                </a:solidFill>
                <a:latin typeface="方正姚体" panose="02010601030101010101" pitchFamily="2" charset="-122"/>
                <a:ea typeface="方正姚体" panose="02010601030101010101" pitchFamily="2" charset="-122"/>
              </a:rPr>
              <a:t> </a:t>
            </a:r>
            <a:r>
              <a:rPr lang="en-US" altLang="zh-CN" sz="1600" b="0" dirty="0">
                <a:latin typeface="方正姚体" panose="02010601030101010101" pitchFamily="2" charset="-122"/>
                <a:ea typeface="方正姚体" panose="02010601030101010101" pitchFamily="2" charset="-122"/>
              </a:rPr>
              <a:t>1</a:t>
            </a:r>
            <a:r>
              <a:rPr lang="en-US" altLang="zh-CN" sz="1600" b="0" dirty="0">
                <a:latin typeface="Times New Roman" panose="02020603050405020304" pitchFamily="18" charset="0"/>
                <a:ea typeface="方正姚体" panose="02010601030101010101" pitchFamily="2" charset="-122"/>
              </a:rPr>
              <a:t>‘</a:t>
            </a:r>
            <a:r>
              <a:rPr lang="en-US" altLang="zh-CN" sz="1600" b="0" dirty="0">
                <a:latin typeface="方正姚体" panose="02010601030101010101" pitchFamily="2" charset="-122"/>
                <a:ea typeface="方正姚体" panose="02010601030101010101" pitchFamily="2" charset="-122"/>
              </a:rPr>
              <a:t>b</a:t>
            </a:r>
            <a:r>
              <a:rPr lang="en-US" altLang="zh-CN" sz="1600" b="0" dirty="0">
                <a:solidFill>
                  <a:srgbClr val="CC3300"/>
                </a:solidFill>
                <a:latin typeface="方正姚体" panose="02010601030101010101" pitchFamily="2" charset="-122"/>
                <a:ea typeface="方正姚体" panose="02010601030101010101" pitchFamily="2" charset="-122"/>
              </a:rPr>
              <a:t>x</a:t>
            </a:r>
            <a:endParaRPr lang="en-US" altLang="zh-CN" sz="1600" b="0" dirty="0">
              <a:solidFill>
                <a:srgbClr val="CC3300"/>
              </a:solidFill>
              <a:latin typeface="方正姚体" panose="02010601030101010101" pitchFamily="2" charset="-122"/>
              <a:ea typeface="方正姚体" panose="02010601030101010101" pitchFamily="2" charset="-122"/>
            </a:endParaRPr>
          </a:p>
        </p:txBody>
      </p:sp>
      <p:sp>
        <p:nvSpPr>
          <p:cNvPr id="1660938" name="Oval 10"/>
          <p:cNvSpPr/>
          <p:nvPr/>
        </p:nvSpPr>
        <p:spPr>
          <a:xfrm>
            <a:off x="6911975" y="4884738"/>
            <a:ext cx="587375" cy="288925"/>
          </a:xfrm>
          <a:prstGeom prst="ellipse">
            <a:avLst/>
          </a:prstGeom>
          <a:noFill/>
          <a:ln w="222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1660939" name="Oval 11"/>
          <p:cNvSpPr/>
          <p:nvPr/>
        </p:nvSpPr>
        <p:spPr>
          <a:xfrm>
            <a:off x="7546975" y="4894263"/>
            <a:ext cx="587375" cy="288925"/>
          </a:xfrm>
          <a:prstGeom prst="ellipse">
            <a:avLst/>
          </a:prstGeom>
          <a:noFill/>
          <a:ln w="222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1660940" name="AutoShape 12"/>
          <p:cNvSpPr/>
          <p:nvPr/>
        </p:nvSpPr>
        <p:spPr>
          <a:xfrm>
            <a:off x="5842000" y="6376988"/>
            <a:ext cx="1993900" cy="304800"/>
          </a:xfrm>
          <a:prstGeom prst="wedgeRoundRectCallout">
            <a:avLst>
              <a:gd name="adj1" fmla="val 40046"/>
              <a:gd name="adj2" fmla="val -219792"/>
              <a:gd name="adj3" fmla="val 16667"/>
            </a:avLst>
          </a:prstGeom>
          <a:solidFill>
            <a:srgbClr val="FFFFCC"/>
          </a:solidFill>
          <a:ln w="9525">
            <a:noFill/>
          </a:ln>
          <a:effectLst>
            <a:prstShdw prst="shdw17" dist="17961" dir="2699999">
              <a:srgbClr val="99997A"/>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1600" b="0" dirty="0"/>
              <a:t>逻辑与结果为</a:t>
            </a:r>
            <a:r>
              <a:rPr lang="zh-CN" altLang="en-US" sz="1600" b="0" dirty="0">
                <a:solidFill>
                  <a:srgbClr val="FF33CC"/>
                </a:solidFill>
                <a:latin typeface="方正姚体" panose="02010601030101010101" pitchFamily="2" charset="-122"/>
                <a:ea typeface="方正姚体" panose="02010601030101010101" pitchFamily="2" charset="-122"/>
              </a:rPr>
              <a:t> </a:t>
            </a:r>
            <a:r>
              <a:rPr lang="en-US" altLang="zh-CN" sz="1600" b="0" dirty="0">
                <a:latin typeface="方正姚体" panose="02010601030101010101" pitchFamily="2" charset="-122"/>
                <a:ea typeface="方正姚体" panose="02010601030101010101" pitchFamily="2" charset="-122"/>
              </a:rPr>
              <a:t>1</a:t>
            </a:r>
            <a:r>
              <a:rPr lang="en-US" altLang="zh-CN" sz="1600" b="0" dirty="0">
                <a:latin typeface="Times New Roman" panose="02020603050405020304" pitchFamily="18" charset="0"/>
                <a:ea typeface="方正姚体" panose="02010601030101010101" pitchFamily="2" charset="-122"/>
              </a:rPr>
              <a:t>‘</a:t>
            </a:r>
            <a:r>
              <a:rPr lang="en-US" altLang="zh-CN" sz="1600" b="0" dirty="0">
                <a:latin typeface="方正姚体" panose="02010601030101010101" pitchFamily="2" charset="-122"/>
                <a:ea typeface="方正姚体" panose="02010601030101010101" pitchFamily="2" charset="-122"/>
              </a:rPr>
              <a:t>b</a:t>
            </a:r>
            <a:r>
              <a:rPr lang="en-US" altLang="zh-CN" sz="1600" b="0" dirty="0">
                <a:solidFill>
                  <a:srgbClr val="CC3300"/>
                </a:solidFill>
                <a:latin typeface="方正姚体" panose="02010601030101010101" pitchFamily="2" charset="-122"/>
                <a:ea typeface="方正姚体" panose="02010601030101010101" pitchFamily="2" charset="-122"/>
              </a:rPr>
              <a:t>x</a:t>
            </a:r>
            <a:endParaRPr lang="en-US" altLang="zh-CN" sz="1600" b="0" dirty="0">
              <a:solidFill>
                <a:srgbClr val="CC3300"/>
              </a:solidFill>
              <a:latin typeface="方正姚体" panose="02010601030101010101" pitchFamily="2" charset="-122"/>
              <a:ea typeface="方正姚体" panose="02010601030101010101" pitchFamily="2" charset="-122"/>
            </a:endParaRPr>
          </a:p>
        </p:txBody>
      </p:sp>
      <p:sp>
        <p:nvSpPr>
          <p:cNvPr id="1660941" name="Oval 13"/>
          <p:cNvSpPr/>
          <p:nvPr/>
        </p:nvSpPr>
        <p:spPr>
          <a:xfrm>
            <a:off x="7470775" y="5553075"/>
            <a:ext cx="587375" cy="288925"/>
          </a:xfrm>
          <a:prstGeom prst="ellipse">
            <a:avLst/>
          </a:prstGeom>
          <a:noFill/>
          <a:ln w="222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660935"/>
                                        </p:tgtEl>
                                        <p:attrNameLst>
                                          <p:attrName>style.visibility</p:attrName>
                                        </p:attrNameLst>
                                      </p:cBhvr>
                                      <p:to>
                                        <p:strVal val="visible"/>
                                      </p:to>
                                    </p:set>
                                    <p:anim calcmode="lin" valueType="num">
                                      <p:cBhvr>
                                        <p:cTn id="7" dur="500" fill="hold"/>
                                        <p:tgtEl>
                                          <p:spTgt spid="1660935"/>
                                        </p:tgtEl>
                                        <p:attrNameLst>
                                          <p:attrName>ppt_w</p:attrName>
                                        </p:attrNameLst>
                                      </p:cBhvr>
                                      <p:tavLst>
                                        <p:tav tm="0">
                                          <p:val>
                                            <p:fltVal val="0.000000"/>
                                          </p:val>
                                        </p:tav>
                                        <p:tav tm="100000">
                                          <p:val>
                                            <p:strVal val="#ppt_w"/>
                                          </p:val>
                                        </p:tav>
                                      </p:tavLst>
                                    </p:anim>
                                    <p:anim calcmode="lin" valueType="num">
                                      <p:cBhvr>
                                        <p:cTn id="8" dur="500" fill="hold"/>
                                        <p:tgtEl>
                                          <p:spTgt spid="1660935"/>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60931"/>
                                        </p:tgtEl>
                                        <p:attrNameLst>
                                          <p:attrName>style.visibility</p:attrName>
                                        </p:attrNameLst>
                                      </p:cBhvr>
                                      <p:to>
                                        <p:strVal val="visible"/>
                                      </p:to>
                                    </p:set>
                                    <p:anim calcmode="lin" valueType="num">
                                      <p:cBhvr additive="base">
                                        <p:cTn id="13" dur="500" fill="hold"/>
                                        <p:tgtEl>
                                          <p:spTgt spid="1660931"/>
                                        </p:tgtEl>
                                        <p:attrNameLst>
                                          <p:attrName>ppt_x</p:attrName>
                                        </p:attrNameLst>
                                      </p:cBhvr>
                                      <p:tavLst>
                                        <p:tav tm="0">
                                          <p:val>
                                            <p:strVal val="0-#ppt_w/2"/>
                                          </p:val>
                                        </p:tav>
                                        <p:tav tm="100000">
                                          <p:val>
                                            <p:strVal val="#ppt_x"/>
                                          </p:val>
                                        </p:tav>
                                      </p:tavLst>
                                    </p:anim>
                                    <p:anim calcmode="lin" valueType="num">
                                      <p:cBhvr additive="base">
                                        <p:cTn id="14" dur="500" fill="hold"/>
                                        <p:tgtEl>
                                          <p:spTgt spid="1660931"/>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12" fill="hold" nodeType="afterEffect">
                                  <p:stCondLst>
                                    <p:cond delay="0"/>
                                  </p:stCondLst>
                                  <p:childTnLst>
                                    <p:set>
                                      <p:cBhvr>
                                        <p:cTn id="17" dur="1" fill="hold">
                                          <p:stCondLst>
                                            <p:cond delay="0"/>
                                          </p:stCondLst>
                                        </p:cTn>
                                        <p:tgtEl>
                                          <p:spTgt spid="1660932"/>
                                        </p:tgtEl>
                                        <p:attrNameLst>
                                          <p:attrName>style.visibility</p:attrName>
                                        </p:attrNameLst>
                                      </p:cBhvr>
                                      <p:to>
                                        <p:strVal val="visible"/>
                                      </p:to>
                                    </p:set>
                                    <p:anim calcmode="lin" valueType="num">
                                      <p:cBhvr additive="base">
                                        <p:cTn id="18" dur="500" fill="hold"/>
                                        <p:tgtEl>
                                          <p:spTgt spid="1660932"/>
                                        </p:tgtEl>
                                        <p:attrNameLst>
                                          <p:attrName>ppt_x</p:attrName>
                                        </p:attrNameLst>
                                      </p:cBhvr>
                                      <p:tavLst>
                                        <p:tav tm="0">
                                          <p:val>
                                            <p:strVal val="0-#ppt_w/2"/>
                                          </p:val>
                                        </p:tav>
                                        <p:tav tm="100000">
                                          <p:val>
                                            <p:strVal val="#ppt_x"/>
                                          </p:val>
                                        </p:tav>
                                      </p:tavLst>
                                    </p:anim>
                                    <p:anim calcmode="lin" valueType="num">
                                      <p:cBhvr additive="base">
                                        <p:cTn id="19" dur="500" fill="hold"/>
                                        <p:tgtEl>
                                          <p:spTgt spid="166093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660934"/>
                                        </p:tgtEl>
                                        <p:attrNameLst>
                                          <p:attrName>style.visibility</p:attrName>
                                        </p:attrNameLst>
                                      </p:cBhvr>
                                      <p:to>
                                        <p:strVal val="visible"/>
                                      </p:to>
                                    </p:set>
                                    <p:animEffect transition="in" filter="dissolve">
                                      <p:cBhvr>
                                        <p:cTn id="24" dur="500"/>
                                        <p:tgtEl>
                                          <p:spTgt spid="1660934"/>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60933"/>
                                        </p:tgtEl>
                                        <p:attrNameLst>
                                          <p:attrName>style.visibility</p:attrName>
                                        </p:attrNameLst>
                                      </p:cBhvr>
                                      <p:to>
                                        <p:strVal val="visible"/>
                                      </p:to>
                                    </p:set>
                                    <p:anim calcmode="lin" valueType="num">
                                      <p:cBhvr additive="base">
                                        <p:cTn id="29" dur="500" fill="hold"/>
                                        <p:tgtEl>
                                          <p:spTgt spid="1660933"/>
                                        </p:tgtEl>
                                        <p:attrNameLst>
                                          <p:attrName>ppt_x</p:attrName>
                                        </p:attrNameLst>
                                      </p:cBhvr>
                                      <p:tavLst>
                                        <p:tav tm="0">
                                          <p:val>
                                            <p:strVal val="#ppt_x"/>
                                          </p:val>
                                        </p:tav>
                                        <p:tav tm="100000">
                                          <p:val>
                                            <p:strVal val="#ppt_x"/>
                                          </p:val>
                                        </p:tav>
                                      </p:tavLst>
                                    </p:anim>
                                    <p:anim calcmode="lin" valueType="num">
                                      <p:cBhvr additive="base">
                                        <p:cTn id="30" dur="500" fill="hold"/>
                                        <p:tgtEl>
                                          <p:spTgt spid="166093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1660938"/>
                                        </p:tgtEl>
                                        <p:attrNameLst>
                                          <p:attrName>style.visibility</p:attrName>
                                        </p:attrNameLst>
                                      </p:cBhvr>
                                      <p:to>
                                        <p:strVal val="visible"/>
                                      </p:to>
                                    </p:set>
                                    <p:anim calcmode="lin" valueType="num">
                                      <p:cBhvr>
                                        <p:cTn id="35" dur="500" fill="hold"/>
                                        <p:tgtEl>
                                          <p:spTgt spid="1660938"/>
                                        </p:tgtEl>
                                        <p:attrNameLst>
                                          <p:attrName>ppt_w</p:attrName>
                                        </p:attrNameLst>
                                      </p:cBhvr>
                                      <p:tavLst>
                                        <p:tav tm="0">
                                          <p:val>
                                            <p:fltVal val="0.000000"/>
                                          </p:val>
                                        </p:tav>
                                        <p:tav tm="100000">
                                          <p:val>
                                            <p:strVal val="#ppt_w"/>
                                          </p:val>
                                        </p:tav>
                                      </p:tavLst>
                                    </p:anim>
                                    <p:anim calcmode="lin" valueType="num">
                                      <p:cBhvr>
                                        <p:cTn id="36" dur="500" fill="hold"/>
                                        <p:tgtEl>
                                          <p:spTgt spid="1660938"/>
                                        </p:tgtEl>
                                        <p:attrNameLst>
                                          <p:attrName>ppt_h</p:attrName>
                                        </p:attrNameLst>
                                      </p:cBhvr>
                                      <p:tavLst>
                                        <p:tav tm="0">
                                          <p:val>
                                            <p:fltVal val="0.000000"/>
                                          </p:val>
                                        </p:tav>
                                        <p:tav tm="100000">
                                          <p:val>
                                            <p:strVal val="#ppt_h"/>
                                          </p:val>
                                        </p:tav>
                                      </p:tavLst>
                                    </p:anim>
                                  </p:childTnLst>
                                </p:cTn>
                              </p:par>
                            </p:childTnLst>
                          </p:cTn>
                        </p:par>
                        <p:par>
                          <p:cTn id="37" fill="hold">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1660936"/>
                                        </p:tgtEl>
                                        <p:attrNameLst>
                                          <p:attrName>style.visibility</p:attrName>
                                        </p:attrNameLst>
                                      </p:cBhvr>
                                      <p:to>
                                        <p:strVal val="visible"/>
                                      </p:to>
                                    </p:set>
                                    <p:animEffect transition="in" filter="dissolve">
                                      <p:cBhvr>
                                        <p:cTn id="40" dur="500"/>
                                        <p:tgtEl>
                                          <p:spTgt spid="1660936"/>
                                        </p:tgtEl>
                                      </p:cBhvr>
                                    </p:animEffect>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grpId="0" nodeType="clickEffect">
                                  <p:stCondLst>
                                    <p:cond delay="0"/>
                                  </p:stCondLst>
                                  <p:childTnLst>
                                    <p:set>
                                      <p:cBhvr>
                                        <p:cTn id="44" dur="1" fill="hold">
                                          <p:stCondLst>
                                            <p:cond delay="0"/>
                                          </p:stCondLst>
                                        </p:cTn>
                                        <p:tgtEl>
                                          <p:spTgt spid="1660939"/>
                                        </p:tgtEl>
                                        <p:attrNameLst>
                                          <p:attrName>style.visibility</p:attrName>
                                        </p:attrNameLst>
                                      </p:cBhvr>
                                      <p:to>
                                        <p:strVal val="visible"/>
                                      </p:to>
                                    </p:set>
                                    <p:anim calcmode="lin" valueType="num">
                                      <p:cBhvr>
                                        <p:cTn id="45" dur="500" fill="hold"/>
                                        <p:tgtEl>
                                          <p:spTgt spid="1660939"/>
                                        </p:tgtEl>
                                        <p:attrNameLst>
                                          <p:attrName>ppt_w</p:attrName>
                                        </p:attrNameLst>
                                      </p:cBhvr>
                                      <p:tavLst>
                                        <p:tav tm="0">
                                          <p:val>
                                            <p:fltVal val="0.000000"/>
                                          </p:val>
                                        </p:tav>
                                        <p:tav tm="100000">
                                          <p:val>
                                            <p:strVal val="#ppt_w"/>
                                          </p:val>
                                        </p:tav>
                                      </p:tavLst>
                                    </p:anim>
                                    <p:anim calcmode="lin" valueType="num">
                                      <p:cBhvr>
                                        <p:cTn id="46" dur="500" fill="hold"/>
                                        <p:tgtEl>
                                          <p:spTgt spid="1660939"/>
                                        </p:tgtEl>
                                        <p:attrNameLst>
                                          <p:attrName>ppt_h</p:attrName>
                                        </p:attrNameLst>
                                      </p:cBhvr>
                                      <p:tavLst>
                                        <p:tav tm="0">
                                          <p:val>
                                            <p:fltVal val="0.000000"/>
                                          </p:val>
                                        </p:tav>
                                        <p:tav tm="100000">
                                          <p:val>
                                            <p:strVal val="#ppt_h"/>
                                          </p:val>
                                        </p:tav>
                                      </p:tavLst>
                                    </p:anim>
                                  </p:childTnLst>
                                </p:cTn>
                              </p:par>
                            </p:childTnLst>
                          </p:cTn>
                        </p:par>
                        <p:par>
                          <p:cTn id="47" fill="hold">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1660937"/>
                                        </p:tgtEl>
                                        <p:attrNameLst>
                                          <p:attrName>style.visibility</p:attrName>
                                        </p:attrNameLst>
                                      </p:cBhvr>
                                      <p:to>
                                        <p:strVal val="visible"/>
                                      </p:to>
                                    </p:set>
                                    <p:animEffect transition="in" filter="dissolve">
                                      <p:cBhvr>
                                        <p:cTn id="50" dur="500"/>
                                        <p:tgtEl>
                                          <p:spTgt spid="1660937"/>
                                        </p:tgtEl>
                                      </p:cBhvr>
                                    </p:animEffect>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1660941"/>
                                        </p:tgtEl>
                                        <p:attrNameLst>
                                          <p:attrName>style.visibility</p:attrName>
                                        </p:attrNameLst>
                                      </p:cBhvr>
                                      <p:to>
                                        <p:strVal val="visible"/>
                                      </p:to>
                                    </p:set>
                                    <p:anim calcmode="lin" valueType="num">
                                      <p:cBhvr>
                                        <p:cTn id="55" dur="500" fill="hold"/>
                                        <p:tgtEl>
                                          <p:spTgt spid="1660941"/>
                                        </p:tgtEl>
                                        <p:attrNameLst>
                                          <p:attrName>ppt_w</p:attrName>
                                        </p:attrNameLst>
                                      </p:cBhvr>
                                      <p:tavLst>
                                        <p:tav tm="0">
                                          <p:val>
                                            <p:fltVal val="0.000000"/>
                                          </p:val>
                                        </p:tav>
                                        <p:tav tm="100000">
                                          <p:val>
                                            <p:strVal val="#ppt_w"/>
                                          </p:val>
                                        </p:tav>
                                      </p:tavLst>
                                    </p:anim>
                                    <p:anim calcmode="lin" valueType="num">
                                      <p:cBhvr>
                                        <p:cTn id="56" dur="500" fill="hold"/>
                                        <p:tgtEl>
                                          <p:spTgt spid="1660941"/>
                                        </p:tgtEl>
                                        <p:attrNameLst>
                                          <p:attrName>ppt_h</p:attrName>
                                        </p:attrNameLst>
                                      </p:cBhvr>
                                      <p:tavLst>
                                        <p:tav tm="0">
                                          <p:val>
                                            <p:fltVal val="0.000000"/>
                                          </p:val>
                                        </p:tav>
                                        <p:tav tm="100000">
                                          <p:val>
                                            <p:strVal val="#ppt_h"/>
                                          </p:val>
                                        </p:tav>
                                      </p:tavLst>
                                    </p:anim>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1660940"/>
                                        </p:tgtEl>
                                        <p:attrNameLst>
                                          <p:attrName>style.visibility</p:attrName>
                                        </p:attrNameLst>
                                      </p:cBhvr>
                                      <p:to>
                                        <p:strVal val="visible"/>
                                      </p:to>
                                    </p:set>
                                    <p:animEffect transition="in" filter="dissolve">
                                      <p:cBhvr>
                                        <p:cTn id="60" dur="500"/>
                                        <p:tgtEl>
                                          <p:spTgt spid="1660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0931" grpId="0"/>
      <p:bldP spid="1660934" grpId="0" animBg="1"/>
      <p:bldP spid="1660935" grpId="0" animBg="1"/>
      <p:bldP spid="1660936" grpId="0" animBg="1"/>
      <p:bldP spid="1660937" grpId="0" animBg="1"/>
      <p:bldP spid="1660938" grpId="0" animBg="1"/>
      <p:bldP spid="1660939" grpId="0" animBg="1"/>
      <p:bldP spid="1660940" grpId="0" animBg="1"/>
      <p:bldP spid="1660941"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4738"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662979" name="Rectangle 3"/>
          <p:cNvSpPr>
            <a:spLocks noGrp="1"/>
          </p:cNvSpPr>
          <p:nvPr>
            <p:ph idx="1"/>
          </p:nvPr>
        </p:nvSpPr>
        <p:spPr>
          <a:xfrm>
            <a:off x="300038" y="1309688"/>
            <a:ext cx="3027362" cy="641350"/>
          </a:xfrm>
          <a:ln/>
        </p:spPr>
        <p:txBody>
          <a:bodyPr vert="horz" wrap="square" lIns="91440" tIns="45720" rIns="91440" bIns="45720" anchor="t" anchorCtr="0"/>
          <a:p>
            <a:pPr algn="just" eaLnBrk="1" hangingPunct="1">
              <a:lnSpc>
                <a:spcPct val="110000"/>
              </a:lnSpc>
              <a:buNone/>
            </a:pPr>
            <a:r>
              <a:rPr lang="zh-CN" altLang="en-US" sz="2800" dirty="0">
                <a:solidFill>
                  <a:srgbClr val="FF0000"/>
                </a:solidFill>
                <a:latin typeface="宋体" panose="02010600030101010101" pitchFamily="2" charset="-122"/>
              </a:rPr>
              <a:t>四、关系运算符</a:t>
            </a:r>
            <a:endParaRPr lang="zh-CN" altLang="en-US" sz="2800" dirty="0">
              <a:latin typeface="宋体" panose="02010600030101010101" pitchFamily="2" charset="-122"/>
            </a:endParaRPr>
          </a:p>
        </p:txBody>
      </p:sp>
      <p:graphicFrame>
        <p:nvGraphicFramePr>
          <p:cNvPr id="1662980" name="Group 4"/>
          <p:cNvGraphicFramePr>
            <a:graphicFrameLocks noGrp="1"/>
          </p:cNvGraphicFramePr>
          <p:nvPr/>
        </p:nvGraphicFramePr>
        <p:xfrm>
          <a:off x="3702050" y="1470025"/>
          <a:ext cx="3232150" cy="1814513"/>
        </p:xfrm>
        <a:graphic>
          <a:graphicData uri="http://schemas.openxmlformats.org/drawingml/2006/table">
            <a:tbl>
              <a:tblPr/>
              <a:tblGrid>
                <a:gridCol w="1479550"/>
                <a:gridCol w="1752600"/>
              </a:tblGrid>
              <a:tr h="381149">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关系运算符</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8" marB="153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说明</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8" marB="153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1433364">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&lt;</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&lt;=</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&gt;</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&gt;= </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8" marB="153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小于</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小于或等于</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大于</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大于或等于</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8" marB="153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r>
            </a:tbl>
          </a:graphicData>
        </a:graphic>
      </p:graphicFrame>
      <p:sp>
        <p:nvSpPr>
          <p:cNvPr id="1662991" name="AutoShape 15"/>
          <p:cNvSpPr/>
          <p:nvPr/>
        </p:nvSpPr>
        <p:spPr>
          <a:xfrm>
            <a:off x="1330325" y="2084388"/>
            <a:ext cx="1600200" cy="457200"/>
          </a:xfrm>
          <a:prstGeom prst="wedgeRoundRectCallout">
            <a:avLst>
              <a:gd name="adj1" fmla="val -53769"/>
              <a:gd name="adj2" fmla="val -108333"/>
              <a:gd name="adj3" fmla="val 16667"/>
            </a:avLst>
          </a:prstGeom>
          <a:solidFill>
            <a:srgbClr val="99FFCC"/>
          </a:solidFill>
          <a:ln w="9525">
            <a:noFill/>
          </a:ln>
          <a:effectLst>
            <a:prstShdw prst="shdw17" dist="17961" dir="2699999">
              <a:srgbClr val="5C997A"/>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dirty="0">
                <a:solidFill>
                  <a:srgbClr val="FF0066"/>
                </a:solidFill>
              </a:rPr>
              <a:t>双</a:t>
            </a:r>
            <a:r>
              <a:rPr lang="zh-CN" altLang="en-US" sz="2000" b="0" dirty="0"/>
              <a:t>目运算符</a:t>
            </a:r>
            <a:endParaRPr lang="zh-CN" altLang="en-US" sz="2000" b="0" dirty="0">
              <a:solidFill>
                <a:srgbClr val="FF0066"/>
              </a:solidFill>
            </a:endParaRPr>
          </a:p>
        </p:txBody>
      </p:sp>
      <p:sp>
        <p:nvSpPr>
          <p:cNvPr id="1662992" name="AutoShape 16"/>
          <p:cNvSpPr/>
          <p:nvPr/>
        </p:nvSpPr>
        <p:spPr>
          <a:xfrm>
            <a:off x="261938" y="6019800"/>
            <a:ext cx="1905000" cy="381000"/>
          </a:xfrm>
          <a:prstGeom prst="wedgeRoundRectCallout">
            <a:avLst>
              <a:gd name="adj1" fmla="val 50583"/>
              <a:gd name="adj2" fmla="val -103750"/>
              <a:gd name="adj3" fmla="val 16667"/>
            </a:avLst>
          </a:prstGeom>
          <a:solidFill>
            <a:srgbClr val="FFCCCC"/>
          </a:solidFill>
          <a:ln w="9525">
            <a:noFill/>
          </a:ln>
          <a:effectLst>
            <a:prstShdw prst="shdw17" dist="17961" dir="2699999">
              <a:srgbClr val="997A7A"/>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dirty="0">
                <a:ea typeface="方正姚体" panose="02010601030101010101" pitchFamily="2" charset="-122"/>
              </a:rPr>
              <a:t>括号内先运算！</a:t>
            </a:r>
            <a:endParaRPr lang="zh-CN" altLang="en-US" sz="2000" dirty="0">
              <a:solidFill>
                <a:srgbClr val="FF0066"/>
              </a:solidFill>
              <a:ea typeface="方正姚体" panose="02010601030101010101" pitchFamily="2" charset="-122"/>
            </a:endParaRPr>
          </a:p>
        </p:txBody>
      </p:sp>
      <p:sp>
        <p:nvSpPr>
          <p:cNvPr id="1662993" name="AutoShape 17"/>
          <p:cNvSpPr/>
          <p:nvPr/>
        </p:nvSpPr>
        <p:spPr>
          <a:xfrm>
            <a:off x="4843463" y="6019800"/>
            <a:ext cx="2133600" cy="381000"/>
          </a:xfrm>
          <a:prstGeom prst="wedgeRoundRectCallout">
            <a:avLst>
              <a:gd name="adj1" fmla="val -41667"/>
              <a:gd name="adj2" fmla="val -113333"/>
              <a:gd name="adj3" fmla="val 16667"/>
            </a:avLst>
          </a:prstGeom>
          <a:solidFill>
            <a:srgbClr val="FFCCCC"/>
          </a:solidFill>
          <a:ln w="9525">
            <a:noFill/>
          </a:ln>
          <a:effectLst>
            <a:prstShdw prst="shdw17" dist="17961" dir="2699999">
              <a:srgbClr val="997A7A"/>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dirty="0">
                <a:ea typeface="方正姚体" panose="02010601030101010101" pitchFamily="2" charset="-122"/>
              </a:rPr>
              <a:t>算术运算先运算！</a:t>
            </a:r>
            <a:endParaRPr lang="zh-CN" altLang="en-US" sz="2000" dirty="0">
              <a:solidFill>
                <a:srgbClr val="FF0066"/>
              </a:solidFill>
              <a:ea typeface="方正姚体" panose="02010601030101010101" pitchFamily="2" charset="-122"/>
            </a:endParaRPr>
          </a:p>
        </p:txBody>
      </p:sp>
      <p:sp>
        <p:nvSpPr>
          <p:cNvPr id="1662994" name="Rectangle 18"/>
          <p:cNvSpPr/>
          <p:nvPr/>
        </p:nvSpPr>
        <p:spPr>
          <a:xfrm>
            <a:off x="298450" y="3375025"/>
            <a:ext cx="8012113" cy="2362200"/>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algn="just">
              <a:lnSpc>
                <a:spcPct val="110000"/>
              </a:lnSpc>
              <a:spcBef>
                <a:spcPct val="0"/>
              </a:spcBef>
            </a:pPr>
            <a:r>
              <a:rPr lang="zh-CN" altLang="en-US" sz="2200" dirty="0">
                <a:latin typeface="宋体" panose="02010600030101010101" pitchFamily="2" charset="-122"/>
              </a:rPr>
              <a:t>运算结果为</a:t>
            </a:r>
            <a:r>
              <a:rPr lang="en-US" altLang="zh-CN" sz="2200" dirty="0">
                <a:latin typeface="宋体" panose="02010600030101010101" pitchFamily="2" charset="-122"/>
              </a:rPr>
              <a:t>1</a:t>
            </a:r>
            <a:r>
              <a:rPr lang="zh-CN" altLang="en-US" sz="2200" dirty="0">
                <a:latin typeface="宋体" panose="02010600030101010101" pitchFamily="2" charset="-122"/>
              </a:rPr>
              <a:t>位的逻辑值</a:t>
            </a:r>
            <a:r>
              <a:rPr lang="en-US" altLang="zh-CN" sz="2200" dirty="0">
                <a:latin typeface="宋体" panose="02010600030101010101" pitchFamily="2" charset="-122"/>
              </a:rPr>
              <a:t>1</a:t>
            </a:r>
            <a:r>
              <a:rPr lang="zh-CN" altLang="en-US" sz="2200" dirty="0">
                <a:latin typeface="宋体" panose="02010600030101010101" pitchFamily="2" charset="-122"/>
              </a:rPr>
              <a:t>或</a:t>
            </a:r>
            <a:r>
              <a:rPr lang="en-US" altLang="zh-CN" sz="2200" dirty="0">
                <a:latin typeface="宋体" panose="02010600030101010101" pitchFamily="2" charset="-122"/>
              </a:rPr>
              <a:t>0</a:t>
            </a:r>
            <a:r>
              <a:rPr lang="zh-CN" altLang="en-US" sz="2200" dirty="0">
                <a:latin typeface="宋体" panose="02010600030101010101" pitchFamily="2" charset="-122"/>
              </a:rPr>
              <a:t>或</a:t>
            </a:r>
            <a:r>
              <a:rPr lang="en-US" altLang="zh-CN" sz="2200" dirty="0">
                <a:latin typeface="宋体" panose="02010600030101010101" pitchFamily="2" charset="-122"/>
              </a:rPr>
              <a:t>x</a:t>
            </a:r>
            <a:r>
              <a:rPr lang="zh-CN" altLang="en-US" sz="2200" dirty="0">
                <a:latin typeface="宋体" panose="02010600030101010101" pitchFamily="2" charset="-122"/>
              </a:rPr>
              <a:t>。</a:t>
            </a:r>
            <a:r>
              <a:rPr lang="zh-CN" altLang="en-US" sz="2000" dirty="0">
                <a:latin typeface="宋体" panose="02010600030101010101" pitchFamily="2" charset="-122"/>
              </a:rPr>
              <a:t>关系运算时，若关系为</a:t>
            </a:r>
            <a:r>
              <a:rPr lang="zh-CN" altLang="en-US" sz="2000" dirty="0">
                <a:solidFill>
                  <a:srgbClr val="FF66CC"/>
                </a:solidFill>
                <a:latin typeface="宋体" panose="02010600030101010101" pitchFamily="2" charset="-122"/>
              </a:rPr>
              <a:t>真</a:t>
            </a:r>
            <a:r>
              <a:rPr lang="zh-CN" altLang="en-US" sz="2000" dirty="0">
                <a:latin typeface="宋体" panose="02010600030101010101" pitchFamily="2" charset="-122"/>
              </a:rPr>
              <a:t>，则返回值为</a:t>
            </a:r>
            <a:r>
              <a:rPr lang="en-US" altLang="zh-CN" sz="2000" dirty="0">
                <a:solidFill>
                  <a:srgbClr val="FF66CC"/>
                </a:solidFill>
                <a:latin typeface="宋体" panose="02010600030101010101" pitchFamily="2" charset="-122"/>
              </a:rPr>
              <a:t>1</a:t>
            </a:r>
            <a:r>
              <a:rPr lang="zh-CN" altLang="en-US" sz="2000" dirty="0">
                <a:latin typeface="宋体" panose="02010600030101010101" pitchFamily="2" charset="-122"/>
              </a:rPr>
              <a:t>；若声明的关系为</a:t>
            </a:r>
            <a:r>
              <a:rPr lang="zh-CN" altLang="en-US" sz="2000" dirty="0">
                <a:solidFill>
                  <a:srgbClr val="FF66CC"/>
                </a:solidFill>
                <a:latin typeface="宋体" panose="02010600030101010101" pitchFamily="2" charset="-122"/>
              </a:rPr>
              <a:t>假</a:t>
            </a:r>
            <a:r>
              <a:rPr lang="zh-CN" altLang="en-US" sz="2000" dirty="0">
                <a:latin typeface="宋体" panose="02010600030101010101" pitchFamily="2" charset="-122"/>
              </a:rPr>
              <a:t>，则返回值为</a:t>
            </a:r>
            <a:r>
              <a:rPr lang="en-US" altLang="zh-CN" sz="2000" dirty="0">
                <a:solidFill>
                  <a:srgbClr val="FF66CC"/>
                </a:solidFill>
                <a:latin typeface="宋体" panose="02010600030101010101" pitchFamily="2" charset="-122"/>
              </a:rPr>
              <a:t>0</a:t>
            </a:r>
            <a:r>
              <a:rPr lang="zh-CN" altLang="en-US" sz="2000" dirty="0">
                <a:latin typeface="宋体" panose="02010600030101010101" pitchFamily="2" charset="-122"/>
              </a:rPr>
              <a:t>；若某操作数为</a:t>
            </a:r>
            <a:r>
              <a:rPr lang="zh-CN" altLang="en-US" sz="2000" dirty="0">
                <a:solidFill>
                  <a:srgbClr val="FF66CC"/>
                </a:solidFill>
                <a:latin typeface="宋体" panose="02010600030101010101" pitchFamily="2" charset="-122"/>
              </a:rPr>
              <a:t>不定值</a:t>
            </a:r>
            <a:r>
              <a:rPr lang="en-US" altLang="zh-CN" sz="2000" dirty="0">
                <a:latin typeface="宋体" panose="02010600030101010101" pitchFamily="2" charset="-122"/>
              </a:rPr>
              <a:t>x</a:t>
            </a:r>
            <a:r>
              <a:rPr lang="zh-CN" altLang="en-US" sz="2000" dirty="0">
                <a:latin typeface="宋体" panose="02010600030101010101" pitchFamily="2" charset="-122"/>
              </a:rPr>
              <a:t>，则返回值为</a:t>
            </a:r>
            <a:r>
              <a:rPr lang="en-US" altLang="zh-CN" sz="2000" dirty="0">
                <a:solidFill>
                  <a:srgbClr val="FF66CC"/>
                </a:solidFill>
                <a:latin typeface="宋体" panose="02010600030101010101" pitchFamily="2" charset="-122"/>
              </a:rPr>
              <a:t>x</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342900" lvl="0" indent="-342900" algn="just">
              <a:lnSpc>
                <a:spcPct val="110000"/>
              </a:lnSpc>
              <a:spcBef>
                <a:spcPct val="0"/>
              </a:spcBef>
            </a:pPr>
            <a:r>
              <a:rPr lang="zh-CN" altLang="en-US" sz="2000" dirty="0">
                <a:latin typeface="宋体" panose="02010600030101010101" pitchFamily="2" charset="-122"/>
              </a:rPr>
              <a:t>所有的关系运算符优先级别相同。</a:t>
            </a:r>
            <a:endParaRPr lang="zh-CN" altLang="en-US" sz="2000" dirty="0">
              <a:latin typeface="宋体" panose="02010600030101010101" pitchFamily="2" charset="-122"/>
            </a:endParaRPr>
          </a:p>
          <a:p>
            <a:pPr marL="342900" lvl="0" indent="-342900" algn="just">
              <a:lnSpc>
                <a:spcPct val="110000"/>
              </a:lnSpc>
              <a:spcBef>
                <a:spcPct val="0"/>
              </a:spcBef>
            </a:pPr>
            <a:r>
              <a:rPr lang="zh-CN" altLang="en-US" sz="2000" dirty="0">
                <a:latin typeface="宋体" panose="02010600030101010101" pitchFamily="2" charset="-122"/>
              </a:rPr>
              <a:t>关系运算符的优先级</a:t>
            </a:r>
            <a:r>
              <a:rPr lang="zh-CN" altLang="en-US" sz="2000" dirty="0">
                <a:solidFill>
                  <a:srgbClr val="FF66CC"/>
                </a:solidFill>
                <a:latin typeface="宋体" panose="02010600030101010101" pitchFamily="2" charset="-122"/>
              </a:rPr>
              <a:t>低于</a:t>
            </a:r>
            <a:r>
              <a:rPr lang="zh-CN" altLang="en-US" sz="2000" dirty="0">
                <a:latin typeface="宋体" panose="02010600030101010101" pitchFamily="2" charset="-122"/>
              </a:rPr>
              <a:t>算术运算符。</a:t>
            </a:r>
            <a:endParaRPr lang="zh-CN" altLang="en-US" sz="2200" dirty="0">
              <a:latin typeface="宋体" panose="02010600030101010101" pitchFamily="2" charset="-122"/>
            </a:endParaRPr>
          </a:p>
          <a:p>
            <a:pPr marL="342900" lvl="0" indent="-342900" algn="just">
              <a:lnSpc>
                <a:spcPct val="110000"/>
              </a:lnSpc>
              <a:spcBef>
                <a:spcPct val="0"/>
              </a:spcBef>
            </a:pPr>
            <a:r>
              <a:rPr lang="en-US" altLang="zh-CN" sz="2200" b="0" dirty="0">
                <a:latin typeface="方正姚体" panose="02010601030101010101" pitchFamily="2" charset="-122"/>
                <a:ea typeface="方正姚体" panose="02010601030101010101" pitchFamily="2" charset="-122"/>
              </a:rPr>
              <a:t>[</a:t>
            </a:r>
            <a:r>
              <a:rPr lang="zh-CN" altLang="en-US" sz="2200" b="0" dirty="0">
                <a:solidFill>
                  <a:srgbClr val="FF0066"/>
                </a:solidFill>
                <a:latin typeface="方正姚体" panose="02010601030101010101" pitchFamily="2" charset="-122"/>
                <a:ea typeface="方正姚体" panose="02010601030101010101" pitchFamily="2" charset="-122"/>
              </a:rPr>
              <a:t>例</a:t>
            </a:r>
            <a:r>
              <a:rPr lang="en-US" altLang="zh-CN" sz="2200" b="0" dirty="0">
                <a:latin typeface="方正姚体" panose="02010601030101010101" pitchFamily="2" charset="-122"/>
                <a:ea typeface="方正姚体" panose="02010601030101010101" pitchFamily="2" charset="-122"/>
              </a:rPr>
              <a:t>] a&lt;size - 1		</a:t>
            </a:r>
            <a:r>
              <a:rPr lang="zh-CN" altLang="en-US" sz="2200" b="0" dirty="0">
                <a:latin typeface="方正姚体" panose="02010601030101010101" pitchFamily="2" charset="-122"/>
                <a:ea typeface="方正姚体" panose="02010601030101010101" pitchFamily="2" charset="-122"/>
              </a:rPr>
              <a:t>等同于： </a:t>
            </a:r>
            <a:r>
              <a:rPr lang="en-US" altLang="zh-CN" sz="2200" b="0" dirty="0">
                <a:latin typeface="方正姚体" panose="02010601030101010101" pitchFamily="2" charset="-122"/>
                <a:ea typeface="方正姚体" panose="02010601030101010101" pitchFamily="2" charset="-122"/>
              </a:rPr>
              <a:t>a&lt;(size - 1)</a:t>
            </a:r>
            <a:endParaRPr lang="en-US" altLang="zh-CN" sz="2200" b="0" dirty="0">
              <a:latin typeface="方正姚体" panose="02010601030101010101" pitchFamily="2" charset="-122"/>
              <a:ea typeface="方正姚体" panose="02010601030101010101" pitchFamily="2" charset="-122"/>
            </a:endParaRPr>
          </a:p>
          <a:p>
            <a:pPr marL="342900" lvl="0" indent="-342900" algn="just">
              <a:lnSpc>
                <a:spcPct val="110000"/>
              </a:lnSpc>
              <a:spcBef>
                <a:spcPct val="0"/>
              </a:spcBef>
              <a:buNone/>
            </a:pPr>
            <a:r>
              <a:rPr lang="en-US" altLang="zh-CN" sz="2200" b="0" dirty="0">
                <a:latin typeface="方正姚体" panose="02010601030101010101" pitchFamily="2" charset="-122"/>
                <a:ea typeface="方正姚体" panose="02010601030101010101" pitchFamily="2" charset="-122"/>
              </a:rPr>
              <a:t>        size -</a:t>
            </a:r>
            <a:r>
              <a:rPr lang="zh-CN" altLang="en-US" sz="2200" b="0" dirty="0">
                <a:solidFill>
                  <a:srgbClr val="FF6600"/>
                </a:solidFill>
                <a:latin typeface="方正姚体" panose="02010601030101010101" pitchFamily="2" charset="-122"/>
                <a:ea typeface="方正姚体" panose="02010601030101010101" pitchFamily="2" charset="-122"/>
              </a:rPr>
              <a:t>（</a:t>
            </a:r>
            <a:r>
              <a:rPr lang="en-US" altLang="zh-CN" sz="2200" b="0" dirty="0">
                <a:solidFill>
                  <a:srgbClr val="FF6600"/>
                </a:solidFill>
                <a:latin typeface="方正姚体" panose="02010601030101010101" pitchFamily="2" charset="-122"/>
                <a:ea typeface="方正姚体" panose="02010601030101010101" pitchFamily="2" charset="-122"/>
              </a:rPr>
              <a:t>1&lt;a</a:t>
            </a:r>
            <a:r>
              <a:rPr lang="zh-CN" altLang="en-US" sz="2200" b="0" dirty="0">
                <a:solidFill>
                  <a:srgbClr val="FF6600"/>
                </a:solidFill>
                <a:latin typeface="方正姚体" panose="02010601030101010101" pitchFamily="2" charset="-122"/>
                <a:ea typeface="方正姚体" panose="02010601030101010101" pitchFamily="2" charset="-122"/>
              </a:rPr>
              <a:t>）</a:t>
            </a:r>
            <a:r>
              <a:rPr lang="zh-CN" altLang="en-US" sz="2200" b="0" dirty="0">
                <a:latin typeface="方正姚体" panose="02010601030101010101" pitchFamily="2" charset="-122"/>
                <a:ea typeface="方正姚体" panose="02010601030101010101" pitchFamily="2" charset="-122"/>
              </a:rPr>
              <a:t>	不等同于： </a:t>
            </a:r>
            <a:r>
              <a:rPr lang="en-US" altLang="zh-CN" sz="2200" b="0" dirty="0">
                <a:solidFill>
                  <a:srgbClr val="FF6600"/>
                </a:solidFill>
                <a:latin typeface="方正姚体" panose="02010601030101010101" pitchFamily="2" charset="-122"/>
                <a:ea typeface="方正姚体" panose="02010601030101010101" pitchFamily="2" charset="-122"/>
              </a:rPr>
              <a:t>size-1</a:t>
            </a:r>
            <a:r>
              <a:rPr lang="en-US" altLang="zh-CN" sz="2200" b="0" dirty="0">
                <a:latin typeface="方正姚体" panose="02010601030101010101" pitchFamily="2" charset="-122"/>
                <a:ea typeface="方正姚体" panose="02010601030101010101" pitchFamily="2" charset="-122"/>
              </a:rPr>
              <a:t>&lt;a</a:t>
            </a:r>
            <a:endParaRPr lang="en-US" altLang="zh-CN" sz="2200" b="0" dirty="0">
              <a:latin typeface="方正姚体" panose="02010601030101010101" pitchFamily="2" charset="-122"/>
              <a:ea typeface="方正姚体" panose="0201060103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62979"/>
                                        </p:tgtEl>
                                        <p:attrNameLst>
                                          <p:attrName>style.visibility</p:attrName>
                                        </p:attrNameLst>
                                      </p:cBhvr>
                                      <p:to>
                                        <p:strVal val="visible"/>
                                      </p:to>
                                    </p:set>
                                    <p:anim calcmode="lin" valueType="num">
                                      <p:cBhvr additive="base">
                                        <p:cTn id="7" dur="500" fill="hold"/>
                                        <p:tgtEl>
                                          <p:spTgt spid="1662979"/>
                                        </p:tgtEl>
                                        <p:attrNameLst>
                                          <p:attrName>ppt_x</p:attrName>
                                        </p:attrNameLst>
                                      </p:cBhvr>
                                      <p:tavLst>
                                        <p:tav tm="0">
                                          <p:val>
                                            <p:strVal val="0-#ppt_w/2"/>
                                          </p:val>
                                        </p:tav>
                                        <p:tav tm="100000">
                                          <p:val>
                                            <p:strVal val="#ppt_x"/>
                                          </p:val>
                                        </p:tav>
                                      </p:tavLst>
                                    </p:anim>
                                    <p:anim calcmode="lin" valueType="num">
                                      <p:cBhvr additive="base">
                                        <p:cTn id="8" dur="500" fill="hold"/>
                                        <p:tgtEl>
                                          <p:spTgt spid="166297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662991"/>
                                        </p:tgtEl>
                                        <p:attrNameLst>
                                          <p:attrName>style.visibility</p:attrName>
                                        </p:attrNameLst>
                                      </p:cBhvr>
                                      <p:to>
                                        <p:strVal val="visible"/>
                                      </p:to>
                                    </p:set>
                                    <p:animEffect transition="in" filter="dissolve">
                                      <p:cBhvr>
                                        <p:cTn id="12" dur="500"/>
                                        <p:tgtEl>
                                          <p:spTgt spid="166299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662980"/>
                                        </p:tgtEl>
                                        <p:attrNameLst>
                                          <p:attrName>style.visibility</p:attrName>
                                        </p:attrNameLst>
                                      </p:cBhvr>
                                      <p:to>
                                        <p:strVal val="visible"/>
                                      </p:to>
                                    </p:set>
                                    <p:anim calcmode="lin" valueType="num">
                                      <p:cBhvr additive="base">
                                        <p:cTn id="17" dur="500" fill="hold"/>
                                        <p:tgtEl>
                                          <p:spTgt spid="1662980"/>
                                        </p:tgtEl>
                                        <p:attrNameLst>
                                          <p:attrName>ppt_x</p:attrName>
                                        </p:attrNameLst>
                                      </p:cBhvr>
                                      <p:tavLst>
                                        <p:tav tm="0">
                                          <p:val>
                                            <p:strVal val="1+#ppt_w/2"/>
                                          </p:val>
                                        </p:tav>
                                        <p:tav tm="100000">
                                          <p:val>
                                            <p:strVal val="#ppt_x"/>
                                          </p:val>
                                        </p:tav>
                                      </p:tavLst>
                                    </p:anim>
                                    <p:anim calcmode="lin" valueType="num">
                                      <p:cBhvr additive="base">
                                        <p:cTn id="18" dur="500" fill="hold"/>
                                        <p:tgtEl>
                                          <p:spTgt spid="166298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662994"/>
                                        </p:tgtEl>
                                        <p:attrNameLst>
                                          <p:attrName>style.visibility</p:attrName>
                                        </p:attrNameLst>
                                      </p:cBhvr>
                                      <p:to>
                                        <p:strVal val="visible"/>
                                      </p:to>
                                    </p:set>
                                    <p:anim calcmode="lin" valueType="num">
                                      <p:cBhvr additive="base">
                                        <p:cTn id="23" dur="500" fill="hold"/>
                                        <p:tgtEl>
                                          <p:spTgt spid="1662994"/>
                                        </p:tgtEl>
                                        <p:attrNameLst>
                                          <p:attrName>ppt_x</p:attrName>
                                        </p:attrNameLst>
                                      </p:cBhvr>
                                      <p:tavLst>
                                        <p:tav tm="0">
                                          <p:val>
                                            <p:strVal val="0-#ppt_w/2"/>
                                          </p:val>
                                        </p:tav>
                                        <p:tav tm="100000">
                                          <p:val>
                                            <p:strVal val="#ppt_x"/>
                                          </p:val>
                                        </p:tav>
                                      </p:tavLst>
                                    </p:anim>
                                    <p:anim calcmode="lin" valueType="num">
                                      <p:cBhvr additive="base">
                                        <p:cTn id="24" dur="500" fill="hold"/>
                                        <p:tgtEl>
                                          <p:spTgt spid="166299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662992"/>
                                        </p:tgtEl>
                                        <p:attrNameLst>
                                          <p:attrName>style.visibility</p:attrName>
                                        </p:attrNameLst>
                                      </p:cBhvr>
                                      <p:to>
                                        <p:strVal val="visible"/>
                                      </p:to>
                                    </p:set>
                                    <p:animEffect transition="in" filter="dissolve">
                                      <p:cBhvr>
                                        <p:cTn id="29" dur="500"/>
                                        <p:tgtEl>
                                          <p:spTgt spid="166299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662993"/>
                                        </p:tgtEl>
                                        <p:attrNameLst>
                                          <p:attrName>style.visibility</p:attrName>
                                        </p:attrNameLst>
                                      </p:cBhvr>
                                      <p:to>
                                        <p:strVal val="visible"/>
                                      </p:to>
                                    </p:set>
                                    <p:animEffect transition="in" filter="dissolve">
                                      <p:cBhvr>
                                        <p:cTn id="34" dur="500"/>
                                        <p:tgtEl>
                                          <p:spTgt spid="1662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2979" grpId="0"/>
      <p:bldP spid="1662991" grpId="0" animBg="1"/>
      <p:bldP spid="1662992" grpId="0" animBg="1"/>
      <p:bldP spid="1662993" grpId="0" animBg="1"/>
      <p:bldP spid="1662994"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786"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665027" name="Rectangle 3"/>
          <p:cNvSpPr>
            <a:spLocks noGrp="1"/>
          </p:cNvSpPr>
          <p:nvPr>
            <p:ph idx="1"/>
          </p:nvPr>
        </p:nvSpPr>
        <p:spPr>
          <a:xfrm>
            <a:off x="206375" y="1063625"/>
            <a:ext cx="4400550" cy="533400"/>
          </a:xfrm>
          <a:ln/>
        </p:spPr>
        <p:txBody>
          <a:bodyPr vert="horz" wrap="square" lIns="91440" tIns="45720" rIns="91440" bIns="45720" anchor="t" anchorCtr="0"/>
          <a:p>
            <a:pPr algn="just" eaLnBrk="1" hangingPunct="1">
              <a:lnSpc>
                <a:spcPct val="110000"/>
              </a:lnSpc>
              <a:buNone/>
            </a:pPr>
            <a:r>
              <a:rPr lang="zh-CN" altLang="en-US" dirty="0">
                <a:solidFill>
                  <a:srgbClr val="FF0000"/>
                </a:solidFill>
                <a:latin typeface="宋体" panose="02010600030101010101" pitchFamily="2" charset="-122"/>
              </a:rPr>
              <a:t>五、等式运算符</a:t>
            </a:r>
            <a:endParaRPr lang="zh-CN" altLang="en-US" dirty="0">
              <a:latin typeface="宋体" panose="02010600030101010101" pitchFamily="2" charset="-122"/>
            </a:endParaRPr>
          </a:p>
        </p:txBody>
      </p:sp>
      <p:graphicFrame>
        <p:nvGraphicFramePr>
          <p:cNvPr id="1665044" name="Group 20"/>
          <p:cNvGraphicFramePr>
            <a:graphicFrameLocks noGrp="1"/>
          </p:cNvGraphicFramePr>
          <p:nvPr/>
        </p:nvGraphicFramePr>
        <p:xfrm>
          <a:off x="4529138" y="1220788"/>
          <a:ext cx="3232150" cy="1809750"/>
        </p:xfrm>
        <a:graphic>
          <a:graphicData uri="http://schemas.openxmlformats.org/drawingml/2006/table">
            <a:tbl>
              <a:tblPr/>
              <a:tblGrid>
                <a:gridCol w="1479550"/>
                <a:gridCol w="1752600"/>
              </a:tblGrid>
              <a:tr h="376385">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等式运算符</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8" marB="153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说明</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8" marB="153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1433365">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8" marB="153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等于</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不等于</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全等</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不全等</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8" marB="153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r>
            </a:tbl>
          </a:graphicData>
        </a:graphic>
      </p:graphicFrame>
      <p:sp>
        <p:nvSpPr>
          <p:cNvPr id="1665039" name="AutoShape 15"/>
          <p:cNvSpPr/>
          <p:nvPr/>
        </p:nvSpPr>
        <p:spPr>
          <a:xfrm>
            <a:off x="1217613" y="1671638"/>
            <a:ext cx="1600200" cy="457200"/>
          </a:xfrm>
          <a:prstGeom prst="wedgeRoundRectCallout">
            <a:avLst>
              <a:gd name="adj1" fmla="val -51093"/>
              <a:gd name="adj2" fmla="val -98611"/>
              <a:gd name="adj3" fmla="val 16667"/>
            </a:avLst>
          </a:prstGeom>
          <a:solidFill>
            <a:srgbClr val="99FFCC"/>
          </a:solidFill>
          <a:ln w="9525">
            <a:noFill/>
          </a:ln>
          <a:effectLst>
            <a:prstShdw prst="shdw17" dist="17961" dir="2699999">
              <a:srgbClr val="5C997A"/>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dirty="0">
                <a:solidFill>
                  <a:srgbClr val="FF0066"/>
                </a:solidFill>
              </a:rPr>
              <a:t>双</a:t>
            </a:r>
            <a:r>
              <a:rPr lang="zh-CN" altLang="en-US" sz="2000" b="0" dirty="0"/>
              <a:t>目运算符</a:t>
            </a:r>
            <a:endParaRPr lang="zh-CN" altLang="en-US" sz="2000" b="0" dirty="0">
              <a:solidFill>
                <a:srgbClr val="FF0066"/>
              </a:solidFill>
            </a:endParaRPr>
          </a:p>
        </p:txBody>
      </p:sp>
      <p:sp>
        <p:nvSpPr>
          <p:cNvPr id="1665040" name="Rectangle 16"/>
          <p:cNvSpPr/>
          <p:nvPr/>
        </p:nvSpPr>
        <p:spPr>
          <a:xfrm>
            <a:off x="228600" y="3235325"/>
            <a:ext cx="8424863" cy="3276600"/>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algn="just">
              <a:lnSpc>
                <a:spcPct val="105000"/>
              </a:lnSpc>
              <a:spcBef>
                <a:spcPct val="0"/>
              </a:spcBef>
            </a:pPr>
            <a:r>
              <a:rPr lang="zh-CN" altLang="en-US" sz="2200" dirty="0">
                <a:latin typeface="宋体" panose="02010600030101010101" pitchFamily="2" charset="-122"/>
              </a:rPr>
              <a:t>运算结果为</a:t>
            </a:r>
            <a:r>
              <a:rPr lang="en-US" altLang="zh-CN" sz="2200" dirty="0">
                <a:latin typeface="宋体" panose="02010600030101010101" pitchFamily="2" charset="-122"/>
              </a:rPr>
              <a:t>1</a:t>
            </a:r>
            <a:r>
              <a:rPr lang="zh-CN" altLang="en-US" sz="2200" dirty="0">
                <a:latin typeface="宋体" panose="02010600030101010101" pitchFamily="2" charset="-122"/>
              </a:rPr>
              <a:t>位的逻辑值</a:t>
            </a:r>
            <a:r>
              <a:rPr lang="en-US" altLang="zh-CN" sz="2200" dirty="0">
                <a:latin typeface="宋体" panose="02010600030101010101" pitchFamily="2" charset="-122"/>
              </a:rPr>
              <a:t>1</a:t>
            </a:r>
            <a:r>
              <a:rPr lang="zh-CN" altLang="en-US" sz="2200" dirty="0">
                <a:latin typeface="宋体" panose="02010600030101010101" pitchFamily="2" charset="-122"/>
              </a:rPr>
              <a:t>或</a:t>
            </a:r>
            <a:r>
              <a:rPr lang="en-US" altLang="zh-CN" sz="2200" dirty="0">
                <a:latin typeface="宋体" panose="02010600030101010101" pitchFamily="2" charset="-122"/>
              </a:rPr>
              <a:t>0</a:t>
            </a:r>
            <a:r>
              <a:rPr lang="zh-CN" altLang="en-US" sz="2200" dirty="0">
                <a:latin typeface="宋体" panose="02010600030101010101" pitchFamily="2" charset="-122"/>
              </a:rPr>
              <a:t>或</a:t>
            </a:r>
            <a:r>
              <a:rPr lang="en-US" altLang="zh-CN" sz="2200" dirty="0">
                <a:latin typeface="宋体" panose="02010600030101010101" pitchFamily="2" charset="-122"/>
              </a:rPr>
              <a:t>x</a:t>
            </a:r>
            <a:r>
              <a:rPr lang="zh-CN" altLang="en-US" sz="2200" dirty="0">
                <a:latin typeface="宋体" panose="02010600030101010101" pitchFamily="2" charset="-122"/>
              </a:rPr>
              <a:t>。</a:t>
            </a:r>
            <a:endParaRPr lang="zh-CN" altLang="en-US" sz="2200" dirty="0">
              <a:latin typeface="宋体" panose="02010600030101010101" pitchFamily="2" charset="-122"/>
            </a:endParaRPr>
          </a:p>
          <a:p>
            <a:pPr marL="342900" lvl="0" indent="-342900" algn="just">
              <a:lnSpc>
                <a:spcPct val="105000"/>
              </a:lnSpc>
              <a:spcBef>
                <a:spcPct val="0"/>
              </a:spcBef>
            </a:pPr>
            <a:r>
              <a:rPr lang="zh-CN" altLang="en-US" sz="2200" dirty="0">
                <a:latin typeface="华文新魏" panose="02010800040101010101" pitchFamily="2" charset="-122"/>
                <a:ea typeface="华文新魏" panose="02010800040101010101" pitchFamily="2" charset="-122"/>
              </a:rPr>
              <a:t>等于运算符</a:t>
            </a:r>
            <a:r>
              <a:rPr lang="en-US" altLang="zh-CN" sz="2200" dirty="0">
                <a:latin typeface="华文新魏" panose="02010800040101010101" pitchFamily="2" charset="-122"/>
                <a:ea typeface="华文新魏" panose="02010800040101010101" pitchFamily="2" charset="-122"/>
              </a:rPr>
              <a:t>(= =)</a:t>
            </a:r>
            <a:r>
              <a:rPr lang="zh-CN" altLang="en-US" sz="2200" dirty="0">
                <a:latin typeface="华文新魏" panose="02010800040101010101" pitchFamily="2" charset="-122"/>
                <a:ea typeface="华文新魏" panose="02010800040101010101" pitchFamily="2" charset="-122"/>
              </a:rPr>
              <a:t>和全等运算符</a:t>
            </a:r>
            <a:r>
              <a:rPr lang="en-US" altLang="zh-CN" sz="2200" dirty="0">
                <a:latin typeface="华文新魏" panose="02010800040101010101" pitchFamily="2" charset="-122"/>
                <a:ea typeface="华文新魏" panose="02010800040101010101" pitchFamily="2" charset="-122"/>
              </a:rPr>
              <a:t>(= = =)</a:t>
            </a:r>
            <a:r>
              <a:rPr lang="zh-CN" altLang="en-US" sz="2200" dirty="0">
                <a:latin typeface="华文新魏" panose="02010800040101010101" pitchFamily="2" charset="-122"/>
                <a:ea typeface="华文新魏" panose="02010800040101010101" pitchFamily="2" charset="-122"/>
              </a:rPr>
              <a:t>的</a:t>
            </a:r>
            <a:r>
              <a:rPr lang="zh-CN" altLang="en-US" sz="2200" dirty="0">
                <a:solidFill>
                  <a:srgbClr val="FF0066"/>
                </a:solidFill>
                <a:latin typeface="华文新魏" panose="02010800040101010101" pitchFamily="2" charset="-122"/>
                <a:ea typeface="华文新魏" panose="02010800040101010101" pitchFamily="2" charset="-122"/>
              </a:rPr>
              <a:t>区别</a:t>
            </a:r>
            <a:r>
              <a:rPr lang="en-US" altLang="zh-CN" sz="2200" dirty="0">
                <a:latin typeface="华文新魏" panose="02010800040101010101" pitchFamily="2" charset="-122"/>
                <a:ea typeface="华文新魏" panose="02010800040101010101" pitchFamily="2" charset="-122"/>
              </a:rPr>
              <a:t>:</a:t>
            </a:r>
            <a:endParaRPr lang="en-US" altLang="zh-CN" sz="2200" dirty="0">
              <a:latin typeface="华文新魏" panose="02010800040101010101" pitchFamily="2" charset="-122"/>
              <a:ea typeface="华文新魏" panose="02010800040101010101" pitchFamily="2" charset="-122"/>
            </a:endParaRPr>
          </a:p>
          <a:p>
            <a:pPr marL="742950" lvl="1" indent="-285750" algn="just">
              <a:lnSpc>
                <a:spcPct val="105000"/>
              </a:lnSpc>
              <a:spcBef>
                <a:spcPct val="0"/>
              </a:spcBef>
            </a:pPr>
            <a:r>
              <a:rPr lang="zh-CN" altLang="en-US" sz="2200" b="0" dirty="0">
                <a:latin typeface="方正姚体" panose="02010601030101010101" pitchFamily="2" charset="-122"/>
                <a:ea typeface="方正姚体" panose="02010601030101010101" pitchFamily="2" charset="-122"/>
              </a:rPr>
              <a:t>使用</a:t>
            </a:r>
            <a:r>
              <a:rPr lang="zh-CN" altLang="en-US" sz="2200" b="0" dirty="0">
                <a:solidFill>
                  <a:srgbClr val="FF66CC"/>
                </a:solidFill>
                <a:latin typeface="方正姚体" panose="02010601030101010101" pitchFamily="2" charset="-122"/>
                <a:ea typeface="方正姚体" panose="02010601030101010101" pitchFamily="2" charset="-122"/>
              </a:rPr>
              <a:t>等于</a:t>
            </a:r>
            <a:r>
              <a:rPr lang="zh-CN" altLang="en-US" sz="2200" b="0" dirty="0">
                <a:latin typeface="方正姚体" panose="02010601030101010101" pitchFamily="2" charset="-122"/>
                <a:ea typeface="方正姚体" panose="02010601030101010101" pitchFamily="2" charset="-122"/>
              </a:rPr>
              <a:t>运算符时，两个操作数必须</a:t>
            </a:r>
            <a:r>
              <a:rPr lang="zh-CN" altLang="en-US" sz="2200" b="0" dirty="0">
                <a:solidFill>
                  <a:srgbClr val="FF66CC"/>
                </a:solidFill>
                <a:latin typeface="方正姚体" panose="02010601030101010101" pitchFamily="2" charset="-122"/>
                <a:ea typeface="方正姚体" panose="02010601030101010101" pitchFamily="2" charset="-122"/>
              </a:rPr>
              <a:t>逐位</a:t>
            </a:r>
            <a:r>
              <a:rPr lang="zh-CN" altLang="en-US" sz="2200" b="0" dirty="0">
                <a:latin typeface="方正姚体" panose="02010601030101010101" pitchFamily="2" charset="-122"/>
                <a:ea typeface="方正姚体" panose="02010601030101010101" pitchFamily="2" charset="-122"/>
              </a:rPr>
              <a:t>相等</a:t>
            </a:r>
            <a:r>
              <a:rPr lang="en-US" altLang="zh-CN" sz="2200" b="0" dirty="0">
                <a:latin typeface="方正姚体" panose="02010601030101010101" pitchFamily="2" charset="-122"/>
                <a:ea typeface="方正姚体" panose="02010601030101010101" pitchFamily="2" charset="-122"/>
              </a:rPr>
              <a:t>,</a:t>
            </a:r>
            <a:r>
              <a:rPr lang="zh-CN" altLang="en-US" sz="2200" b="0" dirty="0">
                <a:latin typeface="方正姚体" panose="02010601030101010101" pitchFamily="2" charset="-122"/>
                <a:ea typeface="方正姚体" panose="02010601030101010101" pitchFamily="2" charset="-122"/>
              </a:rPr>
              <a:t>结果才为</a:t>
            </a:r>
            <a:r>
              <a:rPr lang="en-US" altLang="zh-CN" sz="2200" b="0" dirty="0">
                <a:solidFill>
                  <a:srgbClr val="FF66CC"/>
                </a:solidFill>
                <a:latin typeface="方正姚体" panose="02010601030101010101" pitchFamily="2" charset="-122"/>
                <a:ea typeface="方正姚体" panose="02010601030101010101" pitchFamily="2" charset="-122"/>
              </a:rPr>
              <a:t>1</a:t>
            </a:r>
            <a:r>
              <a:rPr lang="zh-CN" altLang="en-US" sz="2200" b="0" dirty="0">
                <a:latin typeface="方正姚体" panose="02010601030101010101" pitchFamily="2" charset="-122"/>
                <a:ea typeface="方正姚体" panose="02010601030101010101" pitchFamily="2" charset="-122"/>
              </a:rPr>
              <a:t>；若某些位为</a:t>
            </a:r>
            <a:r>
              <a:rPr lang="en-US" altLang="zh-CN" sz="2200" b="0" dirty="0">
                <a:latin typeface="方正姚体" panose="02010601030101010101" pitchFamily="2" charset="-122"/>
                <a:ea typeface="方正姚体" panose="02010601030101010101" pitchFamily="2" charset="-122"/>
              </a:rPr>
              <a:t>x</a:t>
            </a:r>
            <a:r>
              <a:rPr lang="zh-CN" altLang="en-US" sz="2200" b="0" dirty="0">
                <a:latin typeface="方正姚体" panose="02010601030101010101" pitchFamily="2" charset="-122"/>
                <a:ea typeface="方正姚体" panose="02010601030101010101" pitchFamily="2" charset="-122"/>
              </a:rPr>
              <a:t>或</a:t>
            </a:r>
            <a:r>
              <a:rPr lang="en-US" altLang="zh-CN" sz="2200" b="0" dirty="0">
                <a:latin typeface="方正姚体" panose="02010601030101010101" pitchFamily="2" charset="-122"/>
                <a:ea typeface="方正姚体" panose="02010601030101010101" pitchFamily="2" charset="-122"/>
              </a:rPr>
              <a:t>z</a:t>
            </a:r>
            <a:r>
              <a:rPr lang="zh-CN" altLang="en-US" sz="2200" b="0" dirty="0">
                <a:latin typeface="方正姚体" panose="02010601030101010101" pitchFamily="2" charset="-122"/>
                <a:ea typeface="方正姚体" panose="02010601030101010101" pitchFamily="2" charset="-122"/>
              </a:rPr>
              <a:t>，则结果为</a:t>
            </a:r>
            <a:r>
              <a:rPr lang="en-US" altLang="zh-CN" sz="2200" b="0" dirty="0">
                <a:solidFill>
                  <a:srgbClr val="FF66CC"/>
                </a:solidFill>
                <a:latin typeface="方正姚体" panose="02010601030101010101" pitchFamily="2" charset="-122"/>
                <a:ea typeface="方正姚体" panose="02010601030101010101" pitchFamily="2" charset="-122"/>
              </a:rPr>
              <a:t>x</a:t>
            </a:r>
            <a:r>
              <a:rPr lang="zh-CN" altLang="en-US" sz="2200" b="0" dirty="0">
                <a:latin typeface="方正姚体" panose="02010601030101010101" pitchFamily="2" charset="-122"/>
                <a:ea typeface="方正姚体" panose="02010601030101010101" pitchFamily="2" charset="-122"/>
              </a:rPr>
              <a:t>。</a:t>
            </a:r>
            <a:endParaRPr lang="zh-CN" altLang="en-US" sz="2200" b="0" dirty="0">
              <a:latin typeface="方正姚体" panose="02010601030101010101" pitchFamily="2" charset="-122"/>
              <a:ea typeface="方正姚体" panose="02010601030101010101" pitchFamily="2" charset="-122"/>
            </a:endParaRPr>
          </a:p>
          <a:p>
            <a:pPr marL="742950" lvl="1" indent="-285750" algn="just">
              <a:lnSpc>
                <a:spcPct val="105000"/>
              </a:lnSpc>
              <a:spcBef>
                <a:spcPct val="0"/>
              </a:spcBef>
            </a:pPr>
            <a:r>
              <a:rPr lang="zh-CN" altLang="en-US" sz="2200" b="0" dirty="0">
                <a:latin typeface="方正姚体" panose="02010601030101010101" pitchFamily="2" charset="-122"/>
                <a:ea typeface="方正姚体" panose="02010601030101010101" pitchFamily="2" charset="-122"/>
              </a:rPr>
              <a:t>使用</a:t>
            </a:r>
            <a:r>
              <a:rPr lang="zh-CN" altLang="en-US" sz="2200" b="0" dirty="0">
                <a:solidFill>
                  <a:srgbClr val="FF66CC"/>
                </a:solidFill>
                <a:latin typeface="方正姚体" panose="02010601030101010101" pitchFamily="2" charset="-122"/>
                <a:ea typeface="方正姚体" panose="02010601030101010101" pitchFamily="2" charset="-122"/>
              </a:rPr>
              <a:t>全等</a:t>
            </a:r>
            <a:r>
              <a:rPr lang="zh-CN" altLang="en-US" sz="2200" b="0" dirty="0">
                <a:latin typeface="方正姚体" panose="02010601030101010101" pitchFamily="2" charset="-122"/>
                <a:ea typeface="方正姚体" panose="02010601030101010101" pitchFamily="2" charset="-122"/>
              </a:rPr>
              <a:t>运算符时，若两个操作数的相应位完全</a:t>
            </a:r>
            <a:r>
              <a:rPr lang="zh-CN" altLang="en-US" sz="2200" b="0" dirty="0">
                <a:solidFill>
                  <a:srgbClr val="FF66CC"/>
                </a:solidFill>
                <a:latin typeface="方正姚体" panose="02010601030101010101" pitchFamily="2" charset="-122"/>
                <a:ea typeface="方正姚体" panose="02010601030101010101" pitchFamily="2" charset="-122"/>
              </a:rPr>
              <a:t>一致</a:t>
            </a:r>
            <a:r>
              <a:rPr lang="zh-CN" altLang="en-US" sz="2200" b="0" dirty="0">
                <a:latin typeface="方正姚体" panose="02010601030101010101" pitchFamily="2" charset="-122"/>
                <a:ea typeface="方正姚体" panose="02010601030101010101" pitchFamily="2" charset="-122"/>
              </a:rPr>
              <a:t>（如同是</a:t>
            </a:r>
            <a:r>
              <a:rPr lang="en-US" altLang="zh-CN" sz="2200" b="0" dirty="0">
                <a:latin typeface="方正姚体" panose="02010601030101010101" pitchFamily="2" charset="-122"/>
                <a:ea typeface="方正姚体" panose="02010601030101010101" pitchFamily="2" charset="-122"/>
              </a:rPr>
              <a:t>1</a:t>
            </a:r>
            <a:r>
              <a:rPr lang="zh-CN" altLang="en-US" sz="2200" b="0" dirty="0">
                <a:latin typeface="方正姚体" panose="02010601030101010101" pitchFamily="2" charset="-122"/>
                <a:ea typeface="方正姚体" panose="02010601030101010101" pitchFamily="2" charset="-122"/>
              </a:rPr>
              <a:t>，或同是</a:t>
            </a:r>
            <a:r>
              <a:rPr lang="en-US" altLang="zh-CN" sz="2200" b="0" dirty="0">
                <a:latin typeface="方正姚体" panose="02010601030101010101" pitchFamily="2" charset="-122"/>
                <a:ea typeface="方正姚体" panose="02010601030101010101" pitchFamily="2" charset="-122"/>
              </a:rPr>
              <a:t>0</a:t>
            </a:r>
            <a:r>
              <a:rPr lang="zh-CN" altLang="en-US" sz="2200" b="0" dirty="0">
                <a:latin typeface="方正姚体" panose="02010601030101010101" pitchFamily="2" charset="-122"/>
                <a:ea typeface="方正姚体" panose="02010601030101010101" pitchFamily="2" charset="-122"/>
              </a:rPr>
              <a:t>，或同是</a:t>
            </a:r>
            <a:r>
              <a:rPr lang="en-US" altLang="zh-CN" sz="2200" b="0" dirty="0">
                <a:latin typeface="方正姚体" panose="02010601030101010101" pitchFamily="2" charset="-122"/>
                <a:ea typeface="方正姚体" panose="02010601030101010101" pitchFamily="2" charset="-122"/>
              </a:rPr>
              <a:t>x</a:t>
            </a:r>
            <a:r>
              <a:rPr lang="zh-CN" altLang="en-US" sz="2200" b="0" dirty="0">
                <a:latin typeface="方正姚体" panose="02010601030101010101" pitchFamily="2" charset="-122"/>
                <a:ea typeface="方正姚体" panose="02010601030101010101" pitchFamily="2" charset="-122"/>
              </a:rPr>
              <a:t>，或同是</a:t>
            </a:r>
            <a:r>
              <a:rPr lang="en-US" altLang="zh-CN" sz="2200" b="0" dirty="0">
                <a:latin typeface="方正姚体" panose="02010601030101010101" pitchFamily="2" charset="-122"/>
                <a:ea typeface="方正姚体" panose="02010601030101010101" pitchFamily="2" charset="-122"/>
              </a:rPr>
              <a:t>z</a:t>
            </a:r>
            <a:r>
              <a:rPr lang="zh-CN" altLang="en-US" sz="2200" b="0" dirty="0">
                <a:latin typeface="方正姚体" panose="02010601030101010101" pitchFamily="2" charset="-122"/>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a:t>
            </a:r>
            <a:r>
              <a:rPr lang="zh-CN" altLang="en-US" sz="2200" b="0" dirty="0">
                <a:latin typeface="方正姚体" panose="02010601030101010101" pitchFamily="2" charset="-122"/>
                <a:ea typeface="方正姚体" panose="02010601030101010101" pitchFamily="2" charset="-122"/>
              </a:rPr>
              <a:t>则结果为</a:t>
            </a:r>
            <a:r>
              <a:rPr lang="en-US" altLang="zh-CN" sz="2200" b="0" dirty="0">
                <a:solidFill>
                  <a:srgbClr val="FF66CC"/>
                </a:solidFill>
                <a:latin typeface="方正姚体" panose="02010601030101010101" pitchFamily="2" charset="-122"/>
                <a:ea typeface="方正姚体" panose="02010601030101010101" pitchFamily="2" charset="-122"/>
              </a:rPr>
              <a:t>1</a:t>
            </a:r>
            <a:r>
              <a:rPr lang="zh-CN" altLang="en-US" sz="2200" b="0" dirty="0">
                <a:latin typeface="方正姚体" panose="02010601030101010101" pitchFamily="2" charset="-122"/>
                <a:ea typeface="方正姚体" panose="02010601030101010101" pitchFamily="2" charset="-122"/>
              </a:rPr>
              <a:t>；否则为</a:t>
            </a:r>
            <a:r>
              <a:rPr lang="en-US" altLang="zh-CN" sz="2200" b="0" dirty="0">
                <a:solidFill>
                  <a:srgbClr val="FF66CC"/>
                </a:solidFill>
                <a:latin typeface="方正姚体" panose="02010601030101010101" pitchFamily="2" charset="-122"/>
                <a:ea typeface="方正姚体" panose="02010601030101010101" pitchFamily="2" charset="-122"/>
              </a:rPr>
              <a:t>0</a:t>
            </a:r>
            <a:r>
              <a:rPr lang="zh-CN" altLang="en-US" sz="2200" b="0" dirty="0">
                <a:latin typeface="方正姚体" panose="02010601030101010101" pitchFamily="2" charset="-122"/>
                <a:ea typeface="方正姚体" panose="02010601030101010101" pitchFamily="2" charset="-122"/>
              </a:rPr>
              <a:t>。</a:t>
            </a:r>
            <a:endParaRPr lang="zh-CN" altLang="en-US" sz="2200" b="0" dirty="0">
              <a:latin typeface="方正姚体" panose="02010601030101010101" pitchFamily="2" charset="-122"/>
              <a:ea typeface="方正姚体" panose="02010601030101010101" pitchFamily="2" charset="-122"/>
            </a:endParaRPr>
          </a:p>
          <a:p>
            <a:pPr marL="342900" lvl="0" indent="-342900" algn="just">
              <a:lnSpc>
                <a:spcPct val="105000"/>
              </a:lnSpc>
              <a:spcBef>
                <a:spcPct val="0"/>
              </a:spcBef>
            </a:pPr>
            <a:r>
              <a:rPr lang="zh-CN" altLang="en-US" sz="2200" dirty="0">
                <a:latin typeface="宋体" panose="02010600030101010101" pitchFamily="2" charset="-122"/>
              </a:rPr>
              <a:t>所有的等式运算符优先级别相同。</a:t>
            </a:r>
            <a:endParaRPr lang="zh-CN" altLang="en-US" sz="2200" dirty="0">
              <a:latin typeface="宋体" panose="02010600030101010101" pitchFamily="2" charset="-122"/>
            </a:endParaRPr>
          </a:p>
          <a:p>
            <a:pPr marL="342900" lvl="0" indent="-342900" algn="just">
              <a:lnSpc>
                <a:spcPct val="105000"/>
              </a:lnSpc>
              <a:spcBef>
                <a:spcPct val="0"/>
              </a:spcBef>
            </a:pPr>
            <a:r>
              <a:rPr lang="en-US" altLang="zh-CN" sz="2200" dirty="0">
                <a:latin typeface="宋体" panose="02010600030101010101" pitchFamily="2" charset="-122"/>
              </a:rPr>
              <a:t>= = =</a:t>
            </a:r>
            <a:r>
              <a:rPr lang="zh-CN" altLang="en-US" sz="2200" dirty="0">
                <a:latin typeface="宋体" panose="02010600030101010101" pitchFamily="2" charset="-122"/>
              </a:rPr>
              <a:t>和！</a:t>
            </a:r>
            <a:r>
              <a:rPr lang="en-US" altLang="zh-CN" sz="2200" dirty="0">
                <a:latin typeface="宋体" panose="02010600030101010101" pitchFamily="2" charset="-122"/>
              </a:rPr>
              <a:t>= =</a:t>
            </a:r>
            <a:r>
              <a:rPr lang="zh-CN" altLang="en-US" sz="2200" dirty="0">
                <a:latin typeface="宋体" panose="02010600030101010101" pitchFamily="2" charset="-122"/>
              </a:rPr>
              <a:t>运算符常用于</a:t>
            </a:r>
            <a:r>
              <a:rPr lang="en-US" altLang="zh-CN" sz="2200" dirty="0">
                <a:latin typeface="宋体" panose="02010600030101010101" pitchFamily="2" charset="-122"/>
              </a:rPr>
              <a:t>case</a:t>
            </a:r>
            <a:r>
              <a:rPr lang="zh-CN" altLang="en-US" sz="2200" dirty="0">
                <a:latin typeface="宋体" panose="02010600030101010101" pitchFamily="2" charset="-122"/>
              </a:rPr>
              <a:t>表达式的判别，又称为</a:t>
            </a:r>
            <a:r>
              <a:rPr lang="zh-CN" altLang="en-US" sz="2200" dirty="0">
                <a:latin typeface="Times New Roman" panose="02020603050405020304" pitchFamily="18" charset="0"/>
              </a:rPr>
              <a:t>“</a:t>
            </a:r>
            <a:r>
              <a:rPr lang="en-US" altLang="zh-CN" sz="2200" dirty="0">
                <a:solidFill>
                  <a:srgbClr val="FF0066"/>
                </a:solidFill>
                <a:latin typeface="宋体" panose="02010600030101010101" pitchFamily="2" charset="-122"/>
              </a:rPr>
              <a:t>case</a:t>
            </a:r>
            <a:r>
              <a:rPr lang="zh-CN" altLang="en-US" sz="2200" dirty="0">
                <a:latin typeface="宋体" panose="02010600030101010101" pitchFamily="2" charset="-122"/>
              </a:rPr>
              <a:t>等式运算符</a:t>
            </a:r>
            <a:r>
              <a:rPr lang="zh-CN" altLang="en-US" sz="2200" dirty="0">
                <a:latin typeface="Times New Roman" panose="02020603050405020304" pitchFamily="18" charset="0"/>
              </a:rPr>
              <a:t>”</a:t>
            </a:r>
            <a:r>
              <a:rPr lang="zh-CN" altLang="en-US" sz="2200" dirty="0">
                <a:latin typeface="宋体" panose="02010600030101010101" pitchFamily="2" charset="-122"/>
              </a:rPr>
              <a:t>。</a:t>
            </a:r>
            <a:endParaRPr lang="zh-CN" altLang="en-US" sz="2200" dirty="0">
              <a:latin typeface="宋体" panose="02010600030101010101" pitchFamily="2" charset="-122"/>
            </a:endParaRPr>
          </a:p>
        </p:txBody>
      </p:sp>
      <p:sp>
        <p:nvSpPr>
          <p:cNvPr id="1665042" name="AutoShape 18"/>
          <p:cNvSpPr/>
          <p:nvPr/>
        </p:nvSpPr>
        <p:spPr>
          <a:xfrm>
            <a:off x="4310063" y="2419350"/>
            <a:ext cx="150812" cy="600075"/>
          </a:xfrm>
          <a:prstGeom prst="leftBrace">
            <a:avLst>
              <a:gd name="adj1" fmla="val 33158"/>
              <a:gd name="adj2" fmla="val 50000"/>
            </a:avLst>
          </a:prstGeom>
          <a:noFill/>
          <a:ln w="25400" cap="flat" cmpd="sng">
            <a:solidFill>
              <a:schemeClr val="hlink"/>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1665043" name="AutoShape 19"/>
          <p:cNvSpPr/>
          <p:nvPr/>
        </p:nvSpPr>
        <p:spPr>
          <a:xfrm>
            <a:off x="990600" y="2444750"/>
            <a:ext cx="2743200" cy="642938"/>
          </a:xfrm>
          <a:prstGeom prst="wedgeRectCallout">
            <a:avLst>
              <a:gd name="adj1" fmla="val 70894"/>
              <a:gd name="adj2" fmla="val 370"/>
            </a:avLst>
          </a:prstGeom>
          <a:solidFill>
            <a:srgbClr val="FFCCFF"/>
          </a:solidFill>
          <a:ln w="9525">
            <a:noFill/>
          </a:ln>
          <a:effectLst>
            <a:prstShdw prst="shdw17" dist="17961" dir="2699999">
              <a:srgbClr val="997A99"/>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en-US" altLang="zh-CN" sz="2000" dirty="0">
                <a:latin typeface="Times New Roman" panose="02020603050405020304" pitchFamily="18" charset="0"/>
                <a:ea typeface="华文楷体" panose="02010600040101010101" pitchFamily="2" charset="-122"/>
              </a:rPr>
              <a:t>MAX + PLUS </a:t>
            </a:r>
            <a:r>
              <a:rPr lang="en-US" altLang="zh-CN" sz="2000" dirty="0">
                <a:latin typeface="Times New Roman" panose="02020603050405020304" pitchFamily="18" charset="0"/>
                <a:ea typeface="华文新魏" panose="02010800040101010101" pitchFamily="2" charset="-122"/>
              </a:rPr>
              <a:t>II</a:t>
            </a:r>
            <a:r>
              <a:rPr lang="zh-CN" altLang="en-US" sz="2000" dirty="0">
                <a:latin typeface="Times New Roman" panose="02020603050405020304" pitchFamily="18" charset="0"/>
                <a:ea typeface="华文楷体" panose="02010600040101010101" pitchFamily="2" charset="-122"/>
              </a:rPr>
              <a:t>和</a:t>
            </a:r>
            <a:r>
              <a:rPr lang="en-US" altLang="zh-CN" sz="2000" dirty="0">
                <a:latin typeface="Times New Roman" panose="02020603050405020304" pitchFamily="18" charset="0"/>
                <a:ea typeface="华文楷体" panose="02010600040101010101" pitchFamily="2" charset="-122"/>
              </a:rPr>
              <a:t>Quartus II</a:t>
            </a:r>
            <a:r>
              <a:rPr lang="zh-CN" altLang="en-US" sz="2000" dirty="0">
                <a:latin typeface="华文楷体" panose="02010600040101010101" pitchFamily="2" charset="-122"/>
                <a:ea typeface="华文楷体" panose="02010600040101010101" pitchFamily="2" charset="-122"/>
              </a:rPr>
              <a:t>都不支持！</a:t>
            </a:r>
            <a:endParaRPr lang="zh-CN" altLang="en-US" sz="2000" dirty="0">
              <a:latin typeface="华文楷体" panose="02010600040101010101" pitchFamily="2" charset="-122"/>
              <a:ea typeface="华文楷体" panose="020106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65027"/>
                                        </p:tgtEl>
                                        <p:attrNameLst>
                                          <p:attrName>style.visibility</p:attrName>
                                        </p:attrNameLst>
                                      </p:cBhvr>
                                      <p:to>
                                        <p:strVal val="visible"/>
                                      </p:to>
                                    </p:set>
                                    <p:anim calcmode="lin" valueType="num">
                                      <p:cBhvr additive="base">
                                        <p:cTn id="7" dur="500" fill="hold"/>
                                        <p:tgtEl>
                                          <p:spTgt spid="1665027"/>
                                        </p:tgtEl>
                                        <p:attrNameLst>
                                          <p:attrName>ppt_x</p:attrName>
                                        </p:attrNameLst>
                                      </p:cBhvr>
                                      <p:tavLst>
                                        <p:tav tm="0">
                                          <p:val>
                                            <p:strVal val="0-#ppt_w/2"/>
                                          </p:val>
                                        </p:tav>
                                        <p:tav tm="100000">
                                          <p:val>
                                            <p:strVal val="#ppt_x"/>
                                          </p:val>
                                        </p:tav>
                                      </p:tavLst>
                                    </p:anim>
                                    <p:anim calcmode="lin" valueType="num">
                                      <p:cBhvr additive="base">
                                        <p:cTn id="8" dur="500" fill="hold"/>
                                        <p:tgtEl>
                                          <p:spTgt spid="16650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665039"/>
                                        </p:tgtEl>
                                        <p:attrNameLst>
                                          <p:attrName>style.visibility</p:attrName>
                                        </p:attrNameLst>
                                      </p:cBhvr>
                                      <p:to>
                                        <p:strVal val="visible"/>
                                      </p:to>
                                    </p:set>
                                    <p:animEffect transition="in" filter="dissolve">
                                      <p:cBhvr>
                                        <p:cTn id="12" dur="500"/>
                                        <p:tgtEl>
                                          <p:spTgt spid="166503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665044"/>
                                        </p:tgtEl>
                                        <p:attrNameLst>
                                          <p:attrName>style.visibility</p:attrName>
                                        </p:attrNameLst>
                                      </p:cBhvr>
                                      <p:to>
                                        <p:strVal val="visible"/>
                                      </p:to>
                                    </p:set>
                                    <p:anim calcmode="lin" valueType="num">
                                      <p:cBhvr additive="base">
                                        <p:cTn id="17" dur="500" fill="hold"/>
                                        <p:tgtEl>
                                          <p:spTgt spid="1665044"/>
                                        </p:tgtEl>
                                        <p:attrNameLst>
                                          <p:attrName>ppt_x</p:attrName>
                                        </p:attrNameLst>
                                      </p:cBhvr>
                                      <p:tavLst>
                                        <p:tav tm="0">
                                          <p:val>
                                            <p:strVal val="1+#ppt_w/2"/>
                                          </p:val>
                                        </p:tav>
                                        <p:tav tm="100000">
                                          <p:val>
                                            <p:strVal val="#ppt_x"/>
                                          </p:val>
                                        </p:tav>
                                      </p:tavLst>
                                    </p:anim>
                                    <p:anim calcmode="lin" valueType="num">
                                      <p:cBhvr additive="base">
                                        <p:cTn id="18" dur="500" fill="hold"/>
                                        <p:tgtEl>
                                          <p:spTgt spid="166504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1665042"/>
                                        </p:tgtEl>
                                        <p:attrNameLst>
                                          <p:attrName>style.visibility</p:attrName>
                                        </p:attrNameLst>
                                      </p:cBhvr>
                                      <p:to>
                                        <p:strVal val="visible"/>
                                      </p:to>
                                    </p:set>
                                    <p:animEffect transition="in" filter="barn(outHorizontal)">
                                      <p:cBhvr>
                                        <p:cTn id="23" dur="500"/>
                                        <p:tgtEl>
                                          <p:spTgt spid="1665042"/>
                                        </p:tgtEl>
                                      </p:cBhvr>
                                    </p:animEffect>
                                  </p:childTnLst>
                                </p:cTn>
                              </p:par>
                            </p:childTnLst>
                          </p:cTn>
                        </p:par>
                        <p:par>
                          <p:cTn id="24" fill="hold">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1665043"/>
                                        </p:tgtEl>
                                        <p:attrNameLst>
                                          <p:attrName>style.visibility</p:attrName>
                                        </p:attrNameLst>
                                      </p:cBhvr>
                                      <p:to>
                                        <p:strVal val="visible"/>
                                      </p:to>
                                    </p:set>
                                    <p:animEffect transition="in" filter="dissolve">
                                      <p:cBhvr>
                                        <p:cTn id="27" dur="500"/>
                                        <p:tgtEl>
                                          <p:spTgt spid="1665043"/>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665040">
                                            <p:txEl>
                                              <p:charRg st="0" end="18"/>
                                            </p:txEl>
                                          </p:spTgt>
                                        </p:tgtEl>
                                        <p:attrNameLst>
                                          <p:attrName>style.visibility</p:attrName>
                                        </p:attrNameLst>
                                      </p:cBhvr>
                                      <p:to>
                                        <p:strVal val="visible"/>
                                      </p:to>
                                    </p:set>
                                    <p:anim calcmode="lin" valueType="num">
                                      <p:cBhvr additive="base">
                                        <p:cTn id="32" dur="500" fill="hold"/>
                                        <p:tgtEl>
                                          <p:spTgt spid="1665040">
                                            <p:txEl>
                                              <p:charRg st="0" end="18"/>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665040">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665040">
                                            <p:txEl>
                                              <p:charRg st="18" end="46"/>
                                            </p:txEl>
                                          </p:spTgt>
                                        </p:tgtEl>
                                        <p:attrNameLst>
                                          <p:attrName>style.visibility</p:attrName>
                                        </p:attrNameLst>
                                      </p:cBhvr>
                                      <p:to>
                                        <p:strVal val="visible"/>
                                      </p:to>
                                    </p:set>
                                    <p:anim calcmode="lin" valueType="num">
                                      <p:cBhvr additive="base">
                                        <p:cTn id="38" dur="500" fill="hold"/>
                                        <p:tgtEl>
                                          <p:spTgt spid="1665040">
                                            <p:txEl>
                                              <p:charRg st="18" end="46"/>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665040">
                                            <p:txEl>
                                              <p:charRg st="18" end="46"/>
                                            </p:txEl>
                                          </p:spTgt>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1665040">
                                            <p:txEl>
                                              <p:charRg st="46" end="89"/>
                                            </p:txEl>
                                          </p:spTgt>
                                        </p:tgtEl>
                                        <p:attrNameLst>
                                          <p:attrName>style.visibility</p:attrName>
                                        </p:attrNameLst>
                                      </p:cBhvr>
                                      <p:to>
                                        <p:strVal val="visible"/>
                                      </p:to>
                                    </p:set>
                                    <p:anim calcmode="lin" valueType="num">
                                      <p:cBhvr additive="base">
                                        <p:cTn id="42" dur="500" fill="hold"/>
                                        <p:tgtEl>
                                          <p:spTgt spid="1665040">
                                            <p:txEl>
                                              <p:charRg st="46" end="89"/>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665040">
                                            <p:txEl>
                                              <p:charRg st="46" end="89"/>
                                            </p:txEl>
                                          </p:spTgt>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1665040">
                                            <p:txEl>
                                              <p:charRg st="89" end="146"/>
                                            </p:txEl>
                                          </p:spTgt>
                                        </p:tgtEl>
                                        <p:attrNameLst>
                                          <p:attrName>style.visibility</p:attrName>
                                        </p:attrNameLst>
                                      </p:cBhvr>
                                      <p:to>
                                        <p:strVal val="visible"/>
                                      </p:to>
                                    </p:set>
                                    <p:anim calcmode="lin" valueType="num">
                                      <p:cBhvr additive="base">
                                        <p:cTn id="46" dur="500" fill="hold"/>
                                        <p:tgtEl>
                                          <p:spTgt spid="1665040">
                                            <p:txEl>
                                              <p:charRg st="89" end="146"/>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665040">
                                            <p:txEl>
                                              <p:charRg st="89" end="146"/>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1665040">
                                            <p:txEl>
                                              <p:charRg st="146" end="162"/>
                                            </p:txEl>
                                          </p:spTgt>
                                        </p:tgtEl>
                                        <p:attrNameLst>
                                          <p:attrName>style.visibility</p:attrName>
                                        </p:attrNameLst>
                                      </p:cBhvr>
                                      <p:to>
                                        <p:strVal val="visible"/>
                                      </p:to>
                                    </p:set>
                                    <p:anim calcmode="lin" valueType="num">
                                      <p:cBhvr additive="base">
                                        <p:cTn id="52" dur="500" fill="hold"/>
                                        <p:tgtEl>
                                          <p:spTgt spid="1665040">
                                            <p:txEl>
                                              <p:charRg st="146" end="162"/>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1665040">
                                            <p:txEl>
                                              <p:charRg st="146" end="162"/>
                                            </p:txEl>
                                          </p:spTgt>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1665040">
                                            <p:txEl>
                                              <p:charRg st="162" end="205"/>
                                            </p:txEl>
                                          </p:spTgt>
                                        </p:tgtEl>
                                        <p:attrNameLst>
                                          <p:attrName>style.visibility</p:attrName>
                                        </p:attrNameLst>
                                      </p:cBhvr>
                                      <p:to>
                                        <p:strVal val="visible"/>
                                      </p:to>
                                    </p:set>
                                    <p:anim calcmode="lin" valueType="num">
                                      <p:cBhvr additive="base">
                                        <p:cTn id="58" dur="500" fill="hold"/>
                                        <p:tgtEl>
                                          <p:spTgt spid="1665040">
                                            <p:txEl>
                                              <p:charRg st="162" end="205"/>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665040">
                                            <p:txEl>
                                              <p:charRg st="162" end="20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5027" grpId="0"/>
      <p:bldP spid="1665039" grpId="0" animBg="1"/>
      <p:bldP spid="1665040" grpId="0" build="p"/>
      <p:bldP spid="1665042" grpId="0" animBg="1"/>
      <p:bldP spid="1665043"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883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667075" name="Rectangle 3"/>
          <p:cNvSpPr>
            <a:spLocks noGrp="1"/>
          </p:cNvSpPr>
          <p:nvPr>
            <p:ph idx="1"/>
          </p:nvPr>
        </p:nvSpPr>
        <p:spPr>
          <a:xfrm>
            <a:off x="228600" y="4343400"/>
            <a:ext cx="8396288" cy="2286000"/>
          </a:xfrm>
          <a:ln/>
        </p:spPr>
        <p:txBody>
          <a:bodyPr vert="horz" wrap="square" lIns="91440" tIns="45720" rIns="91440" bIns="45720" anchor="t" anchorCtr="0"/>
          <a:p>
            <a:pPr algn="just" eaLnBrk="1" hangingPunct="1">
              <a:lnSpc>
                <a:spcPct val="110000"/>
              </a:lnSpc>
              <a:buNone/>
            </a:pPr>
            <a:endParaRPr lang="en-US" altLang="zh-CN" sz="2200" dirty="0">
              <a:latin typeface="宋体" panose="02010600030101010101" pitchFamily="2" charset="-122"/>
            </a:endParaRPr>
          </a:p>
          <a:p>
            <a:pPr algn="just">
              <a:lnSpc>
                <a:spcPct val="110000"/>
              </a:lnSpc>
              <a:spcBef>
                <a:spcPct val="0"/>
              </a:spcBef>
            </a:pPr>
            <a:r>
              <a:rPr lang="en-US" altLang="zh-CN" sz="2200" dirty="0">
                <a:latin typeface="宋体" panose="02010600030101010101" pitchFamily="2" charset="-122"/>
              </a:rPr>
              <a:t>[</a:t>
            </a:r>
            <a:r>
              <a:rPr lang="zh-CN" altLang="en-US" sz="2200" dirty="0">
                <a:solidFill>
                  <a:srgbClr val="FF0066"/>
                </a:solidFill>
                <a:latin typeface="宋体" panose="02010600030101010101" pitchFamily="2" charset="-122"/>
              </a:rPr>
              <a:t>例</a:t>
            </a:r>
            <a:r>
              <a:rPr lang="en-US" altLang="zh-CN" sz="2200" dirty="0">
                <a:latin typeface="宋体" panose="02010600030101010101" pitchFamily="2" charset="-122"/>
              </a:rPr>
              <a:t>] if(</a:t>
            </a:r>
            <a:r>
              <a:rPr lang="en-US" altLang="zh-CN" sz="2200" b="0" dirty="0">
                <a:latin typeface="方正姚体" panose="02010601030101010101" pitchFamily="2" charset="-122"/>
                <a:ea typeface="方正姚体" panose="02010601030101010101" pitchFamily="2" charset="-122"/>
              </a:rPr>
              <a:t>A</a:t>
            </a:r>
            <a:r>
              <a:rPr lang="en-US" altLang="zh-CN" sz="2200" dirty="0">
                <a:solidFill>
                  <a:srgbClr val="FF0066"/>
                </a:solidFill>
                <a:latin typeface="宋体" panose="02010600030101010101" pitchFamily="2" charset="-122"/>
              </a:rPr>
              <a:t> </a:t>
            </a:r>
            <a:r>
              <a:rPr lang="en-US" altLang="zh-CN" sz="2200" b="0" dirty="0">
                <a:solidFill>
                  <a:srgbClr val="FF0066"/>
                </a:solidFill>
                <a:latin typeface="方正姚体" panose="02010601030101010101" pitchFamily="2" charset="-122"/>
                <a:ea typeface="方正姚体" panose="02010601030101010101" pitchFamily="2" charset="-122"/>
              </a:rPr>
              <a:t>= =</a:t>
            </a:r>
            <a:r>
              <a:rPr lang="en-US" altLang="zh-CN" sz="2200" dirty="0">
                <a:solidFill>
                  <a:srgbClr val="FF0066"/>
                </a:solidFill>
                <a:latin typeface="宋体" panose="02010600030101010101" pitchFamily="2" charset="-122"/>
              </a:rPr>
              <a:t> </a:t>
            </a:r>
            <a:r>
              <a:rPr lang="en-US" altLang="zh-CN" sz="2200" b="0" dirty="0">
                <a:latin typeface="方正姚体" panose="02010601030101010101" pitchFamily="2" charset="-122"/>
                <a:ea typeface="方正姚体" panose="02010601030101010101" pitchFamily="2" charset="-122"/>
              </a:rPr>
              <a:t>1</a:t>
            </a:r>
            <a:r>
              <a:rPr lang="en-US" altLang="zh-CN" sz="2200" b="0" dirty="0">
                <a:latin typeface="Times New Roman" panose="02020603050405020304" pitchFamily="18" charset="0"/>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bx</a:t>
            </a:r>
            <a:r>
              <a:rPr lang="en-US" altLang="zh-CN" sz="2200" dirty="0">
                <a:latin typeface="宋体" panose="02010600030101010101" pitchFamily="2" charset="-122"/>
              </a:rPr>
              <a:t>) $display(</a:t>
            </a:r>
            <a:r>
              <a:rPr lang="en-US" altLang="zh-CN" sz="2200" dirty="0">
                <a:latin typeface="Times New Roman" panose="02020603050405020304" pitchFamily="18" charset="0"/>
              </a:rPr>
              <a:t>“</a:t>
            </a:r>
            <a:r>
              <a:rPr lang="en-US" altLang="zh-CN" sz="2200" dirty="0">
                <a:latin typeface="宋体" panose="02010600030101010101" pitchFamily="2" charset="-122"/>
              </a:rPr>
              <a:t>AisX</a:t>
            </a:r>
            <a:r>
              <a:rPr lang="en-US" altLang="zh-CN" sz="2200" dirty="0">
                <a:latin typeface="Times New Roman" panose="02020603050405020304" pitchFamily="18" charset="0"/>
              </a:rPr>
              <a:t>”</a:t>
            </a:r>
            <a:r>
              <a:rPr lang="en-US" altLang="zh-CN" sz="2200" dirty="0">
                <a:latin typeface="宋体" panose="02010600030101010101" pitchFamily="2" charset="-122"/>
              </a:rPr>
              <a:t>)</a:t>
            </a:r>
            <a:r>
              <a:rPr lang="zh-CN" altLang="en-US" sz="2200" dirty="0">
                <a:latin typeface="宋体" panose="02010600030101010101" pitchFamily="2" charset="-122"/>
              </a:rPr>
              <a:t>；</a:t>
            </a:r>
            <a:r>
              <a:rPr lang="en-US" altLang="zh-CN" sz="2200" dirty="0">
                <a:latin typeface="宋体" panose="02010600030101010101" pitchFamily="2" charset="-122"/>
              </a:rPr>
              <a:t>//</a:t>
            </a:r>
            <a:r>
              <a:rPr lang="zh-CN" altLang="en-US" sz="2200" b="0" dirty="0">
                <a:latin typeface="方正姚体" panose="02010601030101010101" pitchFamily="2" charset="-122"/>
                <a:ea typeface="方正姚体" panose="02010601030101010101" pitchFamily="2" charset="-122"/>
              </a:rPr>
              <a:t>当</a:t>
            </a:r>
            <a:r>
              <a:rPr lang="en-US" altLang="zh-CN" sz="2200" b="0" dirty="0">
                <a:latin typeface="方正姚体" panose="02010601030101010101" pitchFamily="2" charset="-122"/>
                <a:ea typeface="方正姚体" panose="02010601030101010101" pitchFamily="2" charset="-122"/>
              </a:rPr>
              <a:t>A</a:t>
            </a:r>
            <a:r>
              <a:rPr lang="zh-CN" altLang="en-US" sz="2200" b="0" dirty="0">
                <a:latin typeface="方正姚体" panose="02010601030101010101" pitchFamily="2" charset="-122"/>
                <a:ea typeface="方正姚体" panose="02010601030101010101" pitchFamily="2" charset="-122"/>
              </a:rPr>
              <a:t>为不定值时， 式（</a:t>
            </a:r>
            <a:r>
              <a:rPr lang="en-US" altLang="zh-CN" sz="2200" b="0" dirty="0">
                <a:latin typeface="方正姚体" panose="02010601030101010101" pitchFamily="2" charset="-122"/>
                <a:ea typeface="方正姚体" panose="02010601030101010101" pitchFamily="2" charset="-122"/>
              </a:rPr>
              <a:t>A</a:t>
            </a:r>
            <a:r>
              <a:rPr lang="en-US" altLang="zh-CN" sz="2200" b="0" dirty="0">
                <a:solidFill>
                  <a:srgbClr val="FF0066"/>
                </a:solidFill>
                <a:latin typeface="方正姚体" panose="02010601030101010101" pitchFamily="2" charset="-122"/>
                <a:ea typeface="方正姚体" panose="02010601030101010101" pitchFamily="2" charset="-122"/>
              </a:rPr>
              <a:t> = = </a:t>
            </a:r>
            <a:r>
              <a:rPr lang="en-US" altLang="zh-CN" sz="2200" b="0" dirty="0">
                <a:latin typeface="方正姚体" panose="02010601030101010101" pitchFamily="2" charset="-122"/>
                <a:ea typeface="方正姚体" panose="02010601030101010101" pitchFamily="2" charset="-122"/>
              </a:rPr>
              <a:t>1</a:t>
            </a:r>
            <a:r>
              <a:rPr lang="en-US" altLang="zh-CN" sz="2200" b="0" dirty="0">
                <a:latin typeface="Times New Roman" panose="02020603050405020304" pitchFamily="18" charset="0"/>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bx</a:t>
            </a:r>
            <a:r>
              <a:rPr lang="zh-CN" altLang="en-US" sz="2200" b="0" dirty="0">
                <a:latin typeface="方正姚体" panose="02010601030101010101" pitchFamily="2" charset="-122"/>
                <a:ea typeface="方正姚体" panose="02010601030101010101" pitchFamily="2" charset="-122"/>
              </a:rPr>
              <a:t>）的运算结果为</a:t>
            </a:r>
            <a:r>
              <a:rPr lang="en-US" altLang="zh-CN" sz="2200" b="0" dirty="0">
                <a:latin typeface="方正姚体" panose="02010601030101010101" pitchFamily="2" charset="-122"/>
                <a:ea typeface="方正姚体" panose="02010601030101010101" pitchFamily="2" charset="-122"/>
              </a:rPr>
              <a:t>x</a:t>
            </a:r>
            <a:r>
              <a:rPr lang="zh-CN" altLang="en-US" sz="2200" b="0" dirty="0">
                <a:latin typeface="方正姚体" panose="02010601030101010101" pitchFamily="2" charset="-122"/>
                <a:ea typeface="方正姚体" panose="02010601030101010101" pitchFamily="2" charset="-122"/>
              </a:rPr>
              <a:t>，则该语句不执行</a:t>
            </a:r>
            <a:endParaRPr lang="zh-CN" altLang="en-US" sz="2200" b="0" dirty="0">
              <a:latin typeface="方正姚体" panose="02010601030101010101" pitchFamily="2" charset="-122"/>
              <a:ea typeface="方正姚体" panose="02010601030101010101" pitchFamily="2" charset="-122"/>
            </a:endParaRPr>
          </a:p>
          <a:p>
            <a:pPr algn="just">
              <a:lnSpc>
                <a:spcPct val="110000"/>
              </a:lnSpc>
              <a:spcBef>
                <a:spcPct val="0"/>
              </a:spcBef>
              <a:buNone/>
            </a:pPr>
            <a:r>
              <a:rPr lang="zh-CN" altLang="en-US" sz="2200" dirty="0">
                <a:latin typeface="宋体" panose="02010600030101010101" pitchFamily="2" charset="-122"/>
              </a:rPr>
              <a:t>        </a:t>
            </a:r>
            <a:r>
              <a:rPr lang="en-US" altLang="zh-CN" sz="2200" dirty="0">
                <a:latin typeface="宋体" panose="02010600030101010101" pitchFamily="2" charset="-122"/>
              </a:rPr>
              <a:t>if(</a:t>
            </a:r>
            <a:r>
              <a:rPr lang="en-US" altLang="zh-CN" sz="2200" b="0" dirty="0">
                <a:latin typeface="方正姚体" panose="02010601030101010101" pitchFamily="2" charset="-122"/>
                <a:ea typeface="方正姚体" panose="02010601030101010101" pitchFamily="2" charset="-122"/>
              </a:rPr>
              <a:t>A</a:t>
            </a:r>
            <a:r>
              <a:rPr lang="en-US" altLang="zh-CN" sz="2200" dirty="0">
                <a:solidFill>
                  <a:srgbClr val="FF0066"/>
                </a:solidFill>
                <a:latin typeface="宋体" panose="02010600030101010101" pitchFamily="2" charset="-122"/>
              </a:rPr>
              <a:t> </a:t>
            </a:r>
            <a:r>
              <a:rPr lang="en-US" altLang="zh-CN" sz="2200" b="0" dirty="0">
                <a:solidFill>
                  <a:srgbClr val="FF0066"/>
                </a:solidFill>
                <a:latin typeface="方正姚体" panose="02010601030101010101" pitchFamily="2" charset="-122"/>
                <a:ea typeface="方正姚体" panose="02010601030101010101" pitchFamily="2" charset="-122"/>
              </a:rPr>
              <a:t>= = =</a:t>
            </a:r>
            <a:r>
              <a:rPr lang="en-US" altLang="zh-CN" sz="2200" dirty="0">
                <a:solidFill>
                  <a:srgbClr val="FF0066"/>
                </a:solidFill>
                <a:latin typeface="宋体" panose="02010600030101010101" pitchFamily="2" charset="-122"/>
              </a:rPr>
              <a:t> </a:t>
            </a:r>
            <a:r>
              <a:rPr lang="en-US" altLang="zh-CN" sz="2200" b="0" dirty="0">
                <a:latin typeface="方正姚体" panose="02010601030101010101" pitchFamily="2" charset="-122"/>
                <a:ea typeface="方正姚体" panose="02010601030101010101" pitchFamily="2" charset="-122"/>
              </a:rPr>
              <a:t>1</a:t>
            </a:r>
            <a:r>
              <a:rPr lang="en-US" altLang="zh-CN" sz="2200" b="0" dirty="0">
                <a:latin typeface="Times New Roman" panose="02020603050405020304" pitchFamily="18" charset="0"/>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bx</a:t>
            </a:r>
            <a:r>
              <a:rPr lang="en-US" altLang="zh-CN" sz="2200" dirty="0">
                <a:latin typeface="宋体" panose="02010600030101010101" pitchFamily="2" charset="-122"/>
              </a:rPr>
              <a:t>) $display(</a:t>
            </a:r>
            <a:r>
              <a:rPr lang="en-US" altLang="zh-CN" sz="2200" dirty="0">
                <a:latin typeface="Times New Roman" panose="02020603050405020304" pitchFamily="18" charset="0"/>
              </a:rPr>
              <a:t>“</a:t>
            </a:r>
            <a:r>
              <a:rPr lang="en-US" altLang="zh-CN" sz="2200" dirty="0">
                <a:latin typeface="宋体" panose="02010600030101010101" pitchFamily="2" charset="-122"/>
              </a:rPr>
              <a:t>AisX</a:t>
            </a:r>
            <a:r>
              <a:rPr lang="en-US" altLang="zh-CN" sz="2200" dirty="0">
                <a:latin typeface="Times New Roman" panose="02020603050405020304" pitchFamily="18" charset="0"/>
              </a:rPr>
              <a:t>”</a:t>
            </a:r>
            <a:r>
              <a:rPr lang="en-US" altLang="zh-CN" sz="2200" dirty="0">
                <a:latin typeface="宋体" panose="02010600030101010101" pitchFamily="2" charset="-122"/>
              </a:rPr>
              <a:t>)</a:t>
            </a:r>
            <a:r>
              <a:rPr lang="zh-CN" altLang="en-US" sz="2200" dirty="0">
                <a:latin typeface="宋体" panose="02010600030101010101" pitchFamily="2" charset="-122"/>
              </a:rPr>
              <a:t>；</a:t>
            </a:r>
            <a:r>
              <a:rPr lang="en-US" altLang="zh-CN" sz="2200" dirty="0">
                <a:latin typeface="宋体" panose="02010600030101010101" pitchFamily="2" charset="-122"/>
              </a:rPr>
              <a:t>//</a:t>
            </a:r>
            <a:r>
              <a:rPr lang="zh-CN" altLang="en-US" sz="2200" b="0" dirty="0">
                <a:latin typeface="方正姚体" panose="02010601030101010101" pitchFamily="2" charset="-122"/>
                <a:ea typeface="方正姚体" panose="02010601030101010101" pitchFamily="2" charset="-122"/>
              </a:rPr>
              <a:t>当</a:t>
            </a:r>
            <a:r>
              <a:rPr lang="en-US" altLang="zh-CN" sz="2200" b="0" dirty="0">
                <a:latin typeface="方正姚体" panose="02010601030101010101" pitchFamily="2" charset="-122"/>
                <a:ea typeface="方正姚体" panose="02010601030101010101" pitchFamily="2" charset="-122"/>
              </a:rPr>
              <a:t>A</a:t>
            </a:r>
            <a:r>
              <a:rPr lang="zh-CN" altLang="en-US" sz="2200" b="0" dirty="0">
                <a:latin typeface="方正姚体" panose="02010601030101010101" pitchFamily="2" charset="-122"/>
                <a:ea typeface="方正姚体" panose="02010601030101010101" pitchFamily="2" charset="-122"/>
              </a:rPr>
              <a:t>为不定值时，式（</a:t>
            </a:r>
            <a:r>
              <a:rPr lang="en-US" altLang="zh-CN" sz="2200" b="0" dirty="0">
                <a:latin typeface="方正姚体" panose="02010601030101010101" pitchFamily="2" charset="-122"/>
                <a:ea typeface="方正姚体" panose="02010601030101010101" pitchFamily="2" charset="-122"/>
              </a:rPr>
              <a:t>A</a:t>
            </a:r>
            <a:r>
              <a:rPr lang="en-US" altLang="zh-CN" sz="2200" b="0" dirty="0">
                <a:solidFill>
                  <a:srgbClr val="FF0066"/>
                </a:solidFill>
                <a:latin typeface="方正姚体" panose="02010601030101010101" pitchFamily="2" charset="-122"/>
                <a:ea typeface="方正姚体" panose="02010601030101010101" pitchFamily="2" charset="-122"/>
              </a:rPr>
              <a:t> = = = </a:t>
            </a:r>
            <a:r>
              <a:rPr lang="en-US" altLang="zh-CN" sz="2200" b="0" dirty="0">
                <a:latin typeface="方正姚体" panose="02010601030101010101" pitchFamily="2" charset="-122"/>
                <a:ea typeface="方正姚体" panose="02010601030101010101" pitchFamily="2" charset="-122"/>
              </a:rPr>
              <a:t>1</a:t>
            </a:r>
            <a:r>
              <a:rPr lang="en-US" altLang="zh-CN" sz="2200" b="0" dirty="0">
                <a:latin typeface="Times New Roman" panose="02020603050405020304" pitchFamily="18" charset="0"/>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bx</a:t>
            </a:r>
            <a:r>
              <a:rPr lang="zh-CN" altLang="en-US" sz="2200" b="0" dirty="0">
                <a:latin typeface="方正姚体" panose="02010601030101010101" pitchFamily="2" charset="-122"/>
                <a:ea typeface="方正姚体" panose="02010601030101010101" pitchFamily="2" charset="-122"/>
              </a:rPr>
              <a:t>）的运算结果为</a:t>
            </a:r>
            <a:r>
              <a:rPr lang="en-US" altLang="zh-CN" sz="2200" b="0" dirty="0">
                <a:latin typeface="方正姚体" panose="02010601030101010101" pitchFamily="2" charset="-122"/>
                <a:ea typeface="方正姚体" panose="02010601030101010101" pitchFamily="2" charset="-122"/>
              </a:rPr>
              <a:t>1</a:t>
            </a:r>
            <a:r>
              <a:rPr lang="zh-CN" altLang="en-US" sz="2200" b="0" dirty="0">
                <a:latin typeface="方正姚体" panose="02010601030101010101" pitchFamily="2" charset="-122"/>
                <a:ea typeface="方正姚体" panose="02010601030101010101" pitchFamily="2" charset="-122"/>
              </a:rPr>
              <a:t>，该语句执行</a:t>
            </a:r>
            <a:endParaRPr lang="zh-CN" altLang="en-US" sz="2200" b="0" dirty="0">
              <a:latin typeface="方正姚体" panose="02010601030101010101" pitchFamily="2" charset="-122"/>
              <a:ea typeface="方正姚体" panose="02010601030101010101" pitchFamily="2" charset="-122"/>
            </a:endParaRPr>
          </a:p>
          <a:p>
            <a:pPr algn="just">
              <a:lnSpc>
                <a:spcPct val="110000"/>
              </a:lnSpc>
              <a:spcBef>
                <a:spcPct val="0"/>
              </a:spcBef>
              <a:buNone/>
            </a:pPr>
            <a:endParaRPr lang="en-US" altLang="zh-CN" sz="2200" b="0" dirty="0">
              <a:latin typeface="方正姚体" panose="02010601030101010101" pitchFamily="2" charset="-122"/>
              <a:ea typeface="方正姚体" panose="02010601030101010101" pitchFamily="2" charset="-122"/>
            </a:endParaRPr>
          </a:p>
        </p:txBody>
      </p:sp>
      <p:graphicFrame>
        <p:nvGraphicFramePr>
          <p:cNvPr id="1667076" name="Group 4"/>
          <p:cNvGraphicFramePr>
            <a:graphicFrameLocks noGrp="1"/>
          </p:cNvGraphicFramePr>
          <p:nvPr/>
        </p:nvGraphicFramePr>
        <p:xfrm>
          <a:off x="990600" y="1922463"/>
          <a:ext cx="2971800" cy="1814513"/>
        </p:xfrm>
        <a:graphic>
          <a:graphicData uri="http://schemas.openxmlformats.org/drawingml/2006/table">
            <a:tbl>
              <a:tblPr/>
              <a:tblGrid>
                <a:gridCol w="1143000"/>
                <a:gridCol w="1828800"/>
              </a:tblGrid>
              <a:tr h="381149">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8" marB="153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1   x   z</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8" marB="153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1433363">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z</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8" marB="153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381000" marR="0" lvl="0" indent="-38100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1" i="0" u="none" strike="noStrike" cap="none" normalizeH="0" baseline="0" smtClean="0">
                          <a:ln>
                            <a:noFill/>
                          </a:ln>
                          <a:solidFill>
                            <a:srgbClr val="FF0066"/>
                          </a:solidFill>
                          <a:effectLst/>
                          <a:latin typeface="Times New Roman" panose="02020603050405020304" pitchFamily="18" charset="0"/>
                          <a:ea typeface="宋体" panose="02010600030101010101" pitchFamily="2" charset="-122"/>
                        </a:rPr>
                        <a:t>1</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0   x   x</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381000" marR="0" lvl="0" indent="-38100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a:t>
                      </a:r>
                      <a:r>
                        <a:rPr kumimoji="1" lang="en-US" altLang="zh-CN" sz="2000" b="1" i="0" u="none" strike="noStrike" cap="none" normalizeH="0" baseline="0" smtClean="0">
                          <a:ln>
                            <a:noFill/>
                          </a:ln>
                          <a:solidFill>
                            <a:srgbClr val="FF0066"/>
                          </a:solidFill>
                          <a:effectLst/>
                          <a:latin typeface="Times New Roman" panose="02020603050405020304" pitchFamily="18" charset="0"/>
                          <a:ea typeface="宋体" panose="02010600030101010101" pitchFamily="2" charset="-122"/>
                        </a:rPr>
                        <a:t>1</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x   x</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381000" marR="0" lvl="0" indent="-38100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   x   x   x</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381000" marR="0" lvl="0" indent="-38100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   x   x   x</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8" marB="153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r>
            </a:tbl>
          </a:graphicData>
        </a:graphic>
      </p:graphicFrame>
      <p:graphicFrame>
        <p:nvGraphicFramePr>
          <p:cNvPr id="1667087" name="Group 15"/>
          <p:cNvGraphicFramePr>
            <a:graphicFrameLocks noGrp="1"/>
          </p:cNvGraphicFramePr>
          <p:nvPr/>
        </p:nvGraphicFramePr>
        <p:xfrm>
          <a:off x="4648200" y="1981200"/>
          <a:ext cx="2971800" cy="1814513"/>
        </p:xfrm>
        <a:graphic>
          <a:graphicData uri="http://schemas.openxmlformats.org/drawingml/2006/table">
            <a:tbl>
              <a:tblPr/>
              <a:tblGrid>
                <a:gridCol w="1143000"/>
                <a:gridCol w="1828800"/>
              </a:tblGrid>
              <a:tr h="381149">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8" marB="153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1   x   z</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8" marB="153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1433364">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z</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8" marB="153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381000" marR="0" lvl="0" indent="-38100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1" i="0" u="none" strike="noStrike" cap="none" normalizeH="0" baseline="0" smtClean="0">
                          <a:ln>
                            <a:noFill/>
                          </a:ln>
                          <a:solidFill>
                            <a:srgbClr val="FF0066"/>
                          </a:solidFill>
                          <a:effectLst/>
                          <a:latin typeface="Times New Roman" panose="02020603050405020304" pitchFamily="18" charset="0"/>
                          <a:ea typeface="宋体" panose="02010600030101010101" pitchFamily="2" charset="-122"/>
                        </a:rPr>
                        <a:t>1</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0   0   0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381000" marR="0" lvl="0" indent="-38100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a:t>
                      </a:r>
                      <a:r>
                        <a:rPr kumimoji="1" lang="en-US" altLang="zh-CN" sz="2000" b="1" i="0" u="none" strike="noStrike" cap="none" normalizeH="0" baseline="0" smtClean="0">
                          <a:ln>
                            <a:noFill/>
                          </a:ln>
                          <a:solidFill>
                            <a:srgbClr val="FF0066"/>
                          </a:solidFill>
                          <a:effectLst/>
                          <a:latin typeface="Times New Roman" panose="02020603050405020304" pitchFamily="18" charset="0"/>
                          <a:ea typeface="宋体" panose="02010600030101010101" pitchFamily="2" charset="-122"/>
                        </a:rPr>
                        <a:t>1</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0   0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381000" marR="0" lvl="0" indent="-38100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0   0   </a:t>
                      </a:r>
                      <a:r>
                        <a:rPr kumimoji="1" lang="en-US" altLang="zh-CN" sz="2000" b="1" i="0" u="none" strike="noStrike" cap="none" normalizeH="0" baseline="0" smtClean="0">
                          <a:ln>
                            <a:noFill/>
                          </a:ln>
                          <a:solidFill>
                            <a:srgbClr val="FF0066"/>
                          </a:solidFill>
                          <a:effectLst/>
                          <a:latin typeface="Times New Roman" panose="02020603050405020304" pitchFamily="18" charset="0"/>
                          <a:ea typeface="宋体" panose="02010600030101010101" pitchFamily="2" charset="-122"/>
                        </a:rPr>
                        <a:t>1  </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381000" marR="0" lvl="0" indent="-38100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0   0   0   </a:t>
                      </a:r>
                      <a:r>
                        <a:rPr kumimoji="1" lang="en-US" altLang="zh-CN" sz="2000" b="1" i="0" u="none" strike="noStrike" cap="none" normalizeH="0" baseline="0" smtClean="0">
                          <a:ln>
                            <a:noFill/>
                          </a:ln>
                          <a:solidFill>
                            <a:srgbClr val="FF0066"/>
                          </a:solidFill>
                          <a:effectLst/>
                          <a:latin typeface="Times New Roman" panose="02020603050405020304" pitchFamily="18" charset="0"/>
                          <a:ea typeface="宋体" panose="02010600030101010101" pitchFamily="2" charset="-122"/>
                        </a:rPr>
                        <a:t>1</a:t>
                      </a:r>
                      <a:endParaRPr kumimoji="1" lang="en-US" altLang="zh-CN" sz="2000" b="1" i="0" u="none" strike="noStrike" cap="none" normalizeH="0" baseline="0" smtClean="0">
                        <a:ln>
                          <a:noFill/>
                        </a:ln>
                        <a:solidFill>
                          <a:srgbClr val="FF0066"/>
                        </a:solidFill>
                        <a:effectLst/>
                        <a:latin typeface="Times New Roman" panose="02020603050405020304" pitchFamily="18" charset="0"/>
                        <a:ea typeface="宋体" panose="02010600030101010101" pitchFamily="2" charset="-122"/>
                      </a:endParaRPr>
                    </a:p>
                  </a:txBody>
                  <a:tcPr marL="30724" marR="30724" marT="15368" marB="153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r>
            </a:tbl>
          </a:graphicData>
        </a:graphic>
      </p:graphicFrame>
      <p:sp>
        <p:nvSpPr>
          <p:cNvPr id="248858" name="Rectangle 26"/>
          <p:cNvSpPr/>
          <p:nvPr/>
        </p:nvSpPr>
        <p:spPr>
          <a:xfrm>
            <a:off x="1143000" y="1295400"/>
            <a:ext cx="2667000" cy="457200"/>
          </a:xfrm>
          <a:prstGeom prst="rect">
            <a:avLst/>
          </a:prstGeom>
          <a:solidFill>
            <a:srgbClr val="00FFFF"/>
          </a:solid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buClrTx/>
              <a:buFontTx/>
              <a:buNone/>
            </a:pPr>
            <a:r>
              <a:rPr lang="zh-CN" altLang="en-US" sz="2000" dirty="0">
                <a:latin typeface="Times New Roman" panose="02020603050405020304" pitchFamily="18" charset="0"/>
              </a:rPr>
              <a:t>表</a:t>
            </a:r>
            <a:r>
              <a:rPr lang="en-US" altLang="zh-CN" sz="2000" dirty="0">
                <a:latin typeface="Times New Roman" panose="02020603050405020304" pitchFamily="18" charset="0"/>
              </a:rPr>
              <a:t>5-1  “= =”</a:t>
            </a:r>
            <a:r>
              <a:rPr lang="zh-CN" altLang="en-US" sz="2000" dirty="0">
                <a:latin typeface="Times New Roman" panose="02020603050405020304" pitchFamily="18" charset="0"/>
              </a:rPr>
              <a:t>的真值表</a:t>
            </a:r>
            <a:endParaRPr lang="zh-CN" altLang="en-US" sz="4000" dirty="0">
              <a:latin typeface="Times New Roman" panose="02020603050405020304" pitchFamily="18" charset="0"/>
            </a:endParaRPr>
          </a:p>
        </p:txBody>
      </p:sp>
      <p:sp>
        <p:nvSpPr>
          <p:cNvPr id="248859" name="Rectangle 27"/>
          <p:cNvSpPr/>
          <p:nvPr/>
        </p:nvSpPr>
        <p:spPr>
          <a:xfrm>
            <a:off x="4724400" y="1295400"/>
            <a:ext cx="2819400" cy="457200"/>
          </a:xfrm>
          <a:prstGeom prst="rect">
            <a:avLst/>
          </a:prstGeom>
          <a:solidFill>
            <a:srgbClr val="00FFFF"/>
          </a:solid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buClrTx/>
              <a:buFontTx/>
              <a:buNone/>
            </a:pPr>
            <a:r>
              <a:rPr lang="zh-CN" altLang="en-US" sz="2000" dirty="0">
                <a:latin typeface="Times New Roman" panose="02020603050405020304" pitchFamily="18" charset="0"/>
              </a:rPr>
              <a:t>表</a:t>
            </a:r>
            <a:r>
              <a:rPr lang="en-US" altLang="zh-CN" sz="2000" dirty="0">
                <a:latin typeface="Times New Roman" panose="02020603050405020304" pitchFamily="18" charset="0"/>
              </a:rPr>
              <a:t>5-2  “= = =”</a:t>
            </a:r>
            <a:r>
              <a:rPr lang="zh-CN" altLang="en-US" sz="2000" dirty="0">
                <a:latin typeface="Times New Roman" panose="02020603050405020304" pitchFamily="18" charset="0"/>
              </a:rPr>
              <a:t>的真值表</a:t>
            </a:r>
            <a:endParaRPr lang="zh-CN" altLang="en-US" sz="2000" dirty="0">
              <a:latin typeface="Times New Roman" panose="02020603050405020304" pitchFamily="18" charset="0"/>
            </a:endParaRPr>
          </a:p>
        </p:txBody>
      </p:sp>
      <p:sp>
        <p:nvSpPr>
          <p:cNvPr id="1667100" name="AutoShape 28"/>
          <p:cNvSpPr/>
          <p:nvPr/>
        </p:nvSpPr>
        <p:spPr>
          <a:xfrm>
            <a:off x="776288" y="3952875"/>
            <a:ext cx="2154237" cy="719138"/>
          </a:xfrm>
          <a:prstGeom prst="wedgeRoundRectCallout">
            <a:avLst>
              <a:gd name="adj1" fmla="val 61718"/>
              <a:gd name="adj2" fmla="val -80903"/>
              <a:gd name="adj3" fmla="val 16667"/>
            </a:avLst>
          </a:prstGeom>
          <a:solidFill>
            <a:srgbClr val="99FFCC"/>
          </a:solidFill>
          <a:ln w="9525">
            <a:noFill/>
          </a:ln>
          <a:effectLst>
            <a:prstShdw prst="shdw17" dist="17961" dir="2699999">
              <a:srgbClr val="5C997A"/>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b="0" dirty="0">
                <a:solidFill>
                  <a:srgbClr val="FF33CC"/>
                </a:solidFill>
                <a:latin typeface="Times New Roman" panose="02020603050405020304" pitchFamily="18" charset="0"/>
              </a:rPr>
              <a:t>等于</a:t>
            </a:r>
            <a:r>
              <a:rPr lang="zh-CN" altLang="en-US" sz="2000" b="0" dirty="0">
                <a:latin typeface="Times New Roman" panose="02020603050405020304" pitchFamily="18" charset="0"/>
              </a:rPr>
              <a:t>运算的结果可能为</a:t>
            </a:r>
            <a:r>
              <a:rPr lang="en-US" altLang="zh-CN" sz="2000" dirty="0">
                <a:latin typeface="Times New Roman" panose="02020603050405020304" pitchFamily="18" charset="0"/>
              </a:rPr>
              <a:t>1</a:t>
            </a:r>
            <a:r>
              <a:rPr lang="zh-CN" altLang="en-US" sz="2000" b="0" dirty="0">
                <a:latin typeface="Times New Roman" panose="02020603050405020304" pitchFamily="18" charset="0"/>
              </a:rPr>
              <a:t>或</a:t>
            </a:r>
            <a:r>
              <a:rPr lang="en-US" altLang="zh-CN" sz="2000" dirty="0">
                <a:latin typeface="Times New Roman" panose="02020603050405020304" pitchFamily="18" charset="0"/>
              </a:rPr>
              <a:t>0</a:t>
            </a:r>
            <a:r>
              <a:rPr lang="zh-CN" altLang="en-US" sz="2000" b="0" dirty="0">
                <a:latin typeface="Times New Roman" panose="02020603050405020304" pitchFamily="18" charset="0"/>
              </a:rPr>
              <a:t>或</a:t>
            </a:r>
            <a:r>
              <a:rPr lang="en-US" altLang="zh-CN" sz="2000" dirty="0">
                <a:latin typeface="Times New Roman" panose="02020603050405020304" pitchFamily="18" charset="0"/>
              </a:rPr>
              <a:t>x</a:t>
            </a:r>
            <a:endParaRPr lang="en-US" altLang="zh-CN" sz="2000" dirty="0">
              <a:latin typeface="Times New Roman" panose="02020603050405020304" pitchFamily="18" charset="0"/>
            </a:endParaRPr>
          </a:p>
        </p:txBody>
      </p:sp>
      <p:sp>
        <p:nvSpPr>
          <p:cNvPr id="1667101" name="AutoShape 29"/>
          <p:cNvSpPr/>
          <p:nvPr/>
        </p:nvSpPr>
        <p:spPr>
          <a:xfrm>
            <a:off x="6672263" y="3913188"/>
            <a:ext cx="1905000" cy="674687"/>
          </a:xfrm>
          <a:prstGeom prst="wedgeRoundRectCallout">
            <a:avLst>
              <a:gd name="adj1" fmla="val -53167"/>
              <a:gd name="adj2" fmla="val -73296"/>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b="0" dirty="0">
                <a:solidFill>
                  <a:srgbClr val="FF33CC"/>
                </a:solidFill>
                <a:latin typeface="Times New Roman" panose="02020603050405020304" pitchFamily="18" charset="0"/>
              </a:rPr>
              <a:t>全等于</a:t>
            </a:r>
            <a:r>
              <a:rPr lang="zh-CN" altLang="en-US" sz="2000" b="0" dirty="0">
                <a:latin typeface="Times New Roman" panose="02020603050405020304" pitchFamily="18" charset="0"/>
              </a:rPr>
              <a:t>运算的结果只有</a:t>
            </a:r>
            <a:r>
              <a:rPr lang="en-US" altLang="zh-CN" sz="2000" dirty="0">
                <a:latin typeface="Times New Roman" panose="02020603050405020304" pitchFamily="18" charset="0"/>
              </a:rPr>
              <a:t>1</a:t>
            </a:r>
            <a:r>
              <a:rPr lang="zh-CN" altLang="en-US" sz="2000" b="0" dirty="0">
                <a:latin typeface="Times New Roman" panose="02020603050405020304" pitchFamily="18" charset="0"/>
              </a:rPr>
              <a:t>或</a:t>
            </a: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67100"/>
                                        </p:tgtEl>
                                        <p:attrNameLst>
                                          <p:attrName>style.visibility</p:attrName>
                                        </p:attrNameLst>
                                      </p:cBhvr>
                                      <p:to>
                                        <p:strVal val="visible"/>
                                      </p:to>
                                    </p:set>
                                    <p:animEffect transition="in" filter="dissolve">
                                      <p:cBhvr>
                                        <p:cTn id="7" dur="500"/>
                                        <p:tgtEl>
                                          <p:spTgt spid="166710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67101"/>
                                        </p:tgtEl>
                                        <p:attrNameLst>
                                          <p:attrName>style.visibility</p:attrName>
                                        </p:attrNameLst>
                                      </p:cBhvr>
                                      <p:to>
                                        <p:strVal val="visible"/>
                                      </p:to>
                                    </p:set>
                                    <p:animEffect transition="in" filter="dissolve">
                                      <p:cBhvr>
                                        <p:cTn id="12" dur="500"/>
                                        <p:tgtEl>
                                          <p:spTgt spid="16671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67075">
                                            <p:txEl>
                                              <p:charRg st="1" end="77"/>
                                            </p:txEl>
                                          </p:spTgt>
                                        </p:tgtEl>
                                        <p:attrNameLst>
                                          <p:attrName>style.visibility</p:attrName>
                                        </p:attrNameLst>
                                      </p:cBhvr>
                                      <p:to>
                                        <p:strVal val="visible"/>
                                      </p:to>
                                    </p:set>
                                    <p:animEffect transition="in" filter="wipe(left)">
                                      <p:cBhvr>
                                        <p:cTn id="17" dur="500"/>
                                        <p:tgtEl>
                                          <p:spTgt spid="1667075">
                                            <p:txEl>
                                              <p:charRg st="1" end="7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67075">
                                            <p:txEl>
                                              <p:charRg st="77" end="158"/>
                                            </p:txEl>
                                          </p:spTgt>
                                        </p:tgtEl>
                                        <p:attrNameLst>
                                          <p:attrName>style.visibility</p:attrName>
                                        </p:attrNameLst>
                                      </p:cBhvr>
                                      <p:to>
                                        <p:strVal val="visible"/>
                                      </p:to>
                                    </p:set>
                                    <p:animEffect transition="in" filter="wipe(left)">
                                      <p:cBhvr>
                                        <p:cTn id="22" dur="500"/>
                                        <p:tgtEl>
                                          <p:spTgt spid="1667075">
                                            <p:txEl>
                                              <p:charRg st="77" end="1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7075" grpId="0" bldLvl="2" build="p"/>
      <p:bldP spid="1667100" grpId="0" animBg="1"/>
      <p:bldP spid="1667101"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088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669123" name="Rectangle 3"/>
          <p:cNvSpPr>
            <a:spLocks noGrp="1"/>
          </p:cNvSpPr>
          <p:nvPr>
            <p:ph idx="1"/>
          </p:nvPr>
        </p:nvSpPr>
        <p:spPr>
          <a:xfrm>
            <a:off x="428625" y="1120775"/>
            <a:ext cx="2830513" cy="631825"/>
          </a:xfrm>
          <a:ln/>
        </p:spPr>
        <p:txBody>
          <a:bodyPr vert="horz" wrap="square" lIns="91440" tIns="45720" rIns="91440" bIns="45720" anchor="t" anchorCtr="0"/>
          <a:p>
            <a:pPr algn="just" eaLnBrk="1" hangingPunct="1">
              <a:lnSpc>
                <a:spcPct val="110000"/>
              </a:lnSpc>
              <a:buNone/>
            </a:pPr>
            <a:r>
              <a:rPr lang="zh-CN" altLang="en-US" sz="2800" dirty="0">
                <a:solidFill>
                  <a:srgbClr val="FF0000"/>
                </a:solidFill>
                <a:latin typeface="宋体" panose="02010600030101010101" pitchFamily="2" charset="-122"/>
              </a:rPr>
              <a:t>六、缩减运算符</a:t>
            </a:r>
            <a:endParaRPr lang="zh-CN" altLang="en-US" sz="2800" dirty="0">
              <a:latin typeface="宋体" panose="02010600030101010101" pitchFamily="2" charset="-122"/>
            </a:endParaRPr>
          </a:p>
        </p:txBody>
      </p:sp>
      <p:graphicFrame>
        <p:nvGraphicFramePr>
          <p:cNvPr id="1669124" name="Group 4"/>
          <p:cNvGraphicFramePr>
            <a:graphicFrameLocks noGrp="1"/>
          </p:cNvGraphicFramePr>
          <p:nvPr/>
        </p:nvGraphicFramePr>
        <p:xfrm>
          <a:off x="4897438" y="1047750"/>
          <a:ext cx="3232150" cy="2544763"/>
        </p:xfrm>
        <a:graphic>
          <a:graphicData uri="http://schemas.openxmlformats.org/drawingml/2006/table">
            <a:tbl>
              <a:tblPr/>
              <a:tblGrid>
                <a:gridCol w="1479550"/>
                <a:gridCol w="1752600"/>
              </a:tblGrid>
              <a:tr h="380555">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缩减运算符</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44" marB="153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说明</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44" marB="153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2164208">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&amp; </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~&amp;</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44" marB="153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与</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与非</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或</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或非</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异或</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同或</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44" marB="153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r>
            </a:tbl>
          </a:graphicData>
        </a:graphic>
      </p:graphicFrame>
      <p:sp>
        <p:nvSpPr>
          <p:cNvPr id="1669135" name="AutoShape 15"/>
          <p:cNvSpPr/>
          <p:nvPr/>
        </p:nvSpPr>
        <p:spPr>
          <a:xfrm>
            <a:off x="1771650" y="1770063"/>
            <a:ext cx="1600200" cy="457200"/>
          </a:xfrm>
          <a:prstGeom prst="wedgeRoundRectCallout">
            <a:avLst>
              <a:gd name="adj1" fmla="val -63292"/>
              <a:gd name="adj2" fmla="val -70139"/>
              <a:gd name="adj3" fmla="val 16667"/>
            </a:avLst>
          </a:prstGeom>
          <a:solidFill>
            <a:srgbClr val="99FFCC"/>
          </a:solidFill>
          <a:ln w="9525">
            <a:noFill/>
          </a:ln>
          <a:effectLst>
            <a:prstShdw prst="shdw17" dist="17961" dir="2699999">
              <a:srgbClr val="5C997A"/>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dirty="0">
                <a:solidFill>
                  <a:srgbClr val="FF0066"/>
                </a:solidFill>
              </a:rPr>
              <a:t>单</a:t>
            </a:r>
            <a:r>
              <a:rPr lang="zh-CN" altLang="en-US" sz="2000" b="0" dirty="0"/>
              <a:t>目运算符</a:t>
            </a:r>
            <a:endParaRPr lang="zh-CN" altLang="en-US" sz="2000" b="0" dirty="0">
              <a:solidFill>
                <a:srgbClr val="FF0066"/>
              </a:solidFill>
            </a:endParaRPr>
          </a:p>
        </p:txBody>
      </p:sp>
      <p:sp>
        <p:nvSpPr>
          <p:cNvPr id="1669136" name="Rectangle 16"/>
          <p:cNvSpPr/>
          <p:nvPr/>
        </p:nvSpPr>
        <p:spPr>
          <a:xfrm>
            <a:off x="625475" y="3582988"/>
            <a:ext cx="8142288" cy="3024187"/>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algn="just">
              <a:lnSpc>
                <a:spcPct val="110000"/>
              </a:lnSpc>
              <a:spcBef>
                <a:spcPct val="0"/>
              </a:spcBef>
            </a:pPr>
            <a:r>
              <a:rPr lang="zh-CN" altLang="en-US" dirty="0">
                <a:latin typeface="宋体" panose="02010600030101010101" pitchFamily="2" charset="-122"/>
              </a:rPr>
              <a:t>运算法则与位运算符类似，但运算过程不同！</a:t>
            </a:r>
            <a:endParaRPr lang="zh-CN" altLang="en-US" dirty="0">
              <a:latin typeface="宋体" panose="02010600030101010101" pitchFamily="2" charset="-122"/>
            </a:endParaRPr>
          </a:p>
          <a:p>
            <a:pPr marL="342900" lvl="0" indent="-342900" algn="just">
              <a:lnSpc>
                <a:spcPct val="110000"/>
              </a:lnSpc>
              <a:spcBef>
                <a:spcPct val="0"/>
              </a:spcBef>
            </a:pPr>
            <a:r>
              <a:rPr lang="zh-CN" altLang="en-US" dirty="0">
                <a:latin typeface="宋体" panose="02010600030101010101" pitchFamily="2" charset="-122"/>
              </a:rPr>
              <a:t>对</a:t>
            </a:r>
            <a:r>
              <a:rPr lang="zh-CN" altLang="en-US" dirty="0">
                <a:solidFill>
                  <a:srgbClr val="FF66CC"/>
                </a:solidFill>
                <a:latin typeface="宋体" panose="02010600030101010101" pitchFamily="2" charset="-122"/>
              </a:rPr>
              <a:t>单</a:t>
            </a:r>
            <a:r>
              <a:rPr lang="zh-CN" altLang="en-US" dirty="0">
                <a:latin typeface="宋体" panose="02010600030101010101" pitchFamily="2" charset="-122"/>
              </a:rPr>
              <a:t>个操作数进行</a:t>
            </a:r>
            <a:r>
              <a:rPr lang="zh-CN" altLang="en-US" dirty="0">
                <a:solidFill>
                  <a:srgbClr val="FF66CC"/>
                </a:solidFill>
                <a:latin typeface="宋体" panose="02010600030101010101" pitchFamily="2" charset="-122"/>
              </a:rPr>
              <a:t>递推</a:t>
            </a:r>
            <a:r>
              <a:rPr lang="zh-CN" altLang="en-US" dirty="0">
                <a:latin typeface="宋体" panose="02010600030101010101" pitchFamily="2" charset="-122"/>
              </a:rPr>
              <a:t>运算</a:t>
            </a:r>
            <a:r>
              <a:rPr lang="en-US" altLang="zh-CN" dirty="0">
                <a:latin typeface="宋体" panose="02010600030101010101" pitchFamily="2" charset="-122"/>
              </a:rPr>
              <a:t>,</a:t>
            </a:r>
            <a:r>
              <a:rPr lang="zh-CN" altLang="en-US" dirty="0">
                <a:latin typeface="宋体" panose="02010600030101010101" pitchFamily="2" charset="-122"/>
              </a:rPr>
              <a:t>即先将操作数的最低位与第二位进行与、或、非运算，再将运算结果与第三位进行相同的运算，依次类推，直至最高位 。</a:t>
            </a:r>
            <a:endParaRPr lang="zh-CN" altLang="en-US" dirty="0">
              <a:latin typeface="宋体" panose="02010600030101010101" pitchFamily="2" charset="-122"/>
            </a:endParaRPr>
          </a:p>
          <a:p>
            <a:pPr marL="342900" lvl="0" indent="-342900" algn="just">
              <a:lnSpc>
                <a:spcPct val="110000"/>
              </a:lnSpc>
              <a:spcBef>
                <a:spcPct val="0"/>
              </a:spcBef>
            </a:pPr>
            <a:r>
              <a:rPr lang="zh-CN" altLang="en-US" dirty="0">
                <a:latin typeface="宋体" panose="02010600030101010101" pitchFamily="2" charset="-122"/>
              </a:rPr>
              <a:t>运算结果缩减为</a:t>
            </a:r>
            <a:r>
              <a:rPr lang="en-US" altLang="zh-CN" dirty="0">
                <a:solidFill>
                  <a:srgbClr val="FF66CC"/>
                </a:solidFill>
                <a:latin typeface="宋体" panose="02010600030101010101" pitchFamily="2" charset="-122"/>
              </a:rPr>
              <a:t>1</a:t>
            </a:r>
            <a:r>
              <a:rPr lang="zh-CN" altLang="en-US" dirty="0">
                <a:latin typeface="宋体" panose="02010600030101010101" pitchFamily="2" charset="-122"/>
              </a:rPr>
              <a:t>位二进制数。</a:t>
            </a:r>
            <a:endParaRPr lang="zh-CN" altLang="en-US" dirty="0">
              <a:latin typeface="宋体" panose="02010600030101010101" pitchFamily="2" charset="-122"/>
            </a:endParaRPr>
          </a:p>
          <a:p>
            <a:pPr marL="342900" lvl="0" indent="-342900" algn="just">
              <a:lnSpc>
                <a:spcPct val="110000"/>
              </a:lnSpc>
              <a:spcBef>
                <a:spcPct val="0"/>
              </a:spcBef>
            </a:pPr>
            <a:r>
              <a:rPr lang="en-US" altLang="zh-CN" b="0" dirty="0">
                <a:latin typeface="方正姚体" panose="02010601030101010101" pitchFamily="2" charset="-122"/>
                <a:ea typeface="方正姚体" panose="02010601030101010101" pitchFamily="2" charset="-122"/>
              </a:rPr>
              <a:t>[</a:t>
            </a:r>
            <a:r>
              <a:rPr lang="zh-CN" altLang="en-US" dirty="0">
                <a:solidFill>
                  <a:srgbClr val="FF0066"/>
                </a:solidFill>
                <a:latin typeface="方正姚体" panose="02010601030101010101" pitchFamily="2" charset="-122"/>
                <a:ea typeface="方正姚体" panose="02010601030101010101" pitchFamily="2" charset="-122"/>
              </a:rPr>
              <a:t>例</a:t>
            </a:r>
            <a:r>
              <a:rPr lang="en-US" altLang="zh-CN" b="0" dirty="0">
                <a:latin typeface="方正姚体" panose="02010601030101010101" pitchFamily="2" charset="-122"/>
                <a:ea typeface="方正姚体" panose="02010601030101010101" pitchFamily="2" charset="-122"/>
              </a:rPr>
              <a:t>]reg[5:0] a;</a:t>
            </a:r>
            <a:endParaRPr lang="en-US" altLang="zh-CN" b="0" dirty="0">
              <a:latin typeface="方正姚体" panose="02010601030101010101" pitchFamily="2" charset="-122"/>
              <a:ea typeface="方正姚体" panose="02010601030101010101" pitchFamily="2" charset="-122"/>
            </a:endParaRPr>
          </a:p>
          <a:p>
            <a:pPr marL="342900" lvl="0" indent="-342900" algn="just">
              <a:lnSpc>
                <a:spcPct val="110000"/>
              </a:lnSpc>
              <a:spcBef>
                <a:spcPct val="0"/>
              </a:spcBef>
              <a:buNone/>
            </a:pPr>
            <a:r>
              <a:rPr lang="en-US" altLang="zh-CN" b="0" dirty="0">
                <a:latin typeface="方正姚体" panose="02010601030101010101" pitchFamily="2" charset="-122"/>
                <a:ea typeface="方正姚体" panose="02010601030101010101" pitchFamily="2" charset="-122"/>
              </a:rPr>
              <a:t>           b=|a;          //</a:t>
            </a:r>
            <a:r>
              <a:rPr lang="zh-CN" altLang="en-US" b="0" dirty="0">
                <a:latin typeface="方正姚体" panose="02010601030101010101" pitchFamily="2" charset="-122"/>
                <a:ea typeface="方正姚体" panose="02010601030101010101" pitchFamily="2" charset="-122"/>
              </a:rPr>
              <a:t>等效于 </a:t>
            </a:r>
            <a:r>
              <a:rPr lang="en-US" altLang="zh-CN" b="0" dirty="0">
                <a:latin typeface="方正姚体" panose="02010601030101010101" pitchFamily="2" charset="-122"/>
                <a:ea typeface="方正姚体" panose="02010601030101010101" pitchFamily="2" charset="-122"/>
              </a:rPr>
              <a:t>b =( (a[0] | a[1]) | a(2)) | a[5]</a:t>
            </a:r>
            <a:endParaRPr lang="en-US" altLang="zh-CN" b="0" dirty="0">
              <a:latin typeface="方正姚体" panose="02010601030101010101" pitchFamily="2" charset="-122"/>
              <a:ea typeface="方正姚体" panose="02010601030101010101" pitchFamily="2" charset="-122"/>
            </a:endParaRPr>
          </a:p>
        </p:txBody>
      </p:sp>
      <p:sp>
        <p:nvSpPr>
          <p:cNvPr id="1669137" name="AutoShape 17" descr="80%"/>
          <p:cNvSpPr/>
          <p:nvPr/>
        </p:nvSpPr>
        <p:spPr>
          <a:xfrm rot="-133237">
            <a:off x="-3175" y="2438400"/>
            <a:ext cx="5243513" cy="1020763"/>
          </a:xfrm>
          <a:prstGeom prst="irregularSeal2">
            <a:avLst/>
          </a:prstGeom>
          <a:pattFill prst="pct80">
            <a:fgClr>
              <a:srgbClr val="FFCCFF"/>
            </a:fgClr>
            <a:bgClr>
              <a:srgbClr val="FFFFFF"/>
            </a:bgClr>
          </a:pattFill>
          <a:ln w="9525">
            <a:noFill/>
          </a:ln>
          <a:effectLst>
            <a:prstShdw prst="shdw17" dist="17961" dir="13499999">
              <a:srgbClr val="997A99"/>
            </a:prstShdw>
          </a:effectLst>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buClr>
                <a:schemeClr val="tx1"/>
              </a:buClr>
              <a:buSzPct val="80000"/>
              <a:buNone/>
            </a:pPr>
            <a:r>
              <a:rPr lang="zh-CN" altLang="en-US" sz="2200" dirty="0">
                <a:solidFill>
                  <a:srgbClr val="009900"/>
                </a:solidFill>
                <a:latin typeface="华文行楷" panose="02010800040101010101" pitchFamily="2" charset="-122"/>
                <a:ea typeface="华文行楷" panose="02010800040101010101" pitchFamily="2" charset="-122"/>
              </a:rPr>
              <a:t>注意</a:t>
            </a:r>
            <a:r>
              <a:rPr lang="zh-CN" altLang="en-US" sz="2200" dirty="0">
                <a:solidFill>
                  <a:srgbClr val="FF0066"/>
                </a:solidFill>
                <a:latin typeface="华文行楷" panose="02010800040101010101" pitchFamily="2" charset="-122"/>
                <a:ea typeface="华文行楷" panose="02010800040101010101" pitchFamily="2" charset="-122"/>
              </a:rPr>
              <a:t>缩减运算符</a:t>
            </a:r>
            <a:r>
              <a:rPr lang="zh-CN" altLang="en-US" sz="2200" dirty="0">
                <a:solidFill>
                  <a:srgbClr val="009900"/>
                </a:solidFill>
                <a:latin typeface="华文行楷" panose="02010800040101010101" pitchFamily="2" charset="-122"/>
                <a:ea typeface="华文行楷" panose="02010800040101010101" pitchFamily="2" charset="-122"/>
              </a:rPr>
              <a:t>和</a:t>
            </a:r>
            <a:r>
              <a:rPr lang="zh-CN" altLang="en-US" sz="2200" dirty="0">
                <a:solidFill>
                  <a:srgbClr val="FF0066"/>
                </a:solidFill>
                <a:latin typeface="华文行楷" panose="02010800040101010101" pitchFamily="2" charset="-122"/>
                <a:ea typeface="华文行楷" panose="02010800040101010101" pitchFamily="2" charset="-122"/>
              </a:rPr>
              <a:t>位运算符</a:t>
            </a:r>
            <a:r>
              <a:rPr lang="zh-CN" altLang="en-US" sz="2200" dirty="0">
                <a:solidFill>
                  <a:srgbClr val="009900"/>
                </a:solidFill>
                <a:latin typeface="华文行楷" panose="02010800040101010101" pitchFamily="2" charset="-122"/>
                <a:ea typeface="华文行楷" panose="02010800040101010101" pitchFamily="2" charset="-122"/>
              </a:rPr>
              <a:t>的区别！</a:t>
            </a:r>
            <a:endParaRPr lang="zh-CN" altLang="en-US" sz="2200" dirty="0">
              <a:solidFill>
                <a:srgbClr val="009900"/>
              </a:solidFill>
              <a:latin typeface="华文行楷" panose="02010800040101010101" pitchFamily="2" charset="-122"/>
              <a:ea typeface="华文行楷"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69123"/>
                                        </p:tgtEl>
                                        <p:attrNameLst>
                                          <p:attrName>style.visibility</p:attrName>
                                        </p:attrNameLst>
                                      </p:cBhvr>
                                      <p:to>
                                        <p:strVal val="visible"/>
                                      </p:to>
                                    </p:set>
                                    <p:anim calcmode="lin" valueType="num">
                                      <p:cBhvr additive="base">
                                        <p:cTn id="7" dur="500" fill="hold"/>
                                        <p:tgtEl>
                                          <p:spTgt spid="1669123"/>
                                        </p:tgtEl>
                                        <p:attrNameLst>
                                          <p:attrName>ppt_x</p:attrName>
                                        </p:attrNameLst>
                                      </p:cBhvr>
                                      <p:tavLst>
                                        <p:tav tm="0">
                                          <p:val>
                                            <p:strVal val="0-#ppt_w/2"/>
                                          </p:val>
                                        </p:tav>
                                        <p:tav tm="100000">
                                          <p:val>
                                            <p:strVal val="#ppt_x"/>
                                          </p:val>
                                        </p:tav>
                                      </p:tavLst>
                                    </p:anim>
                                    <p:anim calcmode="lin" valueType="num">
                                      <p:cBhvr additive="base">
                                        <p:cTn id="8" dur="500" fill="hold"/>
                                        <p:tgtEl>
                                          <p:spTgt spid="16691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669135"/>
                                        </p:tgtEl>
                                        <p:attrNameLst>
                                          <p:attrName>style.visibility</p:attrName>
                                        </p:attrNameLst>
                                      </p:cBhvr>
                                      <p:to>
                                        <p:strVal val="visible"/>
                                      </p:to>
                                    </p:set>
                                    <p:animEffect transition="in" filter="dissolve">
                                      <p:cBhvr>
                                        <p:cTn id="12" dur="500"/>
                                        <p:tgtEl>
                                          <p:spTgt spid="166913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669124"/>
                                        </p:tgtEl>
                                        <p:attrNameLst>
                                          <p:attrName>style.visibility</p:attrName>
                                        </p:attrNameLst>
                                      </p:cBhvr>
                                      <p:to>
                                        <p:strVal val="visible"/>
                                      </p:to>
                                    </p:set>
                                    <p:anim calcmode="lin" valueType="num">
                                      <p:cBhvr additive="base">
                                        <p:cTn id="17" dur="500" fill="hold"/>
                                        <p:tgtEl>
                                          <p:spTgt spid="1669124"/>
                                        </p:tgtEl>
                                        <p:attrNameLst>
                                          <p:attrName>ppt_x</p:attrName>
                                        </p:attrNameLst>
                                      </p:cBhvr>
                                      <p:tavLst>
                                        <p:tav tm="0">
                                          <p:val>
                                            <p:strVal val="1+#ppt_w/2"/>
                                          </p:val>
                                        </p:tav>
                                        <p:tav tm="100000">
                                          <p:val>
                                            <p:strVal val="#ppt_x"/>
                                          </p:val>
                                        </p:tav>
                                      </p:tavLst>
                                    </p:anim>
                                    <p:anim calcmode="lin" valueType="num">
                                      <p:cBhvr additive="base">
                                        <p:cTn id="18" dur="500" fill="hold"/>
                                        <p:tgtEl>
                                          <p:spTgt spid="166912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669136"/>
                                        </p:tgtEl>
                                        <p:attrNameLst>
                                          <p:attrName>style.visibility</p:attrName>
                                        </p:attrNameLst>
                                      </p:cBhvr>
                                      <p:to>
                                        <p:strVal val="visible"/>
                                      </p:to>
                                    </p:set>
                                    <p:anim calcmode="lin" valueType="num">
                                      <p:cBhvr additive="base">
                                        <p:cTn id="23" dur="500" fill="hold"/>
                                        <p:tgtEl>
                                          <p:spTgt spid="1669136"/>
                                        </p:tgtEl>
                                        <p:attrNameLst>
                                          <p:attrName>ppt_x</p:attrName>
                                        </p:attrNameLst>
                                      </p:cBhvr>
                                      <p:tavLst>
                                        <p:tav tm="0">
                                          <p:val>
                                            <p:strVal val="0-#ppt_w/2"/>
                                          </p:val>
                                        </p:tav>
                                        <p:tav tm="100000">
                                          <p:val>
                                            <p:strVal val="#ppt_x"/>
                                          </p:val>
                                        </p:tav>
                                      </p:tavLst>
                                    </p:anim>
                                    <p:anim calcmode="lin" valueType="num">
                                      <p:cBhvr additive="base">
                                        <p:cTn id="24" dur="500" fill="hold"/>
                                        <p:tgtEl>
                                          <p:spTgt spid="166913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1669137"/>
                                        </p:tgtEl>
                                        <p:attrNameLst>
                                          <p:attrName>style.visibility</p:attrName>
                                        </p:attrNameLst>
                                      </p:cBhvr>
                                      <p:to>
                                        <p:strVal val="visible"/>
                                      </p:to>
                                    </p:set>
                                    <p:anim calcmode="lin" valueType="num">
                                      <p:cBhvr>
                                        <p:cTn id="29" dur="500" fill="hold"/>
                                        <p:tgtEl>
                                          <p:spTgt spid="1669137"/>
                                        </p:tgtEl>
                                        <p:attrNameLst>
                                          <p:attrName>ppt_w</p:attrName>
                                        </p:attrNameLst>
                                      </p:cBhvr>
                                      <p:tavLst>
                                        <p:tav tm="0">
                                          <p:val>
                                            <p:fltVal val="0.000000"/>
                                          </p:val>
                                        </p:tav>
                                        <p:tav tm="100000">
                                          <p:val>
                                            <p:strVal val="#ppt_w"/>
                                          </p:val>
                                        </p:tav>
                                      </p:tavLst>
                                    </p:anim>
                                    <p:anim calcmode="lin" valueType="num">
                                      <p:cBhvr>
                                        <p:cTn id="30" dur="500" fill="hold"/>
                                        <p:tgtEl>
                                          <p:spTgt spid="1669137"/>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23" grpId="0"/>
      <p:bldP spid="1669135" grpId="0" animBg="1"/>
      <p:bldP spid="1669136" grpId="0"/>
      <p:bldP spid="1669137"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293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671171" name="Rectangle 3"/>
          <p:cNvSpPr>
            <a:spLocks noGrp="1"/>
          </p:cNvSpPr>
          <p:nvPr>
            <p:ph idx="1"/>
          </p:nvPr>
        </p:nvSpPr>
        <p:spPr>
          <a:xfrm>
            <a:off x="373063" y="1060450"/>
            <a:ext cx="3157537" cy="661988"/>
          </a:xfrm>
          <a:ln/>
        </p:spPr>
        <p:txBody>
          <a:bodyPr vert="horz" wrap="square" lIns="91440" tIns="45720" rIns="91440" bIns="45720" anchor="t" anchorCtr="0"/>
          <a:p>
            <a:pPr algn="just" eaLnBrk="1" hangingPunct="1">
              <a:lnSpc>
                <a:spcPct val="110000"/>
              </a:lnSpc>
              <a:buNone/>
            </a:pPr>
            <a:r>
              <a:rPr lang="zh-CN" altLang="en-US" sz="2800" dirty="0">
                <a:solidFill>
                  <a:srgbClr val="FF0000"/>
                </a:solidFill>
                <a:latin typeface="宋体" panose="02010600030101010101" pitchFamily="2" charset="-122"/>
              </a:rPr>
              <a:t>七、移位运算符</a:t>
            </a:r>
            <a:endParaRPr lang="zh-CN" altLang="en-US" sz="2800" dirty="0">
              <a:solidFill>
                <a:srgbClr val="FF0000"/>
              </a:solidFill>
              <a:latin typeface="宋体" panose="02010600030101010101" pitchFamily="2" charset="-122"/>
            </a:endParaRPr>
          </a:p>
        </p:txBody>
      </p:sp>
      <p:graphicFrame>
        <p:nvGraphicFramePr>
          <p:cNvPr id="1671172" name="Group 4"/>
          <p:cNvGraphicFramePr>
            <a:graphicFrameLocks noGrp="1"/>
          </p:cNvGraphicFramePr>
          <p:nvPr/>
        </p:nvGraphicFramePr>
        <p:xfrm>
          <a:off x="3487738" y="1225550"/>
          <a:ext cx="3232150" cy="1143000"/>
        </p:xfrm>
        <a:graphic>
          <a:graphicData uri="http://schemas.openxmlformats.org/drawingml/2006/table">
            <a:tbl>
              <a:tblPr/>
              <a:tblGrid>
                <a:gridCol w="1479550"/>
                <a:gridCol w="1752600"/>
              </a:tblGrid>
              <a:tr h="381000">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移位运算符</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说明</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762000">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&gt;&gt; </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&lt;&lt;</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右移</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左移</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r>
            </a:tbl>
          </a:graphicData>
        </a:graphic>
      </p:graphicFrame>
      <p:sp>
        <p:nvSpPr>
          <p:cNvPr id="1671183" name="AutoShape 15"/>
          <p:cNvSpPr/>
          <p:nvPr/>
        </p:nvSpPr>
        <p:spPr>
          <a:xfrm>
            <a:off x="1393825" y="1719263"/>
            <a:ext cx="1600200" cy="457200"/>
          </a:xfrm>
          <a:prstGeom prst="wedgeRoundRectCallout">
            <a:avLst>
              <a:gd name="adj1" fmla="val -51093"/>
              <a:gd name="adj2" fmla="val -98611"/>
              <a:gd name="adj3" fmla="val 16667"/>
            </a:avLst>
          </a:prstGeom>
          <a:solidFill>
            <a:srgbClr val="99FFCC"/>
          </a:solidFill>
          <a:ln w="9525">
            <a:noFill/>
          </a:ln>
          <a:effectLst>
            <a:prstShdw prst="shdw17" dist="17961" dir="2699999">
              <a:srgbClr val="5C997A"/>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dirty="0">
                <a:solidFill>
                  <a:srgbClr val="FF0066"/>
                </a:solidFill>
              </a:rPr>
              <a:t>单</a:t>
            </a:r>
            <a:r>
              <a:rPr lang="zh-CN" altLang="en-US" sz="2000" b="0" dirty="0"/>
              <a:t>目运算符</a:t>
            </a:r>
            <a:endParaRPr lang="zh-CN" altLang="en-US" sz="2000" b="0" dirty="0">
              <a:solidFill>
                <a:srgbClr val="FF0066"/>
              </a:solidFill>
            </a:endParaRPr>
          </a:p>
        </p:txBody>
      </p:sp>
      <p:sp>
        <p:nvSpPr>
          <p:cNvPr id="1671184" name="Rectangle 16"/>
          <p:cNvSpPr/>
          <p:nvPr/>
        </p:nvSpPr>
        <p:spPr>
          <a:xfrm>
            <a:off x="1403350" y="2598738"/>
            <a:ext cx="5645150" cy="436562"/>
          </a:xfrm>
          <a:prstGeom prst="rect">
            <a:avLst/>
          </a:prstGeom>
          <a:solidFill>
            <a:srgbClr val="FFCC99"/>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
                <a:srgbClr val="FF0066"/>
              </a:buClr>
              <a:buNone/>
            </a:pPr>
            <a:r>
              <a:rPr lang="zh-CN" altLang="en-US" sz="2000" dirty="0">
                <a:latin typeface="华文新魏" panose="02010800040101010101" pitchFamily="2" charset="-122"/>
                <a:ea typeface="华文新魏" panose="02010800040101010101" pitchFamily="2" charset="-122"/>
              </a:rPr>
              <a:t>只有当右操作数为常数时</a:t>
            </a:r>
            <a:r>
              <a:rPr lang="en-US" altLang="zh-CN" sz="2000" dirty="0">
                <a:latin typeface="华文新魏" panose="02010800040101010101" pitchFamily="2" charset="-122"/>
                <a:ea typeface="华文新魏" panose="02010800040101010101" pitchFamily="2" charset="-122"/>
              </a:rPr>
              <a:t>MAX + PLUS II</a:t>
            </a:r>
            <a:r>
              <a:rPr lang="zh-CN" altLang="en-US" sz="2000" dirty="0">
                <a:latin typeface="华文新魏" panose="02010800040101010101" pitchFamily="2" charset="-122"/>
                <a:ea typeface="华文新魏" panose="02010800040101010101" pitchFamily="2" charset="-122"/>
              </a:rPr>
              <a:t>支持！</a:t>
            </a:r>
            <a:endParaRPr lang="zh-CN" altLang="en-US" sz="2000" dirty="0">
              <a:latin typeface="华文新魏" panose="02010800040101010101" pitchFamily="2" charset="-122"/>
              <a:ea typeface="华文新魏" panose="02010800040101010101" pitchFamily="2" charset="-122"/>
            </a:endParaRPr>
          </a:p>
        </p:txBody>
      </p:sp>
      <p:sp>
        <p:nvSpPr>
          <p:cNvPr id="1671185" name="AutoShape 17"/>
          <p:cNvSpPr/>
          <p:nvPr/>
        </p:nvSpPr>
        <p:spPr>
          <a:xfrm>
            <a:off x="6421438" y="5197475"/>
            <a:ext cx="2209800" cy="381000"/>
          </a:xfrm>
          <a:prstGeom prst="wedgeRectCallout">
            <a:avLst>
              <a:gd name="adj1" fmla="val -48995"/>
              <a:gd name="adj2" fmla="val -135833"/>
            </a:avLst>
          </a:prstGeom>
          <a:solidFill>
            <a:srgbClr val="FFCCFF"/>
          </a:solidFill>
          <a:ln w="9525">
            <a:noFill/>
          </a:ln>
          <a:effectLst>
            <a:prstShdw prst="shdw17" dist="17961" dir="2699999">
              <a:srgbClr val="997A99"/>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2000" dirty="0">
                <a:latin typeface="华文楷体" panose="02010600040101010101" pitchFamily="2" charset="-122"/>
                <a:ea typeface="华文楷体" panose="02010600040101010101" pitchFamily="2" charset="-122"/>
              </a:rPr>
              <a:t>左移会扩充位数！</a:t>
            </a:r>
            <a:endParaRPr lang="zh-CN" altLang="en-US" sz="2000" dirty="0">
              <a:latin typeface="华文楷体" panose="02010600040101010101" pitchFamily="2" charset="-122"/>
              <a:ea typeface="华文楷体" panose="02010600040101010101" pitchFamily="2" charset="-122"/>
            </a:endParaRPr>
          </a:p>
        </p:txBody>
      </p:sp>
      <p:sp>
        <p:nvSpPr>
          <p:cNvPr id="1671186" name="Rectangle 18"/>
          <p:cNvSpPr/>
          <p:nvPr/>
        </p:nvSpPr>
        <p:spPr>
          <a:xfrm>
            <a:off x="457200" y="3273425"/>
            <a:ext cx="8686800" cy="1958975"/>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algn="just">
              <a:lnSpc>
                <a:spcPct val="110000"/>
              </a:lnSpc>
              <a:spcBef>
                <a:spcPct val="0"/>
              </a:spcBef>
            </a:pPr>
            <a:r>
              <a:rPr lang="zh-CN" altLang="en-US" dirty="0">
                <a:latin typeface="宋体" panose="02010600030101010101" pitchFamily="2" charset="-122"/>
              </a:rPr>
              <a:t>用法：</a:t>
            </a:r>
            <a:r>
              <a:rPr lang="en-US" altLang="zh-CN" dirty="0">
                <a:latin typeface="宋体" panose="02010600030101010101" pitchFamily="2" charset="-122"/>
              </a:rPr>
              <a:t>A&gt;&gt;n   </a:t>
            </a:r>
            <a:r>
              <a:rPr lang="zh-CN" altLang="en-US" dirty="0">
                <a:latin typeface="宋体" panose="02010600030101010101" pitchFamily="2" charset="-122"/>
              </a:rPr>
              <a:t>或 </a:t>
            </a:r>
            <a:r>
              <a:rPr lang="en-US" altLang="zh-CN" dirty="0">
                <a:latin typeface="宋体" panose="02010600030101010101" pitchFamily="2" charset="-122"/>
              </a:rPr>
              <a:t>A&lt;&lt;n </a:t>
            </a:r>
            <a:endParaRPr lang="en-US" altLang="zh-CN" dirty="0">
              <a:latin typeface="宋体" panose="02010600030101010101" pitchFamily="2" charset="-122"/>
            </a:endParaRPr>
          </a:p>
          <a:p>
            <a:pPr marL="342900" lvl="0" indent="-342900" algn="just">
              <a:lnSpc>
                <a:spcPct val="110000"/>
              </a:lnSpc>
              <a:spcBef>
                <a:spcPct val="0"/>
              </a:spcBef>
              <a:buNone/>
            </a:pPr>
            <a:r>
              <a:rPr lang="en-US" altLang="zh-CN" dirty="0">
                <a:latin typeface="宋体" panose="02010600030101010101" pitchFamily="2" charset="-122"/>
              </a:rPr>
              <a:t>   </a:t>
            </a:r>
            <a:r>
              <a:rPr lang="zh-CN" altLang="en-US" dirty="0">
                <a:latin typeface="华文新魏" panose="02010800040101010101" pitchFamily="2" charset="-122"/>
                <a:ea typeface="华文新魏" panose="02010800040101010101" pitchFamily="2" charset="-122"/>
              </a:rPr>
              <a:t>将操作数右移或左移</a:t>
            </a:r>
            <a:r>
              <a:rPr lang="en-US" altLang="zh-CN" dirty="0">
                <a:latin typeface="华文新魏" panose="02010800040101010101" pitchFamily="2" charset="-122"/>
                <a:ea typeface="华文新魏" panose="02010800040101010101" pitchFamily="2" charset="-122"/>
              </a:rPr>
              <a:t>n</a:t>
            </a:r>
            <a:r>
              <a:rPr lang="zh-CN" altLang="en-US" dirty="0">
                <a:latin typeface="华文新魏" panose="02010800040101010101" pitchFamily="2" charset="-122"/>
                <a:ea typeface="华文新魏" panose="02010800040101010101" pitchFamily="2" charset="-122"/>
              </a:rPr>
              <a:t>位，同时用</a:t>
            </a:r>
            <a:r>
              <a:rPr lang="en-US" altLang="zh-CN" dirty="0">
                <a:latin typeface="华文新魏" panose="02010800040101010101" pitchFamily="2" charset="-122"/>
                <a:ea typeface="华文新魏" panose="02010800040101010101" pitchFamily="2" charset="-122"/>
              </a:rPr>
              <a:t>n</a:t>
            </a:r>
            <a:r>
              <a:rPr lang="zh-CN" altLang="en-US" dirty="0">
                <a:latin typeface="华文新魏" panose="02010800040101010101" pitchFamily="2" charset="-122"/>
                <a:ea typeface="华文新魏" panose="02010800040101010101" pitchFamily="2" charset="-122"/>
              </a:rPr>
              <a:t>个</a:t>
            </a:r>
            <a:r>
              <a:rPr lang="en-US" altLang="zh-CN" dirty="0">
                <a:latin typeface="华文新魏" panose="02010800040101010101" pitchFamily="2" charset="-122"/>
                <a:ea typeface="华文新魏" panose="02010800040101010101" pitchFamily="2" charset="-122"/>
              </a:rPr>
              <a:t>0</a:t>
            </a:r>
            <a:r>
              <a:rPr lang="zh-CN" altLang="en-US" dirty="0">
                <a:latin typeface="华文新魏" panose="02010800040101010101" pitchFamily="2" charset="-122"/>
                <a:ea typeface="华文新魏" panose="02010800040101010101" pitchFamily="2" charset="-122"/>
              </a:rPr>
              <a:t>填补移出的空位。</a:t>
            </a:r>
            <a:endParaRPr lang="zh-CN" altLang="en-US" dirty="0">
              <a:latin typeface="华文新魏" panose="02010800040101010101" pitchFamily="2" charset="-122"/>
              <a:ea typeface="华文新魏" panose="02010800040101010101" pitchFamily="2" charset="-122"/>
            </a:endParaRPr>
          </a:p>
          <a:p>
            <a:pPr marL="342900" lvl="0" indent="-342900" algn="just">
              <a:lnSpc>
                <a:spcPct val="110000"/>
              </a:lnSpc>
              <a:spcBef>
                <a:spcPct val="0"/>
              </a:spcBef>
            </a:pPr>
            <a:r>
              <a:rPr lang="en-US" altLang="zh-CN" b="0" dirty="0">
                <a:latin typeface="方正姚体" panose="02010601030101010101" pitchFamily="2" charset="-122"/>
                <a:ea typeface="方正姚体" panose="02010601030101010101" pitchFamily="2" charset="-122"/>
              </a:rPr>
              <a:t>[</a:t>
            </a:r>
            <a:r>
              <a:rPr lang="zh-CN" altLang="en-US" dirty="0">
                <a:solidFill>
                  <a:srgbClr val="FF0066"/>
                </a:solidFill>
                <a:latin typeface="方正姚体" panose="02010601030101010101" pitchFamily="2" charset="-122"/>
                <a:ea typeface="方正姚体" panose="02010601030101010101" pitchFamily="2" charset="-122"/>
              </a:rPr>
              <a:t>例</a:t>
            </a:r>
            <a:r>
              <a:rPr lang="en-US" altLang="zh-CN" b="0" dirty="0">
                <a:latin typeface="方正姚体" panose="02010601030101010101" pitchFamily="2" charset="-122"/>
                <a:ea typeface="方正姚体" panose="02010601030101010101" pitchFamily="2" charset="-122"/>
              </a:rPr>
              <a:t>] 4</a:t>
            </a:r>
            <a:r>
              <a:rPr lang="en-US" altLang="zh-CN" b="0" dirty="0">
                <a:latin typeface="Times New Roman" panose="02020603050405020304" pitchFamily="18" charset="0"/>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b1001&gt;&gt;5 = 4</a:t>
            </a:r>
            <a:r>
              <a:rPr lang="en-US" altLang="zh-CN" b="0" dirty="0">
                <a:latin typeface="Times New Roman" panose="02020603050405020304" pitchFamily="18" charset="0"/>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b</a:t>
            </a:r>
            <a:r>
              <a:rPr lang="en-US" altLang="zh-CN" b="0" dirty="0">
                <a:solidFill>
                  <a:srgbClr val="FF0066"/>
                </a:solidFill>
                <a:latin typeface="方正姚体" panose="02010601030101010101" pitchFamily="2" charset="-122"/>
                <a:ea typeface="方正姚体" panose="02010601030101010101" pitchFamily="2" charset="-122"/>
              </a:rPr>
              <a:t>000</a:t>
            </a:r>
            <a:r>
              <a:rPr lang="en-US" altLang="zh-CN" b="0" dirty="0">
                <a:latin typeface="方正姚体" panose="02010601030101010101" pitchFamily="2" charset="-122"/>
                <a:ea typeface="方正姚体" panose="02010601030101010101" pitchFamily="2" charset="-122"/>
              </a:rPr>
              <a:t>1</a:t>
            </a:r>
            <a:r>
              <a:rPr lang="zh-CN" altLang="en-US" b="0" dirty="0">
                <a:latin typeface="方正姚体" panose="02010601030101010101" pitchFamily="2" charset="-122"/>
                <a:ea typeface="方正姚体" panose="02010601030101010101" pitchFamily="2" charset="-122"/>
              </a:rPr>
              <a:t>； </a:t>
            </a:r>
            <a:r>
              <a:rPr lang="en-US" altLang="zh-CN" b="0" dirty="0">
                <a:latin typeface="方正姚体" panose="02010601030101010101" pitchFamily="2" charset="-122"/>
                <a:ea typeface="方正姚体" panose="02010601030101010101" pitchFamily="2" charset="-122"/>
              </a:rPr>
              <a:t>4</a:t>
            </a:r>
            <a:r>
              <a:rPr lang="en-US" altLang="zh-CN" b="0" dirty="0">
                <a:latin typeface="Times New Roman" panose="02020603050405020304" pitchFamily="18" charset="0"/>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b1001&gt;&gt;4 = 4</a:t>
            </a:r>
            <a:r>
              <a:rPr lang="en-US" altLang="zh-CN" b="0" dirty="0">
                <a:latin typeface="Times New Roman" panose="02020603050405020304" pitchFamily="18" charset="0"/>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b</a:t>
            </a:r>
            <a:r>
              <a:rPr lang="en-US" altLang="zh-CN" b="0" dirty="0">
                <a:solidFill>
                  <a:srgbClr val="FF0066"/>
                </a:solidFill>
                <a:latin typeface="方正姚体" panose="02010601030101010101" pitchFamily="2" charset="-122"/>
                <a:ea typeface="方正姚体" panose="02010601030101010101" pitchFamily="2" charset="-122"/>
              </a:rPr>
              <a:t>0000</a:t>
            </a:r>
            <a:endParaRPr lang="en-US" altLang="zh-CN" b="0" dirty="0">
              <a:latin typeface="方正姚体" panose="02010601030101010101" pitchFamily="2" charset="-122"/>
              <a:ea typeface="方正姚体" panose="02010601030101010101" pitchFamily="2" charset="-122"/>
            </a:endParaRPr>
          </a:p>
          <a:p>
            <a:pPr marL="342900" lvl="0" indent="-342900" algn="just">
              <a:lnSpc>
                <a:spcPct val="110000"/>
              </a:lnSpc>
              <a:spcBef>
                <a:spcPct val="0"/>
              </a:spcBef>
              <a:buNone/>
            </a:pPr>
            <a:r>
              <a:rPr lang="en-US" altLang="zh-CN" b="0" dirty="0">
                <a:latin typeface="方正姚体" panose="02010601030101010101" pitchFamily="2" charset="-122"/>
                <a:ea typeface="方正姚体" panose="02010601030101010101" pitchFamily="2" charset="-122"/>
              </a:rPr>
              <a:t>       4</a:t>
            </a:r>
            <a:r>
              <a:rPr lang="en-US" altLang="zh-CN" b="0" dirty="0">
                <a:latin typeface="Times New Roman" panose="02020603050405020304" pitchFamily="18" charset="0"/>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b1001&lt;&lt;1 = 5</a:t>
            </a:r>
            <a:r>
              <a:rPr lang="en-US" altLang="zh-CN" b="0" dirty="0">
                <a:latin typeface="Times New Roman" panose="02020603050405020304" pitchFamily="18" charset="0"/>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b1001</a:t>
            </a:r>
            <a:r>
              <a:rPr lang="en-US" altLang="zh-CN" b="0" dirty="0">
                <a:solidFill>
                  <a:srgbClr val="FF0066"/>
                </a:solidFill>
                <a:latin typeface="方正姚体" panose="02010601030101010101" pitchFamily="2" charset="-122"/>
                <a:ea typeface="方正姚体" panose="02010601030101010101" pitchFamily="2" charset="-122"/>
              </a:rPr>
              <a:t>0</a:t>
            </a:r>
            <a:r>
              <a:rPr lang="zh-CN" altLang="en-US" b="0" dirty="0">
                <a:latin typeface="方正姚体" panose="02010601030101010101" pitchFamily="2" charset="-122"/>
                <a:ea typeface="方正姚体" panose="02010601030101010101" pitchFamily="2" charset="-122"/>
              </a:rPr>
              <a:t>；    </a:t>
            </a:r>
            <a:r>
              <a:rPr lang="en-US" altLang="zh-CN" b="0" dirty="0">
                <a:latin typeface="方正姚体" panose="02010601030101010101" pitchFamily="2" charset="-122"/>
                <a:ea typeface="方正姚体" panose="02010601030101010101" pitchFamily="2" charset="-122"/>
              </a:rPr>
              <a:t>4</a:t>
            </a:r>
            <a:r>
              <a:rPr lang="en-US" altLang="zh-CN" b="0" dirty="0">
                <a:latin typeface="Times New Roman" panose="02020603050405020304" pitchFamily="18" charset="0"/>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b1001&lt;&lt;2 = 6</a:t>
            </a:r>
            <a:r>
              <a:rPr lang="en-US" altLang="zh-CN" b="0" dirty="0">
                <a:latin typeface="Times New Roman" panose="02020603050405020304" pitchFamily="18" charset="0"/>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b1001</a:t>
            </a:r>
            <a:r>
              <a:rPr lang="en-US" altLang="zh-CN" b="0" dirty="0">
                <a:solidFill>
                  <a:srgbClr val="FF0066"/>
                </a:solidFill>
                <a:latin typeface="方正姚体" panose="02010601030101010101" pitchFamily="2" charset="-122"/>
                <a:ea typeface="方正姚体" panose="02010601030101010101" pitchFamily="2" charset="-122"/>
              </a:rPr>
              <a:t>00</a:t>
            </a:r>
            <a:r>
              <a:rPr lang="zh-CN" altLang="en-US" b="0" dirty="0">
                <a:latin typeface="方正姚体" panose="02010601030101010101" pitchFamily="2" charset="-122"/>
                <a:ea typeface="方正姚体" panose="02010601030101010101" pitchFamily="2" charset="-122"/>
              </a:rPr>
              <a:t>；</a:t>
            </a:r>
            <a:endParaRPr lang="zh-CN" altLang="en-US" b="0" dirty="0">
              <a:latin typeface="方正姚体" panose="02010601030101010101" pitchFamily="2" charset="-122"/>
              <a:ea typeface="方正姚体" panose="02010601030101010101" pitchFamily="2" charset="-122"/>
            </a:endParaRPr>
          </a:p>
          <a:p>
            <a:pPr marL="342900" lvl="0" indent="-342900" algn="just">
              <a:lnSpc>
                <a:spcPct val="110000"/>
              </a:lnSpc>
              <a:spcBef>
                <a:spcPct val="0"/>
              </a:spcBef>
              <a:buNone/>
            </a:pPr>
            <a:r>
              <a:rPr lang="zh-CN" altLang="en-US" b="0" dirty="0">
                <a:latin typeface="方正姚体" panose="02010601030101010101" pitchFamily="2" charset="-122"/>
                <a:ea typeface="方正姚体" panose="02010601030101010101" pitchFamily="2" charset="-122"/>
              </a:rPr>
              <a:t>       </a:t>
            </a:r>
            <a:r>
              <a:rPr lang="en-US" altLang="zh-CN" b="0" dirty="0">
                <a:latin typeface="方正姚体" panose="02010601030101010101" pitchFamily="2" charset="-122"/>
                <a:ea typeface="方正姚体" panose="02010601030101010101" pitchFamily="2" charset="-122"/>
              </a:rPr>
              <a:t>1&lt;&lt;6 = 52</a:t>
            </a:r>
            <a:r>
              <a:rPr lang="en-US" altLang="zh-CN" b="0" dirty="0">
                <a:latin typeface="Times New Roman" panose="02020603050405020304" pitchFamily="18" charset="0"/>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b1</a:t>
            </a:r>
            <a:r>
              <a:rPr lang="en-US" altLang="zh-CN" b="0" dirty="0">
                <a:solidFill>
                  <a:srgbClr val="FF0066"/>
                </a:solidFill>
                <a:latin typeface="方正姚体" panose="02010601030101010101" pitchFamily="2" charset="-122"/>
                <a:ea typeface="方正姚体" panose="02010601030101010101" pitchFamily="2" charset="-122"/>
              </a:rPr>
              <a:t>000000</a:t>
            </a:r>
            <a:endParaRPr lang="en-US" altLang="zh-CN" b="0" dirty="0">
              <a:latin typeface="方正姚体" panose="02010601030101010101" pitchFamily="2" charset="-122"/>
              <a:ea typeface="方正姚体" panose="02010601030101010101" pitchFamily="2" charset="-122"/>
            </a:endParaRPr>
          </a:p>
        </p:txBody>
      </p:sp>
      <p:sp>
        <p:nvSpPr>
          <p:cNvPr id="1671187" name="AutoShape 19"/>
          <p:cNvSpPr/>
          <p:nvPr/>
        </p:nvSpPr>
        <p:spPr>
          <a:xfrm>
            <a:off x="2373313" y="5740400"/>
            <a:ext cx="4621212" cy="1117600"/>
          </a:xfrm>
          <a:prstGeom prst="horizontalScroll">
            <a:avLst>
              <a:gd name="adj" fmla="val 12500"/>
            </a:avLst>
          </a:prstGeom>
          <a:solidFill>
            <a:schemeClr val="accent1"/>
          </a:solidFill>
          <a:ln w="9525">
            <a:noFill/>
          </a:ln>
        </p:spPr>
        <p:txBody>
          <a:bodyPr anchor="ctr"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287655" algn="just">
              <a:lnSpc>
                <a:spcPct val="105000"/>
              </a:lnSpc>
              <a:spcBef>
                <a:spcPct val="0"/>
              </a:spcBef>
              <a:buClr>
                <a:srgbClr val="FF0066"/>
              </a:buClr>
              <a:buFont typeface="Wingdings" panose="05000000000000000000" pitchFamily="2" charset="2"/>
              <a:buChar char="v"/>
            </a:pPr>
            <a:r>
              <a:rPr lang="zh-CN" altLang="en-US" dirty="0">
                <a:solidFill>
                  <a:schemeClr val="tx2"/>
                </a:solidFill>
                <a:latin typeface="华文新魏" panose="02010800040101010101" pitchFamily="2" charset="-122"/>
                <a:ea typeface="华文新魏" panose="02010800040101010101" pitchFamily="2" charset="-122"/>
              </a:rPr>
              <a:t>将操作数右移或左移</a:t>
            </a:r>
            <a:r>
              <a:rPr lang="en-US" altLang="zh-CN" dirty="0">
                <a:solidFill>
                  <a:schemeClr val="tx2"/>
                </a:solidFill>
                <a:latin typeface="华文新魏" panose="02010800040101010101" pitchFamily="2" charset="-122"/>
                <a:ea typeface="华文新魏" panose="02010800040101010101" pitchFamily="2" charset="-122"/>
              </a:rPr>
              <a:t>n</a:t>
            </a:r>
            <a:r>
              <a:rPr lang="zh-CN" altLang="en-US" dirty="0">
                <a:solidFill>
                  <a:schemeClr val="tx2"/>
                </a:solidFill>
                <a:latin typeface="华文新魏" panose="02010800040101010101" pitchFamily="2" charset="-122"/>
                <a:ea typeface="华文新魏" panose="02010800040101010101" pitchFamily="2" charset="-122"/>
              </a:rPr>
              <a:t>位，相当于将操作数除以或乘以</a:t>
            </a:r>
            <a:r>
              <a:rPr lang="en-US" altLang="zh-CN" dirty="0">
                <a:solidFill>
                  <a:srgbClr val="FF0066"/>
                </a:solidFill>
                <a:latin typeface="仿宋_GB2312" pitchFamily="50" charset="-122"/>
                <a:ea typeface="仿宋_GB2312" pitchFamily="50" charset="-122"/>
              </a:rPr>
              <a:t>2</a:t>
            </a:r>
            <a:r>
              <a:rPr lang="en-US" altLang="zh-CN" baseline="36000" dirty="0">
                <a:solidFill>
                  <a:srgbClr val="FF0066"/>
                </a:solidFill>
                <a:latin typeface="仿宋_GB2312" pitchFamily="50" charset="-122"/>
                <a:ea typeface="仿宋_GB2312" pitchFamily="50" charset="-122"/>
              </a:rPr>
              <a:t>n</a:t>
            </a:r>
            <a:r>
              <a:rPr lang="zh-CN" altLang="en-US" dirty="0">
                <a:latin typeface="仿宋_GB2312" pitchFamily="50" charset="-122"/>
                <a:ea typeface="仿宋_GB2312" pitchFamily="50" charset="-122"/>
              </a:rPr>
              <a:t>。</a:t>
            </a:r>
            <a:endParaRPr lang="zh-CN" altLang="en-US" dirty="0">
              <a:latin typeface="仿宋_GB2312" pitchFamily="50" charset="-122"/>
              <a:ea typeface="仿宋_GB2312" pitchFamily="50" charset="-122"/>
            </a:endParaRPr>
          </a:p>
        </p:txBody>
      </p:sp>
      <p:sp>
        <p:nvSpPr>
          <p:cNvPr id="1671188" name="AutoShape 20"/>
          <p:cNvSpPr/>
          <p:nvPr/>
        </p:nvSpPr>
        <p:spPr>
          <a:xfrm>
            <a:off x="3859213" y="4894263"/>
            <a:ext cx="1776412" cy="874712"/>
          </a:xfrm>
          <a:prstGeom prst="wedgeRoundRectCallout">
            <a:avLst>
              <a:gd name="adj1" fmla="val -37310"/>
              <a:gd name="adj2" fmla="val -97005"/>
              <a:gd name="adj3" fmla="val 16667"/>
            </a:avLst>
          </a:prstGeom>
          <a:solidFill>
            <a:srgbClr val="FFFF99"/>
          </a:solidFill>
          <a:ln w="9525">
            <a:noFill/>
          </a:ln>
          <a:effectLst>
            <a:prstShdw prst="shdw17" dist="17961" dir="2699999">
              <a:srgbClr val="9999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lnSpc>
                <a:spcPct val="95000"/>
              </a:lnSpc>
              <a:spcBef>
                <a:spcPct val="0"/>
              </a:spcBef>
              <a:buClrTx/>
              <a:buFontTx/>
              <a:buNone/>
            </a:pPr>
            <a:r>
              <a:rPr lang="zh-CN" altLang="en-US" sz="1800" dirty="0">
                <a:latin typeface="华文楷体" panose="02010600040101010101" pitchFamily="2" charset="-122"/>
                <a:ea typeface="华文楷体" panose="02010600040101010101" pitchFamily="2" charset="-122"/>
              </a:rPr>
              <a:t>右移位数不变，但右移的数据会丢失！</a:t>
            </a:r>
            <a:endParaRPr lang="zh-CN" altLang="en-US" sz="1800" dirty="0">
              <a:latin typeface="华文楷体" panose="02010600040101010101" pitchFamily="2" charset="-122"/>
              <a:ea typeface="华文楷体" panose="020106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71171">
                                            <p:txEl>
                                              <p:charRg st="0" end="8"/>
                                            </p:txEl>
                                          </p:spTgt>
                                        </p:tgtEl>
                                        <p:attrNameLst>
                                          <p:attrName>style.visibility</p:attrName>
                                        </p:attrNameLst>
                                      </p:cBhvr>
                                      <p:to>
                                        <p:strVal val="visible"/>
                                      </p:to>
                                    </p:set>
                                    <p:anim calcmode="lin" valueType="num">
                                      <p:cBhvr additive="base">
                                        <p:cTn id="7" dur="500" fill="hold"/>
                                        <p:tgtEl>
                                          <p:spTgt spid="1671171">
                                            <p:txEl>
                                              <p:charRg st="0"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71171">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671183"/>
                                        </p:tgtEl>
                                        <p:attrNameLst>
                                          <p:attrName>style.visibility</p:attrName>
                                        </p:attrNameLst>
                                      </p:cBhvr>
                                      <p:to>
                                        <p:strVal val="visible"/>
                                      </p:to>
                                    </p:set>
                                    <p:animEffect transition="in" filter="dissolve">
                                      <p:cBhvr>
                                        <p:cTn id="13" dur="500"/>
                                        <p:tgtEl>
                                          <p:spTgt spid="1671183"/>
                                        </p:tgtEl>
                                      </p:cBhvr>
                                    </p:animEffect>
                                  </p:childTnLst>
                                </p:cTn>
                              </p:par>
                            </p:childTnLst>
                          </p:cTn>
                        </p:par>
                        <p:par>
                          <p:cTn id="14" fill="hold">
                            <p:stCondLst>
                              <p:cond delay="500"/>
                            </p:stCondLst>
                            <p:childTnLst>
                              <p:par>
                                <p:cTn id="15" presetID="2" presetClass="entr" presetSubtype="2" fill="hold" nodeType="afterEffect">
                                  <p:stCondLst>
                                    <p:cond delay="0"/>
                                  </p:stCondLst>
                                  <p:childTnLst>
                                    <p:set>
                                      <p:cBhvr>
                                        <p:cTn id="16" dur="1" fill="hold">
                                          <p:stCondLst>
                                            <p:cond delay="0"/>
                                          </p:stCondLst>
                                        </p:cTn>
                                        <p:tgtEl>
                                          <p:spTgt spid="1671172"/>
                                        </p:tgtEl>
                                        <p:attrNameLst>
                                          <p:attrName>style.visibility</p:attrName>
                                        </p:attrNameLst>
                                      </p:cBhvr>
                                      <p:to>
                                        <p:strVal val="visible"/>
                                      </p:to>
                                    </p:set>
                                    <p:anim calcmode="lin" valueType="num">
                                      <p:cBhvr additive="base">
                                        <p:cTn id="17" dur="500" fill="hold"/>
                                        <p:tgtEl>
                                          <p:spTgt spid="1671172"/>
                                        </p:tgtEl>
                                        <p:attrNameLst>
                                          <p:attrName>ppt_x</p:attrName>
                                        </p:attrNameLst>
                                      </p:cBhvr>
                                      <p:tavLst>
                                        <p:tav tm="0">
                                          <p:val>
                                            <p:strVal val="1+#ppt_w/2"/>
                                          </p:val>
                                        </p:tav>
                                        <p:tav tm="100000">
                                          <p:val>
                                            <p:strVal val="#ppt_x"/>
                                          </p:val>
                                        </p:tav>
                                      </p:tavLst>
                                    </p:anim>
                                    <p:anim calcmode="lin" valueType="num">
                                      <p:cBhvr additive="base">
                                        <p:cTn id="18" dur="500" fill="hold"/>
                                        <p:tgtEl>
                                          <p:spTgt spid="167117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1671184"/>
                                        </p:tgtEl>
                                        <p:attrNameLst>
                                          <p:attrName>style.visibility</p:attrName>
                                        </p:attrNameLst>
                                      </p:cBhvr>
                                      <p:to>
                                        <p:strVal val="visible"/>
                                      </p:to>
                                    </p:set>
                                    <p:animEffect transition="in" filter="barn(outVertical)">
                                      <p:cBhvr>
                                        <p:cTn id="23" dur="500"/>
                                        <p:tgtEl>
                                          <p:spTgt spid="167118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671186"/>
                                        </p:tgtEl>
                                        <p:attrNameLst>
                                          <p:attrName>style.visibility</p:attrName>
                                        </p:attrNameLst>
                                      </p:cBhvr>
                                      <p:to>
                                        <p:strVal val="visible"/>
                                      </p:to>
                                    </p:set>
                                    <p:anim calcmode="lin" valueType="num">
                                      <p:cBhvr additive="base">
                                        <p:cTn id="28" dur="500" fill="hold"/>
                                        <p:tgtEl>
                                          <p:spTgt spid="1671186"/>
                                        </p:tgtEl>
                                        <p:attrNameLst>
                                          <p:attrName>ppt_x</p:attrName>
                                        </p:attrNameLst>
                                      </p:cBhvr>
                                      <p:tavLst>
                                        <p:tav tm="0">
                                          <p:val>
                                            <p:strVal val="0-#ppt_w/2"/>
                                          </p:val>
                                        </p:tav>
                                        <p:tav tm="100000">
                                          <p:val>
                                            <p:strVal val="#ppt_x"/>
                                          </p:val>
                                        </p:tav>
                                      </p:tavLst>
                                    </p:anim>
                                    <p:anim calcmode="lin" valueType="num">
                                      <p:cBhvr additive="base">
                                        <p:cTn id="29" dur="500" fill="hold"/>
                                        <p:tgtEl>
                                          <p:spTgt spid="1671186"/>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671188"/>
                                        </p:tgtEl>
                                        <p:attrNameLst>
                                          <p:attrName>style.visibility</p:attrName>
                                        </p:attrNameLst>
                                      </p:cBhvr>
                                      <p:to>
                                        <p:strVal val="visible"/>
                                      </p:to>
                                    </p:set>
                                    <p:animEffect transition="in" filter="dissolve">
                                      <p:cBhvr>
                                        <p:cTn id="34" dur="500"/>
                                        <p:tgtEl>
                                          <p:spTgt spid="167118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671185"/>
                                        </p:tgtEl>
                                        <p:attrNameLst>
                                          <p:attrName>style.visibility</p:attrName>
                                        </p:attrNameLst>
                                      </p:cBhvr>
                                      <p:to>
                                        <p:strVal val="visible"/>
                                      </p:to>
                                    </p:set>
                                    <p:animEffect transition="in" filter="dissolve">
                                      <p:cBhvr>
                                        <p:cTn id="39" dur="500"/>
                                        <p:tgtEl>
                                          <p:spTgt spid="1671185"/>
                                        </p:tgtEl>
                                      </p:cBhvr>
                                    </p:animEffect>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grpId="0" nodeType="clickEffect">
                                  <p:stCondLst>
                                    <p:cond delay="0"/>
                                  </p:stCondLst>
                                  <p:childTnLst>
                                    <p:set>
                                      <p:cBhvr>
                                        <p:cTn id="43" dur="1" fill="hold">
                                          <p:stCondLst>
                                            <p:cond delay="0"/>
                                          </p:stCondLst>
                                        </p:cTn>
                                        <p:tgtEl>
                                          <p:spTgt spid="1671187"/>
                                        </p:tgtEl>
                                        <p:attrNameLst>
                                          <p:attrName>style.visibility</p:attrName>
                                        </p:attrNameLst>
                                      </p:cBhvr>
                                      <p:to>
                                        <p:strVal val="visible"/>
                                      </p:to>
                                    </p:set>
                                    <p:anim calcmode="lin" valueType="num">
                                      <p:cBhvr>
                                        <p:cTn id="44" dur="500" fill="hold"/>
                                        <p:tgtEl>
                                          <p:spTgt spid="1671187"/>
                                        </p:tgtEl>
                                        <p:attrNameLst>
                                          <p:attrName>ppt_w</p:attrName>
                                        </p:attrNameLst>
                                      </p:cBhvr>
                                      <p:tavLst>
                                        <p:tav tm="0">
                                          <p:val>
                                            <p:fltVal val="0.000000"/>
                                          </p:val>
                                        </p:tav>
                                        <p:tav tm="100000">
                                          <p:val>
                                            <p:strVal val="#ppt_w"/>
                                          </p:val>
                                        </p:tav>
                                      </p:tavLst>
                                    </p:anim>
                                    <p:anim calcmode="lin" valueType="num">
                                      <p:cBhvr>
                                        <p:cTn id="45" dur="500" fill="hold"/>
                                        <p:tgtEl>
                                          <p:spTgt spid="1671187"/>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1171" grpId="0" advAuto="1000" build="p"/>
      <p:bldP spid="1671183" grpId="0" animBg="1"/>
      <p:bldP spid="1671184" grpId="0" animBg="1"/>
      <p:bldP spid="1671185" grpId="0" animBg="1"/>
      <p:bldP spid="1671186" grpId="0"/>
      <p:bldP spid="1671187" grpId="0" animBg="1"/>
      <p:bldP spid="1671188"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4978"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673219" name="Rectangle 3"/>
          <p:cNvSpPr>
            <a:spLocks noGrp="1"/>
          </p:cNvSpPr>
          <p:nvPr>
            <p:ph idx="1"/>
          </p:nvPr>
        </p:nvSpPr>
        <p:spPr>
          <a:xfrm>
            <a:off x="247650" y="1409700"/>
            <a:ext cx="2928938" cy="609600"/>
          </a:xfrm>
          <a:ln/>
        </p:spPr>
        <p:txBody>
          <a:bodyPr vert="horz" wrap="square" lIns="91440" tIns="45720" rIns="91440" bIns="45720" anchor="t" anchorCtr="0"/>
          <a:p>
            <a:pPr algn="just" eaLnBrk="1" hangingPunct="1">
              <a:lnSpc>
                <a:spcPct val="110000"/>
              </a:lnSpc>
              <a:buNone/>
            </a:pPr>
            <a:r>
              <a:rPr lang="zh-CN" altLang="en-US" sz="2800" dirty="0">
                <a:solidFill>
                  <a:srgbClr val="FF0000"/>
                </a:solidFill>
                <a:latin typeface="宋体" panose="02010600030101010101" pitchFamily="2" charset="-122"/>
              </a:rPr>
              <a:t>八、条件运算符</a:t>
            </a:r>
            <a:endParaRPr lang="zh-CN" altLang="en-US" sz="2800" dirty="0">
              <a:latin typeface="宋体" panose="02010600030101010101" pitchFamily="2" charset="-122"/>
            </a:endParaRPr>
          </a:p>
        </p:txBody>
      </p:sp>
      <p:sp>
        <p:nvSpPr>
          <p:cNvPr id="1673220" name="AutoShape 4"/>
          <p:cNvSpPr>
            <a:spLocks noChangeArrowheads="1"/>
          </p:cNvSpPr>
          <p:nvPr/>
        </p:nvSpPr>
        <p:spPr bwMode="auto">
          <a:xfrm>
            <a:off x="3257550" y="1285875"/>
            <a:ext cx="1600200" cy="457200"/>
          </a:xfrm>
          <a:prstGeom prst="wedgeRoundRectCallout">
            <a:avLst>
              <a:gd name="adj1" fmla="val -74009"/>
              <a:gd name="adj2" fmla="val 47917"/>
              <a:gd name="adj3"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nchor="b"/>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a:ln>
                  <a:noFill/>
                </a:ln>
                <a:solidFill>
                  <a:srgbClr val="FF0066"/>
                </a:solidFill>
                <a:effectLst/>
                <a:uLnTx/>
                <a:uFillTx/>
                <a:latin typeface="Tahoma" panose="020B0604030504040204" pitchFamily="34" charset="0"/>
                <a:ea typeface="宋体" panose="02010600030101010101" pitchFamily="2" charset="-122"/>
                <a:cs typeface="+mn-cs"/>
              </a:rPr>
              <a:t>三</a:t>
            </a:r>
            <a:r>
              <a:rPr kumimoji="1" lang="zh-CN" altLang="en-US" sz="20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目运算符</a:t>
            </a:r>
            <a:endParaRPr kumimoji="1" lang="zh-CN" altLang="en-US" sz="2000" b="0" i="0" u="none" strike="noStrike" kern="1200" cap="none" spc="0" normalizeH="0" baseline="0" noProof="0">
              <a:ln>
                <a:noFill/>
              </a:ln>
              <a:solidFill>
                <a:srgbClr val="FF0066"/>
              </a:solidFill>
              <a:effectLst/>
              <a:uLnTx/>
              <a:uFillTx/>
              <a:latin typeface="Tahoma" panose="020B0604030504040204" pitchFamily="34" charset="0"/>
              <a:ea typeface="宋体" panose="02010600030101010101" pitchFamily="2" charset="-122"/>
              <a:cs typeface="+mn-cs"/>
            </a:endParaRPr>
          </a:p>
        </p:txBody>
      </p:sp>
      <p:sp>
        <p:nvSpPr>
          <p:cNvPr id="254981" name="Rectangle 5"/>
          <p:cNvSpPr/>
          <p:nvPr/>
        </p:nvSpPr>
        <p:spPr>
          <a:xfrm>
            <a:off x="5181600" y="3200400"/>
            <a:ext cx="3200400" cy="2743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grpSp>
        <p:nvGrpSpPr>
          <p:cNvPr id="1673222" name="Group 6"/>
          <p:cNvGrpSpPr/>
          <p:nvPr/>
        </p:nvGrpSpPr>
        <p:grpSpPr>
          <a:xfrm>
            <a:off x="2590800" y="3962400"/>
            <a:ext cx="2590800" cy="2362200"/>
            <a:chOff x="3696" y="2064"/>
            <a:chExt cx="1632" cy="1488"/>
          </a:xfrm>
        </p:grpSpPr>
        <p:sp>
          <p:nvSpPr>
            <p:cNvPr id="254988" name="Rectangle 7"/>
            <p:cNvSpPr/>
            <p:nvPr/>
          </p:nvSpPr>
          <p:spPr>
            <a:xfrm>
              <a:off x="3696" y="2064"/>
              <a:ext cx="1632" cy="1488"/>
            </a:xfrm>
            <a:prstGeom prst="rect">
              <a:avLst/>
            </a:prstGeom>
            <a:solidFill>
              <a:srgbClr val="99CCFF"/>
            </a:solidFill>
            <a:ln w="9525">
              <a:noFill/>
            </a:ln>
            <a:effectLst>
              <a:outerShdw dist="107763" dir="2699999" algn="ctr" rotWithShape="0">
                <a:srgbClr val="808080"/>
              </a:outerShdw>
            </a:effectLst>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buClr>
                  <a:schemeClr val="tx2"/>
                </a:buClr>
                <a:buFontTx/>
                <a:buNone/>
              </a:pPr>
              <a:endParaRPr lang="en-US" altLang="zh-CN" sz="2000" b="0" dirty="0">
                <a:solidFill>
                  <a:schemeClr val="bg2"/>
                </a:solidFill>
                <a:latin typeface="Times New Roman" panose="02020603050405020304" pitchFamily="18" charset="0"/>
              </a:endParaRPr>
            </a:p>
          </p:txBody>
        </p:sp>
        <p:grpSp>
          <p:nvGrpSpPr>
            <p:cNvPr id="254989" name="Group 8"/>
            <p:cNvGrpSpPr/>
            <p:nvPr/>
          </p:nvGrpSpPr>
          <p:grpSpPr>
            <a:xfrm>
              <a:off x="3744" y="2102"/>
              <a:ext cx="1584" cy="1412"/>
              <a:chOff x="3600" y="2102"/>
              <a:chExt cx="1584" cy="1412"/>
            </a:xfrm>
          </p:grpSpPr>
          <p:sp>
            <p:nvSpPr>
              <p:cNvPr id="254990" name="Line 9"/>
              <p:cNvSpPr/>
              <p:nvPr/>
            </p:nvSpPr>
            <p:spPr>
              <a:xfrm>
                <a:off x="3888" y="2544"/>
                <a:ext cx="336" cy="0"/>
              </a:xfrm>
              <a:prstGeom prst="line">
                <a:avLst/>
              </a:prstGeom>
              <a:ln w="9525" cap="flat" cmpd="sng">
                <a:solidFill>
                  <a:schemeClr val="tx1"/>
                </a:solidFill>
                <a:prstDash val="solid"/>
                <a:headEnd type="none" w="med" len="med"/>
                <a:tailEnd type="none" w="med" len="med"/>
              </a:ln>
            </p:spPr>
          </p:sp>
          <p:sp>
            <p:nvSpPr>
              <p:cNvPr id="254991" name="Line 10"/>
              <p:cNvSpPr/>
              <p:nvPr/>
            </p:nvSpPr>
            <p:spPr>
              <a:xfrm>
                <a:off x="3888" y="2880"/>
                <a:ext cx="336" cy="0"/>
              </a:xfrm>
              <a:prstGeom prst="line">
                <a:avLst/>
              </a:prstGeom>
              <a:ln w="9525" cap="flat" cmpd="sng">
                <a:solidFill>
                  <a:schemeClr val="tx1"/>
                </a:solidFill>
                <a:prstDash val="solid"/>
                <a:headEnd type="none" w="med" len="med"/>
                <a:tailEnd type="none" w="med" len="med"/>
              </a:ln>
            </p:spPr>
          </p:sp>
          <p:sp>
            <p:nvSpPr>
              <p:cNvPr id="254992" name="Line 11"/>
              <p:cNvSpPr/>
              <p:nvPr/>
            </p:nvSpPr>
            <p:spPr>
              <a:xfrm>
                <a:off x="4464" y="2736"/>
                <a:ext cx="336" cy="0"/>
              </a:xfrm>
              <a:prstGeom prst="line">
                <a:avLst/>
              </a:prstGeom>
              <a:ln w="9525" cap="flat" cmpd="sng">
                <a:solidFill>
                  <a:schemeClr val="tx1"/>
                </a:solidFill>
                <a:prstDash val="solid"/>
                <a:headEnd type="none" w="med" len="med"/>
                <a:tailEnd type="none" w="med" len="med"/>
              </a:ln>
            </p:spPr>
          </p:sp>
          <p:sp>
            <p:nvSpPr>
              <p:cNvPr id="254993" name="Text Box 12"/>
              <p:cNvSpPr txBox="1"/>
              <p:nvPr/>
            </p:nvSpPr>
            <p:spPr>
              <a:xfrm>
                <a:off x="3600" y="2438"/>
                <a:ext cx="336"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in1</a:t>
                </a:r>
                <a:endParaRPr lang="en-US" altLang="zh-CN" sz="2000" b="0" dirty="0">
                  <a:solidFill>
                    <a:schemeClr val="bg2"/>
                  </a:solidFill>
                  <a:latin typeface="Times New Roman" panose="02020603050405020304" pitchFamily="18" charset="0"/>
                </a:endParaRPr>
              </a:p>
            </p:txBody>
          </p:sp>
          <p:sp>
            <p:nvSpPr>
              <p:cNvPr id="254994" name="Text Box 13"/>
              <p:cNvSpPr txBox="1"/>
              <p:nvPr/>
            </p:nvSpPr>
            <p:spPr>
              <a:xfrm>
                <a:off x="4752" y="2592"/>
                <a:ext cx="432"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out</a:t>
                </a:r>
                <a:endParaRPr lang="en-US" altLang="zh-CN" sz="2000" b="0" dirty="0">
                  <a:latin typeface="Times New Roman" panose="02020603050405020304" pitchFamily="18" charset="0"/>
                </a:endParaRPr>
              </a:p>
            </p:txBody>
          </p:sp>
          <p:sp>
            <p:nvSpPr>
              <p:cNvPr id="254995" name="Text Box 14"/>
              <p:cNvSpPr txBox="1"/>
              <p:nvPr/>
            </p:nvSpPr>
            <p:spPr>
              <a:xfrm>
                <a:off x="4032" y="2102"/>
                <a:ext cx="624"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MUX</a:t>
                </a:r>
                <a:endParaRPr lang="en-US" altLang="zh-CN" sz="2000" b="0" dirty="0">
                  <a:solidFill>
                    <a:schemeClr val="bg2"/>
                  </a:solidFill>
                  <a:latin typeface="Times New Roman" panose="02020603050405020304" pitchFamily="18" charset="0"/>
                </a:endParaRPr>
              </a:p>
            </p:txBody>
          </p:sp>
          <p:sp>
            <p:nvSpPr>
              <p:cNvPr id="254996" name="Text Box 15"/>
              <p:cNvSpPr txBox="1"/>
              <p:nvPr/>
            </p:nvSpPr>
            <p:spPr>
              <a:xfrm>
                <a:off x="3600" y="2736"/>
                <a:ext cx="336"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in0</a:t>
                </a:r>
                <a:endParaRPr lang="en-US" altLang="zh-CN" sz="2000" b="0" dirty="0">
                  <a:latin typeface="Times New Roman" panose="02020603050405020304" pitchFamily="18" charset="0"/>
                </a:endParaRPr>
              </a:p>
            </p:txBody>
          </p:sp>
          <p:sp>
            <p:nvSpPr>
              <p:cNvPr id="254997" name="Text Box 16"/>
              <p:cNvSpPr txBox="1"/>
              <p:nvPr/>
            </p:nvSpPr>
            <p:spPr>
              <a:xfrm>
                <a:off x="4176" y="3264"/>
                <a:ext cx="432"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sel</a:t>
                </a:r>
                <a:endParaRPr lang="en-US" altLang="zh-CN" sz="2000" b="0" dirty="0">
                  <a:latin typeface="Times New Roman" panose="02020603050405020304" pitchFamily="18" charset="0"/>
                </a:endParaRPr>
              </a:p>
            </p:txBody>
          </p:sp>
          <p:sp>
            <p:nvSpPr>
              <p:cNvPr id="254998" name="AutoShape 17"/>
              <p:cNvSpPr/>
              <p:nvPr/>
            </p:nvSpPr>
            <p:spPr>
              <a:xfrm rot="-5426475">
                <a:off x="4032" y="2592"/>
                <a:ext cx="624" cy="240"/>
              </a:xfrm>
              <a:custGeom>
                <a:avLst/>
                <a:gdLst>
                  <a:gd name="txL" fmla="*/ 4500 w 21600"/>
                  <a:gd name="txT" fmla="*/ 4500 h 21600"/>
                  <a:gd name="txR" fmla="*/ 17100 w 21600"/>
                  <a:gd name="txB" fmla="*/ 17100 h 21600"/>
                </a:gdLst>
                <a:ahLst/>
                <a:cxnLst>
                  <a:cxn ang="0">
                    <a:pos x="0" y="0"/>
                  </a:cxn>
                  <a:cxn ang="0">
                    <a:pos x="0" y="0"/>
                  </a:cxn>
                  <a:cxn ang="0">
                    <a:pos x="0" y="0"/>
                  </a:cxn>
                  <a:cxn ang="0">
                    <a:pos x="0" y="0"/>
                  </a:cxn>
                </a:cxnLst>
                <a:rect l="txL" t="txT" r="txR" b="txB"/>
                <a:pathLst>
                  <a:path w="21600" h="21600">
                    <a:moveTo>
                      <a:pt x="0" y="0"/>
                    </a:moveTo>
                    <a:lnTo>
                      <a:pt x="5400" y="21600"/>
                    </a:lnTo>
                    <a:lnTo>
                      <a:pt x="16200" y="21600"/>
                    </a:lnTo>
                    <a:lnTo>
                      <a:pt x="21600" y="0"/>
                    </a:lnTo>
                    <a:lnTo>
                      <a:pt x="0" y="0"/>
                    </a:lnTo>
                    <a:close/>
                  </a:path>
                </a:pathLst>
              </a:custGeom>
              <a:solidFill>
                <a:srgbClr val="996600">
                  <a:alpha val="100000"/>
                </a:srgbClr>
              </a:solidFill>
              <a:ln w="9525" cap="flat" cmpd="sng">
                <a:solidFill>
                  <a:schemeClr val="tx1">
                    <a:alpha val="100000"/>
                  </a:schemeClr>
                </a:solidFill>
                <a:prstDash val="solid"/>
                <a:miter lim="800000"/>
                <a:headEnd type="none" w="med" len="med"/>
                <a:tailEnd type="none" w="med" len="med"/>
              </a:ln>
            </p:spPr>
            <p:txBody>
              <a:bodyPr/>
              <a:p>
                <a:endParaRPr lang="zh-CN" altLang="en-US"/>
              </a:p>
            </p:txBody>
          </p:sp>
          <p:sp>
            <p:nvSpPr>
              <p:cNvPr id="254999" name="Line 18"/>
              <p:cNvSpPr/>
              <p:nvPr/>
            </p:nvSpPr>
            <p:spPr>
              <a:xfrm>
                <a:off x="4320" y="2976"/>
                <a:ext cx="0" cy="288"/>
              </a:xfrm>
              <a:prstGeom prst="line">
                <a:avLst/>
              </a:prstGeom>
              <a:ln w="9525" cap="flat" cmpd="sng">
                <a:solidFill>
                  <a:schemeClr val="tx1"/>
                </a:solidFill>
                <a:prstDash val="solid"/>
                <a:headEnd type="none" w="med" len="med"/>
                <a:tailEnd type="none" w="med" len="med"/>
              </a:ln>
            </p:spPr>
          </p:sp>
        </p:grpSp>
      </p:grpSp>
      <p:sp>
        <p:nvSpPr>
          <p:cNvPr id="1673235" name="Text Box 19"/>
          <p:cNvSpPr txBox="1"/>
          <p:nvPr/>
        </p:nvSpPr>
        <p:spPr>
          <a:xfrm>
            <a:off x="1676400" y="2697163"/>
            <a:ext cx="4343400" cy="427037"/>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spcBef>
                <a:spcPct val="0"/>
              </a:spcBef>
              <a:buClrTx/>
              <a:buFontTx/>
              <a:buNone/>
            </a:pPr>
            <a:r>
              <a:rPr lang="zh-CN" altLang="en-US" sz="2200" dirty="0">
                <a:latin typeface="宋体" panose="02010600030101010101" pitchFamily="2" charset="-122"/>
              </a:rPr>
              <a:t>信号 </a:t>
            </a:r>
            <a:r>
              <a:rPr lang="en-US" altLang="zh-CN" sz="2200" dirty="0">
                <a:latin typeface="宋体" panose="02010600030101010101" pitchFamily="2" charset="-122"/>
              </a:rPr>
              <a:t>= </a:t>
            </a:r>
            <a:r>
              <a:rPr lang="zh-CN" altLang="en-US" sz="2200" dirty="0">
                <a:latin typeface="宋体" panose="02010600030101010101" pitchFamily="2" charset="-122"/>
              </a:rPr>
              <a:t>条件</a:t>
            </a:r>
            <a:r>
              <a:rPr lang="zh-CN" altLang="en-US" sz="2200" dirty="0">
                <a:solidFill>
                  <a:srgbClr val="FF0066"/>
                </a:solidFill>
                <a:latin typeface="宋体" panose="02010600030101010101" pitchFamily="2" charset="-122"/>
              </a:rPr>
              <a:t>？</a:t>
            </a:r>
            <a:r>
              <a:rPr lang="zh-CN" altLang="en-US" sz="2200" dirty="0">
                <a:latin typeface="宋体" panose="02010600030101010101" pitchFamily="2" charset="-122"/>
              </a:rPr>
              <a:t>表达式</a:t>
            </a:r>
            <a:r>
              <a:rPr lang="en-US" altLang="zh-CN" sz="2200" dirty="0">
                <a:latin typeface="宋体" panose="02010600030101010101" pitchFamily="2" charset="-122"/>
              </a:rPr>
              <a:t>1</a:t>
            </a:r>
            <a:r>
              <a:rPr lang="zh-CN" altLang="en-US" sz="2200" dirty="0">
                <a:solidFill>
                  <a:srgbClr val="FF0066"/>
                </a:solidFill>
                <a:latin typeface="宋体" panose="02010600030101010101" pitchFamily="2" charset="-122"/>
              </a:rPr>
              <a:t>：</a:t>
            </a:r>
            <a:r>
              <a:rPr lang="zh-CN" altLang="en-US" sz="2200" dirty="0">
                <a:latin typeface="宋体" panose="02010600030101010101" pitchFamily="2" charset="-122"/>
              </a:rPr>
              <a:t>表达式</a:t>
            </a:r>
            <a:r>
              <a:rPr lang="en-US" altLang="zh-CN" sz="2200" dirty="0">
                <a:latin typeface="宋体" panose="02010600030101010101" pitchFamily="2" charset="-122"/>
              </a:rPr>
              <a:t>2</a:t>
            </a:r>
            <a:endParaRPr lang="en-US" altLang="zh-CN" sz="2200" dirty="0">
              <a:latin typeface="宋体" panose="02010600030101010101" pitchFamily="2" charset="-122"/>
            </a:endParaRPr>
          </a:p>
        </p:txBody>
      </p:sp>
      <p:sp>
        <p:nvSpPr>
          <p:cNvPr id="1673236" name="Rectangle 20"/>
          <p:cNvSpPr/>
          <p:nvPr/>
        </p:nvSpPr>
        <p:spPr>
          <a:xfrm>
            <a:off x="228600" y="2209800"/>
            <a:ext cx="8534400" cy="990600"/>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algn="just">
              <a:lnSpc>
                <a:spcPct val="110000"/>
              </a:lnSpc>
              <a:spcBef>
                <a:spcPct val="0"/>
              </a:spcBef>
            </a:pPr>
            <a:r>
              <a:rPr lang="zh-CN" altLang="en-US" dirty="0">
                <a:latin typeface="宋体" panose="02010600030101010101" pitchFamily="2" charset="-122"/>
              </a:rPr>
              <a:t>条件运算符为</a:t>
            </a:r>
            <a:r>
              <a:rPr lang="zh-CN" altLang="en-US" dirty="0">
                <a:solidFill>
                  <a:srgbClr val="FF0066"/>
                </a:solidFill>
                <a:latin typeface="宋体" panose="02010600030101010101" pitchFamily="2" charset="-122"/>
              </a:rPr>
              <a:t>？：</a:t>
            </a:r>
            <a:endParaRPr lang="zh-CN" altLang="en-US" dirty="0">
              <a:solidFill>
                <a:srgbClr val="FF0066"/>
              </a:solidFill>
              <a:latin typeface="宋体" panose="02010600030101010101" pitchFamily="2" charset="-122"/>
            </a:endParaRPr>
          </a:p>
          <a:p>
            <a:pPr marL="342900" lvl="0" indent="-342900" algn="just">
              <a:lnSpc>
                <a:spcPct val="110000"/>
              </a:lnSpc>
              <a:spcBef>
                <a:spcPct val="0"/>
              </a:spcBef>
            </a:pPr>
            <a:r>
              <a:rPr lang="zh-CN" altLang="en-US" dirty="0">
                <a:latin typeface="宋体" panose="02010600030101010101" pitchFamily="2" charset="-122"/>
              </a:rPr>
              <a:t>用法：</a:t>
            </a:r>
            <a:endParaRPr lang="zh-CN" altLang="en-US" dirty="0">
              <a:latin typeface="宋体" panose="02010600030101010101" pitchFamily="2" charset="-122"/>
            </a:endParaRPr>
          </a:p>
        </p:txBody>
      </p:sp>
      <p:sp>
        <p:nvSpPr>
          <p:cNvPr id="1673237" name="Rectangle 21"/>
          <p:cNvSpPr/>
          <p:nvPr/>
        </p:nvSpPr>
        <p:spPr>
          <a:xfrm>
            <a:off x="228600" y="3352800"/>
            <a:ext cx="8534400" cy="609600"/>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algn="just">
              <a:lnSpc>
                <a:spcPct val="110000"/>
              </a:lnSpc>
              <a:spcBef>
                <a:spcPct val="0"/>
              </a:spcBef>
            </a:pPr>
            <a:r>
              <a:rPr lang="en-US" altLang="zh-CN" dirty="0">
                <a:latin typeface="宋体" panose="02010600030101010101" pitchFamily="2" charset="-122"/>
              </a:rPr>
              <a:t>[</a:t>
            </a:r>
            <a:r>
              <a:rPr lang="zh-CN" altLang="en-US" dirty="0">
                <a:solidFill>
                  <a:srgbClr val="FF0066"/>
                </a:solidFill>
                <a:latin typeface="宋体" panose="02010600030101010101" pitchFamily="2" charset="-122"/>
              </a:rPr>
              <a:t>例</a:t>
            </a:r>
            <a:r>
              <a:rPr lang="en-US" altLang="zh-CN" dirty="0">
                <a:latin typeface="宋体" panose="02010600030101010101" pitchFamily="2" charset="-122"/>
              </a:rPr>
              <a:t>] </a:t>
            </a:r>
            <a:r>
              <a:rPr lang="zh-CN" altLang="en-US" dirty="0">
                <a:latin typeface="宋体" panose="02010600030101010101" pitchFamily="2" charset="-122"/>
              </a:rPr>
              <a:t>数据选择器</a:t>
            </a:r>
            <a:r>
              <a:rPr lang="en-US" altLang="zh-CN" dirty="0">
                <a:latin typeface="Times New Roman" panose="02020603050405020304" pitchFamily="18" charset="0"/>
              </a:rPr>
              <a:t>assign out = sel? in1:in0</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1673238" name="AutoShape 22"/>
          <p:cNvSpPr/>
          <p:nvPr/>
        </p:nvSpPr>
        <p:spPr>
          <a:xfrm>
            <a:off x="5257800" y="1485900"/>
            <a:ext cx="2743200" cy="1104900"/>
          </a:xfrm>
          <a:prstGeom prst="wedgeRectCallout">
            <a:avLst>
              <a:gd name="adj1" fmla="val -71065"/>
              <a:gd name="adj2" fmla="val 65088"/>
            </a:avLst>
          </a:prstGeom>
          <a:solidFill>
            <a:srgbClr val="FFFFCC"/>
          </a:solidFill>
          <a:ln w="9525">
            <a:noFill/>
          </a:ln>
          <a:effectLst>
            <a:prstShdw prst="shdw17" dist="17961" dir="2699999">
              <a:srgbClr val="99997A"/>
            </a:prstShdw>
          </a:effectLst>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lnSpc>
                <a:spcPct val="110000"/>
              </a:lnSpc>
              <a:buClr>
                <a:schemeClr val="folHlink"/>
              </a:buClr>
              <a:buSzPct val="60000"/>
              <a:buNone/>
            </a:pPr>
            <a:r>
              <a:rPr lang="zh-CN" altLang="en-US" sz="2000" dirty="0">
                <a:latin typeface="方正姚体" panose="02010601030101010101" pitchFamily="2" charset="-122"/>
                <a:ea typeface="方正姚体" panose="02010601030101010101" pitchFamily="2" charset="-122"/>
              </a:rPr>
              <a:t>当条件为</a:t>
            </a:r>
            <a:r>
              <a:rPr lang="zh-CN" altLang="en-US" sz="2000" dirty="0">
                <a:solidFill>
                  <a:srgbClr val="990000"/>
                </a:solidFill>
                <a:latin typeface="方正姚体" panose="02010601030101010101" pitchFamily="2" charset="-122"/>
                <a:ea typeface="方正姚体" panose="02010601030101010101" pitchFamily="2" charset="-122"/>
              </a:rPr>
              <a:t>真</a:t>
            </a:r>
            <a:r>
              <a:rPr lang="zh-CN" altLang="en-US" sz="2000" dirty="0">
                <a:latin typeface="方正姚体" panose="02010601030101010101" pitchFamily="2" charset="-122"/>
                <a:ea typeface="方正姚体" panose="02010601030101010101" pitchFamily="2" charset="-122"/>
              </a:rPr>
              <a:t>，信号取表达式</a:t>
            </a:r>
            <a:r>
              <a:rPr lang="en-US" altLang="zh-CN" sz="2000" dirty="0">
                <a:solidFill>
                  <a:srgbClr val="990000"/>
                </a:solidFill>
                <a:latin typeface="方正姚体" panose="02010601030101010101" pitchFamily="2" charset="-122"/>
                <a:ea typeface="方正姚体" panose="02010601030101010101" pitchFamily="2" charset="-122"/>
              </a:rPr>
              <a:t>1</a:t>
            </a:r>
            <a:r>
              <a:rPr lang="zh-CN" altLang="en-US" sz="2000" dirty="0">
                <a:latin typeface="方正姚体" panose="02010601030101010101" pitchFamily="2" charset="-122"/>
                <a:ea typeface="方正姚体" panose="02010601030101010101" pitchFamily="2" charset="-122"/>
              </a:rPr>
              <a:t>的值；为</a:t>
            </a:r>
            <a:r>
              <a:rPr lang="zh-CN" altLang="en-US" sz="2000" dirty="0">
                <a:solidFill>
                  <a:srgbClr val="990000"/>
                </a:solidFill>
                <a:latin typeface="方正姚体" panose="02010601030101010101" pitchFamily="2" charset="-122"/>
                <a:ea typeface="方正姚体" panose="02010601030101010101" pitchFamily="2" charset="-122"/>
              </a:rPr>
              <a:t>假</a:t>
            </a:r>
            <a:r>
              <a:rPr lang="zh-CN" altLang="en-US" sz="2000" dirty="0">
                <a:latin typeface="方正姚体" panose="02010601030101010101" pitchFamily="2" charset="-122"/>
                <a:ea typeface="方正姚体" panose="02010601030101010101" pitchFamily="2" charset="-122"/>
              </a:rPr>
              <a:t>，则取表达式</a:t>
            </a:r>
            <a:r>
              <a:rPr lang="en-US" altLang="zh-CN" sz="2000" dirty="0">
                <a:solidFill>
                  <a:srgbClr val="990000"/>
                </a:solidFill>
                <a:latin typeface="方正姚体" panose="02010601030101010101" pitchFamily="2" charset="-122"/>
                <a:ea typeface="方正姚体" panose="02010601030101010101" pitchFamily="2" charset="-122"/>
              </a:rPr>
              <a:t>2</a:t>
            </a:r>
            <a:r>
              <a:rPr lang="zh-CN" altLang="en-US" sz="2000" dirty="0">
                <a:latin typeface="方正姚体" panose="02010601030101010101" pitchFamily="2" charset="-122"/>
                <a:ea typeface="方正姚体" panose="02010601030101010101" pitchFamily="2" charset="-122"/>
              </a:rPr>
              <a:t>的值。</a:t>
            </a:r>
            <a:endParaRPr lang="zh-CN" altLang="en-US" sz="2000" dirty="0">
              <a:latin typeface="方正姚体" panose="02010601030101010101" pitchFamily="2" charset="-122"/>
              <a:ea typeface="方正姚体" panose="02010601030101010101" pitchFamily="2" charset="-122"/>
            </a:endParaRPr>
          </a:p>
        </p:txBody>
      </p:sp>
      <p:sp>
        <p:nvSpPr>
          <p:cNvPr id="1673240" name="AutoShape 24"/>
          <p:cNvSpPr/>
          <p:nvPr/>
        </p:nvSpPr>
        <p:spPr>
          <a:xfrm>
            <a:off x="5600700" y="5256213"/>
            <a:ext cx="2276475" cy="674687"/>
          </a:xfrm>
          <a:prstGeom prst="wedgeRoundRectCallout">
            <a:avLst>
              <a:gd name="adj1" fmla="val -73991"/>
              <a:gd name="adj2" fmla="val -47884"/>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en-US" altLang="zh-CN" sz="2000" dirty="0">
                <a:latin typeface="宋体" panose="02010600030101010101" pitchFamily="2" charset="-122"/>
              </a:rPr>
              <a:t>sel=1</a:t>
            </a:r>
            <a:r>
              <a:rPr lang="zh-CN" altLang="en-US" sz="2000" dirty="0">
                <a:latin typeface="宋体" panose="02010600030101010101" pitchFamily="2" charset="-122"/>
              </a:rPr>
              <a:t>时</a:t>
            </a:r>
            <a:r>
              <a:rPr lang="en-US" altLang="zh-CN" sz="2000" dirty="0">
                <a:latin typeface="宋体" panose="02010600030101010101" pitchFamily="2" charset="-122"/>
              </a:rPr>
              <a:t>out=in1</a:t>
            </a:r>
            <a:r>
              <a:rPr lang="zh-CN" altLang="en-US" sz="2000" dirty="0">
                <a:latin typeface="宋体" panose="02010600030101010101" pitchFamily="2" charset="-122"/>
              </a:rPr>
              <a:t>； </a:t>
            </a:r>
            <a:r>
              <a:rPr lang="en-US" altLang="zh-CN" sz="2000" dirty="0">
                <a:latin typeface="宋体" panose="02010600030101010101" pitchFamily="2" charset="-122"/>
              </a:rPr>
              <a:t>sel=0</a:t>
            </a:r>
            <a:r>
              <a:rPr lang="zh-CN" altLang="en-US" sz="2000" dirty="0">
                <a:latin typeface="宋体" panose="02010600030101010101" pitchFamily="2" charset="-122"/>
              </a:rPr>
              <a:t>时</a:t>
            </a:r>
            <a:r>
              <a:rPr lang="en-US" altLang="zh-CN" sz="2000" dirty="0">
                <a:latin typeface="宋体" panose="02010600030101010101" pitchFamily="2" charset="-122"/>
              </a:rPr>
              <a:t>out=in0</a:t>
            </a:r>
            <a:endParaRPr lang="en-US" altLang="zh-CN" sz="2000" dirty="0">
              <a:latin typeface="宋体" panose="0201060003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73219"/>
                                        </p:tgtEl>
                                        <p:attrNameLst>
                                          <p:attrName>style.visibility</p:attrName>
                                        </p:attrNameLst>
                                      </p:cBhvr>
                                      <p:to>
                                        <p:strVal val="visible"/>
                                      </p:to>
                                    </p:set>
                                    <p:anim calcmode="lin" valueType="num">
                                      <p:cBhvr additive="base">
                                        <p:cTn id="7" dur="500" fill="hold"/>
                                        <p:tgtEl>
                                          <p:spTgt spid="1673219"/>
                                        </p:tgtEl>
                                        <p:attrNameLst>
                                          <p:attrName>ppt_x</p:attrName>
                                        </p:attrNameLst>
                                      </p:cBhvr>
                                      <p:tavLst>
                                        <p:tav tm="0">
                                          <p:val>
                                            <p:strVal val="0-#ppt_w/2"/>
                                          </p:val>
                                        </p:tav>
                                        <p:tav tm="100000">
                                          <p:val>
                                            <p:strVal val="#ppt_x"/>
                                          </p:val>
                                        </p:tav>
                                      </p:tavLst>
                                    </p:anim>
                                    <p:anim calcmode="lin" valueType="num">
                                      <p:cBhvr additive="base">
                                        <p:cTn id="8" dur="500" fill="hold"/>
                                        <p:tgtEl>
                                          <p:spTgt spid="167321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673220"/>
                                        </p:tgtEl>
                                        <p:attrNameLst>
                                          <p:attrName>style.visibility</p:attrName>
                                        </p:attrNameLst>
                                      </p:cBhvr>
                                      <p:to>
                                        <p:strVal val="visible"/>
                                      </p:to>
                                    </p:set>
                                    <p:animEffect transition="in" filter="dissolve">
                                      <p:cBhvr>
                                        <p:cTn id="12" dur="500"/>
                                        <p:tgtEl>
                                          <p:spTgt spid="167322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673236"/>
                                        </p:tgtEl>
                                        <p:attrNameLst>
                                          <p:attrName>style.visibility</p:attrName>
                                        </p:attrNameLst>
                                      </p:cBhvr>
                                      <p:to>
                                        <p:strVal val="visible"/>
                                      </p:to>
                                    </p:set>
                                    <p:anim calcmode="lin" valueType="num">
                                      <p:cBhvr additive="base">
                                        <p:cTn id="17" dur="500" fill="hold"/>
                                        <p:tgtEl>
                                          <p:spTgt spid="1673236"/>
                                        </p:tgtEl>
                                        <p:attrNameLst>
                                          <p:attrName>ppt_x</p:attrName>
                                        </p:attrNameLst>
                                      </p:cBhvr>
                                      <p:tavLst>
                                        <p:tav tm="0">
                                          <p:val>
                                            <p:strVal val="0-#ppt_w/2"/>
                                          </p:val>
                                        </p:tav>
                                        <p:tav tm="100000">
                                          <p:val>
                                            <p:strVal val="#ppt_x"/>
                                          </p:val>
                                        </p:tav>
                                      </p:tavLst>
                                    </p:anim>
                                    <p:anim calcmode="lin" valueType="num">
                                      <p:cBhvr additive="base">
                                        <p:cTn id="18" dur="500" fill="hold"/>
                                        <p:tgtEl>
                                          <p:spTgt spid="167323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1673235"/>
                                        </p:tgtEl>
                                        <p:attrNameLst>
                                          <p:attrName>style.visibility</p:attrName>
                                        </p:attrNameLst>
                                      </p:cBhvr>
                                      <p:to>
                                        <p:strVal val="visible"/>
                                      </p:to>
                                    </p:set>
                                    <p:animEffect transition="in" filter="barn(outVertical)">
                                      <p:cBhvr>
                                        <p:cTn id="23" dur="500"/>
                                        <p:tgtEl>
                                          <p:spTgt spid="1673235"/>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1" fill="hold" grpId="0" nodeType="clickEffect">
                                  <p:stCondLst>
                                    <p:cond delay="0"/>
                                  </p:stCondLst>
                                  <p:childTnLst>
                                    <p:set>
                                      <p:cBhvr>
                                        <p:cTn id="27" dur="1" fill="hold">
                                          <p:stCondLst>
                                            <p:cond delay="0"/>
                                          </p:stCondLst>
                                        </p:cTn>
                                        <p:tgtEl>
                                          <p:spTgt spid="1673238"/>
                                        </p:tgtEl>
                                        <p:attrNameLst>
                                          <p:attrName>style.visibility</p:attrName>
                                        </p:attrNameLst>
                                      </p:cBhvr>
                                      <p:to>
                                        <p:strVal val="visible"/>
                                      </p:to>
                                    </p:set>
                                    <p:animEffect transition="in" filter="slide(fromTop)">
                                      <p:cBhvr>
                                        <p:cTn id="28" dur="500"/>
                                        <p:tgtEl>
                                          <p:spTgt spid="167323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673237"/>
                                        </p:tgtEl>
                                        <p:attrNameLst>
                                          <p:attrName>style.visibility</p:attrName>
                                        </p:attrNameLst>
                                      </p:cBhvr>
                                      <p:to>
                                        <p:strVal val="visible"/>
                                      </p:to>
                                    </p:set>
                                    <p:anim calcmode="lin" valueType="num">
                                      <p:cBhvr additive="base">
                                        <p:cTn id="33" dur="500" fill="hold"/>
                                        <p:tgtEl>
                                          <p:spTgt spid="1673237"/>
                                        </p:tgtEl>
                                        <p:attrNameLst>
                                          <p:attrName>ppt_x</p:attrName>
                                        </p:attrNameLst>
                                      </p:cBhvr>
                                      <p:tavLst>
                                        <p:tav tm="0">
                                          <p:val>
                                            <p:strVal val="0-#ppt_w/2"/>
                                          </p:val>
                                        </p:tav>
                                        <p:tav tm="100000">
                                          <p:val>
                                            <p:strVal val="#ppt_x"/>
                                          </p:val>
                                        </p:tav>
                                      </p:tavLst>
                                    </p:anim>
                                    <p:anim calcmode="lin" valueType="num">
                                      <p:cBhvr additive="base">
                                        <p:cTn id="34" dur="500" fill="hold"/>
                                        <p:tgtEl>
                                          <p:spTgt spid="1673237"/>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673222"/>
                                        </p:tgtEl>
                                        <p:attrNameLst>
                                          <p:attrName>style.visibility</p:attrName>
                                        </p:attrNameLst>
                                      </p:cBhvr>
                                      <p:to>
                                        <p:strVal val="visible"/>
                                      </p:to>
                                    </p:set>
                                    <p:anim calcmode="lin" valueType="num">
                                      <p:cBhvr additive="base">
                                        <p:cTn id="39" dur="500" fill="hold"/>
                                        <p:tgtEl>
                                          <p:spTgt spid="1673222"/>
                                        </p:tgtEl>
                                        <p:attrNameLst>
                                          <p:attrName>ppt_x</p:attrName>
                                        </p:attrNameLst>
                                      </p:cBhvr>
                                      <p:tavLst>
                                        <p:tav tm="0">
                                          <p:val>
                                            <p:strVal val="#ppt_x"/>
                                          </p:val>
                                        </p:tav>
                                        <p:tav tm="100000">
                                          <p:val>
                                            <p:strVal val="#ppt_x"/>
                                          </p:val>
                                        </p:tav>
                                      </p:tavLst>
                                    </p:anim>
                                    <p:anim calcmode="lin" valueType="num">
                                      <p:cBhvr additive="base">
                                        <p:cTn id="40" dur="500" fill="hold"/>
                                        <p:tgtEl>
                                          <p:spTgt spid="167322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673240"/>
                                        </p:tgtEl>
                                        <p:attrNameLst>
                                          <p:attrName>style.visibility</p:attrName>
                                        </p:attrNameLst>
                                      </p:cBhvr>
                                      <p:to>
                                        <p:strVal val="visible"/>
                                      </p:to>
                                    </p:set>
                                    <p:animEffect transition="in" filter="dissolve">
                                      <p:cBhvr>
                                        <p:cTn id="45" dur="500"/>
                                        <p:tgtEl>
                                          <p:spTgt spid="1673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3219" grpId="0"/>
      <p:bldP spid="1673220" grpId="0" animBg="1"/>
      <p:bldP spid="1673235" grpId="0" animBg="1"/>
      <p:bldP spid="1673236" grpId="0"/>
      <p:bldP spid="1673237" grpId="0"/>
      <p:bldP spid="1673238" grpId="0" animBg="1"/>
      <p:bldP spid="1673240"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7026"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675267" name="Rectangle 3"/>
          <p:cNvSpPr>
            <a:spLocks noGrp="1"/>
          </p:cNvSpPr>
          <p:nvPr>
            <p:ph idx="1"/>
          </p:nvPr>
        </p:nvSpPr>
        <p:spPr>
          <a:xfrm>
            <a:off x="428625" y="1016000"/>
            <a:ext cx="8408988" cy="1776413"/>
          </a:xfrm>
          <a:ln/>
        </p:spPr>
        <p:txBody>
          <a:bodyPr vert="horz" wrap="square" lIns="91440" tIns="45720" rIns="91440" bIns="45720" anchor="t" anchorCtr="0"/>
          <a:p>
            <a:pPr algn="just" eaLnBrk="1" hangingPunct="1">
              <a:lnSpc>
                <a:spcPct val="120000"/>
              </a:lnSpc>
              <a:buNone/>
            </a:pPr>
            <a:r>
              <a:rPr lang="zh-CN" altLang="en-US" dirty="0">
                <a:solidFill>
                  <a:srgbClr val="FF0000"/>
                </a:solidFill>
                <a:latin typeface="宋体" panose="02010600030101010101" pitchFamily="2" charset="-122"/>
              </a:rPr>
              <a:t>九、位拼接运算符</a:t>
            </a:r>
            <a:endParaRPr lang="zh-CN" altLang="en-US" dirty="0">
              <a:solidFill>
                <a:srgbClr val="FF0000"/>
              </a:solidFill>
              <a:latin typeface="宋体" panose="02010600030101010101" pitchFamily="2" charset="-122"/>
            </a:endParaRPr>
          </a:p>
          <a:p>
            <a:pPr algn="just">
              <a:lnSpc>
                <a:spcPct val="120000"/>
              </a:lnSpc>
              <a:spcBef>
                <a:spcPct val="0"/>
              </a:spcBef>
            </a:pPr>
            <a:r>
              <a:rPr lang="zh-CN" altLang="en-US" sz="2200" dirty="0">
                <a:latin typeface="宋体" panose="02010600030101010101" pitchFamily="2" charset="-122"/>
              </a:rPr>
              <a:t>位拼接运算符为</a:t>
            </a:r>
            <a:r>
              <a:rPr lang="en-US" altLang="zh-CN" sz="2200" dirty="0">
                <a:solidFill>
                  <a:srgbClr val="FF0066"/>
                </a:solidFill>
                <a:latin typeface="宋体" panose="02010600030101010101" pitchFamily="2" charset="-122"/>
              </a:rPr>
              <a:t>{ }</a:t>
            </a:r>
            <a:endParaRPr lang="en-US" altLang="zh-CN" sz="2200" dirty="0">
              <a:solidFill>
                <a:srgbClr val="FF0066"/>
              </a:solidFill>
              <a:latin typeface="宋体" panose="02010600030101010101" pitchFamily="2" charset="-122"/>
            </a:endParaRPr>
          </a:p>
          <a:p>
            <a:pPr algn="just">
              <a:lnSpc>
                <a:spcPct val="120000"/>
              </a:lnSpc>
              <a:spcBef>
                <a:spcPct val="0"/>
              </a:spcBef>
            </a:pPr>
            <a:r>
              <a:rPr lang="zh-CN" altLang="en-US" sz="2200" dirty="0">
                <a:latin typeface="宋体" panose="02010600030101010101" pitchFamily="2" charset="-122"/>
              </a:rPr>
              <a:t>用于将两个或多个信号的某些位拼接起来，表示一个</a:t>
            </a:r>
            <a:r>
              <a:rPr lang="zh-CN" altLang="en-US" sz="2200" dirty="0">
                <a:solidFill>
                  <a:srgbClr val="FF33CC"/>
                </a:solidFill>
                <a:latin typeface="宋体" panose="02010600030101010101" pitchFamily="2" charset="-122"/>
              </a:rPr>
              <a:t>整体</a:t>
            </a:r>
            <a:r>
              <a:rPr lang="zh-CN" altLang="en-US" sz="2200" dirty="0">
                <a:latin typeface="宋体" panose="02010600030101010101" pitchFamily="2" charset="-122"/>
              </a:rPr>
              <a:t>信号。</a:t>
            </a:r>
            <a:endParaRPr lang="zh-CN" altLang="en-US" sz="2200" dirty="0">
              <a:latin typeface="宋体" panose="02010600030101010101" pitchFamily="2" charset="-122"/>
            </a:endParaRPr>
          </a:p>
          <a:p>
            <a:pPr algn="just">
              <a:lnSpc>
                <a:spcPct val="120000"/>
              </a:lnSpc>
              <a:spcBef>
                <a:spcPct val="0"/>
              </a:spcBef>
            </a:pPr>
            <a:r>
              <a:rPr lang="zh-CN" altLang="en-US" sz="2200" dirty="0">
                <a:latin typeface="宋体" panose="02010600030101010101" pitchFamily="2" charset="-122"/>
              </a:rPr>
              <a:t>用法：</a:t>
            </a:r>
            <a:endParaRPr lang="zh-CN" altLang="en-US" sz="2200" dirty="0">
              <a:latin typeface="宋体" panose="02010600030101010101" pitchFamily="2" charset="-122"/>
            </a:endParaRPr>
          </a:p>
        </p:txBody>
      </p:sp>
      <p:sp>
        <p:nvSpPr>
          <p:cNvPr id="257028" name="Rectangle 4"/>
          <p:cNvSpPr/>
          <p:nvPr/>
        </p:nvSpPr>
        <p:spPr>
          <a:xfrm>
            <a:off x="5181600" y="3200400"/>
            <a:ext cx="3200400" cy="2743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1675269" name="Text Box 5"/>
          <p:cNvSpPr txBox="1"/>
          <p:nvPr/>
        </p:nvSpPr>
        <p:spPr>
          <a:xfrm>
            <a:off x="1735138" y="2405063"/>
            <a:ext cx="6862762" cy="396875"/>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spcBef>
                <a:spcPct val="0"/>
              </a:spcBef>
              <a:buClrTx/>
              <a:buFontTx/>
              <a:buNone/>
            </a:pPr>
            <a:r>
              <a:rPr lang="en-US" altLang="zh-CN" sz="2000" dirty="0">
                <a:solidFill>
                  <a:srgbClr val="FF0066"/>
                </a:solidFill>
                <a:latin typeface="宋体" panose="02010600030101010101" pitchFamily="2" charset="-122"/>
              </a:rPr>
              <a:t>{</a:t>
            </a:r>
            <a:r>
              <a:rPr lang="zh-CN" altLang="en-US" sz="2000" dirty="0">
                <a:latin typeface="宋体" panose="02010600030101010101" pitchFamily="2" charset="-122"/>
              </a:rPr>
              <a:t>信号</a:t>
            </a:r>
            <a:r>
              <a:rPr lang="en-US" altLang="zh-CN" sz="2000" dirty="0">
                <a:latin typeface="宋体" panose="02010600030101010101" pitchFamily="2" charset="-122"/>
              </a:rPr>
              <a:t>1</a:t>
            </a:r>
            <a:r>
              <a:rPr lang="zh-CN" altLang="en-US" sz="2000" dirty="0">
                <a:latin typeface="宋体" panose="02010600030101010101" pitchFamily="2" charset="-122"/>
              </a:rPr>
              <a:t>的某几位，信号</a:t>
            </a:r>
            <a:r>
              <a:rPr lang="en-US" altLang="zh-CN" sz="2000" dirty="0">
                <a:latin typeface="宋体" panose="02010600030101010101" pitchFamily="2" charset="-122"/>
              </a:rPr>
              <a:t>2</a:t>
            </a:r>
            <a:r>
              <a:rPr lang="zh-CN" altLang="en-US" sz="2000" dirty="0">
                <a:latin typeface="宋体" panose="02010600030101010101" pitchFamily="2" charset="-122"/>
              </a:rPr>
              <a:t>的某几位，</a:t>
            </a:r>
            <a:r>
              <a:rPr lang="en-US" altLang="zh-CN" sz="2000" dirty="0">
                <a:latin typeface="Times New Roman" panose="02020603050405020304" pitchFamily="18" charset="0"/>
              </a:rPr>
              <a:t>……</a:t>
            </a:r>
            <a:r>
              <a:rPr lang="zh-CN" altLang="en-US" sz="2000" dirty="0">
                <a:latin typeface="宋体" panose="02010600030101010101" pitchFamily="2" charset="-122"/>
              </a:rPr>
              <a:t>，信号</a:t>
            </a:r>
            <a:r>
              <a:rPr lang="en-US" altLang="zh-CN" sz="2000" dirty="0">
                <a:latin typeface="宋体" panose="02010600030101010101" pitchFamily="2" charset="-122"/>
              </a:rPr>
              <a:t>n</a:t>
            </a:r>
            <a:r>
              <a:rPr lang="zh-CN" altLang="en-US" sz="2000" dirty="0">
                <a:latin typeface="宋体" panose="02010600030101010101" pitchFamily="2" charset="-122"/>
              </a:rPr>
              <a:t>的某几位</a:t>
            </a:r>
            <a:r>
              <a:rPr lang="en-US" altLang="zh-CN" sz="2000" dirty="0">
                <a:solidFill>
                  <a:srgbClr val="FF0066"/>
                </a:solidFill>
                <a:latin typeface="宋体" panose="02010600030101010101" pitchFamily="2" charset="-122"/>
              </a:rPr>
              <a:t>}</a:t>
            </a:r>
            <a:endParaRPr lang="en-US" altLang="zh-CN" sz="2000" dirty="0">
              <a:solidFill>
                <a:srgbClr val="FF0066"/>
              </a:solidFill>
              <a:latin typeface="宋体" panose="02010600030101010101" pitchFamily="2" charset="-122"/>
            </a:endParaRPr>
          </a:p>
        </p:txBody>
      </p:sp>
      <p:sp>
        <p:nvSpPr>
          <p:cNvPr id="1675271" name="Rectangle 7"/>
          <p:cNvSpPr/>
          <p:nvPr/>
        </p:nvSpPr>
        <p:spPr>
          <a:xfrm>
            <a:off x="419100" y="3014663"/>
            <a:ext cx="8534400" cy="3454400"/>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algn="just">
              <a:lnSpc>
                <a:spcPct val="120000"/>
              </a:lnSpc>
              <a:spcBef>
                <a:spcPct val="0"/>
              </a:spcBef>
            </a:pPr>
            <a:r>
              <a:rPr lang="zh-CN" altLang="en-US" sz="2200" dirty="0">
                <a:latin typeface="宋体" panose="02010600030101010101" pitchFamily="2" charset="-122"/>
              </a:rPr>
              <a:t>例如在进行加法运算时，可将进位输出与和拼接在一起使用。</a:t>
            </a:r>
            <a:endParaRPr lang="zh-CN" altLang="en-US" sz="2200" dirty="0">
              <a:latin typeface="宋体" panose="02010600030101010101" pitchFamily="2" charset="-122"/>
            </a:endParaRPr>
          </a:p>
          <a:p>
            <a:pPr marL="342900" lvl="0" indent="-342900" algn="just">
              <a:lnSpc>
                <a:spcPct val="120000"/>
              </a:lnSpc>
              <a:spcBef>
                <a:spcPct val="0"/>
              </a:spcBef>
            </a:pPr>
            <a:r>
              <a:rPr lang="en-US" altLang="zh-CN" b="0" dirty="0">
                <a:latin typeface="方正姚体" panose="02010601030101010101" pitchFamily="2" charset="-122"/>
                <a:ea typeface="方正姚体" panose="02010601030101010101" pitchFamily="2" charset="-122"/>
              </a:rPr>
              <a:t>[</a:t>
            </a:r>
            <a:r>
              <a:rPr lang="zh-CN" altLang="en-US" b="0" dirty="0">
                <a:solidFill>
                  <a:srgbClr val="FF3399"/>
                </a:solidFill>
                <a:latin typeface="方正姚体" panose="02010601030101010101" pitchFamily="2" charset="-122"/>
                <a:ea typeface="方正姚体" panose="02010601030101010101" pitchFamily="2" charset="-122"/>
              </a:rPr>
              <a:t>例</a:t>
            </a:r>
            <a:r>
              <a:rPr lang="en-US" altLang="zh-CN" b="0" dirty="0">
                <a:solidFill>
                  <a:srgbClr val="FF3399"/>
                </a:solidFill>
                <a:latin typeface="方正姚体" panose="02010601030101010101" pitchFamily="2" charset="-122"/>
                <a:ea typeface="方正姚体" panose="02010601030101010101" pitchFamily="2" charset="-122"/>
              </a:rPr>
              <a:t>1</a:t>
            </a:r>
            <a:r>
              <a:rPr lang="en-US" altLang="zh-CN" b="0" dirty="0">
                <a:latin typeface="方正姚体" panose="02010601030101010101" pitchFamily="2" charset="-122"/>
                <a:ea typeface="方正姚体" panose="02010601030101010101" pitchFamily="2" charset="-122"/>
              </a:rPr>
              <a:t>] output [5:0] sum;                             //</a:t>
            </a:r>
            <a:r>
              <a:rPr lang="zh-CN" altLang="en-US" b="0" dirty="0">
                <a:latin typeface="方正姚体" panose="02010601030101010101" pitchFamily="2" charset="-122"/>
                <a:ea typeface="方正姚体" panose="02010601030101010101" pitchFamily="2" charset="-122"/>
              </a:rPr>
              <a:t>和</a:t>
            </a:r>
            <a:endParaRPr lang="zh-CN" altLang="en-US" b="0" dirty="0">
              <a:latin typeface="方正姚体" panose="02010601030101010101" pitchFamily="2" charset="-122"/>
              <a:ea typeface="方正姚体" panose="02010601030101010101" pitchFamily="2" charset="-122"/>
            </a:endParaRPr>
          </a:p>
          <a:p>
            <a:pPr marL="342900" lvl="0" indent="-342900" algn="just">
              <a:lnSpc>
                <a:spcPct val="120000"/>
              </a:lnSpc>
              <a:spcBef>
                <a:spcPct val="0"/>
              </a:spcBef>
              <a:buNone/>
            </a:pPr>
            <a:r>
              <a:rPr lang="zh-CN" altLang="en-US" b="0" dirty="0">
                <a:latin typeface="方正姚体" panose="02010601030101010101" pitchFamily="2" charset="-122"/>
                <a:ea typeface="方正姚体" panose="02010601030101010101" pitchFamily="2" charset="-122"/>
              </a:rPr>
              <a:t>               </a:t>
            </a:r>
            <a:r>
              <a:rPr lang="en-US" altLang="zh-CN" b="0" dirty="0">
                <a:latin typeface="方正姚体" panose="02010601030101010101" pitchFamily="2" charset="-122"/>
                <a:ea typeface="方正姚体" panose="02010601030101010101" pitchFamily="2" charset="-122"/>
              </a:rPr>
              <a:t>output cout;                                    //</a:t>
            </a:r>
            <a:r>
              <a:rPr lang="zh-CN" altLang="en-US" sz="2200" dirty="0">
                <a:latin typeface="宋体" panose="02010600030101010101" pitchFamily="2" charset="-122"/>
              </a:rPr>
              <a:t>进位输出</a:t>
            </a:r>
            <a:endParaRPr lang="zh-CN" altLang="en-US" b="0" dirty="0">
              <a:latin typeface="方正姚体" panose="02010601030101010101" pitchFamily="2" charset="-122"/>
              <a:ea typeface="方正姚体" panose="02010601030101010101" pitchFamily="2" charset="-122"/>
            </a:endParaRPr>
          </a:p>
          <a:p>
            <a:pPr marL="342900" lvl="0" indent="-342900" algn="just">
              <a:lnSpc>
                <a:spcPct val="120000"/>
              </a:lnSpc>
              <a:spcBef>
                <a:spcPct val="0"/>
              </a:spcBef>
              <a:buNone/>
            </a:pPr>
            <a:r>
              <a:rPr lang="zh-CN" altLang="en-US" b="0" dirty="0">
                <a:latin typeface="方正姚体" panose="02010601030101010101" pitchFamily="2" charset="-122"/>
                <a:ea typeface="方正姚体" panose="02010601030101010101" pitchFamily="2" charset="-122"/>
              </a:rPr>
              <a:t>               </a:t>
            </a:r>
            <a:r>
              <a:rPr lang="en-US" altLang="zh-CN" b="0" dirty="0">
                <a:latin typeface="方正姚体" panose="02010601030101010101" pitchFamily="2" charset="-122"/>
                <a:ea typeface="方正姚体" panose="02010601030101010101" pitchFamily="2" charset="-122"/>
              </a:rPr>
              <a:t>input[5:0] ina,inb;</a:t>
            </a:r>
            <a:endParaRPr lang="en-US" altLang="zh-CN" b="0" dirty="0">
              <a:latin typeface="方正姚体" panose="02010601030101010101" pitchFamily="2" charset="-122"/>
              <a:ea typeface="方正姚体" panose="02010601030101010101" pitchFamily="2" charset="-122"/>
            </a:endParaRPr>
          </a:p>
          <a:p>
            <a:pPr marL="342900" lvl="0" indent="-342900" algn="just">
              <a:lnSpc>
                <a:spcPct val="120000"/>
              </a:lnSpc>
              <a:spcBef>
                <a:spcPct val="0"/>
              </a:spcBef>
              <a:buNone/>
            </a:pPr>
            <a:r>
              <a:rPr lang="en-US" altLang="zh-CN" b="0" dirty="0">
                <a:latin typeface="方正姚体" panose="02010601030101010101" pitchFamily="2" charset="-122"/>
                <a:ea typeface="方正姚体" panose="02010601030101010101" pitchFamily="2" charset="-122"/>
              </a:rPr>
              <a:t>               input cin;</a:t>
            </a:r>
            <a:endParaRPr lang="en-US" altLang="zh-CN" b="0" dirty="0">
              <a:latin typeface="方正姚体" panose="02010601030101010101" pitchFamily="2" charset="-122"/>
              <a:ea typeface="方正姚体" panose="02010601030101010101" pitchFamily="2" charset="-122"/>
            </a:endParaRPr>
          </a:p>
          <a:p>
            <a:pPr marL="342900" lvl="0" indent="-342900" algn="just">
              <a:lnSpc>
                <a:spcPct val="120000"/>
              </a:lnSpc>
              <a:spcBef>
                <a:spcPct val="0"/>
              </a:spcBef>
              <a:buNone/>
            </a:pPr>
            <a:r>
              <a:rPr lang="en-US" altLang="zh-CN" b="0" dirty="0">
                <a:latin typeface="方正姚体" panose="02010601030101010101" pitchFamily="2" charset="-122"/>
                <a:ea typeface="方正姚体" panose="02010601030101010101" pitchFamily="2" charset="-122"/>
              </a:rPr>
              <a:t>               assign {cout,sum} = ina + inb +cin</a:t>
            </a:r>
            <a:r>
              <a:rPr lang="zh-CN" altLang="en-US" b="0" dirty="0">
                <a:latin typeface="方正姚体" panose="02010601030101010101" pitchFamily="2" charset="-122"/>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a:t>
            </a:r>
            <a:r>
              <a:rPr lang="zh-CN" altLang="en-US" sz="2200" dirty="0">
                <a:latin typeface="宋体" panose="02010600030101010101" pitchFamily="2" charset="-122"/>
              </a:rPr>
              <a:t>进位与和拼接在一起</a:t>
            </a:r>
            <a:endParaRPr lang="zh-CN" altLang="en-US" b="0" dirty="0">
              <a:latin typeface="方正姚体" panose="02010601030101010101" pitchFamily="2" charset="-122"/>
              <a:ea typeface="方正姚体" panose="02010601030101010101" pitchFamily="2" charset="-122"/>
            </a:endParaRPr>
          </a:p>
          <a:p>
            <a:pPr marL="342900" lvl="0" indent="-342900" algn="just">
              <a:lnSpc>
                <a:spcPct val="110000"/>
              </a:lnSpc>
              <a:spcBef>
                <a:spcPct val="0"/>
              </a:spcBef>
              <a:buFont typeface="Wingdings" panose="05000000000000000000" pitchFamily="2" charset="2"/>
              <a:buChar char="§"/>
            </a:pPr>
            <a:r>
              <a:rPr lang="en-US" altLang="zh-CN" b="0" dirty="0">
                <a:latin typeface="方正姚体" panose="02010601030101010101" pitchFamily="2" charset="-122"/>
                <a:ea typeface="方正姚体" panose="02010601030101010101" pitchFamily="2" charset="-122"/>
              </a:rPr>
              <a:t>[</a:t>
            </a:r>
            <a:r>
              <a:rPr lang="zh-CN" altLang="en-US" b="0" dirty="0">
                <a:solidFill>
                  <a:srgbClr val="FF3399"/>
                </a:solidFill>
                <a:latin typeface="方正姚体" panose="02010601030101010101" pitchFamily="2" charset="-122"/>
                <a:ea typeface="方正姚体" panose="02010601030101010101" pitchFamily="2" charset="-122"/>
              </a:rPr>
              <a:t>例</a:t>
            </a:r>
            <a:r>
              <a:rPr lang="en-US" altLang="zh-CN" b="0" dirty="0">
                <a:solidFill>
                  <a:srgbClr val="FF3399"/>
                </a:solidFill>
                <a:latin typeface="方正姚体" panose="02010601030101010101" pitchFamily="2" charset="-122"/>
                <a:ea typeface="方正姚体" panose="02010601030101010101" pitchFamily="2" charset="-122"/>
              </a:rPr>
              <a:t>2</a:t>
            </a:r>
            <a:r>
              <a:rPr lang="en-US" altLang="zh-CN" b="0" dirty="0">
                <a:latin typeface="方正姚体" panose="02010601030101010101" pitchFamily="2" charset="-122"/>
                <a:ea typeface="方正姚体" panose="02010601030101010101" pitchFamily="2" charset="-122"/>
              </a:rPr>
              <a:t>] {a,b[5:0],w,5</a:t>
            </a:r>
            <a:r>
              <a:rPr lang="en-US" altLang="zh-CN" b="0" dirty="0">
                <a:latin typeface="Times New Roman" panose="02020603050405020304" pitchFamily="18" charset="0"/>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b101} </a:t>
            </a:r>
            <a:endParaRPr lang="en-US" altLang="zh-CN" b="0" dirty="0">
              <a:latin typeface="方正姚体" panose="02010601030101010101" pitchFamily="2" charset="-122"/>
              <a:ea typeface="方正姚体" panose="02010601030101010101" pitchFamily="2" charset="-122"/>
            </a:endParaRPr>
          </a:p>
          <a:p>
            <a:pPr marL="342900" lvl="0" indent="-342900" algn="just">
              <a:lnSpc>
                <a:spcPct val="110000"/>
              </a:lnSpc>
              <a:spcBef>
                <a:spcPct val="0"/>
              </a:spcBef>
              <a:buNone/>
            </a:pPr>
            <a:r>
              <a:rPr lang="en-US" altLang="zh-CN" b="0" dirty="0">
                <a:latin typeface="方正姚体" panose="02010601030101010101" pitchFamily="2" charset="-122"/>
                <a:ea typeface="方正姚体" panose="02010601030101010101" pitchFamily="2" charset="-122"/>
              </a:rPr>
              <a:t>            = {a,b[5],b[2],b[1],b[0],w,1</a:t>
            </a:r>
            <a:r>
              <a:rPr lang="en-US" altLang="zh-CN" b="0" dirty="0">
                <a:latin typeface="Times New Roman" panose="02020603050405020304" pitchFamily="18" charset="0"/>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b1,1</a:t>
            </a:r>
            <a:r>
              <a:rPr lang="en-US" altLang="zh-CN" b="0" dirty="0">
                <a:latin typeface="Times New Roman" panose="02020603050405020304" pitchFamily="18" charset="0"/>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b0,1</a:t>
            </a:r>
            <a:r>
              <a:rPr lang="en-US" altLang="zh-CN" b="0" dirty="0">
                <a:latin typeface="Times New Roman" panose="02020603050405020304" pitchFamily="18" charset="0"/>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b1}</a:t>
            </a:r>
            <a:endParaRPr lang="en-US" altLang="zh-CN" b="0" dirty="0">
              <a:latin typeface="方正姚体" panose="02010601030101010101" pitchFamily="2" charset="-122"/>
              <a:ea typeface="方正姚体" panose="0201060103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75267"/>
                                        </p:tgtEl>
                                        <p:attrNameLst>
                                          <p:attrName>style.visibility</p:attrName>
                                        </p:attrNameLst>
                                      </p:cBhvr>
                                      <p:to>
                                        <p:strVal val="visible"/>
                                      </p:to>
                                    </p:set>
                                    <p:anim calcmode="lin" valueType="num">
                                      <p:cBhvr additive="base">
                                        <p:cTn id="7" dur="500" fill="hold"/>
                                        <p:tgtEl>
                                          <p:spTgt spid="1675267"/>
                                        </p:tgtEl>
                                        <p:attrNameLst>
                                          <p:attrName>ppt_x</p:attrName>
                                        </p:attrNameLst>
                                      </p:cBhvr>
                                      <p:tavLst>
                                        <p:tav tm="0">
                                          <p:val>
                                            <p:strVal val="0-#ppt_w/2"/>
                                          </p:val>
                                        </p:tav>
                                        <p:tav tm="100000">
                                          <p:val>
                                            <p:strVal val="#ppt_x"/>
                                          </p:val>
                                        </p:tav>
                                      </p:tavLst>
                                    </p:anim>
                                    <p:anim calcmode="lin" valueType="num">
                                      <p:cBhvr additive="base">
                                        <p:cTn id="8" dur="500" fill="hold"/>
                                        <p:tgtEl>
                                          <p:spTgt spid="16752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1675269"/>
                                        </p:tgtEl>
                                        <p:attrNameLst>
                                          <p:attrName>style.visibility</p:attrName>
                                        </p:attrNameLst>
                                      </p:cBhvr>
                                      <p:to>
                                        <p:strVal val="visible"/>
                                      </p:to>
                                    </p:set>
                                    <p:anim calcmode="lin" valueType="num">
                                      <p:cBhvr>
                                        <p:cTn id="13" dur="500" fill="hold"/>
                                        <p:tgtEl>
                                          <p:spTgt spid="1675269"/>
                                        </p:tgtEl>
                                        <p:attrNameLst>
                                          <p:attrName>ppt_x</p:attrName>
                                        </p:attrNameLst>
                                      </p:cBhvr>
                                      <p:tavLst>
                                        <p:tav tm="0">
                                          <p:val>
                                            <p:strVal val="#ppt_x-#ppt_w/2"/>
                                          </p:val>
                                        </p:tav>
                                        <p:tav tm="100000">
                                          <p:val>
                                            <p:strVal val="#ppt_x"/>
                                          </p:val>
                                        </p:tav>
                                      </p:tavLst>
                                    </p:anim>
                                    <p:anim calcmode="lin" valueType="num">
                                      <p:cBhvr>
                                        <p:cTn id="14" dur="500" fill="hold"/>
                                        <p:tgtEl>
                                          <p:spTgt spid="1675269"/>
                                        </p:tgtEl>
                                        <p:attrNameLst>
                                          <p:attrName>ppt_y</p:attrName>
                                        </p:attrNameLst>
                                      </p:cBhvr>
                                      <p:tavLst>
                                        <p:tav tm="0">
                                          <p:val>
                                            <p:strVal val="#ppt_y"/>
                                          </p:val>
                                        </p:tav>
                                        <p:tav tm="100000">
                                          <p:val>
                                            <p:strVal val="#ppt_y"/>
                                          </p:val>
                                        </p:tav>
                                      </p:tavLst>
                                    </p:anim>
                                    <p:anim calcmode="lin" valueType="num">
                                      <p:cBhvr>
                                        <p:cTn id="15" dur="500" fill="hold"/>
                                        <p:tgtEl>
                                          <p:spTgt spid="1675269"/>
                                        </p:tgtEl>
                                        <p:attrNameLst>
                                          <p:attrName>ppt_w</p:attrName>
                                        </p:attrNameLst>
                                      </p:cBhvr>
                                      <p:tavLst>
                                        <p:tav tm="0">
                                          <p:val>
                                            <p:fltVal val="0.000000"/>
                                          </p:val>
                                        </p:tav>
                                        <p:tav tm="100000">
                                          <p:val>
                                            <p:strVal val="#ppt_w"/>
                                          </p:val>
                                        </p:tav>
                                      </p:tavLst>
                                    </p:anim>
                                    <p:anim calcmode="lin" valueType="num">
                                      <p:cBhvr>
                                        <p:cTn id="16" dur="500" fill="hold"/>
                                        <p:tgtEl>
                                          <p:spTgt spid="1675269"/>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675271"/>
                                        </p:tgtEl>
                                        <p:attrNameLst>
                                          <p:attrName>style.visibility</p:attrName>
                                        </p:attrNameLst>
                                      </p:cBhvr>
                                      <p:to>
                                        <p:strVal val="visible"/>
                                      </p:to>
                                    </p:set>
                                    <p:anim calcmode="lin" valueType="num">
                                      <p:cBhvr additive="base">
                                        <p:cTn id="21" dur="500" fill="hold"/>
                                        <p:tgtEl>
                                          <p:spTgt spid="1675271"/>
                                        </p:tgtEl>
                                        <p:attrNameLst>
                                          <p:attrName>ppt_x</p:attrName>
                                        </p:attrNameLst>
                                      </p:cBhvr>
                                      <p:tavLst>
                                        <p:tav tm="0">
                                          <p:val>
                                            <p:strVal val="0-#ppt_w/2"/>
                                          </p:val>
                                        </p:tav>
                                        <p:tav tm="100000">
                                          <p:val>
                                            <p:strVal val="#ppt_x"/>
                                          </p:val>
                                        </p:tav>
                                      </p:tavLst>
                                    </p:anim>
                                    <p:anim calcmode="lin" valueType="num">
                                      <p:cBhvr additive="base">
                                        <p:cTn id="22" dur="500" fill="hold"/>
                                        <p:tgtEl>
                                          <p:spTgt spid="16752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5267" grpId="0"/>
      <p:bldP spid="1675269" grpId="0" animBg="1"/>
      <p:bldP spid="167527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80899"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2  Verilog HDL</a:t>
            </a:r>
            <a:r>
              <a:rPr lang="zh-CN" altLang="en-US" dirty="0">
                <a:latin typeface="华文楷体" panose="02010600040101010101" pitchFamily="2" charset="-122"/>
              </a:rPr>
              <a:t>基本结构</a:t>
            </a:r>
            <a:endParaRPr lang="zh-CN" altLang="en-US" dirty="0">
              <a:latin typeface="华文楷体" panose="02010600040101010101" pitchFamily="2" charset="-122"/>
            </a:endParaRPr>
          </a:p>
        </p:txBody>
      </p:sp>
      <p:sp>
        <p:nvSpPr>
          <p:cNvPr id="80900" name="Rectangle 3"/>
          <p:cNvSpPr>
            <a:spLocks noGrp="1"/>
          </p:cNvSpPr>
          <p:nvPr>
            <p:ph idx="1"/>
          </p:nvPr>
        </p:nvSpPr>
        <p:spPr>
          <a:xfrm>
            <a:off x="0" y="1524000"/>
            <a:ext cx="9144000" cy="4648200"/>
          </a:xfrm>
          <a:ln/>
        </p:spPr>
        <p:txBody>
          <a:bodyPr vert="horz" wrap="square" lIns="91440" tIns="45720" rIns="91440" bIns="45720" anchor="t" anchorCtr="0"/>
          <a:p>
            <a:pPr algn="just" eaLnBrk="1" hangingPunct="1">
              <a:lnSpc>
                <a:spcPct val="90000"/>
              </a:lnSpc>
              <a:buNone/>
            </a:pPr>
            <a:r>
              <a:rPr lang="en-US" altLang="zh-CN" dirty="0">
                <a:latin typeface="宋体" panose="02010600030101010101" pitchFamily="2" charset="-122"/>
              </a:rPr>
              <a:t>   [</a:t>
            </a:r>
            <a:r>
              <a:rPr lang="zh-CN" altLang="en-US" dirty="0">
                <a:solidFill>
                  <a:srgbClr val="FF3399"/>
                </a:solidFill>
                <a:latin typeface="Times New Roman" panose="02020603050405020304" pitchFamily="18" charset="0"/>
              </a:rPr>
              <a:t>例</a:t>
            </a:r>
            <a:r>
              <a:rPr lang="en-US" altLang="zh-CN" dirty="0">
                <a:solidFill>
                  <a:srgbClr val="FF3399"/>
                </a:solidFill>
                <a:latin typeface="Times New Roman" panose="02020603050405020304" pitchFamily="18" charset="0"/>
              </a:rPr>
              <a:t>2</a:t>
            </a:r>
            <a:r>
              <a:rPr lang="en-US" altLang="zh-CN" dirty="0">
                <a:latin typeface="宋体" panose="02010600030101010101" pitchFamily="2" charset="-122"/>
              </a:rPr>
              <a:t>] </a:t>
            </a:r>
            <a:r>
              <a:rPr lang="en-US" altLang="zh-CN" dirty="0">
                <a:solidFill>
                  <a:srgbClr val="CC0000"/>
                </a:solidFill>
                <a:latin typeface="宋体" panose="02010600030101010101" pitchFamily="2" charset="-122"/>
              </a:rPr>
              <a:t>8</a:t>
            </a:r>
            <a:r>
              <a:rPr lang="zh-CN" altLang="en-US" dirty="0">
                <a:solidFill>
                  <a:srgbClr val="CC0000"/>
                </a:solidFill>
                <a:latin typeface="宋体" panose="02010600030101010101" pitchFamily="2" charset="-122"/>
              </a:rPr>
              <a:t>位计数器</a:t>
            </a:r>
            <a:endParaRPr lang="zh-CN" altLang="en-US" dirty="0">
              <a:solidFill>
                <a:srgbClr val="CC0000"/>
              </a:solidFill>
              <a:latin typeface="宋体" panose="02010600030101010101" pitchFamily="2" charset="-122"/>
            </a:endParaRPr>
          </a:p>
          <a:p>
            <a:pPr algn="just" eaLnBrk="1" hangingPunct="1">
              <a:lnSpc>
                <a:spcPct val="90000"/>
              </a:lnSpc>
              <a:buNone/>
            </a:pPr>
            <a:r>
              <a:rPr lang="zh-CN" altLang="en-US" sz="2000" b="0" dirty="0">
                <a:latin typeface="宋体" panose="02010600030101010101" pitchFamily="2" charset="-122"/>
              </a:rPr>
              <a:t>		</a:t>
            </a:r>
            <a:r>
              <a:rPr lang="en-US" altLang="zh-CN" sz="2000" dirty="0">
                <a:latin typeface="Arial" panose="020B0604020202020204" pitchFamily="34" charset="0"/>
              </a:rPr>
              <a:t>module  counter8 ( out,cout,data,load, cin,clk ); 	</a:t>
            </a:r>
            <a:endParaRPr lang="en-US" altLang="zh-CN" sz="2000" dirty="0">
              <a:latin typeface="Arial" panose="020B0604020202020204" pitchFamily="34" charset="0"/>
            </a:endParaRPr>
          </a:p>
          <a:p>
            <a:pPr algn="just">
              <a:lnSpc>
                <a:spcPct val="90000"/>
              </a:lnSpc>
              <a:spcBef>
                <a:spcPct val="0"/>
              </a:spcBef>
              <a:buClrTx/>
              <a:buFontTx/>
              <a:buNone/>
            </a:pPr>
            <a:r>
              <a:rPr lang="en-US" altLang="zh-CN" sz="2000" dirty="0">
                <a:latin typeface="Arial" panose="020B0604020202020204" pitchFamily="34" charset="0"/>
              </a:rPr>
              <a:t> 		     output [7:0] out;</a:t>
            </a:r>
            <a:endParaRPr lang="en-US" altLang="zh-CN" sz="2000" dirty="0">
              <a:latin typeface="Arial" panose="020B0604020202020204" pitchFamily="34" charset="0"/>
            </a:endParaRPr>
          </a:p>
          <a:p>
            <a:pPr algn="just">
              <a:lnSpc>
                <a:spcPct val="90000"/>
              </a:lnSpc>
              <a:spcBef>
                <a:spcPct val="0"/>
              </a:spcBef>
              <a:buClrTx/>
              <a:buFontTx/>
              <a:buNone/>
            </a:pPr>
            <a:r>
              <a:rPr lang="en-US" altLang="zh-CN" sz="2000" dirty="0">
                <a:latin typeface="Arial" panose="020B0604020202020204" pitchFamily="34" charset="0"/>
              </a:rPr>
              <a:t>		     output  cout; 			</a:t>
            </a:r>
            <a:endParaRPr lang="en-US" altLang="zh-CN" sz="2000" dirty="0">
              <a:latin typeface="Arial" panose="020B0604020202020204" pitchFamily="34" charset="0"/>
            </a:endParaRPr>
          </a:p>
          <a:p>
            <a:pPr algn="just">
              <a:lnSpc>
                <a:spcPct val="90000"/>
              </a:lnSpc>
              <a:spcBef>
                <a:spcPct val="0"/>
              </a:spcBef>
              <a:buClrTx/>
              <a:buFontTx/>
              <a:buNone/>
            </a:pPr>
            <a:r>
              <a:rPr lang="en-US" altLang="zh-CN" sz="2000" dirty="0">
                <a:latin typeface="Arial" panose="020B0604020202020204" pitchFamily="34" charset="0"/>
              </a:rPr>
              <a:t>		     input [7:0] data; 			</a:t>
            </a:r>
            <a:endParaRPr lang="en-US" altLang="zh-CN" sz="2000" dirty="0">
              <a:latin typeface="Arial" panose="020B0604020202020204" pitchFamily="34" charset="0"/>
            </a:endParaRPr>
          </a:p>
          <a:p>
            <a:pPr algn="just">
              <a:lnSpc>
                <a:spcPct val="90000"/>
              </a:lnSpc>
              <a:spcBef>
                <a:spcPct val="0"/>
              </a:spcBef>
              <a:buClrTx/>
              <a:buFontTx/>
              <a:buNone/>
            </a:pPr>
            <a:r>
              <a:rPr lang="en-US" altLang="zh-CN" sz="2000" dirty="0">
                <a:latin typeface="Arial" panose="020B0604020202020204" pitchFamily="34" charset="0"/>
              </a:rPr>
              <a:t>		     input load, cin,clk ;				</a:t>
            </a:r>
            <a:endParaRPr lang="en-US" altLang="zh-CN" sz="2000" dirty="0">
              <a:latin typeface="Arial" panose="020B0604020202020204" pitchFamily="34" charset="0"/>
            </a:endParaRPr>
          </a:p>
          <a:p>
            <a:pPr algn="just">
              <a:lnSpc>
                <a:spcPct val="90000"/>
              </a:lnSpc>
              <a:spcBef>
                <a:spcPct val="0"/>
              </a:spcBef>
              <a:buClrTx/>
              <a:buFontTx/>
              <a:buNone/>
            </a:pPr>
            <a:r>
              <a:rPr lang="en-US" altLang="zh-CN" sz="2000" dirty="0">
                <a:latin typeface="Arial" panose="020B0604020202020204" pitchFamily="34" charset="0"/>
              </a:rPr>
              <a:t>		     reg[7:0] out; </a:t>
            </a:r>
            <a:endParaRPr lang="en-US" altLang="zh-CN" sz="2000" dirty="0">
              <a:latin typeface="Arial" panose="020B0604020202020204" pitchFamily="34" charset="0"/>
            </a:endParaRPr>
          </a:p>
          <a:p>
            <a:pPr algn="just">
              <a:lnSpc>
                <a:spcPct val="90000"/>
              </a:lnSpc>
              <a:spcBef>
                <a:spcPct val="0"/>
              </a:spcBef>
              <a:buClrTx/>
              <a:buFontTx/>
              <a:buNone/>
            </a:pPr>
            <a:r>
              <a:rPr lang="en-US" altLang="zh-CN" sz="2000" dirty="0">
                <a:latin typeface="Arial" panose="020B0604020202020204" pitchFamily="34" charset="0"/>
              </a:rPr>
              <a:t>		     always @(posedge clk)</a:t>
            </a:r>
            <a:endParaRPr lang="en-US" altLang="zh-CN" sz="2000" dirty="0">
              <a:latin typeface="Arial" panose="020B0604020202020204" pitchFamily="34" charset="0"/>
            </a:endParaRPr>
          </a:p>
          <a:p>
            <a:pPr algn="just">
              <a:lnSpc>
                <a:spcPct val="90000"/>
              </a:lnSpc>
              <a:spcBef>
                <a:spcPct val="0"/>
              </a:spcBef>
              <a:buClrTx/>
              <a:buFontTx/>
              <a:buNone/>
            </a:pPr>
            <a:r>
              <a:rPr lang="en-US" altLang="zh-CN" sz="2000" dirty="0">
                <a:latin typeface="Arial" panose="020B0604020202020204" pitchFamily="34" charset="0"/>
              </a:rPr>
              <a:t>		        begin</a:t>
            </a:r>
            <a:endParaRPr lang="en-US" altLang="zh-CN" sz="2000" dirty="0">
              <a:latin typeface="Arial" panose="020B0604020202020204" pitchFamily="34" charset="0"/>
            </a:endParaRPr>
          </a:p>
          <a:p>
            <a:pPr algn="just">
              <a:lnSpc>
                <a:spcPct val="90000"/>
              </a:lnSpc>
              <a:spcBef>
                <a:spcPct val="0"/>
              </a:spcBef>
              <a:buClrTx/>
              <a:buFontTx/>
              <a:buNone/>
            </a:pPr>
            <a:r>
              <a:rPr lang="en-US" altLang="zh-CN" sz="2000" dirty="0">
                <a:latin typeface="Arial" panose="020B0604020202020204" pitchFamily="34" charset="0"/>
              </a:rPr>
              <a:t>		            if(load)</a:t>
            </a:r>
            <a:endParaRPr lang="en-US" altLang="zh-CN" sz="2000" dirty="0">
              <a:latin typeface="Arial" panose="020B0604020202020204" pitchFamily="34" charset="0"/>
            </a:endParaRPr>
          </a:p>
          <a:p>
            <a:pPr algn="just">
              <a:lnSpc>
                <a:spcPct val="90000"/>
              </a:lnSpc>
              <a:spcBef>
                <a:spcPct val="0"/>
              </a:spcBef>
              <a:buClrTx/>
              <a:buFontTx/>
              <a:buNone/>
            </a:pPr>
            <a:r>
              <a:rPr lang="en-US" altLang="zh-CN" sz="2000" dirty="0">
                <a:latin typeface="Arial" panose="020B0604020202020204" pitchFamily="34" charset="0"/>
              </a:rPr>
              <a:t>			 out = data;                     // </a:t>
            </a:r>
            <a:r>
              <a:rPr lang="zh-CN" altLang="en-US" sz="2000" dirty="0">
                <a:latin typeface="Arial" panose="020B0604020202020204" pitchFamily="34" charset="0"/>
              </a:rPr>
              <a:t>同步预置数据</a:t>
            </a:r>
            <a:endParaRPr lang="zh-CN" altLang="en-US" sz="2000" dirty="0">
              <a:latin typeface="Arial" panose="020B0604020202020204" pitchFamily="34" charset="0"/>
            </a:endParaRPr>
          </a:p>
          <a:p>
            <a:pPr algn="just">
              <a:lnSpc>
                <a:spcPct val="90000"/>
              </a:lnSpc>
              <a:spcBef>
                <a:spcPct val="0"/>
              </a:spcBef>
              <a:buClrTx/>
              <a:buFontTx/>
              <a:buNone/>
            </a:pPr>
            <a:r>
              <a:rPr lang="zh-CN" altLang="en-US" sz="2000" dirty="0">
                <a:latin typeface="Arial" panose="020B0604020202020204" pitchFamily="34" charset="0"/>
              </a:rPr>
              <a:t>		            </a:t>
            </a:r>
            <a:r>
              <a:rPr lang="en-US" altLang="zh-CN" sz="2000" dirty="0">
                <a:latin typeface="Arial" panose="020B0604020202020204" pitchFamily="34" charset="0"/>
              </a:rPr>
              <a:t>else</a:t>
            </a:r>
            <a:endParaRPr lang="en-US" altLang="zh-CN" sz="2000" dirty="0">
              <a:latin typeface="Arial" panose="020B0604020202020204" pitchFamily="34" charset="0"/>
            </a:endParaRPr>
          </a:p>
          <a:p>
            <a:pPr algn="just">
              <a:lnSpc>
                <a:spcPct val="90000"/>
              </a:lnSpc>
              <a:spcBef>
                <a:spcPct val="0"/>
              </a:spcBef>
              <a:buClrTx/>
              <a:buFontTx/>
              <a:buNone/>
            </a:pPr>
            <a:r>
              <a:rPr lang="en-US" altLang="zh-CN" sz="2000" dirty="0">
                <a:latin typeface="Arial" panose="020B0604020202020204" pitchFamily="34" charset="0"/>
              </a:rPr>
              <a:t>			  out = out + 1 +  cin;      // </a:t>
            </a:r>
            <a:r>
              <a:rPr lang="zh-CN" altLang="en-US" sz="2000" dirty="0">
                <a:latin typeface="Arial" panose="020B0604020202020204" pitchFamily="34" charset="0"/>
              </a:rPr>
              <a:t>加</a:t>
            </a:r>
            <a:r>
              <a:rPr lang="en-US" altLang="zh-CN" sz="2000" dirty="0">
                <a:latin typeface="Arial" panose="020B0604020202020204" pitchFamily="34" charset="0"/>
              </a:rPr>
              <a:t>1</a:t>
            </a:r>
            <a:r>
              <a:rPr lang="zh-CN" altLang="en-US" sz="2000" dirty="0">
                <a:latin typeface="Arial" panose="020B0604020202020204" pitchFamily="34" charset="0"/>
              </a:rPr>
              <a:t>计数</a:t>
            </a:r>
            <a:endParaRPr lang="zh-CN" altLang="en-US" sz="2000" dirty="0">
              <a:latin typeface="Arial" panose="020B0604020202020204" pitchFamily="34" charset="0"/>
            </a:endParaRPr>
          </a:p>
          <a:p>
            <a:pPr algn="just">
              <a:lnSpc>
                <a:spcPct val="90000"/>
              </a:lnSpc>
              <a:spcBef>
                <a:spcPct val="0"/>
              </a:spcBef>
              <a:buClrTx/>
              <a:buFontTx/>
              <a:buNone/>
            </a:pPr>
            <a:r>
              <a:rPr lang="zh-CN" altLang="en-US" sz="2000" dirty="0">
                <a:latin typeface="Arial" panose="020B0604020202020204" pitchFamily="34" charset="0"/>
              </a:rPr>
              <a:t>		        </a:t>
            </a:r>
            <a:r>
              <a:rPr lang="en-US" altLang="zh-CN" sz="2000" dirty="0">
                <a:latin typeface="Arial" panose="020B0604020202020204" pitchFamily="34" charset="0"/>
              </a:rPr>
              <a:t>end</a:t>
            </a:r>
            <a:endParaRPr lang="en-US" altLang="zh-CN" sz="2000" dirty="0">
              <a:latin typeface="Arial" panose="020B0604020202020204" pitchFamily="34" charset="0"/>
            </a:endParaRPr>
          </a:p>
          <a:p>
            <a:pPr algn="just">
              <a:lnSpc>
                <a:spcPct val="90000"/>
              </a:lnSpc>
              <a:spcBef>
                <a:spcPct val="0"/>
              </a:spcBef>
              <a:buClrTx/>
              <a:buFontTx/>
              <a:buNone/>
            </a:pPr>
            <a:r>
              <a:rPr lang="en-US" altLang="zh-CN" sz="2000" dirty="0">
                <a:latin typeface="Arial" panose="020B0604020202020204" pitchFamily="34" charset="0"/>
              </a:rPr>
              <a:t>                 assign cout = </a:t>
            </a:r>
            <a:r>
              <a:rPr lang="en-US" altLang="zh-CN" sz="2000" dirty="0">
                <a:solidFill>
                  <a:srgbClr val="FF0066"/>
                </a:solidFill>
                <a:latin typeface="Arial" panose="020B0604020202020204" pitchFamily="34" charset="0"/>
              </a:rPr>
              <a:t>&amp;</a:t>
            </a:r>
            <a:r>
              <a:rPr lang="en-US" altLang="zh-CN" sz="2000" dirty="0">
                <a:latin typeface="Arial" panose="020B0604020202020204" pitchFamily="34" charset="0"/>
              </a:rPr>
              <a:t>out </a:t>
            </a:r>
            <a:r>
              <a:rPr lang="en-US" altLang="zh-CN" sz="2000" dirty="0">
                <a:solidFill>
                  <a:srgbClr val="FF0066"/>
                </a:solidFill>
                <a:latin typeface="Arial" panose="020B0604020202020204" pitchFamily="34" charset="0"/>
              </a:rPr>
              <a:t>&amp;</a:t>
            </a:r>
            <a:r>
              <a:rPr lang="en-US" altLang="zh-CN" sz="2000" dirty="0">
                <a:latin typeface="Arial" panose="020B0604020202020204" pitchFamily="34" charset="0"/>
              </a:rPr>
              <a:t> cin;   //</a:t>
            </a:r>
            <a:r>
              <a:rPr lang="zh-CN" altLang="en-US" sz="2000" dirty="0">
                <a:latin typeface="Arial" panose="020B0604020202020204" pitchFamily="34" charset="0"/>
              </a:rPr>
              <a:t>若</a:t>
            </a:r>
            <a:r>
              <a:rPr lang="en-US" altLang="zh-CN" sz="2000" dirty="0">
                <a:latin typeface="Arial" panose="020B0604020202020204" pitchFamily="34" charset="0"/>
              </a:rPr>
              <a:t>out</a:t>
            </a:r>
            <a:r>
              <a:rPr lang="zh-CN" altLang="en-US" sz="2000" dirty="0">
                <a:latin typeface="Arial" panose="020B0604020202020204" pitchFamily="34" charset="0"/>
              </a:rPr>
              <a:t>为</a:t>
            </a:r>
            <a:r>
              <a:rPr lang="en-US" altLang="zh-CN" sz="2000" dirty="0">
                <a:latin typeface="Arial" panose="020B0604020202020204" pitchFamily="34" charset="0"/>
              </a:rPr>
              <a:t>8‘hFF</a:t>
            </a:r>
            <a:r>
              <a:rPr lang="zh-CN" altLang="en-US" sz="2000" dirty="0">
                <a:latin typeface="Arial" panose="020B0604020202020204" pitchFamily="34" charset="0"/>
              </a:rPr>
              <a:t>，</a:t>
            </a:r>
            <a:r>
              <a:rPr lang="en-US" altLang="zh-CN" sz="2000" dirty="0">
                <a:latin typeface="Arial" panose="020B0604020202020204" pitchFamily="34" charset="0"/>
              </a:rPr>
              <a:t>cin</a:t>
            </a:r>
            <a:r>
              <a:rPr lang="zh-CN" altLang="en-US" sz="2000" dirty="0">
                <a:latin typeface="Arial" panose="020B0604020202020204" pitchFamily="34" charset="0"/>
              </a:rPr>
              <a:t>为</a:t>
            </a:r>
            <a:r>
              <a:rPr lang="en-US" altLang="zh-CN" sz="2000" dirty="0">
                <a:latin typeface="Arial" panose="020B0604020202020204" pitchFamily="34" charset="0"/>
              </a:rPr>
              <a:t>1</a:t>
            </a:r>
            <a:r>
              <a:rPr lang="zh-CN" altLang="en-US" sz="2000" dirty="0">
                <a:latin typeface="Arial" panose="020B0604020202020204" pitchFamily="34" charset="0"/>
              </a:rPr>
              <a:t>，则</a:t>
            </a:r>
            <a:r>
              <a:rPr lang="en-US" altLang="zh-CN" sz="2000" dirty="0">
                <a:latin typeface="Arial" panose="020B0604020202020204" pitchFamily="34" charset="0"/>
              </a:rPr>
              <a:t>cout</a:t>
            </a:r>
            <a:r>
              <a:rPr lang="zh-CN" altLang="en-US" sz="2000" dirty="0">
                <a:latin typeface="Arial" panose="020B0604020202020204" pitchFamily="34" charset="0"/>
              </a:rPr>
              <a:t>为</a:t>
            </a:r>
            <a:r>
              <a:rPr lang="en-US" altLang="zh-CN" sz="2000" dirty="0">
                <a:latin typeface="Arial" panose="020B0604020202020204" pitchFamily="34" charset="0"/>
              </a:rPr>
              <a:t>1</a:t>
            </a:r>
            <a:endParaRPr lang="en-US" altLang="zh-CN" sz="2000" dirty="0">
              <a:latin typeface="Arial" panose="020B0604020202020204" pitchFamily="34" charset="0"/>
            </a:endParaRPr>
          </a:p>
          <a:p>
            <a:pPr algn="just">
              <a:lnSpc>
                <a:spcPct val="90000"/>
              </a:lnSpc>
              <a:spcBef>
                <a:spcPct val="0"/>
              </a:spcBef>
              <a:buClrTx/>
              <a:buFontTx/>
              <a:buNone/>
            </a:pPr>
            <a:r>
              <a:rPr lang="en-US" altLang="zh-CN" sz="2000" dirty="0">
                <a:latin typeface="Arial" panose="020B0604020202020204" pitchFamily="34" charset="0"/>
              </a:rPr>
              <a:t>		endmodule</a:t>
            </a:r>
            <a:endParaRPr lang="en-US" altLang="zh-CN" dirty="0">
              <a:latin typeface="宋体" panose="02010600030101010101" pitchFamily="2" charset="-122"/>
            </a:endParaRPr>
          </a:p>
          <a:p>
            <a:pPr algn="just">
              <a:lnSpc>
                <a:spcPct val="90000"/>
              </a:lnSpc>
              <a:spcBef>
                <a:spcPct val="0"/>
              </a:spcBef>
              <a:buClr>
                <a:schemeClr val="folHlink"/>
              </a:buClr>
              <a:buNone/>
            </a:pPr>
            <a:endParaRPr lang="en-US" altLang="zh-CN" dirty="0">
              <a:latin typeface="宋体" panose="02010600030101010101" pitchFamily="2" charset="-122"/>
            </a:endParaRPr>
          </a:p>
        </p:txBody>
      </p:sp>
      <p:grpSp>
        <p:nvGrpSpPr>
          <p:cNvPr id="1593348" name="Group 4"/>
          <p:cNvGrpSpPr/>
          <p:nvPr/>
        </p:nvGrpSpPr>
        <p:grpSpPr>
          <a:xfrm>
            <a:off x="6629400" y="2438400"/>
            <a:ext cx="1600200" cy="685800"/>
            <a:chOff x="4176" y="1536"/>
            <a:chExt cx="1008" cy="432"/>
          </a:xfrm>
        </p:grpSpPr>
        <p:grpSp>
          <p:nvGrpSpPr>
            <p:cNvPr id="80910" name="Group 5"/>
            <p:cNvGrpSpPr/>
            <p:nvPr/>
          </p:nvGrpSpPr>
          <p:grpSpPr>
            <a:xfrm>
              <a:off x="4176" y="1536"/>
              <a:ext cx="192" cy="432"/>
              <a:chOff x="4176" y="1536"/>
              <a:chExt cx="192" cy="432"/>
            </a:xfrm>
          </p:grpSpPr>
          <p:sp>
            <p:nvSpPr>
              <p:cNvPr id="80912" name="Line 6"/>
              <p:cNvSpPr/>
              <p:nvPr/>
            </p:nvSpPr>
            <p:spPr>
              <a:xfrm>
                <a:off x="4176" y="1536"/>
                <a:ext cx="192" cy="144"/>
              </a:xfrm>
              <a:prstGeom prst="line">
                <a:avLst/>
              </a:prstGeom>
              <a:ln w="9525" cap="flat" cmpd="sng">
                <a:solidFill>
                  <a:schemeClr val="hlink"/>
                </a:solidFill>
                <a:prstDash val="solid"/>
                <a:headEnd type="none" w="med" len="med"/>
                <a:tailEnd type="triangle" w="med" len="med"/>
              </a:ln>
            </p:spPr>
          </p:sp>
          <p:sp>
            <p:nvSpPr>
              <p:cNvPr id="80913" name="Line 7"/>
              <p:cNvSpPr/>
              <p:nvPr/>
            </p:nvSpPr>
            <p:spPr>
              <a:xfrm flipV="1">
                <a:off x="4176" y="1776"/>
                <a:ext cx="192" cy="192"/>
              </a:xfrm>
              <a:prstGeom prst="line">
                <a:avLst/>
              </a:prstGeom>
              <a:ln w="9525" cap="flat" cmpd="sng">
                <a:solidFill>
                  <a:schemeClr val="hlink"/>
                </a:solidFill>
                <a:prstDash val="solid"/>
                <a:headEnd type="none" w="med" len="med"/>
                <a:tailEnd type="triangle" w="med" len="med"/>
              </a:ln>
            </p:spPr>
          </p:sp>
        </p:grpSp>
        <p:sp>
          <p:nvSpPr>
            <p:cNvPr id="80911" name="Text Box 8"/>
            <p:cNvSpPr txBox="1"/>
            <p:nvPr/>
          </p:nvSpPr>
          <p:spPr>
            <a:xfrm>
              <a:off x="4416" y="1622"/>
              <a:ext cx="768" cy="250"/>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en-US" altLang="zh-CN" sz="2000" dirty="0"/>
                <a:t>I/O</a:t>
              </a:r>
              <a:r>
                <a:rPr lang="zh-CN" altLang="en-US" sz="2000" dirty="0"/>
                <a:t>说明</a:t>
              </a:r>
              <a:endParaRPr lang="zh-CN" altLang="en-US" sz="2000" dirty="0"/>
            </a:p>
          </p:txBody>
        </p:sp>
      </p:grpSp>
      <p:sp>
        <p:nvSpPr>
          <p:cNvPr id="1593353" name="Text Box 9"/>
          <p:cNvSpPr txBox="1"/>
          <p:nvPr/>
        </p:nvSpPr>
        <p:spPr>
          <a:xfrm>
            <a:off x="6934200" y="1889125"/>
            <a:ext cx="1219200" cy="396875"/>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zh-CN" altLang="en-US" sz="2000" dirty="0">
                <a:latin typeface="Arial" panose="020B0604020202020204" pitchFamily="34" charset="0"/>
              </a:rPr>
              <a:t>端口定义</a:t>
            </a:r>
            <a:endParaRPr lang="zh-CN" altLang="en-US" sz="2000" dirty="0">
              <a:latin typeface="Arial" panose="020B0604020202020204" pitchFamily="34" charset="0"/>
            </a:endParaRPr>
          </a:p>
        </p:txBody>
      </p:sp>
      <p:sp>
        <p:nvSpPr>
          <p:cNvPr id="1593354" name="Text Box 10"/>
          <p:cNvSpPr txBox="1"/>
          <p:nvPr/>
        </p:nvSpPr>
        <p:spPr>
          <a:xfrm>
            <a:off x="7010400" y="4175125"/>
            <a:ext cx="1219200" cy="396875"/>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spcBef>
                <a:spcPct val="0"/>
              </a:spcBef>
              <a:buClrTx/>
              <a:buFontTx/>
              <a:buNone/>
            </a:pPr>
            <a:r>
              <a:rPr lang="zh-CN" altLang="en-US" sz="2000" dirty="0">
                <a:latin typeface="Arial" panose="020B0604020202020204" pitchFamily="34" charset="0"/>
              </a:rPr>
              <a:t>功能描述</a:t>
            </a:r>
            <a:endParaRPr lang="zh-CN" altLang="en-US" sz="2000" dirty="0">
              <a:latin typeface="Arial" panose="020B0604020202020204" pitchFamily="34" charset="0"/>
            </a:endParaRPr>
          </a:p>
        </p:txBody>
      </p:sp>
      <p:grpSp>
        <p:nvGrpSpPr>
          <p:cNvPr id="1593355" name="Group 11"/>
          <p:cNvGrpSpPr/>
          <p:nvPr/>
        </p:nvGrpSpPr>
        <p:grpSpPr>
          <a:xfrm>
            <a:off x="3352800" y="3233738"/>
            <a:ext cx="5486400" cy="396875"/>
            <a:chOff x="2112" y="2064"/>
            <a:chExt cx="3456" cy="250"/>
          </a:xfrm>
        </p:grpSpPr>
        <p:sp>
          <p:nvSpPr>
            <p:cNvPr id="80908" name="Text Box 12"/>
            <p:cNvSpPr txBox="1"/>
            <p:nvPr/>
          </p:nvSpPr>
          <p:spPr>
            <a:xfrm>
              <a:off x="4416" y="2064"/>
              <a:ext cx="1152" cy="250"/>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zh-CN" altLang="en-US" sz="2000" dirty="0"/>
                <a:t>信号类型声明</a:t>
              </a:r>
              <a:endParaRPr lang="zh-CN" altLang="en-US" sz="2000" dirty="0"/>
            </a:p>
          </p:txBody>
        </p:sp>
        <p:sp>
          <p:nvSpPr>
            <p:cNvPr id="80909" name="Line 13"/>
            <p:cNvSpPr/>
            <p:nvPr/>
          </p:nvSpPr>
          <p:spPr>
            <a:xfrm>
              <a:off x="2112" y="2208"/>
              <a:ext cx="2256" cy="0"/>
            </a:xfrm>
            <a:prstGeom prst="line">
              <a:avLst/>
            </a:prstGeom>
            <a:ln w="9525" cap="flat" cmpd="sng">
              <a:solidFill>
                <a:schemeClr val="hlink"/>
              </a:solidFill>
              <a:prstDash val="solid"/>
              <a:headEnd type="none" w="med" len="med"/>
              <a:tailEnd type="triangle" w="med" len="med"/>
            </a:ln>
          </p:spPr>
        </p:sp>
      </p:grpSp>
      <p:sp>
        <p:nvSpPr>
          <p:cNvPr id="1593358" name="AutoShape 14"/>
          <p:cNvSpPr/>
          <p:nvPr/>
        </p:nvSpPr>
        <p:spPr>
          <a:xfrm>
            <a:off x="1447800" y="6172200"/>
            <a:ext cx="1676400" cy="381000"/>
          </a:xfrm>
          <a:prstGeom prst="wedgeRoundRectCallout">
            <a:avLst>
              <a:gd name="adj1" fmla="val 47917"/>
              <a:gd name="adj2" fmla="val -145833"/>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2000" b="0" dirty="0"/>
              <a:t>缩减运算符</a:t>
            </a:r>
            <a:endParaRPr lang="zh-CN" altLang="en-US" sz="2000" b="0" dirty="0"/>
          </a:p>
        </p:txBody>
      </p:sp>
      <p:sp>
        <p:nvSpPr>
          <p:cNvPr id="1593359" name="AutoShape 15"/>
          <p:cNvSpPr/>
          <p:nvPr/>
        </p:nvSpPr>
        <p:spPr>
          <a:xfrm>
            <a:off x="3810000" y="6096000"/>
            <a:ext cx="1371600" cy="381000"/>
          </a:xfrm>
          <a:prstGeom prst="wedgeRoundRectCallout">
            <a:avLst>
              <a:gd name="adj1" fmla="val -52546"/>
              <a:gd name="adj2" fmla="val -125833"/>
              <a:gd name="adj3" fmla="val 16667"/>
            </a:avLst>
          </a:prstGeom>
          <a:solidFill>
            <a:srgbClr val="00CC99"/>
          </a:solidFill>
          <a:ln w="9525">
            <a:noFill/>
          </a:ln>
          <a:effectLst>
            <a:prstShdw prst="shdw17" dist="17961" dir="2699999">
              <a:srgbClr val="00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2000" b="0" dirty="0"/>
              <a:t>位运算符</a:t>
            </a:r>
            <a:endParaRPr lang="zh-CN" altLang="en-US" sz="2000" b="0" dirty="0"/>
          </a:p>
        </p:txBody>
      </p:sp>
      <p:sp>
        <p:nvSpPr>
          <p:cNvPr id="1593360" name="Rectangle 16"/>
          <p:cNvSpPr/>
          <p:nvPr/>
        </p:nvSpPr>
        <p:spPr>
          <a:xfrm>
            <a:off x="1146175" y="3627438"/>
            <a:ext cx="7620000" cy="2149475"/>
          </a:xfrm>
          <a:prstGeom prst="rect">
            <a:avLst/>
          </a:prstGeom>
          <a:noFill/>
          <a:ln w="19050" cap="flat" cmpd="sng">
            <a:solidFill>
              <a:schemeClr val="hlink"/>
            </a:solidFill>
            <a:prstDash val="dash"/>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93353"/>
                                        </p:tgtEl>
                                        <p:attrNameLst>
                                          <p:attrName>style.visibility</p:attrName>
                                        </p:attrNameLst>
                                      </p:cBhvr>
                                      <p:to>
                                        <p:strVal val="visible"/>
                                      </p:to>
                                    </p:set>
                                    <p:animEffect transition="in" filter="dissolve">
                                      <p:cBhvr>
                                        <p:cTn id="7" dur="500"/>
                                        <p:tgtEl>
                                          <p:spTgt spid="15933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93348"/>
                                        </p:tgtEl>
                                        <p:attrNameLst>
                                          <p:attrName>style.visibility</p:attrName>
                                        </p:attrNameLst>
                                      </p:cBhvr>
                                      <p:to>
                                        <p:strVal val="visible"/>
                                      </p:to>
                                    </p:set>
                                    <p:animEffect transition="in" filter="wipe(left)">
                                      <p:cBhvr>
                                        <p:cTn id="12" dur="500"/>
                                        <p:tgtEl>
                                          <p:spTgt spid="15933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93355"/>
                                        </p:tgtEl>
                                        <p:attrNameLst>
                                          <p:attrName>style.visibility</p:attrName>
                                        </p:attrNameLst>
                                      </p:cBhvr>
                                      <p:to>
                                        <p:strVal val="visible"/>
                                      </p:to>
                                    </p:set>
                                    <p:animEffect transition="in" filter="wipe(left)">
                                      <p:cBhvr>
                                        <p:cTn id="17" dur="500"/>
                                        <p:tgtEl>
                                          <p:spTgt spid="1593355"/>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1593360"/>
                                        </p:tgtEl>
                                        <p:attrNameLst>
                                          <p:attrName>style.visibility</p:attrName>
                                        </p:attrNameLst>
                                      </p:cBhvr>
                                      <p:to>
                                        <p:strVal val="visible"/>
                                      </p:to>
                                    </p:set>
                                    <p:anim calcmode="lin" valueType="num">
                                      <p:cBhvr>
                                        <p:cTn id="22" dur="500" fill="hold"/>
                                        <p:tgtEl>
                                          <p:spTgt spid="1593360"/>
                                        </p:tgtEl>
                                        <p:attrNameLst>
                                          <p:attrName>ppt_w</p:attrName>
                                        </p:attrNameLst>
                                      </p:cBhvr>
                                      <p:tavLst>
                                        <p:tav tm="0">
                                          <p:val>
                                            <p:fltVal val="0.000000"/>
                                          </p:val>
                                        </p:tav>
                                        <p:tav tm="100000">
                                          <p:val>
                                            <p:strVal val="#ppt_w"/>
                                          </p:val>
                                        </p:tav>
                                      </p:tavLst>
                                    </p:anim>
                                    <p:anim calcmode="lin" valueType="num">
                                      <p:cBhvr>
                                        <p:cTn id="23" dur="500" fill="hold"/>
                                        <p:tgtEl>
                                          <p:spTgt spid="1593360"/>
                                        </p:tgtEl>
                                        <p:attrNameLst>
                                          <p:attrName>ppt_h</p:attrName>
                                        </p:attrNameLst>
                                      </p:cBhvr>
                                      <p:tavLst>
                                        <p:tav tm="0">
                                          <p:val>
                                            <p:fltVal val="0.000000"/>
                                          </p:val>
                                        </p:tav>
                                        <p:tav tm="100000">
                                          <p:val>
                                            <p:strVal val="#ppt_h"/>
                                          </p:val>
                                        </p:tav>
                                      </p:tavLst>
                                    </p:anim>
                                  </p:childTnLst>
                                </p:cTn>
                              </p:par>
                            </p:childTnLst>
                          </p:cTn>
                        </p:par>
                        <p:par>
                          <p:cTn id="24" fill="hold">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1593354"/>
                                        </p:tgtEl>
                                        <p:attrNameLst>
                                          <p:attrName>style.visibility</p:attrName>
                                        </p:attrNameLst>
                                      </p:cBhvr>
                                      <p:to>
                                        <p:strVal val="visible"/>
                                      </p:to>
                                    </p:set>
                                    <p:animEffect transition="in" filter="dissolve">
                                      <p:cBhvr>
                                        <p:cTn id="27" dur="500"/>
                                        <p:tgtEl>
                                          <p:spTgt spid="159335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93358"/>
                                        </p:tgtEl>
                                        <p:attrNameLst>
                                          <p:attrName>style.visibility</p:attrName>
                                        </p:attrNameLst>
                                      </p:cBhvr>
                                      <p:to>
                                        <p:strVal val="visible"/>
                                      </p:to>
                                    </p:set>
                                    <p:animEffect transition="in" filter="dissolve">
                                      <p:cBhvr>
                                        <p:cTn id="32" dur="500"/>
                                        <p:tgtEl>
                                          <p:spTgt spid="159335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593359"/>
                                        </p:tgtEl>
                                        <p:attrNameLst>
                                          <p:attrName>style.visibility</p:attrName>
                                        </p:attrNameLst>
                                      </p:cBhvr>
                                      <p:to>
                                        <p:strVal val="visible"/>
                                      </p:to>
                                    </p:set>
                                    <p:animEffect transition="in" filter="dissolve">
                                      <p:cBhvr>
                                        <p:cTn id="37" dur="500"/>
                                        <p:tgtEl>
                                          <p:spTgt spid="1593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3353" grpId="0" animBg="1"/>
      <p:bldP spid="1593354" grpId="0" animBg="1"/>
      <p:bldP spid="1593358" grpId="0" animBg="1"/>
      <p:bldP spid="1593359" grpId="0" animBg="1"/>
      <p:bldP spid="1593360"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907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111491" name="Rectangle 3"/>
          <p:cNvSpPr>
            <a:spLocks noGrp="1"/>
          </p:cNvSpPr>
          <p:nvPr>
            <p:ph idx="1"/>
          </p:nvPr>
        </p:nvSpPr>
        <p:spPr>
          <a:xfrm>
            <a:off x="457200" y="2036763"/>
            <a:ext cx="8686800" cy="1589087"/>
          </a:xfrm>
          <a:ln/>
        </p:spPr>
        <p:txBody>
          <a:bodyPr vert="horz" wrap="square" lIns="91440" tIns="45720" rIns="91440" bIns="45720" anchor="t" anchorCtr="0"/>
          <a:p>
            <a:pPr algn="just">
              <a:lnSpc>
                <a:spcPct val="110000"/>
              </a:lnSpc>
              <a:spcBef>
                <a:spcPct val="0"/>
              </a:spcBef>
            </a:pPr>
            <a:r>
              <a:rPr lang="zh-CN" altLang="en-US" b="0" dirty="0">
                <a:latin typeface="方正姚体" panose="02010601030101010101" pitchFamily="2" charset="-122"/>
                <a:ea typeface="方正姚体" panose="02010601030101010101" pitchFamily="2" charset="-122"/>
              </a:rPr>
              <a:t>可用</a:t>
            </a:r>
            <a:r>
              <a:rPr lang="zh-CN" altLang="en-US" b="0" dirty="0">
                <a:solidFill>
                  <a:srgbClr val="FF33CC"/>
                </a:solidFill>
                <a:latin typeface="方正姚体" panose="02010601030101010101" pitchFamily="2" charset="-122"/>
                <a:ea typeface="方正姚体" panose="02010601030101010101" pitchFamily="2" charset="-122"/>
              </a:rPr>
              <a:t>重复法</a:t>
            </a:r>
            <a:r>
              <a:rPr lang="zh-CN" altLang="en-US" b="0" dirty="0">
                <a:latin typeface="方正姚体" panose="02010601030101010101" pitchFamily="2" charset="-122"/>
                <a:ea typeface="方正姚体" panose="02010601030101010101" pitchFamily="2" charset="-122"/>
              </a:rPr>
              <a:t>简化表达式，如：</a:t>
            </a:r>
            <a:r>
              <a:rPr lang="en-US" altLang="zh-CN" b="0" dirty="0">
                <a:latin typeface="方正姚体" panose="02010601030101010101" pitchFamily="2" charset="-122"/>
                <a:ea typeface="方正姚体" panose="02010601030101010101" pitchFamily="2" charset="-122"/>
              </a:rPr>
              <a:t>{</a:t>
            </a:r>
            <a:r>
              <a:rPr lang="en-US" altLang="zh-CN" b="0" dirty="0">
                <a:solidFill>
                  <a:srgbClr val="FF0066"/>
                </a:solidFill>
                <a:latin typeface="方正姚体" panose="02010601030101010101" pitchFamily="2" charset="-122"/>
                <a:ea typeface="方正姚体" panose="02010601030101010101" pitchFamily="2" charset="-122"/>
              </a:rPr>
              <a:t>4</a:t>
            </a:r>
            <a:r>
              <a:rPr lang="en-US" altLang="zh-CN" b="0" dirty="0">
                <a:latin typeface="方正姚体" panose="02010601030101010101" pitchFamily="2" charset="-122"/>
                <a:ea typeface="方正姚体" panose="02010601030101010101" pitchFamily="2" charset="-122"/>
              </a:rPr>
              <a:t>{w}} //</a:t>
            </a:r>
            <a:r>
              <a:rPr lang="zh-CN" altLang="en-US" b="0" dirty="0">
                <a:latin typeface="方正姚体" panose="02010601030101010101" pitchFamily="2" charset="-122"/>
                <a:ea typeface="方正姚体" panose="02010601030101010101" pitchFamily="2" charset="-122"/>
              </a:rPr>
              <a:t>等同于</a:t>
            </a:r>
            <a:r>
              <a:rPr lang="en-US" altLang="zh-CN" b="0" dirty="0">
                <a:latin typeface="方正姚体" panose="02010601030101010101" pitchFamily="2" charset="-122"/>
                <a:ea typeface="方正姚体" panose="02010601030101010101" pitchFamily="2" charset="-122"/>
              </a:rPr>
              <a:t>{w,w,w,w}</a:t>
            </a:r>
            <a:endParaRPr lang="en-US" altLang="zh-CN" b="0" dirty="0">
              <a:latin typeface="方正姚体" panose="02010601030101010101" pitchFamily="2" charset="-122"/>
              <a:ea typeface="方正姚体" panose="02010601030101010101" pitchFamily="2" charset="-122"/>
            </a:endParaRPr>
          </a:p>
          <a:p>
            <a:pPr algn="just">
              <a:lnSpc>
                <a:spcPct val="110000"/>
              </a:lnSpc>
              <a:spcBef>
                <a:spcPct val="0"/>
              </a:spcBef>
            </a:pPr>
            <a:r>
              <a:rPr lang="zh-CN" altLang="en-US" b="0" dirty="0">
                <a:latin typeface="方正姚体" panose="02010601030101010101" pitchFamily="2" charset="-122"/>
                <a:ea typeface="方正姚体" panose="02010601030101010101" pitchFamily="2" charset="-122"/>
              </a:rPr>
              <a:t>还可用</a:t>
            </a:r>
            <a:r>
              <a:rPr lang="zh-CN" altLang="en-US" b="0" dirty="0">
                <a:solidFill>
                  <a:srgbClr val="FF33CC"/>
                </a:solidFill>
                <a:latin typeface="方正姚体" panose="02010601030101010101" pitchFamily="2" charset="-122"/>
                <a:ea typeface="方正姚体" panose="02010601030101010101" pitchFamily="2" charset="-122"/>
              </a:rPr>
              <a:t>嵌套方式</a:t>
            </a:r>
            <a:r>
              <a:rPr lang="zh-CN" altLang="en-US" b="0" dirty="0">
                <a:latin typeface="方正姚体" panose="02010601030101010101" pitchFamily="2" charset="-122"/>
                <a:ea typeface="方正姚体" panose="02010601030101010101" pitchFamily="2" charset="-122"/>
              </a:rPr>
              <a:t>简化书写，如：</a:t>
            </a:r>
            <a:endParaRPr lang="zh-CN" altLang="en-US" b="0" dirty="0">
              <a:latin typeface="方正姚体" panose="02010601030101010101" pitchFamily="2" charset="-122"/>
              <a:ea typeface="方正姚体" panose="02010601030101010101" pitchFamily="2" charset="-122"/>
            </a:endParaRPr>
          </a:p>
          <a:p>
            <a:pPr algn="just">
              <a:lnSpc>
                <a:spcPct val="110000"/>
              </a:lnSpc>
              <a:spcBef>
                <a:spcPct val="0"/>
              </a:spcBef>
              <a:buNone/>
            </a:pPr>
            <a:r>
              <a:rPr lang="zh-CN" altLang="en-US" b="0" dirty="0">
                <a:latin typeface="方正姚体" panose="02010601030101010101" pitchFamily="2" charset="-122"/>
                <a:ea typeface="方正姚体" panose="02010601030101010101" pitchFamily="2" charset="-122"/>
              </a:rPr>
              <a:t>  </a:t>
            </a:r>
            <a:r>
              <a:rPr lang="en-US" altLang="zh-CN" b="0" dirty="0">
                <a:latin typeface="方正姚体" panose="02010601030101010101" pitchFamily="2" charset="-122"/>
                <a:ea typeface="方正姚体" panose="02010601030101010101" pitchFamily="2" charset="-122"/>
              </a:rPr>
              <a:t>{b,</a:t>
            </a:r>
            <a:r>
              <a:rPr lang="en-US" altLang="zh-CN" b="0" dirty="0">
                <a:solidFill>
                  <a:srgbClr val="FF0066"/>
                </a:solidFill>
                <a:latin typeface="方正姚体" panose="02010601030101010101" pitchFamily="2" charset="-122"/>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5</a:t>
            </a:r>
            <a:r>
              <a:rPr lang="en-US" altLang="zh-CN" b="0" dirty="0">
                <a:solidFill>
                  <a:srgbClr val="FF6600"/>
                </a:solidFill>
                <a:latin typeface="方正姚体" panose="02010601030101010101" pitchFamily="2" charset="-122"/>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a,b</a:t>
            </a:r>
            <a:r>
              <a:rPr lang="en-US" altLang="zh-CN" b="0" dirty="0">
                <a:solidFill>
                  <a:srgbClr val="FF6600"/>
                </a:solidFill>
                <a:latin typeface="方正姚体" panose="02010601030101010101" pitchFamily="2" charset="-122"/>
                <a:ea typeface="方正姚体" panose="02010601030101010101" pitchFamily="2" charset="-122"/>
              </a:rPr>
              <a:t>}</a:t>
            </a:r>
            <a:r>
              <a:rPr lang="en-US" altLang="zh-CN" b="0" dirty="0">
                <a:solidFill>
                  <a:srgbClr val="FF0066"/>
                </a:solidFill>
                <a:latin typeface="方正姚体" panose="02010601030101010101" pitchFamily="2" charset="-122"/>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 //</a:t>
            </a:r>
            <a:r>
              <a:rPr lang="zh-CN" altLang="en-US" b="0" dirty="0">
                <a:latin typeface="方正姚体" panose="02010601030101010101" pitchFamily="2" charset="-122"/>
                <a:ea typeface="方正姚体" panose="02010601030101010101" pitchFamily="2" charset="-122"/>
              </a:rPr>
              <a:t>等同于</a:t>
            </a:r>
            <a:r>
              <a:rPr lang="en-US" altLang="zh-CN" b="0" dirty="0">
                <a:latin typeface="方正姚体" panose="02010601030101010101" pitchFamily="2" charset="-122"/>
                <a:ea typeface="方正姚体" panose="02010601030101010101" pitchFamily="2" charset="-122"/>
              </a:rPr>
              <a:t>{b,</a:t>
            </a:r>
            <a:r>
              <a:rPr lang="en-US" altLang="zh-CN" b="0" dirty="0">
                <a:solidFill>
                  <a:srgbClr val="FF6600"/>
                </a:solidFill>
                <a:latin typeface="方正姚体" panose="02010601030101010101" pitchFamily="2" charset="-122"/>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a,b</a:t>
            </a:r>
            <a:r>
              <a:rPr lang="en-US" altLang="zh-CN" b="0" dirty="0">
                <a:solidFill>
                  <a:srgbClr val="FF6600"/>
                </a:solidFill>
                <a:latin typeface="方正姚体" panose="02010601030101010101" pitchFamily="2" charset="-122"/>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a:t>
            </a:r>
            <a:r>
              <a:rPr lang="en-US" altLang="zh-CN" b="0" dirty="0">
                <a:solidFill>
                  <a:srgbClr val="FF6600"/>
                </a:solidFill>
                <a:latin typeface="方正姚体" panose="02010601030101010101" pitchFamily="2" charset="-122"/>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a,b</a:t>
            </a:r>
            <a:r>
              <a:rPr lang="en-US" altLang="zh-CN" b="0" dirty="0">
                <a:solidFill>
                  <a:srgbClr val="FF6600"/>
                </a:solidFill>
                <a:latin typeface="方正姚体" panose="02010601030101010101" pitchFamily="2" charset="-122"/>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a:t>
            </a:r>
            <a:r>
              <a:rPr lang="en-US" altLang="zh-CN" b="0" dirty="0">
                <a:solidFill>
                  <a:srgbClr val="FF6600"/>
                </a:solidFill>
                <a:latin typeface="方正姚体" panose="02010601030101010101" pitchFamily="2" charset="-122"/>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a,b</a:t>
            </a:r>
            <a:r>
              <a:rPr lang="en-US" altLang="zh-CN" b="0" dirty="0">
                <a:solidFill>
                  <a:srgbClr val="FF6600"/>
                </a:solidFill>
                <a:latin typeface="方正姚体" panose="02010601030101010101" pitchFamily="2" charset="-122"/>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a:t>
            </a:r>
            <a:r>
              <a:rPr lang="zh-CN" altLang="en-US" b="0" dirty="0">
                <a:latin typeface="方正姚体" panose="02010601030101010101" pitchFamily="2" charset="-122"/>
                <a:ea typeface="方正姚体" panose="02010601030101010101" pitchFamily="2" charset="-122"/>
              </a:rPr>
              <a:t>，也等同于</a:t>
            </a:r>
            <a:r>
              <a:rPr lang="en-US" altLang="zh-CN" b="0" dirty="0">
                <a:latin typeface="方正姚体" panose="02010601030101010101" pitchFamily="2" charset="-122"/>
                <a:ea typeface="方正姚体" panose="02010601030101010101" pitchFamily="2" charset="-122"/>
              </a:rPr>
              <a:t>{b,a,b,a,b,a,b}</a:t>
            </a:r>
            <a:endParaRPr lang="en-US" altLang="zh-CN" b="0" dirty="0">
              <a:latin typeface="方正姚体" panose="02010601030101010101" pitchFamily="2" charset="-122"/>
              <a:ea typeface="方正姚体" panose="02010601030101010101" pitchFamily="2" charset="-122"/>
            </a:endParaRPr>
          </a:p>
        </p:txBody>
      </p:sp>
      <p:sp>
        <p:nvSpPr>
          <p:cNvPr id="259076" name="Rectangle 4"/>
          <p:cNvSpPr/>
          <p:nvPr/>
        </p:nvSpPr>
        <p:spPr>
          <a:xfrm>
            <a:off x="5181600" y="3200400"/>
            <a:ext cx="3200400" cy="2743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2111494" name="AutoShape 6"/>
          <p:cNvSpPr>
            <a:spLocks noChangeArrowheads="1"/>
          </p:cNvSpPr>
          <p:nvPr/>
        </p:nvSpPr>
        <p:spPr bwMode="auto">
          <a:xfrm>
            <a:off x="4743450" y="984250"/>
            <a:ext cx="2797175" cy="719138"/>
          </a:xfrm>
          <a:prstGeom prst="wedgeRoundRectCallout">
            <a:avLst>
              <a:gd name="adj1" fmla="val -42338"/>
              <a:gd name="adj2" fmla="val 117329"/>
              <a:gd name="adj3"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nchor="b"/>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用于表示重复的表达式必须为</a:t>
            </a:r>
            <a:r>
              <a:rPr kumimoji="1" lang="zh-CN" altLang="en-US" sz="2000" b="1" i="0" u="none" strike="noStrike" kern="1200" cap="none" spc="0" normalizeH="0" baseline="0" noProof="0">
                <a:ln>
                  <a:noFill/>
                </a:ln>
                <a:solidFill>
                  <a:srgbClr val="FF0066"/>
                </a:solidFill>
                <a:effectLst/>
                <a:uLnTx/>
                <a:uFillTx/>
                <a:latin typeface="Tahoma" panose="020B0604030504040204" pitchFamily="34" charset="0"/>
                <a:ea typeface="宋体" panose="02010600030101010101" pitchFamily="2" charset="-122"/>
                <a:cs typeface="+mn-cs"/>
              </a:rPr>
              <a:t>常数</a:t>
            </a:r>
            <a:r>
              <a:rPr kumimoji="1" lang="zh-CN" altLang="en-US" sz="20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表达式！</a:t>
            </a:r>
            <a:endParaRPr kumimoji="1" lang="zh-CN" altLang="en-US" sz="2000" b="0" i="0" u="none" strike="noStrike" kern="1200" cap="none" spc="0" normalizeH="0" baseline="0" noProof="0">
              <a:ln>
                <a:noFill/>
              </a:ln>
              <a:solidFill>
                <a:srgbClr val="FF0066"/>
              </a:solidFill>
              <a:effectLst/>
              <a:uLnTx/>
              <a:uFillTx/>
              <a:latin typeface="Tahoma" panose="020B0604030504040204" pitchFamily="34" charset="0"/>
              <a:ea typeface="宋体" panose="02010600030101010101" pitchFamily="2" charset="-122"/>
              <a:cs typeface="+mn-cs"/>
            </a:endParaRPr>
          </a:p>
        </p:txBody>
      </p:sp>
      <p:sp>
        <p:nvSpPr>
          <p:cNvPr id="2111496" name="Rectangle 8"/>
          <p:cNvSpPr/>
          <p:nvPr/>
        </p:nvSpPr>
        <p:spPr>
          <a:xfrm>
            <a:off x="765175" y="3876675"/>
            <a:ext cx="7772400" cy="2109788"/>
          </a:xfrm>
          <a:prstGeom prst="rect">
            <a:avLst/>
          </a:prstGeom>
          <a:solidFill>
            <a:srgbClr val="FFCC99"/>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algn="just">
              <a:lnSpc>
                <a:spcPct val="110000"/>
              </a:lnSpc>
              <a:spcBef>
                <a:spcPct val="0"/>
              </a:spcBef>
              <a:buClr>
                <a:schemeClr val="hlink"/>
              </a:buClr>
              <a:buFont typeface="Wingdings" panose="05000000000000000000" pitchFamily="2" charset="2"/>
              <a:buChar char="v"/>
            </a:pPr>
            <a:r>
              <a:rPr lang="zh-CN" altLang="en-US" dirty="0">
                <a:latin typeface="华文新魏" panose="02010800040101010101" pitchFamily="2" charset="-122"/>
                <a:ea typeface="华文新魏" panose="02010800040101010101" pitchFamily="2" charset="-122"/>
              </a:rPr>
              <a:t>在位拼接表达式中，不允许存在没有指明位数的信号，必须指明信号的位数；若未指明，则</a:t>
            </a:r>
            <a:r>
              <a:rPr lang="zh-CN" altLang="en-US" dirty="0">
                <a:solidFill>
                  <a:srgbClr val="990000"/>
                </a:solidFill>
                <a:latin typeface="华文新魏" panose="02010800040101010101" pitchFamily="2" charset="-122"/>
                <a:ea typeface="华文新魏" panose="02010800040101010101" pitchFamily="2" charset="-122"/>
              </a:rPr>
              <a:t>默认为</a:t>
            </a:r>
            <a:r>
              <a:rPr lang="en-US" altLang="zh-CN" dirty="0">
                <a:solidFill>
                  <a:srgbClr val="990000"/>
                </a:solidFill>
                <a:latin typeface="华文新魏" panose="02010800040101010101" pitchFamily="2" charset="-122"/>
                <a:ea typeface="华文新魏" panose="02010800040101010101" pitchFamily="2" charset="-122"/>
              </a:rPr>
              <a:t>52</a:t>
            </a:r>
            <a:r>
              <a:rPr lang="zh-CN" altLang="en-US" dirty="0">
                <a:solidFill>
                  <a:srgbClr val="990000"/>
                </a:solidFill>
                <a:latin typeface="华文新魏" panose="02010800040101010101" pitchFamily="2" charset="-122"/>
                <a:ea typeface="华文新魏" panose="02010800040101010101" pitchFamily="2" charset="-122"/>
              </a:rPr>
              <a:t>位的二进制数</a:t>
            </a:r>
            <a:r>
              <a:rPr lang="zh-CN" altLang="en-US"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a:p>
            <a:pPr marL="281305" lvl="0" indent="-281305" algn="just">
              <a:lnSpc>
                <a:spcPct val="110000"/>
              </a:lnSpc>
              <a:spcBef>
                <a:spcPct val="0"/>
              </a:spcBef>
              <a:buClr>
                <a:schemeClr val="hlink"/>
              </a:buClr>
              <a:buFont typeface="Wingdings" panose="05000000000000000000" pitchFamily="2" charset="2"/>
              <a:buChar char="v"/>
            </a:pPr>
            <a:r>
              <a:rPr lang="zh-CN" altLang="en-US" dirty="0">
                <a:latin typeface="华文新魏" panose="02010800040101010101" pitchFamily="2" charset="-122"/>
                <a:ea typeface="华文新魏" panose="02010800040101010101" pitchFamily="2" charset="-122"/>
              </a:rPr>
              <a:t>如</a:t>
            </a:r>
            <a:r>
              <a:rPr lang="en-US" altLang="zh-CN" dirty="0">
                <a:latin typeface="华文新魏" panose="02010800040101010101" pitchFamily="2" charset="-122"/>
                <a:ea typeface="华文新魏" panose="02010800040101010101" pitchFamily="2" charset="-122"/>
              </a:rPr>
              <a:t>{1,0} = 64</a:t>
            </a:r>
            <a:r>
              <a:rPr lang="en-US" altLang="zh-CN" dirty="0">
                <a:latin typeface="Times New Roman" panose="02020603050405020304" pitchFamily="18" charset="0"/>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h00000001_00000000</a:t>
            </a:r>
            <a:r>
              <a:rPr lang="zh-CN" altLang="en-US"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a:p>
            <a:pPr marL="281305" lvl="0" indent="-281305" algn="just">
              <a:lnSpc>
                <a:spcPct val="110000"/>
              </a:lnSpc>
              <a:spcBef>
                <a:spcPct val="0"/>
              </a:spcBef>
              <a:buClr>
                <a:schemeClr val="hlink"/>
              </a:buClr>
              <a:buNone/>
            </a:pPr>
            <a:r>
              <a:rPr lang="zh-CN" altLang="en-US" dirty="0">
                <a:latin typeface="华文新魏" panose="02010800040101010101" pitchFamily="2" charset="-122"/>
                <a:ea typeface="华文新魏" panose="02010800040101010101" pitchFamily="2" charset="-122"/>
              </a:rPr>
              <a:t>     注意</a:t>
            </a:r>
            <a:r>
              <a:rPr lang="en-US" altLang="zh-CN" dirty="0">
                <a:latin typeface="华文新魏" panose="02010800040101010101" pitchFamily="2" charset="-122"/>
                <a:ea typeface="华文新魏" panose="02010800040101010101" pitchFamily="2" charset="-122"/>
              </a:rPr>
              <a:t>{1,0}</a:t>
            </a:r>
            <a:r>
              <a:rPr lang="zh-CN" altLang="en-US" dirty="0">
                <a:latin typeface="华文新魏" panose="02010800040101010101" pitchFamily="2" charset="-122"/>
                <a:ea typeface="华文新魏" panose="02010800040101010101" pitchFamily="2" charset="-122"/>
              </a:rPr>
              <a:t>不等于</a:t>
            </a:r>
            <a:r>
              <a:rPr lang="en-US" altLang="zh-CN" dirty="0">
                <a:latin typeface="华文新魏" panose="02010800040101010101" pitchFamily="2" charset="-122"/>
                <a:ea typeface="华文新魏" panose="02010800040101010101" pitchFamily="2" charset="-122"/>
              </a:rPr>
              <a:t>2</a:t>
            </a:r>
            <a:r>
              <a:rPr lang="en-US" altLang="zh-CN" dirty="0">
                <a:latin typeface="Times New Roman" panose="02020603050405020304" pitchFamily="18" charset="0"/>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b10</a:t>
            </a:r>
            <a:endParaRPr lang="en-US" altLang="zh-CN" dirty="0">
              <a:latin typeface="华文新魏" panose="02010800040101010101" pitchFamily="2" charset="-122"/>
              <a:ea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11491"/>
                                        </p:tgtEl>
                                        <p:attrNameLst>
                                          <p:attrName>style.visibility</p:attrName>
                                        </p:attrNameLst>
                                      </p:cBhvr>
                                      <p:to>
                                        <p:strVal val="visible"/>
                                      </p:to>
                                    </p:set>
                                    <p:anim calcmode="lin" valueType="num">
                                      <p:cBhvr additive="base">
                                        <p:cTn id="7" dur="500" fill="hold"/>
                                        <p:tgtEl>
                                          <p:spTgt spid="2111491"/>
                                        </p:tgtEl>
                                        <p:attrNameLst>
                                          <p:attrName>ppt_x</p:attrName>
                                        </p:attrNameLst>
                                      </p:cBhvr>
                                      <p:tavLst>
                                        <p:tav tm="0">
                                          <p:val>
                                            <p:strVal val="0-#ppt_w/2"/>
                                          </p:val>
                                        </p:tav>
                                        <p:tav tm="100000">
                                          <p:val>
                                            <p:strVal val="#ppt_x"/>
                                          </p:val>
                                        </p:tav>
                                      </p:tavLst>
                                    </p:anim>
                                    <p:anim calcmode="lin" valueType="num">
                                      <p:cBhvr additive="base">
                                        <p:cTn id="8" dur="500" fill="hold"/>
                                        <p:tgtEl>
                                          <p:spTgt spid="21114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111494"/>
                                        </p:tgtEl>
                                        <p:attrNameLst>
                                          <p:attrName>style.visibility</p:attrName>
                                        </p:attrNameLst>
                                      </p:cBhvr>
                                      <p:to>
                                        <p:strVal val="visible"/>
                                      </p:to>
                                    </p:set>
                                    <p:animEffect transition="in" filter="dissolve">
                                      <p:cBhvr>
                                        <p:cTn id="13" dur="500"/>
                                        <p:tgtEl>
                                          <p:spTgt spid="211149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111496"/>
                                        </p:tgtEl>
                                        <p:attrNameLst>
                                          <p:attrName>style.visibility</p:attrName>
                                        </p:attrNameLst>
                                      </p:cBhvr>
                                      <p:to>
                                        <p:strVal val="visible"/>
                                      </p:to>
                                    </p:set>
                                    <p:anim calcmode="lin" valueType="num">
                                      <p:cBhvr additive="base">
                                        <p:cTn id="18" dur="500" fill="hold"/>
                                        <p:tgtEl>
                                          <p:spTgt spid="2111496"/>
                                        </p:tgtEl>
                                        <p:attrNameLst>
                                          <p:attrName>ppt_x</p:attrName>
                                        </p:attrNameLst>
                                      </p:cBhvr>
                                      <p:tavLst>
                                        <p:tav tm="0">
                                          <p:val>
                                            <p:strVal val="#ppt_x"/>
                                          </p:val>
                                        </p:tav>
                                        <p:tav tm="100000">
                                          <p:val>
                                            <p:strVal val="#ppt_x"/>
                                          </p:val>
                                        </p:tav>
                                      </p:tavLst>
                                    </p:anim>
                                    <p:anim calcmode="lin" valueType="num">
                                      <p:cBhvr additive="base">
                                        <p:cTn id="19" dur="500" fill="hold"/>
                                        <p:tgtEl>
                                          <p:spTgt spid="21114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1491" grpId="0"/>
      <p:bldP spid="2111494" grpId="0" animBg="1"/>
      <p:bldP spid="2111496"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112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677315" name="Rectangle 3"/>
          <p:cNvSpPr>
            <a:spLocks noGrp="1"/>
          </p:cNvSpPr>
          <p:nvPr>
            <p:ph idx="1"/>
          </p:nvPr>
        </p:nvSpPr>
        <p:spPr>
          <a:xfrm>
            <a:off x="300038" y="1230313"/>
            <a:ext cx="3657600" cy="542925"/>
          </a:xfrm>
          <a:ln/>
        </p:spPr>
        <p:txBody>
          <a:bodyPr vert="horz" wrap="square" lIns="91440" tIns="45720" rIns="91440" bIns="45720" anchor="t" anchorCtr="0"/>
          <a:p>
            <a:pPr algn="just" eaLnBrk="1" hangingPunct="1">
              <a:lnSpc>
                <a:spcPct val="110000"/>
              </a:lnSpc>
              <a:buNone/>
            </a:pPr>
            <a:r>
              <a:rPr lang="zh-CN" altLang="en-US" dirty="0">
                <a:solidFill>
                  <a:srgbClr val="FF0000"/>
                </a:solidFill>
                <a:latin typeface="宋体" panose="02010600030101010101" pitchFamily="2" charset="-122"/>
              </a:rPr>
              <a:t>十、运算符的优先级</a:t>
            </a:r>
            <a:endParaRPr lang="zh-CN" altLang="en-US" dirty="0">
              <a:solidFill>
                <a:srgbClr val="FF0066"/>
              </a:solidFill>
              <a:latin typeface="宋体" panose="02010600030101010101" pitchFamily="2" charset="-122"/>
            </a:endParaRPr>
          </a:p>
        </p:txBody>
      </p:sp>
      <p:sp>
        <p:nvSpPr>
          <p:cNvPr id="261124" name="Rectangle 4"/>
          <p:cNvSpPr/>
          <p:nvPr/>
        </p:nvSpPr>
        <p:spPr>
          <a:xfrm>
            <a:off x="5181600" y="3200400"/>
            <a:ext cx="3200400" cy="2743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graphicFrame>
        <p:nvGraphicFramePr>
          <p:cNvPr id="1677317" name="Group 5"/>
          <p:cNvGraphicFramePr>
            <a:graphicFrameLocks noGrp="1"/>
          </p:cNvGraphicFramePr>
          <p:nvPr/>
        </p:nvGraphicFramePr>
        <p:xfrm>
          <a:off x="581025" y="2359025"/>
          <a:ext cx="5197475" cy="3995738"/>
        </p:xfrm>
        <a:graphic>
          <a:graphicData uri="http://schemas.openxmlformats.org/drawingml/2006/table">
            <a:tbl>
              <a:tblPr/>
              <a:tblGrid>
                <a:gridCol w="1676400"/>
                <a:gridCol w="2438400"/>
                <a:gridCol w="1082675"/>
              </a:tblGrid>
              <a:tr h="305020">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类  别</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4" marB="153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运  算  符</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4" marB="153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优先级</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4" marB="153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305020">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逻辑、位运算符</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4" marB="153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4" marB="153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rowSpan="12">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高</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低</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4" marB="153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r>
              <a:tr h="305020">
                <a:tc rowSpan="2">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算术运算符</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4" marB="153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  %</a:t>
                      </a:r>
                      <a:endPar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4" marB="153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vMerge="1">
                  <a:tcPr/>
                </a:tc>
              </a:tr>
              <a:tr h="305020">
                <a:tc vMerge="1">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4" marB="153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vMerge="1">
                  <a:tcPr/>
                </a:tc>
              </a:tr>
              <a:tr h="305020">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移位运算符</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4" marB="153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&lt;&lt;  &gt;&gt;</a:t>
                      </a:r>
                      <a:endPar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4" marB="153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vMerge="1">
                  <a:tcPr/>
                </a:tc>
              </a:tr>
              <a:tr h="305020">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关系运算符</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4" marB="153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&lt;  &lt;=  &gt;  &gt;=</a:t>
                      </a:r>
                      <a:endPar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4" marB="153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vMerge="1">
                  <a:tcPr/>
                </a:tc>
              </a:tr>
              <a:tr h="305020">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等式运算符</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4" marB="153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  ! =  ===  !==</a:t>
                      </a:r>
                      <a:endPar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4" marB="153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vMerge="1">
                  <a:tcPr/>
                </a:tc>
              </a:tr>
              <a:tr h="305020">
                <a:tc rowSpan="3">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缩减、位运算符</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4" marB="153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&amp;  ~&amp;</a:t>
                      </a:r>
                      <a:endPar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4" marB="153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vMerge="1">
                  <a:tcPr/>
                </a:tc>
              </a:tr>
              <a:tr h="335499">
                <a:tc vMerge="1">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4" marB="153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vMerge="1">
                  <a:tcPr/>
                </a:tc>
              </a:tr>
              <a:tr h="305020">
                <a:tc vMerge="1">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4" marB="153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vMerge="1">
                  <a:tcPr/>
                </a:tc>
              </a:tr>
              <a:tr h="305020">
                <a:tc rowSpan="2">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逻辑运算符</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4" marB="153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&amp;&amp;</a:t>
                      </a:r>
                      <a:endPar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4" marB="153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vMerge="1">
                  <a:tcPr/>
                </a:tc>
              </a:tr>
              <a:tr h="305020">
                <a:tc vMerge="1">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4" marB="153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vMerge="1">
                  <a:tcPr/>
                </a:tc>
              </a:tr>
              <a:tr h="305020">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条件运算符</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4" marB="153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4" marB="153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vMerge="1">
                  <a:tcPr/>
                </a:tc>
              </a:tr>
            </a:tbl>
          </a:graphicData>
        </a:graphic>
      </p:graphicFrame>
      <p:sp>
        <p:nvSpPr>
          <p:cNvPr id="1677360" name="Rectangle 48"/>
          <p:cNvSpPr/>
          <p:nvPr/>
        </p:nvSpPr>
        <p:spPr>
          <a:xfrm>
            <a:off x="1595438" y="1873250"/>
            <a:ext cx="3200400" cy="366713"/>
          </a:xfrm>
          <a:prstGeom prst="rect">
            <a:avLst/>
          </a:prstGeom>
          <a:solidFill>
            <a:srgbClr val="00FFFF"/>
          </a:solidFill>
          <a:ln w="9525">
            <a:noFill/>
          </a:ln>
        </p:spPr>
        <p:txBody>
          <a:bodyPr lIns="30724" tIns="15362" rIns="30724" bIns="15362">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defTabSz="307975" eaLnBrk="1" hangingPunct="1">
              <a:spcBef>
                <a:spcPct val="0"/>
              </a:spcBef>
              <a:buClrTx/>
              <a:buFontTx/>
              <a:buNone/>
            </a:pPr>
            <a:r>
              <a:rPr lang="zh-CN" altLang="en-US" sz="2200" dirty="0">
                <a:latin typeface="Times New Roman" panose="02020603050405020304" pitchFamily="18" charset="0"/>
              </a:rPr>
              <a:t>表</a:t>
            </a:r>
            <a:r>
              <a:rPr lang="en-US" altLang="zh-CN" sz="2200" dirty="0">
                <a:latin typeface="Times New Roman" panose="02020603050405020304" pitchFamily="18" charset="0"/>
              </a:rPr>
              <a:t>5-5  </a:t>
            </a:r>
            <a:r>
              <a:rPr lang="zh-CN" altLang="en-US" sz="2200" dirty="0">
                <a:latin typeface="Times New Roman" panose="02020603050405020304" pitchFamily="18" charset="0"/>
              </a:rPr>
              <a:t>运算符的优先级</a:t>
            </a:r>
            <a:endParaRPr lang="zh-CN" altLang="en-US" sz="2200" dirty="0">
              <a:latin typeface="Times New Roman" panose="02020603050405020304" pitchFamily="18" charset="0"/>
            </a:endParaRPr>
          </a:p>
        </p:txBody>
      </p:sp>
      <p:sp>
        <p:nvSpPr>
          <p:cNvPr id="1677361" name="Text Box 49"/>
          <p:cNvSpPr txBox="1"/>
          <p:nvPr/>
        </p:nvSpPr>
        <p:spPr>
          <a:xfrm>
            <a:off x="6027738" y="2643188"/>
            <a:ext cx="2947987" cy="2913062"/>
          </a:xfrm>
          <a:prstGeom prst="rect">
            <a:avLst/>
          </a:prstGeom>
          <a:solidFill>
            <a:srgbClr val="FFCC99"/>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195580" lvl="0" indent="-195580" eaLnBrk="1" hangingPunct="1">
              <a:lnSpc>
                <a:spcPct val="120000"/>
              </a:lnSpc>
              <a:spcBef>
                <a:spcPct val="0"/>
              </a:spcBef>
              <a:buClr>
                <a:srgbClr val="FF0000"/>
              </a:buClr>
              <a:buSzPct val="80000"/>
              <a:buFont typeface="Wingdings" panose="05000000000000000000" pitchFamily="2" charset="2"/>
              <a:buChar char="Ø"/>
            </a:pPr>
            <a:r>
              <a:rPr lang="zh-CN" altLang="en-US" sz="2200" dirty="0">
                <a:latin typeface="华文新魏" panose="02010800040101010101" pitchFamily="2" charset="-122"/>
                <a:ea typeface="华文新魏" panose="02010800040101010101" pitchFamily="2" charset="-122"/>
              </a:rPr>
              <a:t>为提高程序的可读性，建议使用</a:t>
            </a:r>
            <a:r>
              <a:rPr lang="zh-CN" altLang="en-US" sz="2200" dirty="0">
                <a:solidFill>
                  <a:srgbClr val="FF66CC"/>
                </a:solidFill>
                <a:latin typeface="华文新魏" panose="02010800040101010101" pitchFamily="2" charset="-122"/>
                <a:ea typeface="华文新魏" panose="02010800040101010101" pitchFamily="2" charset="-122"/>
              </a:rPr>
              <a:t>括号</a:t>
            </a:r>
            <a:r>
              <a:rPr lang="zh-CN" altLang="en-US" sz="2200" dirty="0">
                <a:latin typeface="华文新魏" panose="02010800040101010101" pitchFamily="2" charset="-122"/>
                <a:ea typeface="华文新魏" panose="02010800040101010101" pitchFamily="2" charset="-122"/>
              </a:rPr>
              <a:t>来控制运算的优先级！</a:t>
            </a:r>
            <a:endParaRPr lang="zh-CN" altLang="en-US" sz="2200" dirty="0">
              <a:latin typeface="华文新魏" panose="02010800040101010101" pitchFamily="2" charset="-122"/>
              <a:ea typeface="华文新魏" panose="02010800040101010101" pitchFamily="2" charset="-122"/>
            </a:endParaRPr>
          </a:p>
          <a:p>
            <a:pPr marL="195580" lvl="0" indent="-195580" eaLnBrk="1" hangingPunct="1">
              <a:lnSpc>
                <a:spcPct val="120000"/>
              </a:lnSpc>
              <a:spcBef>
                <a:spcPct val="0"/>
              </a:spcBef>
              <a:buClr>
                <a:srgbClr val="FF0000"/>
              </a:buClr>
              <a:buSzPct val="80000"/>
              <a:buFont typeface="Wingdings" panose="05000000000000000000" pitchFamily="2" charset="2"/>
              <a:buChar char="Ø"/>
            </a:pPr>
            <a:r>
              <a:rPr lang="en-US" altLang="zh-CN" sz="2200" b="0" dirty="0">
                <a:latin typeface="方正姚体" panose="02010601030101010101" pitchFamily="2" charset="-122"/>
                <a:ea typeface="方正姚体" panose="02010601030101010101" pitchFamily="2" charset="-122"/>
              </a:rPr>
              <a:t>[</a:t>
            </a:r>
            <a:r>
              <a:rPr lang="zh-CN" altLang="en-US" sz="2200" b="0" dirty="0">
                <a:solidFill>
                  <a:srgbClr val="FF0066"/>
                </a:solidFill>
                <a:latin typeface="方正姚体" panose="02010601030101010101" pitchFamily="2" charset="-122"/>
                <a:ea typeface="方正姚体" panose="02010601030101010101" pitchFamily="2" charset="-122"/>
              </a:rPr>
              <a:t>例</a:t>
            </a:r>
            <a:r>
              <a:rPr lang="en-US" altLang="zh-CN" sz="2200" b="0" dirty="0">
                <a:latin typeface="方正姚体" panose="02010601030101010101" pitchFamily="2" charset="-122"/>
                <a:ea typeface="方正姚体" panose="02010601030101010101" pitchFamily="2" charset="-122"/>
              </a:rPr>
              <a:t>]</a:t>
            </a:r>
            <a:r>
              <a:rPr lang="zh-CN" altLang="en-US" sz="2200" b="0" dirty="0">
                <a:latin typeface="方正姚体" panose="02010601030101010101" pitchFamily="2" charset="-122"/>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a&gt;b)&amp;&amp;(b&gt;c) </a:t>
            </a:r>
            <a:endParaRPr lang="en-US" altLang="zh-CN" sz="2200" b="0" dirty="0">
              <a:latin typeface="方正姚体" panose="02010601030101010101" pitchFamily="2" charset="-122"/>
              <a:ea typeface="方正姚体" panose="02010601030101010101" pitchFamily="2" charset="-122"/>
            </a:endParaRPr>
          </a:p>
          <a:p>
            <a:pPr marL="195580" lvl="0" indent="-195580" eaLnBrk="1" hangingPunct="1">
              <a:lnSpc>
                <a:spcPct val="120000"/>
              </a:lnSpc>
              <a:spcBef>
                <a:spcPct val="0"/>
              </a:spcBef>
              <a:buClr>
                <a:srgbClr val="FF0000"/>
              </a:buClr>
              <a:buSzPct val="80000"/>
              <a:buNone/>
            </a:pPr>
            <a:r>
              <a:rPr lang="en-US" altLang="zh-CN" sz="2200" b="0" dirty="0">
                <a:latin typeface="方正姚体" panose="02010601030101010101" pitchFamily="2" charset="-122"/>
                <a:ea typeface="方正姚体" panose="02010601030101010101" pitchFamily="2" charset="-122"/>
              </a:rPr>
              <a:t>        </a:t>
            </a:r>
            <a:r>
              <a:rPr lang="zh-CN" altLang="en-US" sz="2200" b="0" dirty="0">
                <a:latin typeface="方正姚体" panose="02010601030101010101" pitchFamily="2" charset="-122"/>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a= =b)||(x= = y) </a:t>
            </a:r>
            <a:endParaRPr lang="en-US" altLang="zh-CN" sz="2200" b="0" dirty="0">
              <a:latin typeface="方正姚体" panose="02010601030101010101" pitchFamily="2" charset="-122"/>
              <a:ea typeface="方正姚体" panose="02010601030101010101" pitchFamily="2" charset="-122"/>
            </a:endParaRPr>
          </a:p>
          <a:p>
            <a:pPr marL="195580" lvl="0" indent="-195580" eaLnBrk="1" hangingPunct="1">
              <a:lnSpc>
                <a:spcPct val="120000"/>
              </a:lnSpc>
              <a:spcBef>
                <a:spcPct val="0"/>
              </a:spcBef>
              <a:buClr>
                <a:srgbClr val="FF0000"/>
              </a:buClr>
              <a:buSzPct val="80000"/>
              <a:buNone/>
            </a:pPr>
            <a:r>
              <a:rPr lang="en-US" altLang="zh-CN" sz="2200" b="0" dirty="0">
                <a:latin typeface="方正姚体" panose="02010601030101010101" pitchFamily="2" charset="-122"/>
                <a:ea typeface="方正姚体" panose="02010601030101010101" pitchFamily="2" charset="-122"/>
              </a:rPr>
              <a:t>        </a:t>
            </a:r>
            <a:r>
              <a:rPr lang="zh-CN" altLang="en-US" sz="2200" b="0" dirty="0">
                <a:latin typeface="方正姚体" panose="02010601030101010101" pitchFamily="2" charset="-122"/>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!a)||(a&gt;b)</a:t>
            </a:r>
            <a:endParaRPr lang="en-US" altLang="zh-CN" sz="2200" b="0" dirty="0">
              <a:latin typeface="方正姚体" panose="02010601030101010101" pitchFamily="2" charset="-122"/>
              <a:ea typeface="方正姚体" panose="02010601030101010101" pitchFamily="2" charset="-122"/>
            </a:endParaRPr>
          </a:p>
        </p:txBody>
      </p:sp>
      <p:sp>
        <p:nvSpPr>
          <p:cNvPr id="1677362" name="Line 50"/>
          <p:cNvSpPr/>
          <p:nvPr/>
        </p:nvSpPr>
        <p:spPr>
          <a:xfrm>
            <a:off x="5251450" y="3009900"/>
            <a:ext cx="0" cy="2870200"/>
          </a:xfrm>
          <a:prstGeom prst="line">
            <a:avLst/>
          </a:prstGeom>
          <a:ln w="22225" cap="flat" cmpd="sng">
            <a:solidFill>
              <a:srgbClr val="FF3399"/>
            </a:solidFill>
            <a:prstDash val="solid"/>
            <a:headEnd type="none" w="med" len="med"/>
            <a:tailEnd type="triangle" w="med" len="med"/>
          </a:ln>
        </p:spPr>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77315"/>
                                        </p:tgtEl>
                                        <p:attrNameLst>
                                          <p:attrName>style.visibility</p:attrName>
                                        </p:attrNameLst>
                                      </p:cBhvr>
                                      <p:to>
                                        <p:strVal val="visible"/>
                                      </p:to>
                                    </p:set>
                                    <p:anim calcmode="lin" valueType="num">
                                      <p:cBhvr additive="base">
                                        <p:cTn id="7" dur="500" fill="hold"/>
                                        <p:tgtEl>
                                          <p:spTgt spid="1677315"/>
                                        </p:tgtEl>
                                        <p:attrNameLst>
                                          <p:attrName>ppt_x</p:attrName>
                                        </p:attrNameLst>
                                      </p:cBhvr>
                                      <p:tavLst>
                                        <p:tav tm="0">
                                          <p:val>
                                            <p:strVal val="0-#ppt_w/2"/>
                                          </p:val>
                                        </p:tav>
                                        <p:tav tm="100000">
                                          <p:val>
                                            <p:strVal val="#ppt_x"/>
                                          </p:val>
                                        </p:tav>
                                      </p:tavLst>
                                    </p:anim>
                                    <p:anim calcmode="lin" valueType="num">
                                      <p:cBhvr additive="base">
                                        <p:cTn id="8" dur="500" fill="hold"/>
                                        <p:tgtEl>
                                          <p:spTgt spid="16773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677360"/>
                                        </p:tgtEl>
                                        <p:attrNameLst>
                                          <p:attrName>style.visibility</p:attrName>
                                        </p:attrNameLst>
                                      </p:cBhvr>
                                      <p:to>
                                        <p:strVal val="visible"/>
                                      </p:to>
                                    </p:set>
                                    <p:anim calcmode="lin" valueType="num">
                                      <p:cBhvr>
                                        <p:cTn id="13" dur="500" fill="hold"/>
                                        <p:tgtEl>
                                          <p:spTgt spid="1677360"/>
                                        </p:tgtEl>
                                        <p:attrNameLst>
                                          <p:attrName>ppt_w</p:attrName>
                                        </p:attrNameLst>
                                      </p:cBhvr>
                                      <p:tavLst>
                                        <p:tav tm="0">
                                          <p:val>
                                            <p:fltVal val="0.000000"/>
                                          </p:val>
                                        </p:tav>
                                        <p:tav tm="100000">
                                          <p:val>
                                            <p:strVal val="#ppt_w"/>
                                          </p:val>
                                        </p:tav>
                                      </p:tavLst>
                                    </p:anim>
                                    <p:anim calcmode="lin" valueType="num">
                                      <p:cBhvr>
                                        <p:cTn id="14" dur="500" fill="hold"/>
                                        <p:tgtEl>
                                          <p:spTgt spid="1677360"/>
                                        </p:tgtEl>
                                        <p:attrNameLst>
                                          <p:attrName>ppt_h</p:attrName>
                                        </p:attrNameLst>
                                      </p:cBhvr>
                                      <p:tavLst>
                                        <p:tav tm="0">
                                          <p:val>
                                            <p:fltVal val="0.000000"/>
                                          </p:val>
                                        </p:tav>
                                        <p:tav tm="100000">
                                          <p:val>
                                            <p:strVal val="#ppt_h"/>
                                          </p:val>
                                        </p:tav>
                                      </p:tavLst>
                                    </p:anim>
                                  </p:childTnLst>
                                </p:cTn>
                              </p:par>
                            </p:childTnLst>
                          </p:cTn>
                        </p:par>
                        <p:par>
                          <p:cTn id="15" fill="hold">
                            <p:stCondLst>
                              <p:cond delay="500"/>
                            </p:stCondLst>
                            <p:childTnLst>
                              <p:par>
                                <p:cTn id="16" presetID="2" presetClass="entr" presetSubtype="12" fill="hold" nodeType="afterEffect">
                                  <p:stCondLst>
                                    <p:cond delay="0"/>
                                  </p:stCondLst>
                                  <p:childTnLst>
                                    <p:set>
                                      <p:cBhvr>
                                        <p:cTn id="17" dur="1" fill="hold">
                                          <p:stCondLst>
                                            <p:cond delay="0"/>
                                          </p:stCondLst>
                                        </p:cTn>
                                        <p:tgtEl>
                                          <p:spTgt spid="1677317"/>
                                        </p:tgtEl>
                                        <p:attrNameLst>
                                          <p:attrName>style.visibility</p:attrName>
                                        </p:attrNameLst>
                                      </p:cBhvr>
                                      <p:to>
                                        <p:strVal val="visible"/>
                                      </p:to>
                                    </p:set>
                                    <p:anim calcmode="lin" valueType="num">
                                      <p:cBhvr additive="base">
                                        <p:cTn id="18" dur="500" fill="hold"/>
                                        <p:tgtEl>
                                          <p:spTgt spid="1677317"/>
                                        </p:tgtEl>
                                        <p:attrNameLst>
                                          <p:attrName>ppt_x</p:attrName>
                                        </p:attrNameLst>
                                      </p:cBhvr>
                                      <p:tavLst>
                                        <p:tav tm="0">
                                          <p:val>
                                            <p:strVal val="0-#ppt_w/2"/>
                                          </p:val>
                                        </p:tav>
                                        <p:tav tm="100000">
                                          <p:val>
                                            <p:strVal val="#ppt_x"/>
                                          </p:val>
                                        </p:tav>
                                      </p:tavLst>
                                    </p:anim>
                                    <p:anim calcmode="lin" valueType="num">
                                      <p:cBhvr additive="base">
                                        <p:cTn id="19" dur="500" fill="hold"/>
                                        <p:tgtEl>
                                          <p:spTgt spid="167731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7" presetClass="entr" presetSubtype="1" fill="hold" nodeType="clickEffect">
                                  <p:stCondLst>
                                    <p:cond delay="0"/>
                                  </p:stCondLst>
                                  <p:childTnLst>
                                    <p:set>
                                      <p:cBhvr>
                                        <p:cTn id="23" dur="1" fill="hold">
                                          <p:stCondLst>
                                            <p:cond delay="0"/>
                                          </p:stCondLst>
                                        </p:cTn>
                                        <p:tgtEl>
                                          <p:spTgt spid="1677362"/>
                                        </p:tgtEl>
                                        <p:attrNameLst>
                                          <p:attrName>style.visibility</p:attrName>
                                        </p:attrNameLst>
                                      </p:cBhvr>
                                      <p:to>
                                        <p:strVal val="visible"/>
                                      </p:to>
                                    </p:set>
                                    <p:anim calcmode="lin" valueType="num">
                                      <p:cBhvr>
                                        <p:cTn id="24" dur="500" fill="hold"/>
                                        <p:tgtEl>
                                          <p:spTgt spid="1677362"/>
                                        </p:tgtEl>
                                        <p:attrNameLst>
                                          <p:attrName>ppt_x</p:attrName>
                                        </p:attrNameLst>
                                      </p:cBhvr>
                                      <p:tavLst>
                                        <p:tav tm="0">
                                          <p:val>
                                            <p:strVal val="#ppt_x"/>
                                          </p:val>
                                        </p:tav>
                                        <p:tav tm="100000">
                                          <p:val>
                                            <p:strVal val="#ppt_x"/>
                                          </p:val>
                                        </p:tav>
                                      </p:tavLst>
                                    </p:anim>
                                    <p:anim calcmode="lin" valueType="num">
                                      <p:cBhvr>
                                        <p:cTn id="25" dur="500" fill="hold"/>
                                        <p:tgtEl>
                                          <p:spTgt spid="1677362"/>
                                        </p:tgtEl>
                                        <p:attrNameLst>
                                          <p:attrName>ppt_y</p:attrName>
                                        </p:attrNameLst>
                                      </p:cBhvr>
                                      <p:tavLst>
                                        <p:tav tm="0">
                                          <p:val>
                                            <p:strVal val="#ppt_y-#ppt_h/2"/>
                                          </p:val>
                                        </p:tav>
                                        <p:tav tm="100000">
                                          <p:val>
                                            <p:strVal val="#ppt_y"/>
                                          </p:val>
                                        </p:tav>
                                      </p:tavLst>
                                    </p:anim>
                                    <p:anim calcmode="lin" valueType="num">
                                      <p:cBhvr>
                                        <p:cTn id="26" dur="500" fill="hold"/>
                                        <p:tgtEl>
                                          <p:spTgt spid="1677362"/>
                                        </p:tgtEl>
                                        <p:attrNameLst>
                                          <p:attrName>ppt_w</p:attrName>
                                        </p:attrNameLst>
                                      </p:cBhvr>
                                      <p:tavLst>
                                        <p:tav tm="0">
                                          <p:val>
                                            <p:strVal val="#ppt_w"/>
                                          </p:val>
                                        </p:tav>
                                        <p:tav tm="100000">
                                          <p:val>
                                            <p:strVal val="#ppt_w"/>
                                          </p:val>
                                        </p:tav>
                                      </p:tavLst>
                                    </p:anim>
                                    <p:anim calcmode="lin" valueType="num">
                                      <p:cBhvr>
                                        <p:cTn id="27" dur="500" fill="hold"/>
                                        <p:tgtEl>
                                          <p:spTgt spid="1677362"/>
                                        </p:tgtEl>
                                        <p:attrNameLst>
                                          <p:attrName>ppt_h</p:attrName>
                                        </p:attrNameLst>
                                      </p:cBhvr>
                                      <p:tavLst>
                                        <p:tav tm="0">
                                          <p:val>
                                            <p:fltVal val="0.000000"/>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1677361"/>
                                        </p:tgtEl>
                                        <p:attrNameLst>
                                          <p:attrName>style.visibility</p:attrName>
                                        </p:attrNameLst>
                                      </p:cBhvr>
                                      <p:to>
                                        <p:strVal val="visible"/>
                                      </p:to>
                                    </p:set>
                                    <p:anim calcmode="lin" valueType="num">
                                      <p:cBhvr additive="base">
                                        <p:cTn id="32" dur="500" fill="hold"/>
                                        <p:tgtEl>
                                          <p:spTgt spid="1677361"/>
                                        </p:tgtEl>
                                        <p:attrNameLst>
                                          <p:attrName>ppt_x</p:attrName>
                                        </p:attrNameLst>
                                      </p:cBhvr>
                                      <p:tavLst>
                                        <p:tav tm="0">
                                          <p:val>
                                            <p:strVal val="1+#ppt_w/2"/>
                                          </p:val>
                                        </p:tav>
                                        <p:tav tm="100000">
                                          <p:val>
                                            <p:strVal val="#ppt_x"/>
                                          </p:val>
                                        </p:tav>
                                      </p:tavLst>
                                    </p:anim>
                                    <p:anim calcmode="lin" valueType="num">
                                      <p:cBhvr additive="base">
                                        <p:cTn id="33" dur="500" fill="hold"/>
                                        <p:tgtEl>
                                          <p:spTgt spid="16773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7315" grpId="0"/>
      <p:bldP spid="1677360" grpId="0" animBg="1"/>
      <p:bldP spid="1677361"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317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040834" name="Rectangle 2"/>
          <p:cNvSpPr>
            <a:spLocks noGrp="1"/>
          </p:cNvSpPr>
          <p:nvPr>
            <p:ph type="title"/>
          </p:nvPr>
        </p:nvSpPr>
        <p:spPr>
          <a:xfrm>
            <a:off x="2133600" y="161925"/>
            <a:ext cx="5081588" cy="609600"/>
          </a:xfrm>
          <a:ln/>
        </p:spPr>
        <p:txBody>
          <a:bodyPr vert="horz" wrap="square" lIns="91440" tIns="45720" rIns="91440" bIns="45720" anchor="b" anchorCtr="0"/>
          <a:p>
            <a:pPr eaLnBrk="1" hangingPunct="1"/>
            <a:r>
              <a:rPr lang="en-US" altLang="zh-CN" sz="3200" dirty="0">
                <a:latin typeface="华文楷体" panose="02010600040101010101" pitchFamily="2" charset="-122"/>
              </a:rPr>
              <a:t>5  </a:t>
            </a:r>
            <a:r>
              <a:rPr lang="zh-CN" altLang="en-US" sz="3200" dirty="0">
                <a:latin typeface="华文楷体" panose="02010600040101010101" pitchFamily="2" charset="-122"/>
              </a:rPr>
              <a:t>语句</a:t>
            </a:r>
            <a:endParaRPr lang="zh-CN" altLang="en-US" sz="3200" dirty="0">
              <a:latin typeface="华文楷体" panose="02010600040101010101" pitchFamily="2" charset="-122"/>
            </a:endParaRPr>
          </a:p>
        </p:txBody>
      </p:sp>
      <p:sp>
        <p:nvSpPr>
          <p:cNvPr id="2040835" name="Rectangle 3"/>
          <p:cNvSpPr>
            <a:spLocks noGrp="1"/>
          </p:cNvSpPr>
          <p:nvPr>
            <p:ph idx="1"/>
          </p:nvPr>
        </p:nvSpPr>
        <p:spPr>
          <a:xfrm>
            <a:off x="3113088" y="3187700"/>
            <a:ext cx="3243262" cy="2686050"/>
          </a:xfrm>
          <a:ln/>
        </p:spPr>
        <p:txBody>
          <a:bodyPr vert="horz" wrap="square" lIns="91440" tIns="45720" rIns="91440" bIns="45720" anchor="t" anchorCtr="0"/>
          <a:p>
            <a:pPr eaLnBrk="1" hangingPunct="1">
              <a:lnSpc>
                <a:spcPct val="90000"/>
              </a:lnSpc>
              <a:buClr>
                <a:srgbClr val="FF9900"/>
              </a:buClr>
              <a:buSzPct val="65000"/>
              <a:buFont typeface="Wingdings" panose="05000000000000000000" pitchFamily="2" charset="2"/>
              <a:buChar char="u"/>
            </a:pPr>
            <a:r>
              <a:rPr lang="zh-CN" altLang="en-US" sz="2800" dirty="0">
                <a:solidFill>
                  <a:srgbClr val="FF0000"/>
                </a:solidFill>
                <a:latin typeface="华文楷体" panose="02010600040101010101" pitchFamily="2" charset="-122"/>
                <a:ea typeface="华文楷体" panose="02010600040101010101" pitchFamily="2" charset="-122"/>
              </a:rPr>
              <a:t>赋值语句</a:t>
            </a:r>
            <a:endParaRPr lang="zh-CN" altLang="en-US" sz="2800" dirty="0">
              <a:solidFill>
                <a:srgbClr val="FF0000"/>
              </a:solidFill>
              <a:latin typeface="华文楷体" panose="02010600040101010101" pitchFamily="2" charset="-122"/>
              <a:ea typeface="华文楷体" panose="02010600040101010101" pitchFamily="2" charset="-122"/>
            </a:endParaRPr>
          </a:p>
          <a:p>
            <a:pPr eaLnBrk="1" hangingPunct="1">
              <a:lnSpc>
                <a:spcPct val="90000"/>
              </a:lnSpc>
              <a:buClr>
                <a:srgbClr val="FF9900"/>
              </a:buClr>
              <a:buSzPct val="65000"/>
              <a:buFont typeface="Wingdings" panose="05000000000000000000" pitchFamily="2" charset="2"/>
              <a:buChar char="u"/>
            </a:pPr>
            <a:r>
              <a:rPr lang="zh-CN" altLang="en-US" sz="2800" dirty="0">
                <a:solidFill>
                  <a:srgbClr val="FF0000"/>
                </a:solidFill>
                <a:latin typeface="华文楷体" panose="02010600040101010101" pitchFamily="2" charset="-122"/>
                <a:ea typeface="华文楷体" panose="02010600040101010101" pitchFamily="2" charset="-122"/>
              </a:rPr>
              <a:t>块语句</a:t>
            </a:r>
            <a:endParaRPr lang="zh-CN" altLang="en-US" sz="2800" dirty="0">
              <a:solidFill>
                <a:srgbClr val="FF0000"/>
              </a:solidFill>
              <a:latin typeface="华文楷体" panose="02010600040101010101" pitchFamily="2" charset="-122"/>
              <a:ea typeface="华文楷体" panose="02010600040101010101" pitchFamily="2" charset="-122"/>
            </a:endParaRPr>
          </a:p>
          <a:p>
            <a:pPr eaLnBrk="1" hangingPunct="1">
              <a:lnSpc>
                <a:spcPct val="90000"/>
              </a:lnSpc>
              <a:buClr>
                <a:srgbClr val="FF9900"/>
              </a:buClr>
              <a:buSzPct val="65000"/>
              <a:buFont typeface="Wingdings" panose="05000000000000000000" pitchFamily="2" charset="2"/>
              <a:buChar char="u"/>
            </a:pPr>
            <a:r>
              <a:rPr lang="zh-CN" altLang="en-US" sz="2800" dirty="0">
                <a:solidFill>
                  <a:srgbClr val="FF0000"/>
                </a:solidFill>
                <a:latin typeface="华文楷体" panose="02010600040101010101" pitchFamily="2" charset="-122"/>
                <a:ea typeface="华文楷体" panose="02010600040101010101" pitchFamily="2" charset="-122"/>
              </a:rPr>
              <a:t>条件语句</a:t>
            </a:r>
            <a:endParaRPr lang="zh-CN" altLang="en-US" sz="2800" dirty="0">
              <a:solidFill>
                <a:srgbClr val="FF0000"/>
              </a:solidFill>
              <a:latin typeface="华文楷体" panose="02010600040101010101" pitchFamily="2" charset="-122"/>
              <a:ea typeface="华文楷体" panose="02010600040101010101" pitchFamily="2" charset="-122"/>
            </a:endParaRPr>
          </a:p>
          <a:p>
            <a:pPr eaLnBrk="1" hangingPunct="1">
              <a:lnSpc>
                <a:spcPct val="90000"/>
              </a:lnSpc>
              <a:buClr>
                <a:srgbClr val="FF9900"/>
              </a:buClr>
              <a:buSzPct val="65000"/>
              <a:buFont typeface="Wingdings" panose="05000000000000000000" pitchFamily="2" charset="2"/>
              <a:buChar char="u"/>
            </a:pPr>
            <a:r>
              <a:rPr lang="zh-CN" altLang="en-US" sz="2800" dirty="0">
                <a:solidFill>
                  <a:srgbClr val="FF0000"/>
                </a:solidFill>
                <a:latin typeface="华文楷体" panose="02010600040101010101" pitchFamily="2" charset="-122"/>
                <a:ea typeface="华文楷体" panose="02010600040101010101" pitchFamily="2" charset="-122"/>
              </a:rPr>
              <a:t>循环语句</a:t>
            </a:r>
            <a:endParaRPr lang="zh-CN" altLang="en-US" sz="2800" dirty="0">
              <a:solidFill>
                <a:srgbClr val="FF0000"/>
              </a:solidFill>
              <a:latin typeface="华文楷体" panose="02010600040101010101" pitchFamily="2" charset="-122"/>
              <a:ea typeface="华文楷体" panose="02010600040101010101" pitchFamily="2" charset="-122"/>
            </a:endParaRPr>
          </a:p>
          <a:p>
            <a:pPr eaLnBrk="1" hangingPunct="1">
              <a:lnSpc>
                <a:spcPct val="90000"/>
              </a:lnSpc>
              <a:buClr>
                <a:srgbClr val="FF9900"/>
              </a:buClr>
              <a:buSzPct val="65000"/>
              <a:buFont typeface="Wingdings" panose="05000000000000000000" pitchFamily="2" charset="2"/>
              <a:buChar char="u"/>
            </a:pPr>
            <a:r>
              <a:rPr lang="zh-CN" altLang="en-US" sz="2800" dirty="0">
                <a:solidFill>
                  <a:srgbClr val="FF0000"/>
                </a:solidFill>
                <a:latin typeface="华文楷体" panose="02010600040101010101" pitchFamily="2" charset="-122"/>
                <a:ea typeface="华文楷体" panose="02010600040101010101" pitchFamily="2" charset="-122"/>
              </a:rPr>
              <a:t>结构说明语句</a:t>
            </a:r>
            <a:endParaRPr lang="zh-CN" altLang="en-US" sz="2800" dirty="0">
              <a:solidFill>
                <a:srgbClr val="FF0000"/>
              </a:solidFill>
              <a:latin typeface="华文楷体" panose="02010600040101010101" pitchFamily="2" charset="-122"/>
              <a:ea typeface="华文楷体" panose="02010600040101010101" pitchFamily="2" charset="-122"/>
            </a:endParaRPr>
          </a:p>
          <a:p>
            <a:pPr eaLnBrk="1" hangingPunct="1">
              <a:lnSpc>
                <a:spcPct val="90000"/>
              </a:lnSpc>
              <a:buClr>
                <a:srgbClr val="FF9900"/>
              </a:buClr>
              <a:buSzPct val="65000"/>
              <a:buFont typeface="Wingdings" panose="05000000000000000000" pitchFamily="2" charset="2"/>
              <a:buChar char="u"/>
            </a:pPr>
            <a:r>
              <a:rPr lang="zh-CN" altLang="en-US" sz="2800" dirty="0">
                <a:solidFill>
                  <a:srgbClr val="FF0000"/>
                </a:solidFill>
                <a:latin typeface="华文楷体" panose="02010600040101010101" pitchFamily="2" charset="-122"/>
                <a:ea typeface="华文楷体" panose="02010600040101010101" pitchFamily="2" charset="-122"/>
              </a:rPr>
              <a:t>编译预处理语句</a:t>
            </a:r>
            <a:endParaRPr lang="zh-CN" altLang="en-US" sz="2800" dirty="0">
              <a:solidFill>
                <a:srgbClr val="FF0000"/>
              </a:solidFill>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Char char="§"/>
            </a:pPr>
            <a:endParaRPr lang="en-US" altLang="zh-CN" sz="2000" dirty="0">
              <a:solidFill>
                <a:srgbClr val="0000D8"/>
              </a:solidFill>
              <a:latin typeface="华文楷体" panose="02010600040101010101" pitchFamily="2" charset="-122"/>
              <a:ea typeface="华文楷体" panose="02010600040101010101" pitchFamily="2" charset="-122"/>
            </a:endParaRPr>
          </a:p>
        </p:txBody>
      </p:sp>
      <p:sp>
        <p:nvSpPr>
          <p:cNvPr id="2040836" name="Oval 4"/>
          <p:cNvSpPr>
            <a:spLocks noChangeArrowheads="1"/>
          </p:cNvSpPr>
          <p:nvPr/>
        </p:nvSpPr>
        <p:spPr bwMode="auto">
          <a:xfrm>
            <a:off x="2241550" y="1976438"/>
            <a:ext cx="4572000" cy="722313"/>
          </a:xfrm>
          <a:prstGeom prst="ellipse">
            <a:avLst/>
          </a:prstGeom>
          <a:gradFill rotWithShape="0">
            <a:gsLst>
              <a:gs pos="0">
                <a:srgbClr val="66FFFF"/>
              </a:gs>
              <a:gs pos="100000">
                <a:srgbClr val="66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rPr>
              <a:t>内容概要</a:t>
            </a:r>
            <a:endParaRPr kumimoji="0" lang="zh-CN" altLang="en-US" sz="4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040834"/>
                                        </p:tgtEl>
                                        <p:attrNameLst>
                                          <p:attrName>style.visibility</p:attrName>
                                        </p:attrNameLst>
                                      </p:cBhvr>
                                      <p:to>
                                        <p:strVal val="visible"/>
                                      </p:to>
                                    </p:set>
                                    <p:anim calcmode="lin" valueType="num">
                                      <p:cBhvr additive="base">
                                        <p:cTn id="7" dur="500" fill="hold"/>
                                        <p:tgtEl>
                                          <p:spTgt spid="2040834"/>
                                        </p:tgtEl>
                                        <p:attrNameLst>
                                          <p:attrName>ppt_x</p:attrName>
                                        </p:attrNameLst>
                                      </p:cBhvr>
                                      <p:tavLst>
                                        <p:tav tm="0">
                                          <p:val>
                                            <p:strVal val="#ppt_x"/>
                                          </p:val>
                                        </p:tav>
                                        <p:tav tm="100000">
                                          <p:val>
                                            <p:strVal val="#ppt_x"/>
                                          </p:val>
                                        </p:tav>
                                      </p:tavLst>
                                    </p:anim>
                                    <p:anim calcmode="lin" valueType="num">
                                      <p:cBhvr additive="base">
                                        <p:cTn id="8" dur="500" fill="hold"/>
                                        <p:tgtEl>
                                          <p:spTgt spid="204083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2040836"/>
                                        </p:tgtEl>
                                        <p:attrNameLst>
                                          <p:attrName>style.visibility</p:attrName>
                                        </p:attrNameLst>
                                      </p:cBhvr>
                                      <p:to>
                                        <p:strVal val="visible"/>
                                      </p:to>
                                    </p:set>
                                    <p:animEffect transition="in" filter="dissolve">
                                      <p:cBhvr>
                                        <p:cTn id="12" dur="500"/>
                                        <p:tgtEl>
                                          <p:spTgt spid="2040836"/>
                                        </p:tgtEl>
                                      </p:cBhvr>
                                    </p:animEffect>
                                  </p:childTnLst>
                                </p:cTn>
                              </p:par>
                            </p:childTnLst>
                          </p:cTn>
                        </p:par>
                        <p:par>
                          <p:cTn id="13" fill="hold">
                            <p:stCondLst>
                              <p:cond delay="1000"/>
                            </p:stCondLst>
                            <p:childTnLst>
                              <p:par>
                                <p:cTn id="14" presetID="2" presetClass="entr" presetSubtype="12" fill="hold" grpId="0" nodeType="afterEffect">
                                  <p:stCondLst>
                                    <p:cond delay="0"/>
                                  </p:stCondLst>
                                  <p:childTnLst>
                                    <p:set>
                                      <p:cBhvr>
                                        <p:cTn id="15" dur="1" fill="hold">
                                          <p:stCondLst>
                                            <p:cond delay="0"/>
                                          </p:stCondLst>
                                        </p:cTn>
                                        <p:tgtEl>
                                          <p:spTgt spid="2040835"/>
                                        </p:tgtEl>
                                        <p:attrNameLst>
                                          <p:attrName>style.visibility</p:attrName>
                                        </p:attrNameLst>
                                      </p:cBhvr>
                                      <p:to>
                                        <p:strVal val="visible"/>
                                      </p:to>
                                    </p:set>
                                    <p:anim calcmode="lin" valueType="num">
                                      <p:cBhvr additive="base">
                                        <p:cTn id="16" dur="500" fill="hold"/>
                                        <p:tgtEl>
                                          <p:spTgt spid="2040835"/>
                                        </p:tgtEl>
                                        <p:attrNameLst>
                                          <p:attrName>ppt_x</p:attrName>
                                        </p:attrNameLst>
                                      </p:cBhvr>
                                      <p:tavLst>
                                        <p:tav tm="0">
                                          <p:val>
                                            <p:strVal val="0-#ppt_w/2"/>
                                          </p:val>
                                        </p:tav>
                                        <p:tav tm="100000">
                                          <p:val>
                                            <p:strVal val="#ppt_x"/>
                                          </p:val>
                                        </p:tav>
                                      </p:tavLst>
                                    </p:anim>
                                    <p:anim calcmode="lin" valueType="num">
                                      <p:cBhvr additive="base">
                                        <p:cTn id="17" dur="500" fill="hold"/>
                                        <p:tgtEl>
                                          <p:spTgt spid="204083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1"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0834" grpId="0"/>
      <p:bldP spid="2040835" grpId="0"/>
      <p:bldP spid="2040836"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419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64195"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5  </a:t>
            </a:r>
            <a:r>
              <a:rPr lang="zh-CN" altLang="en-US" dirty="0">
                <a:latin typeface="华文楷体" panose="02010600040101010101" pitchFamily="2" charset="-122"/>
              </a:rPr>
              <a:t>语句</a:t>
            </a:r>
            <a:endParaRPr lang="zh-CN" altLang="en-US" dirty="0">
              <a:latin typeface="华文楷体" panose="02010600040101010101" pitchFamily="2" charset="-122"/>
            </a:endParaRPr>
          </a:p>
        </p:txBody>
      </p:sp>
      <p:graphicFrame>
        <p:nvGraphicFramePr>
          <p:cNvPr id="1680472" name="Group 88"/>
          <p:cNvGraphicFramePr>
            <a:graphicFrameLocks noGrp="1"/>
          </p:cNvGraphicFramePr>
          <p:nvPr/>
        </p:nvGraphicFramePr>
        <p:xfrm>
          <a:off x="1239838" y="1574800"/>
          <a:ext cx="6553200" cy="5226050"/>
        </p:xfrm>
        <a:graphic>
          <a:graphicData uri="http://schemas.openxmlformats.org/drawingml/2006/table">
            <a:tbl>
              <a:tblPr/>
              <a:tblGrid>
                <a:gridCol w="1676400"/>
                <a:gridCol w="2438400"/>
                <a:gridCol w="2438400"/>
              </a:tblGrid>
              <a:tr h="305040">
                <a:tc rowSpan="2">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赋值语句</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1" marB="153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连续赋值语句</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endParaRPr kumimoji="1" 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0">
                <a:tc vMerge="1">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过程赋值语句</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endParaRPr kumimoji="1" 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0">
                <a:tc rowSpan="2">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块语句</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1" marB="153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begin_end</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语句</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endParaRPr kumimoji="1" 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34895">
                <a:tc vMerge="1">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1800" b="1" i="0" u="none" strike="noStrike" cap="none" normalizeH="0" baseline="0" smtClean="0">
                          <a:ln>
                            <a:noFill/>
                          </a:ln>
                          <a:solidFill>
                            <a:srgbClr val="FF3399"/>
                          </a:solidFill>
                          <a:effectLst/>
                          <a:latin typeface="Times New Roman" panose="02020603050405020304" pitchFamily="18" charset="0"/>
                          <a:ea typeface="宋体" panose="02010600030101010101" pitchFamily="2" charset="-122"/>
                        </a:rPr>
                        <a:t>fork_join</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语句</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Quartus II</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不支持</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0">
                <a:tc rowSpan="2">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条件语句</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1" marB="153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if_else</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语句</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endParaRPr kumimoji="1" 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0">
                <a:tc vMerge="1">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case</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语句</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endParaRPr kumimoji="1" 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0">
                <a:tc rowSpan="4">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循环语句</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1" marB="153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1800" b="0" i="0" u="none" strike="noStrike" cap="none" normalizeH="0" baseline="0" smtClean="0">
                          <a:ln>
                            <a:noFill/>
                          </a:ln>
                          <a:solidFill>
                            <a:schemeClr val="folHlink"/>
                          </a:solidFill>
                          <a:effectLst/>
                          <a:latin typeface="Times New Roman" panose="02020603050405020304" pitchFamily="18" charset="0"/>
                          <a:ea typeface="宋体" panose="02010600030101010101" pitchFamily="2" charset="-122"/>
                        </a:rPr>
                        <a:t>forever</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语句</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MAX+PLUS II</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不支持</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7914">
                <a:tc vMerge="1">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1800" b="0" i="0" u="none" strike="noStrike" cap="none" normalizeH="0" baseline="0" smtClean="0">
                          <a:ln>
                            <a:noFill/>
                          </a:ln>
                          <a:solidFill>
                            <a:schemeClr val="folHlink"/>
                          </a:solidFill>
                          <a:effectLst/>
                          <a:latin typeface="Times New Roman" panose="02020603050405020304" pitchFamily="18" charset="0"/>
                          <a:ea typeface="宋体" panose="02010600030101010101" pitchFamily="2" charset="-122"/>
                        </a:rPr>
                        <a:t>repeat</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语句</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MAX+PLUS II</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不支持</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0">
                <a:tc vMerge="1">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1800" b="0" i="0" u="none" strike="noStrike" cap="none" normalizeH="0" baseline="0" smtClean="0">
                          <a:ln>
                            <a:noFill/>
                          </a:ln>
                          <a:solidFill>
                            <a:schemeClr val="folHlink"/>
                          </a:solidFill>
                          <a:effectLst/>
                          <a:latin typeface="Times New Roman" panose="02020603050405020304" pitchFamily="18" charset="0"/>
                          <a:ea typeface="宋体" panose="02010600030101010101" pitchFamily="2" charset="-122"/>
                        </a:rPr>
                        <a:t>while</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语句</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MAX+PLUS II</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不支持</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0">
                <a:tc vMerge="1">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for</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语句</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endParaRPr kumimoji="1" 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0">
                <a:tc rowSpan="4">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结构说明语句</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1" marB="153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1800" b="1" i="0" u="none" strike="noStrike" cap="none" normalizeH="0" baseline="0" smtClean="0">
                          <a:ln>
                            <a:noFill/>
                          </a:ln>
                          <a:solidFill>
                            <a:srgbClr val="FF3399"/>
                          </a:solidFill>
                          <a:effectLst/>
                          <a:latin typeface="Times New Roman" panose="02020603050405020304" pitchFamily="18" charset="0"/>
                          <a:ea typeface="宋体" panose="02010600030101010101" pitchFamily="2" charset="-122"/>
                        </a:rPr>
                        <a:t>initial</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语句</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Quartus II</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不支持</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0">
                <a:tc vMerge="1">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always</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语句</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endParaRPr kumimoji="1" 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12675">
                <a:tc vMerge="1">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1800" b="0" i="0" u="none" strike="noStrike" cap="none" normalizeH="0" baseline="0" smtClean="0">
                          <a:ln>
                            <a:noFill/>
                          </a:ln>
                          <a:solidFill>
                            <a:schemeClr val="folHlink"/>
                          </a:solidFill>
                          <a:effectLst/>
                          <a:latin typeface="Times New Roman" panose="02020603050405020304" pitchFamily="18" charset="0"/>
                          <a:ea typeface="宋体" panose="02010600030101010101" pitchFamily="2" charset="-122"/>
                        </a:rPr>
                        <a:t>task</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语句</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MAX+PLUS II</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不支持</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0">
                <a:tc vMerge="1">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function</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语句</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endParaRPr kumimoji="1" 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0">
                <a:tc rowSpan="3">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编译预处理语句</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1" marB="153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‘define</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语句</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endParaRPr kumimoji="1" 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0">
                <a:tc vMerge="1">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1800" b="1" i="0" u="none" strike="noStrike" cap="none" normalizeH="0" baseline="0" smtClean="0">
                          <a:ln>
                            <a:noFill/>
                          </a:ln>
                          <a:solidFill>
                            <a:srgbClr val="FF3399"/>
                          </a:solidFill>
                          <a:effectLst/>
                          <a:latin typeface="Times New Roman" panose="02020603050405020304" pitchFamily="18" charset="0"/>
                          <a:ea typeface="宋体" panose="02010600030101010101" pitchFamily="2" charset="-122"/>
                        </a:rPr>
                        <a:t>‘include</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语句</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Quartus II</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不支持</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0">
                <a:tc vMerge="1">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1800" b="1" i="0" u="none" strike="noStrike" cap="none" normalizeH="0" baseline="0" smtClean="0">
                          <a:ln>
                            <a:noFill/>
                          </a:ln>
                          <a:solidFill>
                            <a:srgbClr val="FF3399"/>
                          </a:solidFill>
                          <a:effectLst/>
                          <a:latin typeface="Times New Roman" panose="02020603050405020304" pitchFamily="18" charset="0"/>
                          <a:ea typeface="宋体" panose="02010600030101010101" pitchFamily="2" charset="-122"/>
                        </a:rPr>
                        <a:t>‘timescale</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语句</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Quartus II</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不支持</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0724" marR="30724" marT="15361" marB="153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DD"/>
                    </a:solidFill>
                  </a:tcPr>
                </a:tc>
              </a:tr>
            </a:tbl>
          </a:graphicData>
        </a:graphic>
      </p:graphicFrame>
      <p:sp>
        <p:nvSpPr>
          <p:cNvPr id="264259" name="Rectangle 49"/>
          <p:cNvSpPr/>
          <p:nvPr/>
        </p:nvSpPr>
        <p:spPr>
          <a:xfrm>
            <a:off x="2843213" y="1065213"/>
            <a:ext cx="3505200" cy="366712"/>
          </a:xfrm>
          <a:prstGeom prst="rect">
            <a:avLst/>
          </a:prstGeom>
          <a:solidFill>
            <a:srgbClr val="00FFFF"/>
          </a:solidFill>
          <a:ln w="9525">
            <a:noFill/>
          </a:ln>
        </p:spPr>
        <p:txBody>
          <a:bodyPr lIns="30724" tIns="15362" rIns="30724" bIns="15362">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defTabSz="307975" eaLnBrk="1" hangingPunct="1">
              <a:spcBef>
                <a:spcPct val="0"/>
              </a:spcBef>
              <a:buClrTx/>
              <a:buFontTx/>
              <a:buNone/>
            </a:pPr>
            <a:r>
              <a:rPr lang="zh-CN" altLang="en-US" sz="2200" dirty="0">
                <a:latin typeface="Times New Roman" panose="02020603050405020304" pitchFamily="18" charset="0"/>
              </a:rPr>
              <a:t>表</a:t>
            </a:r>
            <a:r>
              <a:rPr lang="en-US" altLang="zh-CN" sz="2200" dirty="0">
                <a:latin typeface="Times New Roman" panose="02020603050405020304" pitchFamily="18" charset="0"/>
              </a:rPr>
              <a:t>  Verilog HDL</a:t>
            </a:r>
            <a:r>
              <a:rPr lang="zh-CN" altLang="en-US" sz="2200" dirty="0">
                <a:latin typeface="Times New Roman" panose="02020603050405020304" pitchFamily="18" charset="0"/>
              </a:rPr>
              <a:t>的语句</a:t>
            </a:r>
            <a:endParaRPr lang="zh-CN" altLang="en-US" sz="2200" dirty="0">
              <a:latin typeface="Times New Roman" panose="02020603050405020304" pitchFamily="18" charset="0"/>
            </a:endParaRPr>
          </a:p>
        </p:txBody>
      </p:sp>
    </p:spTree>
  </p:cSld>
  <p:clrMapOvr>
    <a:masterClrMapping/>
  </p:clrMapOvr>
  <p:transition spd="med">
    <p:cover dir="ru"/>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4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66243"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5  </a:t>
            </a:r>
            <a:r>
              <a:rPr lang="zh-CN" altLang="en-US" dirty="0">
                <a:latin typeface="华文楷体" panose="02010600040101010101" pitchFamily="2" charset="-122"/>
              </a:rPr>
              <a:t>语句</a:t>
            </a:r>
            <a:endParaRPr lang="zh-CN" altLang="en-US" dirty="0">
              <a:latin typeface="华文楷体" panose="02010600040101010101" pitchFamily="2" charset="-122"/>
            </a:endParaRPr>
          </a:p>
        </p:txBody>
      </p:sp>
      <p:sp>
        <p:nvSpPr>
          <p:cNvPr id="2165763" name="AutoShape 3"/>
          <p:cNvSpPr/>
          <p:nvPr/>
        </p:nvSpPr>
        <p:spPr>
          <a:xfrm>
            <a:off x="285750" y="1093788"/>
            <a:ext cx="8620125" cy="4962525"/>
          </a:xfrm>
          <a:prstGeom prst="horizontalScroll">
            <a:avLst>
              <a:gd name="adj" fmla="val 12500"/>
            </a:avLst>
          </a:prstGeom>
          <a:solidFill>
            <a:srgbClr val="FFCC99"/>
          </a:solidFill>
          <a:ln w="9525">
            <a:noFill/>
          </a:ln>
        </p:spPr>
        <p:txBody>
          <a:bodyPr anchor="ctr"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90830" lvl="0" indent="-290830" algn="just">
              <a:spcBef>
                <a:spcPct val="0"/>
              </a:spcBef>
              <a:buClr>
                <a:srgbClr val="FF0066"/>
              </a:buClr>
              <a:buFont typeface="Wingdings" panose="05000000000000000000" pitchFamily="2" charset="2"/>
              <a:buChar char="v"/>
            </a:pPr>
            <a:r>
              <a:rPr lang="zh-CN" altLang="en-US" dirty="0">
                <a:latin typeface="华文新魏" panose="02010800040101010101" pitchFamily="2" charset="-122"/>
                <a:ea typeface="华文新魏" panose="02010800040101010101" pitchFamily="2" charset="-122"/>
              </a:rPr>
              <a:t>注： 上表中，凡</a:t>
            </a:r>
            <a:r>
              <a:rPr lang="en-US" altLang="zh-CN" dirty="0">
                <a:latin typeface="华文新魏" panose="02010800040101010101" pitchFamily="2" charset="-122"/>
                <a:ea typeface="华文新魏" panose="02010800040101010101" pitchFamily="2" charset="-122"/>
              </a:rPr>
              <a:t>Quartus II</a:t>
            </a:r>
            <a:r>
              <a:rPr lang="zh-CN" altLang="en-US" dirty="0">
                <a:latin typeface="华文新魏" panose="02010800040101010101" pitchFamily="2" charset="-122"/>
                <a:ea typeface="华文新魏" panose="02010800040101010101" pitchFamily="2" charset="-122"/>
              </a:rPr>
              <a:t>不支持的语句是不可综合的，通常用在测试文件中；未注明</a:t>
            </a:r>
            <a:r>
              <a:rPr lang="zh-CN" altLang="en-US" dirty="0">
                <a:latin typeface="Times New Roman" panose="02020603050405020304" pitchFamily="18" charset="0"/>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Quartus II</a:t>
            </a:r>
            <a:r>
              <a:rPr lang="zh-CN" altLang="en-US" dirty="0">
                <a:latin typeface="华文新魏" panose="02010800040101010101" pitchFamily="2" charset="-122"/>
                <a:ea typeface="华文新魏" panose="02010800040101010101" pitchFamily="2" charset="-122"/>
              </a:rPr>
              <a:t>不支持</a:t>
            </a:r>
            <a:r>
              <a:rPr lang="zh-CN" altLang="en-US" dirty="0">
                <a:latin typeface="Times New Roman" panose="02020603050405020304" pitchFamily="18" charset="0"/>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的语句均是可综合的。</a:t>
            </a:r>
            <a:endParaRPr lang="zh-CN" altLang="en-US" dirty="0">
              <a:latin typeface="华文新魏" panose="02010800040101010101" pitchFamily="2" charset="-122"/>
              <a:ea typeface="华文新魏" panose="02010800040101010101" pitchFamily="2" charset="-122"/>
            </a:endParaRPr>
          </a:p>
          <a:p>
            <a:pPr marL="666750" lvl="1" indent="-185420" algn="just">
              <a:spcBef>
                <a:spcPct val="0"/>
              </a:spcBef>
            </a:pPr>
            <a:r>
              <a:rPr lang="en-US" altLang="zh-CN" dirty="0">
                <a:solidFill>
                  <a:schemeClr val="folHlink"/>
                </a:solidFill>
                <a:latin typeface="楷体_GB2312" pitchFamily="49" charset="-122"/>
                <a:ea typeface="楷体_GB2312" pitchFamily="49" charset="-122"/>
              </a:rPr>
              <a:t>repeat</a:t>
            </a:r>
            <a:r>
              <a:rPr lang="zh-CN" altLang="en-US" dirty="0">
                <a:latin typeface="楷体_GB2312" pitchFamily="49" charset="-122"/>
                <a:ea typeface="楷体_GB2312" pitchFamily="49" charset="-122"/>
              </a:rPr>
              <a:t>语句和</a:t>
            </a:r>
            <a:r>
              <a:rPr lang="en-US" altLang="zh-CN" dirty="0">
                <a:solidFill>
                  <a:schemeClr val="folHlink"/>
                </a:solidFill>
                <a:latin typeface="楷体_GB2312" pitchFamily="49" charset="-122"/>
                <a:ea typeface="楷体_GB2312" pitchFamily="49" charset="-122"/>
              </a:rPr>
              <a:t>task</a:t>
            </a:r>
            <a:r>
              <a:rPr lang="zh-CN" altLang="en-US" dirty="0">
                <a:latin typeface="楷体_GB2312" pitchFamily="49" charset="-122"/>
                <a:ea typeface="楷体_GB2312" pitchFamily="49" charset="-122"/>
              </a:rPr>
              <a:t>语句</a:t>
            </a:r>
            <a:r>
              <a:rPr lang="en-US" altLang="zh-CN" dirty="0">
                <a:latin typeface="楷体_GB2312" pitchFamily="49" charset="-122"/>
                <a:ea typeface="楷体_GB2312" pitchFamily="49" charset="-122"/>
              </a:rPr>
              <a:t>MAX+PLUS II</a:t>
            </a:r>
            <a:r>
              <a:rPr lang="zh-CN" altLang="en-US" dirty="0">
                <a:latin typeface="楷体_GB2312" pitchFamily="49" charset="-122"/>
                <a:ea typeface="楷体_GB2312" pitchFamily="49" charset="-122"/>
              </a:rPr>
              <a:t>不支持，但</a:t>
            </a:r>
            <a:r>
              <a:rPr lang="en-US" altLang="zh-CN" dirty="0">
                <a:latin typeface="楷体_GB2312" pitchFamily="49" charset="-122"/>
                <a:ea typeface="楷体_GB2312" pitchFamily="49" charset="-122"/>
              </a:rPr>
              <a:t>Quartus II</a:t>
            </a:r>
            <a:r>
              <a:rPr lang="zh-CN" altLang="en-US" dirty="0">
                <a:latin typeface="楷体_GB2312" pitchFamily="49" charset="-122"/>
                <a:ea typeface="楷体_GB2312" pitchFamily="49" charset="-122"/>
              </a:rPr>
              <a:t>支持；</a:t>
            </a:r>
            <a:endParaRPr lang="zh-CN" altLang="en-US" dirty="0">
              <a:latin typeface="楷体_GB2312" pitchFamily="49" charset="-122"/>
              <a:ea typeface="楷体_GB2312" pitchFamily="49" charset="-122"/>
            </a:endParaRPr>
          </a:p>
          <a:p>
            <a:pPr marL="666750" lvl="1" indent="-185420" algn="just">
              <a:spcBef>
                <a:spcPct val="0"/>
              </a:spcBef>
            </a:pPr>
            <a:r>
              <a:rPr lang="en-US" altLang="zh-CN" dirty="0">
                <a:solidFill>
                  <a:schemeClr val="folHlink"/>
                </a:solidFill>
                <a:latin typeface="楷体_GB2312" pitchFamily="49" charset="-122"/>
                <a:ea typeface="楷体_GB2312" pitchFamily="49" charset="-122"/>
              </a:rPr>
              <a:t>forever</a:t>
            </a:r>
            <a:r>
              <a:rPr lang="zh-CN" altLang="en-US" dirty="0">
                <a:latin typeface="楷体_GB2312" pitchFamily="49" charset="-122"/>
                <a:ea typeface="楷体_GB2312" pitchFamily="49" charset="-122"/>
              </a:rPr>
              <a:t>语句、 </a:t>
            </a:r>
            <a:r>
              <a:rPr lang="en-US" altLang="zh-CN" dirty="0">
                <a:solidFill>
                  <a:schemeClr val="folHlink"/>
                </a:solidFill>
                <a:latin typeface="楷体_GB2312" pitchFamily="49" charset="-122"/>
                <a:ea typeface="楷体_GB2312" pitchFamily="49" charset="-122"/>
              </a:rPr>
              <a:t>while</a:t>
            </a:r>
            <a:r>
              <a:rPr lang="zh-CN" altLang="en-US" dirty="0">
                <a:latin typeface="楷体_GB2312" pitchFamily="49" charset="-122"/>
                <a:ea typeface="楷体_GB2312" pitchFamily="49" charset="-122"/>
              </a:rPr>
              <a:t>语句</a:t>
            </a:r>
            <a:r>
              <a:rPr lang="en-US" altLang="zh-CN" dirty="0">
                <a:latin typeface="楷体_GB2312" pitchFamily="49" charset="-122"/>
                <a:ea typeface="楷体_GB2312" pitchFamily="49" charset="-122"/>
              </a:rPr>
              <a:t>MAX+PLUS II</a:t>
            </a:r>
            <a:r>
              <a:rPr lang="zh-CN" altLang="en-US" dirty="0">
                <a:latin typeface="楷体_GB2312" pitchFamily="49" charset="-122"/>
                <a:ea typeface="楷体_GB2312" pitchFamily="49" charset="-122"/>
              </a:rPr>
              <a:t>不支持，</a:t>
            </a:r>
            <a:r>
              <a:rPr lang="en-US" altLang="zh-CN" dirty="0">
                <a:latin typeface="楷体_GB2312" pitchFamily="49" charset="-122"/>
                <a:ea typeface="楷体_GB2312" pitchFamily="49" charset="-122"/>
              </a:rPr>
              <a:t>Quartus II</a:t>
            </a:r>
            <a:r>
              <a:rPr lang="zh-CN" altLang="en-US" dirty="0">
                <a:latin typeface="楷体_GB2312" pitchFamily="49" charset="-122"/>
                <a:ea typeface="楷体_GB2312" pitchFamily="49" charset="-122"/>
              </a:rPr>
              <a:t>支持，但通常用在测试模块中；</a:t>
            </a:r>
            <a:endParaRPr lang="zh-CN" altLang="en-US" dirty="0">
              <a:latin typeface="楷体_GB2312" pitchFamily="49" charset="-122"/>
              <a:ea typeface="楷体_GB2312" pitchFamily="49" charset="-122"/>
            </a:endParaRPr>
          </a:p>
          <a:p>
            <a:pPr marL="666750" lvl="1" indent="-185420" algn="just">
              <a:spcBef>
                <a:spcPct val="0"/>
              </a:spcBef>
            </a:pPr>
            <a:r>
              <a:rPr lang="zh-CN" altLang="en-US" dirty="0">
                <a:latin typeface="楷体_GB2312" pitchFamily="49" charset="-122"/>
                <a:ea typeface="楷体_GB2312" pitchFamily="49" charset="-122"/>
              </a:rPr>
              <a:t>表中只有</a:t>
            </a:r>
            <a:r>
              <a:rPr lang="en-US" altLang="zh-CN" dirty="0">
                <a:latin typeface="楷体_GB2312" pitchFamily="49" charset="-122"/>
                <a:ea typeface="楷体_GB2312" pitchFamily="49" charset="-122"/>
              </a:rPr>
              <a:t>4</a:t>
            </a:r>
            <a:r>
              <a:rPr lang="zh-CN" altLang="en-US" dirty="0">
                <a:latin typeface="楷体_GB2312" pitchFamily="49" charset="-122"/>
                <a:ea typeface="楷体_GB2312" pitchFamily="49" charset="-122"/>
              </a:rPr>
              <a:t>种语句（</a:t>
            </a:r>
            <a:r>
              <a:rPr lang="en-US" altLang="zh-CN" dirty="0">
                <a:solidFill>
                  <a:srgbClr val="FF0066"/>
                </a:solidFill>
                <a:latin typeface="楷体_GB2312" pitchFamily="49" charset="-122"/>
                <a:ea typeface="楷体_GB2312" pitchFamily="49" charset="-122"/>
              </a:rPr>
              <a:t>fork_join</a:t>
            </a:r>
            <a:r>
              <a:rPr lang="zh-CN" altLang="en-US" dirty="0">
                <a:latin typeface="楷体_GB2312" pitchFamily="49" charset="-122"/>
                <a:ea typeface="楷体_GB2312" pitchFamily="49" charset="-122"/>
              </a:rPr>
              <a:t>，</a:t>
            </a:r>
            <a:r>
              <a:rPr lang="en-US" altLang="zh-CN" dirty="0">
                <a:solidFill>
                  <a:srgbClr val="FF0066"/>
                </a:solidFill>
                <a:latin typeface="楷体_GB2312" pitchFamily="49" charset="-122"/>
                <a:ea typeface="楷体_GB2312" pitchFamily="49" charset="-122"/>
              </a:rPr>
              <a:t>initial</a:t>
            </a:r>
            <a:r>
              <a:rPr lang="zh-CN" altLang="en-US" dirty="0">
                <a:latin typeface="楷体_GB2312" pitchFamily="49" charset="-122"/>
                <a:ea typeface="楷体_GB2312" pitchFamily="49" charset="-122"/>
              </a:rPr>
              <a:t>， </a:t>
            </a:r>
            <a:r>
              <a:rPr lang="zh-CN" altLang="en-US" dirty="0">
                <a:solidFill>
                  <a:srgbClr val="FF0066"/>
                </a:solidFill>
                <a:latin typeface="Times New Roman" panose="02020603050405020304" pitchFamily="18" charset="0"/>
                <a:ea typeface="楷体_GB2312" pitchFamily="49" charset="-122"/>
              </a:rPr>
              <a:t>‘</a:t>
            </a:r>
            <a:r>
              <a:rPr lang="en-US" altLang="zh-CN" dirty="0">
                <a:solidFill>
                  <a:srgbClr val="FF0066"/>
                </a:solidFill>
                <a:latin typeface="楷体_GB2312" pitchFamily="49" charset="-122"/>
                <a:ea typeface="楷体_GB2312" pitchFamily="49" charset="-122"/>
              </a:rPr>
              <a:t>include</a:t>
            </a:r>
            <a:r>
              <a:rPr lang="zh-CN" altLang="en-US" dirty="0">
                <a:latin typeface="楷体_GB2312" pitchFamily="49" charset="-122"/>
                <a:ea typeface="楷体_GB2312" pitchFamily="49" charset="-122"/>
              </a:rPr>
              <a:t>， </a:t>
            </a:r>
            <a:r>
              <a:rPr lang="zh-CN" altLang="en-US" dirty="0">
                <a:solidFill>
                  <a:srgbClr val="FF0066"/>
                </a:solidFill>
                <a:latin typeface="Times New Roman" panose="02020603050405020304" pitchFamily="18" charset="0"/>
                <a:ea typeface="楷体_GB2312" pitchFamily="49" charset="-122"/>
              </a:rPr>
              <a:t>‘</a:t>
            </a:r>
            <a:r>
              <a:rPr lang="en-US" altLang="zh-CN" dirty="0">
                <a:solidFill>
                  <a:srgbClr val="FF0066"/>
                </a:solidFill>
                <a:latin typeface="楷体_GB2312" pitchFamily="49" charset="-122"/>
                <a:ea typeface="楷体_GB2312" pitchFamily="49" charset="-122"/>
              </a:rPr>
              <a:t>timescale</a:t>
            </a:r>
            <a:r>
              <a:rPr lang="zh-CN" altLang="en-US" dirty="0">
                <a:latin typeface="楷体_GB2312" pitchFamily="49" charset="-122"/>
                <a:ea typeface="楷体_GB2312" pitchFamily="49" charset="-122"/>
              </a:rPr>
              <a:t>）是</a:t>
            </a:r>
            <a:r>
              <a:rPr lang="en-US" altLang="zh-CN" dirty="0">
                <a:latin typeface="楷体_GB2312" pitchFamily="49" charset="-122"/>
                <a:ea typeface="楷体_GB2312" pitchFamily="49" charset="-122"/>
              </a:rPr>
              <a:t>Quartus II</a:t>
            </a:r>
            <a:r>
              <a:rPr lang="zh-CN" altLang="en-US" dirty="0">
                <a:latin typeface="楷体_GB2312" pitchFamily="49" charset="-122"/>
                <a:ea typeface="楷体_GB2312" pitchFamily="49" charset="-122"/>
              </a:rPr>
              <a:t>不支持的，它们通常用在测试模块中（</a:t>
            </a:r>
            <a:r>
              <a:rPr lang="en-US" altLang="zh-CN" dirty="0">
                <a:latin typeface="楷体_GB2312" pitchFamily="49" charset="-122"/>
                <a:ea typeface="楷体_GB2312" pitchFamily="49" charset="-122"/>
              </a:rPr>
              <a:t>ModelSim</a:t>
            </a:r>
            <a:r>
              <a:rPr lang="zh-CN" altLang="en-US" dirty="0">
                <a:latin typeface="楷体_GB2312" pitchFamily="49" charset="-122"/>
                <a:ea typeface="楷体_GB2312" pitchFamily="49" charset="-122"/>
              </a:rPr>
              <a:t>软件支持）。</a:t>
            </a:r>
            <a:endParaRPr lang="zh-CN" altLang="en-US" dirty="0">
              <a:latin typeface="楷体_GB2312" pitchFamily="49" charset="-122"/>
              <a:ea typeface="楷体_GB2312" pitchFamily="49"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2165763"/>
                                        </p:tgtEl>
                                        <p:attrNameLst>
                                          <p:attrName>style.visibility</p:attrName>
                                        </p:attrNameLst>
                                      </p:cBhvr>
                                      <p:to>
                                        <p:strVal val="visible"/>
                                      </p:to>
                                    </p:set>
                                    <p:animEffect transition="in" filter="barn(outHorizontal)">
                                      <p:cBhvr>
                                        <p:cTn id="7" dur="500"/>
                                        <p:tgtEl>
                                          <p:spTgt spid="2165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5763"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829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041858" name="Rectangle 2"/>
          <p:cNvSpPr>
            <a:spLocks noGrp="1"/>
          </p:cNvSpPr>
          <p:nvPr>
            <p:ph type="title"/>
          </p:nvPr>
        </p:nvSpPr>
        <p:spPr>
          <a:xfrm>
            <a:off x="2133600" y="161925"/>
            <a:ext cx="5081588" cy="609600"/>
          </a:xfrm>
          <a:ln/>
        </p:spPr>
        <p:txBody>
          <a:bodyPr vert="horz" wrap="square" lIns="91440" tIns="45720" rIns="91440" bIns="45720" anchor="b" anchorCtr="0"/>
          <a:p>
            <a:pPr eaLnBrk="1" hangingPunct="1"/>
            <a:r>
              <a:rPr lang="en-US" altLang="zh-CN" sz="3200" dirty="0">
                <a:latin typeface="华文楷体" panose="02010600040101010101" pitchFamily="2" charset="-122"/>
              </a:rPr>
              <a:t>6  </a:t>
            </a:r>
            <a:r>
              <a:rPr lang="zh-CN" altLang="en-US" sz="3200" dirty="0">
                <a:latin typeface="华文楷体" panose="02010600040101010101" pitchFamily="2" charset="-122"/>
              </a:rPr>
              <a:t>赋值语句和块语句</a:t>
            </a:r>
            <a:endParaRPr lang="zh-CN" altLang="en-US" sz="3200" dirty="0">
              <a:latin typeface="华文楷体" panose="02010600040101010101" pitchFamily="2" charset="-122"/>
            </a:endParaRPr>
          </a:p>
        </p:txBody>
      </p:sp>
      <p:sp>
        <p:nvSpPr>
          <p:cNvPr id="2041859" name="Rectangle 3"/>
          <p:cNvSpPr>
            <a:spLocks noGrp="1"/>
          </p:cNvSpPr>
          <p:nvPr>
            <p:ph idx="1"/>
          </p:nvPr>
        </p:nvSpPr>
        <p:spPr>
          <a:xfrm>
            <a:off x="2241550" y="3148013"/>
            <a:ext cx="6042025" cy="2686050"/>
          </a:xfrm>
          <a:ln/>
        </p:spPr>
        <p:txBody>
          <a:bodyPr vert="horz" wrap="square" lIns="91440" tIns="45720" rIns="91440" bIns="45720" anchor="t" anchorCtr="0"/>
          <a:p>
            <a:pPr eaLnBrk="1" hangingPunct="1">
              <a:buNone/>
            </a:pPr>
            <a:r>
              <a:rPr lang="zh-CN" altLang="en-US" sz="2800" dirty="0">
                <a:solidFill>
                  <a:srgbClr val="FF0000"/>
                </a:solidFill>
                <a:latin typeface="华文楷体" panose="02010600040101010101" pitchFamily="2" charset="-122"/>
                <a:ea typeface="华文楷体" panose="02010600040101010101" pitchFamily="2" charset="-122"/>
              </a:rPr>
              <a:t>一、赋值语句</a:t>
            </a:r>
            <a:endParaRPr lang="zh-CN" altLang="en-US" sz="2800" dirty="0">
              <a:solidFill>
                <a:srgbClr val="FF0000"/>
              </a:solidFill>
              <a:latin typeface="华文楷体" panose="02010600040101010101" pitchFamily="2" charset="-122"/>
              <a:ea typeface="华文楷体" panose="02010600040101010101" pitchFamily="2" charset="-122"/>
            </a:endParaRPr>
          </a:p>
          <a:p>
            <a:pPr eaLnBrk="1" hangingPunct="1">
              <a:buNone/>
            </a:pPr>
            <a:r>
              <a:rPr lang="zh-CN" altLang="en-US" sz="2800" dirty="0">
                <a:solidFill>
                  <a:srgbClr val="FF0000"/>
                </a:solidFill>
                <a:latin typeface="华文楷体" panose="02010600040101010101" pitchFamily="2" charset="-122"/>
                <a:ea typeface="华文楷体" panose="02010600040101010101" pitchFamily="2" charset="-122"/>
              </a:rPr>
              <a:t>二、非阻塞赋值与阻塞赋值的区别</a:t>
            </a:r>
            <a:endParaRPr lang="zh-CN" altLang="en-US" sz="2800" dirty="0">
              <a:solidFill>
                <a:srgbClr val="FF0000"/>
              </a:solidFill>
              <a:latin typeface="华文楷体" panose="02010600040101010101" pitchFamily="2" charset="-122"/>
              <a:ea typeface="华文楷体" panose="02010600040101010101" pitchFamily="2" charset="-122"/>
            </a:endParaRPr>
          </a:p>
          <a:p>
            <a:pPr eaLnBrk="1" hangingPunct="1">
              <a:buNone/>
            </a:pPr>
            <a:r>
              <a:rPr lang="zh-CN" altLang="en-US" sz="2800" dirty="0">
                <a:solidFill>
                  <a:srgbClr val="FF0000"/>
                </a:solidFill>
                <a:latin typeface="华文楷体" panose="02010600040101010101" pitchFamily="2" charset="-122"/>
                <a:ea typeface="华文楷体" panose="02010600040101010101" pitchFamily="2" charset="-122"/>
              </a:rPr>
              <a:t>三、块语句</a:t>
            </a:r>
            <a:endParaRPr lang="zh-CN" altLang="en-US" dirty="0">
              <a:solidFill>
                <a:srgbClr val="FF0000"/>
              </a:solidFill>
              <a:latin typeface="华文楷体" panose="02010600040101010101" pitchFamily="2" charset="-122"/>
              <a:ea typeface="华文楷体" panose="02010600040101010101" pitchFamily="2" charset="-122"/>
            </a:endParaRPr>
          </a:p>
          <a:p>
            <a:pPr eaLnBrk="1" hangingPunct="1"/>
            <a:endParaRPr lang="en-US" altLang="zh-CN" dirty="0">
              <a:solidFill>
                <a:srgbClr val="FF0000"/>
              </a:solidFill>
              <a:latin typeface="华文楷体" panose="02010600040101010101" pitchFamily="2" charset="-122"/>
              <a:ea typeface="华文楷体" panose="02010600040101010101" pitchFamily="2" charset="-122"/>
            </a:endParaRPr>
          </a:p>
        </p:txBody>
      </p:sp>
      <p:sp>
        <p:nvSpPr>
          <p:cNvPr id="2041860" name="Oval 4"/>
          <p:cNvSpPr>
            <a:spLocks noChangeArrowheads="1"/>
          </p:cNvSpPr>
          <p:nvPr/>
        </p:nvSpPr>
        <p:spPr bwMode="auto">
          <a:xfrm>
            <a:off x="2241550" y="1976438"/>
            <a:ext cx="4572000" cy="722313"/>
          </a:xfrm>
          <a:prstGeom prst="ellipse">
            <a:avLst/>
          </a:prstGeom>
          <a:gradFill rotWithShape="0">
            <a:gsLst>
              <a:gs pos="0">
                <a:srgbClr val="66FFFF"/>
              </a:gs>
              <a:gs pos="100000">
                <a:srgbClr val="66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rPr>
              <a:t>内容概要</a:t>
            </a:r>
            <a:endParaRPr kumimoji="0" lang="zh-CN" altLang="en-US" sz="4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041858"/>
                                        </p:tgtEl>
                                        <p:attrNameLst>
                                          <p:attrName>style.visibility</p:attrName>
                                        </p:attrNameLst>
                                      </p:cBhvr>
                                      <p:to>
                                        <p:strVal val="visible"/>
                                      </p:to>
                                    </p:set>
                                    <p:anim calcmode="lin" valueType="num">
                                      <p:cBhvr additive="base">
                                        <p:cTn id="7" dur="500" fill="hold"/>
                                        <p:tgtEl>
                                          <p:spTgt spid="2041858"/>
                                        </p:tgtEl>
                                        <p:attrNameLst>
                                          <p:attrName>ppt_x</p:attrName>
                                        </p:attrNameLst>
                                      </p:cBhvr>
                                      <p:tavLst>
                                        <p:tav tm="0">
                                          <p:val>
                                            <p:strVal val="#ppt_x"/>
                                          </p:val>
                                        </p:tav>
                                        <p:tav tm="100000">
                                          <p:val>
                                            <p:strVal val="#ppt_x"/>
                                          </p:val>
                                        </p:tav>
                                      </p:tavLst>
                                    </p:anim>
                                    <p:anim calcmode="lin" valueType="num">
                                      <p:cBhvr additive="base">
                                        <p:cTn id="8" dur="500" fill="hold"/>
                                        <p:tgtEl>
                                          <p:spTgt spid="204185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2041860"/>
                                        </p:tgtEl>
                                        <p:attrNameLst>
                                          <p:attrName>style.visibility</p:attrName>
                                        </p:attrNameLst>
                                      </p:cBhvr>
                                      <p:to>
                                        <p:strVal val="visible"/>
                                      </p:to>
                                    </p:set>
                                    <p:animEffect transition="in" filter="dissolve">
                                      <p:cBhvr>
                                        <p:cTn id="12" dur="500"/>
                                        <p:tgtEl>
                                          <p:spTgt spid="2041860"/>
                                        </p:tgtEl>
                                      </p:cBhvr>
                                    </p:animEffect>
                                  </p:childTnLst>
                                </p:cTn>
                              </p:par>
                            </p:childTnLst>
                          </p:cTn>
                        </p:par>
                        <p:par>
                          <p:cTn id="13" fill="hold">
                            <p:stCondLst>
                              <p:cond delay="1000"/>
                            </p:stCondLst>
                            <p:childTnLst>
                              <p:par>
                                <p:cTn id="14" presetID="2" presetClass="entr" presetSubtype="12" fill="hold" grpId="0" nodeType="afterEffect">
                                  <p:stCondLst>
                                    <p:cond delay="0"/>
                                  </p:stCondLst>
                                  <p:childTnLst>
                                    <p:set>
                                      <p:cBhvr>
                                        <p:cTn id="15" dur="1" fill="hold">
                                          <p:stCondLst>
                                            <p:cond delay="0"/>
                                          </p:stCondLst>
                                        </p:cTn>
                                        <p:tgtEl>
                                          <p:spTgt spid="2041859"/>
                                        </p:tgtEl>
                                        <p:attrNameLst>
                                          <p:attrName>style.visibility</p:attrName>
                                        </p:attrNameLst>
                                      </p:cBhvr>
                                      <p:to>
                                        <p:strVal val="visible"/>
                                      </p:to>
                                    </p:set>
                                    <p:anim calcmode="lin" valueType="num">
                                      <p:cBhvr additive="base">
                                        <p:cTn id="16" dur="500" fill="hold"/>
                                        <p:tgtEl>
                                          <p:spTgt spid="2041859"/>
                                        </p:tgtEl>
                                        <p:attrNameLst>
                                          <p:attrName>ppt_x</p:attrName>
                                        </p:attrNameLst>
                                      </p:cBhvr>
                                      <p:tavLst>
                                        <p:tav tm="0">
                                          <p:val>
                                            <p:strVal val="0-#ppt_w/2"/>
                                          </p:val>
                                        </p:tav>
                                        <p:tav tm="100000">
                                          <p:val>
                                            <p:strVal val="#ppt_x"/>
                                          </p:val>
                                        </p:tav>
                                      </p:tavLst>
                                    </p:anim>
                                    <p:anim calcmode="lin" valueType="num">
                                      <p:cBhvr additive="base">
                                        <p:cTn id="17" dur="500" fill="hold"/>
                                        <p:tgtEl>
                                          <p:spTgt spid="204185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1"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1858" grpId="0"/>
      <p:bldP spid="2041859" grpId="0"/>
      <p:bldP spid="2041860"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931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683459" name="Rectangle 3"/>
          <p:cNvSpPr>
            <a:spLocks noGrp="1"/>
          </p:cNvSpPr>
          <p:nvPr>
            <p:ph idx="1"/>
          </p:nvPr>
        </p:nvSpPr>
        <p:spPr>
          <a:xfrm>
            <a:off x="641350" y="1058863"/>
            <a:ext cx="7651750" cy="5287962"/>
          </a:xfrm>
          <a:ln/>
        </p:spPr>
        <p:txBody>
          <a:bodyPr vert="horz" wrap="square" lIns="91440" tIns="45720" rIns="91440" bIns="45720" anchor="t" anchorCtr="0"/>
          <a:p>
            <a:pPr algn="just" eaLnBrk="1" hangingPunct="1">
              <a:lnSpc>
                <a:spcPct val="120000"/>
              </a:lnSpc>
              <a:buNone/>
            </a:pPr>
            <a:r>
              <a:rPr lang="zh-CN" altLang="en-US" sz="2800" dirty="0">
                <a:solidFill>
                  <a:srgbClr val="FF0000"/>
                </a:solidFill>
                <a:latin typeface="宋体" panose="02010600030101010101" pitchFamily="2" charset="-122"/>
              </a:rPr>
              <a:t>一、赋值语句</a:t>
            </a:r>
            <a:endParaRPr lang="zh-CN" altLang="en-US" sz="2800" dirty="0">
              <a:solidFill>
                <a:srgbClr val="FF0000"/>
              </a:solidFill>
              <a:latin typeface="宋体" panose="02010600030101010101" pitchFamily="2" charset="-122"/>
            </a:endParaRPr>
          </a:p>
          <a:p>
            <a:pPr algn="just">
              <a:lnSpc>
                <a:spcPct val="110000"/>
              </a:lnSpc>
              <a:spcBef>
                <a:spcPct val="0"/>
              </a:spcBef>
            </a:pPr>
            <a:r>
              <a:rPr lang="zh-CN" altLang="zh-CN" dirty="0">
                <a:latin typeface="宋体" panose="02010600030101010101" pitchFamily="2" charset="-122"/>
              </a:rPr>
              <a:t>分为两类：</a:t>
            </a:r>
            <a:endParaRPr lang="zh-CN" altLang="en-US" dirty="0">
              <a:latin typeface="宋体" panose="02010600030101010101" pitchFamily="2" charset="-122"/>
            </a:endParaRPr>
          </a:p>
          <a:p>
            <a:pPr algn="just">
              <a:lnSpc>
                <a:spcPct val="110000"/>
              </a:lnSpc>
              <a:spcBef>
                <a:spcPct val="0"/>
              </a:spcBef>
              <a:buNone/>
            </a:pPr>
            <a:r>
              <a:rPr lang="zh-CN" altLang="zh-CN" dirty="0">
                <a:solidFill>
                  <a:srgbClr val="009900"/>
                </a:solidFill>
                <a:latin typeface="华文彩云" panose="02010800040101010101" pitchFamily="2" charset="-122"/>
                <a:ea typeface="华文彩云" panose="02010800040101010101" pitchFamily="2" charset="-122"/>
              </a:rPr>
              <a:t>（</a:t>
            </a:r>
            <a:r>
              <a:rPr lang="en-US" altLang="zh-CN" dirty="0">
                <a:solidFill>
                  <a:srgbClr val="009900"/>
                </a:solidFill>
                <a:latin typeface="华文彩云" panose="02010800040101010101" pitchFamily="2" charset="-122"/>
                <a:ea typeface="华文彩云" panose="02010800040101010101" pitchFamily="2" charset="-122"/>
              </a:rPr>
              <a:t>1</a:t>
            </a:r>
            <a:r>
              <a:rPr lang="zh-CN" altLang="en-US" dirty="0">
                <a:solidFill>
                  <a:srgbClr val="009900"/>
                </a:solidFill>
                <a:latin typeface="华文彩云" panose="02010800040101010101" pitchFamily="2" charset="-122"/>
                <a:ea typeface="华文彩云" panose="02010800040101010101" pitchFamily="2" charset="-122"/>
              </a:rPr>
              <a:t>）</a:t>
            </a:r>
            <a:r>
              <a:rPr lang="zh-CN" altLang="zh-CN" dirty="0">
                <a:solidFill>
                  <a:srgbClr val="FF0066"/>
                </a:solidFill>
                <a:latin typeface="华文新魏" panose="02010800040101010101" pitchFamily="2" charset="-122"/>
                <a:ea typeface="华文新魏" panose="02010800040101010101" pitchFamily="2" charset="-122"/>
              </a:rPr>
              <a:t>连续</a:t>
            </a:r>
            <a:r>
              <a:rPr lang="zh-CN" altLang="zh-CN" dirty="0">
                <a:latin typeface="华文新魏" panose="02010800040101010101" pitchFamily="2" charset="-122"/>
                <a:ea typeface="华文新魏" panose="02010800040101010101" pitchFamily="2" charset="-122"/>
              </a:rPr>
              <a:t>赋值语句</a:t>
            </a:r>
            <a:r>
              <a:rPr lang="zh-CN" altLang="zh-CN" dirty="0">
                <a:latin typeface="Times New Roman" panose="02020603050405020304" pitchFamily="18" charset="0"/>
              </a:rPr>
              <a:t>——</a:t>
            </a:r>
            <a:r>
              <a:rPr lang="en-US" altLang="zh-CN" dirty="0">
                <a:latin typeface="宋体" panose="02010600030101010101" pitchFamily="2" charset="-122"/>
              </a:rPr>
              <a:t>assign</a:t>
            </a:r>
            <a:r>
              <a:rPr lang="zh-CN" altLang="en-US" dirty="0">
                <a:latin typeface="宋体" panose="02010600030101010101" pitchFamily="2" charset="-122"/>
              </a:rPr>
              <a:t>语句，用于对</a:t>
            </a:r>
            <a:r>
              <a:rPr lang="en-US" altLang="zh-CN" dirty="0">
                <a:solidFill>
                  <a:srgbClr val="FF33CC"/>
                </a:solidFill>
                <a:latin typeface="宋体" panose="02010600030101010101" pitchFamily="2" charset="-122"/>
              </a:rPr>
              <a:t>wire</a:t>
            </a:r>
            <a:r>
              <a:rPr lang="zh-CN" altLang="en-US" dirty="0">
                <a:latin typeface="宋体" panose="02010600030101010101" pitchFamily="2" charset="-122"/>
              </a:rPr>
              <a:t>型变量赋值，是描述</a:t>
            </a:r>
            <a:r>
              <a:rPr lang="zh-CN" altLang="en-US" dirty="0">
                <a:solidFill>
                  <a:srgbClr val="FF33CC"/>
                </a:solidFill>
                <a:latin typeface="宋体" panose="02010600030101010101" pitchFamily="2" charset="-122"/>
              </a:rPr>
              <a:t>组合逻辑</a:t>
            </a:r>
            <a:r>
              <a:rPr lang="zh-CN" altLang="en-US" dirty="0">
                <a:latin typeface="宋体" panose="02010600030101010101" pitchFamily="2" charset="-122"/>
              </a:rPr>
              <a:t>最常用的方法之一。</a:t>
            </a:r>
            <a:endParaRPr lang="zh-CN" altLang="en-US" dirty="0">
              <a:latin typeface="宋体" panose="02010600030101010101" pitchFamily="2" charset="-122"/>
            </a:endParaRPr>
          </a:p>
          <a:p>
            <a:pPr algn="just">
              <a:lnSpc>
                <a:spcPct val="110000"/>
              </a:lnSpc>
              <a:spcBef>
                <a:spcPct val="0"/>
              </a:spcBef>
              <a:buNone/>
            </a:pPr>
            <a:r>
              <a:rPr lang="zh-CN" altLang="en-US" dirty="0">
                <a:latin typeface="宋体" panose="02010600030101010101" pitchFamily="2" charset="-122"/>
              </a:rPr>
              <a:t>  </a:t>
            </a:r>
            <a:r>
              <a:rPr lang="en-US" altLang="zh-CN" b="0" dirty="0">
                <a:latin typeface="方正姚体" panose="02010601030101010101" pitchFamily="2" charset="-122"/>
                <a:ea typeface="方正姚体" panose="02010601030101010101" pitchFamily="2" charset="-122"/>
              </a:rPr>
              <a:t>[</a:t>
            </a:r>
            <a:r>
              <a:rPr lang="zh-CN" altLang="en-US" b="0" dirty="0">
                <a:solidFill>
                  <a:srgbClr val="FF3399"/>
                </a:solidFill>
                <a:latin typeface="方正姚体" panose="02010601030101010101" pitchFamily="2" charset="-122"/>
                <a:ea typeface="方正姚体" panose="02010601030101010101" pitchFamily="2" charset="-122"/>
              </a:rPr>
              <a:t>例</a:t>
            </a:r>
            <a:r>
              <a:rPr lang="en-US" altLang="zh-CN" b="0" dirty="0">
                <a:latin typeface="方正姚体" panose="02010601030101010101" pitchFamily="2" charset="-122"/>
                <a:ea typeface="方正姚体" panose="02010601030101010101" pitchFamily="2" charset="-122"/>
              </a:rPr>
              <a:t>] assign c=a&amp;b;    //a</a:t>
            </a:r>
            <a:r>
              <a:rPr lang="zh-CN" altLang="en-US" b="0" dirty="0">
                <a:latin typeface="方正姚体" panose="02010601030101010101" pitchFamily="2" charset="-122"/>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b</a:t>
            </a:r>
            <a:r>
              <a:rPr lang="zh-CN" altLang="en-US" b="0" dirty="0">
                <a:latin typeface="方正姚体" panose="02010601030101010101" pitchFamily="2" charset="-122"/>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c</a:t>
            </a:r>
            <a:r>
              <a:rPr lang="zh-CN" altLang="en-US" b="0" dirty="0">
                <a:latin typeface="方正姚体" panose="02010601030101010101" pitchFamily="2" charset="-122"/>
                <a:ea typeface="方正姚体" panose="02010601030101010101" pitchFamily="2" charset="-122"/>
              </a:rPr>
              <a:t>均为</a:t>
            </a:r>
            <a:r>
              <a:rPr lang="en-US" altLang="zh-CN" b="0" dirty="0">
                <a:latin typeface="方正姚体" panose="02010601030101010101" pitchFamily="2" charset="-122"/>
                <a:ea typeface="方正姚体" panose="02010601030101010101" pitchFamily="2" charset="-122"/>
              </a:rPr>
              <a:t>wire</a:t>
            </a:r>
            <a:r>
              <a:rPr lang="zh-CN" altLang="en-US" b="0" dirty="0">
                <a:latin typeface="方正姚体" panose="02010601030101010101" pitchFamily="2" charset="-122"/>
                <a:ea typeface="方正姚体" panose="02010601030101010101" pitchFamily="2" charset="-122"/>
              </a:rPr>
              <a:t>型变量</a:t>
            </a:r>
            <a:endParaRPr lang="zh-CN" altLang="en-US" b="0" dirty="0">
              <a:latin typeface="方正姚体" panose="02010601030101010101" pitchFamily="2" charset="-122"/>
              <a:ea typeface="方正姚体" panose="02010601030101010101" pitchFamily="2" charset="-122"/>
            </a:endParaRPr>
          </a:p>
          <a:p>
            <a:pPr algn="just">
              <a:lnSpc>
                <a:spcPct val="110000"/>
              </a:lnSpc>
              <a:spcBef>
                <a:spcPct val="0"/>
              </a:spcBef>
              <a:buNone/>
            </a:pPr>
            <a:endParaRPr lang="zh-CN" altLang="en-US" dirty="0">
              <a:solidFill>
                <a:srgbClr val="009900"/>
              </a:solidFill>
              <a:latin typeface="华文彩云" panose="02010800040101010101" pitchFamily="2" charset="-122"/>
              <a:ea typeface="华文彩云" panose="02010800040101010101" pitchFamily="2" charset="-122"/>
            </a:endParaRPr>
          </a:p>
          <a:p>
            <a:pPr algn="just">
              <a:lnSpc>
                <a:spcPct val="110000"/>
              </a:lnSpc>
              <a:spcBef>
                <a:spcPct val="0"/>
              </a:spcBef>
              <a:buNone/>
            </a:pPr>
            <a:r>
              <a:rPr lang="zh-CN" altLang="zh-CN" dirty="0">
                <a:solidFill>
                  <a:srgbClr val="009900"/>
                </a:solidFill>
                <a:latin typeface="华文彩云" panose="02010800040101010101" pitchFamily="2" charset="-122"/>
                <a:ea typeface="华文彩云" panose="02010800040101010101" pitchFamily="2" charset="-122"/>
              </a:rPr>
              <a:t>（</a:t>
            </a:r>
            <a:r>
              <a:rPr lang="en-US" altLang="zh-CN" dirty="0">
                <a:solidFill>
                  <a:srgbClr val="009900"/>
                </a:solidFill>
                <a:latin typeface="华文彩云" panose="02010800040101010101" pitchFamily="2" charset="-122"/>
                <a:ea typeface="华文彩云" panose="02010800040101010101" pitchFamily="2" charset="-122"/>
              </a:rPr>
              <a:t>2</a:t>
            </a:r>
            <a:r>
              <a:rPr lang="zh-CN" altLang="en-US" dirty="0">
                <a:solidFill>
                  <a:srgbClr val="009900"/>
                </a:solidFill>
                <a:latin typeface="华文彩云" panose="02010800040101010101" pitchFamily="2" charset="-122"/>
                <a:ea typeface="华文彩云" panose="02010800040101010101" pitchFamily="2" charset="-122"/>
              </a:rPr>
              <a:t>）</a:t>
            </a:r>
            <a:r>
              <a:rPr lang="zh-CN" altLang="zh-CN" dirty="0">
                <a:solidFill>
                  <a:srgbClr val="FF0066"/>
                </a:solidFill>
                <a:latin typeface="华文新魏" panose="02010800040101010101" pitchFamily="2" charset="-122"/>
                <a:ea typeface="华文新魏" panose="02010800040101010101" pitchFamily="2" charset="-122"/>
              </a:rPr>
              <a:t>过程</a:t>
            </a:r>
            <a:r>
              <a:rPr lang="zh-CN" altLang="zh-CN" dirty="0">
                <a:latin typeface="华文新魏" panose="02010800040101010101" pitchFamily="2" charset="-122"/>
                <a:ea typeface="华文新魏" panose="02010800040101010101" pitchFamily="2" charset="-122"/>
              </a:rPr>
              <a:t>赋值语句</a:t>
            </a:r>
            <a:r>
              <a:rPr lang="zh-CN" altLang="zh-CN" dirty="0">
                <a:latin typeface="Times New Roman" panose="02020603050405020304" pitchFamily="18" charset="0"/>
              </a:rPr>
              <a:t>——</a:t>
            </a:r>
            <a:r>
              <a:rPr lang="zh-CN" altLang="en-US" dirty="0">
                <a:latin typeface="宋体" panose="02010600030101010101" pitchFamily="2" charset="-122"/>
              </a:rPr>
              <a:t>用于对</a:t>
            </a:r>
            <a:r>
              <a:rPr lang="en-US" altLang="zh-CN" dirty="0">
                <a:solidFill>
                  <a:srgbClr val="FF33CC"/>
                </a:solidFill>
                <a:latin typeface="宋体" panose="02010600030101010101" pitchFamily="2" charset="-122"/>
              </a:rPr>
              <a:t>reg</a:t>
            </a:r>
            <a:r>
              <a:rPr lang="zh-CN" altLang="en-US" dirty="0">
                <a:latin typeface="宋体" panose="02010600030101010101" pitchFamily="2" charset="-122"/>
              </a:rPr>
              <a:t>型变量赋值，有两种方式：</a:t>
            </a:r>
            <a:endParaRPr lang="zh-CN" altLang="en-US" dirty="0">
              <a:latin typeface="宋体" panose="02010600030101010101" pitchFamily="2" charset="-122"/>
            </a:endParaRPr>
          </a:p>
          <a:p>
            <a:pPr lvl="1" eaLnBrk="1" hangingPunct="1">
              <a:lnSpc>
                <a:spcPct val="110000"/>
              </a:lnSpc>
            </a:pPr>
            <a:r>
              <a:rPr lang="zh-CN" altLang="en-US" b="0" dirty="0">
                <a:latin typeface="方正姚体" panose="02010601030101010101" pitchFamily="2" charset="-122"/>
                <a:ea typeface="方正姚体" panose="02010601030101010101" pitchFamily="2" charset="-122"/>
              </a:rPr>
              <a:t>非阻塞（</a:t>
            </a:r>
            <a:r>
              <a:rPr lang="zh-CN" altLang="zh-CN" b="0" dirty="0">
                <a:latin typeface="方正姚体" panose="02010601030101010101" pitchFamily="2" charset="-122"/>
                <a:ea typeface="方正姚体" panose="02010601030101010101" pitchFamily="2" charset="-122"/>
              </a:rPr>
              <a:t>non-blocking)赋值方式：</a:t>
            </a:r>
            <a:endParaRPr lang="zh-CN" altLang="zh-CN" b="0" dirty="0">
              <a:latin typeface="方正姚体" panose="02010601030101010101" pitchFamily="2" charset="-122"/>
              <a:ea typeface="方正姚体" panose="02010601030101010101" pitchFamily="2" charset="-122"/>
            </a:endParaRPr>
          </a:p>
          <a:p>
            <a:pPr eaLnBrk="1" hangingPunct="1">
              <a:lnSpc>
                <a:spcPct val="110000"/>
              </a:lnSpc>
              <a:buNone/>
            </a:pPr>
            <a:r>
              <a:rPr lang="zh-CN" altLang="zh-CN" b="0" dirty="0">
                <a:latin typeface="方正姚体" panose="02010601030101010101" pitchFamily="2" charset="-122"/>
                <a:ea typeface="方正姚体" panose="02010601030101010101" pitchFamily="2" charset="-122"/>
              </a:rPr>
              <a:t> </a:t>
            </a:r>
            <a:r>
              <a:rPr lang="zh-CN" altLang="en-US" b="0" dirty="0">
                <a:latin typeface="方正姚体" panose="02010601030101010101" pitchFamily="2" charset="-122"/>
                <a:ea typeface="方正姚体" panose="02010601030101010101" pitchFamily="2" charset="-122"/>
              </a:rPr>
              <a:t>           赋值符号为</a:t>
            </a:r>
            <a:r>
              <a:rPr lang="en-US" altLang="zh-CN" b="0" dirty="0">
                <a:solidFill>
                  <a:srgbClr val="FF0066"/>
                </a:solidFill>
                <a:latin typeface="方正姚体" panose="02010601030101010101" pitchFamily="2" charset="-122"/>
                <a:ea typeface="方正姚体" panose="02010601030101010101" pitchFamily="2" charset="-122"/>
              </a:rPr>
              <a:t>&lt;=</a:t>
            </a:r>
            <a:r>
              <a:rPr lang="zh-CN" altLang="en-US" b="0" dirty="0">
                <a:latin typeface="方正姚体" panose="02010601030101010101" pitchFamily="2" charset="-122"/>
                <a:ea typeface="方正姚体" panose="02010601030101010101" pitchFamily="2" charset="-122"/>
              </a:rPr>
              <a:t>，如</a:t>
            </a:r>
            <a:r>
              <a:rPr lang="zh-CN" altLang="zh-CN" b="0" dirty="0">
                <a:latin typeface="方正姚体" panose="02010601030101010101" pitchFamily="2" charset="-122"/>
                <a:ea typeface="方正姚体" panose="02010601030101010101" pitchFamily="2" charset="-122"/>
              </a:rPr>
              <a:t> b </a:t>
            </a:r>
            <a:r>
              <a:rPr lang="zh-CN" altLang="zh-CN" b="0" dirty="0">
                <a:solidFill>
                  <a:srgbClr val="FF0066"/>
                </a:solidFill>
                <a:latin typeface="方正姚体" panose="02010601030101010101" pitchFamily="2" charset="-122"/>
                <a:ea typeface="方正姚体" panose="02010601030101010101" pitchFamily="2" charset="-122"/>
              </a:rPr>
              <a:t>&lt;=</a:t>
            </a:r>
            <a:r>
              <a:rPr lang="zh-CN" altLang="zh-CN" b="0" dirty="0">
                <a:latin typeface="方正姚体" panose="02010601030101010101" pitchFamily="2" charset="-122"/>
                <a:ea typeface="方正姚体" panose="02010601030101010101" pitchFamily="2" charset="-122"/>
              </a:rPr>
              <a:t> a ； </a:t>
            </a:r>
            <a:endParaRPr lang="zh-CN" altLang="en-US" b="0" dirty="0">
              <a:latin typeface="方正姚体" panose="02010601030101010101" pitchFamily="2" charset="-122"/>
              <a:ea typeface="方正姚体" panose="02010601030101010101" pitchFamily="2" charset="-122"/>
            </a:endParaRPr>
          </a:p>
          <a:p>
            <a:pPr lvl="1" eaLnBrk="1" hangingPunct="1">
              <a:lnSpc>
                <a:spcPct val="110000"/>
              </a:lnSpc>
            </a:pPr>
            <a:r>
              <a:rPr lang="zh-CN" altLang="en-US" b="0" dirty="0">
                <a:latin typeface="方正姚体" panose="02010601030101010101" pitchFamily="2" charset="-122"/>
                <a:ea typeface="方正姚体" panose="02010601030101010101" pitchFamily="2" charset="-122"/>
              </a:rPr>
              <a:t>阻塞（</a:t>
            </a:r>
            <a:r>
              <a:rPr lang="zh-CN" altLang="zh-CN" b="0" dirty="0">
                <a:latin typeface="方正姚体" panose="02010601030101010101" pitchFamily="2" charset="-122"/>
                <a:ea typeface="方正姚体" panose="02010601030101010101" pitchFamily="2" charset="-122"/>
              </a:rPr>
              <a:t>blocking)赋值方式：</a:t>
            </a:r>
            <a:endParaRPr lang="zh-CN" altLang="zh-CN" b="0" dirty="0">
              <a:latin typeface="方正姚体" panose="02010601030101010101" pitchFamily="2" charset="-122"/>
              <a:ea typeface="方正姚体" panose="02010601030101010101" pitchFamily="2" charset="-122"/>
            </a:endParaRPr>
          </a:p>
          <a:p>
            <a:pPr eaLnBrk="1" hangingPunct="1">
              <a:lnSpc>
                <a:spcPct val="110000"/>
              </a:lnSpc>
              <a:buNone/>
            </a:pPr>
            <a:r>
              <a:rPr lang="zh-CN" altLang="zh-CN" b="0" dirty="0">
                <a:latin typeface="方正姚体" panose="02010601030101010101" pitchFamily="2" charset="-122"/>
                <a:ea typeface="方正姚体" panose="02010601030101010101" pitchFamily="2" charset="-122"/>
              </a:rPr>
              <a:t> </a:t>
            </a:r>
            <a:r>
              <a:rPr lang="zh-CN" altLang="en-US" b="0" dirty="0">
                <a:latin typeface="方正姚体" panose="02010601030101010101" pitchFamily="2" charset="-122"/>
                <a:ea typeface="方正姚体" panose="02010601030101010101" pitchFamily="2" charset="-122"/>
              </a:rPr>
              <a:t>           赋值符号为</a:t>
            </a:r>
            <a:r>
              <a:rPr lang="en-US" altLang="zh-CN" b="0" dirty="0">
                <a:solidFill>
                  <a:srgbClr val="FF0066"/>
                </a:solidFill>
                <a:latin typeface="方正姚体" panose="02010601030101010101" pitchFamily="2" charset="-122"/>
                <a:ea typeface="方正姚体" panose="02010601030101010101" pitchFamily="2" charset="-122"/>
              </a:rPr>
              <a:t>=</a:t>
            </a:r>
            <a:r>
              <a:rPr lang="zh-CN" altLang="en-US" b="0" dirty="0">
                <a:latin typeface="方正姚体" panose="02010601030101010101" pitchFamily="2" charset="-122"/>
                <a:ea typeface="方正姚体" panose="02010601030101010101" pitchFamily="2" charset="-122"/>
              </a:rPr>
              <a:t>，如</a:t>
            </a:r>
            <a:r>
              <a:rPr lang="zh-CN" altLang="zh-CN" b="0" dirty="0">
                <a:latin typeface="方正姚体" panose="02010601030101010101" pitchFamily="2" charset="-122"/>
                <a:ea typeface="方正姚体" panose="02010601030101010101" pitchFamily="2" charset="-122"/>
              </a:rPr>
              <a:t> b </a:t>
            </a:r>
            <a:r>
              <a:rPr lang="zh-CN" altLang="zh-CN" b="0" dirty="0">
                <a:solidFill>
                  <a:srgbClr val="FF0066"/>
                </a:solidFill>
                <a:latin typeface="方正姚体" panose="02010601030101010101" pitchFamily="2" charset="-122"/>
                <a:ea typeface="方正姚体" panose="02010601030101010101" pitchFamily="2" charset="-122"/>
              </a:rPr>
              <a:t>=</a:t>
            </a:r>
            <a:r>
              <a:rPr lang="zh-CN" altLang="zh-CN" b="0" dirty="0">
                <a:latin typeface="方正姚体" panose="02010601030101010101" pitchFamily="2" charset="-122"/>
                <a:ea typeface="方正姚体" panose="02010601030101010101" pitchFamily="2" charset="-122"/>
              </a:rPr>
              <a:t> a ； </a:t>
            </a:r>
            <a:endParaRPr lang="zh-CN" altLang="en-US" b="0" dirty="0">
              <a:latin typeface="方正姚体" panose="02010601030101010101" pitchFamily="2" charset="-122"/>
              <a:ea typeface="方正姚体" panose="0201060103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83459"/>
                                        </p:tgtEl>
                                        <p:attrNameLst>
                                          <p:attrName>style.visibility</p:attrName>
                                        </p:attrNameLst>
                                      </p:cBhvr>
                                      <p:to>
                                        <p:strVal val="visible"/>
                                      </p:to>
                                    </p:set>
                                    <p:anim calcmode="lin" valueType="num">
                                      <p:cBhvr additive="base">
                                        <p:cTn id="7" dur="500" fill="hold"/>
                                        <p:tgtEl>
                                          <p:spTgt spid="1683459"/>
                                        </p:tgtEl>
                                        <p:attrNameLst>
                                          <p:attrName>ppt_x</p:attrName>
                                        </p:attrNameLst>
                                      </p:cBhvr>
                                      <p:tavLst>
                                        <p:tav tm="0">
                                          <p:val>
                                            <p:strVal val="0-#ppt_w/2"/>
                                          </p:val>
                                        </p:tav>
                                        <p:tav tm="100000">
                                          <p:val>
                                            <p:strVal val="#ppt_x"/>
                                          </p:val>
                                        </p:tav>
                                      </p:tavLst>
                                    </p:anim>
                                    <p:anim calcmode="lin" valueType="num">
                                      <p:cBhvr additive="base">
                                        <p:cTn id="8" dur="500" fill="hold"/>
                                        <p:tgtEl>
                                          <p:spTgt spid="16834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3459"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136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689603" name="Rectangle 3"/>
          <p:cNvSpPr>
            <a:spLocks noGrp="1"/>
          </p:cNvSpPr>
          <p:nvPr>
            <p:ph idx="1"/>
          </p:nvPr>
        </p:nvSpPr>
        <p:spPr>
          <a:xfrm>
            <a:off x="214313" y="1327150"/>
            <a:ext cx="8189912" cy="4422775"/>
          </a:xfrm>
          <a:ln/>
        </p:spPr>
        <p:txBody>
          <a:bodyPr vert="horz" wrap="square" lIns="91440" tIns="45720" rIns="91440" bIns="45720" anchor="t" anchorCtr="0"/>
          <a:p>
            <a:pPr algn="just">
              <a:lnSpc>
                <a:spcPct val="110000"/>
              </a:lnSpc>
              <a:spcBef>
                <a:spcPct val="0"/>
              </a:spcBef>
              <a:buNone/>
            </a:pPr>
            <a:endParaRPr lang="zh-CN" altLang="zh-CN" dirty="0">
              <a:latin typeface="宋体" panose="02010600030101010101" pitchFamily="2" charset="-122"/>
            </a:endParaRPr>
          </a:p>
          <a:p>
            <a:pPr lvl="1" eaLnBrk="1" hangingPunct="1"/>
            <a:r>
              <a:rPr lang="zh-CN" altLang="en-US" dirty="0">
                <a:solidFill>
                  <a:srgbClr val="006600"/>
                </a:solidFill>
                <a:latin typeface="宋体" panose="02010600030101010101" pitchFamily="2" charset="-122"/>
              </a:rPr>
              <a:t>非阻塞</a:t>
            </a:r>
            <a:r>
              <a:rPr lang="zh-CN" altLang="en-US" dirty="0">
                <a:latin typeface="宋体" panose="02010600030101010101" pitchFamily="2" charset="-122"/>
              </a:rPr>
              <a:t>（</a:t>
            </a:r>
            <a:r>
              <a:rPr lang="zh-CN" altLang="zh-CN" dirty="0">
                <a:latin typeface="宋体" panose="02010600030101010101" pitchFamily="2" charset="-122"/>
              </a:rPr>
              <a:t>non-blocking)赋值方式 ( b&lt;= a)</a:t>
            </a:r>
            <a:r>
              <a:rPr lang="zh-CN" altLang="en-US" dirty="0">
                <a:latin typeface="宋体" panose="02010600030101010101" pitchFamily="2" charset="-122"/>
              </a:rPr>
              <a:t>：</a:t>
            </a:r>
            <a:endParaRPr lang="zh-CN" altLang="en-US" dirty="0">
              <a:latin typeface="宋体" panose="02010600030101010101" pitchFamily="2" charset="-122"/>
            </a:endParaRPr>
          </a:p>
          <a:p>
            <a:pPr lvl="2" eaLnBrk="1" hangingPunct="1"/>
            <a:r>
              <a:rPr lang="zh-CN" altLang="zh-CN" b="0" dirty="0">
                <a:latin typeface="方正姚体" panose="02010601030101010101" pitchFamily="2" charset="-122"/>
                <a:ea typeface="方正姚体" panose="02010601030101010101" pitchFamily="2" charset="-122"/>
              </a:rPr>
              <a:t>b的值被赋成新值a的操作, 并不是立刻完成的，而是在块结束时才完成；</a:t>
            </a:r>
            <a:endParaRPr lang="zh-CN" altLang="en-US" b="0" dirty="0">
              <a:latin typeface="方正姚体" panose="02010601030101010101" pitchFamily="2" charset="-122"/>
              <a:ea typeface="方正姚体" panose="02010601030101010101" pitchFamily="2" charset="-122"/>
            </a:endParaRPr>
          </a:p>
          <a:p>
            <a:pPr lvl="2" eaLnBrk="1" hangingPunct="1"/>
            <a:r>
              <a:rPr lang="zh-CN" altLang="en-US" b="0" dirty="0">
                <a:latin typeface="方正姚体" panose="02010601030101010101" pitchFamily="2" charset="-122"/>
                <a:ea typeface="方正姚体" panose="02010601030101010101" pitchFamily="2" charset="-122"/>
              </a:rPr>
              <a:t>块内的多条</a:t>
            </a:r>
            <a:r>
              <a:rPr lang="zh-CN" altLang="zh-CN" b="0" dirty="0">
                <a:latin typeface="方正姚体" panose="02010601030101010101" pitchFamily="2" charset="-122"/>
                <a:ea typeface="方正姚体" panose="02010601030101010101" pitchFamily="2" charset="-122"/>
              </a:rPr>
              <a:t>赋值语句在块结束时同时赋值；</a:t>
            </a:r>
            <a:endParaRPr lang="zh-CN" altLang="en-US" b="0" dirty="0">
              <a:latin typeface="方正姚体" panose="02010601030101010101" pitchFamily="2" charset="-122"/>
              <a:ea typeface="方正姚体" panose="02010601030101010101" pitchFamily="2" charset="-122"/>
            </a:endParaRPr>
          </a:p>
          <a:p>
            <a:pPr lvl="2" eaLnBrk="1" hangingPunct="1"/>
            <a:r>
              <a:rPr lang="zh-CN" altLang="zh-CN" b="0" dirty="0">
                <a:solidFill>
                  <a:srgbClr val="CC3300"/>
                </a:solidFill>
                <a:latin typeface="方正姚体" panose="02010601030101010101" pitchFamily="2" charset="-122"/>
                <a:ea typeface="方正姚体" panose="02010601030101010101" pitchFamily="2" charset="-122"/>
              </a:rPr>
              <a:t>硬件有对应的电路</a:t>
            </a:r>
            <a:r>
              <a:rPr lang="zh-CN" altLang="zh-CN" b="0" dirty="0">
                <a:latin typeface="方正姚体" panose="02010601030101010101" pitchFamily="2" charset="-122"/>
                <a:ea typeface="方正姚体" panose="02010601030101010101" pitchFamily="2" charset="-122"/>
              </a:rPr>
              <a:t>。</a:t>
            </a:r>
            <a:endParaRPr lang="zh-CN" altLang="zh-CN" b="0" dirty="0">
              <a:latin typeface="方正姚体" panose="02010601030101010101" pitchFamily="2" charset="-122"/>
              <a:ea typeface="方正姚体" panose="02010601030101010101" pitchFamily="2" charset="-122"/>
            </a:endParaRPr>
          </a:p>
          <a:p>
            <a:pPr lvl="1" eaLnBrk="1" hangingPunct="1"/>
            <a:r>
              <a:rPr lang="zh-CN" altLang="en-US" dirty="0">
                <a:solidFill>
                  <a:srgbClr val="006600"/>
                </a:solidFill>
                <a:latin typeface="宋体" panose="02010600030101010101" pitchFamily="2" charset="-122"/>
              </a:rPr>
              <a:t>阻塞</a:t>
            </a:r>
            <a:r>
              <a:rPr lang="zh-CN" altLang="en-US" dirty="0">
                <a:latin typeface="宋体" panose="02010600030101010101" pitchFamily="2" charset="-122"/>
              </a:rPr>
              <a:t>（</a:t>
            </a:r>
            <a:r>
              <a:rPr lang="zh-CN" altLang="zh-CN" dirty="0">
                <a:latin typeface="宋体" panose="02010600030101010101" pitchFamily="2" charset="-122"/>
              </a:rPr>
              <a:t>blocking)赋值方式 ( b = a)</a:t>
            </a:r>
            <a:r>
              <a:rPr lang="zh-CN" altLang="en-US" dirty="0">
                <a:latin typeface="宋体" panose="02010600030101010101" pitchFamily="2" charset="-122"/>
              </a:rPr>
              <a:t>：</a:t>
            </a:r>
            <a:endParaRPr lang="zh-CN" altLang="en-US" dirty="0">
              <a:latin typeface="宋体" panose="02010600030101010101" pitchFamily="2" charset="-122"/>
            </a:endParaRPr>
          </a:p>
          <a:p>
            <a:pPr lvl="2" eaLnBrk="1" hangingPunct="1"/>
            <a:r>
              <a:rPr lang="zh-CN" altLang="zh-CN" b="0" dirty="0">
                <a:latin typeface="方正姚体" panose="02010601030101010101" pitchFamily="2" charset="-122"/>
                <a:ea typeface="方正姚体" panose="02010601030101010101" pitchFamily="2" charset="-122"/>
              </a:rPr>
              <a:t>b的值立刻被赋成新值a；</a:t>
            </a:r>
            <a:endParaRPr lang="zh-CN" altLang="en-US" b="0" dirty="0">
              <a:latin typeface="方正姚体" panose="02010601030101010101" pitchFamily="2" charset="-122"/>
              <a:ea typeface="方正姚体" panose="02010601030101010101" pitchFamily="2" charset="-122"/>
            </a:endParaRPr>
          </a:p>
          <a:p>
            <a:pPr lvl="2" eaLnBrk="1" hangingPunct="1"/>
            <a:r>
              <a:rPr lang="zh-CN" altLang="zh-CN" b="0" dirty="0">
                <a:latin typeface="方正姚体" panose="02010601030101010101" pitchFamily="2" charset="-122"/>
                <a:ea typeface="方正姚体" panose="02010601030101010101" pitchFamily="2" charset="-122"/>
              </a:rPr>
              <a:t>完成该赋值语句后才能执行下一句的操作；</a:t>
            </a:r>
            <a:endParaRPr lang="zh-CN" altLang="en-US" b="0" dirty="0">
              <a:latin typeface="方正姚体" panose="02010601030101010101" pitchFamily="2" charset="-122"/>
              <a:ea typeface="方正姚体" panose="02010601030101010101" pitchFamily="2" charset="-122"/>
            </a:endParaRPr>
          </a:p>
          <a:p>
            <a:pPr lvl="2" eaLnBrk="1" hangingPunct="1"/>
            <a:r>
              <a:rPr lang="zh-CN" altLang="zh-CN" b="0" dirty="0">
                <a:latin typeface="方正姚体" panose="02010601030101010101" pitchFamily="2" charset="-122"/>
                <a:ea typeface="方正姚体" panose="02010601030101010101" pitchFamily="2" charset="-122"/>
              </a:rPr>
              <a:t>硬件没有对应的电路，因而综合结果未知。</a:t>
            </a:r>
            <a:endParaRPr lang="zh-CN" altLang="en-US" b="0" dirty="0">
              <a:latin typeface="方正姚体" panose="02010601030101010101" pitchFamily="2" charset="-122"/>
              <a:ea typeface="方正姚体" panose="02010601030101010101" pitchFamily="2" charset="-122"/>
            </a:endParaRPr>
          </a:p>
        </p:txBody>
      </p:sp>
      <p:sp>
        <p:nvSpPr>
          <p:cNvPr id="1689604" name="AutoShape 4"/>
          <p:cNvSpPr/>
          <p:nvPr/>
        </p:nvSpPr>
        <p:spPr>
          <a:xfrm>
            <a:off x="508000" y="1125538"/>
            <a:ext cx="7258050" cy="644525"/>
          </a:xfrm>
          <a:prstGeom prst="homePlate">
            <a:avLst>
              <a:gd name="adj" fmla="val 281527"/>
            </a:avLst>
          </a:prstGeom>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12700">
            <a:noFill/>
          </a:ln>
        </p:spPr>
        <p:txBody>
          <a:bodyPr wrap="none" lIns="73018" tIns="36509" rIns="73018" bIns="36509"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lnSpc>
                <a:spcPct val="90000"/>
              </a:lnSpc>
              <a:spcBef>
                <a:spcPct val="0"/>
              </a:spcBef>
              <a:buClr>
                <a:schemeClr val="tx2"/>
              </a:buClr>
              <a:buSzPct val="85000"/>
              <a:buNone/>
            </a:pPr>
            <a:r>
              <a:rPr lang="zh-CN" altLang="en-US" sz="2800" dirty="0">
                <a:solidFill>
                  <a:srgbClr val="CC0000"/>
                </a:solidFill>
                <a:latin typeface="华文新魏" panose="02010800040101010101" pitchFamily="2" charset="-122"/>
                <a:ea typeface="华文新魏" panose="02010800040101010101" pitchFamily="2" charset="-122"/>
              </a:rPr>
              <a:t>非阻塞</a:t>
            </a:r>
            <a:r>
              <a:rPr lang="zh-CN" altLang="zh-CN" sz="2800" dirty="0">
                <a:solidFill>
                  <a:srgbClr val="CC0000"/>
                </a:solidFill>
                <a:latin typeface="华文新魏" panose="02010800040101010101" pitchFamily="2" charset="-122"/>
                <a:ea typeface="华文新魏" panose="02010800040101010101" pitchFamily="2" charset="-122"/>
              </a:rPr>
              <a:t>赋值与</a:t>
            </a:r>
            <a:r>
              <a:rPr lang="zh-CN" altLang="en-US" sz="2800" dirty="0">
                <a:solidFill>
                  <a:srgbClr val="CC0000"/>
                </a:solidFill>
                <a:latin typeface="华文新魏" panose="02010800040101010101" pitchFamily="2" charset="-122"/>
                <a:ea typeface="华文新魏" panose="02010800040101010101" pitchFamily="2" charset="-122"/>
              </a:rPr>
              <a:t>阻塞</a:t>
            </a:r>
            <a:r>
              <a:rPr lang="zh-CN" altLang="zh-CN" sz="2800" dirty="0">
                <a:solidFill>
                  <a:srgbClr val="CC0000"/>
                </a:solidFill>
                <a:latin typeface="华文新魏" panose="02010800040101010101" pitchFamily="2" charset="-122"/>
                <a:ea typeface="华文新魏" panose="02010800040101010101" pitchFamily="2" charset="-122"/>
              </a:rPr>
              <a:t>赋值方式的主要</a:t>
            </a:r>
            <a:r>
              <a:rPr lang="zh-CN" altLang="zh-CN" sz="2800" dirty="0">
                <a:solidFill>
                  <a:srgbClr val="CC0000"/>
                </a:solidFill>
                <a:latin typeface="华文彩云" panose="02010800040101010101" pitchFamily="2" charset="-122"/>
                <a:ea typeface="华文彩云" panose="02010800040101010101" pitchFamily="2" charset="-122"/>
              </a:rPr>
              <a:t>区别</a:t>
            </a:r>
            <a:endParaRPr lang="zh-CN" altLang="en-US" sz="2800" dirty="0">
              <a:solidFill>
                <a:srgbClr val="CC0000"/>
              </a:solidFill>
              <a:latin typeface="华文彩云" panose="02010800040101010101" pitchFamily="2" charset="-122"/>
              <a:ea typeface="华文彩云" panose="02010800040101010101" pitchFamily="2" charset="-122"/>
            </a:endParaRPr>
          </a:p>
        </p:txBody>
      </p:sp>
      <p:sp>
        <p:nvSpPr>
          <p:cNvPr id="1689605" name="AutoShape 5"/>
          <p:cNvSpPr/>
          <p:nvPr/>
        </p:nvSpPr>
        <p:spPr>
          <a:xfrm>
            <a:off x="857250" y="5565775"/>
            <a:ext cx="7354888" cy="1257300"/>
          </a:xfrm>
          <a:prstGeom prst="horizontalScroll">
            <a:avLst>
              <a:gd name="adj" fmla="val 12500"/>
            </a:avLst>
          </a:prstGeom>
          <a:solidFill>
            <a:srgbClr val="FFCC99"/>
          </a:solidFill>
          <a:ln w="9525">
            <a:noFill/>
          </a:ln>
        </p:spPr>
        <p:txBody>
          <a:bodyPr anchor="ctr"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algn="just" eaLnBrk="1" hangingPunct="1">
              <a:lnSpc>
                <a:spcPct val="110000"/>
              </a:lnSpc>
              <a:spcBef>
                <a:spcPct val="0"/>
              </a:spcBef>
              <a:buClr>
                <a:srgbClr val="FF0066"/>
              </a:buClr>
              <a:buSzPct val="80000"/>
              <a:buFont typeface="Wingdings" panose="05000000000000000000" pitchFamily="2" charset="2"/>
              <a:buChar char="v"/>
            </a:pPr>
            <a:r>
              <a:rPr lang="zh-CN" altLang="zh-CN" sz="2600" dirty="0">
                <a:solidFill>
                  <a:schemeClr val="tx2"/>
                </a:solidFill>
                <a:latin typeface="华文新魏" panose="02010800040101010101" pitchFamily="2" charset="-122"/>
                <a:ea typeface="华文新魏" panose="02010800040101010101" pitchFamily="2" charset="-122"/>
              </a:rPr>
              <a:t>建议在初学时只使用一种方式，不要混用！</a:t>
            </a:r>
            <a:endParaRPr lang="zh-CN" altLang="en-US" sz="2600" dirty="0">
              <a:solidFill>
                <a:schemeClr val="tx2"/>
              </a:solidFill>
              <a:latin typeface="华文新魏" panose="02010800040101010101" pitchFamily="2" charset="-122"/>
              <a:ea typeface="华文新魏" panose="02010800040101010101" pitchFamily="2" charset="-122"/>
            </a:endParaRPr>
          </a:p>
          <a:p>
            <a:pPr marL="281305" lvl="0" indent="-281305" algn="just" eaLnBrk="1" hangingPunct="1">
              <a:lnSpc>
                <a:spcPct val="110000"/>
              </a:lnSpc>
              <a:spcBef>
                <a:spcPct val="0"/>
              </a:spcBef>
              <a:buClr>
                <a:srgbClr val="FF0066"/>
              </a:buClr>
              <a:buSzPct val="80000"/>
              <a:buFont typeface="Wingdings" panose="05000000000000000000" pitchFamily="2" charset="2"/>
              <a:buChar char="v"/>
            </a:pPr>
            <a:r>
              <a:rPr lang="zh-CN" altLang="zh-CN" sz="2600" dirty="0">
                <a:solidFill>
                  <a:schemeClr val="tx2"/>
                </a:solidFill>
                <a:latin typeface="华文新魏" panose="02010800040101010101" pitchFamily="2" charset="-122"/>
                <a:ea typeface="华文新魏" panose="02010800040101010101" pitchFamily="2" charset="-122"/>
              </a:rPr>
              <a:t>建议在可综合风格的模块中使用</a:t>
            </a:r>
            <a:r>
              <a:rPr lang="zh-CN" altLang="en-US" sz="2600" dirty="0">
                <a:solidFill>
                  <a:schemeClr val="hlink"/>
                </a:solidFill>
                <a:latin typeface="华文新魏" panose="02010800040101010101" pitchFamily="2" charset="-122"/>
                <a:ea typeface="华文新魏" panose="02010800040101010101" pitchFamily="2" charset="-122"/>
              </a:rPr>
              <a:t>非阻塞</a:t>
            </a:r>
            <a:r>
              <a:rPr lang="zh-CN" altLang="zh-CN" sz="2600" dirty="0">
                <a:solidFill>
                  <a:schemeClr val="tx2"/>
                </a:solidFill>
                <a:latin typeface="华文新魏" panose="02010800040101010101" pitchFamily="2" charset="-122"/>
                <a:ea typeface="华文新魏" panose="02010800040101010101" pitchFamily="2" charset="-122"/>
              </a:rPr>
              <a:t>赋值！</a:t>
            </a:r>
            <a:endParaRPr lang="zh-CN" altLang="en-US" sz="2600" dirty="0">
              <a:solidFill>
                <a:schemeClr val="tx2"/>
              </a:solidFill>
              <a:latin typeface="华文新魏" panose="02010800040101010101" pitchFamily="2" charset="-122"/>
              <a:ea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89604"/>
                                        </p:tgtEl>
                                        <p:attrNameLst>
                                          <p:attrName>style.visibility</p:attrName>
                                        </p:attrNameLst>
                                      </p:cBhvr>
                                      <p:to>
                                        <p:strVal val="visible"/>
                                      </p:to>
                                    </p:set>
                                    <p:anim calcmode="lin" valueType="num">
                                      <p:cBhvr additive="base">
                                        <p:cTn id="7" dur="500" fill="hold"/>
                                        <p:tgtEl>
                                          <p:spTgt spid="1689604"/>
                                        </p:tgtEl>
                                        <p:attrNameLst>
                                          <p:attrName>ppt_x</p:attrName>
                                        </p:attrNameLst>
                                      </p:cBhvr>
                                      <p:tavLst>
                                        <p:tav tm="0">
                                          <p:val>
                                            <p:strVal val="0-#ppt_w/2"/>
                                          </p:val>
                                        </p:tav>
                                        <p:tav tm="100000">
                                          <p:val>
                                            <p:strVal val="#ppt_x"/>
                                          </p:val>
                                        </p:tav>
                                      </p:tavLst>
                                    </p:anim>
                                    <p:anim calcmode="lin" valueType="num">
                                      <p:cBhvr additive="base">
                                        <p:cTn id="8" dur="500" fill="hold"/>
                                        <p:tgtEl>
                                          <p:spTgt spid="168960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689603"/>
                                        </p:tgtEl>
                                        <p:attrNameLst>
                                          <p:attrName>style.visibility</p:attrName>
                                        </p:attrNameLst>
                                      </p:cBhvr>
                                      <p:to>
                                        <p:strVal val="visible"/>
                                      </p:to>
                                    </p:set>
                                    <p:anim calcmode="lin" valueType="num">
                                      <p:cBhvr additive="base">
                                        <p:cTn id="12" dur="500" fill="hold"/>
                                        <p:tgtEl>
                                          <p:spTgt spid="1689603"/>
                                        </p:tgtEl>
                                        <p:attrNameLst>
                                          <p:attrName>ppt_x</p:attrName>
                                        </p:attrNameLst>
                                      </p:cBhvr>
                                      <p:tavLst>
                                        <p:tav tm="0">
                                          <p:val>
                                            <p:strVal val="#ppt_x"/>
                                          </p:val>
                                        </p:tav>
                                        <p:tav tm="100000">
                                          <p:val>
                                            <p:strVal val="#ppt_x"/>
                                          </p:val>
                                        </p:tav>
                                      </p:tavLst>
                                    </p:anim>
                                    <p:anim calcmode="lin" valueType="num">
                                      <p:cBhvr additive="base">
                                        <p:cTn id="13" dur="500" fill="hold"/>
                                        <p:tgtEl>
                                          <p:spTgt spid="168960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1689605"/>
                                        </p:tgtEl>
                                        <p:attrNameLst>
                                          <p:attrName>style.visibility</p:attrName>
                                        </p:attrNameLst>
                                      </p:cBhvr>
                                      <p:to>
                                        <p:strVal val="visible"/>
                                      </p:to>
                                    </p:set>
                                    <p:animEffect transition="in" filter="barn(outVertical)">
                                      <p:cBhvr>
                                        <p:cTn id="18" dur="500"/>
                                        <p:tgtEl>
                                          <p:spTgt spid="1689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03" grpId="0"/>
      <p:bldP spid="1689604" grpId="0" animBg="1"/>
      <p:bldP spid="1689605"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341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685507" name="Rectangle 3"/>
          <p:cNvSpPr>
            <a:spLocks noGrp="1" noChangeArrowheads="1"/>
          </p:cNvSpPr>
          <p:nvPr>
            <p:ph idx="1"/>
          </p:nvPr>
        </p:nvSpPr>
        <p:spPr>
          <a:xfrm>
            <a:off x="412750" y="1360488"/>
            <a:ext cx="5845175" cy="3406775"/>
          </a:xfrm>
        </p:spPr>
        <p:txBody>
          <a:bodyPr vert="horz" wrap="square" lIns="91440" tIns="45720" rIns="91440" bIns="45720" numCol="1" anchor="t" anchorCtr="0" compatLnSpc="1"/>
          <a:lstStyle/>
          <a:p>
            <a:pPr marL="342900" marR="0" lvl="0" indent="-342900" algn="just" defTabSz="914400" rtl="0" eaLnBrk="1" fontAlgn="base" latinLnBrk="0" hangingPunct="1">
              <a:lnSpc>
                <a:spcPct val="110000"/>
              </a:lnSpc>
              <a:spcBef>
                <a:spcPct val="20000"/>
              </a:spcBef>
              <a:spcAft>
                <a:spcPct val="0"/>
              </a:spcAft>
              <a:buClr>
                <a:srgbClr val="3333FF"/>
              </a:buClr>
              <a:buSzTx/>
              <a:buFont typeface="Wingdings" panose="05000000000000000000" pitchFamily="2" charset="2"/>
              <a:buNone/>
              <a:defRPr/>
            </a:pPr>
            <a:r>
              <a:rPr kumimoji="1" lang="zh-CN" altLang="en-US" sz="2800" b="1" i="0" u="none" strike="noStrike" kern="0" cap="none" spc="0" normalizeH="0" baseline="0" noProof="0" smtClean="0">
                <a:ln>
                  <a:noFill/>
                </a:ln>
                <a:solidFill>
                  <a:srgbClr val="FF0000"/>
                </a:solidFill>
                <a:effectLst/>
                <a:uLnTx/>
                <a:uFillTx/>
                <a:latin typeface="宋体" panose="02010600030101010101" pitchFamily="2" charset="-122"/>
                <a:ea typeface="+mn-ea"/>
                <a:cs typeface="+mn-cs"/>
              </a:rPr>
              <a:t>二、非阻塞赋值与阻塞</a:t>
            </a:r>
            <a:r>
              <a:rPr kumimoji="1" lang="zh-CN" altLang="zh-CN" sz="2800" b="1" i="0" u="none" strike="noStrike" kern="0" cap="none" spc="0" normalizeH="0" baseline="0" noProof="0" smtClean="0">
                <a:ln>
                  <a:noFill/>
                </a:ln>
                <a:solidFill>
                  <a:srgbClr val="FF0000"/>
                </a:solidFill>
                <a:effectLst/>
                <a:uLnTx/>
                <a:uFillTx/>
                <a:latin typeface="宋体" panose="02010600030101010101" pitchFamily="2" charset="-122"/>
                <a:ea typeface="+mn-ea"/>
                <a:cs typeface="+mn-cs"/>
              </a:rPr>
              <a:t>赋值的区别</a:t>
            </a:r>
            <a:endParaRPr kumimoji="1" lang="zh-CN" altLang="en-US" sz="2800" b="1" i="0" u="none" strike="noStrike" kern="0" cap="none" spc="0" normalizeH="0" baseline="0" noProof="0" smtClean="0">
              <a:ln>
                <a:noFill/>
              </a:ln>
              <a:solidFill>
                <a:srgbClr val="FF0000"/>
              </a:solidFill>
              <a:effectLst/>
              <a:uLnTx/>
              <a:uFillTx/>
              <a:latin typeface="宋体" panose="02010600030101010101" pitchFamily="2" charset="-122"/>
              <a:ea typeface="+mn-ea"/>
              <a:cs typeface="+mn-cs"/>
            </a:endParaRPr>
          </a:p>
          <a:p>
            <a:pPr marL="342900" marR="0" lvl="0" indent="-342900" algn="just" defTabSz="914400" rtl="0" eaLnBrk="0" fontAlgn="base" latinLnBrk="0" hangingPunct="0">
              <a:lnSpc>
                <a:spcPct val="110000"/>
              </a:lnSpc>
              <a:spcBef>
                <a:spcPct val="0"/>
              </a:spcBef>
              <a:spcAft>
                <a:spcPct val="0"/>
              </a:spcAft>
              <a:buClr>
                <a:srgbClr val="3333FF"/>
              </a:buClr>
              <a:buSzTx/>
              <a:buFont typeface="Wingdings" panose="05000000000000000000" pitchFamily="2" charset="2"/>
              <a:buNone/>
              <a:defRPr/>
            </a:pPr>
            <a:r>
              <a:rPr kumimoji="0" lang="en-US" altLang="zh-CN" sz="2800" b="1" i="0" u="none" strike="noStrike" kern="0" cap="none" spc="0" normalizeH="0" baseline="0" noProof="0" smtClean="0">
                <a:ln>
                  <a:noFill/>
                </a:ln>
                <a:solidFill>
                  <a:srgbClr val="009900"/>
                </a:solidFill>
                <a:effectLst/>
                <a:uLnTx/>
                <a:uFillTx/>
                <a:latin typeface="华文新魏" panose="02010800040101010101" pitchFamily="2" charset="-122"/>
                <a:ea typeface="华文新魏" panose="02010800040101010101" pitchFamily="2" charset="-122"/>
                <a:cs typeface="+mn-cs"/>
              </a:rPr>
              <a:t>1. </a:t>
            </a:r>
            <a:r>
              <a:rPr kumimoji="0" lang="zh-CN" altLang="en-US" sz="2800" b="1" i="0" u="none" strike="noStrike" kern="0" cap="none" spc="0" normalizeH="0" baseline="0" noProof="0" smtClean="0">
                <a:ln>
                  <a:noFill/>
                </a:ln>
                <a:solidFill>
                  <a:srgbClr val="009900"/>
                </a:solidFill>
                <a:effectLst/>
                <a:uLnTx/>
                <a:uFillTx/>
                <a:latin typeface="华文新魏" panose="02010800040101010101" pitchFamily="2" charset="-122"/>
                <a:ea typeface="华文新魏" panose="02010800040101010101" pitchFamily="2" charset="-122"/>
                <a:cs typeface="+mn-cs"/>
              </a:rPr>
              <a:t>非阻塞</a:t>
            </a:r>
            <a:r>
              <a:rPr kumimoji="0" lang="zh-CN" altLang="zh-CN" sz="2800" b="1" i="0" u="none" strike="noStrike" kern="0" cap="none" spc="0" normalizeH="0" baseline="0" noProof="0" smtClean="0">
                <a:ln>
                  <a:noFill/>
                </a:ln>
                <a:solidFill>
                  <a:srgbClr val="009900"/>
                </a:solidFill>
                <a:effectLst/>
                <a:uLnTx/>
                <a:uFillTx/>
                <a:latin typeface="华文新魏" panose="02010800040101010101" pitchFamily="2" charset="-122"/>
                <a:ea typeface="华文新魏" panose="02010800040101010101" pitchFamily="2" charset="-122"/>
                <a:cs typeface="+mn-cs"/>
              </a:rPr>
              <a:t>赋值方式</a:t>
            </a:r>
            <a:endParaRPr kumimoji="0" lang="zh-CN" altLang="zh-CN" sz="2800" b="1" i="0" u="none" strike="noStrike" kern="0" cap="none" spc="0" normalizeH="0" baseline="0" noProof="0" smtClean="0">
              <a:ln>
                <a:noFill/>
              </a:ln>
              <a:solidFill>
                <a:srgbClr val="009900"/>
              </a:solidFill>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defRPr/>
            </a:pPr>
            <a:r>
              <a:rPr kumimoji="0" lang="zh-CN" altLang="zh-CN" sz="2400" b="1" i="0" u="none" strike="noStrike" kern="0" cap="none" spc="0" normalizeH="0" baseline="0" noProof="0" smtClean="0">
                <a:ln>
                  <a:noFill/>
                </a:ln>
                <a:solidFill>
                  <a:schemeClr val="tx1"/>
                </a:solidFill>
                <a:effectLst/>
                <a:uLnTx/>
                <a:uFillTx/>
                <a:latin typeface="宋体" panose="02010600030101010101" pitchFamily="2" charset="-122"/>
                <a:ea typeface="+mn-ea"/>
                <a:cs typeface="+mn-cs"/>
              </a:rPr>
              <a:t> </a:t>
            </a:r>
            <a:r>
              <a:rPr kumimoji="0" lang="zh-CN" altLang="en-US" sz="2400" b="1" i="0" u="none" strike="noStrike" kern="0" cap="none" spc="0" normalizeH="0" baseline="0" noProof="0" smtClean="0">
                <a:ln>
                  <a:noFill/>
                </a:ln>
                <a:solidFill>
                  <a:schemeClr val="tx1"/>
                </a:solidFill>
                <a:effectLst/>
                <a:uLnTx/>
                <a:uFillTx/>
                <a:latin typeface="宋体" panose="02010600030101010101" pitchFamily="2" charset="-122"/>
                <a:ea typeface="+mn-ea"/>
                <a:cs typeface="+mn-cs"/>
              </a:rPr>
              <a:t>   </a:t>
            </a:r>
            <a:r>
              <a:rPr kumimoji="1" lang="zh-CN"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always @(posedge clk)  </a:t>
            </a:r>
            <a:endParaRPr kumimoji="1" lang="zh-CN"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defRPr/>
            </a:pPr>
            <a:r>
              <a:rPr kumimoji="1" lang="zh-CN"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zh-CN"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begin  </a:t>
            </a:r>
            <a:endParaRPr kumimoji="1" lang="zh-CN"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defRPr/>
            </a:pPr>
            <a:r>
              <a:rPr kumimoji="1" lang="zh-CN"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zh-CN"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b &lt;=  a ; </a:t>
            </a:r>
            <a:endParaRPr kumimoji="1" lang="zh-CN"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defRPr/>
            </a:pPr>
            <a:r>
              <a:rPr kumimoji="1" lang="zh-CN"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zh-CN"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c &lt;= b;</a:t>
            </a:r>
            <a:endParaRPr kumimoji="1" lang="zh-CN"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defRPr/>
            </a:pPr>
            <a:r>
              <a:rPr kumimoji="1" lang="zh-CN"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zh-CN"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end</a:t>
            </a:r>
            <a:endParaRPr kumimoji="0" lang="en-US" altLang="zh-CN" sz="2600" b="1" i="0" u="none" strike="noStrike" kern="0" cap="none" spc="0" normalizeH="0" baseline="0" noProof="0" smtClean="0">
              <a:ln>
                <a:noFill/>
              </a:ln>
              <a:solidFill>
                <a:schemeClr val="tx1"/>
              </a:solidFill>
              <a:effectLst/>
              <a:uLnTx/>
              <a:uFillTx/>
              <a:latin typeface="宋体" panose="02010600030101010101" pitchFamily="2" charset="-122"/>
              <a:ea typeface="+mn-ea"/>
              <a:cs typeface="+mn-cs"/>
            </a:endParaRPr>
          </a:p>
        </p:txBody>
      </p:sp>
      <p:grpSp>
        <p:nvGrpSpPr>
          <p:cNvPr id="1685508" name="Group 4"/>
          <p:cNvGrpSpPr/>
          <p:nvPr/>
        </p:nvGrpSpPr>
        <p:grpSpPr>
          <a:xfrm>
            <a:off x="4127500" y="2613025"/>
            <a:ext cx="4800600" cy="2362200"/>
            <a:chOff x="2544" y="1632"/>
            <a:chExt cx="3024" cy="1488"/>
          </a:xfrm>
        </p:grpSpPr>
        <p:sp>
          <p:nvSpPr>
            <p:cNvPr id="273415" name="Rectangle 5"/>
            <p:cNvSpPr/>
            <p:nvPr/>
          </p:nvSpPr>
          <p:spPr>
            <a:xfrm>
              <a:off x="2544" y="1632"/>
              <a:ext cx="3024" cy="1488"/>
            </a:xfrm>
            <a:prstGeom prst="rect">
              <a:avLst/>
            </a:prstGeom>
            <a:solidFill>
              <a:srgbClr val="99CCFF"/>
            </a:solidFill>
            <a:ln w="9525">
              <a:noFill/>
            </a:ln>
            <a:effectLst>
              <a:outerShdw dist="107763" dir="2699999" algn="ctr" rotWithShape="0">
                <a:srgbClr val="808080"/>
              </a:outerShdw>
            </a:effectLst>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endParaRPr lang="en-US" altLang="zh-CN" sz="1600" dirty="0">
                <a:solidFill>
                  <a:srgbClr val="FF33CC"/>
                </a:solidFill>
              </a:endParaRPr>
            </a:p>
          </p:txBody>
        </p:sp>
        <p:sp>
          <p:nvSpPr>
            <p:cNvPr id="273416" name="Line 6"/>
            <p:cNvSpPr/>
            <p:nvPr/>
          </p:nvSpPr>
          <p:spPr>
            <a:xfrm>
              <a:off x="3936" y="2496"/>
              <a:ext cx="384" cy="0"/>
            </a:xfrm>
            <a:prstGeom prst="line">
              <a:avLst/>
            </a:prstGeom>
            <a:ln w="9525" cap="flat" cmpd="sng">
              <a:solidFill>
                <a:schemeClr val="tx1"/>
              </a:solidFill>
              <a:prstDash val="solid"/>
              <a:headEnd type="none" w="med" len="med"/>
              <a:tailEnd type="none" w="med" len="med"/>
            </a:ln>
          </p:spPr>
        </p:sp>
        <p:sp>
          <p:nvSpPr>
            <p:cNvPr id="273417" name="Text Box 7"/>
            <p:cNvSpPr txBox="1"/>
            <p:nvPr/>
          </p:nvSpPr>
          <p:spPr>
            <a:xfrm>
              <a:off x="2832" y="2016"/>
              <a:ext cx="384"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clk</a:t>
              </a:r>
              <a:endParaRPr lang="en-US" altLang="zh-CN" sz="2000" b="0" dirty="0">
                <a:latin typeface="Times New Roman" panose="02020603050405020304" pitchFamily="18" charset="0"/>
              </a:endParaRPr>
            </a:p>
          </p:txBody>
        </p:sp>
        <p:sp>
          <p:nvSpPr>
            <p:cNvPr id="273418" name="Text Box 8"/>
            <p:cNvSpPr txBox="1"/>
            <p:nvPr/>
          </p:nvSpPr>
          <p:spPr>
            <a:xfrm>
              <a:off x="3360" y="2640"/>
              <a:ext cx="432"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DFF</a:t>
              </a:r>
              <a:endParaRPr lang="en-US" altLang="zh-CN" sz="2000" b="0" dirty="0">
                <a:latin typeface="Times New Roman" panose="02020603050405020304" pitchFamily="18" charset="0"/>
              </a:endParaRPr>
            </a:p>
          </p:txBody>
        </p:sp>
        <p:sp>
          <p:nvSpPr>
            <p:cNvPr id="273419" name="Text Box 9"/>
            <p:cNvSpPr txBox="1"/>
            <p:nvPr/>
          </p:nvSpPr>
          <p:spPr>
            <a:xfrm>
              <a:off x="5376" y="2496"/>
              <a:ext cx="192"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c</a:t>
              </a:r>
              <a:endParaRPr lang="en-US" altLang="zh-CN" sz="2000" b="0" dirty="0">
                <a:solidFill>
                  <a:schemeClr val="bg2"/>
                </a:solidFill>
                <a:latin typeface="Times New Roman" panose="02020603050405020304" pitchFamily="18" charset="0"/>
              </a:endParaRPr>
            </a:p>
          </p:txBody>
        </p:sp>
        <p:sp>
          <p:nvSpPr>
            <p:cNvPr id="273420" name="Rectangle 10"/>
            <p:cNvSpPr/>
            <p:nvPr/>
          </p:nvSpPr>
          <p:spPr>
            <a:xfrm>
              <a:off x="3264" y="2160"/>
              <a:ext cx="672" cy="480"/>
            </a:xfrm>
            <a:prstGeom prst="rect">
              <a:avLst/>
            </a:prstGeom>
            <a:solidFill>
              <a:srgbClr val="996600"/>
            </a:solid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273421" name="Line 11"/>
            <p:cNvSpPr/>
            <p:nvPr/>
          </p:nvSpPr>
          <p:spPr>
            <a:xfrm>
              <a:off x="2832" y="2496"/>
              <a:ext cx="432" cy="0"/>
            </a:xfrm>
            <a:prstGeom prst="line">
              <a:avLst/>
            </a:prstGeom>
            <a:ln w="9525" cap="flat" cmpd="sng">
              <a:solidFill>
                <a:schemeClr val="tx1"/>
              </a:solidFill>
              <a:prstDash val="solid"/>
              <a:headEnd type="none" w="med" len="med"/>
              <a:tailEnd type="none" w="med" len="med"/>
            </a:ln>
          </p:spPr>
        </p:sp>
        <p:sp>
          <p:nvSpPr>
            <p:cNvPr id="273422" name="Line 12"/>
            <p:cNvSpPr/>
            <p:nvPr/>
          </p:nvSpPr>
          <p:spPr>
            <a:xfrm>
              <a:off x="4176" y="2304"/>
              <a:ext cx="144" cy="0"/>
            </a:xfrm>
            <a:prstGeom prst="line">
              <a:avLst/>
            </a:prstGeom>
            <a:ln w="9525" cap="flat" cmpd="sng">
              <a:solidFill>
                <a:schemeClr val="tx1"/>
              </a:solidFill>
              <a:prstDash val="solid"/>
              <a:headEnd type="none" w="med" len="med"/>
              <a:tailEnd type="none" w="med" len="med"/>
            </a:ln>
          </p:spPr>
        </p:sp>
        <p:sp>
          <p:nvSpPr>
            <p:cNvPr id="273423" name="Line 13"/>
            <p:cNvSpPr/>
            <p:nvPr/>
          </p:nvSpPr>
          <p:spPr>
            <a:xfrm>
              <a:off x="2832" y="2304"/>
              <a:ext cx="432" cy="0"/>
            </a:xfrm>
            <a:prstGeom prst="line">
              <a:avLst/>
            </a:prstGeom>
            <a:ln w="9525" cap="flat" cmpd="sng">
              <a:solidFill>
                <a:schemeClr val="tx1"/>
              </a:solidFill>
              <a:prstDash val="solid"/>
              <a:headEnd type="none" w="med" len="med"/>
              <a:tailEnd type="none" w="med" len="med"/>
            </a:ln>
          </p:spPr>
        </p:sp>
        <p:sp>
          <p:nvSpPr>
            <p:cNvPr id="273424" name="Text Box 14"/>
            <p:cNvSpPr txBox="1"/>
            <p:nvPr/>
          </p:nvSpPr>
          <p:spPr>
            <a:xfrm>
              <a:off x="3264" y="2352"/>
              <a:ext cx="192" cy="442"/>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latin typeface="Times New Roman" panose="02020603050405020304" pitchFamily="18" charset="0"/>
                </a:rPr>
                <a:t>D      </a:t>
              </a:r>
              <a:endParaRPr lang="en-US" altLang="zh-CN" sz="2000" b="0" dirty="0">
                <a:latin typeface="Times New Roman" panose="02020603050405020304" pitchFamily="18" charset="0"/>
              </a:endParaRPr>
            </a:p>
          </p:txBody>
        </p:sp>
        <p:sp>
          <p:nvSpPr>
            <p:cNvPr id="273425" name="Text Box 15"/>
            <p:cNvSpPr txBox="1"/>
            <p:nvPr/>
          </p:nvSpPr>
          <p:spPr>
            <a:xfrm>
              <a:off x="3696" y="2352"/>
              <a:ext cx="192" cy="250"/>
            </a:xfrm>
            <a:prstGeom prst="rect">
              <a:avLst/>
            </a:prstGeom>
            <a:solidFill>
              <a:srgbClr val="996600"/>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latin typeface="Times New Roman" panose="02020603050405020304" pitchFamily="18" charset="0"/>
                </a:rPr>
                <a:t>Q</a:t>
              </a:r>
              <a:endParaRPr lang="en-US" altLang="zh-CN" sz="2000" b="0" dirty="0">
                <a:latin typeface="Times New Roman" panose="02020603050405020304" pitchFamily="18" charset="0"/>
              </a:endParaRPr>
            </a:p>
          </p:txBody>
        </p:sp>
        <p:sp>
          <p:nvSpPr>
            <p:cNvPr id="273426" name="Line 16"/>
            <p:cNvSpPr/>
            <p:nvPr/>
          </p:nvSpPr>
          <p:spPr>
            <a:xfrm>
              <a:off x="3264" y="2256"/>
              <a:ext cx="144" cy="48"/>
            </a:xfrm>
            <a:prstGeom prst="line">
              <a:avLst/>
            </a:prstGeom>
            <a:ln w="9525" cap="flat" cmpd="sng">
              <a:solidFill>
                <a:srgbClr val="FFFFFF"/>
              </a:solidFill>
              <a:prstDash val="solid"/>
              <a:headEnd type="none" w="med" len="med"/>
              <a:tailEnd type="none" w="med" len="med"/>
            </a:ln>
          </p:spPr>
        </p:sp>
        <p:sp>
          <p:nvSpPr>
            <p:cNvPr id="273427" name="Line 17"/>
            <p:cNvSpPr/>
            <p:nvPr/>
          </p:nvSpPr>
          <p:spPr>
            <a:xfrm flipH="1">
              <a:off x="3264" y="2304"/>
              <a:ext cx="144" cy="48"/>
            </a:xfrm>
            <a:prstGeom prst="line">
              <a:avLst/>
            </a:prstGeom>
            <a:ln w="9525" cap="flat" cmpd="sng">
              <a:solidFill>
                <a:srgbClr val="FFFFFF"/>
              </a:solidFill>
              <a:prstDash val="solid"/>
              <a:headEnd type="none" w="med" len="med"/>
              <a:tailEnd type="none" w="med" len="med"/>
            </a:ln>
          </p:spPr>
        </p:sp>
        <p:sp>
          <p:nvSpPr>
            <p:cNvPr id="273428" name="Rectangle 18"/>
            <p:cNvSpPr/>
            <p:nvPr/>
          </p:nvSpPr>
          <p:spPr>
            <a:xfrm>
              <a:off x="4320" y="2160"/>
              <a:ext cx="672" cy="480"/>
            </a:xfrm>
            <a:prstGeom prst="rect">
              <a:avLst/>
            </a:prstGeom>
            <a:solidFill>
              <a:srgbClr val="996600"/>
            </a:solid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273429" name="Line 19"/>
            <p:cNvSpPr/>
            <p:nvPr/>
          </p:nvSpPr>
          <p:spPr>
            <a:xfrm>
              <a:off x="4992" y="2544"/>
              <a:ext cx="384" cy="0"/>
            </a:xfrm>
            <a:prstGeom prst="line">
              <a:avLst/>
            </a:prstGeom>
            <a:ln w="9525" cap="flat" cmpd="sng">
              <a:solidFill>
                <a:schemeClr val="tx1"/>
              </a:solidFill>
              <a:prstDash val="solid"/>
              <a:headEnd type="none" w="med" len="med"/>
              <a:tailEnd type="none" w="med" len="med"/>
            </a:ln>
          </p:spPr>
        </p:sp>
        <p:sp>
          <p:nvSpPr>
            <p:cNvPr id="273430" name="Line 20"/>
            <p:cNvSpPr/>
            <p:nvPr/>
          </p:nvSpPr>
          <p:spPr>
            <a:xfrm>
              <a:off x="3120" y="1920"/>
              <a:ext cx="1056" cy="0"/>
            </a:xfrm>
            <a:prstGeom prst="line">
              <a:avLst/>
            </a:prstGeom>
            <a:ln w="9525" cap="flat" cmpd="sng">
              <a:solidFill>
                <a:schemeClr val="tx1"/>
              </a:solidFill>
              <a:prstDash val="solid"/>
              <a:headEnd type="none" w="med" len="med"/>
              <a:tailEnd type="none" w="med" len="med"/>
            </a:ln>
          </p:spPr>
        </p:sp>
        <p:sp>
          <p:nvSpPr>
            <p:cNvPr id="273431" name="Text Box 21"/>
            <p:cNvSpPr txBox="1"/>
            <p:nvPr/>
          </p:nvSpPr>
          <p:spPr>
            <a:xfrm>
              <a:off x="4320" y="2352"/>
              <a:ext cx="192" cy="442"/>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latin typeface="Times New Roman" panose="02020603050405020304" pitchFamily="18" charset="0"/>
                </a:rPr>
                <a:t>D      </a:t>
              </a:r>
              <a:endParaRPr lang="en-US" altLang="zh-CN" sz="2000" b="0" dirty="0">
                <a:latin typeface="Times New Roman" panose="02020603050405020304" pitchFamily="18" charset="0"/>
              </a:endParaRPr>
            </a:p>
          </p:txBody>
        </p:sp>
        <p:sp>
          <p:nvSpPr>
            <p:cNvPr id="273432" name="Text Box 22"/>
            <p:cNvSpPr txBox="1"/>
            <p:nvPr/>
          </p:nvSpPr>
          <p:spPr>
            <a:xfrm>
              <a:off x="4704" y="2352"/>
              <a:ext cx="192" cy="250"/>
            </a:xfrm>
            <a:prstGeom prst="rect">
              <a:avLst/>
            </a:prstGeom>
            <a:solidFill>
              <a:srgbClr val="996600"/>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latin typeface="Times New Roman" panose="02020603050405020304" pitchFamily="18" charset="0"/>
                </a:rPr>
                <a:t>Q</a:t>
              </a:r>
              <a:endParaRPr lang="en-US" altLang="zh-CN" sz="2000" b="0" dirty="0">
                <a:latin typeface="Times New Roman" panose="02020603050405020304" pitchFamily="18" charset="0"/>
              </a:endParaRPr>
            </a:p>
          </p:txBody>
        </p:sp>
        <p:sp>
          <p:nvSpPr>
            <p:cNvPr id="273433" name="Line 23"/>
            <p:cNvSpPr/>
            <p:nvPr/>
          </p:nvSpPr>
          <p:spPr>
            <a:xfrm>
              <a:off x="4320" y="2256"/>
              <a:ext cx="144" cy="48"/>
            </a:xfrm>
            <a:prstGeom prst="line">
              <a:avLst/>
            </a:prstGeom>
            <a:ln w="9525" cap="flat" cmpd="sng">
              <a:solidFill>
                <a:srgbClr val="FFFFFF"/>
              </a:solidFill>
              <a:prstDash val="solid"/>
              <a:headEnd type="none" w="med" len="med"/>
              <a:tailEnd type="none" w="med" len="med"/>
            </a:ln>
          </p:spPr>
        </p:sp>
        <p:sp>
          <p:nvSpPr>
            <p:cNvPr id="273434" name="Line 24"/>
            <p:cNvSpPr/>
            <p:nvPr/>
          </p:nvSpPr>
          <p:spPr>
            <a:xfrm flipH="1">
              <a:off x="4320" y="2304"/>
              <a:ext cx="144" cy="48"/>
            </a:xfrm>
            <a:prstGeom prst="line">
              <a:avLst/>
            </a:prstGeom>
            <a:ln w="9525" cap="flat" cmpd="sng">
              <a:solidFill>
                <a:srgbClr val="FFFFFF"/>
              </a:solidFill>
              <a:prstDash val="solid"/>
              <a:headEnd type="none" w="med" len="med"/>
              <a:tailEnd type="none" w="med" len="med"/>
            </a:ln>
          </p:spPr>
        </p:sp>
        <p:sp>
          <p:nvSpPr>
            <p:cNvPr id="273435" name="Line 25"/>
            <p:cNvSpPr/>
            <p:nvPr/>
          </p:nvSpPr>
          <p:spPr>
            <a:xfrm>
              <a:off x="4176" y="1920"/>
              <a:ext cx="0" cy="384"/>
            </a:xfrm>
            <a:prstGeom prst="line">
              <a:avLst/>
            </a:prstGeom>
            <a:ln w="9525" cap="flat" cmpd="sng">
              <a:solidFill>
                <a:schemeClr val="tx1"/>
              </a:solidFill>
              <a:prstDash val="solid"/>
              <a:headEnd type="none" w="med" len="med"/>
              <a:tailEnd type="none" w="med" len="med"/>
            </a:ln>
          </p:spPr>
        </p:sp>
        <p:sp>
          <p:nvSpPr>
            <p:cNvPr id="273436" name="Line 26"/>
            <p:cNvSpPr/>
            <p:nvPr/>
          </p:nvSpPr>
          <p:spPr>
            <a:xfrm>
              <a:off x="3120" y="1920"/>
              <a:ext cx="0" cy="384"/>
            </a:xfrm>
            <a:prstGeom prst="line">
              <a:avLst/>
            </a:prstGeom>
            <a:ln w="9525" cap="flat" cmpd="sng">
              <a:solidFill>
                <a:schemeClr val="tx1"/>
              </a:solidFill>
              <a:prstDash val="solid"/>
              <a:headEnd type="none" w="med" len="med"/>
              <a:tailEnd type="none" w="med" len="med"/>
            </a:ln>
          </p:spPr>
        </p:sp>
        <p:sp>
          <p:nvSpPr>
            <p:cNvPr id="273437" name="Text Box 27"/>
            <p:cNvSpPr txBox="1"/>
            <p:nvPr/>
          </p:nvSpPr>
          <p:spPr>
            <a:xfrm>
              <a:off x="2832" y="2544"/>
              <a:ext cx="192"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a</a:t>
              </a:r>
              <a:endParaRPr lang="en-US" altLang="zh-CN" sz="2000" b="0" dirty="0">
                <a:solidFill>
                  <a:schemeClr val="bg2"/>
                </a:solidFill>
                <a:latin typeface="Times New Roman" panose="02020603050405020304" pitchFamily="18" charset="0"/>
              </a:endParaRPr>
            </a:p>
          </p:txBody>
        </p:sp>
        <p:sp>
          <p:nvSpPr>
            <p:cNvPr id="273438" name="Text Box 28"/>
            <p:cNvSpPr txBox="1"/>
            <p:nvPr/>
          </p:nvSpPr>
          <p:spPr>
            <a:xfrm>
              <a:off x="4032" y="2544"/>
              <a:ext cx="192"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b</a:t>
              </a:r>
              <a:endParaRPr lang="en-US" altLang="zh-CN" sz="2000" b="0" dirty="0">
                <a:latin typeface="Times New Roman" panose="02020603050405020304" pitchFamily="18" charset="0"/>
              </a:endParaRPr>
            </a:p>
          </p:txBody>
        </p:sp>
        <p:sp>
          <p:nvSpPr>
            <p:cNvPr id="273439" name="Text Box 29"/>
            <p:cNvSpPr txBox="1"/>
            <p:nvPr/>
          </p:nvSpPr>
          <p:spPr>
            <a:xfrm>
              <a:off x="4464" y="2640"/>
              <a:ext cx="432"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DFF</a:t>
              </a:r>
              <a:endParaRPr lang="en-US" altLang="zh-CN" sz="2000" b="0" dirty="0">
                <a:latin typeface="Times New Roman" panose="02020603050405020304" pitchFamily="18" charset="0"/>
              </a:endParaRPr>
            </a:p>
          </p:txBody>
        </p:sp>
      </p:grpSp>
      <p:sp>
        <p:nvSpPr>
          <p:cNvPr id="1685534" name="AutoShape 30"/>
          <p:cNvSpPr/>
          <p:nvPr/>
        </p:nvSpPr>
        <p:spPr>
          <a:xfrm>
            <a:off x="1908175" y="4319588"/>
            <a:ext cx="1947863" cy="1009650"/>
          </a:xfrm>
          <a:prstGeom prst="wedgeRoundRectCallout">
            <a:avLst>
              <a:gd name="adj1" fmla="val -43889"/>
              <a:gd name="adj2" fmla="val -80662"/>
              <a:gd name="adj3" fmla="val 16667"/>
            </a:avLst>
          </a:prstGeom>
          <a:solidFill>
            <a:srgbClr val="FF99FF"/>
          </a:solidFill>
          <a:ln w="9525">
            <a:noFill/>
          </a:ln>
          <a:effectLst>
            <a:prstShdw prst="shdw17" dist="17961" dir="2699999">
              <a:srgbClr val="995C99"/>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dirty="0"/>
              <a:t>非阻塞</a:t>
            </a:r>
            <a:r>
              <a:rPr lang="zh-CN" altLang="zh-CN" sz="2000" dirty="0"/>
              <a:t>赋值</a:t>
            </a:r>
            <a:r>
              <a:rPr lang="zh-CN" altLang="en-US" sz="2000" dirty="0"/>
              <a:t>在</a:t>
            </a:r>
            <a:r>
              <a:rPr lang="zh-CN" altLang="en-US" sz="2000" dirty="0">
                <a:solidFill>
                  <a:srgbClr val="CC3300"/>
                </a:solidFill>
              </a:rPr>
              <a:t>块</a:t>
            </a:r>
            <a:r>
              <a:rPr lang="zh-CN" altLang="en-US" sz="2000" dirty="0"/>
              <a:t>结束时才完成赋值操作！</a:t>
            </a:r>
            <a:endParaRPr lang="zh-CN" altLang="en-US" sz="2000" dirty="0"/>
          </a:p>
        </p:txBody>
      </p:sp>
      <p:sp>
        <p:nvSpPr>
          <p:cNvPr id="1685535" name="Rectangle 31"/>
          <p:cNvSpPr/>
          <p:nvPr/>
        </p:nvSpPr>
        <p:spPr>
          <a:xfrm>
            <a:off x="1166813" y="5659438"/>
            <a:ext cx="5486400" cy="503237"/>
          </a:xfrm>
          <a:prstGeom prst="rect">
            <a:avLst/>
          </a:prstGeom>
          <a:solidFill>
            <a:srgbClr val="FFCC99"/>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a:lnSpc>
                <a:spcPct val="110000"/>
              </a:lnSpc>
              <a:spcBef>
                <a:spcPct val="0"/>
              </a:spcBef>
              <a:buClr>
                <a:schemeClr val="hlink"/>
              </a:buClr>
              <a:buNone/>
            </a:pPr>
            <a:r>
              <a:rPr lang="zh-CN" altLang="en-US" dirty="0">
                <a:latin typeface="仿宋_GB2312" pitchFamily="50" charset="-122"/>
                <a:ea typeface="仿宋_GB2312" pitchFamily="50" charset="-122"/>
              </a:rPr>
              <a:t>注：</a:t>
            </a:r>
            <a:r>
              <a:rPr lang="en-US" altLang="zh-CN" dirty="0">
                <a:latin typeface="仿宋_GB2312" pitchFamily="50" charset="-122"/>
                <a:ea typeface="仿宋_GB2312" pitchFamily="50" charset="-122"/>
              </a:rPr>
              <a:t>c</a:t>
            </a:r>
            <a:r>
              <a:rPr lang="zh-CN" altLang="en-US" dirty="0">
                <a:latin typeface="仿宋_GB2312" pitchFamily="50" charset="-122"/>
                <a:ea typeface="仿宋_GB2312" pitchFamily="50" charset="-122"/>
              </a:rPr>
              <a:t>的值比</a:t>
            </a:r>
            <a:r>
              <a:rPr lang="en-US" altLang="zh-CN" dirty="0">
                <a:latin typeface="仿宋_GB2312" pitchFamily="50" charset="-122"/>
                <a:ea typeface="仿宋_GB2312" pitchFamily="50" charset="-122"/>
              </a:rPr>
              <a:t>b</a:t>
            </a:r>
            <a:r>
              <a:rPr lang="zh-CN" altLang="en-US" dirty="0">
                <a:latin typeface="仿宋_GB2312" pitchFamily="50" charset="-122"/>
                <a:ea typeface="仿宋_GB2312" pitchFamily="50" charset="-122"/>
              </a:rPr>
              <a:t>的值落后一个时钟周期！</a:t>
            </a:r>
            <a:endParaRPr lang="zh-CN" altLang="en-US" dirty="0">
              <a:latin typeface="仿宋_GB2312" pitchFamily="50" charset="-122"/>
              <a:ea typeface="仿宋_GB2312" pitchFamily="50"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85507"/>
                                        </p:tgtEl>
                                        <p:attrNameLst>
                                          <p:attrName>style.visibility</p:attrName>
                                        </p:attrNameLst>
                                      </p:cBhvr>
                                      <p:to>
                                        <p:strVal val="visible"/>
                                      </p:to>
                                    </p:set>
                                    <p:anim calcmode="lin" valueType="num">
                                      <p:cBhvr additive="base">
                                        <p:cTn id="7" dur="500" fill="hold"/>
                                        <p:tgtEl>
                                          <p:spTgt spid="1685507"/>
                                        </p:tgtEl>
                                        <p:attrNameLst>
                                          <p:attrName>ppt_x</p:attrName>
                                        </p:attrNameLst>
                                      </p:cBhvr>
                                      <p:tavLst>
                                        <p:tav tm="0">
                                          <p:val>
                                            <p:strVal val="0-#ppt_w/2"/>
                                          </p:val>
                                        </p:tav>
                                        <p:tav tm="100000">
                                          <p:val>
                                            <p:strVal val="#ppt_x"/>
                                          </p:val>
                                        </p:tav>
                                      </p:tavLst>
                                    </p:anim>
                                    <p:anim calcmode="lin" valueType="num">
                                      <p:cBhvr additive="base">
                                        <p:cTn id="8" dur="500" fill="hold"/>
                                        <p:tgtEl>
                                          <p:spTgt spid="168550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685534"/>
                                        </p:tgtEl>
                                        <p:attrNameLst>
                                          <p:attrName>style.visibility</p:attrName>
                                        </p:attrNameLst>
                                      </p:cBhvr>
                                      <p:to>
                                        <p:strVal val="visible"/>
                                      </p:to>
                                    </p:set>
                                    <p:animEffect transition="in" filter="dissolve">
                                      <p:cBhvr>
                                        <p:cTn id="13" dur="500"/>
                                        <p:tgtEl>
                                          <p:spTgt spid="168553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685508"/>
                                        </p:tgtEl>
                                        <p:attrNameLst>
                                          <p:attrName>style.visibility</p:attrName>
                                        </p:attrNameLst>
                                      </p:cBhvr>
                                      <p:to>
                                        <p:strVal val="visible"/>
                                      </p:to>
                                    </p:set>
                                    <p:anim calcmode="lin" valueType="num">
                                      <p:cBhvr additive="base">
                                        <p:cTn id="18" dur="500" fill="hold"/>
                                        <p:tgtEl>
                                          <p:spTgt spid="1685508"/>
                                        </p:tgtEl>
                                        <p:attrNameLst>
                                          <p:attrName>ppt_x</p:attrName>
                                        </p:attrNameLst>
                                      </p:cBhvr>
                                      <p:tavLst>
                                        <p:tav tm="0">
                                          <p:val>
                                            <p:strVal val="1+#ppt_w/2"/>
                                          </p:val>
                                        </p:tav>
                                        <p:tav tm="100000">
                                          <p:val>
                                            <p:strVal val="#ppt_x"/>
                                          </p:val>
                                        </p:tav>
                                      </p:tavLst>
                                    </p:anim>
                                    <p:anim calcmode="lin" valueType="num">
                                      <p:cBhvr additive="base">
                                        <p:cTn id="19" dur="500" fill="hold"/>
                                        <p:tgtEl>
                                          <p:spTgt spid="168550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685535"/>
                                        </p:tgtEl>
                                        <p:attrNameLst>
                                          <p:attrName>style.visibility</p:attrName>
                                        </p:attrNameLst>
                                      </p:cBhvr>
                                      <p:to>
                                        <p:strVal val="visible"/>
                                      </p:to>
                                    </p:set>
                                    <p:anim calcmode="lin" valueType="num">
                                      <p:cBhvr>
                                        <p:cTn id="24" dur="500" fill="hold"/>
                                        <p:tgtEl>
                                          <p:spTgt spid="1685535"/>
                                        </p:tgtEl>
                                        <p:attrNameLst>
                                          <p:attrName>ppt_w</p:attrName>
                                        </p:attrNameLst>
                                      </p:cBhvr>
                                      <p:tavLst>
                                        <p:tav tm="0">
                                          <p:val>
                                            <p:fltVal val="0.000000"/>
                                          </p:val>
                                        </p:tav>
                                        <p:tav tm="100000">
                                          <p:val>
                                            <p:strVal val="#ppt_w"/>
                                          </p:val>
                                        </p:tav>
                                      </p:tavLst>
                                    </p:anim>
                                    <p:anim calcmode="lin" valueType="num">
                                      <p:cBhvr>
                                        <p:cTn id="25" dur="500" fill="hold"/>
                                        <p:tgtEl>
                                          <p:spTgt spid="1685535"/>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5507" grpId="0"/>
      <p:bldP spid="1685534" grpId="0" animBg="1"/>
      <p:bldP spid="1685535"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5458"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687555" name="Rectangle 3"/>
          <p:cNvSpPr>
            <a:spLocks noGrp="1" noChangeArrowheads="1"/>
          </p:cNvSpPr>
          <p:nvPr>
            <p:ph idx="1"/>
          </p:nvPr>
        </p:nvSpPr>
        <p:spPr>
          <a:xfrm>
            <a:off x="441325" y="1109663"/>
            <a:ext cx="4016375" cy="2743200"/>
          </a:xfrm>
        </p:spPr>
        <p:txBody>
          <a:bodyPr vert="horz" wrap="square" lIns="91440" tIns="45720" rIns="91440" bIns="45720" numCol="1" anchor="t" anchorCtr="0" compatLnSpc="1"/>
          <a:lstStyle/>
          <a:p>
            <a:pPr marL="342900" marR="0" lvl="0" indent="-342900" algn="just" defTabSz="914400" rtl="0" eaLnBrk="0" fontAlgn="base" latinLnBrk="0" hangingPunct="0">
              <a:lnSpc>
                <a:spcPct val="110000"/>
              </a:lnSpc>
              <a:spcBef>
                <a:spcPct val="0"/>
              </a:spcBef>
              <a:spcAft>
                <a:spcPct val="0"/>
              </a:spcAft>
              <a:buClr>
                <a:srgbClr val="3333FF"/>
              </a:buClr>
              <a:buSzTx/>
              <a:buFont typeface="Wingdings" panose="05000000000000000000" pitchFamily="2" charset="2"/>
              <a:buNone/>
              <a:defRPr/>
            </a:pPr>
            <a:r>
              <a:rPr kumimoji="0" lang="en-US" altLang="zh-CN" sz="2800" b="1" i="0" u="none" strike="noStrike" kern="0" cap="none" spc="0" normalizeH="0" baseline="0" noProof="0" smtClean="0">
                <a:ln>
                  <a:noFill/>
                </a:ln>
                <a:solidFill>
                  <a:srgbClr val="009900"/>
                </a:solidFill>
                <a:effectLst/>
                <a:uLnTx/>
                <a:uFillTx/>
                <a:latin typeface="华文新魏" panose="02010800040101010101" pitchFamily="2" charset="-122"/>
                <a:ea typeface="华文新魏" panose="02010800040101010101" pitchFamily="2" charset="-122"/>
                <a:cs typeface="+mn-cs"/>
              </a:rPr>
              <a:t>2. </a:t>
            </a:r>
            <a:r>
              <a:rPr kumimoji="0" lang="zh-CN" altLang="en-US" sz="2800" b="1" i="0" u="none" strike="noStrike" kern="0" cap="none" spc="0" normalizeH="0" baseline="0" noProof="0" smtClean="0">
                <a:ln>
                  <a:noFill/>
                </a:ln>
                <a:solidFill>
                  <a:srgbClr val="009900"/>
                </a:solidFill>
                <a:effectLst/>
                <a:uLnTx/>
                <a:uFillTx/>
                <a:latin typeface="华文新魏" panose="02010800040101010101" pitchFamily="2" charset="-122"/>
                <a:ea typeface="华文新魏" panose="02010800040101010101" pitchFamily="2" charset="-122"/>
                <a:cs typeface="+mn-cs"/>
              </a:rPr>
              <a:t>阻塞</a:t>
            </a:r>
            <a:r>
              <a:rPr kumimoji="0" lang="zh-CN" altLang="zh-CN" sz="2800" b="1" i="0" u="none" strike="noStrike" kern="0" cap="none" spc="0" normalizeH="0" baseline="0" noProof="0" smtClean="0">
                <a:ln>
                  <a:noFill/>
                </a:ln>
                <a:solidFill>
                  <a:srgbClr val="009900"/>
                </a:solidFill>
                <a:effectLst/>
                <a:uLnTx/>
                <a:uFillTx/>
                <a:latin typeface="华文新魏" panose="02010800040101010101" pitchFamily="2" charset="-122"/>
                <a:ea typeface="华文新魏" panose="02010800040101010101" pitchFamily="2" charset="-122"/>
                <a:cs typeface="+mn-cs"/>
              </a:rPr>
              <a:t>赋值方式</a:t>
            </a:r>
            <a:endParaRPr kumimoji="0" lang="zh-CN" altLang="zh-CN" sz="2800" b="1" i="0" u="none" strike="noStrike" kern="0" cap="none" spc="0" normalizeH="0" baseline="0" noProof="0" smtClean="0">
              <a:ln>
                <a:noFill/>
              </a:ln>
              <a:solidFill>
                <a:srgbClr val="009900"/>
              </a:solidFill>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defRPr/>
            </a:pPr>
            <a:r>
              <a:rPr kumimoji="0" lang="zh-CN" altLang="zh-CN" sz="2400" b="1" i="0" u="none" strike="noStrike" kern="0" cap="none" spc="0" normalizeH="0" baseline="0" noProof="0" smtClean="0">
                <a:ln>
                  <a:noFill/>
                </a:ln>
                <a:solidFill>
                  <a:schemeClr val="tx1"/>
                </a:solidFill>
                <a:effectLst/>
                <a:uLnTx/>
                <a:uFillTx/>
                <a:latin typeface="宋体" panose="02010600030101010101" pitchFamily="2" charset="-122"/>
                <a:ea typeface="+mn-ea"/>
                <a:cs typeface="+mn-cs"/>
              </a:rPr>
              <a:t> </a:t>
            </a:r>
            <a:r>
              <a:rPr kumimoji="0" lang="zh-CN" altLang="en-US" sz="2400" b="1" i="0" u="none" strike="noStrike" kern="0" cap="none" spc="0" normalizeH="0" baseline="0" noProof="0" smtClean="0">
                <a:ln>
                  <a:noFill/>
                </a:ln>
                <a:solidFill>
                  <a:schemeClr val="tx1"/>
                </a:solidFill>
                <a:effectLst/>
                <a:uLnTx/>
                <a:uFillTx/>
                <a:latin typeface="宋体" panose="02010600030101010101" pitchFamily="2" charset="-122"/>
                <a:ea typeface="+mn-ea"/>
                <a:cs typeface="+mn-cs"/>
              </a:rPr>
              <a:t>   </a:t>
            </a:r>
            <a:r>
              <a:rPr kumimoji="1" lang="zh-CN"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always @(posedge clk)  </a:t>
            </a:r>
            <a:endParaRPr kumimoji="1" lang="zh-CN"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defRPr/>
            </a:pPr>
            <a:r>
              <a:rPr kumimoji="1" lang="zh-CN"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zh-CN"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begin  </a:t>
            </a:r>
            <a:endParaRPr kumimoji="1" lang="zh-CN"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defRPr/>
            </a:pPr>
            <a:r>
              <a:rPr kumimoji="1" lang="zh-CN"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zh-CN"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b = a ; </a:t>
            </a:r>
            <a:endParaRPr kumimoji="1" lang="zh-CN"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defRPr/>
            </a:pPr>
            <a:r>
              <a:rPr kumimoji="1" lang="zh-CN"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zh-CN"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c = b;</a:t>
            </a:r>
            <a:endParaRPr kumimoji="1" lang="zh-CN"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defRPr/>
            </a:pPr>
            <a:r>
              <a:rPr kumimoji="1" lang="zh-CN"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zh-CN"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en</a:t>
            </a:r>
            <a:r>
              <a:rPr kumimoji="1"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d</a:t>
            </a:r>
            <a:endParaRPr kumimoji="0" lang="en-US" altLang="zh-CN" sz="2600" b="1" i="0" u="none" strike="noStrike" kern="0" cap="none" spc="0" normalizeH="0" baseline="0" noProof="0" smtClean="0">
              <a:ln>
                <a:noFill/>
              </a:ln>
              <a:solidFill>
                <a:schemeClr val="tx1"/>
              </a:solidFill>
              <a:effectLst/>
              <a:uLnTx/>
              <a:uFillTx/>
              <a:latin typeface="宋体" panose="02010600030101010101" pitchFamily="2" charset="-122"/>
              <a:ea typeface="+mn-ea"/>
              <a:cs typeface="+mn-cs"/>
            </a:endParaRPr>
          </a:p>
        </p:txBody>
      </p:sp>
      <p:sp>
        <p:nvSpPr>
          <p:cNvPr id="1687556" name="AutoShape 4"/>
          <p:cNvSpPr/>
          <p:nvPr/>
        </p:nvSpPr>
        <p:spPr>
          <a:xfrm>
            <a:off x="2030413" y="3478213"/>
            <a:ext cx="2133600" cy="1028700"/>
          </a:xfrm>
          <a:prstGeom prst="wedgeRoundRectCallout">
            <a:avLst>
              <a:gd name="adj1" fmla="val -43153"/>
              <a:gd name="adj2" fmla="val -77315"/>
              <a:gd name="adj3" fmla="val 16667"/>
            </a:avLst>
          </a:prstGeom>
          <a:solidFill>
            <a:srgbClr val="FF99FF"/>
          </a:solidFill>
          <a:ln w="9525">
            <a:noFill/>
          </a:ln>
          <a:effectLst>
            <a:prstShdw prst="shdw17" dist="17961" dir="2699999">
              <a:srgbClr val="995C99"/>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dirty="0"/>
              <a:t>阻塞</a:t>
            </a:r>
            <a:r>
              <a:rPr lang="zh-CN" altLang="zh-CN" sz="2000" dirty="0"/>
              <a:t>赋值</a:t>
            </a:r>
            <a:r>
              <a:rPr lang="zh-CN" altLang="zh-CN" sz="2000" dirty="0">
                <a:latin typeface="仿宋_GB2312" pitchFamily="50" charset="-122"/>
                <a:ea typeface="仿宋_GB2312" pitchFamily="50" charset="-122"/>
              </a:rPr>
              <a:t>在</a:t>
            </a:r>
            <a:r>
              <a:rPr lang="zh-CN" altLang="en-US" sz="2000" dirty="0">
                <a:solidFill>
                  <a:srgbClr val="CC3300"/>
                </a:solidFill>
              </a:rPr>
              <a:t>该语句</a:t>
            </a:r>
            <a:r>
              <a:rPr lang="zh-CN" altLang="en-US" sz="2000" dirty="0"/>
              <a:t>结束时就完成赋值操作！</a:t>
            </a:r>
            <a:endParaRPr lang="zh-CN" altLang="en-US" sz="2000" dirty="0"/>
          </a:p>
        </p:txBody>
      </p:sp>
      <p:grpSp>
        <p:nvGrpSpPr>
          <p:cNvPr id="1687557" name="Group 5"/>
          <p:cNvGrpSpPr/>
          <p:nvPr/>
        </p:nvGrpSpPr>
        <p:grpSpPr>
          <a:xfrm>
            <a:off x="4597400" y="2159000"/>
            <a:ext cx="3657600" cy="1676400"/>
            <a:chOff x="2640" y="2640"/>
            <a:chExt cx="2304" cy="1056"/>
          </a:xfrm>
        </p:grpSpPr>
        <p:sp>
          <p:nvSpPr>
            <p:cNvPr id="275463" name="Rectangle 6"/>
            <p:cNvSpPr/>
            <p:nvPr/>
          </p:nvSpPr>
          <p:spPr>
            <a:xfrm>
              <a:off x="2640" y="2640"/>
              <a:ext cx="2304" cy="1056"/>
            </a:xfrm>
            <a:prstGeom prst="rect">
              <a:avLst/>
            </a:prstGeom>
            <a:solidFill>
              <a:srgbClr val="99CCFF"/>
            </a:solidFill>
            <a:ln w="9525">
              <a:noFill/>
            </a:ln>
            <a:effectLst>
              <a:outerShdw dist="107763" dir="2699999" algn="ctr" rotWithShape="0">
                <a:srgbClr val="808080"/>
              </a:outerShdw>
            </a:effectLst>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endParaRPr lang="en-US" altLang="zh-CN" sz="1600" dirty="0">
                <a:solidFill>
                  <a:srgbClr val="FF33CC"/>
                </a:solidFill>
              </a:endParaRPr>
            </a:p>
          </p:txBody>
        </p:sp>
        <p:sp>
          <p:nvSpPr>
            <p:cNvPr id="275464" name="Line 7"/>
            <p:cNvSpPr/>
            <p:nvPr/>
          </p:nvSpPr>
          <p:spPr>
            <a:xfrm>
              <a:off x="3936" y="3216"/>
              <a:ext cx="336" cy="0"/>
            </a:xfrm>
            <a:prstGeom prst="line">
              <a:avLst/>
            </a:prstGeom>
            <a:ln w="9525" cap="flat" cmpd="sng">
              <a:solidFill>
                <a:schemeClr val="tx1"/>
              </a:solidFill>
              <a:prstDash val="solid"/>
              <a:headEnd type="none" w="med" len="med"/>
              <a:tailEnd type="none" w="med" len="med"/>
            </a:ln>
          </p:spPr>
        </p:sp>
        <p:sp>
          <p:nvSpPr>
            <p:cNvPr id="275465" name="Text Box 8"/>
            <p:cNvSpPr txBox="1"/>
            <p:nvPr/>
          </p:nvSpPr>
          <p:spPr>
            <a:xfrm>
              <a:off x="2832" y="2736"/>
              <a:ext cx="384" cy="25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clk</a:t>
              </a:r>
              <a:endParaRPr lang="en-US" altLang="zh-CN" sz="2000" b="0" dirty="0">
                <a:solidFill>
                  <a:schemeClr val="bg2"/>
                </a:solidFill>
                <a:latin typeface="Times New Roman" panose="02020603050405020304" pitchFamily="18" charset="0"/>
              </a:endParaRPr>
            </a:p>
          </p:txBody>
        </p:sp>
        <p:sp>
          <p:nvSpPr>
            <p:cNvPr id="275466" name="Text Box 9"/>
            <p:cNvSpPr txBox="1"/>
            <p:nvPr/>
          </p:nvSpPr>
          <p:spPr>
            <a:xfrm>
              <a:off x="3360" y="3360"/>
              <a:ext cx="432"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DFF</a:t>
              </a:r>
              <a:endParaRPr lang="en-US" altLang="zh-CN" sz="2000" b="0" dirty="0">
                <a:solidFill>
                  <a:schemeClr val="bg2"/>
                </a:solidFill>
                <a:latin typeface="Times New Roman" panose="02020603050405020304" pitchFamily="18" charset="0"/>
              </a:endParaRPr>
            </a:p>
          </p:txBody>
        </p:sp>
        <p:sp>
          <p:nvSpPr>
            <p:cNvPr id="275467" name="Text Box 10"/>
            <p:cNvSpPr txBox="1"/>
            <p:nvPr/>
          </p:nvSpPr>
          <p:spPr>
            <a:xfrm>
              <a:off x="4656" y="3264"/>
              <a:ext cx="192"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c</a:t>
              </a:r>
              <a:endParaRPr lang="en-US" altLang="zh-CN" sz="2000" b="0" dirty="0">
                <a:solidFill>
                  <a:schemeClr val="bg2"/>
                </a:solidFill>
                <a:latin typeface="Times New Roman" panose="02020603050405020304" pitchFamily="18" charset="0"/>
              </a:endParaRPr>
            </a:p>
          </p:txBody>
        </p:sp>
        <p:sp>
          <p:nvSpPr>
            <p:cNvPr id="275468" name="Rectangle 11"/>
            <p:cNvSpPr/>
            <p:nvPr/>
          </p:nvSpPr>
          <p:spPr>
            <a:xfrm>
              <a:off x="3264" y="2880"/>
              <a:ext cx="672" cy="480"/>
            </a:xfrm>
            <a:prstGeom prst="rect">
              <a:avLst/>
            </a:prstGeom>
            <a:solidFill>
              <a:srgbClr val="996600"/>
            </a:solid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275469" name="Line 12"/>
            <p:cNvSpPr/>
            <p:nvPr/>
          </p:nvSpPr>
          <p:spPr>
            <a:xfrm>
              <a:off x="2832" y="3216"/>
              <a:ext cx="432" cy="0"/>
            </a:xfrm>
            <a:prstGeom prst="line">
              <a:avLst/>
            </a:prstGeom>
            <a:ln w="9525" cap="flat" cmpd="sng">
              <a:solidFill>
                <a:schemeClr val="tx1"/>
              </a:solidFill>
              <a:prstDash val="solid"/>
              <a:headEnd type="none" w="med" len="med"/>
              <a:tailEnd type="none" w="med" len="med"/>
            </a:ln>
          </p:spPr>
        </p:sp>
        <p:sp>
          <p:nvSpPr>
            <p:cNvPr id="275470" name="Line 13"/>
            <p:cNvSpPr/>
            <p:nvPr/>
          </p:nvSpPr>
          <p:spPr>
            <a:xfrm>
              <a:off x="2832" y="3024"/>
              <a:ext cx="432" cy="0"/>
            </a:xfrm>
            <a:prstGeom prst="line">
              <a:avLst/>
            </a:prstGeom>
            <a:ln w="9525" cap="flat" cmpd="sng">
              <a:solidFill>
                <a:schemeClr val="tx1"/>
              </a:solidFill>
              <a:prstDash val="solid"/>
              <a:headEnd type="none" w="med" len="med"/>
              <a:tailEnd type="none" w="med" len="med"/>
            </a:ln>
          </p:spPr>
        </p:sp>
        <p:sp>
          <p:nvSpPr>
            <p:cNvPr id="275471" name="Text Box 14"/>
            <p:cNvSpPr txBox="1"/>
            <p:nvPr/>
          </p:nvSpPr>
          <p:spPr>
            <a:xfrm>
              <a:off x="3264" y="3072"/>
              <a:ext cx="192" cy="442"/>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latin typeface="Times New Roman" panose="02020603050405020304" pitchFamily="18" charset="0"/>
                </a:rPr>
                <a:t>D      </a:t>
              </a:r>
              <a:endParaRPr lang="en-US" altLang="zh-CN" sz="2000" b="0" dirty="0">
                <a:latin typeface="Times New Roman" panose="02020603050405020304" pitchFamily="18" charset="0"/>
              </a:endParaRPr>
            </a:p>
          </p:txBody>
        </p:sp>
        <p:sp>
          <p:nvSpPr>
            <p:cNvPr id="275472" name="Text Box 15"/>
            <p:cNvSpPr txBox="1"/>
            <p:nvPr/>
          </p:nvSpPr>
          <p:spPr>
            <a:xfrm>
              <a:off x="3696" y="3072"/>
              <a:ext cx="192" cy="250"/>
            </a:xfrm>
            <a:prstGeom prst="rect">
              <a:avLst/>
            </a:prstGeom>
            <a:solidFill>
              <a:srgbClr val="996600"/>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latin typeface="Times New Roman" panose="02020603050405020304" pitchFamily="18" charset="0"/>
                </a:rPr>
                <a:t>Q</a:t>
              </a:r>
              <a:endParaRPr lang="en-US" altLang="zh-CN" sz="2000" b="0" dirty="0">
                <a:latin typeface="Times New Roman" panose="02020603050405020304" pitchFamily="18" charset="0"/>
              </a:endParaRPr>
            </a:p>
          </p:txBody>
        </p:sp>
        <p:sp>
          <p:nvSpPr>
            <p:cNvPr id="275473" name="Line 16"/>
            <p:cNvSpPr/>
            <p:nvPr/>
          </p:nvSpPr>
          <p:spPr>
            <a:xfrm>
              <a:off x="3264" y="2976"/>
              <a:ext cx="144" cy="48"/>
            </a:xfrm>
            <a:prstGeom prst="line">
              <a:avLst/>
            </a:prstGeom>
            <a:ln w="9525" cap="flat" cmpd="sng">
              <a:solidFill>
                <a:srgbClr val="FFFFFF"/>
              </a:solidFill>
              <a:prstDash val="solid"/>
              <a:headEnd type="none" w="med" len="med"/>
              <a:tailEnd type="none" w="med" len="med"/>
            </a:ln>
          </p:spPr>
        </p:sp>
        <p:sp>
          <p:nvSpPr>
            <p:cNvPr id="275474" name="Line 17"/>
            <p:cNvSpPr/>
            <p:nvPr/>
          </p:nvSpPr>
          <p:spPr>
            <a:xfrm flipH="1">
              <a:off x="3264" y="3024"/>
              <a:ext cx="144" cy="48"/>
            </a:xfrm>
            <a:prstGeom prst="line">
              <a:avLst/>
            </a:prstGeom>
            <a:ln w="9525" cap="flat" cmpd="sng">
              <a:solidFill>
                <a:srgbClr val="FFFFFF"/>
              </a:solidFill>
              <a:prstDash val="solid"/>
              <a:headEnd type="none" w="med" len="med"/>
              <a:tailEnd type="none" w="med" len="med"/>
            </a:ln>
          </p:spPr>
        </p:sp>
        <p:sp>
          <p:nvSpPr>
            <p:cNvPr id="275475" name="Line 18"/>
            <p:cNvSpPr/>
            <p:nvPr/>
          </p:nvSpPr>
          <p:spPr>
            <a:xfrm>
              <a:off x="4272" y="3360"/>
              <a:ext cx="384" cy="0"/>
            </a:xfrm>
            <a:prstGeom prst="line">
              <a:avLst/>
            </a:prstGeom>
            <a:ln w="9525" cap="flat" cmpd="sng">
              <a:solidFill>
                <a:schemeClr val="tx1"/>
              </a:solidFill>
              <a:prstDash val="solid"/>
              <a:headEnd type="none" w="med" len="med"/>
              <a:tailEnd type="none" w="med" len="med"/>
            </a:ln>
          </p:spPr>
        </p:sp>
        <p:sp>
          <p:nvSpPr>
            <p:cNvPr id="275476" name="Text Box 19"/>
            <p:cNvSpPr txBox="1"/>
            <p:nvPr/>
          </p:nvSpPr>
          <p:spPr>
            <a:xfrm>
              <a:off x="2832" y="3264"/>
              <a:ext cx="192"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a</a:t>
              </a:r>
              <a:endParaRPr lang="en-US" altLang="zh-CN" sz="2000" b="0" dirty="0">
                <a:latin typeface="Times New Roman" panose="02020603050405020304" pitchFamily="18" charset="0"/>
              </a:endParaRPr>
            </a:p>
          </p:txBody>
        </p:sp>
        <p:sp>
          <p:nvSpPr>
            <p:cNvPr id="275477" name="Text Box 20"/>
            <p:cNvSpPr txBox="1"/>
            <p:nvPr/>
          </p:nvSpPr>
          <p:spPr>
            <a:xfrm>
              <a:off x="4656" y="2784"/>
              <a:ext cx="192"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b</a:t>
              </a:r>
              <a:endParaRPr lang="en-US" altLang="zh-CN" sz="2000" b="0" dirty="0">
                <a:latin typeface="Times New Roman" panose="02020603050405020304" pitchFamily="18" charset="0"/>
              </a:endParaRPr>
            </a:p>
          </p:txBody>
        </p:sp>
        <p:sp>
          <p:nvSpPr>
            <p:cNvPr id="275478" name="Line 21"/>
            <p:cNvSpPr/>
            <p:nvPr/>
          </p:nvSpPr>
          <p:spPr>
            <a:xfrm>
              <a:off x="4272" y="3024"/>
              <a:ext cx="0" cy="336"/>
            </a:xfrm>
            <a:prstGeom prst="line">
              <a:avLst/>
            </a:prstGeom>
            <a:ln w="9525" cap="flat" cmpd="sng">
              <a:solidFill>
                <a:schemeClr val="tx1"/>
              </a:solidFill>
              <a:prstDash val="solid"/>
              <a:headEnd type="none" w="med" len="med"/>
              <a:tailEnd type="none" w="med" len="med"/>
            </a:ln>
          </p:spPr>
        </p:sp>
        <p:sp>
          <p:nvSpPr>
            <p:cNvPr id="275479" name="Line 22"/>
            <p:cNvSpPr/>
            <p:nvPr/>
          </p:nvSpPr>
          <p:spPr>
            <a:xfrm>
              <a:off x="4272" y="3024"/>
              <a:ext cx="384" cy="0"/>
            </a:xfrm>
            <a:prstGeom prst="line">
              <a:avLst/>
            </a:prstGeom>
            <a:ln w="9525" cap="flat" cmpd="sng">
              <a:solidFill>
                <a:schemeClr val="tx1"/>
              </a:solidFill>
              <a:prstDash val="solid"/>
              <a:headEnd type="none" w="med" len="med"/>
              <a:tailEnd type="none" w="med" len="med"/>
            </a:ln>
          </p:spPr>
        </p:sp>
      </p:grpSp>
      <p:sp>
        <p:nvSpPr>
          <p:cNvPr id="1687575" name="Rectangle 23"/>
          <p:cNvSpPr/>
          <p:nvPr/>
        </p:nvSpPr>
        <p:spPr>
          <a:xfrm>
            <a:off x="808038" y="4668838"/>
            <a:ext cx="7396162" cy="1708150"/>
          </a:xfrm>
          <a:prstGeom prst="rect">
            <a:avLst/>
          </a:prstGeom>
          <a:solidFill>
            <a:srgbClr val="FFCC99"/>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nSpc>
                <a:spcPct val="110000"/>
              </a:lnSpc>
              <a:spcBef>
                <a:spcPct val="0"/>
              </a:spcBef>
              <a:buClr>
                <a:schemeClr val="hlink"/>
              </a:buClr>
              <a:buNone/>
            </a:pPr>
            <a:r>
              <a:rPr lang="zh-CN" altLang="en-US" dirty="0">
                <a:latin typeface="仿宋_GB2312" pitchFamily="50" charset="-122"/>
                <a:ea typeface="仿宋_GB2312" pitchFamily="50" charset="-122"/>
              </a:rPr>
              <a:t>注：在一个块语句中，如果有多条阻塞</a:t>
            </a:r>
            <a:r>
              <a:rPr lang="zh-CN" altLang="zh-CN" dirty="0">
                <a:latin typeface="仿宋_GB2312" pitchFamily="50" charset="-122"/>
                <a:ea typeface="仿宋_GB2312" pitchFamily="50" charset="-122"/>
              </a:rPr>
              <a:t>赋值语句，在前面的赋值语句没有完成之前，后面的语句就不能被执行，就像被阻塞了一样，因此称为</a:t>
            </a:r>
            <a:r>
              <a:rPr lang="zh-CN" altLang="en-US" dirty="0">
                <a:solidFill>
                  <a:srgbClr val="FF0000"/>
                </a:solidFill>
                <a:latin typeface="仿宋_GB2312" pitchFamily="50" charset="-122"/>
                <a:ea typeface="仿宋_GB2312" pitchFamily="50" charset="-122"/>
              </a:rPr>
              <a:t>阻塞</a:t>
            </a:r>
            <a:r>
              <a:rPr lang="zh-CN" altLang="zh-CN" dirty="0">
                <a:solidFill>
                  <a:srgbClr val="FF0000"/>
                </a:solidFill>
                <a:latin typeface="仿宋_GB2312" pitchFamily="50" charset="-122"/>
                <a:ea typeface="仿宋_GB2312" pitchFamily="50" charset="-122"/>
              </a:rPr>
              <a:t>赋值方式</a:t>
            </a:r>
            <a:r>
              <a:rPr lang="zh-CN" altLang="zh-CN" dirty="0">
                <a:latin typeface="仿宋_GB2312" pitchFamily="50" charset="-122"/>
                <a:ea typeface="仿宋_GB2312" pitchFamily="50" charset="-122"/>
              </a:rPr>
              <a:t>。</a:t>
            </a:r>
            <a:endParaRPr lang="zh-CN" altLang="en-US" dirty="0">
              <a:latin typeface="仿宋_GB2312" pitchFamily="50" charset="-122"/>
              <a:ea typeface="仿宋_GB2312" pitchFamily="50" charset="-122"/>
            </a:endParaRPr>
          </a:p>
          <a:p>
            <a:pPr marL="0" lvl="0" indent="0">
              <a:lnSpc>
                <a:spcPct val="110000"/>
              </a:lnSpc>
              <a:spcBef>
                <a:spcPct val="0"/>
              </a:spcBef>
              <a:buClr>
                <a:schemeClr val="hlink"/>
              </a:buClr>
              <a:buNone/>
            </a:pPr>
            <a:r>
              <a:rPr lang="zh-CN" altLang="en-US" dirty="0">
                <a:latin typeface="仿宋_GB2312" pitchFamily="50" charset="-122"/>
                <a:ea typeface="仿宋_GB2312" pitchFamily="50" charset="-122"/>
              </a:rPr>
              <a:t>    这里</a:t>
            </a:r>
            <a:r>
              <a:rPr lang="en-US" altLang="zh-CN" dirty="0">
                <a:latin typeface="仿宋_GB2312" pitchFamily="50" charset="-122"/>
                <a:ea typeface="仿宋_GB2312" pitchFamily="50" charset="-122"/>
              </a:rPr>
              <a:t>c</a:t>
            </a:r>
            <a:r>
              <a:rPr lang="zh-CN" altLang="en-US" dirty="0">
                <a:latin typeface="仿宋_GB2312" pitchFamily="50" charset="-122"/>
                <a:ea typeface="仿宋_GB2312" pitchFamily="50" charset="-122"/>
              </a:rPr>
              <a:t>的值与</a:t>
            </a:r>
            <a:r>
              <a:rPr lang="en-US" altLang="zh-CN" dirty="0">
                <a:latin typeface="仿宋_GB2312" pitchFamily="50" charset="-122"/>
                <a:ea typeface="仿宋_GB2312" pitchFamily="50" charset="-122"/>
              </a:rPr>
              <a:t>b</a:t>
            </a:r>
            <a:r>
              <a:rPr lang="zh-CN" altLang="en-US" dirty="0">
                <a:latin typeface="仿宋_GB2312" pitchFamily="50" charset="-122"/>
                <a:ea typeface="仿宋_GB2312" pitchFamily="50" charset="-122"/>
              </a:rPr>
              <a:t>的值一样</a:t>
            </a:r>
            <a:r>
              <a:rPr lang="zh-CN" altLang="zh-CN" dirty="0">
                <a:latin typeface="仿宋_GB2312" pitchFamily="50" charset="-122"/>
                <a:ea typeface="仿宋_GB2312" pitchFamily="50" charset="-122"/>
              </a:rPr>
              <a:t> </a:t>
            </a:r>
            <a:r>
              <a:rPr lang="zh-CN" altLang="en-US" dirty="0">
                <a:latin typeface="仿宋_GB2312" pitchFamily="50" charset="-122"/>
                <a:ea typeface="仿宋_GB2312" pitchFamily="50" charset="-122"/>
              </a:rPr>
              <a:t>！</a:t>
            </a:r>
            <a:endParaRPr lang="zh-CN" altLang="en-US" dirty="0">
              <a:latin typeface="仿宋_GB2312" pitchFamily="50" charset="-122"/>
              <a:ea typeface="仿宋_GB2312" pitchFamily="50"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87555"/>
                                        </p:tgtEl>
                                        <p:attrNameLst>
                                          <p:attrName>style.visibility</p:attrName>
                                        </p:attrNameLst>
                                      </p:cBhvr>
                                      <p:to>
                                        <p:strVal val="visible"/>
                                      </p:to>
                                    </p:set>
                                    <p:anim calcmode="lin" valueType="num">
                                      <p:cBhvr additive="base">
                                        <p:cTn id="7" dur="500" fill="hold"/>
                                        <p:tgtEl>
                                          <p:spTgt spid="1687555"/>
                                        </p:tgtEl>
                                        <p:attrNameLst>
                                          <p:attrName>ppt_x</p:attrName>
                                        </p:attrNameLst>
                                      </p:cBhvr>
                                      <p:tavLst>
                                        <p:tav tm="0">
                                          <p:val>
                                            <p:strVal val="0-#ppt_w/2"/>
                                          </p:val>
                                        </p:tav>
                                        <p:tav tm="100000">
                                          <p:val>
                                            <p:strVal val="#ppt_x"/>
                                          </p:val>
                                        </p:tav>
                                      </p:tavLst>
                                    </p:anim>
                                    <p:anim calcmode="lin" valueType="num">
                                      <p:cBhvr additive="base">
                                        <p:cTn id="8" dur="500" fill="hold"/>
                                        <p:tgtEl>
                                          <p:spTgt spid="16875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687556"/>
                                        </p:tgtEl>
                                        <p:attrNameLst>
                                          <p:attrName>style.visibility</p:attrName>
                                        </p:attrNameLst>
                                      </p:cBhvr>
                                      <p:to>
                                        <p:strVal val="visible"/>
                                      </p:to>
                                    </p:set>
                                    <p:animEffect transition="in" filter="dissolve">
                                      <p:cBhvr>
                                        <p:cTn id="13" dur="500"/>
                                        <p:tgtEl>
                                          <p:spTgt spid="168755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687557"/>
                                        </p:tgtEl>
                                        <p:attrNameLst>
                                          <p:attrName>style.visibility</p:attrName>
                                        </p:attrNameLst>
                                      </p:cBhvr>
                                      <p:to>
                                        <p:strVal val="visible"/>
                                      </p:to>
                                    </p:set>
                                    <p:anim calcmode="lin" valueType="num">
                                      <p:cBhvr additive="base">
                                        <p:cTn id="18" dur="500" fill="hold"/>
                                        <p:tgtEl>
                                          <p:spTgt spid="1687557"/>
                                        </p:tgtEl>
                                        <p:attrNameLst>
                                          <p:attrName>ppt_x</p:attrName>
                                        </p:attrNameLst>
                                      </p:cBhvr>
                                      <p:tavLst>
                                        <p:tav tm="0">
                                          <p:val>
                                            <p:strVal val="1+#ppt_w/2"/>
                                          </p:val>
                                        </p:tav>
                                        <p:tav tm="100000">
                                          <p:val>
                                            <p:strVal val="#ppt_x"/>
                                          </p:val>
                                        </p:tav>
                                      </p:tavLst>
                                    </p:anim>
                                    <p:anim calcmode="lin" valueType="num">
                                      <p:cBhvr additive="base">
                                        <p:cTn id="19" dur="500" fill="hold"/>
                                        <p:tgtEl>
                                          <p:spTgt spid="168755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687575"/>
                                        </p:tgtEl>
                                        <p:attrNameLst>
                                          <p:attrName>style.visibility</p:attrName>
                                        </p:attrNameLst>
                                      </p:cBhvr>
                                      <p:to>
                                        <p:strVal val="visible"/>
                                      </p:to>
                                    </p:set>
                                    <p:anim calcmode="lin" valueType="num">
                                      <p:cBhvr additive="base">
                                        <p:cTn id="24" dur="500" fill="hold"/>
                                        <p:tgtEl>
                                          <p:spTgt spid="1687575"/>
                                        </p:tgtEl>
                                        <p:attrNameLst>
                                          <p:attrName>ppt_x</p:attrName>
                                        </p:attrNameLst>
                                      </p:cBhvr>
                                      <p:tavLst>
                                        <p:tav tm="0">
                                          <p:val>
                                            <p:strVal val="0-#ppt_w/2"/>
                                          </p:val>
                                        </p:tav>
                                        <p:tav tm="100000">
                                          <p:val>
                                            <p:strVal val="#ppt_x"/>
                                          </p:val>
                                        </p:tav>
                                      </p:tavLst>
                                    </p:anim>
                                    <p:anim calcmode="lin" valueType="num">
                                      <p:cBhvr additive="base">
                                        <p:cTn id="25" dur="500" fill="hold"/>
                                        <p:tgtEl>
                                          <p:spTgt spid="16875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7555" grpId="0"/>
      <p:bldP spid="1687556" grpId="0" animBg="1"/>
      <p:bldP spid="168757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82947"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2  Verilog HDL</a:t>
            </a:r>
            <a:r>
              <a:rPr lang="zh-CN" altLang="en-US" dirty="0">
                <a:latin typeface="华文楷体" panose="02010600040101010101" pitchFamily="2" charset="-122"/>
              </a:rPr>
              <a:t>基本结构</a:t>
            </a:r>
            <a:endParaRPr lang="zh-CN" altLang="en-US" dirty="0">
              <a:latin typeface="华文楷体" panose="02010600040101010101" pitchFamily="2" charset="-122"/>
            </a:endParaRPr>
          </a:p>
        </p:txBody>
      </p:sp>
      <p:sp>
        <p:nvSpPr>
          <p:cNvPr id="1595395" name="Rectangle 3"/>
          <p:cNvSpPr>
            <a:spLocks noGrp="1"/>
          </p:cNvSpPr>
          <p:nvPr>
            <p:ph idx="1"/>
          </p:nvPr>
        </p:nvSpPr>
        <p:spPr>
          <a:xfrm>
            <a:off x="457200" y="1458913"/>
            <a:ext cx="7631113" cy="2841625"/>
          </a:xfrm>
          <a:ln/>
        </p:spPr>
        <p:txBody>
          <a:bodyPr vert="horz" wrap="square" lIns="91440" tIns="45720" rIns="91440" bIns="45720" anchor="t" anchorCtr="0"/>
          <a:p>
            <a:pPr algn="just" eaLnBrk="1" hangingPunct="1">
              <a:buNone/>
            </a:pPr>
            <a:r>
              <a:rPr lang="en-US" altLang="zh-CN" dirty="0">
                <a:latin typeface="宋体" panose="02010600030101010101" pitchFamily="2" charset="-122"/>
              </a:rPr>
              <a:t>  [</a:t>
            </a:r>
            <a:r>
              <a:rPr lang="zh-CN" altLang="en-US" dirty="0">
                <a:solidFill>
                  <a:srgbClr val="FF3399"/>
                </a:solidFill>
                <a:latin typeface="Times New Roman" panose="02020603050405020304" pitchFamily="18" charset="0"/>
              </a:rPr>
              <a:t>例</a:t>
            </a:r>
            <a:r>
              <a:rPr lang="en-US" altLang="zh-CN" dirty="0">
                <a:solidFill>
                  <a:srgbClr val="FF3399"/>
                </a:solidFill>
                <a:latin typeface="Times New Roman" panose="02020603050405020304" pitchFamily="18" charset="0"/>
              </a:rPr>
              <a:t>3</a:t>
            </a:r>
            <a:r>
              <a:rPr lang="en-US" altLang="zh-CN" dirty="0">
                <a:latin typeface="宋体" panose="02010600030101010101" pitchFamily="2" charset="-122"/>
              </a:rPr>
              <a:t>] </a:t>
            </a:r>
            <a:r>
              <a:rPr lang="en-US" altLang="zh-CN" dirty="0">
                <a:solidFill>
                  <a:srgbClr val="CC0000"/>
                </a:solidFill>
                <a:latin typeface="宋体" panose="02010600030101010101" pitchFamily="2" charset="-122"/>
              </a:rPr>
              <a:t>2</a:t>
            </a:r>
            <a:r>
              <a:rPr lang="zh-CN" altLang="en-US" dirty="0">
                <a:solidFill>
                  <a:srgbClr val="CC0000"/>
                </a:solidFill>
                <a:latin typeface="宋体" panose="02010600030101010101" pitchFamily="2" charset="-122"/>
              </a:rPr>
              <a:t>位比较器</a:t>
            </a:r>
            <a:endParaRPr lang="zh-CN" altLang="en-US" dirty="0">
              <a:solidFill>
                <a:srgbClr val="CC0000"/>
              </a:solidFill>
              <a:latin typeface="宋体" panose="02010600030101010101" pitchFamily="2" charset="-122"/>
            </a:endParaRPr>
          </a:p>
          <a:p>
            <a:pPr algn="just" eaLnBrk="1" hangingPunct="1">
              <a:buNone/>
            </a:pPr>
            <a:r>
              <a:rPr lang="zh-CN" altLang="en-US" sz="2000" b="0" dirty="0">
                <a:latin typeface="宋体" panose="02010600030101010101" pitchFamily="2" charset="-122"/>
              </a:rPr>
              <a:t>		</a:t>
            </a:r>
            <a:r>
              <a:rPr lang="en-US" altLang="zh-CN" dirty="0">
                <a:latin typeface="Times New Roman" panose="02020603050405020304" pitchFamily="18" charset="0"/>
              </a:rPr>
              <a:t>module  compare2 ( equal,a,b); 	</a:t>
            </a:r>
            <a:endParaRPr lang="en-US" altLang="zh-CN" dirty="0">
              <a:latin typeface="Times New Roman" panose="02020603050405020304" pitchFamily="18" charset="0"/>
            </a:endParaRPr>
          </a:p>
          <a:p>
            <a:pPr algn="just">
              <a:spcBef>
                <a:spcPct val="0"/>
              </a:spcBef>
              <a:buClrTx/>
              <a:buFontTx/>
              <a:buNone/>
            </a:pPr>
            <a:r>
              <a:rPr lang="en-US" altLang="zh-CN" dirty="0">
                <a:latin typeface="Times New Roman" panose="02020603050405020304" pitchFamily="18" charset="0"/>
              </a:rPr>
              <a:t> 		     output equal;</a:t>
            </a:r>
            <a:endParaRPr lang="en-US" altLang="zh-CN" dirty="0">
              <a:latin typeface="Times New Roman" panose="02020603050405020304" pitchFamily="18" charset="0"/>
            </a:endParaRPr>
          </a:p>
          <a:p>
            <a:pPr algn="just">
              <a:spcBef>
                <a:spcPct val="0"/>
              </a:spcBef>
              <a:buClrTx/>
              <a:buFontTx/>
              <a:buNone/>
            </a:pPr>
            <a:r>
              <a:rPr lang="en-US" altLang="zh-CN" dirty="0">
                <a:latin typeface="Times New Roman" panose="02020603050405020304" pitchFamily="18" charset="0"/>
              </a:rPr>
              <a:t>		     input [1:0] a,b; 			</a:t>
            </a:r>
            <a:endParaRPr lang="en-US" altLang="zh-CN" dirty="0">
              <a:latin typeface="Times New Roman" panose="02020603050405020304" pitchFamily="18" charset="0"/>
            </a:endParaRPr>
          </a:p>
          <a:p>
            <a:pPr algn="just">
              <a:spcBef>
                <a:spcPct val="0"/>
              </a:spcBef>
              <a:buClrTx/>
              <a:buFontTx/>
              <a:buNone/>
            </a:pPr>
            <a:r>
              <a:rPr lang="en-US" altLang="zh-CN" dirty="0">
                <a:latin typeface="Times New Roman" panose="02020603050405020304" pitchFamily="18" charset="0"/>
              </a:rPr>
              <a:t>		     </a:t>
            </a:r>
            <a:r>
              <a:rPr lang="en-US" altLang="zh-CN" dirty="0">
                <a:solidFill>
                  <a:srgbClr val="FF0000"/>
                </a:solidFill>
                <a:latin typeface="Times New Roman" panose="02020603050405020304" pitchFamily="18" charset="0"/>
              </a:rPr>
              <a:t>assign</a:t>
            </a:r>
            <a:r>
              <a:rPr lang="en-US" altLang="zh-CN" dirty="0">
                <a:latin typeface="Times New Roman" panose="02020603050405020304" pitchFamily="18" charset="0"/>
              </a:rPr>
              <a:t> equal = ( a = = b ) </a:t>
            </a:r>
            <a:r>
              <a:rPr lang="en-US" altLang="zh-CN" dirty="0">
                <a:solidFill>
                  <a:srgbClr val="FF0066"/>
                </a:solidFill>
                <a:latin typeface="Times New Roman" panose="02020603050405020304" pitchFamily="18" charset="0"/>
              </a:rPr>
              <a:t>?</a:t>
            </a:r>
            <a:r>
              <a:rPr lang="en-US" altLang="zh-CN" dirty="0">
                <a:latin typeface="Times New Roman" panose="02020603050405020304" pitchFamily="18" charset="0"/>
              </a:rPr>
              <a:t> 1</a:t>
            </a:r>
            <a:r>
              <a:rPr lang="en-US" altLang="zh-CN" dirty="0">
                <a:solidFill>
                  <a:srgbClr val="FF0066"/>
                </a:solidFill>
                <a:latin typeface="Times New Roman" panose="02020603050405020304" pitchFamily="18" charset="0"/>
              </a:rPr>
              <a:t>:</a:t>
            </a:r>
            <a:r>
              <a:rPr lang="en-US" altLang="zh-CN" dirty="0">
                <a:latin typeface="Times New Roman" panose="02020603050405020304" pitchFamily="18" charset="0"/>
              </a:rPr>
              <a:t>0;</a:t>
            </a:r>
            <a:endParaRPr lang="en-US" altLang="zh-CN" dirty="0">
              <a:latin typeface="Times New Roman" panose="02020603050405020304" pitchFamily="18" charset="0"/>
            </a:endParaRPr>
          </a:p>
          <a:p>
            <a:pPr algn="just">
              <a:spcBef>
                <a:spcPct val="0"/>
              </a:spcBef>
              <a:buClrTx/>
              <a:buFontTx/>
              <a:buNone/>
            </a:pPr>
            <a:r>
              <a:rPr lang="en-US" altLang="zh-CN" dirty="0">
                <a:latin typeface="Times New Roman" panose="02020603050405020304" pitchFamily="18" charset="0"/>
              </a:rPr>
              <a:t>                / * </a:t>
            </a:r>
            <a:r>
              <a:rPr lang="zh-CN" altLang="en-US" dirty="0">
                <a:latin typeface="Times New Roman" panose="02020603050405020304" pitchFamily="18" charset="0"/>
              </a:rPr>
              <a:t>如果</a:t>
            </a:r>
            <a:r>
              <a:rPr lang="en-US" altLang="zh-CN" dirty="0">
                <a:latin typeface="Times New Roman" panose="02020603050405020304" pitchFamily="18" charset="0"/>
              </a:rPr>
              <a:t>a</a:t>
            </a:r>
            <a:r>
              <a:rPr lang="zh-CN" altLang="en-US" dirty="0">
                <a:latin typeface="Times New Roman" panose="02020603050405020304" pitchFamily="18" charset="0"/>
              </a:rPr>
              <a:t>等于</a:t>
            </a:r>
            <a:r>
              <a:rPr lang="en-US" altLang="zh-CN" dirty="0">
                <a:latin typeface="Times New Roman" panose="02020603050405020304" pitchFamily="18" charset="0"/>
              </a:rPr>
              <a:t>b</a:t>
            </a:r>
            <a:r>
              <a:rPr lang="zh-CN" altLang="en-US" dirty="0">
                <a:latin typeface="Times New Roman" panose="02020603050405020304" pitchFamily="18" charset="0"/>
              </a:rPr>
              <a:t>，则</a:t>
            </a:r>
            <a:r>
              <a:rPr lang="en-US" altLang="zh-CN" dirty="0">
                <a:latin typeface="Times New Roman" panose="02020603050405020304" pitchFamily="18" charset="0"/>
              </a:rPr>
              <a:t>equal </a:t>
            </a:r>
            <a:r>
              <a:rPr lang="zh-CN" altLang="en-US" dirty="0">
                <a:latin typeface="Times New Roman" panose="02020603050405020304" pitchFamily="18" charset="0"/>
              </a:rPr>
              <a:t>为</a:t>
            </a:r>
            <a:r>
              <a:rPr lang="en-US" altLang="zh-CN" dirty="0">
                <a:latin typeface="Times New Roman" panose="02020603050405020304" pitchFamily="18" charset="0"/>
              </a:rPr>
              <a:t>1</a:t>
            </a:r>
            <a:r>
              <a:rPr lang="zh-CN" altLang="en-US" dirty="0">
                <a:latin typeface="Times New Roman" panose="02020603050405020304" pitchFamily="18" charset="0"/>
              </a:rPr>
              <a:t>，否则为</a:t>
            </a:r>
            <a:r>
              <a:rPr lang="en-US" altLang="zh-CN" dirty="0">
                <a:latin typeface="Times New Roman" panose="02020603050405020304" pitchFamily="18" charset="0"/>
              </a:rPr>
              <a:t>0 * /	</a:t>
            </a:r>
            <a:endParaRPr lang="en-US" altLang="zh-CN" dirty="0">
              <a:latin typeface="Times New Roman" panose="02020603050405020304" pitchFamily="18" charset="0"/>
            </a:endParaRPr>
          </a:p>
          <a:p>
            <a:pPr algn="just">
              <a:spcBef>
                <a:spcPct val="0"/>
              </a:spcBef>
              <a:buClrTx/>
              <a:buFontTx/>
              <a:buNone/>
            </a:pPr>
            <a:r>
              <a:rPr lang="en-US" altLang="zh-CN" dirty="0">
                <a:latin typeface="Times New Roman" panose="02020603050405020304" pitchFamily="18" charset="0"/>
              </a:rPr>
              <a:t>		endmodule</a:t>
            </a:r>
            <a:endParaRPr lang="en-US" altLang="zh-CN" dirty="0">
              <a:latin typeface="Times New Roman" panose="02020603050405020304" pitchFamily="18" charset="0"/>
            </a:endParaRPr>
          </a:p>
        </p:txBody>
      </p:sp>
      <p:sp>
        <p:nvSpPr>
          <p:cNvPr id="1595396" name="Text Box 4"/>
          <p:cNvSpPr txBox="1"/>
          <p:nvPr/>
        </p:nvSpPr>
        <p:spPr>
          <a:xfrm>
            <a:off x="7010400" y="3048000"/>
            <a:ext cx="1752600" cy="396875"/>
          </a:xfrm>
          <a:prstGeom prst="rect">
            <a:avLst/>
          </a:prstGeom>
          <a:solidFill>
            <a:srgbClr val="00FFFF"/>
          </a:solidFill>
          <a:ln w="9525">
            <a:noFill/>
          </a:ln>
          <a:effectLst>
            <a:prstShdw prst="shdw13" dist="53882" dir="13499999">
              <a:schemeClr val="bg2"/>
            </a:prst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spcBef>
                <a:spcPct val="0"/>
              </a:spcBef>
              <a:buClrTx/>
              <a:buFontTx/>
              <a:buNone/>
            </a:pPr>
            <a:r>
              <a:rPr lang="zh-CN" altLang="en-US" sz="2000" dirty="0">
                <a:latin typeface="Arial" panose="020B0604020202020204" pitchFamily="34" charset="0"/>
                <a:ea typeface="华文楷体" panose="02010600040101010101" pitchFamily="2" charset="-122"/>
              </a:rPr>
              <a:t>连续赋值语句</a:t>
            </a:r>
            <a:endParaRPr lang="zh-CN" altLang="en-US" sz="2000" dirty="0">
              <a:latin typeface="Arial" panose="020B0604020202020204" pitchFamily="34" charset="0"/>
              <a:ea typeface="华文楷体" panose="02010600040101010101" pitchFamily="2" charset="-122"/>
            </a:endParaRPr>
          </a:p>
        </p:txBody>
      </p:sp>
      <p:sp>
        <p:nvSpPr>
          <p:cNvPr id="1595397" name="AutoShape 5"/>
          <p:cNvSpPr/>
          <p:nvPr/>
        </p:nvSpPr>
        <p:spPr>
          <a:xfrm>
            <a:off x="5083175" y="2492375"/>
            <a:ext cx="1600200" cy="381000"/>
          </a:xfrm>
          <a:prstGeom prst="wedgeRoundRectCallout">
            <a:avLst>
              <a:gd name="adj1" fmla="val -42657"/>
              <a:gd name="adj2" fmla="val 110000"/>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2000" dirty="0"/>
              <a:t>条件运算符</a:t>
            </a:r>
            <a:endParaRPr lang="zh-CN" altLang="en-US" sz="2000" dirty="0"/>
          </a:p>
        </p:txBody>
      </p:sp>
      <p:sp>
        <p:nvSpPr>
          <p:cNvPr id="1595399" name="AutoShape 7"/>
          <p:cNvSpPr/>
          <p:nvPr/>
        </p:nvSpPr>
        <p:spPr>
          <a:xfrm>
            <a:off x="784225" y="4419600"/>
            <a:ext cx="7119938" cy="1066800"/>
          </a:xfrm>
          <a:prstGeom prst="horizontalScroll">
            <a:avLst>
              <a:gd name="adj" fmla="val 12500"/>
            </a:avLst>
          </a:prstGeom>
          <a:solidFill>
            <a:srgbClr val="FFCC99"/>
          </a:solidFill>
          <a:ln w="9525">
            <a:noFill/>
          </a:ln>
        </p:spPr>
        <p:txBody>
          <a:bodyPr anchor="ctr"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a:spcBef>
                <a:spcPct val="0"/>
              </a:spcBef>
              <a:buClr>
                <a:srgbClr val="FF0000"/>
              </a:buClr>
              <a:buSzPct val="80000"/>
              <a:buFont typeface="Wingdings" panose="05000000000000000000" pitchFamily="2" charset="2"/>
              <a:buChar char="Ø"/>
            </a:pPr>
            <a:r>
              <a:rPr lang="en-US" altLang="zh-CN" dirty="0">
                <a:solidFill>
                  <a:schemeClr val="hlink"/>
                </a:solidFill>
                <a:latin typeface="华文新魏" panose="02010800040101010101" pitchFamily="2" charset="-122"/>
                <a:ea typeface="华文新魏" panose="02010800040101010101" pitchFamily="2" charset="-122"/>
              </a:rPr>
              <a:t>/ * </a:t>
            </a:r>
            <a:r>
              <a:rPr lang="en-US" altLang="zh-CN" dirty="0">
                <a:solidFill>
                  <a:schemeClr val="hlink"/>
                </a:solidFill>
                <a:latin typeface="Times New Roman" panose="02020603050405020304" pitchFamily="18" charset="0"/>
                <a:ea typeface="华文新魏" panose="02010800040101010101" pitchFamily="2" charset="-122"/>
              </a:rPr>
              <a:t>……</a:t>
            </a:r>
            <a:r>
              <a:rPr lang="en-US" altLang="zh-CN" dirty="0">
                <a:solidFill>
                  <a:schemeClr val="hlink"/>
                </a:solidFill>
                <a:latin typeface="华文新魏" panose="02010800040101010101" pitchFamily="2" charset="-122"/>
                <a:ea typeface="华文新魏" panose="02010800040101010101" pitchFamily="2" charset="-122"/>
              </a:rPr>
              <a:t> * /</a:t>
            </a:r>
            <a:r>
              <a:rPr lang="zh-CN" altLang="en-US" dirty="0">
                <a:solidFill>
                  <a:schemeClr val="tx2"/>
                </a:solidFill>
                <a:latin typeface="华文新魏" panose="02010800040101010101" pitchFamily="2" charset="-122"/>
                <a:ea typeface="华文新魏" panose="02010800040101010101" pitchFamily="2" charset="-122"/>
              </a:rPr>
              <a:t>内表示注释部分，一般可占据</a:t>
            </a:r>
            <a:r>
              <a:rPr lang="zh-CN" altLang="en-US" dirty="0">
                <a:solidFill>
                  <a:schemeClr val="hlink"/>
                </a:solidFill>
                <a:latin typeface="华文新魏" panose="02010800040101010101" pitchFamily="2" charset="-122"/>
                <a:ea typeface="华文新魏" panose="02010800040101010101" pitchFamily="2" charset="-122"/>
              </a:rPr>
              <a:t>多</a:t>
            </a:r>
            <a:r>
              <a:rPr lang="zh-CN" altLang="en-US" dirty="0">
                <a:solidFill>
                  <a:schemeClr val="tx2"/>
                </a:solidFill>
                <a:latin typeface="华文新魏" panose="02010800040101010101" pitchFamily="2" charset="-122"/>
                <a:ea typeface="华文新魏" panose="02010800040101010101" pitchFamily="2" charset="-122"/>
              </a:rPr>
              <a:t>行。对编译不起作用！</a:t>
            </a:r>
            <a:endParaRPr lang="zh-CN" altLang="en-US" dirty="0">
              <a:solidFill>
                <a:schemeClr val="tx2"/>
              </a:solidFill>
              <a:latin typeface="华文新魏" panose="02010800040101010101" pitchFamily="2" charset="-122"/>
              <a:ea typeface="华文新魏" panose="02010800040101010101" pitchFamily="2" charset="-122"/>
            </a:endParaRPr>
          </a:p>
        </p:txBody>
      </p:sp>
      <p:sp>
        <p:nvSpPr>
          <p:cNvPr id="1595398" name="AutoShape 6"/>
          <p:cNvSpPr/>
          <p:nvPr/>
        </p:nvSpPr>
        <p:spPr>
          <a:xfrm>
            <a:off x="5213350" y="5487988"/>
            <a:ext cx="1600200" cy="381000"/>
          </a:xfrm>
          <a:prstGeom prst="wedgeRoundRectCallout">
            <a:avLst>
              <a:gd name="adj1" fmla="val 48907"/>
              <a:gd name="adj2" fmla="val -190417"/>
              <a:gd name="adj3" fmla="val 16667"/>
            </a:avLst>
          </a:prstGeom>
          <a:solidFill>
            <a:srgbClr val="99FFCC"/>
          </a:solidFill>
          <a:ln w="9525">
            <a:noFill/>
          </a:ln>
          <a:effectLst>
            <a:prstShdw prst="shdw17" dist="17961" dir="2699999">
              <a:srgbClr val="5C997A"/>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2000" dirty="0"/>
              <a:t>多行注释符</a:t>
            </a:r>
            <a:endParaRPr lang="zh-CN" altLang="en-US" sz="2000" dirty="0"/>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95395"/>
                                        </p:tgtEl>
                                        <p:attrNameLst>
                                          <p:attrName>style.visibility</p:attrName>
                                        </p:attrNameLst>
                                      </p:cBhvr>
                                      <p:to>
                                        <p:strVal val="visible"/>
                                      </p:to>
                                    </p:set>
                                    <p:anim calcmode="lin" valueType="num">
                                      <p:cBhvr additive="base">
                                        <p:cTn id="7" dur="500" fill="hold"/>
                                        <p:tgtEl>
                                          <p:spTgt spid="1595395"/>
                                        </p:tgtEl>
                                        <p:attrNameLst>
                                          <p:attrName>ppt_x</p:attrName>
                                        </p:attrNameLst>
                                      </p:cBhvr>
                                      <p:tavLst>
                                        <p:tav tm="0">
                                          <p:val>
                                            <p:strVal val="#ppt_x"/>
                                          </p:val>
                                        </p:tav>
                                        <p:tav tm="100000">
                                          <p:val>
                                            <p:strVal val="#ppt_x"/>
                                          </p:val>
                                        </p:tav>
                                      </p:tavLst>
                                    </p:anim>
                                    <p:anim calcmode="lin" valueType="num">
                                      <p:cBhvr additive="base">
                                        <p:cTn id="8" dur="500" fill="hold"/>
                                        <p:tgtEl>
                                          <p:spTgt spid="15953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595397"/>
                                        </p:tgtEl>
                                        <p:attrNameLst>
                                          <p:attrName>style.visibility</p:attrName>
                                        </p:attrNameLst>
                                      </p:cBhvr>
                                      <p:to>
                                        <p:strVal val="visible"/>
                                      </p:to>
                                    </p:set>
                                    <p:animEffect transition="in" filter="wipe(left)">
                                      <p:cBhvr>
                                        <p:cTn id="13" dur="500"/>
                                        <p:tgtEl>
                                          <p:spTgt spid="159539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595396"/>
                                        </p:tgtEl>
                                        <p:attrNameLst>
                                          <p:attrName>style.visibility</p:attrName>
                                        </p:attrNameLst>
                                      </p:cBhvr>
                                      <p:to>
                                        <p:strVal val="visible"/>
                                      </p:to>
                                    </p:set>
                                    <p:animEffect transition="in" filter="wipe(left)">
                                      <p:cBhvr>
                                        <p:cTn id="18" dur="500"/>
                                        <p:tgtEl>
                                          <p:spTgt spid="159539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1595399"/>
                                        </p:tgtEl>
                                        <p:attrNameLst>
                                          <p:attrName>style.visibility</p:attrName>
                                        </p:attrNameLst>
                                      </p:cBhvr>
                                      <p:to>
                                        <p:strVal val="visible"/>
                                      </p:to>
                                    </p:set>
                                    <p:animEffect transition="in" filter="barn(outVertical)">
                                      <p:cBhvr>
                                        <p:cTn id="23" dur="500"/>
                                        <p:tgtEl>
                                          <p:spTgt spid="159539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95398"/>
                                        </p:tgtEl>
                                        <p:attrNameLst>
                                          <p:attrName>style.visibility</p:attrName>
                                        </p:attrNameLst>
                                      </p:cBhvr>
                                      <p:to>
                                        <p:strVal val="visible"/>
                                      </p:to>
                                    </p:set>
                                    <p:animEffect transition="in" filter="wipe(left)">
                                      <p:cBhvr>
                                        <p:cTn id="28" dur="500"/>
                                        <p:tgtEl>
                                          <p:spTgt spid="1595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5395" grpId="0"/>
      <p:bldP spid="1595396" grpId="0" animBg="1"/>
      <p:bldP spid="1595397" grpId="0" animBg="1"/>
      <p:bldP spid="1595399" grpId="0" animBg="1"/>
      <p:bldP spid="159539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7506"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691651" name="Rectangle 3"/>
          <p:cNvSpPr>
            <a:spLocks noGrp="1"/>
          </p:cNvSpPr>
          <p:nvPr>
            <p:ph idx="1"/>
          </p:nvPr>
        </p:nvSpPr>
        <p:spPr>
          <a:xfrm>
            <a:off x="444500" y="1230313"/>
            <a:ext cx="7391400" cy="2405062"/>
          </a:xfrm>
          <a:ln/>
        </p:spPr>
        <p:txBody>
          <a:bodyPr vert="horz" wrap="square" lIns="91440" tIns="45720" rIns="91440" bIns="45720" anchor="t" anchorCtr="0"/>
          <a:p>
            <a:pPr algn="just" eaLnBrk="1" hangingPunct="1">
              <a:lnSpc>
                <a:spcPct val="110000"/>
              </a:lnSpc>
              <a:buNone/>
            </a:pPr>
            <a:r>
              <a:rPr lang="zh-CN" altLang="en-US" dirty="0">
                <a:solidFill>
                  <a:srgbClr val="FF0000"/>
                </a:solidFill>
                <a:latin typeface="宋体" panose="02010600030101010101" pitchFamily="2" charset="-122"/>
              </a:rPr>
              <a:t>三、块语句</a:t>
            </a:r>
            <a:endParaRPr lang="zh-CN" altLang="en-US" dirty="0">
              <a:solidFill>
                <a:srgbClr val="FF0000"/>
              </a:solidFill>
              <a:latin typeface="宋体" panose="02010600030101010101" pitchFamily="2" charset="-122"/>
            </a:endParaRPr>
          </a:p>
          <a:p>
            <a:pPr algn="just">
              <a:lnSpc>
                <a:spcPct val="110000"/>
              </a:lnSpc>
              <a:spcBef>
                <a:spcPct val="0"/>
              </a:spcBef>
            </a:pPr>
            <a:r>
              <a:rPr lang="zh-CN" altLang="en-US" dirty="0">
                <a:latin typeface="华文新魏" panose="02010800040101010101" pitchFamily="2" charset="-122"/>
                <a:ea typeface="华文新魏" panose="02010800040101010101" pitchFamily="2" charset="-122"/>
              </a:rPr>
              <a:t>用来将两条或多条语句组合在一起，使其在格式上更像一条语句，以增加程序的可读性。</a:t>
            </a:r>
            <a:endParaRPr lang="zh-CN" altLang="en-US" dirty="0">
              <a:latin typeface="华文新魏" panose="02010800040101010101" pitchFamily="2" charset="-122"/>
              <a:ea typeface="华文新魏" panose="02010800040101010101" pitchFamily="2" charset="-122"/>
            </a:endParaRPr>
          </a:p>
          <a:p>
            <a:pPr algn="just">
              <a:lnSpc>
                <a:spcPct val="110000"/>
              </a:lnSpc>
              <a:spcBef>
                <a:spcPct val="0"/>
              </a:spcBef>
            </a:pPr>
            <a:r>
              <a:rPr lang="zh-CN" altLang="en-US" sz="2200" dirty="0">
                <a:latin typeface="宋体" panose="02010600030101010101" pitchFamily="2" charset="-122"/>
              </a:rPr>
              <a:t>块语句有两种：</a:t>
            </a:r>
            <a:endParaRPr lang="zh-CN" altLang="en-US" sz="2200" dirty="0">
              <a:latin typeface="宋体" panose="02010600030101010101" pitchFamily="2" charset="-122"/>
            </a:endParaRPr>
          </a:p>
          <a:p>
            <a:pPr lvl="1" algn="just">
              <a:lnSpc>
                <a:spcPct val="110000"/>
              </a:lnSpc>
              <a:spcBef>
                <a:spcPct val="0"/>
              </a:spcBef>
            </a:pPr>
            <a:r>
              <a:rPr lang="en-US" altLang="zh-CN" sz="2200" dirty="0">
                <a:solidFill>
                  <a:srgbClr val="CC0000"/>
                </a:solidFill>
                <a:latin typeface="方正姚体" panose="02010601030101010101" pitchFamily="2" charset="-122"/>
                <a:ea typeface="方正姚体" panose="02010601030101010101" pitchFamily="2" charset="-122"/>
              </a:rPr>
              <a:t>begin_end</a:t>
            </a:r>
            <a:r>
              <a:rPr lang="zh-CN" altLang="en-US" sz="2200" b="0" dirty="0">
                <a:latin typeface="方正姚体" panose="02010601030101010101" pitchFamily="2" charset="-122"/>
                <a:ea typeface="方正姚体" panose="02010601030101010101" pitchFamily="2" charset="-122"/>
              </a:rPr>
              <a:t>语句</a:t>
            </a:r>
            <a:r>
              <a:rPr lang="en-US" altLang="zh-CN" sz="2200" b="0" dirty="0">
                <a:latin typeface="Times New Roman" panose="02020603050405020304" pitchFamily="18" charset="0"/>
                <a:ea typeface="方正姚体" panose="02010601030101010101" pitchFamily="2" charset="-122"/>
              </a:rPr>
              <a:t>——</a:t>
            </a:r>
            <a:r>
              <a:rPr lang="zh-CN" altLang="en-US" sz="2200" b="0" dirty="0">
                <a:latin typeface="方正姚体" panose="02010601030101010101" pitchFamily="2" charset="-122"/>
                <a:ea typeface="方正姚体" panose="02010601030101010101" pitchFamily="2" charset="-122"/>
              </a:rPr>
              <a:t>标识</a:t>
            </a:r>
            <a:r>
              <a:rPr lang="zh-CN" altLang="en-US" sz="2200" b="0" dirty="0">
                <a:solidFill>
                  <a:srgbClr val="FF33CC"/>
                </a:solidFill>
                <a:latin typeface="方正姚体" panose="02010601030101010101" pitchFamily="2" charset="-122"/>
                <a:ea typeface="方正姚体" panose="02010601030101010101" pitchFamily="2" charset="-122"/>
              </a:rPr>
              <a:t>顺序</a:t>
            </a:r>
            <a:r>
              <a:rPr lang="zh-CN" altLang="en-US" sz="2200" b="0" dirty="0">
                <a:latin typeface="方正姚体" panose="02010601030101010101" pitchFamily="2" charset="-122"/>
                <a:ea typeface="方正姚体" panose="02010601030101010101" pitchFamily="2" charset="-122"/>
              </a:rPr>
              <a:t>执行的语句</a:t>
            </a:r>
            <a:endParaRPr lang="zh-CN" altLang="en-US" sz="2200" b="0" dirty="0">
              <a:latin typeface="方正姚体" panose="02010601030101010101" pitchFamily="2" charset="-122"/>
              <a:ea typeface="方正姚体" panose="02010601030101010101" pitchFamily="2" charset="-122"/>
            </a:endParaRPr>
          </a:p>
          <a:p>
            <a:pPr lvl="1" algn="just">
              <a:lnSpc>
                <a:spcPct val="110000"/>
              </a:lnSpc>
              <a:spcBef>
                <a:spcPct val="0"/>
              </a:spcBef>
            </a:pPr>
            <a:r>
              <a:rPr lang="en-US" altLang="zh-CN" sz="2200" dirty="0">
                <a:solidFill>
                  <a:srgbClr val="CC0000"/>
                </a:solidFill>
                <a:latin typeface="方正姚体" panose="02010601030101010101" pitchFamily="2" charset="-122"/>
                <a:ea typeface="方正姚体" panose="02010601030101010101" pitchFamily="2" charset="-122"/>
              </a:rPr>
              <a:t>fork_join</a:t>
            </a:r>
            <a:r>
              <a:rPr lang="zh-CN" altLang="en-US" sz="2200" b="0" dirty="0">
                <a:latin typeface="方正姚体" panose="02010601030101010101" pitchFamily="2" charset="-122"/>
                <a:ea typeface="方正姚体" panose="02010601030101010101" pitchFamily="2" charset="-122"/>
              </a:rPr>
              <a:t>语句</a:t>
            </a:r>
            <a:r>
              <a:rPr lang="en-US" altLang="zh-CN" sz="2200" b="0" dirty="0">
                <a:latin typeface="Times New Roman" panose="02020603050405020304" pitchFamily="18" charset="0"/>
                <a:ea typeface="方正姚体" panose="02010601030101010101" pitchFamily="2" charset="-122"/>
              </a:rPr>
              <a:t>——</a:t>
            </a:r>
            <a:r>
              <a:rPr lang="zh-CN" altLang="en-US" sz="2200" b="0" dirty="0">
                <a:latin typeface="方正姚体" panose="02010601030101010101" pitchFamily="2" charset="-122"/>
                <a:ea typeface="方正姚体" panose="02010601030101010101" pitchFamily="2" charset="-122"/>
              </a:rPr>
              <a:t>标识</a:t>
            </a:r>
            <a:r>
              <a:rPr lang="zh-CN" altLang="en-US" sz="2200" b="0" dirty="0">
                <a:solidFill>
                  <a:srgbClr val="FF33CC"/>
                </a:solidFill>
                <a:latin typeface="方正姚体" panose="02010601030101010101" pitchFamily="2" charset="-122"/>
                <a:ea typeface="方正姚体" panose="02010601030101010101" pitchFamily="2" charset="-122"/>
              </a:rPr>
              <a:t>并行</a:t>
            </a:r>
            <a:r>
              <a:rPr lang="zh-CN" altLang="en-US" sz="2200" b="0" dirty="0">
                <a:latin typeface="方正姚体" panose="02010601030101010101" pitchFamily="2" charset="-122"/>
                <a:ea typeface="方正姚体" panose="02010601030101010101" pitchFamily="2" charset="-122"/>
              </a:rPr>
              <a:t>执行的语句</a:t>
            </a:r>
            <a:endParaRPr lang="zh-CN" altLang="zh-CN" sz="2200" b="0" dirty="0">
              <a:latin typeface="方正姚体" panose="02010601030101010101" pitchFamily="2" charset="-122"/>
              <a:ea typeface="方正姚体" panose="02010601030101010101" pitchFamily="2" charset="-122"/>
            </a:endParaRPr>
          </a:p>
        </p:txBody>
      </p:sp>
      <p:sp>
        <p:nvSpPr>
          <p:cNvPr id="1691652" name="AutoShape 4"/>
          <p:cNvSpPr/>
          <p:nvPr/>
        </p:nvSpPr>
        <p:spPr>
          <a:xfrm>
            <a:off x="1970088" y="4081463"/>
            <a:ext cx="1905000" cy="685800"/>
          </a:xfrm>
          <a:prstGeom prst="wedgeRoundRectCallout">
            <a:avLst>
              <a:gd name="adj1" fmla="val -69333"/>
              <a:gd name="adj2" fmla="val -13657"/>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dirty="0">
                <a:latin typeface="宋体" panose="02010600030101010101" pitchFamily="2" charset="-122"/>
              </a:rPr>
              <a:t>用</a:t>
            </a:r>
            <a:r>
              <a:rPr lang="en-US" altLang="zh-CN" sz="2000" dirty="0">
                <a:solidFill>
                  <a:srgbClr val="FF0066"/>
                </a:solidFill>
                <a:latin typeface="宋体" panose="02010600030101010101" pitchFamily="2" charset="-122"/>
              </a:rPr>
              <a:t>begin_end</a:t>
            </a:r>
            <a:r>
              <a:rPr lang="zh-CN" altLang="en-US" sz="2000" dirty="0">
                <a:latin typeface="宋体" panose="02010600030101010101" pitchFamily="2" charset="-122"/>
              </a:rPr>
              <a:t>标识的</a:t>
            </a:r>
            <a:r>
              <a:rPr lang="zh-CN" altLang="en-US" sz="2000" dirty="0"/>
              <a:t>块</a:t>
            </a:r>
            <a:endParaRPr lang="zh-CN" altLang="en-US" sz="2000" dirty="0"/>
          </a:p>
        </p:txBody>
      </p:sp>
      <p:sp>
        <p:nvSpPr>
          <p:cNvPr id="1691653" name="AutoShape 5"/>
          <p:cNvSpPr/>
          <p:nvPr/>
        </p:nvSpPr>
        <p:spPr>
          <a:xfrm>
            <a:off x="4078288" y="3711575"/>
            <a:ext cx="2657475" cy="685800"/>
          </a:xfrm>
          <a:prstGeom prst="wedgeRectCallout">
            <a:avLst>
              <a:gd name="adj1" fmla="val -109500"/>
              <a:gd name="adj2" fmla="val -74074"/>
            </a:avLst>
          </a:prstGeom>
          <a:solidFill>
            <a:srgbClr val="99FFCC"/>
          </a:solidFill>
          <a:ln w="9525">
            <a:noFill/>
          </a:ln>
          <a:effectLst>
            <a:prstShdw prst="shdw17" dist="17961" dir="2699999">
              <a:srgbClr val="5C997A"/>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en-US" altLang="zh-CN" sz="2000" dirty="0">
                <a:latin typeface="华文楷体" panose="02010600040101010101" pitchFamily="2" charset="-122"/>
                <a:ea typeface="华文楷体" panose="02010600040101010101" pitchFamily="2" charset="-122"/>
              </a:rPr>
              <a:t>Quartus II</a:t>
            </a:r>
            <a:r>
              <a:rPr lang="zh-CN" altLang="en-US" sz="2000" dirty="0">
                <a:latin typeface="华文楷体" panose="02010600040101010101" pitchFamily="2" charset="-122"/>
                <a:ea typeface="华文楷体" panose="02010600040101010101" pitchFamily="2" charset="-122"/>
              </a:rPr>
              <a:t>不支持，通常用在测试文件中</a:t>
            </a:r>
            <a:endParaRPr lang="zh-CN" altLang="en-US" sz="2000" dirty="0">
              <a:latin typeface="华文楷体" panose="02010600040101010101" pitchFamily="2" charset="-122"/>
              <a:ea typeface="华文楷体" panose="02010600040101010101" pitchFamily="2" charset="-122"/>
            </a:endParaRPr>
          </a:p>
        </p:txBody>
      </p:sp>
      <p:sp>
        <p:nvSpPr>
          <p:cNvPr id="1691654" name="Rectangle 6"/>
          <p:cNvSpPr/>
          <p:nvPr/>
        </p:nvSpPr>
        <p:spPr>
          <a:xfrm>
            <a:off x="360363" y="4060825"/>
            <a:ext cx="2339975" cy="600075"/>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eaLnBrk="1" hangingPunct="1">
              <a:buNone/>
            </a:pPr>
            <a:r>
              <a:rPr lang="en-US" altLang="zh-CN" sz="2800" dirty="0">
                <a:solidFill>
                  <a:srgbClr val="009900"/>
                </a:solidFill>
                <a:latin typeface="华文新魏" panose="02010800040101010101" pitchFamily="2" charset="-122"/>
                <a:ea typeface="华文新魏" panose="02010800040101010101" pitchFamily="2" charset="-122"/>
              </a:rPr>
              <a:t>1.</a:t>
            </a:r>
            <a:r>
              <a:rPr lang="zh-CN" altLang="en-US" sz="2800" dirty="0">
                <a:solidFill>
                  <a:srgbClr val="009900"/>
                </a:solidFill>
                <a:latin typeface="华文新魏" panose="02010800040101010101" pitchFamily="2" charset="-122"/>
                <a:ea typeface="华文新魏" panose="02010800040101010101" pitchFamily="2" charset="-122"/>
              </a:rPr>
              <a:t>顺序块</a:t>
            </a:r>
            <a:endParaRPr lang="zh-CN" altLang="en-US" sz="2800" dirty="0">
              <a:solidFill>
                <a:srgbClr val="009900"/>
              </a:solidFill>
              <a:latin typeface="华文新魏" panose="02010800040101010101" pitchFamily="2" charset="-122"/>
              <a:ea typeface="华文新魏" panose="02010800040101010101" pitchFamily="2" charset="-122"/>
            </a:endParaRPr>
          </a:p>
        </p:txBody>
      </p:sp>
      <p:sp>
        <p:nvSpPr>
          <p:cNvPr id="1691655" name="AutoShape 7"/>
          <p:cNvSpPr>
            <a:spLocks noChangeArrowheads="1"/>
          </p:cNvSpPr>
          <p:nvPr/>
        </p:nvSpPr>
        <p:spPr bwMode="auto">
          <a:xfrm rot="-765681">
            <a:off x="66675" y="4540250"/>
            <a:ext cx="1257300" cy="631825"/>
          </a:xfrm>
          <a:prstGeom prst="star32">
            <a:avLst>
              <a:gd name="adj" fmla="val 37500"/>
            </a:avLst>
          </a:prstGeom>
          <a:solidFill>
            <a:schemeClr val="accent2"/>
          </a:solidFill>
          <a:ln w="9525">
            <a:solidFill>
              <a:srgbClr val="00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特点</a:t>
            </a:r>
            <a:endParaRPr kumimoji="0" lang="zh-CN" alt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endParaRPr>
          </a:p>
        </p:txBody>
      </p:sp>
      <p:sp>
        <p:nvSpPr>
          <p:cNvPr id="1691656" name="Rectangle 8"/>
          <p:cNvSpPr/>
          <p:nvPr/>
        </p:nvSpPr>
        <p:spPr>
          <a:xfrm>
            <a:off x="598488" y="5151438"/>
            <a:ext cx="8196262" cy="1362075"/>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eaLnBrk="1" hangingPunct="1">
              <a:buClr>
                <a:srgbClr val="FF0000"/>
              </a:buClr>
              <a:buSzPct val="80000"/>
              <a:buFont typeface="Wingdings" panose="05000000000000000000" pitchFamily="2" charset="2"/>
              <a:buChar char="Ø"/>
            </a:pPr>
            <a:r>
              <a:rPr lang="zh-CN" altLang="en-US" sz="2200" b="0" dirty="0">
                <a:latin typeface="方正姚体" panose="02010601030101010101" pitchFamily="2" charset="-122"/>
                <a:ea typeface="方正姚体" panose="02010601030101010101" pitchFamily="2" charset="-122"/>
              </a:rPr>
              <a:t>块内的语句是顺序执行的；</a:t>
            </a:r>
            <a:endParaRPr lang="zh-CN" altLang="en-US" sz="2200" b="0" dirty="0">
              <a:latin typeface="方正姚体" panose="02010601030101010101" pitchFamily="2" charset="-122"/>
              <a:ea typeface="方正姚体" panose="02010601030101010101" pitchFamily="2" charset="-122"/>
            </a:endParaRPr>
          </a:p>
          <a:p>
            <a:pPr marL="342900" lvl="0" indent="-342900" eaLnBrk="1" hangingPunct="1">
              <a:buClr>
                <a:srgbClr val="FF0000"/>
              </a:buClr>
              <a:buSzPct val="80000"/>
              <a:buFont typeface="Wingdings" panose="05000000000000000000" pitchFamily="2" charset="2"/>
              <a:buChar char="Ø"/>
            </a:pPr>
            <a:r>
              <a:rPr lang="zh-CN" altLang="en-US" sz="2200" b="0" dirty="0">
                <a:latin typeface="方正姚体" panose="02010601030101010101" pitchFamily="2" charset="-122"/>
                <a:ea typeface="方正姚体" panose="02010601030101010101" pitchFamily="2" charset="-122"/>
              </a:rPr>
              <a:t>每条语句的延迟时间是</a:t>
            </a:r>
            <a:r>
              <a:rPr lang="zh-CN" altLang="en-US" sz="2200" b="0" dirty="0">
                <a:solidFill>
                  <a:srgbClr val="FF33CC"/>
                </a:solidFill>
                <a:latin typeface="方正姚体" panose="02010601030101010101" pitchFamily="2" charset="-122"/>
                <a:ea typeface="方正姚体" panose="02010601030101010101" pitchFamily="2" charset="-122"/>
              </a:rPr>
              <a:t>相对于前一条语句</a:t>
            </a:r>
            <a:r>
              <a:rPr lang="zh-CN" altLang="en-US" sz="2200" b="0" dirty="0">
                <a:latin typeface="方正姚体" panose="02010601030101010101" pitchFamily="2" charset="-122"/>
                <a:ea typeface="方正姚体" panose="02010601030101010101" pitchFamily="2" charset="-122"/>
              </a:rPr>
              <a:t>的仿真时间而言的；</a:t>
            </a:r>
            <a:endParaRPr lang="zh-CN" altLang="en-US" sz="2200" b="0" dirty="0">
              <a:latin typeface="方正姚体" panose="02010601030101010101" pitchFamily="2" charset="-122"/>
              <a:ea typeface="方正姚体" panose="02010601030101010101" pitchFamily="2" charset="-122"/>
            </a:endParaRPr>
          </a:p>
          <a:p>
            <a:pPr marL="342900" lvl="0" indent="-342900" eaLnBrk="1" hangingPunct="1">
              <a:buClr>
                <a:srgbClr val="FF0000"/>
              </a:buClr>
              <a:buSzPct val="80000"/>
              <a:buFont typeface="Wingdings" panose="05000000000000000000" pitchFamily="2" charset="2"/>
              <a:buChar char="Ø"/>
            </a:pPr>
            <a:r>
              <a:rPr lang="zh-CN" altLang="zh-CN" sz="2200" b="0" dirty="0">
                <a:latin typeface="方正姚体" panose="02010601030101010101" pitchFamily="2" charset="-122"/>
                <a:ea typeface="方正姚体" panose="02010601030101010101" pitchFamily="2" charset="-122"/>
              </a:rPr>
              <a:t>直到最后一条语句执行完，程序流程控制才跳出该顺序块。</a:t>
            </a:r>
            <a:endParaRPr lang="zh-CN" altLang="en-US" sz="2200" b="0" dirty="0">
              <a:latin typeface="方正姚体" panose="02010601030101010101" pitchFamily="2" charset="-122"/>
              <a:ea typeface="方正姚体" panose="0201060103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91651"/>
                                        </p:tgtEl>
                                        <p:attrNameLst>
                                          <p:attrName>style.visibility</p:attrName>
                                        </p:attrNameLst>
                                      </p:cBhvr>
                                      <p:to>
                                        <p:strVal val="visible"/>
                                      </p:to>
                                    </p:set>
                                    <p:anim calcmode="lin" valueType="num">
                                      <p:cBhvr additive="base">
                                        <p:cTn id="7" dur="500" fill="hold"/>
                                        <p:tgtEl>
                                          <p:spTgt spid="1691651"/>
                                        </p:tgtEl>
                                        <p:attrNameLst>
                                          <p:attrName>ppt_x</p:attrName>
                                        </p:attrNameLst>
                                      </p:cBhvr>
                                      <p:tavLst>
                                        <p:tav tm="0">
                                          <p:val>
                                            <p:strVal val="0-#ppt_w/2"/>
                                          </p:val>
                                        </p:tav>
                                        <p:tav tm="100000">
                                          <p:val>
                                            <p:strVal val="#ppt_x"/>
                                          </p:val>
                                        </p:tav>
                                      </p:tavLst>
                                    </p:anim>
                                    <p:anim calcmode="lin" valueType="num">
                                      <p:cBhvr additive="base">
                                        <p:cTn id="8" dur="500" fill="hold"/>
                                        <p:tgtEl>
                                          <p:spTgt spid="16916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691653"/>
                                        </p:tgtEl>
                                        <p:attrNameLst>
                                          <p:attrName>style.visibility</p:attrName>
                                        </p:attrNameLst>
                                      </p:cBhvr>
                                      <p:to>
                                        <p:strVal val="visible"/>
                                      </p:to>
                                    </p:set>
                                    <p:animEffect transition="in" filter="dissolve">
                                      <p:cBhvr>
                                        <p:cTn id="13" dur="500"/>
                                        <p:tgtEl>
                                          <p:spTgt spid="169165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691654">
                                            <p:txEl>
                                              <p:charRg st="0" end="6"/>
                                            </p:txEl>
                                          </p:spTgt>
                                        </p:tgtEl>
                                        <p:attrNameLst>
                                          <p:attrName>style.visibility</p:attrName>
                                        </p:attrNameLst>
                                      </p:cBhvr>
                                      <p:to>
                                        <p:strVal val="visible"/>
                                      </p:to>
                                    </p:set>
                                    <p:anim calcmode="lin" valueType="num">
                                      <p:cBhvr additive="base">
                                        <p:cTn id="18" dur="500" fill="hold"/>
                                        <p:tgtEl>
                                          <p:spTgt spid="1691654">
                                            <p:txEl>
                                              <p:charRg st="0" end="6"/>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691654">
                                            <p:txEl>
                                              <p:charRg st="0" end="6"/>
                                            </p:txEl>
                                          </p:spTgt>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1691652"/>
                                        </p:tgtEl>
                                        <p:attrNameLst>
                                          <p:attrName>style.visibility</p:attrName>
                                        </p:attrNameLst>
                                      </p:cBhvr>
                                      <p:to>
                                        <p:strVal val="visible"/>
                                      </p:to>
                                    </p:set>
                                    <p:animEffect transition="in" filter="dissolve">
                                      <p:cBhvr>
                                        <p:cTn id="23" dur="500"/>
                                        <p:tgtEl>
                                          <p:spTgt spid="1691652"/>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288" fill="hold" grpId="0" nodeType="clickEffect">
                                  <p:stCondLst>
                                    <p:cond delay="0"/>
                                  </p:stCondLst>
                                  <p:childTnLst>
                                    <p:set>
                                      <p:cBhvr>
                                        <p:cTn id="27" dur="1" fill="hold">
                                          <p:stCondLst>
                                            <p:cond delay="0"/>
                                          </p:stCondLst>
                                        </p:cTn>
                                        <p:tgtEl>
                                          <p:spTgt spid="1691655"/>
                                        </p:tgtEl>
                                        <p:attrNameLst>
                                          <p:attrName>style.visibility</p:attrName>
                                        </p:attrNameLst>
                                      </p:cBhvr>
                                      <p:to>
                                        <p:strVal val="visible"/>
                                      </p:to>
                                    </p:set>
                                    <p:anim calcmode="lin" valueType="num">
                                      <p:cBhvr>
                                        <p:cTn id="28" dur="500" fill="hold"/>
                                        <p:tgtEl>
                                          <p:spTgt spid="1691655"/>
                                        </p:tgtEl>
                                        <p:attrNameLst>
                                          <p:attrName>ppt_w</p:attrName>
                                        </p:attrNameLst>
                                      </p:cBhvr>
                                      <p:tavLst>
                                        <p:tav tm="0">
                                          <p:val>
                                            <p:strVal val="4/3*#ppt_w"/>
                                          </p:val>
                                        </p:tav>
                                        <p:tav tm="100000">
                                          <p:val>
                                            <p:strVal val="#ppt_w"/>
                                          </p:val>
                                        </p:tav>
                                      </p:tavLst>
                                    </p:anim>
                                    <p:anim calcmode="lin" valueType="num">
                                      <p:cBhvr>
                                        <p:cTn id="29" dur="500" fill="hold"/>
                                        <p:tgtEl>
                                          <p:spTgt spid="1691655"/>
                                        </p:tgtEl>
                                        <p:attrNameLst>
                                          <p:attrName>ppt_h</p:attrName>
                                        </p:attrNameLst>
                                      </p:cBhvr>
                                      <p:tavLst>
                                        <p:tav tm="0">
                                          <p:val>
                                            <p:strVal val="4/3*#ppt_h"/>
                                          </p:val>
                                        </p:tav>
                                        <p:tav tm="100000">
                                          <p:val>
                                            <p:strVal val="#ppt_h"/>
                                          </p:val>
                                        </p:tav>
                                      </p:tavLst>
                                    </p:anim>
                                  </p:childTnLst>
                                </p:cTn>
                              </p:par>
                            </p:childTnLst>
                          </p:cTn>
                        </p:par>
                        <p:par>
                          <p:cTn id="30" fill="hold">
                            <p:stCondLst>
                              <p:cond delay="500"/>
                            </p:stCondLst>
                            <p:childTnLst>
                              <p:par>
                                <p:cTn id="31" presetID="2" presetClass="entr" presetSubtype="2" fill="hold" grpId="0" nodeType="afterEffect">
                                  <p:stCondLst>
                                    <p:cond delay="0"/>
                                  </p:stCondLst>
                                  <p:childTnLst>
                                    <p:set>
                                      <p:cBhvr>
                                        <p:cTn id="32" dur="1" fill="hold">
                                          <p:stCondLst>
                                            <p:cond delay="0"/>
                                          </p:stCondLst>
                                        </p:cTn>
                                        <p:tgtEl>
                                          <p:spTgt spid="1691656"/>
                                        </p:tgtEl>
                                        <p:attrNameLst>
                                          <p:attrName>style.visibility</p:attrName>
                                        </p:attrNameLst>
                                      </p:cBhvr>
                                      <p:to>
                                        <p:strVal val="visible"/>
                                      </p:to>
                                    </p:set>
                                    <p:anim calcmode="lin" valueType="num">
                                      <p:cBhvr additive="base">
                                        <p:cTn id="33" dur="500" fill="hold"/>
                                        <p:tgtEl>
                                          <p:spTgt spid="1691656"/>
                                        </p:tgtEl>
                                        <p:attrNameLst>
                                          <p:attrName>ppt_x</p:attrName>
                                        </p:attrNameLst>
                                      </p:cBhvr>
                                      <p:tavLst>
                                        <p:tav tm="0">
                                          <p:val>
                                            <p:strVal val="1+#ppt_w/2"/>
                                          </p:val>
                                        </p:tav>
                                        <p:tav tm="100000">
                                          <p:val>
                                            <p:strVal val="#ppt_x"/>
                                          </p:val>
                                        </p:tav>
                                      </p:tavLst>
                                    </p:anim>
                                    <p:anim calcmode="lin" valueType="num">
                                      <p:cBhvr additive="base">
                                        <p:cTn id="34" dur="500" fill="hold"/>
                                        <p:tgtEl>
                                          <p:spTgt spid="16916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1651" grpId="0"/>
      <p:bldP spid="1691652" grpId="0" animBg="1"/>
      <p:bldP spid="1691653" grpId="0" animBg="1"/>
      <p:bldP spid="1691654" grpId="0" build="p"/>
      <p:bldP spid="1691655" grpId="0" animBg="1"/>
      <p:bldP spid="1691656"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955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693700" name="Text Box 4"/>
          <p:cNvSpPr txBox="1"/>
          <p:nvPr/>
        </p:nvSpPr>
        <p:spPr>
          <a:xfrm>
            <a:off x="1219200" y="2393950"/>
            <a:ext cx="1676400" cy="2101850"/>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begin</a:t>
            </a:r>
            <a:endParaRPr lang="en-US" altLang="zh-CN" sz="2000" dirty="0">
              <a:solidFill>
                <a:srgbClr val="FF0066"/>
              </a:solidFill>
              <a:latin typeface="宋体" panose="02010600030101010101" pitchFamily="2" charset="-122"/>
            </a:endParaRPr>
          </a:p>
          <a:p>
            <a:pPr marL="0" lvl="0" indent="0" algn="just">
              <a:lnSpc>
                <a:spcPct val="110000"/>
              </a:lnSpc>
              <a:spcBef>
                <a:spcPct val="0"/>
              </a:spcBef>
              <a:buClrTx/>
              <a:buFontTx/>
              <a:buNone/>
            </a:pPr>
            <a:r>
              <a:rPr lang="en-US" altLang="zh-CN" sz="2000" dirty="0">
                <a:latin typeface="宋体" panose="02010600030101010101" pitchFamily="2" charset="-122"/>
              </a:rPr>
              <a:t>    </a:t>
            </a:r>
            <a:r>
              <a:rPr lang="zh-CN" altLang="en-US" sz="2000" dirty="0">
                <a:latin typeface="宋体" panose="02010600030101010101" pitchFamily="2" charset="-122"/>
              </a:rPr>
              <a:t>语句</a:t>
            </a:r>
            <a:r>
              <a:rPr lang="en-US" altLang="zh-CN" sz="2000" dirty="0">
                <a:latin typeface="宋体" panose="02010600030101010101" pitchFamily="2" charset="-122"/>
              </a:rPr>
              <a:t>1</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0" lvl="0" indent="0" algn="just">
              <a:lnSpc>
                <a:spcPct val="110000"/>
              </a:lnSpc>
              <a:spcBef>
                <a:spcPct val="0"/>
              </a:spcBef>
              <a:buClrTx/>
              <a:buFontTx/>
              <a:buNone/>
            </a:pPr>
            <a:r>
              <a:rPr lang="zh-CN" altLang="en-US" sz="2000" dirty="0">
                <a:latin typeface="宋体" panose="02010600030101010101" pitchFamily="2" charset="-122"/>
              </a:rPr>
              <a:t>    语句</a:t>
            </a:r>
            <a:r>
              <a:rPr lang="en-US" altLang="zh-CN" sz="2000" dirty="0">
                <a:latin typeface="宋体" panose="02010600030101010101" pitchFamily="2" charset="-122"/>
              </a:rPr>
              <a:t>2</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0" lvl="0" indent="0" algn="just">
              <a:lnSpc>
                <a:spcPct val="110000"/>
              </a:lnSpc>
              <a:spcBef>
                <a:spcPct val="0"/>
              </a:spcBef>
              <a:buClrTx/>
              <a:buFontTx/>
              <a:buNone/>
            </a:pPr>
            <a:r>
              <a:rPr lang="zh-CN" altLang="en-US" sz="2000" dirty="0">
                <a:latin typeface="宋体" panose="02010600030101010101" pitchFamily="2" charset="-122"/>
              </a:rPr>
              <a:t>      </a:t>
            </a:r>
            <a:r>
              <a:rPr lang="en-US" altLang="zh-CN" sz="2000" dirty="0">
                <a:latin typeface="Times New Roman" panose="02020603050405020304" pitchFamily="18" charset="0"/>
              </a:rPr>
              <a:t>…</a:t>
            </a:r>
            <a:endParaRPr lang="en-US" altLang="zh-CN" sz="2000" dirty="0">
              <a:latin typeface="宋体" panose="02010600030101010101" pitchFamily="2" charset="-122"/>
            </a:endParaRPr>
          </a:p>
          <a:p>
            <a:pPr marL="0" lvl="0" indent="0" algn="just">
              <a:lnSpc>
                <a:spcPct val="110000"/>
              </a:lnSpc>
              <a:spcBef>
                <a:spcPct val="0"/>
              </a:spcBef>
              <a:buClrTx/>
              <a:buFontTx/>
              <a:buNone/>
            </a:pPr>
            <a:r>
              <a:rPr lang="en-US" altLang="zh-CN" sz="2000" dirty="0">
                <a:latin typeface="宋体" panose="02010600030101010101" pitchFamily="2" charset="-122"/>
              </a:rPr>
              <a:t>    </a:t>
            </a:r>
            <a:r>
              <a:rPr lang="zh-CN" altLang="en-US" sz="2000" dirty="0">
                <a:latin typeface="宋体" panose="02010600030101010101" pitchFamily="2" charset="-122"/>
              </a:rPr>
              <a:t>语句</a:t>
            </a:r>
            <a:r>
              <a:rPr lang="en-US" altLang="zh-CN" sz="2000" dirty="0">
                <a:latin typeface="宋体" panose="02010600030101010101" pitchFamily="2" charset="-122"/>
              </a:rPr>
              <a:t>n</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end</a:t>
            </a:r>
            <a:endParaRPr lang="en-US" altLang="zh-CN" sz="2000" dirty="0">
              <a:latin typeface="宋体" panose="02010600030101010101" pitchFamily="2" charset="-122"/>
            </a:endParaRPr>
          </a:p>
        </p:txBody>
      </p:sp>
      <p:sp>
        <p:nvSpPr>
          <p:cNvPr id="1693701" name="Text Box 5"/>
          <p:cNvSpPr txBox="1"/>
          <p:nvPr/>
        </p:nvSpPr>
        <p:spPr>
          <a:xfrm>
            <a:off x="4191000" y="2211388"/>
            <a:ext cx="2514600" cy="2436812"/>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begin</a:t>
            </a:r>
            <a:r>
              <a:rPr lang="zh-CN" altLang="en-US" sz="2000" dirty="0">
                <a:solidFill>
                  <a:srgbClr val="FF0066"/>
                </a:solidFill>
                <a:latin typeface="宋体" panose="02010600030101010101" pitchFamily="2" charset="-122"/>
              </a:rPr>
              <a:t>：块名</a:t>
            </a:r>
            <a:endParaRPr lang="zh-CN" altLang="en-US" sz="2000" dirty="0">
              <a:solidFill>
                <a:srgbClr val="FF0066"/>
              </a:solidFill>
              <a:latin typeface="宋体" panose="02010600030101010101" pitchFamily="2" charset="-122"/>
            </a:endParaRPr>
          </a:p>
          <a:p>
            <a:pPr marL="0" lvl="0" indent="0" algn="just">
              <a:lnSpc>
                <a:spcPct val="110000"/>
              </a:lnSpc>
              <a:spcBef>
                <a:spcPct val="0"/>
              </a:spcBef>
              <a:buClrTx/>
              <a:buFontTx/>
              <a:buNone/>
            </a:pPr>
            <a:r>
              <a:rPr lang="zh-CN" altLang="en-US" sz="2000" dirty="0">
                <a:latin typeface="宋体" panose="02010600030101010101" pitchFamily="2" charset="-122"/>
              </a:rPr>
              <a:t>    块内声明语句；    </a:t>
            </a:r>
            <a:endParaRPr lang="zh-CN" altLang="en-US" sz="2000" dirty="0">
              <a:latin typeface="宋体" panose="02010600030101010101" pitchFamily="2" charset="-122"/>
            </a:endParaRPr>
          </a:p>
          <a:p>
            <a:pPr marL="0" lvl="0" indent="0" algn="just">
              <a:lnSpc>
                <a:spcPct val="110000"/>
              </a:lnSpc>
              <a:spcBef>
                <a:spcPct val="0"/>
              </a:spcBef>
              <a:buClrTx/>
              <a:buFontTx/>
              <a:buNone/>
            </a:pPr>
            <a:r>
              <a:rPr lang="zh-CN" altLang="en-US" sz="2000" dirty="0">
                <a:latin typeface="宋体" panose="02010600030101010101" pitchFamily="2" charset="-122"/>
              </a:rPr>
              <a:t>    语句</a:t>
            </a:r>
            <a:r>
              <a:rPr lang="en-US" altLang="zh-CN" sz="2000" dirty="0">
                <a:latin typeface="宋体" panose="02010600030101010101" pitchFamily="2" charset="-122"/>
              </a:rPr>
              <a:t>1</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0" lvl="0" indent="0" algn="just">
              <a:lnSpc>
                <a:spcPct val="110000"/>
              </a:lnSpc>
              <a:spcBef>
                <a:spcPct val="0"/>
              </a:spcBef>
              <a:buClrTx/>
              <a:buFontTx/>
              <a:buNone/>
            </a:pPr>
            <a:r>
              <a:rPr lang="zh-CN" altLang="en-US" sz="2000" dirty="0">
                <a:latin typeface="宋体" panose="02010600030101010101" pitchFamily="2" charset="-122"/>
              </a:rPr>
              <a:t>    语句</a:t>
            </a:r>
            <a:r>
              <a:rPr lang="en-US" altLang="zh-CN" sz="2000" dirty="0">
                <a:latin typeface="宋体" panose="02010600030101010101" pitchFamily="2" charset="-122"/>
              </a:rPr>
              <a:t>2</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0" lvl="0" indent="0" algn="just">
              <a:lnSpc>
                <a:spcPct val="110000"/>
              </a:lnSpc>
              <a:spcBef>
                <a:spcPct val="0"/>
              </a:spcBef>
              <a:buClrTx/>
              <a:buFontTx/>
              <a:buNone/>
            </a:pPr>
            <a:r>
              <a:rPr lang="zh-CN" altLang="en-US" sz="2000" dirty="0">
                <a:latin typeface="宋体" panose="02010600030101010101" pitchFamily="2" charset="-122"/>
              </a:rPr>
              <a:t>      </a:t>
            </a:r>
            <a:r>
              <a:rPr lang="en-US" altLang="zh-CN" sz="2000" dirty="0">
                <a:latin typeface="Times New Roman" panose="02020603050405020304" pitchFamily="18" charset="0"/>
              </a:rPr>
              <a:t>…</a:t>
            </a:r>
            <a:endParaRPr lang="en-US" altLang="zh-CN" sz="2000" dirty="0">
              <a:latin typeface="宋体" panose="02010600030101010101" pitchFamily="2" charset="-122"/>
            </a:endParaRPr>
          </a:p>
          <a:p>
            <a:pPr marL="0" lvl="0" indent="0" algn="just">
              <a:lnSpc>
                <a:spcPct val="110000"/>
              </a:lnSpc>
              <a:spcBef>
                <a:spcPct val="0"/>
              </a:spcBef>
              <a:buClrTx/>
              <a:buFontTx/>
              <a:buNone/>
            </a:pPr>
            <a:r>
              <a:rPr lang="en-US" altLang="zh-CN" sz="2000" dirty="0">
                <a:latin typeface="宋体" panose="02010600030101010101" pitchFamily="2" charset="-122"/>
              </a:rPr>
              <a:t>    </a:t>
            </a:r>
            <a:r>
              <a:rPr lang="zh-CN" altLang="en-US" sz="2000" dirty="0">
                <a:latin typeface="宋体" panose="02010600030101010101" pitchFamily="2" charset="-122"/>
              </a:rPr>
              <a:t>语句</a:t>
            </a:r>
            <a:r>
              <a:rPr lang="en-US" altLang="zh-CN" sz="2000" dirty="0">
                <a:latin typeface="宋体" panose="02010600030101010101" pitchFamily="2" charset="-122"/>
              </a:rPr>
              <a:t>n</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end</a:t>
            </a:r>
            <a:endParaRPr lang="en-US" altLang="zh-CN" sz="2000" dirty="0">
              <a:latin typeface="宋体" panose="02010600030101010101" pitchFamily="2" charset="-122"/>
            </a:endParaRPr>
          </a:p>
        </p:txBody>
      </p:sp>
      <p:sp>
        <p:nvSpPr>
          <p:cNvPr id="1693702" name="Rectangle 6"/>
          <p:cNvSpPr/>
          <p:nvPr/>
        </p:nvSpPr>
        <p:spPr>
          <a:xfrm>
            <a:off x="914400" y="5105400"/>
            <a:ext cx="7239000" cy="904875"/>
          </a:xfrm>
          <a:prstGeom prst="rect">
            <a:avLst/>
          </a:prstGeom>
          <a:solidFill>
            <a:srgbClr val="FFCC99"/>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
                <a:schemeClr val="hlink"/>
              </a:buClr>
              <a:buNone/>
            </a:pPr>
            <a:r>
              <a:rPr lang="zh-CN" altLang="zh-CN" dirty="0">
                <a:latin typeface="仿宋_GB2312" pitchFamily="50" charset="-122"/>
                <a:ea typeface="仿宋_GB2312" pitchFamily="50" charset="-122"/>
              </a:rPr>
              <a:t>注：块内声明语句可以是</a:t>
            </a:r>
            <a:r>
              <a:rPr lang="zh-CN" altLang="zh-CN" dirty="0">
                <a:solidFill>
                  <a:srgbClr val="FF0066"/>
                </a:solidFill>
                <a:latin typeface="仿宋_GB2312" pitchFamily="50" charset="-122"/>
                <a:ea typeface="仿宋_GB2312" pitchFamily="50" charset="-122"/>
              </a:rPr>
              <a:t>参数</a:t>
            </a:r>
            <a:r>
              <a:rPr lang="zh-CN" altLang="zh-CN" dirty="0">
                <a:latin typeface="仿宋_GB2312" pitchFamily="50" charset="-122"/>
                <a:ea typeface="仿宋_GB2312" pitchFamily="50" charset="-122"/>
              </a:rPr>
              <a:t>声明、</a:t>
            </a:r>
            <a:r>
              <a:rPr lang="en-US" altLang="zh-CN" dirty="0">
                <a:solidFill>
                  <a:srgbClr val="FF0066"/>
                </a:solidFill>
                <a:latin typeface="仿宋_GB2312" pitchFamily="50" charset="-122"/>
                <a:ea typeface="仿宋_GB2312" pitchFamily="50" charset="-122"/>
              </a:rPr>
              <a:t>reg</a:t>
            </a:r>
            <a:r>
              <a:rPr lang="zh-CN" altLang="en-US" dirty="0">
                <a:solidFill>
                  <a:srgbClr val="FF0066"/>
                </a:solidFill>
                <a:latin typeface="仿宋_GB2312" pitchFamily="50" charset="-122"/>
                <a:ea typeface="仿宋_GB2312" pitchFamily="50" charset="-122"/>
              </a:rPr>
              <a:t>型</a:t>
            </a:r>
            <a:r>
              <a:rPr lang="zh-CN" altLang="en-US" dirty="0">
                <a:latin typeface="仿宋_GB2312" pitchFamily="50" charset="-122"/>
                <a:ea typeface="仿宋_GB2312" pitchFamily="50" charset="-122"/>
              </a:rPr>
              <a:t>变量声明、</a:t>
            </a:r>
            <a:r>
              <a:rPr lang="en-US" altLang="zh-CN" dirty="0">
                <a:solidFill>
                  <a:srgbClr val="FF0066"/>
                </a:solidFill>
                <a:latin typeface="仿宋_GB2312" pitchFamily="50" charset="-122"/>
                <a:ea typeface="仿宋_GB2312" pitchFamily="50" charset="-122"/>
              </a:rPr>
              <a:t>integer</a:t>
            </a:r>
            <a:r>
              <a:rPr lang="zh-CN" altLang="en-US" dirty="0">
                <a:solidFill>
                  <a:srgbClr val="FF0066"/>
                </a:solidFill>
                <a:latin typeface="仿宋_GB2312" pitchFamily="50" charset="-122"/>
                <a:ea typeface="仿宋_GB2312" pitchFamily="50" charset="-122"/>
              </a:rPr>
              <a:t>型</a:t>
            </a:r>
            <a:r>
              <a:rPr lang="zh-CN" altLang="en-US" dirty="0">
                <a:latin typeface="仿宋_GB2312" pitchFamily="50" charset="-122"/>
                <a:ea typeface="仿宋_GB2312" pitchFamily="50" charset="-122"/>
              </a:rPr>
              <a:t>变量声明、</a:t>
            </a:r>
            <a:r>
              <a:rPr lang="en-US" altLang="zh-CN" dirty="0">
                <a:solidFill>
                  <a:srgbClr val="FF0066"/>
                </a:solidFill>
                <a:latin typeface="仿宋_GB2312" pitchFamily="50" charset="-122"/>
                <a:ea typeface="仿宋_GB2312" pitchFamily="50" charset="-122"/>
              </a:rPr>
              <a:t>real</a:t>
            </a:r>
            <a:r>
              <a:rPr lang="zh-CN" altLang="en-US" dirty="0">
                <a:solidFill>
                  <a:srgbClr val="FF0066"/>
                </a:solidFill>
                <a:latin typeface="仿宋_GB2312" pitchFamily="50" charset="-122"/>
                <a:ea typeface="仿宋_GB2312" pitchFamily="50" charset="-122"/>
              </a:rPr>
              <a:t>型</a:t>
            </a:r>
            <a:r>
              <a:rPr lang="zh-CN" altLang="en-US" dirty="0">
                <a:latin typeface="仿宋_GB2312" pitchFamily="50" charset="-122"/>
                <a:ea typeface="仿宋_GB2312" pitchFamily="50" charset="-122"/>
              </a:rPr>
              <a:t>变量声明语句。</a:t>
            </a:r>
            <a:endParaRPr lang="zh-CN" altLang="en-US" dirty="0">
              <a:latin typeface="仿宋_GB2312" pitchFamily="50" charset="-122"/>
              <a:ea typeface="仿宋_GB2312" pitchFamily="50" charset="-122"/>
            </a:endParaRPr>
          </a:p>
        </p:txBody>
      </p:sp>
      <p:sp>
        <p:nvSpPr>
          <p:cNvPr id="1693703" name="Rectangle 7"/>
          <p:cNvSpPr/>
          <p:nvPr/>
        </p:nvSpPr>
        <p:spPr>
          <a:xfrm>
            <a:off x="3276600" y="3163888"/>
            <a:ext cx="685800" cy="493712"/>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
                <a:schemeClr val="hlink"/>
              </a:buClr>
              <a:buNone/>
            </a:pPr>
            <a:r>
              <a:rPr lang="zh-CN" altLang="en-US" dirty="0"/>
              <a:t>或</a:t>
            </a:r>
            <a:endParaRPr lang="zh-CN" altLang="en-US" dirty="0"/>
          </a:p>
        </p:txBody>
      </p:sp>
      <p:sp>
        <p:nvSpPr>
          <p:cNvPr id="1693706" name="Rectangle 10"/>
          <p:cNvSpPr>
            <a:spLocks noChangeArrowheads="1"/>
          </p:cNvSpPr>
          <p:nvPr/>
        </p:nvSpPr>
        <p:spPr bwMode="auto">
          <a:xfrm>
            <a:off x="696913" y="1497013"/>
            <a:ext cx="2044700" cy="446088"/>
          </a:xfrm>
          <a:prstGeom prst="rect">
            <a:avLst/>
          </a:prstGeom>
          <a:noFill/>
          <a:ln w="25400">
            <a:solidFill>
              <a:srgbClr val="FF9900"/>
            </a:solidFill>
            <a:miter lim="800000"/>
          </a:ln>
          <a:effectLst/>
          <a:extLst>
            <a:ext uri="{909E8E84-426E-40DD-AFC4-6F175D3DCCD1}">
              <a14:hiddenFill xmlns:a14="http://schemas.microsoft.com/office/drawing/2010/main">
                <a:gradFill rotWithShape="0">
                  <a:gsLst>
                    <a:gs pos="0">
                      <a:srgbClr val="8488C4"/>
                    </a:gs>
                    <a:gs pos="53000">
                      <a:srgbClr val="D4DEFF"/>
                    </a:gs>
                    <a:gs pos="83000">
                      <a:srgbClr val="D4DEFF"/>
                    </a:gs>
                    <a:gs pos="100000">
                      <a:srgbClr val="96AB94"/>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90000"/>
              </a:lnSpc>
              <a:spcBef>
                <a:spcPct val="30000"/>
              </a:spcBef>
              <a:spcAft>
                <a:spcPct val="0"/>
              </a:spcAft>
              <a:buClr>
                <a:schemeClr val="tx2"/>
              </a:buClr>
              <a:buSzPct val="85000"/>
              <a:buFont typeface="Wingdings" panose="05000000000000000000" pitchFamily="2" charset="2"/>
              <a:buNone/>
              <a:defRPr/>
            </a:pPr>
            <a:r>
              <a:rPr kumimoji="0" lang="zh-CN" altLang="en-US" sz="2400" b="1" i="0" u="none" strike="noStrike" kern="1200" cap="none" spc="0" normalizeH="0" baseline="0" noProof="0">
                <a:ln>
                  <a:noFill/>
                </a:ln>
                <a:solidFill>
                  <a:srgbClr val="800000"/>
                </a:solidFill>
                <a:effectLst>
                  <a:outerShdw blurRad="38100" dist="38100" dir="2700000" algn="tl">
                    <a:srgbClr val="C0C0C0"/>
                  </a:outerShdw>
                </a:effectLst>
                <a:uLnTx/>
                <a:uFillTx/>
                <a:latin typeface="Times New Roman" panose="02020603050405020304" pitchFamily="18" charset="0"/>
                <a:ea typeface="华文楷体" panose="02010600040101010101" pitchFamily="2" charset="-122"/>
                <a:cs typeface="+mn-cs"/>
              </a:rPr>
              <a:t>顺序块的</a:t>
            </a:r>
            <a:r>
              <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rPr>
              <a:t>格式</a:t>
            </a:r>
            <a:endPar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693706"/>
                                        </p:tgtEl>
                                        <p:attrNameLst>
                                          <p:attrName>style.visibility</p:attrName>
                                        </p:attrNameLst>
                                      </p:cBhvr>
                                      <p:to>
                                        <p:strVal val="visible"/>
                                      </p:to>
                                    </p:set>
                                    <p:anim calcmode="lin" valueType="num">
                                      <p:cBhvr>
                                        <p:cTn id="7" dur="500" fill="hold"/>
                                        <p:tgtEl>
                                          <p:spTgt spid="1693706"/>
                                        </p:tgtEl>
                                        <p:attrNameLst>
                                          <p:attrName>ppt_w</p:attrName>
                                        </p:attrNameLst>
                                      </p:cBhvr>
                                      <p:tavLst>
                                        <p:tav tm="0">
                                          <p:val>
                                            <p:fltVal val="0.000000"/>
                                          </p:val>
                                        </p:tav>
                                        <p:tav tm="100000">
                                          <p:val>
                                            <p:strVal val="#ppt_w"/>
                                          </p:val>
                                        </p:tav>
                                      </p:tavLst>
                                    </p:anim>
                                    <p:anim calcmode="lin" valueType="num">
                                      <p:cBhvr>
                                        <p:cTn id="8" dur="500" fill="hold"/>
                                        <p:tgtEl>
                                          <p:spTgt spid="1693706"/>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693700"/>
                                        </p:tgtEl>
                                        <p:attrNameLst>
                                          <p:attrName>style.visibility</p:attrName>
                                        </p:attrNameLst>
                                      </p:cBhvr>
                                      <p:to>
                                        <p:strVal val="visible"/>
                                      </p:to>
                                    </p:set>
                                    <p:animEffect transition="in" filter="wipe(left)">
                                      <p:cBhvr>
                                        <p:cTn id="13" dur="500"/>
                                        <p:tgtEl>
                                          <p:spTgt spid="1693700"/>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693703"/>
                                        </p:tgtEl>
                                        <p:attrNameLst>
                                          <p:attrName>style.visibility</p:attrName>
                                        </p:attrNameLst>
                                      </p:cBhvr>
                                      <p:to>
                                        <p:strVal val="visible"/>
                                      </p:to>
                                    </p:set>
                                    <p:animEffect transition="in" filter="dissolve">
                                      <p:cBhvr>
                                        <p:cTn id="18" dur="500"/>
                                        <p:tgtEl>
                                          <p:spTgt spid="1693703"/>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693701"/>
                                        </p:tgtEl>
                                        <p:attrNameLst>
                                          <p:attrName>style.visibility</p:attrName>
                                        </p:attrNameLst>
                                      </p:cBhvr>
                                      <p:to>
                                        <p:strVal val="visible"/>
                                      </p:to>
                                    </p:set>
                                    <p:animEffect transition="in" filter="wipe(left)">
                                      <p:cBhvr>
                                        <p:cTn id="22" dur="500"/>
                                        <p:tgtEl>
                                          <p:spTgt spid="169370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693702"/>
                                        </p:tgtEl>
                                        <p:attrNameLst>
                                          <p:attrName>style.visibility</p:attrName>
                                        </p:attrNameLst>
                                      </p:cBhvr>
                                      <p:to>
                                        <p:strVal val="visible"/>
                                      </p:to>
                                    </p:set>
                                    <p:anim calcmode="lin" valueType="num">
                                      <p:cBhvr additive="base">
                                        <p:cTn id="27" dur="500" fill="hold"/>
                                        <p:tgtEl>
                                          <p:spTgt spid="1693702"/>
                                        </p:tgtEl>
                                        <p:attrNameLst>
                                          <p:attrName>ppt_x</p:attrName>
                                        </p:attrNameLst>
                                      </p:cBhvr>
                                      <p:tavLst>
                                        <p:tav tm="0">
                                          <p:val>
                                            <p:strVal val="#ppt_x"/>
                                          </p:val>
                                        </p:tav>
                                        <p:tav tm="100000">
                                          <p:val>
                                            <p:strVal val="#ppt_x"/>
                                          </p:val>
                                        </p:tav>
                                      </p:tavLst>
                                    </p:anim>
                                    <p:anim calcmode="lin" valueType="num">
                                      <p:cBhvr additive="base">
                                        <p:cTn id="28" dur="500" fill="hold"/>
                                        <p:tgtEl>
                                          <p:spTgt spid="16937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3700" grpId="0" animBg="1"/>
      <p:bldP spid="1693701" grpId="0" animBg="1"/>
      <p:bldP spid="1693702" grpId="0" animBg="1"/>
      <p:bldP spid="1693703" grpId="0"/>
      <p:bldP spid="1693706"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160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695747" name="Rectangle 3"/>
          <p:cNvSpPr>
            <a:spLocks noGrp="1" noChangeArrowheads="1"/>
          </p:cNvSpPr>
          <p:nvPr>
            <p:ph idx="1"/>
          </p:nvPr>
        </p:nvSpPr>
        <p:spPr>
          <a:xfrm>
            <a:off x="1027113" y="1627188"/>
            <a:ext cx="8116888" cy="4313238"/>
          </a:xfrm>
        </p:spPr>
        <p:txBody>
          <a:bodyPr vert="horz" wrap="square" lIns="91440" tIns="45720" rIns="91440" bIns="45720" numCol="1" anchor="t" anchorCtr="0" compatLnSpc="1"/>
          <a:lstStyle/>
          <a:p>
            <a:pPr marL="190500" marR="0" lvl="1" indent="0" algn="l" defTabSz="914400" rtl="0" eaLnBrk="1" fontAlgn="base" latinLnBrk="0" hangingPunct="1">
              <a:lnSpc>
                <a:spcPct val="90000"/>
              </a:lnSpc>
              <a:spcBef>
                <a:spcPct val="20000"/>
              </a:spcBef>
              <a:spcAft>
                <a:spcPct val="0"/>
              </a:spcAft>
              <a:buClr>
                <a:srgbClr val="FF0000"/>
              </a:buClr>
              <a:buSzPct val="8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rPr>
              <a:t>[</a:t>
            </a:r>
            <a:r>
              <a:rPr kumimoji="0" lang="zh-CN" altLang="en-US" sz="2400" b="1" i="0" u="none" strike="noStrike" kern="0" cap="none" spc="0" normalizeH="0" baseline="0" noProof="0" dirty="0" smtClean="0">
                <a:ln>
                  <a:noFill/>
                </a:ln>
                <a:solidFill>
                  <a:srgbClr val="FF0066"/>
                </a:solidFill>
                <a:effectLst/>
                <a:uLnTx/>
                <a:uFillTx/>
                <a:latin typeface="宋体" panose="02010600030101010101" pitchFamily="2" charset="-122"/>
              </a:rPr>
              <a:t>例</a:t>
            </a:r>
            <a:r>
              <a:rPr kumimoji="0"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rPr>
              <a:t>]</a:t>
            </a:r>
            <a:r>
              <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rPr>
              <a:t>begin  </a:t>
            </a:r>
            <a:endPar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endParaRPr>
          </a:p>
          <a:p>
            <a:pPr marL="0" marR="0" lvl="0" indent="0" algn="l"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b =  a ; </a:t>
            </a:r>
            <a:endParaRPr kumimoji="1"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0" marR="0" lvl="0" indent="0" algn="l"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defRPr/>
            </a:pPr>
            <a:r>
              <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c = b;</a:t>
            </a:r>
            <a:r>
              <a:rPr kumimoji="1"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//c</a:t>
            </a:r>
            <a:r>
              <a:rPr kumimoji="1"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的值为</a:t>
            </a:r>
            <a:r>
              <a:rPr kumimoji="1"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a:t>
            </a:r>
            <a:r>
              <a:rPr kumimoji="1"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的值</a:t>
            </a:r>
            <a:endPar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0" marR="0" lvl="0" indent="0" algn="l"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defRPr/>
            </a:pPr>
            <a:r>
              <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end</a:t>
            </a:r>
            <a:endParaRPr kumimoji="1"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0" marR="0" lvl="0" indent="0" algn="just" defTabSz="914400" rtl="0" eaLnBrk="0" fontAlgn="base" latinLnBrk="0" hangingPunct="0">
              <a:lnSpc>
                <a:spcPct val="90000"/>
              </a:lnSpc>
              <a:spcBef>
                <a:spcPct val="0"/>
              </a:spcBef>
              <a:spcAft>
                <a:spcPct val="0"/>
              </a:spcAft>
              <a:buClr>
                <a:srgbClr val="3333FF"/>
              </a:buClr>
              <a:buSzTx/>
              <a:buFont typeface="Wingdings" panose="05000000000000000000" pitchFamily="2" charset="2"/>
              <a:buNone/>
              <a:defRPr/>
            </a:pPr>
            <a:endParaRPr kumimoji="0"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  [</a:t>
            </a:r>
            <a:r>
              <a:rPr kumimoji="0" lang="zh-CN" altLang="en-US" sz="2400" b="1" i="0" u="none" strike="noStrike" kern="0" cap="none" spc="0" normalizeH="0" baseline="0" noProof="0" dirty="0" smtClean="0">
                <a:ln>
                  <a:noFill/>
                </a:ln>
                <a:solidFill>
                  <a:srgbClr val="FF0066"/>
                </a:solidFill>
                <a:effectLst/>
                <a:uLnTx/>
                <a:uFillTx/>
                <a:latin typeface="Times New Roman" panose="02020603050405020304" pitchFamily="18" charset="0"/>
                <a:cs typeface="+mn-cs"/>
              </a:rPr>
              <a:t>例</a:t>
            </a:r>
            <a:r>
              <a:rPr kumimoji="0"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  </a:t>
            </a:r>
            <a:r>
              <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begin  </a:t>
            </a:r>
            <a:endPar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0" marR="0" lvl="0" indent="0" algn="l"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defRPr/>
            </a:pPr>
            <a:r>
              <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b =  a ; </a:t>
            </a:r>
            <a:endParaRPr kumimoji="1"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0" marR="0" lvl="0" indent="0" algn="l"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defRPr/>
            </a:pPr>
            <a:r>
              <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0" lang="en-US" altLang="zh-CN" sz="2400" b="1" i="0" u="none" strike="noStrike" kern="0" cap="none" spc="0" normalizeH="0" baseline="0" noProof="0" dirty="0" smtClean="0">
                <a:ln>
                  <a:noFill/>
                </a:ln>
                <a:solidFill>
                  <a:srgbClr val="FF0066"/>
                </a:solidFill>
                <a:effectLst/>
                <a:uLnTx/>
                <a:uFillTx/>
                <a:latin typeface="Times New Roman" panose="02020603050405020304" pitchFamily="18" charset="0"/>
                <a:cs typeface="+mn-cs"/>
              </a:rPr>
              <a:t>#10</a:t>
            </a:r>
            <a:r>
              <a:rPr kumimoji="1"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c = b;</a:t>
            </a:r>
            <a:r>
              <a:rPr kumimoji="1"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在两条赋值语句间延迟</a:t>
            </a:r>
            <a:r>
              <a:rPr kumimoji="1"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10</a:t>
            </a:r>
            <a:r>
              <a:rPr kumimoji="1"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个时间单位</a:t>
            </a:r>
            <a:endParaRPr kumimoji="1"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0" marR="0" lvl="0" indent="0" algn="l"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end</a:t>
            </a:r>
            <a:endParaRPr kumimoji="0"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p:txBody>
      </p:sp>
      <p:sp>
        <p:nvSpPr>
          <p:cNvPr id="1695748" name="Rectangle 4"/>
          <p:cNvSpPr/>
          <p:nvPr/>
        </p:nvSpPr>
        <p:spPr>
          <a:xfrm>
            <a:off x="1828800" y="5445125"/>
            <a:ext cx="5646738" cy="904875"/>
          </a:xfrm>
          <a:prstGeom prst="rect">
            <a:avLst/>
          </a:prstGeom>
          <a:solidFill>
            <a:srgbClr val="FFCC99"/>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nSpc>
                <a:spcPct val="110000"/>
              </a:lnSpc>
              <a:spcBef>
                <a:spcPct val="0"/>
              </a:spcBef>
              <a:buClr>
                <a:schemeClr val="hlink"/>
              </a:buClr>
              <a:buNone/>
            </a:pPr>
            <a:r>
              <a:rPr lang="zh-CN" altLang="zh-CN" dirty="0">
                <a:solidFill>
                  <a:srgbClr val="FF3399"/>
                </a:solidFill>
                <a:latin typeface="仿宋_GB2312" pitchFamily="50" charset="-122"/>
                <a:ea typeface="仿宋_GB2312" pitchFamily="50" charset="-122"/>
              </a:rPr>
              <a:t>注</a:t>
            </a:r>
            <a:r>
              <a:rPr lang="zh-CN" altLang="zh-CN" dirty="0">
                <a:latin typeface="仿宋_GB2312" pitchFamily="50" charset="-122"/>
                <a:ea typeface="仿宋_GB2312" pitchFamily="50" charset="-122"/>
              </a:rPr>
              <a:t>：这里标识符</a:t>
            </a:r>
            <a:r>
              <a:rPr lang="zh-CN" altLang="zh-CN" dirty="0">
                <a:latin typeface="Times New Roman" panose="02020603050405020304" pitchFamily="18" charset="0"/>
                <a:ea typeface="仿宋_GB2312" pitchFamily="50" charset="-122"/>
              </a:rPr>
              <a:t>“</a:t>
            </a:r>
            <a:r>
              <a:rPr lang="en-US" altLang="zh-CN" dirty="0">
                <a:solidFill>
                  <a:srgbClr val="FF0066"/>
                </a:solidFill>
                <a:latin typeface="仿宋_GB2312" pitchFamily="50" charset="-122"/>
                <a:ea typeface="仿宋_GB2312" pitchFamily="50" charset="-122"/>
              </a:rPr>
              <a:t>#</a:t>
            </a:r>
            <a:r>
              <a:rPr lang="en-US" altLang="zh-CN" dirty="0">
                <a:latin typeface="Times New Roman" panose="02020603050405020304" pitchFamily="18" charset="0"/>
                <a:ea typeface="仿宋_GB2312" pitchFamily="50" charset="-122"/>
              </a:rPr>
              <a:t>”</a:t>
            </a:r>
            <a:r>
              <a:rPr lang="zh-CN" altLang="en-US" dirty="0">
                <a:latin typeface="仿宋_GB2312" pitchFamily="50" charset="-122"/>
                <a:ea typeface="仿宋_GB2312" pitchFamily="50" charset="-122"/>
              </a:rPr>
              <a:t>表示延迟；</a:t>
            </a:r>
            <a:endParaRPr lang="zh-CN" altLang="en-US" dirty="0">
              <a:latin typeface="仿宋_GB2312" pitchFamily="50" charset="-122"/>
              <a:ea typeface="仿宋_GB2312" pitchFamily="50" charset="-122"/>
            </a:endParaRPr>
          </a:p>
          <a:p>
            <a:pPr marL="0" lvl="0" indent="0" algn="ctr">
              <a:lnSpc>
                <a:spcPct val="110000"/>
              </a:lnSpc>
              <a:spcBef>
                <a:spcPct val="0"/>
              </a:spcBef>
              <a:buClr>
                <a:schemeClr val="hlink"/>
              </a:buClr>
              <a:buNone/>
            </a:pPr>
            <a:r>
              <a:rPr lang="zh-CN" altLang="en-US" dirty="0">
                <a:latin typeface="仿宋_GB2312" pitchFamily="50" charset="-122"/>
                <a:ea typeface="仿宋_GB2312" pitchFamily="50" charset="-122"/>
              </a:rPr>
              <a:t>     在模块调用中</a:t>
            </a:r>
            <a:r>
              <a:rPr lang="zh-CN" altLang="zh-CN" dirty="0">
                <a:latin typeface="Times New Roman" panose="02020603050405020304" pitchFamily="18" charset="0"/>
                <a:ea typeface="仿宋_GB2312" pitchFamily="50" charset="-122"/>
              </a:rPr>
              <a:t>“</a:t>
            </a:r>
            <a:r>
              <a:rPr lang="en-US" altLang="zh-CN" dirty="0">
                <a:solidFill>
                  <a:srgbClr val="FF0066"/>
                </a:solidFill>
                <a:latin typeface="仿宋_GB2312" pitchFamily="50" charset="-122"/>
                <a:ea typeface="仿宋_GB2312" pitchFamily="50" charset="-122"/>
              </a:rPr>
              <a:t>#</a:t>
            </a:r>
            <a:r>
              <a:rPr lang="en-US" altLang="zh-CN" dirty="0">
                <a:latin typeface="Times New Roman" panose="02020603050405020304" pitchFamily="18" charset="0"/>
                <a:ea typeface="仿宋_GB2312" pitchFamily="50" charset="-122"/>
              </a:rPr>
              <a:t>”</a:t>
            </a:r>
            <a:r>
              <a:rPr lang="zh-CN" altLang="en-US" dirty="0">
                <a:latin typeface="仿宋_GB2312" pitchFamily="50" charset="-122"/>
                <a:ea typeface="仿宋_GB2312" pitchFamily="50" charset="-122"/>
              </a:rPr>
              <a:t>表示参数的传递</a:t>
            </a:r>
            <a:endParaRPr lang="zh-CN" altLang="en-US" dirty="0">
              <a:latin typeface="仿宋_GB2312" pitchFamily="50" charset="-122"/>
              <a:ea typeface="仿宋_GB2312" pitchFamily="50" charset="-122"/>
            </a:endParaRPr>
          </a:p>
        </p:txBody>
      </p:sp>
      <p:sp>
        <p:nvSpPr>
          <p:cNvPr id="1695749" name="AutoShape 5"/>
          <p:cNvSpPr>
            <a:spLocks noChangeArrowheads="1"/>
          </p:cNvSpPr>
          <p:nvPr/>
        </p:nvSpPr>
        <p:spPr bwMode="auto">
          <a:xfrm rot="-84869">
            <a:off x="285750" y="1179513"/>
            <a:ext cx="1257300" cy="631825"/>
          </a:xfrm>
          <a:prstGeom prst="star32">
            <a:avLst>
              <a:gd name="adj" fmla="val 37500"/>
            </a:avLst>
          </a:prstGeom>
          <a:solidFill>
            <a:schemeClr val="accent2"/>
          </a:solidFill>
          <a:ln w="9525">
            <a:solidFill>
              <a:srgbClr val="00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举例</a:t>
            </a:r>
            <a:endParaRPr kumimoji="0" lang="zh-CN" alt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1695749"/>
                                        </p:tgtEl>
                                        <p:attrNameLst>
                                          <p:attrName>style.visibility</p:attrName>
                                        </p:attrNameLst>
                                      </p:cBhvr>
                                      <p:to>
                                        <p:strVal val="visible"/>
                                      </p:to>
                                    </p:set>
                                    <p:anim calcmode="lin" valueType="num">
                                      <p:cBhvr>
                                        <p:cTn id="7" dur="500" fill="hold"/>
                                        <p:tgtEl>
                                          <p:spTgt spid="1695749"/>
                                        </p:tgtEl>
                                        <p:attrNameLst>
                                          <p:attrName>ppt_w</p:attrName>
                                        </p:attrNameLst>
                                      </p:cBhvr>
                                      <p:tavLst>
                                        <p:tav tm="0">
                                          <p:val>
                                            <p:strVal val="4/3*#ppt_w"/>
                                          </p:val>
                                        </p:tav>
                                        <p:tav tm="100000">
                                          <p:val>
                                            <p:strVal val="#ppt_w"/>
                                          </p:val>
                                        </p:tav>
                                      </p:tavLst>
                                    </p:anim>
                                    <p:anim calcmode="lin" valueType="num">
                                      <p:cBhvr>
                                        <p:cTn id="8" dur="500" fill="hold"/>
                                        <p:tgtEl>
                                          <p:spTgt spid="1695749"/>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2" presetClass="entr" presetSubtype="12" fill="hold" grpId="0" nodeType="afterEffect">
                                  <p:stCondLst>
                                    <p:cond delay="0"/>
                                  </p:stCondLst>
                                  <p:childTnLst>
                                    <p:set>
                                      <p:cBhvr>
                                        <p:cTn id="11" dur="1" fill="hold">
                                          <p:stCondLst>
                                            <p:cond delay="0"/>
                                          </p:stCondLst>
                                        </p:cTn>
                                        <p:tgtEl>
                                          <p:spTgt spid="1695747"/>
                                        </p:tgtEl>
                                        <p:attrNameLst>
                                          <p:attrName>style.visibility</p:attrName>
                                        </p:attrNameLst>
                                      </p:cBhvr>
                                      <p:to>
                                        <p:strVal val="visible"/>
                                      </p:to>
                                    </p:set>
                                    <p:anim calcmode="lin" valueType="num">
                                      <p:cBhvr additive="base">
                                        <p:cTn id="12" dur="500" fill="hold"/>
                                        <p:tgtEl>
                                          <p:spTgt spid="1695747"/>
                                        </p:tgtEl>
                                        <p:attrNameLst>
                                          <p:attrName>ppt_x</p:attrName>
                                        </p:attrNameLst>
                                      </p:cBhvr>
                                      <p:tavLst>
                                        <p:tav tm="0">
                                          <p:val>
                                            <p:strVal val="0-#ppt_w/2"/>
                                          </p:val>
                                        </p:tav>
                                        <p:tav tm="100000">
                                          <p:val>
                                            <p:strVal val="#ppt_x"/>
                                          </p:val>
                                        </p:tav>
                                      </p:tavLst>
                                    </p:anim>
                                    <p:anim calcmode="lin" valueType="num">
                                      <p:cBhvr additive="base">
                                        <p:cTn id="13" dur="500" fill="hold"/>
                                        <p:tgtEl>
                                          <p:spTgt spid="169574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695748"/>
                                        </p:tgtEl>
                                        <p:attrNameLst>
                                          <p:attrName>style.visibility</p:attrName>
                                        </p:attrNameLst>
                                      </p:cBhvr>
                                      <p:to>
                                        <p:strVal val="visible"/>
                                      </p:to>
                                    </p:set>
                                    <p:anim calcmode="lin" valueType="num">
                                      <p:cBhvr>
                                        <p:cTn id="18" dur="500" fill="hold"/>
                                        <p:tgtEl>
                                          <p:spTgt spid="1695748"/>
                                        </p:tgtEl>
                                        <p:attrNameLst>
                                          <p:attrName>ppt_w</p:attrName>
                                        </p:attrNameLst>
                                      </p:cBhvr>
                                      <p:tavLst>
                                        <p:tav tm="0">
                                          <p:val>
                                            <p:fltVal val="0.000000"/>
                                          </p:val>
                                        </p:tav>
                                        <p:tav tm="100000">
                                          <p:val>
                                            <p:strVal val="#ppt_w"/>
                                          </p:val>
                                        </p:tav>
                                      </p:tavLst>
                                    </p:anim>
                                    <p:anim calcmode="lin" valueType="num">
                                      <p:cBhvr>
                                        <p:cTn id="19" dur="500" fill="hold"/>
                                        <p:tgtEl>
                                          <p:spTgt spid="1695748"/>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5747" grpId="0"/>
      <p:bldP spid="1695748" grpId="0" animBg="1"/>
      <p:bldP spid="1695749"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365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697795" name="Rectangle 3"/>
          <p:cNvSpPr>
            <a:spLocks noGrp="1" noChangeArrowheads="1"/>
          </p:cNvSpPr>
          <p:nvPr>
            <p:ph idx="1"/>
          </p:nvPr>
        </p:nvSpPr>
        <p:spPr>
          <a:xfrm>
            <a:off x="228600" y="1231900"/>
            <a:ext cx="8915400" cy="3875088"/>
          </a:xfrm>
        </p:spPr>
        <p:txBody>
          <a:bodyPr vert="horz" wrap="square" lIns="91440" tIns="45720" rIns="91440" bIns="45720" numCol="1" anchor="t" anchorCtr="0" compatLnSpc="1"/>
          <a:lstStyle/>
          <a:p>
            <a:pPr marL="742950" marR="0" lvl="1" indent="-285750" algn="l" defTabSz="914400" rtl="0" eaLnBrk="1" fontAlgn="base" latinLnBrk="0" hangingPunct="1">
              <a:lnSpc>
                <a:spcPct val="90000"/>
              </a:lnSpc>
              <a:spcBef>
                <a:spcPct val="20000"/>
              </a:spcBef>
              <a:spcAft>
                <a:spcPct val="0"/>
              </a:spcAft>
              <a:buClr>
                <a:srgbClr val="FF0000"/>
              </a:buClr>
              <a:buSzPct val="8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tx1"/>
                </a:solidFill>
                <a:effectLst/>
                <a:uLnTx/>
                <a:uFillTx/>
                <a:latin typeface="宋体" panose="02010600030101010101" pitchFamily="2" charset="-122"/>
                <a:ea typeface="+mn-ea"/>
              </a:rPr>
              <a:t> </a:t>
            </a:r>
            <a:r>
              <a:rPr kumimoji="0"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rPr>
              <a:t>[</a:t>
            </a:r>
            <a:r>
              <a:rPr kumimoji="0" lang="zh-CN" altLang="en-US" sz="2400" b="1" i="0" u="none" strike="noStrike" kern="0" cap="none" spc="0" normalizeH="0" baseline="0" noProof="0" dirty="0" smtClean="0">
                <a:ln>
                  <a:noFill/>
                </a:ln>
                <a:solidFill>
                  <a:srgbClr val="FF0066"/>
                </a:solidFill>
                <a:effectLst/>
                <a:uLnTx/>
                <a:uFillTx/>
                <a:latin typeface="宋体" panose="02010600030101010101" pitchFamily="2" charset="-122"/>
              </a:rPr>
              <a:t>例</a:t>
            </a:r>
            <a:r>
              <a:rPr kumimoji="0"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rPr>
              <a:t>]</a:t>
            </a:r>
            <a:r>
              <a:rPr kumimoji="0" lang="zh-CN" altLang="en-US" sz="2400" b="1" i="0" u="none" strike="noStrike" kern="0" cap="none" spc="0" normalizeH="0" baseline="0" noProof="0" dirty="0" smtClean="0">
                <a:ln>
                  <a:noFill/>
                </a:ln>
                <a:solidFill>
                  <a:schemeClr val="tx1"/>
                </a:solidFill>
                <a:effectLst/>
                <a:uLnTx/>
                <a:uFillTx/>
                <a:latin typeface="宋体" panose="02010600030101010101" pitchFamily="2" charset="-122"/>
                <a:ea typeface="+mn-ea"/>
              </a:rPr>
              <a:t>用顺序块和延迟控制组合产生一个时序波形。</a:t>
            </a:r>
            <a:endParaRPr kumimoji="0" lang="zh-CN" altLang="en-US" sz="2400" b="1" i="0" u="none" strike="noStrike" kern="0" cap="none" spc="0" normalizeH="0" baseline="0" noProof="0" dirty="0" smtClean="0">
              <a:ln>
                <a:noFill/>
              </a:ln>
              <a:solidFill>
                <a:schemeClr val="tx1"/>
              </a:solidFill>
              <a:effectLst/>
              <a:uLnTx/>
              <a:uFillTx/>
              <a:latin typeface="宋体" panose="02010600030101010101" pitchFamily="2" charset="-122"/>
              <a:ea typeface="+mn-ea"/>
            </a:endParaRPr>
          </a:p>
          <a:p>
            <a:pPr marL="742950" marR="0" lvl="1" indent="-285750" algn="l" defTabSz="914400" rtl="0" eaLnBrk="1" fontAlgn="base" latinLnBrk="0" hangingPunct="1">
              <a:lnSpc>
                <a:spcPct val="90000"/>
              </a:lnSpc>
              <a:spcBef>
                <a:spcPct val="20000"/>
              </a:spcBef>
              <a:spcAft>
                <a:spcPct val="0"/>
              </a:spcAft>
              <a:buClr>
                <a:srgbClr val="FF0000"/>
              </a:buClr>
              <a:buSzPct val="80000"/>
              <a:buFont typeface="Wingdings" panose="05000000000000000000" pitchFamily="2" charset="2"/>
              <a:buNone/>
              <a:defRPr/>
            </a:pPr>
            <a:r>
              <a:rPr kumimoji="0" lang="zh-CN" altLang="en-US" sz="2400" b="0" i="0" u="none" strike="noStrike" kern="0" cap="none" spc="0" normalizeH="0" baseline="0" noProof="0" dirty="0" smtClean="0">
                <a:ln>
                  <a:noFill/>
                </a:ln>
                <a:solidFill>
                  <a:schemeClr val="tx1"/>
                </a:solidFill>
                <a:effectLst/>
                <a:uLnTx/>
                <a:uFillTx/>
                <a:latin typeface="宋体" panose="02010600030101010101" pitchFamily="2" charset="-122"/>
                <a:ea typeface="+mn-ea"/>
              </a:rPr>
              <a:t>      </a:t>
            </a:r>
            <a:r>
              <a:rPr kumimoji="0"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mn-ea"/>
              </a:rPr>
              <a:t>parameter d = 50</a:t>
            </a: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mn-ea"/>
              </a:rPr>
              <a:t>；</a:t>
            </a:r>
            <a:endPar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mn-ea"/>
            </a:endParaRPr>
          </a:p>
          <a:p>
            <a:pPr marL="742950" marR="0" lvl="1" indent="-285750" algn="l" defTabSz="914400" rtl="0" eaLnBrk="1" fontAlgn="base" latinLnBrk="0" hangingPunct="1">
              <a:lnSpc>
                <a:spcPct val="90000"/>
              </a:lnSpc>
              <a:spcBef>
                <a:spcPct val="20000"/>
              </a:spcBef>
              <a:spcAft>
                <a:spcPct val="0"/>
              </a:spcAft>
              <a:buClr>
                <a:srgbClr val="FF0000"/>
              </a:buClr>
              <a:buSzPct val="80000"/>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rPr>
              <a:t>            </a:t>
            </a:r>
            <a:r>
              <a:rPr kumimoji="1" lang="en-US" altLang="zh-CN" sz="2400" b="1"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rPr>
              <a:t>reg</a:t>
            </a:r>
            <a:r>
              <a:rPr kumimoji="1"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rPr>
              <a:t>[7:0] r</a:t>
            </a:r>
            <a:r>
              <a:rPr kumimoji="1"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rPr>
              <a:t>；</a:t>
            </a:r>
            <a:endParaRPr kumimoji="1"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endParaRPr>
          </a:p>
          <a:p>
            <a:pPr marL="742950" marR="0" lvl="1" indent="-285750" algn="l" defTabSz="914400" rtl="0" eaLnBrk="1" fontAlgn="base" latinLnBrk="0" hangingPunct="1">
              <a:lnSpc>
                <a:spcPct val="90000"/>
              </a:lnSpc>
              <a:spcBef>
                <a:spcPct val="20000"/>
              </a:spcBef>
              <a:spcAft>
                <a:spcPct val="0"/>
              </a:spcAft>
              <a:buClr>
                <a:srgbClr val="FF0000"/>
              </a:buClr>
              <a:buSzPct val="80000"/>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rPr>
              <a:t>             </a:t>
            </a:r>
            <a:r>
              <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rPr>
              <a:t>begin  </a:t>
            </a:r>
            <a:r>
              <a:rPr kumimoji="1"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rPr>
              <a:t>		         //</a:t>
            </a:r>
            <a:r>
              <a:rPr kumimoji="1"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rPr>
              <a:t>由一系列延迟产生的波形</a:t>
            </a:r>
            <a:endPar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endParaRPr>
          </a:p>
          <a:p>
            <a:pPr marL="342900" marR="0" lvl="0" indent="-342900" algn="l"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d  r </a:t>
            </a:r>
            <a:r>
              <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1"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h55</a:t>
            </a:r>
            <a:r>
              <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 </a:t>
            </a:r>
            <a:endPar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d  r </a:t>
            </a:r>
            <a:r>
              <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1"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hE2 </a:t>
            </a:r>
            <a:r>
              <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endParaRPr kumimoji="1"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d  r </a:t>
            </a:r>
            <a:r>
              <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1"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h00</a:t>
            </a:r>
            <a:r>
              <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 </a:t>
            </a:r>
            <a:endParaRPr kumimoji="1"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d  r </a:t>
            </a:r>
            <a:r>
              <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1"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hF7</a:t>
            </a:r>
            <a:r>
              <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 </a:t>
            </a:r>
            <a:endParaRPr kumimoji="1"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d  </a:t>
            </a:r>
            <a:r>
              <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1"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&gt; </a:t>
            </a:r>
            <a:r>
              <a:rPr kumimoji="1" lang="en-US" altLang="zh-CN" sz="2400" b="1"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end_wave</a:t>
            </a:r>
            <a:r>
              <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1"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1"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触发事件</a:t>
            </a:r>
            <a:r>
              <a:rPr kumimoji="1" lang="en-US" altLang="zh-CN" sz="2400" b="1"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end_wave</a:t>
            </a:r>
            <a:endPar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defRPr/>
            </a:pPr>
            <a:r>
              <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zh-CN"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end</a:t>
            </a:r>
            <a:endParaRPr kumimoji="0" lang="en-US" altLang="zh-CN" sz="2400" b="1"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1697796" name="Rectangle 4"/>
          <p:cNvSpPr/>
          <p:nvPr/>
        </p:nvSpPr>
        <p:spPr>
          <a:xfrm>
            <a:off x="1449388" y="5454650"/>
            <a:ext cx="6211887" cy="838200"/>
          </a:xfrm>
          <a:prstGeom prst="rect">
            <a:avLst/>
          </a:prstGeom>
          <a:solidFill>
            <a:srgbClr val="FFCC99"/>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
                <a:schemeClr val="hlink"/>
              </a:buClr>
              <a:buNone/>
            </a:pPr>
            <a:r>
              <a:rPr lang="zh-CN" altLang="zh-CN" sz="2200" dirty="0">
                <a:latin typeface="仿宋_GB2312" pitchFamily="50" charset="-122"/>
                <a:ea typeface="仿宋_GB2312" pitchFamily="50" charset="-122"/>
              </a:rPr>
              <a:t>注：</a:t>
            </a:r>
            <a:r>
              <a:rPr lang="zh-CN" altLang="en-US" sz="2200" dirty="0">
                <a:latin typeface="仿宋_GB2312" pitchFamily="50" charset="-122"/>
                <a:ea typeface="仿宋_GB2312" pitchFamily="50" charset="-122"/>
              </a:rPr>
              <a:t>每条语句的延迟时间</a:t>
            </a:r>
            <a:r>
              <a:rPr lang="en-US" altLang="zh-CN" sz="2200" dirty="0">
                <a:latin typeface="仿宋_GB2312" pitchFamily="50" charset="-122"/>
                <a:ea typeface="仿宋_GB2312" pitchFamily="50" charset="-122"/>
              </a:rPr>
              <a:t>d</a:t>
            </a:r>
            <a:r>
              <a:rPr lang="zh-CN" altLang="en-US" sz="2200" dirty="0">
                <a:latin typeface="仿宋_GB2312" pitchFamily="50" charset="-122"/>
                <a:ea typeface="仿宋_GB2312" pitchFamily="50" charset="-122"/>
              </a:rPr>
              <a:t>是</a:t>
            </a:r>
            <a:r>
              <a:rPr lang="zh-CN" altLang="en-US" sz="2200" dirty="0">
                <a:solidFill>
                  <a:srgbClr val="FF0066"/>
                </a:solidFill>
                <a:latin typeface="仿宋_GB2312" pitchFamily="50" charset="-122"/>
                <a:ea typeface="仿宋_GB2312" pitchFamily="50" charset="-122"/>
              </a:rPr>
              <a:t>相对于前一条语句</a:t>
            </a:r>
            <a:r>
              <a:rPr lang="zh-CN" altLang="en-US" sz="2200" dirty="0">
                <a:latin typeface="仿宋_GB2312" pitchFamily="50" charset="-122"/>
                <a:ea typeface="仿宋_GB2312" pitchFamily="50" charset="-122"/>
              </a:rPr>
              <a:t>的仿真时间而言的！</a:t>
            </a:r>
            <a:endParaRPr lang="zh-CN" altLang="en-US" sz="2200" dirty="0">
              <a:latin typeface="仿宋_GB2312" pitchFamily="50" charset="-122"/>
              <a:ea typeface="仿宋_GB2312" pitchFamily="50"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1697795"/>
                                        </p:tgtEl>
                                        <p:attrNameLst>
                                          <p:attrName>style.visibility</p:attrName>
                                        </p:attrNameLst>
                                      </p:cBhvr>
                                      <p:to>
                                        <p:strVal val="visible"/>
                                      </p:to>
                                    </p:set>
                                    <p:anim calcmode="lin" valueType="num">
                                      <p:cBhvr additive="base">
                                        <p:cTn id="7" dur="500" fill="hold"/>
                                        <p:tgtEl>
                                          <p:spTgt spid="1697795"/>
                                        </p:tgtEl>
                                        <p:attrNameLst>
                                          <p:attrName>ppt_x</p:attrName>
                                        </p:attrNameLst>
                                      </p:cBhvr>
                                      <p:tavLst>
                                        <p:tav tm="0">
                                          <p:val>
                                            <p:strVal val="0-#ppt_w/2"/>
                                          </p:val>
                                        </p:tav>
                                        <p:tav tm="100000">
                                          <p:val>
                                            <p:strVal val="#ppt_x"/>
                                          </p:val>
                                        </p:tav>
                                      </p:tavLst>
                                    </p:anim>
                                    <p:anim calcmode="lin" valueType="num">
                                      <p:cBhvr additive="base">
                                        <p:cTn id="8" dur="500" fill="hold"/>
                                        <p:tgtEl>
                                          <p:spTgt spid="16977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697796"/>
                                        </p:tgtEl>
                                        <p:attrNameLst>
                                          <p:attrName>style.visibility</p:attrName>
                                        </p:attrNameLst>
                                      </p:cBhvr>
                                      <p:to>
                                        <p:strVal val="visible"/>
                                      </p:to>
                                    </p:set>
                                    <p:anim calcmode="lin" valueType="num">
                                      <p:cBhvr>
                                        <p:cTn id="13" dur="500" fill="hold"/>
                                        <p:tgtEl>
                                          <p:spTgt spid="1697796"/>
                                        </p:tgtEl>
                                        <p:attrNameLst>
                                          <p:attrName>ppt_w</p:attrName>
                                        </p:attrNameLst>
                                      </p:cBhvr>
                                      <p:tavLst>
                                        <p:tav tm="0">
                                          <p:val>
                                            <p:fltVal val="0.000000"/>
                                          </p:val>
                                        </p:tav>
                                        <p:tav tm="100000">
                                          <p:val>
                                            <p:strVal val="#ppt_w"/>
                                          </p:val>
                                        </p:tav>
                                      </p:tavLst>
                                    </p:anim>
                                    <p:anim calcmode="lin" valueType="num">
                                      <p:cBhvr>
                                        <p:cTn id="14" dur="500" fill="hold"/>
                                        <p:tgtEl>
                                          <p:spTgt spid="1697796"/>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7795" grpId="0"/>
      <p:bldP spid="1697796"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5698"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699843" name="Rectangle 3"/>
          <p:cNvSpPr>
            <a:spLocks noGrp="1"/>
          </p:cNvSpPr>
          <p:nvPr>
            <p:ph idx="1"/>
          </p:nvPr>
        </p:nvSpPr>
        <p:spPr>
          <a:xfrm>
            <a:off x="414338" y="1519238"/>
            <a:ext cx="2319337" cy="642937"/>
          </a:xfrm>
          <a:ln/>
        </p:spPr>
        <p:txBody>
          <a:bodyPr vert="horz" wrap="square" lIns="91440" tIns="45720" rIns="91440" bIns="45720" anchor="t" anchorCtr="0"/>
          <a:p>
            <a:pPr eaLnBrk="1" hangingPunct="1">
              <a:buNone/>
            </a:pPr>
            <a:r>
              <a:rPr lang="en-US" altLang="zh-CN" sz="2800" dirty="0">
                <a:solidFill>
                  <a:srgbClr val="009900"/>
                </a:solidFill>
                <a:latin typeface="华文新魏" panose="02010800040101010101" pitchFamily="2" charset="-122"/>
                <a:ea typeface="华文新魏" panose="02010800040101010101" pitchFamily="2" charset="-122"/>
              </a:rPr>
              <a:t>2. </a:t>
            </a:r>
            <a:r>
              <a:rPr lang="zh-CN" altLang="en-US" sz="2800" dirty="0">
                <a:solidFill>
                  <a:srgbClr val="009900"/>
                </a:solidFill>
                <a:latin typeface="华文新魏" panose="02010800040101010101" pitchFamily="2" charset="-122"/>
                <a:ea typeface="华文新魏" panose="02010800040101010101" pitchFamily="2" charset="-122"/>
              </a:rPr>
              <a:t>并行块</a:t>
            </a:r>
            <a:endParaRPr lang="zh-CN" altLang="en-US" sz="2800" dirty="0">
              <a:solidFill>
                <a:srgbClr val="009900"/>
              </a:solidFill>
              <a:latin typeface="华文新魏" panose="02010800040101010101" pitchFamily="2" charset="-122"/>
              <a:ea typeface="华文新魏" panose="02010800040101010101" pitchFamily="2" charset="-122"/>
            </a:endParaRPr>
          </a:p>
        </p:txBody>
      </p:sp>
      <p:sp>
        <p:nvSpPr>
          <p:cNvPr id="1699844" name="AutoShape 4"/>
          <p:cNvSpPr/>
          <p:nvPr/>
        </p:nvSpPr>
        <p:spPr>
          <a:xfrm>
            <a:off x="2743200" y="1355725"/>
            <a:ext cx="1905000" cy="685800"/>
          </a:xfrm>
          <a:prstGeom prst="wedgeRoundRectCallout">
            <a:avLst>
              <a:gd name="adj1" fmla="val -91500"/>
              <a:gd name="adj2" fmla="val 10880"/>
              <a:gd name="adj3" fmla="val 16667"/>
            </a:avLst>
          </a:prstGeom>
          <a:solidFill>
            <a:srgbClr val="FFCCCC"/>
          </a:solidFill>
          <a:ln w="9525">
            <a:noFill/>
          </a:ln>
          <a:effectLst>
            <a:prstShdw prst="shdw17" dist="17961" dir="2699999">
              <a:srgbClr val="997A7A"/>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dirty="0">
                <a:latin typeface="宋体" panose="02010600030101010101" pitchFamily="2" charset="-122"/>
              </a:rPr>
              <a:t>用</a:t>
            </a:r>
            <a:r>
              <a:rPr lang="en-US" altLang="zh-CN" sz="2000" dirty="0">
                <a:solidFill>
                  <a:srgbClr val="FF0066"/>
                </a:solidFill>
                <a:latin typeface="宋体" panose="02010600030101010101" pitchFamily="2" charset="-122"/>
              </a:rPr>
              <a:t>fork_join</a:t>
            </a:r>
            <a:r>
              <a:rPr lang="zh-CN" altLang="en-US" sz="2000" dirty="0">
                <a:latin typeface="宋体" panose="02010600030101010101" pitchFamily="2" charset="-122"/>
              </a:rPr>
              <a:t>标识的</a:t>
            </a:r>
            <a:r>
              <a:rPr lang="zh-CN" altLang="en-US" sz="2000" dirty="0"/>
              <a:t>块</a:t>
            </a:r>
            <a:endParaRPr lang="zh-CN" altLang="en-US" sz="2000" dirty="0"/>
          </a:p>
        </p:txBody>
      </p:sp>
      <p:sp>
        <p:nvSpPr>
          <p:cNvPr id="1699845" name="AutoShape 5"/>
          <p:cNvSpPr>
            <a:spLocks noChangeArrowheads="1"/>
          </p:cNvSpPr>
          <p:nvPr/>
        </p:nvSpPr>
        <p:spPr bwMode="auto">
          <a:xfrm rot="-765681">
            <a:off x="328613" y="2306638"/>
            <a:ext cx="1257300" cy="631825"/>
          </a:xfrm>
          <a:prstGeom prst="star32">
            <a:avLst>
              <a:gd name="adj" fmla="val 37500"/>
            </a:avLst>
          </a:prstGeom>
          <a:solidFill>
            <a:schemeClr val="accent2"/>
          </a:solidFill>
          <a:ln w="9525">
            <a:solidFill>
              <a:srgbClr val="00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特点</a:t>
            </a:r>
            <a:endParaRPr kumimoji="0" lang="zh-CN" alt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endParaRPr>
          </a:p>
        </p:txBody>
      </p:sp>
      <p:sp>
        <p:nvSpPr>
          <p:cNvPr id="1699846" name="Rectangle 6"/>
          <p:cNvSpPr/>
          <p:nvPr/>
        </p:nvSpPr>
        <p:spPr>
          <a:xfrm>
            <a:off x="815975" y="2800350"/>
            <a:ext cx="7477125" cy="3189288"/>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742950" lvl="1" indent="-285750" eaLnBrk="1" hangingPunct="1">
              <a:lnSpc>
                <a:spcPct val="110000"/>
              </a:lnSpc>
            </a:pPr>
            <a:r>
              <a:rPr lang="zh-CN" altLang="en-US" b="0" dirty="0">
                <a:latin typeface="方正姚体" panose="02010601030101010101" pitchFamily="2" charset="-122"/>
                <a:ea typeface="方正姚体" panose="02010601030101010101" pitchFamily="2" charset="-122"/>
              </a:rPr>
              <a:t>块内的语句是</a:t>
            </a:r>
            <a:r>
              <a:rPr lang="zh-CN" altLang="en-US" b="0" dirty="0">
                <a:solidFill>
                  <a:srgbClr val="FF33CC"/>
                </a:solidFill>
                <a:latin typeface="方正姚体" panose="02010601030101010101" pitchFamily="2" charset="-122"/>
                <a:ea typeface="方正姚体" panose="02010601030101010101" pitchFamily="2" charset="-122"/>
              </a:rPr>
              <a:t>同时</a:t>
            </a:r>
            <a:r>
              <a:rPr lang="zh-CN" altLang="en-US" b="0" dirty="0">
                <a:latin typeface="方正姚体" panose="02010601030101010101" pitchFamily="2" charset="-122"/>
                <a:ea typeface="方正姚体" panose="02010601030101010101" pitchFamily="2" charset="-122"/>
              </a:rPr>
              <a:t>执行的；</a:t>
            </a:r>
            <a:endParaRPr lang="zh-CN" altLang="en-US" b="0" dirty="0">
              <a:latin typeface="方正姚体" panose="02010601030101010101" pitchFamily="2" charset="-122"/>
              <a:ea typeface="方正姚体" panose="02010601030101010101" pitchFamily="2" charset="-122"/>
            </a:endParaRPr>
          </a:p>
          <a:p>
            <a:pPr marL="742950" lvl="1" indent="-285750" eaLnBrk="1" hangingPunct="1">
              <a:lnSpc>
                <a:spcPct val="110000"/>
              </a:lnSpc>
            </a:pPr>
            <a:r>
              <a:rPr lang="zh-CN" altLang="en-US" b="0" dirty="0">
                <a:latin typeface="方正姚体" panose="02010601030101010101" pitchFamily="2" charset="-122"/>
                <a:ea typeface="方正姚体" panose="02010601030101010101" pitchFamily="2" charset="-122"/>
              </a:rPr>
              <a:t>块内每条语句的延迟时间是</a:t>
            </a:r>
            <a:r>
              <a:rPr lang="zh-CN" altLang="en-US" b="0" dirty="0">
                <a:solidFill>
                  <a:srgbClr val="FF33CC"/>
                </a:solidFill>
                <a:latin typeface="方正姚体" panose="02010601030101010101" pitchFamily="2" charset="-122"/>
                <a:ea typeface="方正姚体" panose="02010601030101010101" pitchFamily="2" charset="-122"/>
              </a:rPr>
              <a:t>相对于</a:t>
            </a:r>
            <a:r>
              <a:rPr lang="zh-CN" altLang="zh-CN" b="0" dirty="0">
                <a:solidFill>
                  <a:srgbClr val="FF33CC"/>
                </a:solidFill>
                <a:latin typeface="方正姚体" panose="02010601030101010101" pitchFamily="2" charset="-122"/>
                <a:ea typeface="方正姚体" panose="02010601030101010101" pitchFamily="2" charset="-122"/>
              </a:rPr>
              <a:t>程序流程控制进入到块内时</a:t>
            </a:r>
            <a:r>
              <a:rPr lang="zh-CN" altLang="en-US" b="0" dirty="0">
                <a:latin typeface="方正姚体" panose="02010601030101010101" pitchFamily="2" charset="-122"/>
                <a:ea typeface="方正姚体" panose="02010601030101010101" pitchFamily="2" charset="-122"/>
              </a:rPr>
              <a:t>的仿真时间而言的；</a:t>
            </a:r>
            <a:endParaRPr lang="zh-CN" altLang="en-US" b="0" dirty="0">
              <a:latin typeface="方正姚体" panose="02010601030101010101" pitchFamily="2" charset="-122"/>
              <a:ea typeface="方正姚体" panose="02010601030101010101" pitchFamily="2" charset="-122"/>
            </a:endParaRPr>
          </a:p>
          <a:p>
            <a:pPr marL="742950" lvl="1" indent="-285750" eaLnBrk="1" hangingPunct="1">
              <a:lnSpc>
                <a:spcPct val="110000"/>
              </a:lnSpc>
            </a:pPr>
            <a:r>
              <a:rPr lang="zh-CN" altLang="en-US" b="0" dirty="0">
                <a:latin typeface="方正姚体" panose="02010601030101010101" pitchFamily="2" charset="-122"/>
                <a:ea typeface="方正姚体" panose="02010601030101010101" pitchFamily="2" charset="-122"/>
              </a:rPr>
              <a:t>延迟时间用于给赋值语句提供时序；</a:t>
            </a:r>
            <a:endParaRPr lang="zh-CN" altLang="en-US" b="0" dirty="0">
              <a:latin typeface="方正姚体" panose="02010601030101010101" pitchFamily="2" charset="-122"/>
              <a:ea typeface="方正姚体" panose="02010601030101010101" pitchFamily="2" charset="-122"/>
            </a:endParaRPr>
          </a:p>
          <a:p>
            <a:pPr marL="742950" lvl="1" indent="-285750" eaLnBrk="1" hangingPunct="1">
              <a:lnSpc>
                <a:spcPct val="110000"/>
              </a:lnSpc>
            </a:pPr>
            <a:r>
              <a:rPr lang="zh-CN" altLang="zh-CN" b="0" dirty="0">
                <a:latin typeface="方正姚体" panose="02010601030101010101" pitchFamily="2" charset="-122"/>
                <a:ea typeface="方正姚体" panose="02010601030101010101" pitchFamily="2" charset="-122"/>
              </a:rPr>
              <a:t>当按时间排序在最后的语句执行完或一个</a:t>
            </a:r>
            <a:r>
              <a:rPr lang="en-US" altLang="zh-CN" b="0" dirty="0">
                <a:latin typeface="方正姚体" panose="02010601030101010101" pitchFamily="2" charset="-122"/>
                <a:ea typeface="方正姚体" panose="02010601030101010101" pitchFamily="2" charset="-122"/>
              </a:rPr>
              <a:t>disable</a:t>
            </a:r>
            <a:r>
              <a:rPr lang="zh-CN" altLang="en-US" b="0" dirty="0">
                <a:latin typeface="方正姚体" panose="02010601030101010101" pitchFamily="2" charset="-122"/>
                <a:ea typeface="方正姚体" panose="02010601030101010101" pitchFamily="2" charset="-122"/>
              </a:rPr>
              <a:t>语句执行时</a:t>
            </a:r>
            <a:r>
              <a:rPr lang="zh-CN" altLang="zh-CN" b="0" dirty="0">
                <a:latin typeface="方正姚体" panose="02010601030101010101" pitchFamily="2" charset="-122"/>
                <a:ea typeface="方正姚体" panose="02010601030101010101" pitchFamily="2" charset="-122"/>
              </a:rPr>
              <a:t>，程序流程控制跳出该并行块。</a:t>
            </a:r>
            <a:endParaRPr lang="zh-CN" altLang="zh-CN" b="0" dirty="0">
              <a:latin typeface="方正姚体" panose="02010601030101010101" pitchFamily="2" charset="-122"/>
              <a:ea typeface="方正姚体" panose="02010601030101010101" pitchFamily="2" charset="-122"/>
            </a:endParaRPr>
          </a:p>
          <a:p>
            <a:pPr marL="342900" lvl="0" indent="-342900" algn="just">
              <a:lnSpc>
                <a:spcPct val="110000"/>
              </a:lnSpc>
              <a:spcBef>
                <a:spcPct val="0"/>
              </a:spcBef>
              <a:buNone/>
            </a:pPr>
            <a:endParaRPr lang="en-US" altLang="zh-CN" b="0" dirty="0">
              <a:latin typeface="方正姚体" panose="02010601030101010101" pitchFamily="2" charset="-122"/>
              <a:ea typeface="方正姚体" panose="02010601030101010101" pitchFamily="2" charset="-122"/>
            </a:endParaRPr>
          </a:p>
        </p:txBody>
      </p:sp>
      <p:sp>
        <p:nvSpPr>
          <p:cNvPr id="1699848" name="AutoShape 8"/>
          <p:cNvSpPr/>
          <p:nvPr/>
        </p:nvSpPr>
        <p:spPr>
          <a:xfrm rot="-479700">
            <a:off x="5051425" y="1149350"/>
            <a:ext cx="3109913" cy="871538"/>
          </a:xfrm>
          <a:prstGeom prst="star16">
            <a:avLst>
              <a:gd name="adj" fmla="val 37500"/>
            </a:avLst>
          </a:prstGeom>
          <a:gradFill rotWithShape="0">
            <a:gsLst>
              <a:gs pos="0">
                <a:schemeClr val="accent2"/>
              </a:gs>
              <a:gs pos="100000">
                <a:srgbClr val="FFFF00"/>
              </a:gs>
            </a:gsLst>
            <a:lin ang="2700000" scaled="1"/>
            <a:tileRect/>
          </a:gradFill>
          <a:ln w="9525">
            <a:noFill/>
          </a:ln>
          <a:effectLst>
            <a:outerShdw dist="35921" dir="2699999" algn="ctr" rotWithShape="0">
              <a:schemeClr val="bg2"/>
            </a:outerShdw>
          </a:effectLst>
        </p:spPr>
        <p:txBody>
          <a:bodyPr wrap="none" anchor="ctr" anchorCtr="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a:spcBef>
                <a:spcPct val="0"/>
              </a:spcBef>
              <a:buClrTx/>
              <a:buFontTx/>
              <a:buNone/>
            </a:pPr>
            <a:r>
              <a:rPr lang="en-US" altLang="zh-CN" sz="2000" dirty="0">
                <a:latin typeface="华文新魏" panose="02010800040101010101" pitchFamily="2" charset="-122"/>
                <a:ea typeface="华文新魏" panose="02010800040101010101" pitchFamily="2" charset="-122"/>
              </a:rPr>
              <a:t>fork</a:t>
            </a:r>
            <a:r>
              <a:rPr lang="zh-CN" altLang="en-US" sz="2000" dirty="0">
                <a:latin typeface="华文新魏" panose="02010800040101010101" pitchFamily="2" charset="-122"/>
                <a:ea typeface="华文新魏" panose="02010800040101010101" pitchFamily="2" charset="-122"/>
              </a:rPr>
              <a:t>语句</a:t>
            </a:r>
            <a:endParaRPr lang="zh-CN" altLang="en-US" sz="2000" dirty="0">
              <a:latin typeface="华文新魏" panose="02010800040101010101" pitchFamily="2" charset="-122"/>
              <a:ea typeface="华文新魏" panose="02010800040101010101" pitchFamily="2" charset="-122"/>
            </a:endParaRPr>
          </a:p>
          <a:p>
            <a:pPr marL="0" lvl="0" indent="0" algn="ctr">
              <a:spcBef>
                <a:spcPct val="0"/>
              </a:spcBef>
              <a:buClrTx/>
              <a:buFontTx/>
              <a:buNone/>
            </a:pPr>
            <a:r>
              <a:rPr lang="zh-CN" altLang="en-US" sz="2000" dirty="0">
                <a:latin typeface="华文新魏" panose="02010800040101010101" pitchFamily="2" charset="-122"/>
                <a:ea typeface="华文新魏" panose="02010800040101010101" pitchFamily="2" charset="-122"/>
              </a:rPr>
              <a:t>是不可综合的！</a:t>
            </a:r>
            <a:endParaRPr lang="zh-CN" altLang="en-US" sz="2000" dirty="0">
              <a:latin typeface="华文新魏" panose="02010800040101010101" pitchFamily="2" charset="-122"/>
              <a:ea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99843"/>
                                        </p:tgtEl>
                                        <p:attrNameLst>
                                          <p:attrName>style.visibility</p:attrName>
                                        </p:attrNameLst>
                                      </p:cBhvr>
                                      <p:to>
                                        <p:strVal val="visible"/>
                                      </p:to>
                                    </p:set>
                                    <p:anim calcmode="lin" valueType="num">
                                      <p:cBhvr additive="base">
                                        <p:cTn id="7" dur="500" fill="hold"/>
                                        <p:tgtEl>
                                          <p:spTgt spid="1699843"/>
                                        </p:tgtEl>
                                        <p:attrNameLst>
                                          <p:attrName>ppt_x</p:attrName>
                                        </p:attrNameLst>
                                      </p:cBhvr>
                                      <p:tavLst>
                                        <p:tav tm="0">
                                          <p:val>
                                            <p:strVal val="0-#ppt_w/2"/>
                                          </p:val>
                                        </p:tav>
                                        <p:tav tm="100000">
                                          <p:val>
                                            <p:strVal val="#ppt_x"/>
                                          </p:val>
                                        </p:tav>
                                      </p:tavLst>
                                    </p:anim>
                                    <p:anim calcmode="lin" valueType="num">
                                      <p:cBhvr additive="base">
                                        <p:cTn id="8" dur="500" fill="hold"/>
                                        <p:tgtEl>
                                          <p:spTgt spid="169984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699844"/>
                                        </p:tgtEl>
                                        <p:attrNameLst>
                                          <p:attrName>style.visibility</p:attrName>
                                        </p:attrNameLst>
                                      </p:cBhvr>
                                      <p:to>
                                        <p:strVal val="visible"/>
                                      </p:to>
                                    </p:set>
                                    <p:animEffect transition="in" filter="dissolve">
                                      <p:cBhvr>
                                        <p:cTn id="12" dur="500"/>
                                        <p:tgtEl>
                                          <p:spTgt spid="1699844"/>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288" fill="hold" grpId="0" nodeType="clickEffect">
                                  <p:stCondLst>
                                    <p:cond delay="0"/>
                                  </p:stCondLst>
                                  <p:childTnLst>
                                    <p:set>
                                      <p:cBhvr>
                                        <p:cTn id="16" dur="1" fill="hold">
                                          <p:stCondLst>
                                            <p:cond delay="0"/>
                                          </p:stCondLst>
                                        </p:cTn>
                                        <p:tgtEl>
                                          <p:spTgt spid="1699845"/>
                                        </p:tgtEl>
                                        <p:attrNameLst>
                                          <p:attrName>style.visibility</p:attrName>
                                        </p:attrNameLst>
                                      </p:cBhvr>
                                      <p:to>
                                        <p:strVal val="visible"/>
                                      </p:to>
                                    </p:set>
                                    <p:anim calcmode="lin" valueType="num">
                                      <p:cBhvr>
                                        <p:cTn id="17" dur="500" fill="hold"/>
                                        <p:tgtEl>
                                          <p:spTgt spid="1699845"/>
                                        </p:tgtEl>
                                        <p:attrNameLst>
                                          <p:attrName>ppt_w</p:attrName>
                                        </p:attrNameLst>
                                      </p:cBhvr>
                                      <p:tavLst>
                                        <p:tav tm="0">
                                          <p:val>
                                            <p:strVal val="4/3*#ppt_w"/>
                                          </p:val>
                                        </p:tav>
                                        <p:tav tm="100000">
                                          <p:val>
                                            <p:strVal val="#ppt_w"/>
                                          </p:val>
                                        </p:tav>
                                      </p:tavLst>
                                    </p:anim>
                                    <p:anim calcmode="lin" valueType="num">
                                      <p:cBhvr>
                                        <p:cTn id="18" dur="500" fill="hold"/>
                                        <p:tgtEl>
                                          <p:spTgt spid="1699845"/>
                                        </p:tgtEl>
                                        <p:attrNameLst>
                                          <p:attrName>ppt_h</p:attrName>
                                        </p:attrNameLst>
                                      </p:cBhvr>
                                      <p:tavLst>
                                        <p:tav tm="0">
                                          <p:val>
                                            <p:strVal val="4/3*#ppt_h"/>
                                          </p:val>
                                        </p:tav>
                                        <p:tav tm="100000">
                                          <p:val>
                                            <p:strVal val="#ppt_h"/>
                                          </p:val>
                                        </p:tav>
                                      </p:tavLst>
                                    </p:anim>
                                  </p:childTnLst>
                                </p:cTn>
                              </p:par>
                            </p:childTnLst>
                          </p:cTn>
                        </p:par>
                        <p:par>
                          <p:cTn id="19" fill="hold">
                            <p:stCondLst>
                              <p:cond delay="500"/>
                            </p:stCondLst>
                            <p:childTnLst>
                              <p:par>
                                <p:cTn id="20" presetID="2" presetClass="entr" presetSubtype="2" fill="hold" grpId="0" nodeType="afterEffect">
                                  <p:stCondLst>
                                    <p:cond delay="0"/>
                                  </p:stCondLst>
                                  <p:childTnLst>
                                    <p:set>
                                      <p:cBhvr>
                                        <p:cTn id="21" dur="1" fill="hold">
                                          <p:stCondLst>
                                            <p:cond delay="0"/>
                                          </p:stCondLst>
                                        </p:cTn>
                                        <p:tgtEl>
                                          <p:spTgt spid="1699846"/>
                                        </p:tgtEl>
                                        <p:attrNameLst>
                                          <p:attrName>style.visibility</p:attrName>
                                        </p:attrNameLst>
                                      </p:cBhvr>
                                      <p:to>
                                        <p:strVal val="visible"/>
                                      </p:to>
                                    </p:set>
                                    <p:anim calcmode="lin" valueType="num">
                                      <p:cBhvr additive="base">
                                        <p:cTn id="22" dur="500" fill="hold"/>
                                        <p:tgtEl>
                                          <p:spTgt spid="1699846"/>
                                        </p:tgtEl>
                                        <p:attrNameLst>
                                          <p:attrName>ppt_x</p:attrName>
                                        </p:attrNameLst>
                                      </p:cBhvr>
                                      <p:tavLst>
                                        <p:tav tm="0">
                                          <p:val>
                                            <p:strVal val="1+#ppt_w/2"/>
                                          </p:val>
                                        </p:tav>
                                        <p:tav tm="100000">
                                          <p:val>
                                            <p:strVal val="#ppt_x"/>
                                          </p:val>
                                        </p:tav>
                                      </p:tavLst>
                                    </p:anim>
                                    <p:anim calcmode="lin" valueType="num">
                                      <p:cBhvr additive="base">
                                        <p:cTn id="23" dur="500" fill="hold"/>
                                        <p:tgtEl>
                                          <p:spTgt spid="1699846"/>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1699848"/>
                                        </p:tgtEl>
                                        <p:attrNameLst>
                                          <p:attrName>style.visibility</p:attrName>
                                        </p:attrNameLst>
                                      </p:cBhvr>
                                      <p:to>
                                        <p:strVal val="visible"/>
                                      </p:to>
                                    </p:set>
                                    <p:anim calcmode="lin" valueType="num">
                                      <p:cBhvr>
                                        <p:cTn id="28" dur="500" fill="hold"/>
                                        <p:tgtEl>
                                          <p:spTgt spid="1699848"/>
                                        </p:tgtEl>
                                        <p:attrNameLst>
                                          <p:attrName>ppt_w</p:attrName>
                                        </p:attrNameLst>
                                      </p:cBhvr>
                                      <p:tavLst>
                                        <p:tav tm="0">
                                          <p:val>
                                            <p:fltVal val="0.000000"/>
                                          </p:val>
                                        </p:tav>
                                        <p:tav tm="100000">
                                          <p:val>
                                            <p:strVal val="#ppt_w"/>
                                          </p:val>
                                        </p:tav>
                                      </p:tavLst>
                                    </p:anim>
                                    <p:anim calcmode="lin" valueType="num">
                                      <p:cBhvr>
                                        <p:cTn id="29" dur="500" fill="hold"/>
                                        <p:tgtEl>
                                          <p:spTgt spid="1699848"/>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43" grpId="0"/>
      <p:bldP spid="1699844" grpId="0" animBg="1"/>
      <p:bldP spid="1699845" grpId="0" animBg="1"/>
      <p:bldP spid="1699846" grpId="0"/>
      <p:bldP spid="1699848"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7746"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01892" name="Text Box 4"/>
          <p:cNvSpPr txBox="1"/>
          <p:nvPr/>
        </p:nvSpPr>
        <p:spPr>
          <a:xfrm>
            <a:off x="1219200" y="2233613"/>
            <a:ext cx="1676400" cy="2101850"/>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fork</a:t>
            </a:r>
            <a:endParaRPr lang="en-US" altLang="zh-CN" sz="2000" dirty="0">
              <a:solidFill>
                <a:srgbClr val="FF0066"/>
              </a:solidFill>
              <a:latin typeface="宋体" panose="02010600030101010101" pitchFamily="2" charset="-122"/>
            </a:endParaRPr>
          </a:p>
          <a:p>
            <a:pPr marL="0" lvl="0" indent="0" algn="just">
              <a:lnSpc>
                <a:spcPct val="110000"/>
              </a:lnSpc>
              <a:spcBef>
                <a:spcPct val="0"/>
              </a:spcBef>
              <a:buClrTx/>
              <a:buFontTx/>
              <a:buNone/>
            </a:pPr>
            <a:r>
              <a:rPr lang="en-US" altLang="zh-CN" sz="2000" dirty="0">
                <a:latin typeface="宋体" panose="02010600030101010101" pitchFamily="2" charset="-122"/>
              </a:rPr>
              <a:t>    </a:t>
            </a:r>
            <a:r>
              <a:rPr lang="zh-CN" altLang="en-US" sz="2000" dirty="0">
                <a:latin typeface="宋体" panose="02010600030101010101" pitchFamily="2" charset="-122"/>
              </a:rPr>
              <a:t>语句</a:t>
            </a:r>
            <a:r>
              <a:rPr lang="en-US" altLang="zh-CN" sz="2000" dirty="0">
                <a:latin typeface="宋体" panose="02010600030101010101" pitchFamily="2" charset="-122"/>
              </a:rPr>
              <a:t>1</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0" lvl="0" indent="0" algn="just">
              <a:lnSpc>
                <a:spcPct val="110000"/>
              </a:lnSpc>
              <a:spcBef>
                <a:spcPct val="0"/>
              </a:spcBef>
              <a:buClrTx/>
              <a:buFontTx/>
              <a:buNone/>
            </a:pPr>
            <a:r>
              <a:rPr lang="zh-CN" altLang="en-US" sz="2000" dirty="0">
                <a:latin typeface="宋体" panose="02010600030101010101" pitchFamily="2" charset="-122"/>
              </a:rPr>
              <a:t>    语句</a:t>
            </a:r>
            <a:r>
              <a:rPr lang="en-US" altLang="zh-CN" sz="2000" dirty="0">
                <a:latin typeface="宋体" panose="02010600030101010101" pitchFamily="2" charset="-122"/>
              </a:rPr>
              <a:t>2</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0" lvl="0" indent="0" algn="just">
              <a:lnSpc>
                <a:spcPct val="110000"/>
              </a:lnSpc>
              <a:spcBef>
                <a:spcPct val="0"/>
              </a:spcBef>
              <a:buClrTx/>
              <a:buFontTx/>
              <a:buNone/>
            </a:pPr>
            <a:r>
              <a:rPr lang="zh-CN" altLang="en-US" sz="2000" dirty="0">
                <a:latin typeface="宋体" panose="02010600030101010101" pitchFamily="2" charset="-122"/>
              </a:rPr>
              <a:t>      </a:t>
            </a:r>
            <a:r>
              <a:rPr lang="en-US" altLang="zh-CN" sz="2000" dirty="0">
                <a:latin typeface="Times New Roman" panose="02020603050405020304" pitchFamily="18" charset="0"/>
              </a:rPr>
              <a:t>…</a:t>
            </a:r>
            <a:endParaRPr lang="en-US" altLang="zh-CN" sz="2000" dirty="0">
              <a:latin typeface="宋体" panose="02010600030101010101" pitchFamily="2" charset="-122"/>
            </a:endParaRPr>
          </a:p>
          <a:p>
            <a:pPr marL="0" lvl="0" indent="0" algn="just">
              <a:lnSpc>
                <a:spcPct val="110000"/>
              </a:lnSpc>
              <a:spcBef>
                <a:spcPct val="0"/>
              </a:spcBef>
              <a:buClrTx/>
              <a:buFontTx/>
              <a:buNone/>
            </a:pPr>
            <a:r>
              <a:rPr lang="en-US" altLang="zh-CN" sz="2000" dirty="0">
                <a:latin typeface="宋体" panose="02010600030101010101" pitchFamily="2" charset="-122"/>
              </a:rPr>
              <a:t>    </a:t>
            </a:r>
            <a:r>
              <a:rPr lang="zh-CN" altLang="en-US" sz="2000" dirty="0">
                <a:latin typeface="宋体" panose="02010600030101010101" pitchFamily="2" charset="-122"/>
              </a:rPr>
              <a:t>语句</a:t>
            </a:r>
            <a:r>
              <a:rPr lang="en-US" altLang="zh-CN" sz="2000" dirty="0">
                <a:latin typeface="宋体" panose="02010600030101010101" pitchFamily="2" charset="-122"/>
              </a:rPr>
              <a:t>n</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join</a:t>
            </a:r>
            <a:endParaRPr lang="en-US" altLang="zh-CN" sz="2000" dirty="0">
              <a:latin typeface="宋体" panose="02010600030101010101" pitchFamily="2" charset="-122"/>
            </a:endParaRPr>
          </a:p>
        </p:txBody>
      </p:sp>
      <p:sp>
        <p:nvSpPr>
          <p:cNvPr id="1701893" name="Text Box 5"/>
          <p:cNvSpPr txBox="1"/>
          <p:nvPr/>
        </p:nvSpPr>
        <p:spPr>
          <a:xfrm>
            <a:off x="4191000" y="2051050"/>
            <a:ext cx="2514600" cy="2436813"/>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fork</a:t>
            </a:r>
            <a:r>
              <a:rPr lang="zh-CN" altLang="en-US" sz="2000" dirty="0">
                <a:solidFill>
                  <a:srgbClr val="FF0066"/>
                </a:solidFill>
                <a:latin typeface="宋体" panose="02010600030101010101" pitchFamily="2" charset="-122"/>
              </a:rPr>
              <a:t>：块名</a:t>
            </a:r>
            <a:endParaRPr lang="zh-CN" altLang="en-US" sz="2000" dirty="0">
              <a:solidFill>
                <a:srgbClr val="FF0066"/>
              </a:solidFill>
              <a:latin typeface="宋体" panose="02010600030101010101" pitchFamily="2" charset="-122"/>
            </a:endParaRPr>
          </a:p>
          <a:p>
            <a:pPr marL="0" lvl="0" indent="0" algn="just">
              <a:lnSpc>
                <a:spcPct val="110000"/>
              </a:lnSpc>
              <a:spcBef>
                <a:spcPct val="0"/>
              </a:spcBef>
              <a:buClrTx/>
              <a:buFontTx/>
              <a:buNone/>
            </a:pPr>
            <a:r>
              <a:rPr lang="zh-CN" altLang="en-US" sz="2000" dirty="0">
                <a:latin typeface="宋体" panose="02010600030101010101" pitchFamily="2" charset="-122"/>
              </a:rPr>
              <a:t>    块内声明语句；    </a:t>
            </a:r>
            <a:endParaRPr lang="zh-CN" altLang="en-US" sz="2000" dirty="0">
              <a:latin typeface="宋体" panose="02010600030101010101" pitchFamily="2" charset="-122"/>
            </a:endParaRPr>
          </a:p>
          <a:p>
            <a:pPr marL="0" lvl="0" indent="0" algn="just">
              <a:lnSpc>
                <a:spcPct val="110000"/>
              </a:lnSpc>
              <a:spcBef>
                <a:spcPct val="0"/>
              </a:spcBef>
              <a:buClrTx/>
              <a:buFontTx/>
              <a:buNone/>
            </a:pPr>
            <a:r>
              <a:rPr lang="zh-CN" altLang="en-US" sz="2000" dirty="0">
                <a:latin typeface="宋体" panose="02010600030101010101" pitchFamily="2" charset="-122"/>
              </a:rPr>
              <a:t>    语句</a:t>
            </a:r>
            <a:r>
              <a:rPr lang="en-US" altLang="zh-CN" sz="2000" dirty="0">
                <a:latin typeface="宋体" panose="02010600030101010101" pitchFamily="2" charset="-122"/>
              </a:rPr>
              <a:t>1</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0" lvl="0" indent="0" algn="just">
              <a:lnSpc>
                <a:spcPct val="110000"/>
              </a:lnSpc>
              <a:spcBef>
                <a:spcPct val="0"/>
              </a:spcBef>
              <a:buClrTx/>
              <a:buFontTx/>
              <a:buNone/>
            </a:pPr>
            <a:r>
              <a:rPr lang="zh-CN" altLang="en-US" sz="2000" dirty="0">
                <a:latin typeface="宋体" panose="02010600030101010101" pitchFamily="2" charset="-122"/>
              </a:rPr>
              <a:t>    语句</a:t>
            </a:r>
            <a:r>
              <a:rPr lang="en-US" altLang="zh-CN" sz="2000" dirty="0">
                <a:latin typeface="宋体" panose="02010600030101010101" pitchFamily="2" charset="-122"/>
              </a:rPr>
              <a:t>2</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0" lvl="0" indent="0" algn="just">
              <a:lnSpc>
                <a:spcPct val="110000"/>
              </a:lnSpc>
              <a:spcBef>
                <a:spcPct val="0"/>
              </a:spcBef>
              <a:buClrTx/>
              <a:buFontTx/>
              <a:buNone/>
            </a:pPr>
            <a:r>
              <a:rPr lang="zh-CN" altLang="en-US" sz="2000" dirty="0">
                <a:latin typeface="宋体" panose="02010600030101010101" pitchFamily="2" charset="-122"/>
              </a:rPr>
              <a:t>      </a:t>
            </a:r>
            <a:r>
              <a:rPr lang="en-US" altLang="zh-CN" sz="2000" dirty="0">
                <a:latin typeface="Times New Roman" panose="02020603050405020304" pitchFamily="18" charset="0"/>
              </a:rPr>
              <a:t>…</a:t>
            </a:r>
            <a:endParaRPr lang="en-US" altLang="zh-CN" sz="2000" dirty="0">
              <a:latin typeface="宋体" panose="02010600030101010101" pitchFamily="2" charset="-122"/>
            </a:endParaRPr>
          </a:p>
          <a:p>
            <a:pPr marL="0" lvl="0" indent="0" algn="just">
              <a:lnSpc>
                <a:spcPct val="110000"/>
              </a:lnSpc>
              <a:spcBef>
                <a:spcPct val="0"/>
              </a:spcBef>
              <a:buClrTx/>
              <a:buFontTx/>
              <a:buNone/>
            </a:pPr>
            <a:r>
              <a:rPr lang="en-US" altLang="zh-CN" sz="2000" dirty="0">
                <a:latin typeface="宋体" panose="02010600030101010101" pitchFamily="2" charset="-122"/>
              </a:rPr>
              <a:t>    </a:t>
            </a:r>
            <a:r>
              <a:rPr lang="zh-CN" altLang="en-US" sz="2000" dirty="0">
                <a:latin typeface="宋体" panose="02010600030101010101" pitchFamily="2" charset="-122"/>
              </a:rPr>
              <a:t>语句</a:t>
            </a:r>
            <a:r>
              <a:rPr lang="en-US" altLang="zh-CN" sz="2000" dirty="0">
                <a:latin typeface="宋体" panose="02010600030101010101" pitchFamily="2" charset="-122"/>
              </a:rPr>
              <a:t>n</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join</a:t>
            </a:r>
            <a:endParaRPr lang="en-US" altLang="zh-CN" sz="2000" dirty="0">
              <a:latin typeface="宋体" panose="02010600030101010101" pitchFamily="2" charset="-122"/>
            </a:endParaRPr>
          </a:p>
        </p:txBody>
      </p:sp>
      <p:sp>
        <p:nvSpPr>
          <p:cNvPr id="1701894" name="Text Box 6"/>
          <p:cNvSpPr txBox="1"/>
          <p:nvPr/>
        </p:nvSpPr>
        <p:spPr>
          <a:xfrm>
            <a:off x="3276600" y="2887663"/>
            <a:ext cx="609600" cy="457200"/>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zh-CN" altLang="en-US" dirty="0"/>
              <a:t>或</a:t>
            </a:r>
            <a:endParaRPr lang="zh-CN" altLang="en-US" dirty="0"/>
          </a:p>
        </p:txBody>
      </p:sp>
      <p:sp>
        <p:nvSpPr>
          <p:cNvPr id="1701895" name="Rectangle 7"/>
          <p:cNvSpPr/>
          <p:nvPr/>
        </p:nvSpPr>
        <p:spPr>
          <a:xfrm>
            <a:off x="914400" y="4945063"/>
            <a:ext cx="7239000" cy="1206500"/>
          </a:xfrm>
          <a:prstGeom prst="rect">
            <a:avLst/>
          </a:prstGeom>
          <a:solidFill>
            <a:srgbClr val="FFCC99"/>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
                <a:schemeClr val="hlink"/>
              </a:buClr>
              <a:buNone/>
            </a:pPr>
            <a:r>
              <a:rPr lang="zh-CN" altLang="zh-CN" sz="2200" dirty="0">
                <a:solidFill>
                  <a:srgbClr val="FF3399"/>
                </a:solidFill>
                <a:latin typeface="仿宋_GB2312" pitchFamily="50" charset="-122"/>
                <a:ea typeface="仿宋_GB2312" pitchFamily="50" charset="-122"/>
              </a:rPr>
              <a:t>注</a:t>
            </a:r>
            <a:r>
              <a:rPr lang="zh-CN" altLang="zh-CN" sz="2200" dirty="0">
                <a:latin typeface="仿宋_GB2312" pitchFamily="50" charset="-122"/>
                <a:ea typeface="仿宋_GB2312" pitchFamily="50" charset="-122"/>
              </a:rPr>
              <a:t>：块内声明语句可以是</a:t>
            </a:r>
            <a:r>
              <a:rPr lang="zh-CN" altLang="zh-CN" sz="2200" dirty="0">
                <a:solidFill>
                  <a:srgbClr val="FF0066"/>
                </a:solidFill>
                <a:latin typeface="仿宋_GB2312" pitchFamily="50" charset="-122"/>
                <a:ea typeface="仿宋_GB2312" pitchFamily="50" charset="-122"/>
              </a:rPr>
              <a:t>参数</a:t>
            </a:r>
            <a:r>
              <a:rPr lang="zh-CN" altLang="zh-CN" sz="2200" dirty="0">
                <a:latin typeface="仿宋_GB2312" pitchFamily="50" charset="-122"/>
                <a:ea typeface="仿宋_GB2312" pitchFamily="50" charset="-122"/>
              </a:rPr>
              <a:t>声明、</a:t>
            </a:r>
            <a:r>
              <a:rPr lang="en-US" altLang="zh-CN" sz="2200" dirty="0">
                <a:solidFill>
                  <a:srgbClr val="FF0066"/>
                </a:solidFill>
                <a:latin typeface="仿宋_GB2312" pitchFamily="50" charset="-122"/>
                <a:ea typeface="仿宋_GB2312" pitchFamily="50" charset="-122"/>
              </a:rPr>
              <a:t>reg</a:t>
            </a:r>
            <a:r>
              <a:rPr lang="zh-CN" altLang="en-US" sz="2200" dirty="0">
                <a:solidFill>
                  <a:srgbClr val="FF0066"/>
                </a:solidFill>
                <a:latin typeface="仿宋_GB2312" pitchFamily="50" charset="-122"/>
                <a:ea typeface="仿宋_GB2312" pitchFamily="50" charset="-122"/>
              </a:rPr>
              <a:t>型</a:t>
            </a:r>
            <a:r>
              <a:rPr lang="zh-CN" altLang="en-US" sz="2200" dirty="0">
                <a:latin typeface="仿宋_GB2312" pitchFamily="50" charset="-122"/>
                <a:ea typeface="仿宋_GB2312" pitchFamily="50" charset="-122"/>
              </a:rPr>
              <a:t>变量声明、</a:t>
            </a:r>
            <a:r>
              <a:rPr lang="en-US" altLang="zh-CN" sz="2200" dirty="0">
                <a:solidFill>
                  <a:srgbClr val="FF0066"/>
                </a:solidFill>
                <a:latin typeface="仿宋_GB2312" pitchFamily="50" charset="-122"/>
                <a:ea typeface="仿宋_GB2312" pitchFamily="50" charset="-122"/>
              </a:rPr>
              <a:t>integer</a:t>
            </a:r>
            <a:r>
              <a:rPr lang="zh-CN" altLang="en-US" sz="2200" dirty="0">
                <a:solidFill>
                  <a:srgbClr val="FF0066"/>
                </a:solidFill>
                <a:latin typeface="仿宋_GB2312" pitchFamily="50" charset="-122"/>
                <a:ea typeface="仿宋_GB2312" pitchFamily="50" charset="-122"/>
              </a:rPr>
              <a:t>型</a:t>
            </a:r>
            <a:r>
              <a:rPr lang="zh-CN" altLang="en-US" sz="2200" dirty="0">
                <a:latin typeface="仿宋_GB2312" pitchFamily="50" charset="-122"/>
                <a:ea typeface="仿宋_GB2312" pitchFamily="50" charset="-122"/>
              </a:rPr>
              <a:t>变量声明、</a:t>
            </a:r>
            <a:r>
              <a:rPr lang="en-US" altLang="zh-CN" sz="2200" dirty="0">
                <a:solidFill>
                  <a:srgbClr val="FF0066"/>
                </a:solidFill>
                <a:latin typeface="仿宋_GB2312" pitchFamily="50" charset="-122"/>
                <a:ea typeface="仿宋_GB2312" pitchFamily="50" charset="-122"/>
              </a:rPr>
              <a:t>real</a:t>
            </a:r>
            <a:r>
              <a:rPr lang="zh-CN" altLang="en-US" sz="2200" dirty="0">
                <a:solidFill>
                  <a:srgbClr val="FF0066"/>
                </a:solidFill>
                <a:latin typeface="仿宋_GB2312" pitchFamily="50" charset="-122"/>
                <a:ea typeface="仿宋_GB2312" pitchFamily="50" charset="-122"/>
              </a:rPr>
              <a:t>型</a:t>
            </a:r>
            <a:r>
              <a:rPr lang="zh-CN" altLang="en-US" sz="2200" dirty="0">
                <a:latin typeface="仿宋_GB2312" pitchFamily="50" charset="-122"/>
                <a:ea typeface="仿宋_GB2312" pitchFamily="50" charset="-122"/>
              </a:rPr>
              <a:t>变量声明语句、 </a:t>
            </a:r>
            <a:r>
              <a:rPr lang="en-US" altLang="zh-CN" sz="2200" dirty="0">
                <a:solidFill>
                  <a:srgbClr val="FF0066"/>
                </a:solidFill>
                <a:latin typeface="仿宋_GB2312" pitchFamily="50" charset="-122"/>
                <a:ea typeface="仿宋_GB2312" pitchFamily="50" charset="-122"/>
              </a:rPr>
              <a:t>time</a:t>
            </a:r>
            <a:r>
              <a:rPr lang="zh-CN" altLang="en-US" sz="2200" dirty="0">
                <a:solidFill>
                  <a:srgbClr val="FF0066"/>
                </a:solidFill>
                <a:latin typeface="仿宋_GB2312" pitchFamily="50" charset="-122"/>
                <a:ea typeface="仿宋_GB2312" pitchFamily="50" charset="-122"/>
              </a:rPr>
              <a:t>型</a:t>
            </a:r>
            <a:r>
              <a:rPr lang="zh-CN" altLang="en-US" sz="2200" dirty="0">
                <a:latin typeface="仿宋_GB2312" pitchFamily="50" charset="-122"/>
                <a:ea typeface="仿宋_GB2312" pitchFamily="50" charset="-122"/>
              </a:rPr>
              <a:t>变量声明语句和事件（</a:t>
            </a:r>
            <a:r>
              <a:rPr lang="en-US" altLang="zh-CN" sz="2200" dirty="0">
                <a:solidFill>
                  <a:srgbClr val="FF0066"/>
                </a:solidFill>
                <a:latin typeface="仿宋_GB2312" pitchFamily="50" charset="-122"/>
                <a:ea typeface="仿宋_GB2312" pitchFamily="50" charset="-122"/>
              </a:rPr>
              <a:t>event</a:t>
            </a:r>
            <a:r>
              <a:rPr lang="zh-CN" altLang="en-US" sz="2200" dirty="0">
                <a:latin typeface="仿宋_GB2312" pitchFamily="50" charset="-122"/>
                <a:ea typeface="仿宋_GB2312" pitchFamily="50" charset="-122"/>
              </a:rPr>
              <a:t>）说明语句。</a:t>
            </a:r>
            <a:endParaRPr lang="zh-CN" altLang="en-US" sz="2200" dirty="0">
              <a:latin typeface="仿宋_GB2312" pitchFamily="50" charset="-122"/>
              <a:ea typeface="仿宋_GB2312" pitchFamily="50" charset="-122"/>
            </a:endParaRPr>
          </a:p>
        </p:txBody>
      </p:sp>
      <p:sp>
        <p:nvSpPr>
          <p:cNvPr id="1701896" name="Rectangle 8"/>
          <p:cNvSpPr>
            <a:spLocks noChangeArrowheads="1"/>
          </p:cNvSpPr>
          <p:nvPr/>
        </p:nvSpPr>
        <p:spPr bwMode="auto">
          <a:xfrm>
            <a:off x="566738" y="1466850"/>
            <a:ext cx="2044700" cy="446088"/>
          </a:xfrm>
          <a:prstGeom prst="rect">
            <a:avLst/>
          </a:prstGeom>
          <a:noFill/>
          <a:ln w="25400">
            <a:solidFill>
              <a:srgbClr val="FF9900"/>
            </a:solidFill>
            <a:miter lim="800000"/>
          </a:ln>
          <a:effectLst/>
          <a:extLst>
            <a:ext uri="{909E8E84-426E-40DD-AFC4-6F175D3DCCD1}">
              <a14:hiddenFill xmlns:a14="http://schemas.microsoft.com/office/drawing/2010/main">
                <a:gradFill rotWithShape="0">
                  <a:gsLst>
                    <a:gs pos="0">
                      <a:srgbClr val="8488C4"/>
                    </a:gs>
                    <a:gs pos="53000">
                      <a:srgbClr val="D4DEFF"/>
                    </a:gs>
                    <a:gs pos="83000">
                      <a:srgbClr val="D4DEFF"/>
                    </a:gs>
                    <a:gs pos="100000">
                      <a:srgbClr val="96AB94"/>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90000"/>
              </a:lnSpc>
              <a:spcBef>
                <a:spcPct val="30000"/>
              </a:spcBef>
              <a:spcAft>
                <a:spcPct val="0"/>
              </a:spcAft>
              <a:buClr>
                <a:schemeClr val="tx2"/>
              </a:buClr>
              <a:buSzPct val="85000"/>
              <a:buFont typeface="Wingdings" panose="05000000000000000000" pitchFamily="2" charset="2"/>
              <a:buNone/>
              <a:defRPr/>
            </a:pPr>
            <a:r>
              <a:rPr kumimoji="0" lang="zh-CN" altLang="en-US" sz="2400" b="1" i="0" u="none" strike="noStrike" kern="1200" cap="none" spc="0" normalizeH="0" baseline="0" noProof="0">
                <a:ln>
                  <a:noFill/>
                </a:ln>
                <a:solidFill>
                  <a:srgbClr val="800000"/>
                </a:solidFill>
                <a:effectLst>
                  <a:outerShdw blurRad="38100" dist="38100" dir="2700000" algn="tl">
                    <a:srgbClr val="C0C0C0"/>
                  </a:outerShdw>
                </a:effectLst>
                <a:uLnTx/>
                <a:uFillTx/>
                <a:latin typeface="Times New Roman" panose="02020603050405020304" pitchFamily="18" charset="0"/>
                <a:ea typeface="华文楷体" panose="02010600040101010101" pitchFamily="2" charset="-122"/>
                <a:cs typeface="+mn-cs"/>
              </a:rPr>
              <a:t>并行块的</a:t>
            </a:r>
            <a:r>
              <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rPr>
              <a:t>格式</a:t>
            </a:r>
            <a:endPar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701896"/>
                                        </p:tgtEl>
                                        <p:attrNameLst>
                                          <p:attrName>style.visibility</p:attrName>
                                        </p:attrNameLst>
                                      </p:cBhvr>
                                      <p:to>
                                        <p:strVal val="visible"/>
                                      </p:to>
                                    </p:set>
                                    <p:anim calcmode="lin" valueType="num">
                                      <p:cBhvr>
                                        <p:cTn id="7" dur="500" fill="hold"/>
                                        <p:tgtEl>
                                          <p:spTgt spid="1701896"/>
                                        </p:tgtEl>
                                        <p:attrNameLst>
                                          <p:attrName>ppt_w</p:attrName>
                                        </p:attrNameLst>
                                      </p:cBhvr>
                                      <p:tavLst>
                                        <p:tav tm="0">
                                          <p:val>
                                            <p:fltVal val="0.000000"/>
                                          </p:val>
                                        </p:tav>
                                        <p:tav tm="100000">
                                          <p:val>
                                            <p:strVal val="#ppt_w"/>
                                          </p:val>
                                        </p:tav>
                                      </p:tavLst>
                                    </p:anim>
                                    <p:anim calcmode="lin" valueType="num">
                                      <p:cBhvr>
                                        <p:cTn id="8" dur="500" fill="hold"/>
                                        <p:tgtEl>
                                          <p:spTgt spid="1701896"/>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701892"/>
                                        </p:tgtEl>
                                        <p:attrNameLst>
                                          <p:attrName>style.visibility</p:attrName>
                                        </p:attrNameLst>
                                      </p:cBhvr>
                                      <p:to>
                                        <p:strVal val="visible"/>
                                      </p:to>
                                    </p:set>
                                    <p:animEffect transition="in" filter="wipe(left)">
                                      <p:cBhvr>
                                        <p:cTn id="13" dur="500"/>
                                        <p:tgtEl>
                                          <p:spTgt spid="170189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701894"/>
                                        </p:tgtEl>
                                        <p:attrNameLst>
                                          <p:attrName>style.visibility</p:attrName>
                                        </p:attrNameLst>
                                      </p:cBhvr>
                                      <p:to>
                                        <p:strVal val="visible"/>
                                      </p:to>
                                    </p:set>
                                    <p:animEffect transition="in" filter="dissolve">
                                      <p:cBhvr>
                                        <p:cTn id="18" dur="500"/>
                                        <p:tgtEl>
                                          <p:spTgt spid="1701894"/>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701893"/>
                                        </p:tgtEl>
                                        <p:attrNameLst>
                                          <p:attrName>style.visibility</p:attrName>
                                        </p:attrNameLst>
                                      </p:cBhvr>
                                      <p:to>
                                        <p:strVal val="visible"/>
                                      </p:to>
                                    </p:set>
                                    <p:animEffect transition="in" filter="wipe(left)">
                                      <p:cBhvr>
                                        <p:cTn id="22" dur="500"/>
                                        <p:tgtEl>
                                          <p:spTgt spid="1701893"/>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1701895"/>
                                        </p:tgtEl>
                                        <p:attrNameLst>
                                          <p:attrName>style.visibility</p:attrName>
                                        </p:attrNameLst>
                                      </p:cBhvr>
                                      <p:to>
                                        <p:strVal val="visible"/>
                                      </p:to>
                                    </p:set>
                                    <p:anim calcmode="lin" valueType="num">
                                      <p:cBhvr>
                                        <p:cTn id="27" dur="500" fill="hold"/>
                                        <p:tgtEl>
                                          <p:spTgt spid="1701895"/>
                                        </p:tgtEl>
                                        <p:attrNameLst>
                                          <p:attrName>ppt_w</p:attrName>
                                        </p:attrNameLst>
                                      </p:cBhvr>
                                      <p:tavLst>
                                        <p:tav tm="0">
                                          <p:val>
                                            <p:fltVal val="0.000000"/>
                                          </p:val>
                                        </p:tav>
                                        <p:tav tm="100000">
                                          <p:val>
                                            <p:strVal val="#ppt_w"/>
                                          </p:val>
                                        </p:tav>
                                      </p:tavLst>
                                    </p:anim>
                                    <p:anim calcmode="lin" valueType="num">
                                      <p:cBhvr>
                                        <p:cTn id="28" dur="500" fill="hold"/>
                                        <p:tgtEl>
                                          <p:spTgt spid="1701895"/>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1892" grpId="0" animBg="1"/>
      <p:bldP spid="1701893" grpId="0" animBg="1"/>
      <p:bldP spid="1701894" grpId="0"/>
      <p:bldP spid="1701895" grpId="0" animBg="1"/>
      <p:bldP spid="1701896"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979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03939" name="Rectangle 3"/>
          <p:cNvSpPr>
            <a:spLocks noGrp="1" noChangeArrowheads="1"/>
          </p:cNvSpPr>
          <p:nvPr>
            <p:ph idx="1"/>
          </p:nvPr>
        </p:nvSpPr>
        <p:spPr>
          <a:xfrm>
            <a:off x="76200" y="1524000"/>
            <a:ext cx="8523288" cy="3733800"/>
          </a:xfrm>
        </p:spPr>
        <p:txBody>
          <a:bodyPr vert="horz" wrap="square" lIns="91440" tIns="45720" rIns="91440" bIns="45720" numCol="1" anchor="t" anchorCtr="0" compatLnSpc="1"/>
          <a:lstStyle/>
          <a:p>
            <a:pPr marL="742950" marR="0" lvl="1" indent="-28575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rPr>
              <a:t> [</a:t>
            </a:r>
            <a:r>
              <a:rPr kumimoji="0" lang="zh-CN" altLang="en-US" sz="2400" b="1" i="0" u="none" strike="noStrike" kern="0" cap="none" spc="0" normalizeH="0" baseline="0" noProof="0" dirty="0" smtClean="0">
                <a:ln>
                  <a:noFill/>
                </a:ln>
                <a:solidFill>
                  <a:srgbClr val="FF0066"/>
                </a:solidFill>
                <a:effectLst/>
                <a:uLnTx/>
                <a:uFillTx/>
                <a:latin typeface="宋体" panose="02010600030101010101" pitchFamily="2" charset="-122"/>
              </a:rPr>
              <a:t>例</a:t>
            </a:r>
            <a:r>
              <a:rPr kumimoji="0"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rPr>
              <a:t>]</a:t>
            </a:r>
            <a:r>
              <a:rPr kumimoji="0" lang="zh-CN" altLang="en-US" sz="2400" b="1" i="0" u="none" strike="noStrike" kern="0" cap="none" spc="0" normalizeH="0" baseline="0" noProof="0" dirty="0" smtClean="0">
                <a:ln>
                  <a:noFill/>
                </a:ln>
                <a:solidFill>
                  <a:schemeClr val="tx1"/>
                </a:solidFill>
                <a:effectLst/>
                <a:uLnTx/>
                <a:uFillTx/>
                <a:latin typeface="宋体" panose="02010600030101010101" pitchFamily="2" charset="-122"/>
                <a:ea typeface="+mn-ea"/>
              </a:rPr>
              <a:t>用并行块和延迟控制组合产生一个时序波形。</a:t>
            </a:r>
            <a:endParaRPr kumimoji="0" lang="zh-CN" altLang="en-US" sz="2400" b="1" i="0" u="none" strike="noStrike" kern="0" cap="none" spc="0" normalizeH="0" baseline="0" noProof="0" dirty="0" smtClean="0">
              <a:ln>
                <a:noFill/>
              </a:ln>
              <a:solidFill>
                <a:schemeClr val="tx1"/>
              </a:solidFill>
              <a:effectLst/>
              <a:uLnTx/>
              <a:uFillTx/>
              <a:latin typeface="宋体" panose="02010600030101010101" pitchFamily="2" charset="-122"/>
              <a:ea typeface="+mn-ea"/>
            </a:endParaRPr>
          </a:p>
          <a:p>
            <a:pPr marL="742950" marR="0" lvl="1" indent="-28575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None/>
              <a:defRPr/>
            </a:pPr>
            <a:r>
              <a:rPr kumimoji="0" lang="zh-CN" altLang="en-US" sz="2200" b="0" i="0" u="none" strike="noStrike" kern="0" cap="none" spc="0" normalizeH="0" baseline="0" noProof="0" dirty="0" smtClean="0">
                <a:ln>
                  <a:noFill/>
                </a:ln>
                <a:solidFill>
                  <a:schemeClr val="tx1"/>
                </a:solidFill>
                <a:effectLst/>
                <a:uLnTx/>
                <a:uFillTx/>
                <a:latin typeface="宋体" panose="02010600030101010101" pitchFamily="2" charset="-122"/>
                <a:ea typeface="+mn-ea"/>
              </a:rPr>
              <a:t>          </a:t>
            </a:r>
            <a:r>
              <a:rPr kumimoji="1" lang="en-US" altLang="zh-CN" sz="2200" b="1"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rPr>
              <a:t>reg</a:t>
            </a:r>
            <a:r>
              <a:rPr kumimoji="1" lang="en-US"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rPr>
              <a:t>[7:0] r</a:t>
            </a:r>
            <a:r>
              <a:rPr kumimoji="1" lang="zh-CN" altLang="en-US"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rPr>
              <a:t>；</a:t>
            </a:r>
            <a:endParaRPr kumimoji="1" lang="zh-CN" altLang="en-US"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endParaRPr>
          </a:p>
          <a:p>
            <a:pPr marL="742950" marR="0" lvl="1" indent="-28575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None/>
              <a:defRPr/>
            </a:pPr>
            <a:r>
              <a:rPr kumimoji="1" lang="zh-CN" altLang="en-US"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rPr>
              <a:t>                    </a:t>
            </a:r>
            <a:r>
              <a:rPr kumimoji="1" lang="en-US"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rPr>
              <a:t>fork</a:t>
            </a:r>
            <a:r>
              <a:rPr kumimoji="1" lang="zh-CN"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rPr>
              <a:t>  </a:t>
            </a:r>
            <a:r>
              <a:rPr kumimoji="1" lang="en-US"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rPr>
              <a:t>			     //</a:t>
            </a:r>
            <a:r>
              <a:rPr kumimoji="1" lang="zh-CN" altLang="en-US"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rPr>
              <a:t>由一系列延迟产生的波形</a:t>
            </a:r>
            <a:endParaRPr kumimoji="1" lang="zh-CN"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defRPr/>
            </a:pPr>
            <a:r>
              <a:rPr kumimoji="1" lang="zh-CN" altLang="en-US"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zh-CN"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zh-CN" altLang="en-US"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en-US"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50    r </a:t>
            </a:r>
            <a:r>
              <a:rPr kumimoji="1" lang="zh-CN"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1" lang="en-US"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zh-CN"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en-US"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h55</a:t>
            </a:r>
            <a:r>
              <a:rPr kumimoji="1" lang="zh-CN"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 </a:t>
            </a:r>
            <a:endParaRPr kumimoji="1" lang="zh-CN"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defRPr/>
            </a:pPr>
            <a:r>
              <a:rPr kumimoji="1" lang="zh-CN" altLang="en-US"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zh-CN"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en-US"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100  r </a:t>
            </a:r>
            <a:r>
              <a:rPr kumimoji="1" lang="zh-CN"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1" lang="en-US"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zh-CN"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en-US"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hE2 </a:t>
            </a:r>
            <a:r>
              <a:rPr kumimoji="1" lang="zh-CN"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endParaRPr kumimoji="1" lang="zh-CN" altLang="en-US"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defRPr/>
            </a:pPr>
            <a:r>
              <a:rPr kumimoji="1" lang="zh-CN" altLang="en-US"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en-US"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150  r </a:t>
            </a:r>
            <a:r>
              <a:rPr kumimoji="1" lang="zh-CN"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1" lang="en-US"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zh-CN"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en-US"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h00</a:t>
            </a:r>
            <a:r>
              <a:rPr kumimoji="1" lang="zh-CN"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 </a:t>
            </a:r>
            <a:endParaRPr kumimoji="1" lang="zh-CN" altLang="en-US"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defRPr/>
            </a:pPr>
            <a:r>
              <a:rPr kumimoji="1" lang="zh-CN" altLang="en-US"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en-US"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200  r </a:t>
            </a:r>
            <a:r>
              <a:rPr kumimoji="1" lang="zh-CN"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1" lang="en-US"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zh-CN"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en-US"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hF7</a:t>
            </a:r>
            <a:r>
              <a:rPr kumimoji="1" lang="zh-CN"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 </a:t>
            </a:r>
            <a:endParaRPr kumimoji="1" lang="zh-CN" altLang="en-US"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defRPr/>
            </a:pPr>
            <a:r>
              <a:rPr kumimoji="1" lang="zh-CN" altLang="en-US"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en-US"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250  </a:t>
            </a:r>
            <a:r>
              <a:rPr kumimoji="1" lang="zh-CN"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1" lang="en-US"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&gt; </a:t>
            </a:r>
            <a:r>
              <a:rPr kumimoji="1" lang="en-US" altLang="zh-CN" sz="2200" b="1"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end_wave</a:t>
            </a:r>
            <a:r>
              <a:rPr kumimoji="1" lang="zh-CN"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1" lang="zh-CN" altLang="en-US"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en-US"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1" lang="zh-CN" altLang="en-US"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触发事件</a:t>
            </a:r>
            <a:r>
              <a:rPr kumimoji="1" lang="en-US" altLang="zh-CN" sz="2200" b="1"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end_wave</a:t>
            </a:r>
            <a:endParaRPr kumimoji="1" lang="zh-CN"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defRPr/>
            </a:pPr>
            <a:r>
              <a:rPr kumimoji="1" lang="zh-CN"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en-US" altLang="zh-CN" sz="2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join</a:t>
            </a:r>
            <a:endParaRPr kumimoji="0" lang="en-US" altLang="zh-CN" sz="2400" b="1"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1703940" name="AutoShape 4"/>
          <p:cNvSpPr/>
          <p:nvPr/>
        </p:nvSpPr>
        <p:spPr>
          <a:xfrm>
            <a:off x="381000" y="2209800"/>
            <a:ext cx="1524000" cy="457200"/>
          </a:xfrm>
          <a:prstGeom prst="wedgeRoundRectCallout">
            <a:avLst>
              <a:gd name="adj1" fmla="val -6042"/>
              <a:gd name="adj2" fmla="val -118056"/>
              <a:gd name="adj3" fmla="val 16667"/>
            </a:avLst>
          </a:prstGeom>
          <a:solidFill>
            <a:srgbClr val="99FFCC"/>
          </a:solidFill>
          <a:ln w="9525">
            <a:noFill/>
          </a:ln>
          <a:effectLst>
            <a:prstShdw prst="shdw17" dist="17961" dir="2699999">
              <a:srgbClr val="5C997A"/>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dirty="0">
                <a:latin typeface="宋体" panose="02010600030101010101" pitchFamily="2" charset="-122"/>
              </a:rPr>
              <a:t>波形同例</a:t>
            </a:r>
            <a:r>
              <a:rPr lang="en-US" altLang="zh-CN" sz="2000" dirty="0">
                <a:latin typeface="宋体" panose="02010600030101010101" pitchFamily="2" charset="-122"/>
              </a:rPr>
              <a:t>5</a:t>
            </a:r>
            <a:endParaRPr lang="en-US" altLang="zh-CN" sz="2000" dirty="0"/>
          </a:p>
        </p:txBody>
      </p:sp>
      <p:sp>
        <p:nvSpPr>
          <p:cNvPr id="1703941" name="Rectangle 5"/>
          <p:cNvSpPr/>
          <p:nvPr/>
        </p:nvSpPr>
        <p:spPr>
          <a:xfrm>
            <a:off x="914400" y="5486400"/>
            <a:ext cx="7391400" cy="831850"/>
          </a:xfrm>
          <a:prstGeom prst="rect">
            <a:avLst/>
          </a:prstGeom>
          <a:solidFill>
            <a:srgbClr val="FFCC99"/>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eaLnBrk="1" hangingPunct="1">
              <a:buNone/>
            </a:pPr>
            <a:r>
              <a:rPr lang="zh-CN" altLang="zh-CN" dirty="0">
                <a:solidFill>
                  <a:srgbClr val="FF3399"/>
                </a:solidFill>
                <a:latin typeface="仿宋_GB2312" pitchFamily="50" charset="-122"/>
                <a:ea typeface="仿宋_GB2312" pitchFamily="50" charset="-122"/>
              </a:rPr>
              <a:t>注</a:t>
            </a:r>
            <a:r>
              <a:rPr lang="zh-CN" altLang="zh-CN" dirty="0">
                <a:latin typeface="仿宋_GB2312" pitchFamily="50" charset="-122"/>
                <a:ea typeface="仿宋_GB2312" pitchFamily="50" charset="-122"/>
              </a:rPr>
              <a:t>：在</a:t>
            </a:r>
            <a:r>
              <a:rPr lang="en-US" altLang="zh-CN" dirty="0">
                <a:latin typeface="仿宋_GB2312" pitchFamily="50" charset="-122"/>
                <a:ea typeface="仿宋_GB2312" pitchFamily="50" charset="-122"/>
              </a:rPr>
              <a:t>fork_join</a:t>
            </a:r>
            <a:r>
              <a:rPr lang="zh-CN" altLang="en-US" dirty="0">
                <a:latin typeface="仿宋_GB2312" pitchFamily="50" charset="-122"/>
                <a:ea typeface="仿宋_GB2312" pitchFamily="50" charset="-122"/>
              </a:rPr>
              <a:t>块内，各条语句不必按顺序给出！但为增加可读性，最好按被执行的顺序书写！</a:t>
            </a:r>
            <a:endParaRPr lang="zh-CN" altLang="en-US" dirty="0">
              <a:latin typeface="仿宋_GB2312" pitchFamily="50" charset="-122"/>
              <a:ea typeface="仿宋_GB2312" pitchFamily="50"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03939"/>
                                        </p:tgtEl>
                                        <p:attrNameLst>
                                          <p:attrName>style.visibility</p:attrName>
                                        </p:attrNameLst>
                                      </p:cBhvr>
                                      <p:to>
                                        <p:strVal val="visible"/>
                                      </p:to>
                                    </p:set>
                                    <p:anim calcmode="lin" valueType="num">
                                      <p:cBhvr additive="base">
                                        <p:cTn id="7" dur="500" fill="hold"/>
                                        <p:tgtEl>
                                          <p:spTgt spid="1703939"/>
                                        </p:tgtEl>
                                        <p:attrNameLst>
                                          <p:attrName>ppt_x</p:attrName>
                                        </p:attrNameLst>
                                      </p:cBhvr>
                                      <p:tavLst>
                                        <p:tav tm="0">
                                          <p:val>
                                            <p:strVal val="0-#ppt_w/2"/>
                                          </p:val>
                                        </p:tav>
                                        <p:tav tm="100000">
                                          <p:val>
                                            <p:strVal val="#ppt_x"/>
                                          </p:val>
                                        </p:tav>
                                      </p:tavLst>
                                    </p:anim>
                                    <p:anim calcmode="lin" valueType="num">
                                      <p:cBhvr additive="base">
                                        <p:cTn id="8" dur="500" fill="hold"/>
                                        <p:tgtEl>
                                          <p:spTgt spid="17039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703940"/>
                                        </p:tgtEl>
                                        <p:attrNameLst>
                                          <p:attrName>style.visibility</p:attrName>
                                        </p:attrNameLst>
                                      </p:cBhvr>
                                      <p:to>
                                        <p:strVal val="visible"/>
                                      </p:to>
                                    </p:set>
                                    <p:animEffect transition="in" filter="dissolve">
                                      <p:cBhvr>
                                        <p:cTn id="13" dur="500"/>
                                        <p:tgtEl>
                                          <p:spTgt spid="1703940"/>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703941"/>
                                        </p:tgtEl>
                                        <p:attrNameLst>
                                          <p:attrName>style.visibility</p:attrName>
                                        </p:attrNameLst>
                                      </p:cBhvr>
                                      <p:to>
                                        <p:strVal val="visible"/>
                                      </p:to>
                                    </p:set>
                                    <p:anim calcmode="lin" valueType="num">
                                      <p:cBhvr>
                                        <p:cTn id="18" dur="500" fill="hold"/>
                                        <p:tgtEl>
                                          <p:spTgt spid="1703941"/>
                                        </p:tgtEl>
                                        <p:attrNameLst>
                                          <p:attrName>ppt_w</p:attrName>
                                        </p:attrNameLst>
                                      </p:cBhvr>
                                      <p:tavLst>
                                        <p:tav tm="0">
                                          <p:val>
                                            <p:fltVal val="0.000000"/>
                                          </p:val>
                                        </p:tav>
                                        <p:tav tm="100000">
                                          <p:val>
                                            <p:strVal val="#ppt_w"/>
                                          </p:val>
                                        </p:tav>
                                      </p:tavLst>
                                    </p:anim>
                                    <p:anim calcmode="lin" valueType="num">
                                      <p:cBhvr>
                                        <p:cTn id="19" dur="500" fill="hold"/>
                                        <p:tgtEl>
                                          <p:spTgt spid="1703941"/>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3939" grpId="0"/>
      <p:bldP spid="1703940" grpId="0" animBg="1"/>
      <p:bldP spid="1703941"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184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042882" name="Rectangle 2"/>
          <p:cNvSpPr>
            <a:spLocks noGrp="1"/>
          </p:cNvSpPr>
          <p:nvPr>
            <p:ph type="title"/>
          </p:nvPr>
        </p:nvSpPr>
        <p:spPr>
          <a:xfrm>
            <a:off x="2133600" y="161925"/>
            <a:ext cx="5081588" cy="609600"/>
          </a:xfrm>
          <a:ln/>
        </p:spPr>
        <p:txBody>
          <a:bodyPr vert="horz" wrap="square" lIns="91440" tIns="45720" rIns="91440" bIns="45720" anchor="b" anchorCtr="0"/>
          <a:p>
            <a:pPr eaLnBrk="1" hangingPunct="1"/>
            <a:r>
              <a:rPr lang="en-US" altLang="zh-CN" sz="3200" dirty="0">
                <a:latin typeface="华文楷体" panose="02010600040101010101" pitchFamily="2" charset="-122"/>
              </a:rPr>
              <a:t>7  </a:t>
            </a:r>
            <a:r>
              <a:rPr lang="zh-CN" altLang="en-US" sz="3200" dirty="0">
                <a:latin typeface="华文楷体" panose="02010600040101010101" pitchFamily="2" charset="-122"/>
              </a:rPr>
              <a:t>条件语句</a:t>
            </a:r>
            <a:endParaRPr lang="zh-CN" altLang="en-US" sz="3200" dirty="0">
              <a:latin typeface="华文楷体" panose="02010600040101010101" pitchFamily="2" charset="-122"/>
            </a:endParaRPr>
          </a:p>
        </p:txBody>
      </p:sp>
      <p:sp>
        <p:nvSpPr>
          <p:cNvPr id="2042883" name="Rectangle 3"/>
          <p:cNvSpPr>
            <a:spLocks noGrp="1"/>
          </p:cNvSpPr>
          <p:nvPr>
            <p:ph idx="1"/>
          </p:nvPr>
        </p:nvSpPr>
        <p:spPr>
          <a:xfrm>
            <a:off x="2433638" y="3419475"/>
            <a:ext cx="4541837" cy="2686050"/>
          </a:xfrm>
          <a:ln/>
        </p:spPr>
        <p:txBody>
          <a:bodyPr vert="horz" wrap="square" lIns="91440" tIns="45720" rIns="91440" bIns="45720" anchor="t" anchorCtr="0"/>
          <a:p>
            <a:pPr eaLnBrk="1" hangingPunct="1">
              <a:lnSpc>
                <a:spcPct val="120000"/>
              </a:lnSpc>
              <a:buNone/>
            </a:pPr>
            <a:r>
              <a:rPr lang="zh-CN" altLang="en-US" sz="2800" dirty="0">
                <a:solidFill>
                  <a:srgbClr val="FF0000"/>
                </a:solidFill>
                <a:latin typeface="华文楷体" panose="02010600040101010101" pitchFamily="2" charset="-122"/>
                <a:ea typeface="华文楷体" panose="02010600040101010101" pitchFamily="2" charset="-122"/>
              </a:rPr>
              <a:t>一、</a:t>
            </a:r>
            <a:r>
              <a:rPr lang="en-US" altLang="zh-CN" sz="2800" dirty="0">
                <a:solidFill>
                  <a:srgbClr val="FF0000"/>
                </a:solidFill>
                <a:latin typeface="华文楷体" panose="02010600040101010101" pitchFamily="2" charset="-122"/>
                <a:ea typeface="华文楷体" panose="02010600040101010101" pitchFamily="2" charset="-122"/>
              </a:rPr>
              <a:t>if-else</a:t>
            </a:r>
            <a:r>
              <a:rPr lang="zh-CN" altLang="en-US" sz="2800" dirty="0">
                <a:solidFill>
                  <a:srgbClr val="FF0000"/>
                </a:solidFill>
                <a:latin typeface="华文楷体" panose="02010600040101010101" pitchFamily="2" charset="-122"/>
                <a:ea typeface="华文楷体" panose="02010600040101010101" pitchFamily="2" charset="-122"/>
              </a:rPr>
              <a:t>语句</a:t>
            </a:r>
            <a:endParaRPr lang="zh-CN" altLang="en-US" sz="2800" dirty="0">
              <a:solidFill>
                <a:srgbClr val="FF0000"/>
              </a:solidFill>
              <a:latin typeface="华文楷体" panose="02010600040101010101" pitchFamily="2" charset="-122"/>
              <a:ea typeface="华文楷体" panose="02010600040101010101" pitchFamily="2" charset="-122"/>
            </a:endParaRPr>
          </a:p>
          <a:p>
            <a:pPr eaLnBrk="1" hangingPunct="1">
              <a:lnSpc>
                <a:spcPct val="120000"/>
              </a:lnSpc>
              <a:buNone/>
            </a:pPr>
            <a:r>
              <a:rPr lang="zh-CN" altLang="en-US" sz="2800" dirty="0">
                <a:solidFill>
                  <a:srgbClr val="FF0000"/>
                </a:solidFill>
                <a:latin typeface="华文楷体" panose="02010600040101010101" pitchFamily="2" charset="-122"/>
                <a:ea typeface="华文楷体" panose="02010600040101010101" pitchFamily="2" charset="-122"/>
              </a:rPr>
              <a:t>二、</a:t>
            </a:r>
            <a:r>
              <a:rPr lang="en-US" altLang="zh-CN" sz="2800" dirty="0">
                <a:solidFill>
                  <a:srgbClr val="FF0000"/>
                </a:solidFill>
                <a:latin typeface="华文楷体" panose="02010600040101010101" pitchFamily="2" charset="-122"/>
                <a:ea typeface="华文楷体" panose="02010600040101010101" pitchFamily="2" charset="-122"/>
              </a:rPr>
              <a:t>case</a:t>
            </a:r>
            <a:r>
              <a:rPr lang="zh-CN" altLang="en-US" sz="2800" dirty="0">
                <a:solidFill>
                  <a:srgbClr val="FF0000"/>
                </a:solidFill>
                <a:latin typeface="华文楷体" panose="02010600040101010101" pitchFamily="2" charset="-122"/>
                <a:ea typeface="华文楷体" panose="02010600040101010101" pitchFamily="2" charset="-122"/>
              </a:rPr>
              <a:t>语句</a:t>
            </a:r>
            <a:endParaRPr lang="zh-CN" altLang="en-US" sz="2800" dirty="0">
              <a:solidFill>
                <a:srgbClr val="FF0000"/>
              </a:solidFill>
              <a:latin typeface="华文楷体" panose="02010600040101010101" pitchFamily="2" charset="-122"/>
              <a:ea typeface="华文楷体" panose="02010600040101010101" pitchFamily="2" charset="-122"/>
            </a:endParaRPr>
          </a:p>
          <a:p>
            <a:pPr eaLnBrk="1" hangingPunct="1">
              <a:lnSpc>
                <a:spcPct val="120000"/>
              </a:lnSpc>
              <a:buNone/>
            </a:pPr>
            <a:r>
              <a:rPr lang="zh-CN" altLang="en-US" sz="2800" dirty="0">
                <a:solidFill>
                  <a:srgbClr val="FF0000"/>
                </a:solidFill>
                <a:latin typeface="华文楷体" panose="02010600040101010101" pitchFamily="2" charset="-122"/>
                <a:ea typeface="华文楷体" panose="02010600040101010101" pitchFamily="2" charset="-122"/>
              </a:rPr>
              <a:t>三、使用条件语句注意事项</a:t>
            </a:r>
            <a:endParaRPr lang="zh-CN" altLang="en-US" sz="2800" dirty="0">
              <a:solidFill>
                <a:srgbClr val="FF0000"/>
              </a:solidFill>
              <a:latin typeface="华文楷体" panose="02010600040101010101" pitchFamily="2" charset="-122"/>
              <a:ea typeface="华文楷体" panose="02010600040101010101" pitchFamily="2" charset="-122"/>
            </a:endParaRPr>
          </a:p>
          <a:p>
            <a:pPr eaLnBrk="1" hangingPunct="1"/>
            <a:endParaRPr lang="en-US" altLang="zh-CN" sz="2800" dirty="0">
              <a:solidFill>
                <a:srgbClr val="FF0000"/>
              </a:solidFill>
              <a:latin typeface="华文楷体" panose="02010600040101010101" pitchFamily="2" charset="-122"/>
              <a:ea typeface="华文楷体" panose="02010600040101010101" pitchFamily="2" charset="-122"/>
            </a:endParaRPr>
          </a:p>
        </p:txBody>
      </p:sp>
      <p:sp>
        <p:nvSpPr>
          <p:cNvPr id="2042884" name="Oval 4"/>
          <p:cNvSpPr>
            <a:spLocks noChangeArrowheads="1"/>
          </p:cNvSpPr>
          <p:nvPr/>
        </p:nvSpPr>
        <p:spPr bwMode="auto">
          <a:xfrm>
            <a:off x="2241550" y="1976438"/>
            <a:ext cx="4572000" cy="722313"/>
          </a:xfrm>
          <a:prstGeom prst="ellipse">
            <a:avLst/>
          </a:prstGeom>
          <a:gradFill rotWithShape="0">
            <a:gsLst>
              <a:gs pos="0">
                <a:srgbClr val="66FFFF"/>
              </a:gs>
              <a:gs pos="100000">
                <a:srgbClr val="66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rPr>
              <a:t>内容概要</a:t>
            </a:r>
            <a:endParaRPr kumimoji="0" lang="zh-CN" altLang="en-US" sz="4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042882"/>
                                        </p:tgtEl>
                                        <p:attrNameLst>
                                          <p:attrName>style.visibility</p:attrName>
                                        </p:attrNameLst>
                                      </p:cBhvr>
                                      <p:to>
                                        <p:strVal val="visible"/>
                                      </p:to>
                                    </p:set>
                                    <p:anim calcmode="lin" valueType="num">
                                      <p:cBhvr additive="base">
                                        <p:cTn id="7" dur="500" fill="hold"/>
                                        <p:tgtEl>
                                          <p:spTgt spid="2042882"/>
                                        </p:tgtEl>
                                        <p:attrNameLst>
                                          <p:attrName>ppt_x</p:attrName>
                                        </p:attrNameLst>
                                      </p:cBhvr>
                                      <p:tavLst>
                                        <p:tav tm="0">
                                          <p:val>
                                            <p:strVal val="#ppt_x"/>
                                          </p:val>
                                        </p:tav>
                                        <p:tav tm="100000">
                                          <p:val>
                                            <p:strVal val="#ppt_x"/>
                                          </p:val>
                                        </p:tav>
                                      </p:tavLst>
                                    </p:anim>
                                    <p:anim calcmode="lin" valueType="num">
                                      <p:cBhvr additive="base">
                                        <p:cTn id="8" dur="500" fill="hold"/>
                                        <p:tgtEl>
                                          <p:spTgt spid="204288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2042884"/>
                                        </p:tgtEl>
                                        <p:attrNameLst>
                                          <p:attrName>style.visibility</p:attrName>
                                        </p:attrNameLst>
                                      </p:cBhvr>
                                      <p:to>
                                        <p:strVal val="visible"/>
                                      </p:to>
                                    </p:set>
                                    <p:animEffect transition="in" filter="dissolve">
                                      <p:cBhvr>
                                        <p:cTn id="12" dur="500"/>
                                        <p:tgtEl>
                                          <p:spTgt spid="2042884"/>
                                        </p:tgtEl>
                                      </p:cBhvr>
                                    </p:animEffect>
                                  </p:childTnLst>
                                </p:cTn>
                              </p:par>
                            </p:childTnLst>
                          </p:cTn>
                        </p:par>
                        <p:par>
                          <p:cTn id="13" fill="hold">
                            <p:stCondLst>
                              <p:cond delay="1000"/>
                            </p:stCondLst>
                            <p:childTnLst>
                              <p:par>
                                <p:cTn id="14" presetID="2" presetClass="entr" presetSubtype="12" fill="hold" grpId="0" nodeType="afterEffect">
                                  <p:stCondLst>
                                    <p:cond delay="0"/>
                                  </p:stCondLst>
                                  <p:childTnLst>
                                    <p:set>
                                      <p:cBhvr>
                                        <p:cTn id="15" dur="1" fill="hold">
                                          <p:stCondLst>
                                            <p:cond delay="0"/>
                                          </p:stCondLst>
                                        </p:cTn>
                                        <p:tgtEl>
                                          <p:spTgt spid="2042883"/>
                                        </p:tgtEl>
                                        <p:attrNameLst>
                                          <p:attrName>style.visibility</p:attrName>
                                        </p:attrNameLst>
                                      </p:cBhvr>
                                      <p:to>
                                        <p:strVal val="visible"/>
                                      </p:to>
                                    </p:set>
                                    <p:anim calcmode="lin" valueType="num">
                                      <p:cBhvr additive="base">
                                        <p:cTn id="16" dur="500" fill="hold"/>
                                        <p:tgtEl>
                                          <p:spTgt spid="2042883"/>
                                        </p:tgtEl>
                                        <p:attrNameLst>
                                          <p:attrName>ppt_x</p:attrName>
                                        </p:attrNameLst>
                                      </p:cBhvr>
                                      <p:tavLst>
                                        <p:tav tm="0">
                                          <p:val>
                                            <p:strVal val="0-#ppt_w/2"/>
                                          </p:val>
                                        </p:tav>
                                        <p:tav tm="100000">
                                          <p:val>
                                            <p:strVal val="#ppt_x"/>
                                          </p:val>
                                        </p:tav>
                                      </p:tavLst>
                                    </p:anim>
                                    <p:anim calcmode="lin" valueType="num">
                                      <p:cBhvr additive="base">
                                        <p:cTn id="17" dur="500" fill="hold"/>
                                        <p:tgtEl>
                                          <p:spTgt spid="204288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1"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2882" grpId="0"/>
      <p:bldP spid="2042883" grpId="0"/>
      <p:bldP spid="2042884"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2866"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07011" name="Rectangle 3"/>
          <p:cNvSpPr>
            <a:spLocks noGrp="1"/>
          </p:cNvSpPr>
          <p:nvPr>
            <p:ph idx="1"/>
          </p:nvPr>
        </p:nvSpPr>
        <p:spPr>
          <a:xfrm>
            <a:off x="388938" y="2327275"/>
            <a:ext cx="7958137" cy="4249738"/>
          </a:xfrm>
          <a:ln/>
        </p:spPr>
        <p:txBody>
          <a:bodyPr vert="horz" wrap="square" lIns="91440" tIns="45720" rIns="91440" bIns="45720" anchor="t" anchorCtr="0"/>
          <a:p>
            <a:pPr algn="just">
              <a:lnSpc>
                <a:spcPct val="110000"/>
              </a:lnSpc>
              <a:spcBef>
                <a:spcPct val="0"/>
              </a:spcBef>
              <a:buNone/>
            </a:pPr>
            <a:r>
              <a:rPr lang="zh-CN" altLang="en-US" dirty="0">
                <a:solidFill>
                  <a:srgbClr val="FF0000"/>
                </a:solidFill>
                <a:latin typeface="宋体" panose="02010600030101010101" pitchFamily="2" charset="-122"/>
              </a:rPr>
              <a:t>一、</a:t>
            </a:r>
            <a:r>
              <a:rPr lang="en-US" altLang="zh-CN" dirty="0">
                <a:solidFill>
                  <a:srgbClr val="FF0000"/>
                </a:solidFill>
                <a:latin typeface="Times New Roman" panose="02020603050405020304" pitchFamily="18" charset="0"/>
              </a:rPr>
              <a:t>if-else</a:t>
            </a:r>
            <a:r>
              <a:rPr lang="zh-CN" altLang="en-US" dirty="0">
                <a:solidFill>
                  <a:srgbClr val="FF0000"/>
                </a:solidFill>
                <a:latin typeface="宋体" panose="02010600030101010101" pitchFamily="2" charset="-122"/>
              </a:rPr>
              <a:t>语句</a:t>
            </a:r>
            <a:endParaRPr lang="zh-CN" altLang="en-US" dirty="0">
              <a:solidFill>
                <a:srgbClr val="FF0000"/>
              </a:solidFill>
              <a:latin typeface="宋体" panose="02010600030101010101" pitchFamily="2" charset="-122"/>
            </a:endParaRPr>
          </a:p>
          <a:p>
            <a:pPr algn="just">
              <a:lnSpc>
                <a:spcPct val="110000"/>
              </a:lnSpc>
              <a:spcBef>
                <a:spcPct val="0"/>
              </a:spcBef>
            </a:pPr>
            <a:r>
              <a:rPr lang="zh-CN" altLang="zh-CN" dirty="0">
                <a:latin typeface="华文新魏" panose="02010800040101010101" pitchFamily="2" charset="-122"/>
                <a:ea typeface="华文新魏" panose="02010800040101010101" pitchFamily="2" charset="-122"/>
              </a:rPr>
              <a:t>判定所给条件是否满足，根据判定的结果（真或假）决定执行给出的两种操作之一。</a:t>
            </a:r>
            <a:endParaRPr lang="zh-CN" altLang="en-US" dirty="0">
              <a:latin typeface="华文新魏" panose="02010800040101010101" pitchFamily="2" charset="-122"/>
              <a:ea typeface="华文新魏" panose="02010800040101010101" pitchFamily="2" charset="-122"/>
            </a:endParaRPr>
          </a:p>
          <a:p>
            <a:pPr algn="just">
              <a:lnSpc>
                <a:spcPct val="110000"/>
              </a:lnSpc>
              <a:spcBef>
                <a:spcPct val="0"/>
              </a:spcBef>
            </a:pPr>
            <a:r>
              <a:rPr lang="en-US" altLang="zh-CN" dirty="0">
                <a:latin typeface="宋体" panose="02010600030101010101" pitchFamily="2" charset="-122"/>
              </a:rPr>
              <a:t>if-else</a:t>
            </a:r>
            <a:r>
              <a:rPr lang="zh-CN" altLang="en-US" dirty="0">
                <a:latin typeface="宋体" panose="02010600030101010101" pitchFamily="2" charset="-122"/>
              </a:rPr>
              <a:t>语句有</a:t>
            </a:r>
            <a:r>
              <a:rPr lang="en-US" altLang="zh-CN" dirty="0">
                <a:solidFill>
                  <a:srgbClr val="FF33CC"/>
                </a:solidFill>
                <a:latin typeface="华文彩云" panose="02010800040101010101" pitchFamily="2" charset="-122"/>
                <a:ea typeface="华文彩云" panose="02010800040101010101" pitchFamily="2" charset="-122"/>
              </a:rPr>
              <a:t>5</a:t>
            </a:r>
            <a:r>
              <a:rPr lang="zh-CN" altLang="en-US" dirty="0">
                <a:latin typeface="宋体" panose="02010600030101010101" pitchFamily="2" charset="-122"/>
              </a:rPr>
              <a:t>种形式</a:t>
            </a:r>
            <a:endParaRPr lang="zh-CN" altLang="en-US" dirty="0">
              <a:latin typeface="宋体" panose="02010600030101010101" pitchFamily="2" charset="-122"/>
            </a:endParaRPr>
          </a:p>
          <a:p>
            <a:pPr lvl="1" eaLnBrk="1" hangingPunct="1"/>
            <a:r>
              <a:rPr lang="zh-CN" altLang="en-US" b="0" dirty="0">
                <a:latin typeface="方正姚体" panose="02010601030101010101" pitchFamily="2" charset="-122"/>
                <a:ea typeface="方正姚体" panose="02010601030101010101" pitchFamily="2" charset="-122"/>
              </a:rPr>
              <a:t>其中</a:t>
            </a:r>
            <a:r>
              <a:rPr lang="zh-CN" altLang="en-US" b="0" dirty="0">
                <a:latin typeface="Times New Roman" panose="02020603050405020304" pitchFamily="18" charset="0"/>
                <a:ea typeface="方正姚体" panose="02010601030101010101" pitchFamily="2" charset="-122"/>
              </a:rPr>
              <a:t>“</a:t>
            </a:r>
            <a:r>
              <a:rPr lang="zh-CN" altLang="en-US" b="0" dirty="0">
                <a:latin typeface="方正姚体" panose="02010601030101010101" pitchFamily="2" charset="-122"/>
                <a:ea typeface="方正姚体" panose="02010601030101010101" pitchFamily="2" charset="-122"/>
              </a:rPr>
              <a:t>表达式</a:t>
            </a:r>
            <a:r>
              <a:rPr lang="zh-CN" altLang="en-US" b="0" dirty="0">
                <a:latin typeface="Times New Roman" panose="02020603050405020304" pitchFamily="18" charset="0"/>
                <a:ea typeface="方正姚体" panose="02010601030101010101" pitchFamily="2" charset="-122"/>
              </a:rPr>
              <a:t>”</a:t>
            </a:r>
            <a:r>
              <a:rPr lang="zh-CN" altLang="en-US" b="0" dirty="0">
                <a:latin typeface="方正姚体" panose="02010601030101010101" pitchFamily="2" charset="-122"/>
                <a:ea typeface="方正姚体" panose="02010601030101010101" pitchFamily="2" charset="-122"/>
              </a:rPr>
              <a:t>为</a:t>
            </a:r>
            <a:r>
              <a:rPr lang="zh-CN" altLang="en-US" b="0" dirty="0">
                <a:solidFill>
                  <a:srgbClr val="FF0066"/>
                </a:solidFill>
                <a:latin typeface="方正姚体" panose="02010601030101010101" pitchFamily="2" charset="-122"/>
                <a:ea typeface="方正姚体" panose="02010601030101010101" pitchFamily="2" charset="-122"/>
              </a:rPr>
              <a:t>逻辑</a:t>
            </a:r>
            <a:r>
              <a:rPr lang="zh-CN" altLang="en-US" b="0" dirty="0">
                <a:latin typeface="方正姚体" panose="02010601030101010101" pitchFamily="2" charset="-122"/>
                <a:ea typeface="方正姚体" panose="02010601030101010101" pitchFamily="2" charset="-122"/>
              </a:rPr>
              <a:t>表达式或</a:t>
            </a:r>
            <a:r>
              <a:rPr lang="zh-CN" altLang="en-US" b="0" dirty="0">
                <a:solidFill>
                  <a:srgbClr val="FF0066"/>
                </a:solidFill>
                <a:latin typeface="方正姚体" panose="02010601030101010101" pitchFamily="2" charset="-122"/>
                <a:ea typeface="方正姚体" panose="02010601030101010101" pitchFamily="2" charset="-122"/>
              </a:rPr>
              <a:t>关系</a:t>
            </a:r>
            <a:r>
              <a:rPr lang="zh-CN" altLang="en-US" b="0" dirty="0">
                <a:latin typeface="方正姚体" panose="02010601030101010101" pitchFamily="2" charset="-122"/>
                <a:ea typeface="方正姚体" panose="02010601030101010101" pitchFamily="2" charset="-122"/>
              </a:rPr>
              <a:t>表达式，或</a:t>
            </a:r>
            <a:r>
              <a:rPr lang="zh-CN" altLang="en-US" b="0" dirty="0">
                <a:solidFill>
                  <a:srgbClr val="FF0066"/>
                </a:solidFill>
                <a:latin typeface="方正姚体" panose="02010601030101010101" pitchFamily="2" charset="-122"/>
                <a:ea typeface="方正姚体" panose="02010601030101010101" pitchFamily="2" charset="-122"/>
              </a:rPr>
              <a:t>一位</a:t>
            </a:r>
            <a:r>
              <a:rPr lang="zh-CN" altLang="en-US" b="0" dirty="0">
                <a:latin typeface="方正姚体" panose="02010601030101010101" pitchFamily="2" charset="-122"/>
                <a:ea typeface="方正姚体" panose="02010601030101010101" pitchFamily="2" charset="-122"/>
              </a:rPr>
              <a:t>的</a:t>
            </a:r>
            <a:r>
              <a:rPr lang="zh-CN" altLang="en-US" b="0" dirty="0">
                <a:solidFill>
                  <a:srgbClr val="FF0066"/>
                </a:solidFill>
                <a:latin typeface="方正姚体" panose="02010601030101010101" pitchFamily="2" charset="-122"/>
                <a:ea typeface="方正姚体" panose="02010601030101010101" pitchFamily="2" charset="-122"/>
              </a:rPr>
              <a:t>变量</a:t>
            </a:r>
            <a:r>
              <a:rPr lang="zh-CN" altLang="en-US" b="0" dirty="0">
                <a:latin typeface="方正姚体" panose="02010601030101010101" pitchFamily="2" charset="-122"/>
                <a:ea typeface="方正姚体" panose="02010601030101010101" pitchFamily="2" charset="-122"/>
              </a:rPr>
              <a:t>。</a:t>
            </a:r>
            <a:endParaRPr lang="zh-CN" altLang="en-US" b="0" dirty="0">
              <a:latin typeface="方正姚体" panose="02010601030101010101" pitchFamily="2" charset="-122"/>
              <a:ea typeface="方正姚体" panose="02010601030101010101" pitchFamily="2" charset="-122"/>
            </a:endParaRPr>
          </a:p>
          <a:p>
            <a:pPr lvl="1" eaLnBrk="1" hangingPunct="1"/>
            <a:r>
              <a:rPr lang="zh-CN" altLang="en-US" b="0" dirty="0">
                <a:latin typeface="方正姚体" panose="02010601030101010101" pitchFamily="2" charset="-122"/>
                <a:ea typeface="方正姚体" panose="02010601030101010101" pitchFamily="2" charset="-122"/>
              </a:rPr>
              <a:t>若表达式的值为</a:t>
            </a:r>
            <a:r>
              <a:rPr lang="en-US" altLang="zh-CN" b="0" dirty="0">
                <a:latin typeface="方正姚体" panose="02010601030101010101" pitchFamily="2" charset="-122"/>
                <a:ea typeface="方正姚体" panose="02010601030101010101" pitchFamily="2" charset="-122"/>
              </a:rPr>
              <a:t>0</a:t>
            </a:r>
            <a:r>
              <a:rPr lang="zh-CN" altLang="en-US" b="0" dirty="0">
                <a:latin typeface="方正姚体" panose="02010601030101010101" pitchFamily="2" charset="-122"/>
                <a:ea typeface="方正姚体" panose="02010601030101010101" pitchFamily="2" charset="-122"/>
              </a:rPr>
              <a:t>、或</a:t>
            </a:r>
            <a:r>
              <a:rPr lang="en-US" altLang="zh-CN" b="0" dirty="0">
                <a:latin typeface="方正姚体" panose="02010601030101010101" pitchFamily="2" charset="-122"/>
                <a:ea typeface="方正姚体" panose="02010601030101010101" pitchFamily="2" charset="-122"/>
              </a:rPr>
              <a:t>z</a:t>
            </a:r>
            <a:r>
              <a:rPr lang="zh-CN" altLang="en-US" b="0" dirty="0">
                <a:latin typeface="方正姚体" panose="02010601030101010101" pitchFamily="2" charset="-122"/>
                <a:ea typeface="方正姚体" panose="02010601030101010101" pitchFamily="2" charset="-122"/>
              </a:rPr>
              <a:t>，则</a:t>
            </a:r>
            <a:r>
              <a:rPr lang="zh-CN" altLang="zh-CN" b="0" dirty="0">
                <a:latin typeface="方正姚体" panose="02010601030101010101" pitchFamily="2" charset="-122"/>
                <a:ea typeface="方正姚体" panose="02010601030101010101" pitchFamily="2" charset="-122"/>
              </a:rPr>
              <a:t>判定的</a:t>
            </a:r>
            <a:r>
              <a:rPr lang="zh-CN" altLang="en-US" b="0" dirty="0">
                <a:latin typeface="方正姚体" panose="02010601030101010101" pitchFamily="2" charset="-122"/>
                <a:ea typeface="方正姚体" panose="02010601030101010101" pitchFamily="2" charset="-122"/>
              </a:rPr>
              <a:t>结果为</a:t>
            </a:r>
            <a:r>
              <a:rPr lang="zh-CN" altLang="en-US" b="0" dirty="0">
                <a:latin typeface="Times New Roman" panose="02020603050405020304" pitchFamily="18" charset="0"/>
                <a:ea typeface="方正姚体" panose="02010601030101010101" pitchFamily="2" charset="-122"/>
              </a:rPr>
              <a:t>“</a:t>
            </a:r>
            <a:r>
              <a:rPr lang="zh-CN" altLang="en-US" b="0" dirty="0">
                <a:latin typeface="方正姚体" panose="02010601030101010101" pitchFamily="2" charset="-122"/>
                <a:ea typeface="方正姚体" panose="02010601030101010101" pitchFamily="2" charset="-122"/>
              </a:rPr>
              <a:t>假</a:t>
            </a:r>
            <a:r>
              <a:rPr lang="zh-CN" altLang="en-US" b="0" dirty="0">
                <a:latin typeface="Times New Roman" panose="02020603050405020304" pitchFamily="18" charset="0"/>
                <a:ea typeface="方正姚体" panose="02010601030101010101" pitchFamily="2" charset="-122"/>
              </a:rPr>
              <a:t>”</a:t>
            </a:r>
            <a:r>
              <a:rPr lang="zh-CN" altLang="en-US" b="0" dirty="0">
                <a:latin typeface="方正姚体" panose="02010601030101010101" pitchFamily="2" charset="-122"/>
                <a:ea typeface="方正姚体" panose="02010601030101010101" pitchFamily="2" charset="-122"/>
              </a:rPr>
              <a:t>；若为</a:t>
            </a:r>
            <a:r>
              <a:rPr lang="en-US" altLang="zh-CN" b="0" dirty="0">
                <a:latin typeface="方正姚体" panose="02010601030101010101" pitchFamily="2" charset="-122"/>
                <a:ea typeface="方正姚体" panose="02010601030101010101" pitchFamily="2" charset="-122"/>
              </a:rPr>
              <a:t>1</a:t>
            </a:r>
            <a:r>
              <a:rPr lang="zh-CN" altLang="en-US" b="0" dirty="0">
                <a:latin typeface="方正姚体" panose="02010601030101010101" pitchFamily="2" charset="-122"/>
                <a:ea typeface="方正姚体" panose="02010601030101010101" pitchFamily="2" charset="-122"/>
              </a:rPr>
              <a:t>，则结果为</a:t>
            </a:r>
            <a:r>
              <a:rPr lang="zh-CN" altLang="en-US" b="0" dirty="0">
                <a:latin typeface="Times New Roman" panose="02020603050405020304" pitchFamily="18" charset="0"/>
                <a:ea typeface="方正姚体" panose="02010601030101010101" pitchFamily="2" charset="-122"/>
              </a:rPr>
              <a:t>“</a:t>
            </a:r>
            <a:r>
              <a:rPr lang="zh-CN" altLang="en-US" b="0" dirty="0">
                <a:latin typeface="方正姚体" panose="02010601030101010101" pitchFamily="2" charset="-122"/>
                <a:ea typeface="方正姚体" panose="02010601030101010101" pitchFamily="2" charset="-122"/>
              </a:rPr>
              <a:t>真</a:t>
            </a:r>
            <a:r>
              <a:rPr lang="zh-CN" altLang="en-US" b="0" dirty="0">
                <a:latin typeface="Times New Roman" panose="02020603050405020304" pitchFamily="18" charset="0"/>
                <a:ea typeface="方正姚体" panose="02010601030101010101" pitchFamily="2" charset="-122"/>
              </a:rPr>
              <a:t>”</a:t>
            </a:r>
            <a:r>
              <a:rPr lang="zh-CN" altLang="en-US" b="0" dirty="0">
                <a:latin typeface="方正姚体" panose="02010601030101010101" pitchFamily="2" charset="-122"/>
                <a:ea typeface="方正姚体" panose="02010601030101010101" pitchFamily="2" charset="-122"/>
              </a:rPr>
              <a:t>。</a:t>
            </a:r>
            <a:endParaRPr lang="zh-CN" altLang="en-US" b="0" dirty="0">
              <a:latin typeface="方正姚体" panose="02010601030101010101" pitchFamily="2" charset="-122"/>
              <a:ea typeface="方正姚体" panose="02010601030101010101" pitchFamily="2" charset="-122"/>
            </a:endParaRPr>
          </a:p>
          <a:p>
            <a:pPr lvl="1" eaLnBrk="1" hangingPunct="1"/>
            <a:r>
              <a:rPr lang="zh-CN" altLang="zh-CN" b="0" dirty="0">
                <a:latin typeface="方正姚体" panose="02010601030101010101" pitchFamily="2" charset="-122"/>
                <a:ea typeface="方正姚体" panose="02010601030101010101" pitchFamily="2" charset="-122"/>
              </a:rPr>
              <a:t>语句可为单句，也可为多句；多句时一定要用</a:t>
            </a:r>
            <a:r>
              <a:rPr lang="zh-CN" altLang="zh-CN" b="0" dirty="0">
                <a:latin typeface="Times New Roman" panose="02020603050405020304" pitchFamily="18" charset="0"/>
                <a:ea typeface="方正姚体" panose="02010601030101010101" pitchFamily="2" charset="-122"/>
              </a:rPr>
              <a:t>“</a:t>
            </a:r>
            <a:r>
              <a:rPr lang="en-US" altLang="zh-CN" b="0" dirty="0">
                <a:solidFill>
                  <a:srgbClr val="FF0066"/>
                </a:solidFill>
                <a:latin typeface="方正姚体" panose="02010601030101010101" pitchFamily="2" charset="-122"/>
                <a:ea typeface="方正姚体" panose="02010601030101010101" pitchFamily="2" charset="-122"/>
              </a:rPr>
              <a:t>begin_end</a:t>
            </a:r>
            <a:r>
              <a:rPr lang="en-US" altLang="zh-CN" b="0" dirty="0">
                <a:latin typeface="Times New Roman" panose="02020603050405020304" pitchFamily="18" charset="0"/>
                <a:ea typeface="方正姚体" panose="02010601030101010101" pitchFamily="2" charset="-122"/>
              </a:rPr>
              <a:t>”</a:t>
            </a:r>
            <a:r>
              <a:rPr lang="zh-CN" altLang="en-US" b="0" dirty="0">
                <a:latin typeface="方正姚体" panose="02010601030101010101" pitchFamily="2" charset="-122"/>
                <a:ea typeface="方正姚体" panose="02010601030101010101" pitchFamily="2" charset="-122"/>
              </a:rPr>
              <a:t>语句括起来，形成一个复合块语句。</a:t>
            </a:r>
            <a:endParaRPr lang="zh-CN" altLang="en-US" b="0" dirty="0">
              <a:latin typeface="方正姚体" panose="02010601030101010101" pitchFamily="2" charset="-122"/>
              <a:ea typeface="方正姚体" panose="02010601030101010101" pitchFamily="2" charset="-122"/>
            </a:endParaRPr>
          </a:p>
        </p:txBody>
      </p:sp>
      <p:sp>
        <p:nvSpPr>
          <p:cNvPr id="1707012" name="AutoShape 4"/>
          <p:cNvSpPr/>
          <p:nvPr/>
        </p:nvSpPr>
        <p:spPr>
          <a:xfrm>
            <a:off x="3086100" y="2049463"/>
            <a:ext cx="1735138" cy="614362"/>
          </a:xfrm>
          <a:prstGeom prst="wedgeRoundRectCallout">
            <a:avLst>
              <a:gd name="adj1" fmla="val -84218"/>
              <a:gd name="adj2" fmla="val 38630"/>
              <a:gd name="adj3" fmla="val 16667"/>
            </a:avLst>
          </a:prstGeom>
          <a:solidFill>
            <a:srgbClr val="FFCCFF"/>
          </a:solidFill>
          <a:ln w="9525">
            <a:noFill/>
          </a:ln>
          <a:effectLst>
            <a:prstShdw prst="shdw17" dist="17961" dir="2699999">
              <a:srgbClr val="997A99"/>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1800" dirty="0">
                <a:latin typeface="宋体" panose="02010600030101010101" pitchFamily="2" charset="-122"/>
              </a:rPr>
              <a:t>对于每个判定只有</a:t>
            </a:r>
            <a:r>
              <a:rPr lang="zh-CN" altLang="en-US" sz="1800" dirty="0">
                <a:solidFill>
                  <a:srgbClr val="CC3300"/>
                </a:solidFill>
                <a:latin typeface="宋体" panose="02010600030101010101" pitchFamily="2" charset="-122"/>
              </a:rPr>
              <a:t>两</a:t>
            </a:r>
            <a:r>
              <a:rPr lang="zh-CN" altLang="en-US" sz="1800" dirty="0">
                <a:latin typeface="宋体" panose="02010600030101010101" pitchFamily="2" charset="-122"/>
              </a:rPr>
              <a:t>个分支</a:t>
            </a:r>
            <a:endParaRPr lang="zh-CN" altLang="en-US" sz="1800" dirty="0"/>
          </a:p>
        </p:txBody>
      </p:sp>
      <p:sp>
        <p:nvSpPr>
          <p:cNvPr id="1707013" name="AutoShape 5"/>
          <p:cNvSpPr/>
          <p:nvPr/>
        </p:nvSpPr>
        <p:spPr>
          <a:xfrm>
            <a:off x="996950" y="636588"/>
            <a:ext cx="6824663" cy="1795462"/>
          </a:xfrm>
          <a:prstGeom prst="horizontalScroll">
            <a:avLst>
              <a:gd name="adj" fmla="val 12500"/>
            </a:avLst>
          </a:prstGeom>
          <a:solidFill>
            <a:schemeClr val="accent1"/>
          </a:solidFill>
          <a:ln w="9525">
            <a:noFill/>
          </a:ln>
        </p:spPr>
        <p:txBody>
          <a:bodyPr anchor="ctr"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287655" algn="just" eaLnBrk="1" hangingPunct="1">
              <a:lnSpc>
                <a:spcPct val="110000"/>
              </a:lnSpc>
            </a:pPr>
            <a:r>
              <a:rPr lang="zh-CN" altLang="zh-CN" dirty="0">
                <a:latin typeface="华文新魏" panose="02010800040101010101" pitchFamily="2" charset="-122"/>
                <a:ea typeface="华文新魏" panose="02010800040101010101" pitchFamily="2" charset="-122"/>
              </a:rPr>
              <a:t>条件语句分为两种：</a:t>
            </a:r>
            <a:r>
              <a:rPr lang="en-US" altLang="zh-CN" dirty="0">
                <a:solidFill>
                  <a:srgbClr val="CC0000"/>
                </a:solidFill>
                <a:latin typeface="华文新魏" panose="02010800040101010101" pitchFamily="2" charset="-122"/>
                <a:ea typeface="华文新魏" panose="02010800040101010101" pitchFamily="2" charset="-122"/>
              </a:rPr>
              <a:t>if-else</a:t>
            </a:r>
            <a:r>
              <a:rPr lang="zh-CN" altLang="zh-CN" dirty="0">
                <a:latin typeface="华文新魏" panose="02010800040101010101" pitchFamily="2" charset="-122"/>
                <a:ea typeface="华文新魏" panose="02010800040101010101" pitchFamily="2" charset="-122"/>
              </a:rPr>
              <a:t>语句和</a:t>
            </a:r>
            <a:r>
              <a:rPr lang="en-US" altLang="zh-CN" dirty="0">
                <a:solidFill>
                  <a:srgbClr val="CC0000"/>
                </a:solidFill>
                <a:latin typeface="华文新魏" panose="02010800040101010101" pitchFamily="2" charset="-122"/>
                <a:ea typeface="华文新魏" panose="02010800040101010101" pitchFamily="2" charset="-122"/>
              </a:rPr>
              <a:t>case</a:t>
            </a:r>
            <a:r>
              <a:rPr lang="zh-CN" altLang="zh-CN" dirty="0">
                <a:latin typeface="华文新魏" panose="02010800040101010101" pitchFamily="2" charset="-122"/>
                <a:ea typeface="华文新魏" panose="02010800040101010101" pitchFamily="2" charset="-122"/>
              </a:rPr>
              <a:t>语句；</a:t>
            </a:r>
            <a:endParaRPr lang="zh-CN" altLang="en-US" dirty="0">
              <a:latin typeface="华文新魏" panose="02010800040101010101" pitchFamily="2" charset="-122"/>
              <a:ea typeface="华文新魏" panose="02010800040101010101" pitchFamily="2" charset="-122"/>
            </a:endParaRPr>
          </a:p>
          <a:p>
            <a:pPr marL="0" lvl="0" indent="287655" algn="just" eaLnBrk="1" hangingPunct="1">
              <a:lnSpc>
                <a:spcPct val="110000"/>
              </a:lnSpc>
            </a:pPr>
            <a:r>
              <a:rPr lang="zh-CN" altLang="en-US" dirty="0">
                <a:latin typeface="华文新魏" panose="02010800040101010101" pitchFamily="2" charset="-122"/>
                <a:ea typeface="华文新魏" panose="02010800040101010101" pitchFamily="2" charset="-122"/>
              </a:rPr>
              <a:t>它们都是顺序语句，应放在</a:t>
            </a:r>
            <a:r>
              <a:rPr lang="zh-CN" altLang="en-US" dirty="0">
                <a:latin typeface="Times New Roman" panose="02020603050405020304" pitchFamily="18" charset="0"/>
                <a:ea typeface="华文新魏" panose="02010800040101010101" pitchFamily="2" charset="-122"/>
              </a:rPr>
              <a:t>“</a:t>
            </a:r>
            <a:r>
              <a:rPr lang="en-US" altLang="zh-CN" dirty="0">
                <a:solidFill>
                  <a:srgbClr val="CC0000"/>
                </a:solidFill>
                <a:latin typeface="华文新魏" panose="02010800040101010101" pitchFamily="2" charset="-122"/>
                <a:ea typeface="华文新魏" panose="02010800040101010101" pitchFamily="2" charset="-122"/>
              </a:rPr>
              <a:t>always</a:t>
            </a:r>
            <a:r>
              <a:rPr lang="en-US" altLang="zh-CN" dirty="0">
                <a:latin typeface="Times New Roman" panose="02020603050405020304" pitchFamily="18" charset="0"/>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块内！</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707013"/>
                                        </p:tgtEl>
                                        <p:attrNameLst>
                                          <p:attrName>style.visibility</p:attrName>
                                        </p:attrNameLst>
                                      </p:cBhvr>
                                      <p:to>
                                        <p:strVal val="visible"/>
                                      </p:to>
                                    </p:set>
                                    <p:anim calcmode="lin" valueType="num">
                                      <p:cBhvr>
                                        <p:cTn id="7" dur="500" fill="hold"/>
                                        <p:tgtEl>
                                          <p:spTgt spid="1707013"/>
                                        </p:tgtEl>
                                        <p:attrNameLst>
                                          <p:attrName>ppt_w</p:attrName>
                                        </p:attrNameLst>
                                      </p:cBhvr>
                                      <p:tavLst>
                                        <p:tav tm="0">
                                          <p:val>
                                            <p:fltVal val="0.000000"/>
                                          </p:val>
                                        </p:tav>
                                        <p:tav tm="100000">
                                          <p:val>
                                            <p:strVal val="#ppt_w"/>
                                          </p:val>
                                        </p:tav>
                                      </p:tavLst>
                                    </p:anim>
                                    <p:anim calcmode="lin" valueType="num">
                                      <p:cBhvr>
                                        <p:cTn id="8" dur="500" fill="hold"/>
                                        <p:tgtEl>
                                          <p:spTgt spid="1707013"/>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07011"/>
                                        </p:tgtEl>
                                        <p:attrNameLst>
                                          <p:attrName>style.visibility</p:attrName>
                                        </p:attrNameLst>
                                      </p:cBhvr>
                                      <p:to>
                                        <p:strVal val="visible"/>
                                      </p:to>
                                    </p:set>
                                    <p:anim calcmode="lin" valueType="num">
                                      <p:cBhvr additive="base">
                                        <p:cTn id="13" dur="500" fill="hold"/>
                                        <p:tgtEl>
                                          <p:spTgt spid="1707011"/>
                                        </p:tgtEl>
                                        <p:attrNameLst>
                                          <p:attrName>ppt_x</p:attrName>
                                        </p:attrNameLst>
                                      </p:cBhvr>
                                      <p:tavLst>
                                        <p:tav tm="0">
                                          <p:val>
                                            <p:strVal val="0-#ppt_w/2"/>
                                          </p:val>
                                        </p:tav>
                                        <p:tav tm="100000">
                                          <p:val>
                                            <p:strVal val="#ppt_x"/>
                                          </p:val>
                                        </p:tav>
                                      </p:tavLst>
                                    </p:anim>
                                    <p:anim calcmode="lin" valueType="num">
                                      <p:cBhvr additive="base">
                                        <p:cTn id="14" dur="500" fill="hold"/>
                                        <p:tgtEl>
                                          <p:spTgt spid="17070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707012"/>
                                        </p:tgtEl>
                                        <p:attrNameLst>
                                          <p:attrName>style.visibility</p:attrName>
                                        </p:attrNameLst>
                                      </p:cBhvr>
                                      <p:to>
                                        <p:strVal val="visible"/>
                                      </p:to>
                                    </p:set>
                                    <p:animEffect transition="in" filter="dissolve">
                                      <p:cBhvr>
                                        <p:cTn id="19" dur="500"/>
                                        <p:tgtEl>
                                          <p:spTgt spid="1707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7011" grpId="0"/>
      <p:bldP spid="1707012" grpId="0" animBg="1"/>
      <p:bldP spid="1707013"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491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09059" name="Rectangle 3"/>
          <p:cNvSpPr>
            <a:spLocks noGrp="1"/>
          </p:cNvSpPr>
          <p:nvPr>
            <p:ph idx="1"/>
          </p:nvPr>
        </p:nvSpPr>
        <p:spPr>
          <a:xfrm>
            <a:off x="315913" y="4311650"/>
            <a:ext cx="8328025" cy="1719263"/>
          </a:xfrm>
          <a:ln/>
        </p:spPr>
        <p:txBody>
          <a:bodyPr vert="horz" wrap="square" lIns="91440" tIns="45720" rIns="91440" bIns="45720" anchor="t" anchorCtr="0"/>
          <a:p>
            <a:pPr algn="just" eaLnBrk="1" hangingPunct="1">
              <a:lnSpc>
                <a:spcPct val="110000"/>
              </a:lnSpc>
            </a:pPr>
            <a:r>
              <a:rPr lang="zh-CN" altLang="en-US" dirty="0">
                <a:latin typeface="宋体" panose="02010600030101010101" pitchFamily="2" charset="-122"/>
              </a:rPr>
              <a:t>允许一定形式的表达式简写方式，如：</a:t>
            </a:r>
            <a:endParaRPr lang="zh-CN" altLang="en-US" dirty="0">
              <a:latin typeface="宋体" panose="02010600030101010101" pitchFamily="2" charset="-122"/>
            </a:endParaRPr>
          </a:p>
          <a:p>
            <a:pPr lvl="1" algn="just" eaLnBrk="1" hangingPunct="1">
              <a:lnSpc>
                <a:spcPct val="110000"/>
              </a:lnSpc>
            </a:pPr>
            <a:r>
              <a:rPr lang="en-US" altLang="zh-CN" dirty="0">
                <a:latin typeface="宋体" panose="02010600030101010101" pitchFamily="2" charset="-122"/>
              </a:rPr>
              <a:t>if(expression) </a:t>
            </a:r>
            <a:r>
              <a:rPr lang="zh-CN" altLang="en-US" dirty="0">
                <a:latin typeface="宋体" panose="02010600030101010101" pitchFamily="2" charset="-122"/>
              </a:rPr>
              <a:t>等同于</a:t>
            </a:r>
            <a:r>
              <a:rPr lang="en-US" altLang="zh-CN" dirty="0">
                <a:latin typeface="宋体" panose="02010600030101010101" pitchFamily="2" charset="-122"/>
              </a:rPr>
              <a:t>if(expression = = 1) </a:t>
            </a:r>
            <a:endParaRPr lang="en-US" altLang="zh-CN" dirty="0">
              <a:latin typeface="宋体" panose="02010600030101010101" pitchFamily="2" charset="-122"/>
            </a:endParaRPr>
          </a:p>
          <a:p>
            <a:pPr lvl="1" algn="just" eaLnBrk="1" hangingPunct="1">
              <a:lnSpc>
                <a:spcPct val="110000"/>
              </a:lnSpc>
            </a:pPr>
            <a:r>
              <a:rPr lang="en-US" altLang="zh-CN" dirty="0">
                <a:latin typeface="宋体" panose="02010600030101010101" pitchFamily="2" charset="-122"/>
              </a:rPr>
              <a:t>if(</a:t>
            </a:r>
            <a:r>
              <a:rPr lang="zh-CN" altLang="en-US" dirty="0">
                <a:latin typeface="宋体" panose="02010600030101010101" pitchFamily="2" charset="-122"/>
              </a:rPr>
              <a:t>！</a:t>
            </a:r>
            <a:r>
              <a:rPr lang="en-US" altLang="zh-CN" dirty="0">
                <a:latin typeface="宋体" panose="02010600030101010101" pitchFamily="2" charset="-122"/>
              </a:rPr>
              <a:t>expression) </a:t>
            </a:r>
            <a:r>
              <a:rPr lang="zh-CN" altLang="en-US" dirty="0">
                <a:latin typeface="宋体" panose="02010600030101010101" pitchFamily="2" charset="-122"/>
              </a:rPr>
              <a:t>等同于</a:t>
            </a:r>
            <a:r>
              <a:rPr lang="en-US" altLang="zh-CN" dirty="0">
                <a:latin typeface="宋体" panose="02010600030101010101" pitchFamily="2" charset="-122"/>
              </a:rPr>
              <a:t>if(expression </a:t>
            </a:r>
            <a:r>
              <a:rPr lang="zh-CN" altLang="en-US" dirty="0">
                <a:latin typeface="宋体" panose="02010600030101010101" pitchFamily="2" charset="-122"/>
              </a:rPr>
              <a:t>！</a:t>
            </a:r>
            <a:r>
              <a:rPr lang="en-US" altLang="zh-CN" dirty="0">
                <a:latin typeface="宋体" panose="02010600030101010101" pitchFamily="2" charset="-122"/>
              </a:rPr>
              <a:t>= 1)</a:t>
            </a:r>
            <a:r>
              <a:rPr lang="en-US" altLang="zh-CN" sz="2600" dirty="0">
                <a:latin typeface="宋体" panose="02010600030101010101" pitchFamily="2" charset="-122"/>
              </a:rPr>
              <a:t> </a:t>
            </a:r>
            <a:endParaRPr lang="en-US" altLang="zh-CN" sz="2600" dirty="0">
              <a:latin typeface="宋体" panose="02010600030101010101" pitchFamily="2" charset="-122"/>
            </a:endParaRPr>
          </a:p>
        </p:txBody>
      </p:sp>
      <p:sp>
        <p:nvSpPr>
          <p:cNvPr id="1709060" name="Text Box 4"/>
          <p:cNvSpPr txBox="1"/>
          <p:nvPr/>
        </p:nvSpPr>
        <p:spPr>
          <a:xfrm>
            <a:off x="838200" y="1905000"/>
            <a:ext cx="2819400" cy="427038"/>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if</a:t>
            </a:r>
            <a:r>
              <a:rPr lang="zh-CN" altLang="en-US" sz="2000" dirty="0">
                <a:latin typeface="宋体" panose="02010600030101010101" pitchFamily="2" charset="-122"/>
              </a:rPr>
              <a:t>（表达式） 语句</a:t>
            </a:r>
            <a:r>
              <a:rPr lang="en-US" altLang="zh-CN" sz="2000" dirty="0">
                <a:latin typeface="宋体" panose="02010600030101010101" pitchFamily="2" charset="-122"/>
              </a:rPr>
              <a:t>1</a:t>
            </a:r>
            <a:r>
              <a:rPr lang="zh-CN" altLang="en-US" sz="2000" dirty="0">
                <a:latin typeface="宋体" panose="02010600030101010101" pitchFamily="2" charset="-122"/>
              </a:rPr>
              <a:t>；</a:t>
            </a:r>
            <a:endParaRPr lang="zh-CN" altLang="en-US" sz="2000" dirty="0">
              <a:latin typeface="宋体" panose="02010600030101010101" pitchFamily="2" charset="-122"/>
            </a:endParaRPr>
          </a:p>
        </p:txBody>
      </p:sp>
      <p:sp>
        <p:nvSpPr>
          <p:cNvPr id="1709061" name="Text Box 5"/>
          <p:cNvSpPr txBox="1"/>
          <p:nvPr/>
        </p:nvSpPr>
        <p:spPr>
          <a:xfrm>
            <a:off x="914400" y="3048000"/>
            <a:ext cx="2895600" cy="762000"/>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if</a:t>
            </a:r>
            <a:r>
              <a:rPr lang="zh-CN" altLang="en-US" sz="2000" dirty="0">
                <a:latin typeface="宋体" panose="02010600030101010101" pitchFamily="2" charset="-122"/>
              </a:rPr>
              <a:t>（表达式</a:t>
            </a:r>
            <a:r>
              <a:rPr lang="en-US" altLang="zh-CN" sz="2000" dirty="0">
                <a:latin typeface="宋体" panose="02010600030101010101" pitchFamily="2" charset="-122"/>
              </a:rPr>
              <a:t>1</a:t>
            </a:r>
            <a:r>
              <a:rPr lang="zh-CN" altLang="en-US" sz="2000" dirty="0">
                <a:latin typeface="宋体" panose="02010600030101010101" pitchFamily="2" charset="-122"/>
              </a:rPr>
              <a:t>） 语句</a:t>
            </a:r>
            <a:r>
              <a:rPr lang="en-US" altLang="zh-CN" sz="2000" dirty="0">
                <a:latin typeface="宋体" panose="02010600030101010101" pitchFamily="2" charset="-122"/>
              </a:rPr>
              <a:t>1</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else</a:t>
            </a:r>
            <a:r>
              <a:rPr lang="en-US" altLang="zh-CN" sz="2000" dirty="0">
                <a:latin typeface="宋体" panose="02010600030101010101" pitchFamily="2" charset="-122"/>
              </a:rPr>
              <a:t> 	       </a:t>
            </a:r>
            <a:r>
              <a:rPr lang="zh-CN" altLang="en-US" sz="2000" dirty="0">
                <a:latin typeface="宋体" panose="02010600030101010101" pitchFamily="2" charset="-122"/>
              </a:rPr>
              <a:t>语句</a:t>
            </a:r>
            <a:r>
              <a:rPr lang="en-US" altLang="zh-CN" sz="2000" dirty="0">
                <a:latin typeface="宋体" panose="02010600030101010101" pitchFamily="2" charset="-122"/>
              </a:rPr>
              <a:t>2</a:t>
            </a:r>
            <a:r>
              <a:rPr lang="zh-CN" altLang="en-US" sz="2000" dirty="0">
                <a:latin typeface="宋体" panose="02010600030101010101" pitchFamily="2" charset="-122"/>
              </a:rPr>
              <a:t>；</a:t>
            </a:r>
            <a:endParaRPr lang="zh-CN" altLang="en-US" sz="2000" dirty="0">
              <a:latin typeface="宋体" panose="02010600030101010101" pitchFamily="2" charset="-122"/>
            </a:endParaRPr>
          </a:p>
        </p:txBody>
      </p:sp>
      <p:sp>
        <p:nvSpPr>
          <p:cNvPr id="1709062" name="Text Box 6"/>
          <p:cNvSpPr txBox="1"/>
          <p:nvPr/>
        </p:nvSpPr>
        <p:spPr>
          <a:xfrm>
            <a:off x="4876800" y="2362200"/>
            <a:ext cx="3429000" cy="1431925"/>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if</a:t>
            </a:r>
            <a:r>
              <a:rPr lang="zh-CN" altLang="en-US" sz="2000" dirty="0">
                <a:latin typeface="宋体" panose="02010600030101010101" pitchFamily="2" charset="-122"/>
              </a:rPr>
              <a:t>（表达式</a:t>
            </a:r>
            <a:r>
              <a:rPr lang="en-US" altLang="zh-CN" sz="2000" dirty="0">
                <a:latin typeface="宋体" panose="02010600030101010101" pitchFamily="2" charset="-122"/>
              </a:rPr>
              <a:t>1</a:t>
            </a:r>
            <a:r>
              <a:rPr lang="zh-CN" altLang="en-US" sz="2000" dirty="0">
                <a:latin typeface="宋体" panose="02010600030101010101" pitchFamily="2" charset="-122"/>
              </a:rPr>
              <a:t>） 语句</a:t>
            </a:r>
            <a:r>
              <a:rPr lang="en-US" altLang="zh-CN" sz="2000" dirty="0">
                <a:latin typeface="宋体" panose="02010600030101010101" pitchFamily="2" charset="-122"/>
              </a:rPr>
              <a:t>1</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else if</a:t>
            </a:r>
            <a:r>
              <a:rPr lang="zh-CN" altLang="en-US" sz="2000" dirty="0">
                <a:latin typeface="宋体" panose="02010600030101010101" pitchFamily="2" charset="-122"/>
              </a:rPr>
              <a:t>（表达式</a:t>
            </a:r>
            <a:r>
              <a:rPr lang="en-US" altLang="zh-CN" sz="2000" dirty="0">
                <a:latin typeface="宋体" panose="02010600030101010101" pitchFamily="2" charset="-122"/>
              </a:rPr>
              <a:t>2</a:t>
            </a:r>
            <a:r>
              <a:rPr lang="zh-CN" altLang="en-US" sz="2000" dirty="0">
                <a:latin typeface="宋体" panose="02010600030101010101" pitchFamily="2" charset="-122"/>
              </a:rPr>
              <a:t>）语句</a:t>
            </a:r>
            <a:r>
              <a:rPr lang="en-US" altLang="zh-CN" sz="2000" dirty="0">
                <a:latin typeface="宋体" panose="02010600030101010101" pitchFamily="2" charset="-122"/>
              </a:rPr>
              <a:t>2</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0" lvl="0" indent="0" algn="just">
              <a:lnSpc>
                <a:spcPct val="110000"/>
              </a:lnSpc>
              <a:spcBef>
                <a:spcPct val="0"/>
              </a:spcBef>
              <a:buClrTx/>
              <a:buFontTx/>
              <a:buNone/>
            </a:pPr>
            <a:r>
              <a:rPr lang="zh-CN" altLang="en-US" sz="2000" dirty="0">
                <a:latin typeface="宋体" panose="02010600030101010101" pitchFamily="2" charset="-122"/>
              </a:rPr>
              <a:t>      </a:t>
            </a:r>
            <a:r>
              <a:rPr lang="en-US" altLang="zh-CN" sz="2000" dirty="0">
                <a:latin typeface="Times New Roman" panose="02020603050405020304" pitchFamily="18" charset="0"/>
              </a:rPr>
              <a:t>…</a:t>
            </a:r>
            <a:endParaRPr lang="en-US" altLang="zh-CN" sz="2000" dirty="0">
              <a:latin typeface="宋体" panose="02010600030101010101" pitchFamily="2" charset="-122"/>
            </a:endParaRPr>
          </a:p>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else if</a:t>
            </a:r>
            <a:r>
              <a:rPr lang="zh-CN" altLang="en-US" sz="2000" dirty="0">
                <a:latin typeface="宋体" panose="02010600030101010101" pitchFamily="2" charset="-122"/>
              </a:rPr>
              <a:t>（表达式</a:t>
            </a:r>
            <a:r>
              <a:rPr lang="en-US" altLang="zh-CN" sz="2000" dirty="0">
                <a:latin typeface="宋体" panose="02010600030101010101" pitchFamily="2" charset="-122"/>
              </a:rPr>
              <a:t>n</a:t>
            </a:r>
            <a:r>
              <a:rPr lang="zh-CN" altLang="en-US" sz="2000" dirty="0">
                <a:latin typeface="宋体" panose="02010600030101010101" pitchFamily="2" charset="-122"/>
              </a:rPr>
              <a:t>）语句</a:t>
            </a:r>
            <a:r>
              <a:rPr lang="en-US" altLang="zh-CN" sz="2000" dirty="0">
                <a:latin typeface="宋体" panose="02010600030101010101" pitchFamily="2" charset="-122"/>
              </a:rPr>
              <a:t>n</a:t>
            </a:r>
            <a:r>
              <a:rPr lang="zh-CN" altLang="en-US" sz="2000" dirty="0">
                <a:latin typeface="宋体" panose="02010600030101010101" pitchFamily="2" charset="-122"/>
              </a:rPr>
              <a:t>；</a:t>
            </a:r>
            <a:endParaRPr lang="zh-CN" altLang="en-US" sz="2000" dirty="0">
              <a:latin typeface="宋体" panose="02010600030101010101" pitchFamily="2" charset="-122"/>
            </a:endParaRPr>
          </a:p>
        </p:txBody>
      </p:sp>
      <p:sp>
        <p:nvSpPr>
          <p:cNvPr id="1709063" name="Text Box 7"/>
          <p:cNvSpPr txBox="1"/>
          <p:nvPr/>
        </p:nvSpPr>
        <p:spPr>
          <a:xfrm>
            <a:off x="838200" y="1087438"/>
            <a:ext cx="1185863" cy="822325"/>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zh-CN" altLang="en-US" dirty="0">
                <a:solidFill>
                  <a:srgbClr val="CC0000"/>
                </a:solidFill>
                <a:latin typeface="华文新魏" panose="02010800040101010101" pitchFamily="2" charset="-122"/>
                <a:ea typeface="华文新魏" panose="02010800040101010101" pitchFamily="2" charset="-122"/>
              </a:rPr>
              <a:t>方式</a:t>
            </a:r>
            <a:r>
              <a:rPr lang="en-US" altLang="zh-CN" dirty="0">
                <a:solidFill>
                  <a:srgbClr val="CC0000"/>
                </a:solidFill>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p:txBody>
      </p:sp>
      <p:sp>
        <p:nvSpPr>
          <p:cNvPr id="1709064" name="Text Box 8"/>
          <p:cNvSpPr txBox="1"/>
          <p:nvPr/>
        </p:nvSpPr>
        <p:spPr>
          <a:xfrm>
            <a:off x="838200" y="2171700"/>
            <a:ext cx="1187450" cy="822325"/>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zh-CN" altLang="en-US" dirty="0">
                <a:solidFill>
                  <a:srgbClr val="CC0000"/>
                </a:solidFill>
                <a:latin typeface="华文新魏" panose="02010800040101010101" pitchFamily="2" charset="-122"/>
                <a:ea typeface="华文新魏" panose="02010800040101010101" pitchFamily="2" charset="-122"/>
              </a:rPr>
              <a:t>方式</a:t>
            </a:r>
            <a:r>
              <a:rPr lang="en-US" altLang="zh-CN" dirty="0">
                <a:solidFill>
                  <a:srgbClr val="CC0000"/>
                </a:solidFill>
                <a:latin typeface="华文新魏" panose="02010800040101010101" pitchFamily="2" charset="-122"/>
                <a:ea typeface="华文新魏" panose="02010800040101010101" pitchFamily="2" charset="-122"/>
              </a:rPr>
              <a:t>2</a:t>
            </a:r>
            <a:r>
              <a:rPr lang="zh-CN" altLang="en-US"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p:txBody>
      </p:sp>
      <p:sp>
        <p:nvSpPr>
          <p:cNvPr id="1709065" name="Text Box 9"/>
          <p:cNvSpPr txBox="1"/>
          <p:nvPr/>
        </p:nvSpPr>
        <p:spPr>
          <a:xfrm>
            <a:off x="4876800" y="1485900"/>
            <a:ext cx="1165225" cy="822325"/>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zh-CN" altLang="en-US" dirty="0">
                <a:solidFill>
                  <a:srgbClr val="CC0000"/>
                </a:solidFill>
                <a:latin typeface="华文新魏" panose="02010800040101010101" pitchFamily="2" charset="-122"/>
                <a:ea typeface="华文新魏" panose="02010800040101010101" pitchFamily="2" charset="-122"/>
              </a:rPr>
              <a:t>方式</a:t>
            </a:r>
            <a:r>
              <a:rPr lang="en-US" altLang="zh-CN" dirty="0">
                <a:solidFill>
                  <a:srgbClr val="CC0000"/>
                </a:solidFill>
                <a:latin typeface="华文新魏" panose="02010800040101010101" pitchFamily="2" charset="-122"/>
                <a:ea typeface="华文新魏" panose="02010800040101010101" pitchFamily="2" charset="-122"/>
              </a:rPr>
              <a:t>3</a:t>
            </a:r>
            <a:r>
              <a:rPr lang="zh-CN" altLang="en-US"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p:txBody>
      </p:sp>
      <p:sp>
        <p:nvSpPr>
          <p:cNvPr id="1709066" name="AutoShape 10"/>
          <p:cNvSpPr/>
          <p:nvPr/>
        </p:nvSpPr>
        <p:spPr>
          <a:xfrm>
            <a:off x="6259513" y="1068388"/>
            <a:ext cx="1865312" cy="987425"/>
          </a:xfrm>
          <a:prstGeom prst="wedgeRoundRectCallout">
            <a:avLst>
              <a:gd name="adj1" fmla="val -76977"/>
              <a:gd name="adj2" fmla="val 46463"/>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dirty="0">
                <a:latin typeface="宋体" panose="02010600030101010101" pitchFamily="2" charset="-122"/>
                <a:ea typeface="华文楷体" panose="02010600040101010101" pitchFamily="2" charset="-122"/>
              </a:rPr>
              <a:t>适于对</a:t>
            </a:r>
            <a:r>
              <a:rPr lang="zh-CN" altLang="en-US" sz="2000" dirty="0">
                <a:solidFill>
                  <a:srgbClr val="FF3399"/>
                </a:solidFill>
                <a:latin typeface="宋体" panose="02010600030101010101" pitchFamily="2" charset="-122"/>
                <a:ea typeface="华文楷体" panose="02010600040101010101" pitchFamily="2" charset="-122"/>
              </a:rPr>
              <a:t>不同的条件</a:t>
            </a:r>
            <a:r>
              <a:rPr lang="zh-CN" altLang="en-US" sz="2000" dirty="0">
                <a:latin typeface="宋体" panose="02010600030101010101" pitchFamily="2" charset="-122"/>
                <a:ea typeface="华文楷体" panose="02010600040101010101" pitchFamily="2" charset="-122"/>
              </a:rPr>
              <a:t>，执行不同的语句</a:t>
            </a:r>
            <a:endParaRPr lang="zh-CN" altLang="en-US" sz="2000" dirty="0">
              <a:ea typeface="华文楷体" panose="020106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709063"/>
                                        </p:tgtEl>
                                        <p:attrNameLst>
                                          <p:attrName>style.visibility</p:attrName>
                                        </p:attrNameLst>
                                      </p:cBhvr>
                                      <p:to>
                                        <p:strVal val="visible"/>
                                      </p:to>
                                    </p:set>
                                    <p:anim calcmode="lin" valueType="num">
                                      <p:cBhvr>
                                        <p:cTn id="7" dur="500" fill="hold"/>
                                        <p:tgtEl>
                                          <p:spTgt spid="1709063"/>
                                        </p:tgtEl>
                                        <p:attrNameLst>
                                          <p:attrName>ppt_w</p:attrName>
                                        </p:attrNameLst>
                                      </p:cBhvr>
                                      <p:tavLst>
                                        <p:tav tm="0">
                                          <p:val>
                                            <p:fltVal val="0.000000"/>
                                          </p:val>
                                        </p:tav>
                                        <p:tav tm="100000">
                                          <p:val>
                                            <p:strVal val="#ppt_w"/>
                                          </p:val>
                                        </p:tav>
                                      </p:tavLst>
                                    </p:anim>
                                    <p:anim calcmode="lin" valueType="num">
                                      <p:cBhvr>
                                        <p:cTn id="8" dur="500" fill="hold"/>
                                        <p:tgtEl>
                                          <p:spTgt spid="1709063"/>
                                        </p:tgtEl>
                                        <p:attrNameLst>
                                          <p:attrName>ppt_h</p:attrName>
                                        </p:attrNameLst>
                                      </p:cBhvr>
                                      <p:tavLst>
                                        <p:tav tm="0">
                                          <p:val>
                                            <p:fltVal val="0.000000"/>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709060"/>
                                        </p:tgtEl>
                                        <p:attrNameLst>
                                          <p:attrName>style.visibility</p:attrName>
                                        </p:attrNameLst>
                                      </p:cBhvr>
                                      <p:to>
                                        <p:strVal val="visible"/>
                                      </p:to>
                                    </p:set>
                                    <p:animEffect transition="in" filter="wipe(left)">
                                      <p:cBhvr>
                                        <p:cTn id="12" dur="500"/>
                                        <p:tgtEl>
                                          <p:spTgt spid="1709060"/>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709064"/>
                                        </p:tgtEl>
                                        <p:attrNameLst>
                                          <p:attrName>style.visibility</p:attrName>
                                        </p:attrNameLst>
                                      </p:cBhvr>
                                      <p:to>
                                        <p:strVal val="visible"/>
                                      </p:to>
                                    </p:set>
                                    <p:anim calcmode="lin" valueType="num">
                                      <p:cBhvr>
                                        <p:cTn id="17" dur="500" fill="hold"/>
                                        <p:tgtEl>
                                          <p:spTgt spid="1709064"/>
                                        </p:tgtEl>
                                        <p:attrNameLst>
                                          <p:attrName>ppt_w</p:attrName>
                                        </p:attrNameLst>
                                      </p:cBhvr>
                                      <p:tavLst>
                                        <p:tav tm="0">
                                          <p:val>
                                            <p:fltVal val="0.000000"/>
                                          </p:val>
                                        </p:tav>
                                        <p:tav tm="100000">
                                          <p:val>
                                            <p:strVal val="#ppt_w"/>
                                          </p:val>
                                        </p:tav>
                                      </p:tavLst>
                                    </p:anim>
                                    <p:anim calcmode="lin" valueType="num">
                                      <p:cBhvr>
                                        <p:cTn id="18" dur="500" fill="hold"/>
                                        <p:tgtEl>
                                          <p:spTgt spid="1709064"/>
                                        </p:tgtEl>
                                        <p:attrNameLst>
                                          <p:attrName>ppt_h</p:attrName>
                                        </p:attrNameLst>
                                      </p:cBhvr>
                                      <p:tavLst>
                                        <p:tav tm="0">
                                          <p:val>
                                            <p:fltVal val="0.000000"/>
                                          </p:val>
                                        </p:tav>
                                        <p:tav tm="100000">
                                          <p:val>
                                            <p:strVal val="#ppt_h"/>
                                          </p:val>
                                        </p:tav>
                                      </p:tavLst>
                                    </p:anim>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709061"/>
                                        </p:tgtEl>
                                        <p:attrNameLst>
                                          <p:attrName>style.visibility</p:attrName>
                                        </p:attrNameLst>
                                      </p:cBhvr>
                                      <p:to>
                                        <p:strVal val="visible"/>
                                      </p:to>
                                    </p:set>
                                    <p:animEffect transition="in" filter="wipe(left)">
                                      <p:cBhvr>
                                        <p:cTn id="22" dur="500"/>
                                        <p:tgtEl>
                                          <p:spTgt spid="1709061"/>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1709065"/>
                                        </p:tgtEl>
                                        <p:attrNameLst>
                                          <p:attrName>style.visibility</p:attrName>
                                        </p:attrNameLst>
                                      </p:cBhvr>
                                      <p:to>
                                        <p:strVal val="visible"/>
                                      </p:to>
                                    </p:set>
                                    <p:anim calcmode="lin" valueType="num">
                                      <p:cBhvr>
                                        <p:cTn id="27" dur="500" fill="hold"/>
                                        <p:tgtEl>
                                          <p:spTgt spid="1709065"/>
                                        </p:tgtEl>
                                        <p:attrNameLst>
                                          <p:attrName>ppt_w</p:attrName>
                                        </p:attrNameLst>
                                      </p:cBhvr>
                                      <p:tavLst>
                                        <p:tav tm="0">
                                          <p:val>
                                            <p:fltVal val="0.000000"/>
                                          </p:val>
                                        </p:tav>
                                        <p:tav tm="100000">
                                          <p:val>
                                            <p:strVal val="#ppt_w"/>
                                          </p:val>
                                        </p:tav>
                                      </p:tavLst>
                                    </p:anim>
                                    <p:anim calcmode="lin" valueType="num">
                                      <p:cBhvr>
                                        <p:cTn id="28" dur="500" fill="hold"/>
                                        <p:tgtEl>
                                          <p:spTgt spid="1709065"/>
                                        </p:tgtEl>
                                        <p:attrNameLst>
                                          <p:attrName>ppt_h</p:attrName>
                                        </p:attrNameLst>
                                      </p:cBhvr>
                                      <p:tavLst>
                                        <p:tav tm="0">
                                          <p:val>
                                            <p:fltVal val="0.000000"/>
                                          </p:val>
                                        </p:tav>
                                        <p:tav tm="100000">
                                          <p:val>
                                            <p:strVal val="#ppt_h"/>
                                          </p:val>
                                        </p:tav>
                                      </p:tavLst>
                                    </p:anim>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709062"/>
                                        </p:tgtEl>
                                        <p:attrNameLst>
                                          <p:attrName>style.visibility</p:attrName>
                                        </p:attrNameLst>
                                      </p:cBhvr>
                                      <p:to>
                                        <p:strVal val="visible"/>
                                      </p:to>
                                    </p:set>
                                    <p:animEffect transition="in" filter="wipe(left)">
                                      <p:cBhvr>
                                        <p:cTn id="32" dur="500"/>
                                        <p:tgtEl>
                                          <p:spTgt spid="170906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09066"/>
                                        </p:tgtEl>
                                        <p:attrNameLst>
                                          <p:attrName>style.visibility</p:attrName>
                                        </p:attrNameLst>
                                      </p:cBhvr>
                                      <p:to>
                                        <p:strVal val="visible"/>
                                      </p:to>
                                    </p:set>
                                    <p:animEffect transition="in" filter="dissolve">
                                      <p:cBhvr>
                                        <p:cTn id="37" dur="500"/>
                                        <p:tgtEl>
                                          <p:spTgt spid="1709066"/>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709059">
                                            <p:txEl>
                                              <p:charRg st="0" end="18"/>
                                            </p:txEl>
                                          </p:spTgt>
                                        </p:tgtEl>
                                        <p:attrNameLst>
                                          <p:attrName>style.visibility</p:attrName>
                                        </p:attrNameLst>
                                      </p:cBhvr>
                                      <p:to>
                                        <p:strVal val="visible"/>
                                      </p:to>
                                    </p:set>
                                    <p:anim calcmode="lin" valueType="num">
                                      <p:cBhvr additive="base">
                                        <p:cTn id="42" dur="500" fill="hold"/>
                                        <p:tgtEl>
                                          <p:spTgt spid="1709059">
                                            <p:txEl>
                                              <p:charRg st="0" end="1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709059">
                                            <p:txEl>
                                              <p:charRg st="0" end="18"/>
                                            </p:txEl>
                                          </p:spTgt>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709059">
                                            <p:txEl>
                                              <p:charRg st="18" end="58"/>
                                            </p:txEl>
                                          </p:spTgt>
                                        </p:tgtEl>
                                        <p:attrNameLst>
                                          <p:attrName>style.visibility</p:attrName>
                                        </p:attrNameLst>
                                      </p:cBhvr>
                                      <p:to>
                                        <p:strVal val="visible"/>
                                      </p:to>
                                    </p:set>
                                    <p:anim calcmode="lin" valueType="num">
                                      <p:cBhvr additive="base">
                                        <p:cTn id="46" dur="500" fill="hold"/>
                                        <p:tgtEl>
                                          <p:spTgt spid="1709059">
                                            <p:txEl>
                                              <p:charRg st="18" end="58"/>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709059">
                                            <p:txEl>
                                              <p:charRg st="18" end="58"/>
                                            </p:txEl>
                                          </p:spTgt>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709059">
                                            <p:txEl>
                                              <p:charRg st="58" end="98"/>
                                            </p:txEl>
                                          </p:spTgt>
                                        </p:tgtEl>
                                        <p:attrNameLst>
                                          <p:attrName>style.visibility</p:attrName>
                                        </p:attrNameLst>
                                      </p:cBhvr>
                                      <p:to>
                                        <p:strVal val="visible"/>
                                      </p:to>
                                    </p:set>
                                    <p:anim calcmode="lin" valueType="num">
                                      <p:cBhvr additive="base">
                                        <p:cTn id="50" dur="500" fill="hold"/>
                                        <p:tgtEl>
                                          <p:spTgt spid="1709059">
                                            <p:txEl>
                                              <p:charRg st="58" end="98"/>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709059">
                                            <p:txEl>
                                              <p:charRg st="58" end="9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9059" grpId="0" build="p"/>
      <p:bldP spid="1709060" grpId="0" animBg="1"/>
      <p:bldP spid="1709061" grpId="0" animBg="1"/>
      <p:bldP spid="1709062" grpId="0" animBg="1"/>
      <p:bldP spid="1709063" grpId="0"/>
      <p:bldP spid="1709064" grpId="0"/>
      <p:bldP spid="1709065" grpId="0"/>
      <p:bldP spid="170906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84995"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2  Verilog HDL</a:t>
            </a:r>
            <a:r>
              <a:rPr lang="zh-CN" altLang="en-US" dirty="0">
                <a:latin typeface="华文楷体" panose="02010600040101010101" pitchFamily="2" charset="-122"/>
              </a:rPr>
              <a:t>基本结构</a:t>
            </a:r>
            <a:endParaRPr lang="zh-CN" altLang="en-US" dirty="0">
              <a:latin typeface="华文楷体" panose="02010600040101010101" pitchFamily="2" charset="-122"/>
            </a:endParaRPr>
          </a:p>
        </p:txBody>
      </p:sp>
      <p:sp>
        <p:nvSpPr>
          <p:cNvPr id="1597443" name="Rectangle 3"/>
          <p:cNvSpPr>
            <a:spLocks noGrp="1"/>
          </p:cNvSpPr>
          <p:nvPr>
            <p:ph idx="1"/>
          </p:nvPr>
        </p:nvSpPr>
        <p:spPr>
          <a:xfrm>
            <a:off x="631825" y="1647825"/>
            <a:ext cx="7348538" cy="2232025"/>
          </a:xfrm>
          <a:ln/>
        </p:spPr>
        <p:txBody>
          <a:bodyPr vert="horz" wrap="square" lIns="91440" tIns="45720" rIns="91440" bIns="45720" anchor="t" anchorCtr="0"/>
          <a:p>
            <a:pPr algn="just" eaLnBrk="1" hangingPunct="1">
              <a:lnSpc>
                <a:spcPct val="90000"/>
              </a:lnSpc>
              <a:buNone/>
            </a:pPr>
            <a:r>
              <a:rPr lang="en-US" altLang="zh-CN" dirty="0">
                <a:latin typeface="宋体" panose="02010600030101010101" pitchFamily="2" charset="-122"/>
              </a:rPr>
              <a:t>[</a:t>
            </a:r>
            <a:r>
              <a:rPr lang="zh-CN" altLang="en-US" dirty="0">
                <a:solidFill>
                  <a:srgbClr val="FF3399"/>
                </a:solidFill>
                <a:latin typeface="Times New Roman" panose="02020603050405020304" pitchFamily="18" charset="0"/>
              </a:rPr>
              <a:t>例</a:t>
            </a:r>
            <a:r>
              <a:rPr lang="en-US" altLang="zh-CN" dirty="0">
                <a:solidFill>
                  <a:srgbClr val="FF3399"/>
                </a:solidFill>
                <a:latin typeface="Times New Roman" panose="02020603050405020304" pitchFamily="18" charset="0"/>
              </a:rPr>
              <a:t>4</a:t>
            </a:r>
            <a:r>
              <a:rPr lang="en-US" altLang="zh-CN" dirty="0">
                <a:latin typeface="宋体" panose="02010600030101010101" pitchFamily="2" charset="-122"/>
              </a:rPr>
              <a:t>] </a:t>
            </a:r>
            <a:r>
              <a:rPr lang="zh-CN" altLang="en-US" dirty="0">
                <a:solidFill>
                  <a:srgbClr val="CC0000"/>
                </a:solidFill>
                <a:latin typeface="宋体" panose="02010600030101010101" pitchFamily="2" charset="-122"/>
              </a:rPr>
              <a:t>三态驱动器</a:t>
            </a:r>
            <a:endParaRPr lang="zh-CN" altLang="en-US" dirty="0">
              <a:solidFill>
                <a:srgbClr val="CC0000"/>
              </a:solidFill>
              <a:latin typeface="宋体" panose="02010600030101010101" pitchFamily="2" charset="-122"/>
            </a:endParaRPr>
          </a:p>
          <a:p>
            <a:pPr algn="just" eaLnBrk="1" hangingPunct="1">
              <a:lnSpc>
                <a:spcPct val="90000"/>
              </a:lnSpc>
              <a:buNone/>
            </a:pPr>
            <a:r>
              <a:rPr lang="zh-CN" altLang="en-US" dirty="0">
                <a:latin typeface="宋体" panose="02010600030101010101" pitchFamily="2" charset="-122"/>
              </a:rPr>
              <a:t>			</a:t>
            </a:r>
            <a:r>
              <a:rPr lang="en-US" altLang="zh-CN" dirty="0">
                <a:latin typeface="Times New Roman" panose="02020603050405020304" pitchFamily="18" charset="0"/>
              </a:rPr>
              <a:t>module  trist2(out,in,enable);</a:t>
            </a:r>
            <a:endParaRPr lang="en-US" altLang="zh-CN" dirty="0">
              <a:latin typeface="Times New Roman" panose="02020603050405020304" pitchFamily="18" charset="0"/>
            </a:endParaRPr>
          </a:p>
          <a:p>
            <a:pPr algn="just">
              <a:lnSpc>
                <a:spcPct val="90000"/>
              </a:lnSpc>
              <a:spcBef>
                <a:spcPct val="0"/>
              </a:spcBef>
              <a:buClrTx/>
              <a:buFontTx/>
              <a:buNone/>
            </a:pPr>
            <a:r>
              <a:rPr lang="en-US" altLang="zh-CN" dirty="0">
                <a:latin typeface="Times New Roman" panose="02020603050405020304" pitchFamily="18" charset="0"/>
              </a:rPr>
              <a:t> 		     	     output  out;</a:t>
            </a:r>
            <a:endParaRPr lang="en-US" altLang="zh-CN" dirty="0">
              <a:latin typeface="Times New Roman" panose="02020603050405020304" pitchFamily="18" charset="0"/>
            </a:endParaRPr>
          </a:p>
          <a:p>
            <a:pPr algn="just">
              <a:lnSpc>
                <a:spcPct val="90000"/>
              </a:lnSpc>
              <a:spcBef>
                <a:spcPct val="0"/>
              </a:spcBef>
              <a:buClrTx/>
              <a:buFontTx/>
              <a:buNone/>
            </a:pPr>
            <a:r>
              <a:rPr lang="en-US" altLang="zh-CN" dirty="0">
                <a:latin typeface="Times New Roman" panose="02020603050405020304" pitchFamily="18" charset="0"/>
              </a:rPr>
              <a:t>                	     input   in, enable;</a:t>
            </a:r>
            <a:endParaRPr lang="en-US" altLang="zh-CN" dirty="0">
              <a:latin typeface="Times New Roman" panose="02020603050405020304" pitchFamily="18" charset="0"/>
            </a:endParaRPr>
          </a:p>
          <a:p>
            <a:pPr algn="just">
              <a:lnSpc>
                <a:spcPct val="90000"/>
              </a:lnSpc>
              <a:spcBef>
                <a:spcPct val="0"/>
              </a:spcBef>
              <a:buClrTx/>
              <a:buFontTx/>
              <a:buNone/>
            </a:pPr>
            <a:r>
              <a:rPr lang="en-US" altLang="zh-CN" dirty="0">
                <a:latin typeface="Times New Roman" panose="02020603050405020304" pitchFamily="18" charset="0"/>
              </a:rPr>
              <a:t>                	     </a:t>
            </a:r>
            <a:r>
              <a:rPr lang="en-US" altLang="zh-CN" dirty="0">
                <a:solidFill>
                  <a:srgbClr val="FF0066"/>
                </a:solidFill>
                <a:latin typeface="Times New Roman" panose="02020603050405020304" pitchFamily="18" charset="0"/>
              </a:rPr>
              <a:t>bufif1</a:t>
            </a:r>
            <a:r>
              <a:rPr lang="en-US" altLang="zh-CN" dirty="0">
                <a:latin typeface="Times New Roman" panose="02020603050405020304" pitchFamily="18" charset="0"/>
              </a:rPr>
              <a:t>  </a:t>
            </a:r>
            <a:r>
              <a:rPr lang="en-US" altLang="zh-CN" dirty="0">
                <a:solidFill>
                  <a:srgbClr val="990099"/>
                </a:solidFill>
                <a:latin typeface="Times New Roman" panose="02020603050405020304" pitchFamily="18" charset="0"/>
              </a:rPr>
              <a:t>mybuf</a:t>
            </a:r>
            <a:r>
              <a:rPr lang="en-US" altLang="zh-CN" dirty="0">
                <a:latin typeface="Times New Roman" panose="02020603050405020304" pitchFamily="18" charset="0"/>
              </a:rPr>
              <a:t>(out,in,enable);</a:t>
            </a:r>
            <a:endParaRPr lang="en-US" altLang="zh-CN" dirty="0">
              <a:latin typeface="Times New Roman" panose="02020603050405020304" pitchFamily="18" charset="0"/>
            </a:endParaRPr>
          </a:p>
          <a:p>
            <a:pPr algn="just">
              <a:lnSpc>
                <a:spcPct val="90000"/>
              </a:lnSpc>
              <a:spcBef>
                <a:spcPct val="0"/>
              </a:spcBef>
              <a:buClrTx/>
              <a:buFontTx/>
              <a:buNone/>
            </a:pPr>
            <a:r>
              <a:rPr lang="en-US" altLang="zh-CN" dirty="0">
                <a:latin typeface="Times New Roman" panose="02020603050405020304" pitchFamily="18" charset="0"/>
              </a:rPr>
              <a:t>			endmodule</a:t>
            </a:r>
            <a:endParaRPr lang="en-US" altLang="zh-CN" dirty="0">
              <a:latin typeface="Times New Roman" panose="02020603050405020304" pitchFamily="18" charset="0"/>
            </a:endParaRPr>
          </a:p>
        </p:txBody>
      </p:sp>
      <p:sp>
        <p:nvSpPr>
          <p:cNvPr id="1597444" name="AutoShape 4"/>
          <p:cNvSpPr/>
          <p:nvPr/>
        </p:nvSpPr>
        <p:spPr>
          <a:xfrm>
            <a:off x="4278313" y="3668713"/>
            <a:ext cx="1484312" cy="381000"/>
          </a:xfrm>
          <a:prstGeom prst="wedgeRoundRectCallout">
            <a:avLst>
              <a:gd name="adj1" fmla="val -45185"/>
              <a:gd name="adj2" fmla="val -97917"/>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1800" b="0" dirty="0"/>
              <a:t>例化元件名</a:t>
            </a:r>
            <a:endParaRPr lang="zh-CN" altLang="en-US" sz="1800" b="0" dirty="0"/>
          </a:p>
        </p:txBody>
      </p:sp>
      <p:sp>
        <p:nvSpPr>
          <p:cNvPr id="1597445" name="AutoShape 5"/>
          <p:cNvSpPr/>
          <p:nvPr/>
        </p:nvSpPr>
        <p:spPr>
          <a:xfrm>
            <a:off x="823913" y="2884488"/>
            <a:ext cx="1701800" cy="381000"/>
          </a:xfrm>
          <a:prstGeom prst="wedgeRoundRectCallout">
            <a:avLst>
              <a:gd name="adj1" fmla="val 70338"/>
              <a:gd name="adj2" fmla="val 56667"/>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1800" b="0" dirty="0">
                <a:latin typeface="Arial" panose="020B0604020202020204" pitchFamily="34" charset="0"/>
              </a:rPr>
              <a:t>门元件关键字</a:t>
            </a:r>
            <a:endParaRPr lang="zh-CN" altLang="en-US" sz="1800" b="0" dirty="0">
              <a:latin typeface="Arial" panose="020B0604020202020204" pitchFamily="34" charset="0"/>
            </a:endParaRPr>
          </a:p>
        </p:txBody>
      </p:sp>
      <p:sp>
        <p:nvSpPr>
          <p:cNvPr id="1597448" name="Rectangle 8"/>
          <p:cNvSpPr/>
          <p:nvPr/>
        </p:nvSpPr>
        <p:spPr>
          <a:xfrm>
            <a:off x="4267200" y="4732338"/>
            <a:ext cx="4598988" cy="1503362"/>
          </a:xfrm>
          <a:prstGeom prst="rect">
            <a:avLst/>
          </a:prstGeom>
          <a:solidFill>
            <a:srgbClr val="CCECFF"/>
          </a:solidFill>
          <a:ln w="9525">
            <a:noFill/>
          </a:ln>
          <a:effectLst>
            <a:prstShdw prst="shdw13" dist="53882" dir="13499999">
              <a:schemeClr val="bg2"/>
            </a:prstShdw>
          </a:effectLst>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defTabSz="2716530" eaLnBrk="1" hangingPunct="1">
              <a:lnSpc>
                <a:spcPct val="110000"/>
              </a:lnSpc>
              <a:buNone/>
            </a:pPr>
            <a:r>
              <a:rPr lang="zh-CN" altLang="en-US" dirty="0">
                <a:solidFill>
                  <a:srgbClr val="FF0066"/>
                </a:solidFill>
                <a:latin typeface="华文新魏" panose="02010800040101010101" pitchFamily="2" charset="-122"/>
                <a:ea typeface="华文新魏" panose="02010800040101010101" pitchFamily="2" charset="-122"/>
              </a:rPr>
              <a:t>门元件例化</a:t>
            </a:r>
            <a:r>
              <a:rPr lang="en-US" altLang="zh-CN" dirty="0">
                <a:latin typeface="Arial" panose="020B0604020202020204" pitchFamily="34" charset="0"/>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程序通过调用一个在</a:t>
            </a:r>
            <a:r>
              <a:rPr lang="en-US" altLang="zh-CN" dirty="0">
                <a:latin typeface="华文新魏" panose="02010800040101010101" pitchFamily="2" charset="-122"/>
                <a:ea typeface="华文新魏" panose="02010800040101010101" pitchFamily="2" charset="-122"/>
              </a:rPr>
              <a:t>Verilog</a:t>
            </a:r>
            <a:r>
              <a:rPr lang="zh-CN" altLang="en-US" dirty="0">
                <a:latin typeface="华文新魏" panose="02010800040101010101" pitchFamily="2" charset="-122"/>
                <a:ea typeface="华文新魏" panose="02010800040101010101" pitchFamily="2" charset="-122"/>
              </a:rPr>
              <a:t>语言库中现存的实例门元件来实现某逻辑门功能。</a:t>
            </a:r>
            <a:endParaRPr lang="zh-CN" altLang="en-US" b="0" dirty="0">
              <a:latin typeface="华文新魏" panose="02010800040101010101" pitchFamily="2" charset="-122"/>
              <a:ea typeface="华文新魏" panose="02010800040101010101" pitchFamily="2" charset="-122"/>
            </a:endParaRPr>
          </a:p>
        </p:txBody>
      </p:sp>
      <p:sp>
        <p:nvSpPr>
          <p:cNvPr id="1597449" name="Rectangle 9"/>
          <p:cNvSpPr/>
          <p:nvPr/>
        </p:nvSpPr>
        <p:spPr>
          <a:xfrm>
            <a:off x="500063" y="4645025"/>
            <a:ext cx="3330575" cy="1803400"/>
          </a:xfrm>
          <a:prstGeom prst="rect">
            <a:avLst/>
          </a:prstGeom>
          <a:solidFill>
            <a:srgbClr val="99FFCC"/>
          </a:solidFill>
          <a:ln w="9525">
            <a:noFill/>
          </a:ln>
          <a:effectLst>
            <a:prstShdw prst="shdw13" dist="53882" dir="13499999">
              <a:schemeClr val="bg2"/>
            </a:prst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en-US" altLang="zh-CN" sz="1600" dirty="0">
                <a:solidFill>
                  <a:srgbClr val="FF33CC"/>
                </a:solidFill>
              </a:rPr>
              <a:t>      </a:t>
            </a:r>
            <a:r>
              <a:rPr lang="en-US" altLang="zh-CN" sz="1600" dirty="0"/>
              <a:t>Inputs             |   Output</a:t>
            </a:r>
            <a:endParaRPr lang="en-US" altLang="zh-CN" sz="1600" dirty="0"/>
          </a:p>
          <a:p>
            <a:pPr marL="0" lvl="0" indent="0" eaLnBrk="1" hangingPunct="1">
              <a:spcBef>
                <a:spcPct val="50000"/>
              </a:spcBef>
              <a:buClrTx/>
              <a:buFontTx/>
              <a:buNone/>
            </a:pPr>
            <a:r>
              <a:rPr lang="en-US" altLang="zh-CN" sz="1600" dirty="0"/>
              <a:t>IN       ENABLE	|     OUT</a:t>
            </a:r>
            <a:endParaRPr lang="en-US" altLang="zh-CN" sz="1600" dirty="0"/>
          </a:p>
          <a:p>
            <a:pPr marL="0" lvl="0" indent="0" eaLnBrk="1" hangingPunct="1">
              <a:spcBef>
                <a:spcPct val="50000"/>
              </a:spcBef>
              <a:buClrTx/>
              <a:buFontTx/>
              <a:buNone/>
            </a:pPr>
            <a:r>
              <a:rPr lang="en-US" altLang="zh-CN" sz="1600" dirty="0"/>
              <a:t>X	0	|       Z</a:t>
            </a:r>
            <a:endParaRPr lang="en-US" altLang="zh-CN" sz="1600" dirty="0"/>
          </a:p>
          <a:p>
            <a:pPr marL="0" lvl="0" indent="0" eaLnBrk="1" hangingPunct="1">
              <a:spcBef>
                <a:spcPct val="50000"/>
              </a:spcBef>
              <a:buClrTx/>
              <a:buFontTx/>
              <a:buNone/>
            </a:pPr>
            <a:r>
              <a:rPr lang="en-US" altLang="zh-CN" sz="1600" dirty="0"/>
              <a:t>1	1	|       1</a:t>
            </a:r>
            <a:endParaRPr lang="en-US" altLang="zh-CN" sz="1600" dirty="0"/>
          </a:p>
          <a:p>
            <a:pPr marL="0" lvl="0" indent="0" eaLnBrk="1" hangingPunct="1">
              <a:spcBef>
                <a:spcPct val="50000"/>
              </a:spcBef>
              <a:buClrTx/>
              <a:buFontTx/>
              <a:buNone/>
            </a:pPr>
            <a:r>
              <a:rPr lang="en-US" altLang="zh-CN" sz="1600" dirty="0"/>
              <a:t>0	1	|       0</a:t>
            </a:r>
            <a:endParaRPr lang="en-US" altLang="zh-CN" sz="1600" dirty="0"/>
          </a:p>
        </p:txBody>
      </p:sp>
      <p:sp>
        <p:nvSpPr>
          <p:cNvPr id="1597452" name="Text Box 12"/>
          <p:cNvSpPr txBox="1"/>
          <p:nvPr/>
        </p:nvSpPr>
        <p:spPr>
          <a:xfrm>
            <a:off x="892175" y="3983038"/>
            <a:ext cx="2525713" cy="457200"/>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en-US" altLang="zh-CN" dirty="0">
                <a:solidFill>
                  <a:srgbClr val="CC0000"/>
                </a:solidFill>
                <a:latin typeface="华文新魏" panose="02010800040101010101" pitchFamily="2" charset="-122"/>
                <a:ea typeface="华文新魏" panose="02010800040101010101" pitchFamily="2" charset="-122"/>
              </a:rPr>
              <a:t>bufif1</a:t>
            </a:r>
            <a:r>
              <a:rPr lang="zh-CN" altLang="en-US" dirty="0">
                <a:solidFill>
                  <a:srgbClr val="CC0000"/>
                </a:solidFill>
                <a:latin typeface="华文新魏" panose="02010800040101010101" pitchFamily="2" charset="-122"/>
                <a:ea typeface="华文新魏" panose="02010800040101010101" pitchFamily="2" charset="-122"/>
              </a:rPr>
              <a:t>的真值表</a:t>
            </a:r>
            <a:endParaRPr lang="zh-CN" altLang="en-US" dirty="0">
              <a:solidFill>
                <a:srgbClr val="CC0000"/>
              </a:solidFill>
              <a:latin typeface="华文新魏" panose="02010800040101010101" pitchFamily="2" charset="-122"/>
              <a:ea typeface="华文新魏" panose="02010800040101010101" pitchFamily="2" charset="-122"/>
            </a:endParaRPr>
          </a:p>
        </p:txBody>
      </p:sp>
      <p:sp>
        <p:nvSpPr>
          <p:cNvPr id="1597453" name="AutoShape 13" descr="80%"/>
          <p:cNvSpPr/>
          <p:nvPr/>
        </p:nvSpPr>
        <p:spPr>
          <a:xfrm rot="-133237">
            <a:off x="4351338" y="876300"/>
            <a:ext cx="4503737" cy="1092200"/>
          </a:xfrm>
          <a:prstGeom prst="irregularSeal2">
            <a:avLst/>
          </a:prstGeom>
          <a:pattFill prst="pct80">
            <a:fgClr>
              <a:srgbClr val="FFCCFF"/>
            </a:fgClr>
            <a:bgClr>
              <a:srgbClr val="FFFFFF"/>
            </a:bgClr>
          </a:pattFill>
          <a:ln w="9525">
            <a:noFill/>
          </a:ln>
          <a:effectLst>
            <a:prstShdw prst="shdw17" dist="17961" dir="13499999">
              <a:srgbClr val="997A99"/>
            </a:prstShdw>
          </a:effectLst>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buClr>
                <a:schemeClr val="tx1"/>
              </a:buClr>
              <a:buSzPct val="80000"/>
              <a:buNone/>
            </a:pPr>
            <a:r>
              <a:rPr lang="zh-CN" altLang="en-US" sz="2800" dirty="0">
                <a:solidFill>
                  <a:srgbClr val="006600"/>
                </a:solidFill>
                <a:latin typeface="Times New Roman" panose="02020603050405020304" pitchFamily="18" charset="0"/>
                <a:ea typeface="华文行楷" panose="02010800040101010101" pitchFamily="2" charset="-122"/>
              </a:rPr>
              <a:t>门元件例化</a:t>
            </a:r>
            <a:endParaRPr lang="zh-CN" altLang="en-US" sz="2800" dirty="0">
              <a:solidFill>
                <a:srgbClr val="006600"/>
              </a:solidFill>
              <a:latin typeface="Times New Roman" panose="02020603050405020304" pitchFamily="18" charset="0"/>
              <a:ea typeface="华文行楷" panose="02010800040101010101" pitchFamily="2" charset="-122"/>
            </a:endParaRPr>
          </a:p>
        </p:txBody>
      </p:sp>
      <p:sp>
        <p:nvSpPr>
          <p:cNvPr id="1597454" name="Rectangle 14"/>
          <p:cNvSpPr/>
          <p:nvPr/>
        </p:nvSpPr>
        <p:spPr>
          <a:xfrm>
            <a:off x="2763838" y="3027363"/>
            <a:ext cx="4049712" cy="455612"/>
          </a:xfrm>
          <a:prstGeom prst="rect">
            <a:avLst/>
          </a:prstGeom>
          <a:noFill/>
          <a:ln w="19050" cap="flat" cmpd="sng">
            <a:solidFill>
              <a:srgbClr val="FF0000"/>
            </a:solidFill>
            <a:prstDash val="dashDot"/>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97443"/>
                                        </p:tgtEl>
                                        <p:attrNameLst>
                                          <p:attrName>style.visibility</p:attrName>
                                        </p:attrNameLst>
                                      </p:cBhvr>
                                      <p:to>
                                        <p:strVal val="visible"/>
                                      </p:to>
                                    </p:set>
                                    <p:anim calcmode="lin" valueType="num">
                                      <p:cBhvr additive="base">
                                        <p:cTn id="7" dur="500" fill="hold"/>
                                        <p:tgtEl>
                                          <p:spTgt spid="1597443"/>
                                        </p:tgtEl>
                                        <p:attrNameLst>
                                          <p:attrName>ppt_x</p:attrName>
                                        </p:attrNameLst>
                                      </p:cBhvr>
                                      <p:tavLst>
                                        <p:tav tm="0">
                                          <p:val>
                                            <p:strVal val="0-#ppt_w/2"/>
                                          </p:val>
                                        </p:tav>
                                        <p:tav tm="100000">
                                          <p:val>
                                            <p:strVal val="#ppt_x"/>
                                          </p:val>
                                        </p:tav>
                                      </p:tavLst>
                                    </p:anim>
                                    <p:anim calcmode="lin" valueType="num">
                                      <p:cBhvr additive="base">
                                        <p:cTn id="8" dur="500" fill="hold"/>
                                        <p:tgtEl>
                                          <p:spTgt spid="15974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597453"/>
                                        </p:tgtEl>
                                        <p:attrNameLst>
                                          <p:attrName>style.visibility</p:attrName>
                                        </p:attrNameLst>
                                      </p:cBhvr>
                                      <p:to>
                                        <p:strVal val="visible"/>
                                      </p:to>
                                    </p:set>
                                    <p:anim calcmode="lin" valueType="num">
                                      <p:cBhvr>
                                        <p:cTn id="13" dur="500" fill="hold"/>
                                        <p:tgtEl>
                                          <p:spTgt spid="1597453"/>
                                        </p:tgtEl>
                                        <p:attrNameLst>
                                          <p:attrName>ppt_w</p:attrName>
                                        </p:attrNameLst>
                                      </p:cBhvr>
                                      <p:tavLst>
                                        <p:tav tm="0">
                                          <p:val>
                                            <p:fltVal val="0.000000"/>
                                          </p:val>
                                        </p:tav>
                                        <p:tav tm="100000">
                                          <p:val>
                                            <p:strVal val="#ppt_w"/>
                                          </p:val>
                                        </p:tav>
                                      </p:tavLst>
                                    </p:anim>
                                    <p:anim calcmode="lin" valueType="num">
                                      <p:cBhvr>
                                        <p:cTn id="14" dur="500" fill="hold"/>
                                        <p:tgtEl>
                                          <p:spTgt spid="1597453"/>
                                        </p:tgtEl>
                                        <p:attrNameLst>
                                          <p:attrName>ppt_h</p:attrName>
                                        </p:attrNameLst>
                                      </p:cBhvr>
                                      <p:tavLst>
                                        <p:tav tm="0">
                                          <p:val>
                                            <p:fltVal val="0.000000"/>
                                          </p:val>
                                        </p:tav>
                                        <p:tav tm="100000">
                                          <p:val>
                                            <p:strVal val="#ppt_h"/>
                                          </p:val>
                                        </p:tav>
                                      </p:tavLst>
                                    </p:anim>
                                  </p:childTnLst>
                                </p:cTn>
                              </p:par>
                            </p:childTnLst>
                          </p:cTn>
                        </p:par>
                        <p:par>
                          <p:cTn id="15" fill="hold">
                            <p:stCondLst>
                              <p:cond delay="500"/>
                            </p:stCondLst>
                            <p:childTnLst>
                              <p:par>
                                <p:cTn id="16" presetID="2" presetClass="entr" presetSubtype="6" fill="hold" grpId="0" nodeType="afterEffect">
                                  <p:stCondLst>
                                    <p:cond delay="0"/>
                                  </p:stCondLst>
                                  <p:childTnLst>
                                    <p:set>
                                      <p:cBhvr>
                                        <p:cTn id="17" dur="1" fill="hold">
                                          <p:stCondLst>
                                            <p:cond delay="0"/>
                                          </p:stCondLst>
                                        </p:cTn>
                                        <p:tgtEl>
                                          <p:spTgt spid="1597448"/>
                                        </p:tgtEl>
                                        <p:attrNameLst>
                                          <p:attrName>style.visibility</p:attrName>
                                        </p:attrNameLst>
                                      </p:cBhvr>
                                      <p:to>
                                        <p:strVal val="visible"/>
                                      </p:to>
                                    </p:set>
                                    <p:anim calcmode="lin" valueType="num">
                                      <p:cBhvr additive="base">
                                        <p:cTn id="18" dur="500" fill="hold"/>
                                        <p:tgtEl>
                                          <p:spTgt spid="1597448"/>
                                        </p:tgtEl>
                                        <p:attrNameLst>
                                          <p:attrName>ppt_x</p:attrName>
                                        </p:attrNameLst>
                                      </p:cBhvr>
                                      <p:tavLst>
                                        <p:tav tm="0">
                                          <p:val>
                                            <p:strVal val="1+#ppt_w/2"/>
                                          </p:val>
                                        </p:tav>
                                        <p:tav tm="100000">
                                          <p:val>
                                            <p:strVal val="#ppt_x"/>
                                          </p:val>
                                        </p:tav>
                                      </p:tavLst>
                                    </p:anim>
                                    <p:anim calcmode="lin" valueType="num">
                                      <p:cBhvr additive="base">
                                        <p:cTn id="19" dur="500" fill="hold"/>
                                        <p:tgtEl>
                                          <p:spTgt spid="159744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597454"/>
                                        </p:tgtEl>
                                        <p:attrNameLst>
                                          <p:attrName>style.visibility</p:attrName>
                                        </p:attrNameLst>
                                      </p:cBhvr>
                                      <p:to>
                                        <p:strVal val="visible"/>
                                      </p:to>
                                    </p:set>
                                    <p:anim calcmode="lin" valueType="num">
                                      <p:cBhvr>
                                        <p:cTn id="24" dur="500" fill="hold"/>
                                        <p:tgtEl>
                                          <p:spTgt spid="1597454"/>
                                        </p:tgtEl>
                                        <p:attrNameLst>
                                          <p:attrName>ppt_w</p:attrName>
                                        </p:attrNameLst>
                                      </p:cBhvr>
                                      <p:tavLst>
                                        <p:tav tm="0">
                                          <p:val>
                                            <p:fltVal val="0.000000"/>
                                          </p:val>
                                        </p:tav>
                                        <p:tav tm="100000">
                                          <p:val>
                                            <p:strVal val="#ppt_w"/>
                                          </p:val>
                                        </p:tav>
                                      </p:tavLst>
                                    </p:anim>
                                    <p:anim calcmode="lin" valueType="num">
                                      <p:cBhvr>
                                        <p:cTn id="25" dur="500" fill="hold"/>
                                        <p:tgtEl>
                                          <p:spTgt spid="1597454"/>
                                        </p:tgtEl>
                                        <p:attrNameLst>
                                          <p:attrName>ppt_h</p:attrName>
                                        </p:attrNameLst>
                                      </p:cBhvr>
                                      <p:tavLst>
                                        <p:tav tm="0">
                                          <p:val>
                                            <p:fltVal val="0.00000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597445"/>
                                        </p:tgtEl>
                                        <p:attrNameLst>
                                          <p:attrName>style.visibility</p:attrName>
                                        </p:attrNameLst>
                                      </p:cBhvr>
                                      <p:to>
                                        <p:strVal val="visible"/>
                                      </p:to>
                                    </p:set>
                                    <p:animEffect transition="in" filter="dissolve">
                                      <p:cBhvr>
                                        <p:cTn id="30" dur="500"/>
                                        <p:tgtEl>
                                          <p:spTgt spid="159744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597444"/>
                                        </p:tgtEl>
                                        <p:attrNameLst>
                                          <p:attrName>style.visibility</p:attrName>
                                        </p:attrNameLst>
                                      </p:cBhvr>
                                      <p:to>
                                        <p:strVal val="visible"/>
                                      </p:to>
                                    </p:set>
                                    <p:animEffect transition="in" filter="dissolve">
                                      <p:cBhvr>
                                        <p:cTn id="35" dur="500"/>
                                        <p:tgtEl>
                                          <p:spTgt spid="1597444"/>
                                        </p:tgtEl>
                                      </p:cBhvr>
                                    </p:animEffect>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1597452"/>
                                        </p:tgtEl>
                                        <p:attrNameLst>
                                          <p:attrName>style.visibility</p:attrName>
                                        </p:attrNameLst>
                                      </p:cBhvr>
                                      <p:to>
                                        <p:strVal val="visible"/>
                                      </p:to>
                                    </p:set>
                                    <p:anim calcmode="lin" valueType="num">
                                      <p:cBhvr>
                                        <p:cTn id="40" dur="500" fill="hold"/>
                                        <p:tgtEl>
                                          <p:spTgt spid="1597452"/>
                                        </p:tgtEl>
                                        <p:attrNameLst>
                                          <p:attrName>ppt_w</p:attrName>
                                        </p:attrNameLst>
                                      </p:cBhvr>
                                      <p:tavLst>
                                        <p:tav tm="0">
                                          <p:val>
                                            <p:fltVal val="0.000000"/>
                                          </p:val>
                                        </p:tav>
                                        <p:tav tm="100000">
                                          <p:val>
                                            <p:strVal val="#ppt_w"/>
                                          </p:val>
                                        </p:tav>
                                      </p:tavLst>
                                    </p:anim>
                                    <p:anim calcmode="lin" valueType="num">
                                      <p:cBhvr>
                                        <p:cTn id="41" dur="500" fill="hold"/>
                                        <p:tgtEl>
                                          <p:spTgt spid="1597452"/>
                                        </p:tgtEl>
                                        <p:attrNameLst>
                                          <p:attrName>ppt_h</p:attrName>
                                        </p:attrNameLst>
                                      </p:cBhvr>
                                      <p:tavLst>
                                        <p:tav tm="0">
                                          <p:val>
                                            <p:fltVal val="0.000000"/>
                                          </p:val>
                                        </p:tav>
                                        <p:tav tm="100000">
                                          <p:val>
                                            <p:strVal val="#ppt_h"/>
                                          </p:val>
                                        </p:tav>
                                      </p:tavLst>
                                    </p:anim>
                                  </p:childTnLst>
                                </p:cTn>
                              </p:par>
                            </p:childTnLst>
                          </p:cTn>
                        </p:par>
                        <p:par>
                          <p:cTn id="42" fill="hold">
                            <p:stCondLst>
                              <p:cond delay="500"/>
                            </p:stCondLst>
                            <p:childTnLst>
                              <p:par>
                                <p:cTn id="43" presetID="2" presetClass="entr" presetSubtype="12" fill="hold" grpId="0" nodeType="afterEffect">
                                  <p:stCondLst>
                                    <p:cond delay="0"/>
                                  </p:stCondLst>
                                  <p:childTnLst>
                                    <p:set>
                                      <p:cBhvr>
                                        <p:cTn id="44" dur="1" fill="hold">
                                          <p:stCondLst>
                                            <p:cond delay="0"/>
                                          </p:stCondLst>
                                        </p:cTn>
                                        <p:tgtEl>
                                          <p:spTgt spid="1597449"/>
                                        </p:tgtEl>
                                        <p:attrNameLst>
                                          <p:attrName>style.visibility</p:attrName>
                                        </p:attrNameLst>
                                      </p:cBhvr>
                                      <p:to>
                                        <p:strVal val="visible"/>
                                      </p:to>
                                    </p:set>
                                    <p:anim calcmode="lin" valueType="num">
                                      <p:cBhvr additive="base">
                                        <p:cTn id="45" dur="500" fill="hold"/>
                                        <p:tgtEl>
                                          <p:spTgt spid="1597449"/>
                                        </p:tgtEl>
                                        <p:attrNameLst>
                                          <p:attrName>ppt_x</p:attrName>
                                        </p:attrNameLst>
                                      </p:cBhvr>
                                      <p:tavLst>
                                        <p:tav tm="0">
                                          <p:val>
                                            <p:strVal val="0-#ppt_w/2"/>
                                          </p:val>
                                        </p:tav>
                                        <p:tav tm="100000">
                                          <p:val>
                                            <p:strVal val="#ppt_x"/>
                                          </p:val>
                                        </p:tav>
                                      </p:tavLst>
                                    </p:anim>
                                    <p:anim calcmode="lin" valueType="num">
                                      <p:cBhvr additive="base">
                                        <p:cTn id="46" dur="500" fill="hold"/>
                                        <p:tgtEl>
                                          <p:spTgt spid="15974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43" grpId="0"/>
      <p:bldP spid="1597444" grpId="0" animBg="1"/>
      <p:bldP spid="1597445" grpId="0" animBg="1"/>
      <p:bldP spid="1597448" grpId="0" animBg="1"/>
      <p:bldP spid="1597449" grpId="0" animBg="1"/>
      <p:bldP spid="1597452" grpId="0"/>
      <p:bldP spid="1597453" grpId="0" animBg="1"/>
      <p:bldP spid="1597454"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6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11107" name="Rectangle 3"/>
          <p:cNvSpPr>
            <a:spLocks noGrp="1"/>
          </p:cNvSpPr>
          <p:nvPr>
            <p:ph idx="1"/>
          </p:nvPr>
        </p:nvSpPr>
        <p:spPr>
          <a:xfrm>
            <a:off x="457200" y="1306513"/>
            <a:ext cx="7108825" cy="1905000"/>
          </a:xfrm>
          <a:ln/>
        </p:spPr>
        <p:txBody>
          <a:bodyPr vert="horz" wrap="square" lIns="91440" tIns="45720" rIns="91440" bIns="45720" anchor="t" anchorCtr="0"/>
          <a:p>
            <a:pPr marL="563880" lvl="1" indent="-282575" algn="just" eaLnBrk="1" hangingPunct="1">
              <a:lnSpc>
                <a:spcPct val="110000"/>
              </a:lnSpc>
              <a:buClr>
                <a:schemeClr val="folHlink"/>
              </a:buClr>
              <a:buSzTx/>
              <a:buFont typeface="Wingdings" panose="05000000000000000000" pitchFamily="2" charset="2"/>
              <a:buChar char="§"/>
            </a:pPr>
            <a:r>
              <a:rPr lang="en-US" altLang="zh-CN" sz="2600" dirty="0">
                <a:latin typeface="华文新魏" panose="02010800040101010101" pitchFamily="2" charset="-122"/>
                <a:ea typeface="华文新魏" panose="02010800040101010101" pitchFamily="2" charset="-122"/>
              </a:rPr>
              <a:t>if</a:t>
            </a:r>
            <a:r>
              <a:rPr lang="zh-CN" altLang="en-US" sz="2600" dirty="0">
                <a:latin typeface="华文新魏" panose="02010800040101010101" pitchFamily="2" charset="-122"/>
                <a:ea typeface="华文新魏" panose="02010800040101010101" pitchFamily="2" charset="-122"/>
              </a:rPr>
              <a:t>语句可以</a:t>
            </a:r>
            <a:r>
              <a:rPr lang="zh-CN" altLang="en-US" sz="2600" dirty="0">
                <a:solidFill>
                  <a:srgbClr val="FF0066"/>
                </a:solidFill>
                <a:latin typeface="华文新魏" panose="02010800040101010101" pitchFamily="2" charset="-122"/>
                <a:ea typeface="华文新魏" panose="02010800040101010101" pitchFamily="2" charset="-122"/>
              </a:rPr>
              <a:t>嵌套</a:t>
            </a:r>
            <a:r>
              <a:rPr lang="zh-CN" altLang="en-US" sz="2600" dirty="0">
                <a:latin typeface="华文新魏" panose="02010800040101010101" pitchFamily="2" charset="-122"/>
                <a:ea typeface="华文新魏" panose="02010800040101010101" pitchFamily="2" charset="-122"/>
              </a:rPr>
              <a:t>；</a:t>
            </a:r>
            <a:endParaRPr lang="zh-CN" altLang="en-US" sz="2600" dirty="0">
              <a:latin typeface="华文新魏" panose="02010800040101010101" pitchFamily="2" charset="-122"/>
              <a:ea typeface="华文新魏" panose="02010800040101010101" pitchFamily="2" charset="-122"/>
            </a:endParaRPr>
          </a:p>
          <a:p>
            <a:pPr marL="563880" lvl="1" indent="-282575" algn="just" eaLnBrk="1" hangingPunct="1">
              <a:lnSpc>
                <a:spcPct val="110000"/>
              </a:lnSpc>
              <a:buClr>
                <a:schemeClr val="folHlink"/>
              </a:buClr>
              <a:buSzTx/>
              <a:buFont typeface="Wingdings" panose="05000000000000000000" pitchFamily="2" charset="2"/>
              <a:buChar char="§"/>
            </a:pPr>
            <a:r>
              <a:rPr lang="zh-CN" altLang="en-US" sz="2600" dirty="0">
                <a:latin typeface="华文新魏" panose="02010800040101010101" pitchFamily="2" charset="-122"/>
                <a:ea typeface="华文新魏" panose="02010800040101010101" pitchFamily="2" charset="-122"/>
              </a:rPr>
              <a:t>若</a:t>
            </a:r>
            <a:r>
              <a:rPr lang="en-US" altLang="zh-CN" sz="2600" dirty="0">
                <a:latin typeface="华文新魏" panose="02010800040101010101" pitchFamily="2" charset="-122"/>
                <a:ea typeface="华文新魏" panose="02010800040101010101" pitchFamily="2" charset="-122"/>
              </a:rPr>
              <a:t>if</a:t>
            </a:r>
            <a:r>
              <a:rPr lang="zh-CN" altLang="en-US" sz="2600" dirty="0">
                <a:latin typeface="华文新魏" panose="02010800040101010101" pitchFamily="2" charset="-122"/>
                <a:ea typeface="华文新魏" panose="02010800040101010101" pitchFamily="2" charset="-122"/>
              </a:rPr>
              <a:t>与</a:t>
            </a:r>
            <a:r>
              <a:rPr lang="en-US" altLang="zh-CN" sz="2600" dirty="0">
                <a:latin typeface="华文新魏" panose="02010800040101010101" pitchFamily="2" charset="-122"/>
                <a:ea typeface="华文新魏" panose="02010800040101010101" pitchFamily="2" charset="-122"/>
              </a:rPr>
              <a:t>else</a:t>
            </a:r>
            <a:r>
              <a:rPr lang="zh-CN" altLang="en-US" sz="2600" dirty="0">
                <a:latin typeface="华文新魏" panose="02010800040101010101" pitchFamily="2" charset="-122"/>
                <a:ea typeface="华文新魏" panose="02010800040101010101" pitchFamily="2" charset="-122"/>
              </a:rPr>
              <a:t>的数目不一样，注意用</a:t>
            </a:r>
            <a:r>
              <a:rPr lang="zh-CN" altLang="zh-CN" sz="2600" dirty="0">
                <a:latin typeface="Times New Roman" panose="02020603050405020304" pitchFamily="18" charset="0"/>
                <a:ea typeface="华文新魏" panose="02010800040101010101" pitchFamily="2" charset="-122"/>
              </a:rPr>
              <a:t>“</a:t>
            </a:r>
            <a:r>
              <a:rPr lang="en-US" altLang="zh-CN" sz="2600" dirty="0">
                <a:solidFill>
                  <a:srgbClr val="FF0066"/>
                </a:solidFill>
                <a:latin typeface="华文新魏" panose="02010800040101010101" pitchFamily="2" charset="-122"/>
                <a:ea typeface="华文新魏" panose="02010800040101010101" pitchFamily="2" charset="-122"/>
              </a:rPr>
              <a:t>begin_end</a:t>
            </a:r>
            <a:r>
              <a:rPr lang="en-US" altLang="zh-CN" sz="2600" dirty="0">
                <a:latin typeface="Times New Roman" panose="02020603050405020304" pitchFamily="18" charset="0"/>
                <a:ea typeface="华文新魏" panose="02010800040101010101" pitchFamily="2" charset="-122"/>
              </a:rPr>
              <a:t>”</a:t>
            </a:r>
            <a:r>
              <a:rPr lang="zh-CN" altLang="en-US" sz="2600" dirty="0">
                <a:latin typeface="华文新魏" panose="02010800040101010101" pitchFamily="2" charset="-122"/>
                <a:ea typeface="华文新魏" panose="02010800040101010101" pitchFamily="2" charset="-122"/>
              </a:rPr>
              <a:t>语句来确定</a:t>
            </a:r>
            <a:r>
              <a:rPr lang="en-US" altLang="zh-CN" sz="2600" dirty="0">
                <a:latin typeface="华文新魏" panose="02010800040101010101" pitchFamily="2" charset="-122"/>
                <a:ea typeface="华文新魏" panose="02010800040101010101" pitchFamily="2" charset="-122"/>
              </a:rPr>
              <a:t>if</a:t>
            </a:r>
            <a:r>
              <a:rPr lang="zh-CN" altLang="en-US" sz="2600" dirty="0">
                <a:latin typeface="华文新魏" panose="02010800040101010101" pitchFamily="2" charset="-122"/>
                <a:ea typeface="华文新魏" panose="02010800040101010101" pitchFamily="2" charset="-122"/>
              </a:rPr>
              <a:t>与</a:t>
            </a:r>
            <a:r>
              <a:rPr lang="en-US" altLang="zh-CN" sz="2600" dirty="0">
                <a:latin typeface="华文新魏" panose="02010800040101010101" pitchFamily="2" charset="-122"/>
                <a:ea typeface="华文新魏" panose="02010800040101010101" pitchFamily="2" charset="-122"/>
              </a:rPr>
              <a:t>else</a:t>
            </a:r>
            <a:r>
              <a:rPr lang="zh-CN" altLang="en-US" sz="2600" dirty="0">
                <a:latin typeface="华文新魏" panose="02010800040101010101" pitchFamily="2" charset="-122"/>
                <a:ea typeface="华文新魏" panose="02010800040101010101" pitchFamily="2" charset="-122"/>
              </a:rPr>
              <a:t>的配对关系！</a:t>
            </a:r>
            <a:endParaRPr lang="zh-CN" altLang="en-US" sz="2600" dirty="0">
              <a:latin typeface="华文新魏" panose="02010800040101010101" pitchFamily="2" charset="-122"/>
              <a:ea typeface="华文新魏" panose="02010800040101010101" pitchFamily="2" charset="-122"/>
            </a:endParaRPr>
          </a:p>
        </p:txBody>
      </p:sp>
      <p:sp>
        <p:nvSpPr>
          <p:cNvPr id="1711108" name="Text Box 4"/>
          <p:cNvSpPr txBox="1"/>
          <p:nvPr/>
        </p:nvSpPr>
        <p:spPr>
          <a:xfrm>
            <a:off x="336550" y="4200525"/>
            <a:ext cx="3124200" cy="2101850"/>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if</a:t>
            </a:r>
            <a:r>
              <a:rPr lang="zh-CN" altLang="en-US" sz="2000" dirty="0">
                <a:latin typeface="宋体" panose="02010600030101010101" pitchFamily="2" charset="-122"/>
              </a:rPr>
              <a:t>（表达式</a:t>
            </a:r>
            <a:r>
              <a:rPr lang="en-US" altLang="zh-CN" sz="2000" dirty="0">
                <a:latin typeface="宋体" panose="02010600030101010101" pitchFamily="2" charset="-122"/>
              </a:rPr>
              <a:t>1</a:t>
            </a:r>
            <a:r>
              <a:rPr lang="zh-CN" altLang="en-US" sz="2000" dirty="0">
                <a:latin typeface="宋体" panose="02010600030101010101" pitchFamily="2" charset="-122"/>
              </a:rPr>
              <a:t>） </a:t>
            </a:r>
            <a:endParaRPr lang="zh-CN" altLang="en-US" sz="2000" dirty="0">
              <a:latin typeface="宋体" panose="02010600030101010101" pitchFamily="2" charset="-122"/>
            </a:endParaRPr>
          </a:p>
          <a:p>
            <a:pPr marL="0" lvl="0" indent="0" algn="just">
              <a:lnSpc>
                <a:spcPct val="110000"/>
              </a:lnSpc>
              <a:spcBef>
                <a:spcPct val="0"/>
              </a:spcBef>
              <a:buClrTx/>
              <a:buFontTx/>
              <a:buNone/>
            </a:pPr>
            <a:r>
              <a:rPr lang="zh-CN" altLang="en-US" sz="2000" dirty="0">
                <a:latin typeface="宋体" panose="02010600030101010101" pitchFamily="2" charset="-122"/>
              </a:rPr>
              <a:t>  </a:t>
            </a:r>
            <a:r>
              <a:rPr lang="en-US" altLang="zh-CN" sz="2000" dirty="0">
                <a:solidFill>
                  <a:srgbClr val="FF9900"/>
                </a:solidFill>
                <a:latin typeface="宋体" panose="02010600030101010101" pitchFamily="2" charset="-122"/>
              </a:rPr>
              <a:t>if</a:t>
            </a:r>
            <a:r>
              <a:rPr lang="zh-CN" altLang="en-US" sz="2000" dirty="0">
                <a:latin typeface="宋体" panose="02010600030101010101" pitchFamily="2" charset="-122"/>
              </a:rPr>
              <a:t>（表达式</a:t>
            </a:r>
            <a:r>
              <a:rPr lang="en-US" altLang="zh-CN" sz="2000" dirty="0">
                <a:latin typeface="宋体" panose="02010600030101010101" pitchFamily="2" charset="-122"/>
              </a:rPr>
              <a:t>2</a:t>
            </a:r>
            <a:r>
              <a:rPr lang="zh-CN" altLang="en-US" sz="2000" dirty="0">
                <a:latin typeface="宋体" panose="02010600030101010101" pitchFamily="2" charset="-122"/>
              </a:rPr>
              <a:t>）语句</a:t>
            </a:r>
            <a:r>
              <a:rPr lang="en-US" altLang="zh-CN" sz="2000" dirty="0">
                <a:latin typeface="宋体" panose="02010600030101010101" pitchFamily="2" charset="-122"/>
              </a:rPr>
              <a:t>1</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0" lvl="0" indent="0" algn="just">
              <a:lnSpc>
                <a:spcPct val="110000"/>
              </a:lnSpc>
              <a:spcBef>
                <a:spcPct val="0"/>
              </a:spcBef>
              <a:buClrTx/>
              <a:buFontTx/>
              <a:buNone/>
            </a:pPr>
            <a:r>
              <a:rPr lang="zh-CN" altLang="en-US" sz="2000" dirty="0">
                <a:solidFill>
                  <a:srgbClr val="FF0066"/>
                </a:solidFill>
                <a:latin typeface="宋体" panose="02010600030101010101" pitchFamily="2" charset="-122"/>
              </a:rPr>
              <a:t>  </a:t>
            </a:r>
            <a:r>
              <a:rPr lang="en-US" altLang="zh-CN" sz="2000" dirty="0">
                <a:solidFill>
                  <a:srgbClr val="FF9900"/>
                </a:solidFill>
                <a:latin typeface="宋体" panose="02010600030101010101" pitchFamily="2" charset="-122"/>
              </a:rPr>
              <a:t>else</a:t>
            </a:r>
            <a:r>
              <a:rPr lang="en-US" altLang="zh-CN" sz="2000" dirty="0">
                <a:solidFill>
                  <a:srgbClr val="FF0066"/>
                </a:solidFill>
                <a:latin typeface="宋体" panose="02010600030101010101" pitchFamily="2" charset="-122"/>
              </a:rPr>
              <a:t>         </a:t>
            </a:r>
            <a:r>
              <a:rPr lang="zh-CN" altLang="en-US" sz="2000" dirty="0">
                <a:latin typeface="宋体" panose="02010600030101010101" pitchFamily="2" charset="-122"/>
              </a:rPr>
              <a:t>语句</a:t>
            </a:r>
            <a:r>
              <a:rPr lang="en-US" altLang="zh-CN" sz="2000" dirty="0">
                <a:latin typeface="宋体" panose="02010600030101010101" pitchFamily="2" charset="-122"/>
              </a:rPr>
              <a:t>2</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else</a:t>
            </a:r>
            <a:endParaRPr lang="en-US" altLang="zh-CN" sz="2000" dirty="0">
              <a:latin typeface="宋体" panose="02010600030101010101" pitchFamily="2" charset="-122"/>
            </a:endParaRPr>
          </a:p>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  </a:t>
            </a:r>
            <a:r>
              <a:rPr lang="en-US" altLang="zh-CN" sz="2000" dirty="0">
                <a:solidFill>
                  <a:srgbClr val="FF9900"/>
                </a:solidFill>
                <a:latin typeface="宋体" panose="02010600030101010101" pitchFamily="2" charset="-122"/>
              </a:rPr>
              <a:t>if</a:t>
            </a:r>
            <a:r>
              <a:rPr lang="zh-CN" altLang="en-US" sz="2000" dirty="0">
                <a:latin typeface="宋体" panose="02010600030101010101" pitchFamily="2" charset="-122"/>
              </a:rPr>
              <a:t>（表达式</a:t>
            </a:r>
            <a:r>
              <a:rPr lang="en-US" altLang="zh-CN" sz="2000" dirty="0">
                <a:latin typeface="宋体" panose="02010600030101010101" pitchFamily="2" charset="-122"/>
              </a:rPr>
              <a:t>5</a:t>
            </a:r>
            <a:r>
              <a:rPr lang="zh-CN" altLang="en-US" sz="2000" dirty="0">
                <a:latin typeface="宋体" panose="02010600030101010101" pitchFamily="2" charset="-122"/>
              </a:rPr>
              <a:t>）语句</a:t>
            </a:r>
            <a:r>
              <a:rPr lang="en-US" altLang="zh-CN" sz="2000" dirty="0">
                <a:latin typeface="宋体" panose="02010600030101010101" pitchFamily="2" charset="-122"/>
              </a:rPr>
              <a:t>5</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0" lvl="0" indent="0" algn="just">
              <a:lnSpc>
                <a:spcPct val="110000"/>
              </a:lnSpc>
              <a:spcBef>
                <a:spcPct val="0"/>
              </a:spcBef>
              <a:buClrTx/>
              <a:buFontTx/>
              <a:buNone/>
            </a:pPr>
            <a:r>
              <a:rPr lang="zh-CN" altLang="en-US" sz="2000" dirty="0">
                <a:solidFill>
                  <a:srgbClr val="FF0066"/>
                </a:solidFill>
                <a:latin typeface="宋体" panose="02010600030101010101" pitchFamily="2" charset="-122"/>
              </a:rPr>
              <a:t>  </a:t>
            </a:r>
            <a:r>
              <a:rPr lang="en-US" altLang="zh-CN" sz="2000" dirty="0">
                <a:solidFill>
                  <a:srgbClr val="FF9900"/>
                </a:solidFill>
                <a:latin typeface="宋体" panose="02010600030101010101" pitchFamily="2" charset="-122"/>
              </a:rPr>
              <a:t>else</a:t>
            </a:r>
            <a:r>
              <a:rPr lang="en-US" altLang="zh-CN" sz="2000" dirty="0">
                <a:solidFill>
                  <a:srgbClr val="FF0066"/>
                </a:solidFill>
                <a:latin typeface="宋体" panose="02010600030101010101" pitchFamily="2" charset="-122"/>
              </a:rPr>
              <a:t>         </a:t>
            </a:r>
            <a:r>
              <a:rPr lang="zh-CN" altLang="en-US" sz="2000" dirty="0">
                <a:latin typeface="宋体" panose="02010600030101010101" pitchFamily="2" charset="-122"/>
              </a:rPr>
              <a:t>语句</a:t>
            </a:r>
            <a:r>
              <a:rPr lang="en-US" altLang="zh-CN" sz="2000" dirty="0">
                <a:latin typeface="宋体" panose="02010600030101010101" pitchFamily="2" charset="-122"/>
              </a:rPr>
              <a:t>4</a:t>
            </a:r>
            <a:r>
              <a:rPr lang="zh-CN" altLang="en-US" sz="2000" dirty="0">
                <a:latin typeface="宋体" panose="02010600030101010101" pitchFamily="2" charset="-122"/>
              </a:rPr>
              <a:t>；</a:t>
            </a:r>
            <a:endParaRPr lang="zh-CN" altLang="en-US" sz="2000" dirty="0">
              <a:latin typeface="宋体" panose="02010600030101010101" pitchFamily="2" charset="-122"/>
            </a:endParaRPr>
          </a:p>
        </p:txBody>
      </p:sp>
      <p:sp>
        <p:nvSpPr>
          <p:cNvPr id="1711109" name="Text Box 5"/>
          <p:cNvSpPr txBox="1"/>
          <p:nvPr/>
        </p:nvSpPr>
        <p:spPr>
          <a:xfrm>
            <a:off x="4745038" y="4254500"/>
            <a:ext cx="3429000" cy="2101850"/>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if</a:t>
            </a:r>
            <a:r>
              <a:rPr lang="zh-CN" altLang="en-US" sz="2000" dirty="0">
                <a:latin typeface="宋体" panose="02010600030101010101" pitchFamily="2" charset="-122"/>
              </a:rPr>
              <a:t>（表达式</a:t>
            </a:r>
            <a:r>
              <a:rPr lang="en-US" altLang="zh-CN" sz="2000" dirty="0">
                <a:latin typeface="宋体" panose="02010600030101010101" pitchFamily="2" charset="-122"/>
              </a:rPr>
              <a:t>1</a:t>
            </a:r>
            <a:r>
              <a:rPr lang="zh-CN" altLang="en-US" sz="2000" dirty="0">
                <a:latin typeface="宋体" panose="02010600030101010101" pitchFamily="2" charset="-122"/>
              </a:rPr>
              <a:t>） </a:t>
            </a:r>
            <a:endParaRPr lang="zh-CN" altLang="en-US" sz="2000" dirty="0">
              <a:latin typeface="宋体" panose="02010600030101010101" pitchFamily="2" charset="-122"/>
            </a:endParaRPr>
          </a:p>
          <a:p>
            <a:pPr marL="0" lvl="0" indent="0" algn="just">
              <a:lnSpc>
                <a:spcPct val="110000"/>
              </a:lnSpc>
              <a:spcBef>
                <a:spcPct val="0"/>
              </a:spcBef>
              <a:buClrTx/>
              <a:buFontTx/>
              <a:buNone/>
            </a:pPr>
            <a:r>
              <a:rPr lang="zh-CN" altLang="en-US" sz="2000" dirty="0">
                <a:latin typeface="宋体" panose="02010600030101010101" pitchFamily="2" charset="-122"/>
              </a:rPr>
              <a:t>  </a:t>
            </a:r>
            <a:r>
              <a:rPr lang="en-US" altLang="zh-CN" sz="2000" dirty="0">
                <a:latin typeface="宋体" panose="02010600030101010101" pitchFamily="2" charset="-122"/>
              </a:rPr>
              <a:t>begin</a:t>
            </a:r>
            <a:endParaRPr lang="en-US" altLang="zh-CN" sz="2000" dirty="0">
              <a:latin typeface="宋体" panose="02010600030101010101" pitchFamily="2" charset="-122"/>
            </a:endParaRPr>
          </a:p>
          <a:p>
            <a:pPr marL="0" lvl="0" indent="0" algn="just">
              <a:lnSpc>
                <a:spcPct val="110000"/>
              </a:lnSpc>
              <a:spcBef>
                <a:spcPct val="0"/>
              </a:spcBef>
              <a:buClrTx/>
              <a:buFontTx/>
              <a:buNone/>
            </a:pPr>
            <a:r>
              <a:rPr lang="en-US" altLang="zh-CN" sz="2000" dirty="0">
                <a:latin typeface="宋体" panose="02010600030101010101" pitchFamily="2" charset="-122"/>
              </a:rPr>
              <a:t>    </a:t>
            </a:r>
            <a:r>
              <a:rPr lang="en-US" altLang="zh-CN" sz="2000" dirty="0">
                <a:solidFill>
                  <a:srgbClr val="FF9900"/>
                </a:solidFill>
                <a:latin typeface="宋体" panose="02010600030101010101" pitchFamily="2" charset="-122"/>
              </a:rPr>
              <a:t>if</a:t>
            </a:r>
            <a:r>
              <a:rPr lang="zh-CN" altLang="en-US" sz="2000" dirty="0">
                <a:latin typeface="宋体" panose="02010600030101010101" pitchFamily="2" charset="-122"/>
              </a:rPr>
              <a:t>（表达式</a:t>
            </a:r>
            <a:r>
              <a:rPr lang="en-US" altLang="zh-CN" sz="2000" dirty="0">
                <a:latin typeface="宋体" panose="02010600030101010101" pitchFamily="2" charset="-122"/>
              </a:rPr>
              <a:t>2</a:t>
            </a:r>
            <a:r>
              <a:rPr lang="zh-CN" altLang="en-US" sz="2000" dirty="0">
                <a:latin typeface="宋体" panose="02010600030101010101" pitchFamily="2" charset="-122"/>
              </a:rPr>
              <a:t>）语句</a:t>
            </a:r>
            <a:r>
              <a:rPr lang="en-US" altLang="zh-CN" sz="2000" dirty="0">
                <a:latin typeface="宋体" panose="02010600030101010101" pitchFamily="2" charset="-122"/>
              </a:rPr>
              <a:t>1</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0" lvl="0" indent="0" algn="just">
              <a:lnSpc>
                <a:spcPct val="110000"/>
              </a:lnSpc>
              <a:spcBef>
                <a:spcPct val="0"/>
              </a:spcBef>
              <a:buClrTx/>
              <a:buFontTx/>
              <a:buNone/>
            </a:pPr>
            <a:r>
              <a:rPr lang="zh-CN" altLang="en-US" sz="2000" dirty="0">
                <a:solidFill>
                  <a:srgbClr val="FF0066"/>
                </a:solidFill>
                <a:latin typeface="宋体" panose="02010600030101010101" pitchFamily="2" charset="-122"/>
              </a:rPr>
              <a:t>  </a:t>
            </a:r>
            <a:r>
              <a:rPr lang="en-US" altLang="zh-CN" sz="2000" dirty="0">
                <a:latin typeface="宋体" panose="02010600030101010101" pitchFamily="2" charset="-122"/>
              </a:rPr>
              <a:t>end</a:t>
            </a:r>
            <a:endParaRPr lang="en-US" altLang="zh-CN" sz="2000" dirty="0">
              <a:latin typeface="宋体" panose="02010600030101010101" pitchFamily="2" charset="-122"/>
            </a:endParaRPr>
          </a:p>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else</a:t>
            </a:r>
            <a:endParaRPr lang="en-US" altLang="zh-CN" sz="2000" dirty="0">
              <a:latin typeface="宋体" panose="02010600030101010101" pitchFamily="2" charset="-122"/>
            </a:endParaRPr>
          </a:p>
          <a:p>
            <a:pPr marL="0" lvl="0" indent="0" algn="just">
              <a:lnSpc>
                <a:spcPct val="110000"/>
              </a:lnSpc>
              <a:spcBef>
                <a:spcPct val="0"/>
              </a:spcBef>
              <a:buClrTx/>
              <a:buFontTx/>
              <a:buNone/>
            </a:pPr>
            <a:r>
              <a:rPr lang="en-US" altLang="zh-CN" sz="2000" dirty="0">
                <a:latin typeface="宋体" panose="02010600030101010101" pitchFamily="2" charset="-122"/>
              </a:rPr>
              <a:t>  </a:t>
            </a:r>
            <a:r>
              <a:rPr lang="zh-CN" altLang="en-US" sz="2000" dirty="0">
                <a:latin typeface="宋体" panose="02010600030101010101" pitchFamily="2" charset="-122"/>
              </a:rPr>
              <a:t>语句</a:t>
            </a:r>
            <a:r>
              <a:rPr lang="en-US" altLang="zh-CN" sz="2000" dirty="0">
                <a:latin typeface="宋体" panose="02010600030101010101" pitchFamily="2" charset="-122"/>
              </a:rPr>
              <a:t>2</a:t>
            </a:r>
            <a:r>
              <a:rPr lang="zh-CN" altLang="en-US" sz="2000" dirty="0">
                <a:latin typeface="宋体" panose="02010600030101010101" pitchFamily="2" charset="-122"/>
              </a:rPr>
              <a:t>；</a:t>
            </a:r>
            <a:endParaRPr lang="zh-CN" altLang="en-US" sz="2000" dirty="0">
              <a:latin typeface="宋体" panose="02010600030101010101" pitchFamily="2" charset="-122"/>
            </a:endParaRPr>
          </a:p>
        </p:txBody>
      </p:sp>
      <p:sp>
        <p:nvSpPr>
          <p:cNvPr id="1711110" name="Text Box 6"/>
          <p:cNvSpPr txBox="1"/>
          <p:nvPr/>
        </p:nvSpPr>
        <p:spPr>
          <a:xfrm>
            <a:off x="3700463" y="2843213"/>
            <a:ext cx="5181600" cy="1106487"/>
          </a:xfrm>
          <a:prstGeom prst="rect">
            <a:avLst/>
          </a:prstGeom>
          <a:solidFill>
            <a:srgbClr val="FFCC99"/>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zh-CN" altLang="en-US" sz="2200" dirty="0">
                <a:latin typeface="华文楷体" panose="02010600040101010101" pitchFamily="2" charset="-122"/>
                <a:ea typeface="华文楷体" panose="02010600040101010101" pitchFamily="2" charset="-122"/>
              </a:rPr>
              <a:t>当</a:t>
            </a:r>
            <a:r>
              <a:rPr lang="en-US" altLang="zh-CN" sz="2200" dirty="0">
                <a:latin typeface="华文楷体" panose="02010600040101010101" pitchFamily="2" charset="-122"/>
                <a:ea typeface="华文楷体" panose="02010600040101010101" pitchFamily="2" charset="-122"/>
              </a:rPr>
              <a:t>if</a:t>
            </a:r>
            <a:r>
              <a:rPr lang="zh-CN" altLang="en-US" sz="2200" dirty="0">
                <a:latin typeface="华文楷体" panose="02010600040101010101" pitchFamily="2" charset="-122"/>
                <a:ea typeface="华文楷体" panose="02010600040101010101" pitchFamily="2" charset="-122"/>
              </a:rPr>
              <a:t>与</a:t>
            </a:r>
            <a:r>
              <a:rPr lang="en-US" altLang="zh-CN" sz="2200" dirty="0">
                <a:latin typeface="华文楷体" panose="02010600040101010101" pitchFamily="2" charset="-122"/>
                <a:ea typeface="华文楷体" panose="02010600040101010101" pitchFamily="2" charset="-122"/>
              </a:rPr>
              <a:t>else</a:t>
            </a:r>
            <a:r>
              <a:rPr lang="zh-CN" altLang="en-US" sz="2200" dirty="0">
                <a:latin typeface="华文楷体" panose="02010600040101010101" pitchFamily="2" charset="-122"/>
                <a:ea typeface="华文楷体" panose="02010600040101010101" pitchFamily="2" charset="-122"/>
              </a:rPr>
              <a:t>的数目不一样时，最好用</a:t>
            </a:r>
            <a:r>
              <a:rPr lang="zh-CN" altLang="zh-CN" sz="2200" dirty="0">
                <a:latin typeface="Times New Roman" panose="02020603050405020304" pitchFamily="18" charset="0"/>
              </a:rPr>
              <a:t>“</a:t>
            </a:r>
            <a:r>
              <a:rPr lang="en-US" altLang="zh-CN" sz="2200" dirty="0">
                <a:solidFill>
                  <a:srgbClr val="FF0066"/>
                </a:solidFill>
                <a:latin typeface="宋体" panose="02010600030101010101" pitchFamily="2" charset="-122"/>
              </a:rPr>
              <a:t>begin_end</a:t>
            </a:r>
            <a:r>
              <a:rPr lang="en-US" altLang="zh-CN" sz="2200" dirty="0">
                <a:latin typeface="Times New Roman" panose="02020603050405020304" pitchFamily="18" charset="0"/>
              </a:rPr>
              <a:t>”</a:t>
            </a:r>
            <a:r>
              <a:rPr lang="zh-CN" altLang="en-US" sz="2200" dirty="0">
                <a:latin typeface="宋体" panose="02010600030101010101" pitchFamily="2" charset="-122"/>
              </a:rPr>
              <a:t>语句将单独的</a:t>
            </a:r>
            <a:r>
              <a:rPr lang="en-US" altLang="zh-CN" sz="2200" dirty="0">
                <a:latin typeface="宋体" panose="02010600030101010101" pitchFamily="2" charset="-122"/>
              </a:rPr>
              <a:t>if</a:t>
            </a:r>
            <a:r>
              <a:rPr lang="zh-CN" altLang="en-US" sz="2200" dirty="0">
                <a:latin typeface="宋体" panose="02010600030101010101" pitchFamily="2" charset="-122"/>
              </a:rPr>
              <a:t>语句括起来：</a:t>
            </a:r>
            <a:endParaRPr lang="zh-CN" altLang="en-US" sz="2200" dirty="0">
              <a:latin typeface="宋体" panose="02010600030101010101" pitchFamily="2" charset="-122"/>
            </a:endParaRPr>
          </a:p>
        </p:txBody>
      </p:sp>
      <p:sp>
        <p:nvSpPr>
          <p:cNvPr id="1711111" name="Rectangle 7"/>
          <p:cNvSpPr/>
          <p:nvPr/>
        </p:nvSpPr>
        <p:spPr>
          <a:xfrm>
            <a:off x="0" y="3635375"/>
            <a:ext cx="7108825" cy="576263"/>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563880" lvl="1" indent="-282575" eaLnBrk="1" hangingPunct="1">
              <a:lnSpc>
                <a:spcPct val="90000"/>
              </a:lnSpc>
              <a:buNone/>
            </a:pPr>
            <a:r>
              <a:rPr lang="en-US" altLang="zh-CN" dirty="0">
                <a:latin typeface="华文楷体" panose="02010600040101010101" pitchFamily="2" charset="-122"/>
                <a:ea typeface="华文楷体" panose="02010600040101010101" pitchFamily="2" charset="-122"/>
              </a:rPr>
              <a:t>if</a:t>
            </a:r>
            <a:r>
              <a:rPr lang="zh-CN" altLang="en-US" dirty="0">
                <a:latin typeface="华文楷体" panose="02010600040101010101" pitchFamily="2" charset="-122"/>
                <a:ea typeface="华文楷体" panose="02010600040101010101" pitchFamily="2" charset="-122"/>
              </a:rPr>
              <a:t>语句的嵌套：</a:t>
            </a:r>
            <a:endParaRPr lang="zh-CN" altLang="en-US" dirty="0">
              <a:latin typeface="宋体" panose="0201060003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11107"/>
                                        </p:tgtEl>
                                        <p:attrNameLst>
                                          <p:attrName>style.visibility</p:attrName>
                                        </p:attrNameLst>
                                      </p:cBhvr>
                                      <p:to>
                                        <p:strVal val="visible"/>
                                      </p:to>
                                    </p:set>
                                    <p:anim calcmode="lin" valueType="num">
                                      <p:cBhvr additive="base">
                                        <p:cTn id="7" dur="500" fill="hold"/>
                                        <p:tgtEl>
                                          <p:spTgt spid="1711107"/>
                                        </p:tgtEl>
                                        <p:attrNameLst>
                                          <p:attrName>ppt_x</p:attrName>
                                        </p:attrNameLst>
                                      </p:cBhvr>
                                      <p:tavLst>
                                        <p:tav tm="0">
                                          <p:val>
                                            <p:strVal val="0-#ppt_w/2"/>
                                          </p:val>
                                        </p:tav>
                                        <p:tav tm="100000">
                                          <p:val>
                                            <p:strVal val="#ppt_x"/>
                                          </p:val>
                                        </p:tav>
                                      </p:tavLst>
                                    </p:anim>
                                    <p:anim calcmode="lin" valueType="num">
                                      <p:cBhvr additive="base">
                                        <p:cTn id="8" dur="500" fill="hold"/>
                                        <p:tgtEl>
                                          <p:spTgt spid="171110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11111"/>
                                        </p:tgtEl>
                                        <p:attrNameLst>
                                          <p:attrName>style.visibility</p:attrName>
                                        </p:attrNameLst>
                                      </p:cBhvr>
                                      <p:to>
                                        <p:strVal val="visible"/>
                                      </p:to>
                                    </p:set>
                                    <p:anim calcmode="lin" valueType="num">
                                      <p:cBhvr additive="base">
                                        <p:cTn id="13" dur="500" fill="hold"/>
                                        <p:tgtEl>
                                          <p:spTgt spid="1711111"/>
                                        </p:tgtEl>
                                        <p:attrNameLst>
                                          <p:attrName>ppt_x</p:attrName>
                                        </p:attrNameLst>
                                      </p:cBhvr>
                                      <p:tavLst>
                                        <p:tav tm="0">
                                          <p:val>
                                            <p:strVal val="0-#ppt_w/2"/>
                                          </p:val>
                                        </p:tav>
                                        <p:tav tm="100000">
                                          <p:val>
                                            <p:strVal val="#ppt_x"/>
                                          </p:val>
                                        </p:tav>
                                      </p:tavLst>
                                    </p:anim>
                                    <p:anim calcmode="lin" valueType="num">
                                      <p:cBhvr additive="base">
                                        <p:cTn id="14" dur="500" fill="hold"/>
                                        <p:tgtEl>
                                          <p:spTgt spid="1711111"/>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1711108"/>
                                        </p:tgtEl>
                                        <p:attrNameLst>
                                          <p:attrName>style.visibility</p:attrName>
                                        </p:attrNameLst>
                                      </p:cBhvr>
                                      <p:to>
                                        <p:strVal val="visible"/>
                                      </p:to>
                                    </p:set>
                                    <p:anim calcmode="lin" valueType="num">
                                      <p:cBhvr additive="base">
                                        <p:cTn id="18" dur="500" fill="hold"/>
                                        <p:tgtEl>
                                          <p:spTgt spid="1711108"/>
                                        </p:tgtEl>
                                        <p:attrNameLst>
                                          <p:attrName>ppt_x</p:attrName>
                                        </p:attrNameLst>
                                      </p:cBhvr>
                                      <p:tavLst>
                                        <p:tav tm="0">
                                          <p:val>
                                            <p:strVal val="0-#ppt_w/2"/>
                                          </p:val>
                                        </p:tav>
                                        <p:tav tm="100000">
                                          <p:val>
                                            <p:strVal val="#ppt_x"/>
                                          </p:val>
                                        </p:tav>
                                      </p:tavLst>
                                    </p:anim>
                                    <p:anim calcmode="lin" valueType="num">
                                      <p:cBhvr additive="base">
                                        <p:cTn id="19" dur="500" fill="hold"/>
                                        <p:tgtEl>
                                          <p:spTgt spid="171110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711110"/>
                                        </p:tgtEl>
                                        <p:attrNameLst>
                                          <p:attrName>style.visibility</p:attrName>
                                        </p:attrNameLst>
                                      </p:cBhvr>
                                      <p:to>
                                        <p:strVal val="visible"/>
                                      </p:to>
                                    </p:set>
                                    <p:anim calcmode="lin" valueType="num">
                                      <p:cBhvr>
                                        <p:cTn id="24" dur="500" fill="hold"/>
                                        <p:tgtEl>
                                          <p:spTgt spid="1711110"/>
                                        </p:tgtEl>
                                        <p:attrNameLst>
                                          <p:attrName>ppt_w</p:attrName>
                                        </p:attrNameLst>
                                      </p:cBhvr>
                                      <p:tavLst>
                                        <p:tav tm="0">
                                          <p:val>
                                            <p:fltVal val="0.000000"/>
                                          </p:val>
                                        </p:tav>
                                        <p:tav tm="100000">
                                          <p:val>
                                            <p:strVal val="#ppt_w"/>
                                          </p:val>
                                        </p:tav>
                                      </p:tavLst>
                                    </p:anim>
                                    <p:anim calcmode="lin" valueType="num">
                                      <p:cBhvr>
                                        <p:cTn id="25" dur="500" fill="hold"/>
                                        <p:tgtEl>
                                          <p:spTgt spid="1711110"/>
                                        </p:tgtEl>
                                        <p:attrNameLst>
                                          <p:attrName>ppt_h</p:attrName>
                                        </p:attrNameLst>
                                      </p:cBhvr>
                                      <p:tavLst>
                                        <p:tav tm="0">
                                          <p:val>
                                            <p:fltVal val="0.00000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711109"/>
                                        </p:tgtEl>
                                        <p:attrNameLst>
                                          <p:attrName>style.visibility</p:attrName>
                                        </p:attrNameLst>
                                      </p:cBhvr>
                                      <p:to>
                                        <p:strVal val="visible"/>
                                      </p:to>
                                    </p:set>
                                    <p:anim calcmode="lin" valueType="num">
                                      <p:cBhvr additive="base">
                                        <p:cTn id="30" dur="500" fill="hold"/>
                                        <p:tgtEl>
                                          <p:spTgt spid="1711109"/>
                                        </p:tgtEl>
                                        <p:attrNameLst>
                                          <p:attrName>ppt_x</p:attrName>
                                        </p:attrNameLst>
                                      </p:cBhvr>
                                      <p:tavLst>
                                        <p:tav tm="0">
                                          <p:val>
                                            <p:strVal val="1+#ppt_w/2"/>
                                          </p:val>
                                        </p:tav>
                                        <p:tav tm="100000">
                                          <p:val>
                                            <p:strVal val="#ppt_x"/>
                                          </p:val>
                                        </p:tav>
                                      </p:tavLst>
                                    </p:anim>
                                    <p:anim calcmode="lin" valueType="num">
                                      <p:cBhvr additive="base">
                                        <p:cTn id="31" dur="500" fill="hold"/>
                                        <p:tgtEl>
                                          <p:spTgt spid="17111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1107" grpId="0"/>
      <p:bldP spid="1711108" grpId="0" animBg="1"/>
      <p:bldP spid="1711109" grpId="0" animBg="1"/>
      <p:bldP spid="1711110" grpId="0" animBg="1"/>
      <p:bldP spid="1711111"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901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057220" name="Rectangle 4"/>
          <p:cNvSpPr>
            <a:spLocks noGrp="1"/>
          </p:cNvSpPr>
          <p:nvPr>
            <p:ph idx="1"/>
          </p:nvPr>
        </p:nvSpPr>
        <p:spPr>
          <a:xfrm>
            <a:off x="1376363" y="909638"/>
            <a:ext cx="6086475" cy="457200"/>
          </a:xfrm>
          <a:ln/>
        </p:spPr>
        <p:txBody>
          <a:bodyPr vert="horz" wrap="square" lIns="91440" tIns="45720" rIns="91440" bIns="45720" anchor="t" anchorCtr="0"/>
          <a:p>
            <a:pPr algn="just" eaLnBrk="1" hangingPunct="1">
              <a:lnSpc>
                <a:spcPct val="110000"/>
              </a:lnSpc>
            </a:pPr>
            <a:r>
              <a:rPr lang="en-US" altLang="zh-CN" sz="2000" dirty="0">
                <a:latin typeface="宋体" panose="02010600030101010101" pitchFamily="2" charset="-122"/>
              </a:rPr>
              <a:t>[</a:t>
            </a:r>
            <a:r>
              <a:rPr lang="zh-CN" altLang="en-US" sz="2000" dirty="0">
                <a:solidFill>
                  <a:srgbClr val="FF0066"/>
                </a:solidFill>
                <a:latin typeface="宋体" panose="02010600030101010101" pitchFamily="2" charset="-122"/>
              </a:rPr>
              <a:t>例</a:t>
            </a:r>
            <a:r>
              <a:rPr lang="en-US" altLang="zh-CN" sz="2000" dirty="0">
                <a:latin typeface="宋体" panose="02010600030101010101" pitchFamily="2" charset="-122"/>
              </a:rPr>
              <a:t>] </a:t>
            </a:r>
            <a:r>
              <a:rPr lang="zh-CN" altLang="en-US" sz="2000" dirty="0">
                <a:latin typeface="宋体" panose="02010600030101010101" pitchFamily="2" charset="-122"/>
              </a:rPr>
              <a:t>模为</a:t>
            </a:r>
            <a:r>
              <a:rPr lang="en-US" altLang="zh-CN" sz="2000" dirty="0">
                <a:latin typeface="宋体" panose="02010600030101010101" pitchFamily="2" charset="-122"/>
              </a:rPr>
              <a:t>60</a:t>
            </a:r>
            <a:r>
              <a:rPr lang="zh-CN" altLang="en-US" sz="2000" dirty="0">
                <a:latin typeface="宋体" panose="02010600030101010101" pitchFamily="2" charset="-122"/>
              </a:rPr>
              <a:t>的</a:t>
            </a:r>
            <a:r>
              <a:rPr lang="en-US" altLang="zh-CN" sz="2000" dirty="0">
                <a:latin typeface="宋体" panose="02010600030101010101" pitchFamily="2" charset="-122"/>
              </a:rPr>
              <a:t>BCD</a:t>
            </a:r>
            <a:r>
              <a:rPr lang="zh-CN" altLang="en-US" sz="2000" dirty="0">
                <a:latin typeface="宋体" panose="02010600030101010101" pitchFamily="2" charset="-122"/>
              </a:rPr>
              <a:t>码加法计数器</a:t>
            </a:r>
            <a:r>
              <a:rPr lang="en-US" altLang="zh-CN" sz="2000" dirty="0">
                <a:latin typeface="宋体" panose="02010600030101010101" pitchFamily="2" charset="-122"/>
              </a:rPr>
              <a:t>counter60.v</a:t>
            </a:r>
            <a:endParaRPr lang="en-US" altLang="zh-CN" sz="2200" dirty="0">
              <a:latin typeface="宋体" panose="02010600030101010101" pitchFamily="2" charset="-122"/>
            </a:endParaRPr>
          </a:p>
        </p:txBody>
      </p:sp>
      <p:graphicFrame>
        <p:nvGraphicFramePr>
          <p:cNvPr id="2057230" name="Object 14"/>
          <p:cNvGraphicFramePr>
            <a:graphicFrameLocks noChangeAspect="1"/>
          </p:cNvGraphicFramePr>
          <p:nvPr/>
        </p:nvGraphicFramePr>
        <p:xfrm>
          <a:off x="304800" y="1319213"/>
          <a:ext cx="8124825" cy="5276850"/>
        </p:xfrm>
        <a:graphic>
          <a:graphicData uri="http://schemas.openxmlformats.org/presentationml/2006/ole">
            <mc:AlternateContent xmlns:mc="http://schemas.openxmlformats.org/markup-compatibility/2006">
              <mc:Choice xmlns:v="urn:schemas-microsoft-com:vml" Requires="v">
                <p:oleObj spid="_x0000_s3081" name="" r:id="rId1" imgW="7115175" imgH="4619625" progId="Paint.Picture">
                  <p:embed/>
                </p:oleObj>
              </mc:Choice>
              <mc:Fallback>
                <p:oleObj name="" r:id="rId1" imgW="7115175" imgH="4619625" progId="Paint.Picture">
                  <p:embed/>
                  <p:pic>
                    <p:nvPicPr>
                      <p:cNvPr id="0" name="图片 3080"/>
                      <p:cNvPicPr/>
                      <p:nvPr/>
                    </p:nvPicPr>
                    <p:blipFill>
                      <a:blip r:embed="rId2"/>
                      <a:stretch>
                        <a:fillRect/>
                      </a:stretch>
                    </p:blipFill>
                    <p:spPr>
                      <a:xfrm>
                        <a:off x="304800" y="1319213"/>
                        <a:ext cx="8124825" cy="5276850"/>
                      </a:xfrm>
                      <a:prstGeom prst="rect">
                        <a:avLst/>
                      </a:prstGeom>
                      <a:noFill/>
                      <a:ln w="38100">
                        <a:noFill/>
                        <a:miter/>
                      </a:ln>
                    </p:spPr>
                  </p:pic>
                </p:oleObj>
              </mc:Fallback>
            </mc:AlternateContent>
          </a:graphicData>
        </a:graphic>
      </p:graphicFrame>
      <p:sp>
        <p:nvSpPr>
          <p:cNvPr id="2057231" name="AutoShape 15"/>
          <p:cNvSpPr/>
          <p:nvPr/>
        </p:nvSpPr>
        <p:spPr>
          <a:xfrm>
            <a:off x="6259513" y="5640388"/>
            <a:ext cx="1865312" cy="987425"/>
          </a:xfrm>
          <a:prstGeom prst="wedgeRoundRectCallout">
            <a:avLst>
              <a:gd name="adj1" fmla="val -152042"/>
              <a:gd name="adj2" fmla="val 162"/>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en-US" altLang="zh-CN" sz="1800" dirty="0">
                <a:latin typeface="宋体" panose="02010600030101010101" pitchFamily="2" charset="-122"/>
                <a:ea typeface="华文楷体" panose="02010600040101010101" pitchFamily="2" charset="-122"/>
              </a:rPr>
              <a:t>always</a:t>
            </a:r>
            <a:r>
              <a:rPr lang="zh-CN" altLang="en-US" sz="1800" dirty="0">
                <a:latin typeface="宋体" panose="02010600030101010101" pitchFamily="2" charset="-122"/>
                <a:ea typeface="华文楷体" panose="02010600040101010101" pitchFamily="2" charset="-122"/>
              </a:rPr>
              <a:t>块语句和</a:t>
            </a:r>
            <a:r>
              <a:rPr lang="en-US" altLang="zh-CN" sz="1800" dirty="0">
                <a:latin typeface="宋体" panose="02010600030101010101" pitchFamily="2" charset="-122"/>
                <a:ea typeface="华文楷体" panose="02010600040101010101" pitchFamily="2" charset="-122"/>
              </a:rPr>
              <a:t>assign</a:t>
            </a:r>
            <a:r>
              <a:rPr lang="zh-CN" altLang="en-US" sz="1800" dirty="0">
                <a:latin typeface="宋体" panose="02010600030101010101" pitchFamily="2" charset="-122"/>
                <a:ea typeface="华文楷体" panose="02010600040101010101" pitchFamily="2" charset="-122"/>
              </a:rPr>
              <a:t>语句是并行执行的</a:t>
            </a:r>
            <a:r>
              <a:rPr lang="zh-CN" altLang="en-US" sz="2000" dirty="0">
                <a:latin typeface="宋体" panose="02010600030101010101" pitchFamily="2" charset="-122"/>
                <a:ea typeface="华文楷体" panose="02010600040101010101" pitchFamily="2" charset="-122"/>
              </a:rPr>
              <a:t>！</a:t>
            </a:r>
            <a:endParaRPr lang="zh-CN" altLang="en-US" sz="2000" dirty="0">
              <a:ea typeface="华文楷体" panose="02010600040101010101" pitchFamily="2" charset="-122"/>
            </a:endParaRPr>
          </a:p>
        </p:txBody>
      </p:sp>
      <p:sp>
        <p:nvSpPr>
          <p:cNvPr id="2057232" name="Rectangle 16"/>
          <p:cNvSpPr/>
          <p:nvPr/>
        </p:nvSpPr>
        <p:spPr>
          <a:xfrm>
            <a:off x="1030288" y="2816225"/>
            <a:ext cx="3527425" cy="3105150"/>
          </a:xfrm>
          <a:prstGeom prst="rect">
            <a:avLst/>
          </a:prstGeom>
          <a:noFill/>
          <a:ln w="19050" cap="flat" cmpd="sng">
            <a:solidFill>
              <a:srgbClr val="FF0066"/>
            </a:solidFill>
            <a:prstDash val="dash"/>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2057233" name="AutoShape 17"/>
          <p:cNvSpPr/>
          <p:nvPr/>
        </p:nvSpPr>
        <p:spPr>
          <a:xfrm>
            <a:off x="5280025" y="2049463"/>
            <a:ext cx="1865313" cy="987425"/>
          </a:xfrm>
          <a:prstGeom prst="wedgeRoundRectCallout">
            <a:avLst>
              <a:gd name="adj1" fmla="val -85065"/>
              <a:gd name="adj2" fmla="val 47106"/>
              <a:gd name="adj3" fmla="val 16667"/>
            </a:avLst>
          </a:prstGeom>
          <a:solidFill>
            <a:srgbClr val="FFFF99"/>
          </a:solidFill>
          <a:ln w="9525">
            <a:noFill/>
          </a:ln>
          <a:effectLst>
            <a:prstShdw prst="shdw17" dist="17961" dir="2699999">
              <a:srgbClr val="9999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1800" dirty="0">
                <a:latin typeface="宋体" panose="02010600030101010101" pitchFamily="2" charset="-122"/>
                <a:ea typeface="华文楷体" panose="02010600040101010101" pitchFamily="2" charset="-122"/>
              </a:rPr>
              <a:t>在</a:t>
            </a:r>
            <a:r>
              <a:rPr lang="en-US" altLang="zh-CN" sz="1800" dirty="0">
                <a:latin typeface="宋体" panose="02010600030101010101" pitchFamily="2" charset="-122"/>
                <a:ea typeface="华文楷体" panose="02010600040101010101" pitchFamily="2" charset="-122"/>
              </a:rPr>
              <a:t>always</a:t>
            </a:r>
            <a:r>
              <a:rPr lang="zh-CN" altLang="en-US" sz="1800" dirty="0">
                <a:latin typeface="宋体" panose="02010600030101010101" pitchFamily="2" charset="-122"/>
                <a:ea typeface="华文楷体" panose="02010600040101010101" pitchFamily="2" charset="-122"/>
              </a:rPr>
              <a:t>块内的语句是顺序执行的</a:t>
            </a:r>
            <a:r>
              <a:rPr lang="zh-CN" altLang="en-US" sz="2000" dirty="0">
                <a:latin typeface="宋体" panose="02010600030101010101" pitchFamily="2" charset="-122"/>
                <a:ea typeface="华文楷体" panose="02010600040101010101" pitchFamily="2" charset="-122"/>
              </a:rPr>
              <a:t>！</a:t>
            </a:r>
            <a:endParaRPr lang="zh-CN" altLang="en-US" sz="2000" dirty="0">
              <a:ea typeface="华文楷体" panose="020106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57220"/>
                                        </p:tgtEl>
                                        <p:attrNameLst>
                                          <p:attrName>style.visibility</p:attrName>
                                        </p:attrNameLst>
                                      </p:cBhvr>
                                      <p:to>
                                        <p:strVal val="visible"/>
                                      </p:to>
                                    </p:set>
                                    <p:anim calcmode="lin" valueType="num">
                                      <p:cBhvr additive="base">
                                        <p:cTn id="7" dur="500" fill="hold"/>
                                        <p:tgtEl>
                                          <p:spTgt spid="2057220"/>
                                        </p:tgtEl>
                                        <p:attrNameLst>
                                          <p:attrName>ppt_x</p:attrName>
                                        </p:attrNameLst>
                                      </p:cBhvr>
                                      <p:tavLst>
                                        <p:tav tm="0">
                                          <p:val>
                                            <p:strVal val="0-#ppt_w/2"/>
                                          </p:val>
                                        </p:tav>
                                        <p:tav tm="100000">
                                          <p:val>
                                            <p:strVal val="#ppt_x"/>
                                          </p:val>
                                        </p:tav>
                                      </p:tavLst>
                                    </p:anim>
                                    <p:anim calcmode="lin" valueType="num">
                                      <p:cBhvr additive="base">
                                        <p:cTn id="8" dur="500" fill="hold"/>
                                        <p:tgtEl>
                                          <p:spTgt spid="20572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057230"/>
                                        </p:tgtEl>
                                        <p:attrNameLst>
                                          <p:attrName>style.visibility</p:attrName>
                                        </p:attrNameLst>
                                      </p:cBhvr>
                                      <p:to>
                                        <p:strVal val="visible"/>
                                      </p:to>
                                    </p:set>
                                    <p:anim calcmode="lin" valueType="num">
                                      <p:cBhvr additive="base">
                                        <p:cTn id="12" dur="500" fill="hold"/>
                                        <p:tgtEl>
                                          <p:spTgt spid="2057230"/>
                                        </p:tgtEl>
                                        <p:attrNameLst>
                                          <p:attrName>ppt_x</p:attrName>
                                        </p:attrNameLst>
                                      </p:cBhvr>
                                      <p:tavLst>
                                        <p:tav tm="0">
                                          <p:val>
                                            <p:strVal val="#ppt_x"/>
                                          </p:val>
                                        </p:tav>
                                        <p:tav tm="100000">
                                          <p:val>
                                            <p:strVal val="#ppt_x"/>
                                          </p:val>
                                        </p:tav>
                                      </p:tavLst>
                                    </p:anim>
                                    <p:anim calcmode="lin" valueType="num">
                                      <p:cBhvr additive="base">
                                        <p:cTn id="13" dur="500" fill="hold"/>
                                        <p:tgtEl>
                                          <p:spTgt spid="205723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2057232"/>
                                        </p:tgtEl>
                                        <p:attrNameLst>
                                          <p:attrName>style.visibility</p:attrName>
                                        </p:attrNameLst>
                                      </p:cBhvr>
                                      <p:to>
                                        <p:strVal val="visible"/>
                                      </p:to>
                                    </p:set>
                                    <p:anim calcmode="lin" valueType="num">
                                      <p:cBhvr>
                                        <p:cTn id="18" dur="500" fill="hold"/>
                                        <p:tgtEl>
                                          <p:spTgt spid="2057232"/>
                                        </p:tgtEl>
                                        <p:attrNameLst>
                                          <p:attrName>ppt_w</p:attrName>
                                        </p:attrNameLst>
                                      </p:cBhvr>
                                      <p:tavLst>
                                        <p:tav tm="0">
                                          <p:val>
                                            <p:fltVal val="0.000000"/>
                                          </p:val>
                                        </p:tav>
                                        <p:tav tm="100000">
                                          <p:val>
                                            <p:strVal val="#ppt_w"/>
                                          </p:val>
                                        </p:tav>
                                      </p:tavLst>
                                    </p:anim>
                                    <p:anim calcmode="lin" valueType="num">
                                      <p:cBhvr>
                                        <p:cTn id="19" dur="500" fill="hold"/>
                                        <p:tgtEl>
                                          <p:spTgt spid="2057232"/>
                                        </p:tgtEl>
                                        <p:attrNameLst>
                                          <p:attrName>ppt_h</p:attrName>
                                        </p:attrNameLst>
                                      </p:cBhvr>
                                      <p:tavLst>
                                        <p:tav tm="0">
                                          <p:val>
                                            <p:fltVal val="0.000000"/>
                                          </p:val>
                                        </p:tav>
                                        <p:tav tm="100000">
                                          <p:val>
                                            <p:strVal val="#ppt_h"/>
                                          </p:val>
                                        </p:tav>
                                      </p:tavLst>
                                    </p:anim>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2057233"/>
                                        </p:tgtEl>
                                        <p:attrNameLst>
                                          <p:attrName>style.visibility</p:attrName>
                                        </p:attrNameLst>
                                      </p:cBhvr>
                                      <p:to>
                                        <p:strVal val="visible"/>
                                      </p:to>
                                    </p:set>
                                    <p:animEffect transition="in" filter="dissolve">
                                      <p:cBhvr>
                                        <p:cTn id="23" dur="500"/>
                                        <p:tgtEl>
                                          <p:spTgt spid="205723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057231"/>
                                        </p:tgtEl>
                                        <p:attrNameLst>
                                          <p:attrName>style.visibility</p:attrName>
                                        </p:attrNameLst>
                                      </p:cBhvr>
                                      <p:to>
                                        <p:strVal val="visible"/>
                                      </p:to>
                                    </p:set>
                                    <p:animEffect transition="in" filter="dissolve">
                                      <p:cBhvr>
                                        <p:cTn id="28" dur="500"/>
                                        <p:tgtEl>
                                          <p:spTgt spid="2057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220" grpId="0"/>
      <p:bldP spid="2057231" grpId="0" animBg="1"/>
      <p:bldP spid="2057232" grpId="0" animBg="1"/>
      <p:bldP spid="2057233"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1058"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167815" name="Rectangle 7"/>
          <p:cNvSpPr>
            <a:spLocks noGrp="1"/>
          </p:cNvSpPr>
          <p:nvPr>
            <p:ph idx="1"/>
          </p:nvPr>
        </p:nvSpPr>
        <p:spPr>
          <a:xfrm>
            <a:off x="558800" y="1335088"/>
            <a:ext cx="8162925" cy="4916487"/>
          </a:xfrm>
          <a:solidFill>
            <a:srgbClr val="FFCC99">
              <a:alpha val="100000"/>
            </a:srgbClr>
          </a:solidFill>
          <a:ln/>
          <a:effectLst>
            <a:prstShdw prst="shdw13" dist="53882" dir="13499999">
              <a:schemeClr val="bg2">
                <a:alpha val="100000"/>
              </a:schemeClr>
            </a:prstShdw>
          </a:effectLst>
        </p:spPr>
        <p:txBody>
          <a:bodyPr vert="horz" wrap="square" lIns="91440" tIns="45720" rIns="91440" bIns="45720" anchor="t" anchorCtr="0"/>
          <a:p>
            <a:pPr algn="just">
              <a:lnSpc>
                <a:spcPct val="110000"/>
              </a:lnSpc>
              <a:spcBef>
                <a:spcPct val="0"/>
              </a:spcBef>
              <a:buClr>
                <a:schemeClr val="hlink"/>
              </a:buClr>
              <a:buFont typeface="Wingdings" panose="05000000000000000000" pitchFamily="2" charset="2"/>
              <a:buChar char="v"/>
            </a:pPr>
            <a:r>
              <a:rPr lang="zh-CN" altLang="en-US" dirty="0">
                <a:latin typeface="Times New Roman" panose="02020603050405020304" pitchFamily="18" charset="0"/>
                <a:ea typeface="黑体" panose="02010609060101010101" pitchFamily="49" charset="-122"/>
              </a:rPr>
              <a:t>注意：</a:t>
            </a:r>
            <a:r>
              <a:rPr lang="en-US" altLang="zh-CN" dirty="0">
                <a:latin typeface="华文新魏" panose="02010800040101010101" pitchFamily="2" charset="-122"/>
                <a:ea typeface="黑体" panose="02010609060101010101" pitchFamily="49" charset="-122"/>
              </a:rPr>
              <a:t>if (reset)</a:t>
            </a:r>
            <a:endParaRPr lang="en-US" altLang="zh-CN" dirty="0">
              <a:latin typeface="华文新魏" panose="02010800040101010101" pitchFamily="2" charset="-122"/>
              <a:ea typeface="黑体" panose="02010609060101010101" pitchFamily="49" charset="-122"/>
            </a:endParaRPr>
          </a:p>
          <a:p>
            <a:pPr algn="just">
              <a:lnSpc>
                <a:spcPct val="110000"/>
              </a:lnSpc>
              <a:spcBef>
                <a:spcPct val="0"/>
              </a:spcBef>
              <a:buClr>
                <a:schemeClr val="hlink"/>
              </a:buClr>
              <a:buNone/>
            </a:pPr>
            <a:r>
              <a:rPr lang="en-US" altLang="zh-CN" dirty="0">
                <a:latin typeface="华文新魏" panose="02010800040101010101" pitchFamily="2" charset="-122"/>
                <a:ea typeface="黑体" panose="02010609060101010101" pitchFamily="49" charset="-122"/>
              </a:rPr>
              <a:t>                else if (load)</a:t>
            </a:r>
            <a:endParaRPr lang="en-US" altLang="zh-CN" dirty="0">
              <a:latin typeface="Times New Roman" panose="02020603050405020304" pitchFamily="18" charset="0"/>
              <a:ea typeface="黑体" panose="02010609060101010101" pitchFamily="49" charset="-122"/>
            </a:endParaRPr>
          </a:p>
          <a:p>
            <a:pPr algn="just">
              <a:lnSpc>
                <a:spcPct val="110000"/>
              </a:lnSpc>
              <a:spcBef>
                <a:spcPct val="0"/>
              </a:spcBef>
              <a:buClr>
                <a:schemeClr val="hlink"/>
              </a:buClr>
              <a:buNone/>
            </a:pPr>
            <a:r>
              <a:rPr lang="en-US" altLang="zh-CN" dirty="0">
                <a:latin typeface="华文新魏" panose="02010800040101010101" pitchFamily="2" charset="-122"/>
                <a:ea typeface="黑体" panose="02010609060101010101" pitchFamily="49" charset="-122"/>
              </a:rPr>
              <a:t>                else if (cin)</a:t>
            </a:r>
            <a:endParaRPr lang="en-US" altLang="zh-CN" dirty="0">
              <a:latin typeface="华文新魏" panose="02010800040101010101" pitchFamily="2" charset="-122"/>
              <a:ea typeface="黑体" panose="02010609060101010101" pitchFamily="49" charset="-122"/>
            </a:endParaRPr>
          </a:p>
          <a:p>
            <a:pPr algn="just">
              <a:lnSpc>
                <a:spcPct val="110000"/>
              </a:lnSpc>
              <a:spcBef>
                <a:spcPct val="0"/>
              </a:spcBef>
              <a:buClr>
                <a:schemeClr val="hlink"/>
              </a:buClr>
              <a:buNone/>
            </a:pPr>
            <a:r>
              <a:rPr lang="en-US" altLang="zh-CN" dirty="0">
                <a:latin typeface="Times New Roman" panose="02020603050405020304" pitchFamily="18" charset="0"/>
                <a:ea typeface="黑体" panose="02010609060101010101" pitchFamily="49" charset="-122"/>
              </a:rPr>
              <a:t>    </a:t>
            </a:r>
            <a:r>
              <a:rPr lang="zh-CN" altLang="en-US" dirty="0">
                <a:latin typeface="Times New Roman" panose="02020603050405020304" pitchFamily="18" charset="0"/>
                <a:ea typeface="黑体" panose="02010609060101010101" pitchFamily="49" charset="-122"/>
              </a:rPr>
              <a:t>不要写成</a:t>
            </a:r>
            <a:r>
              <a:rPr lang="en-US" altLang="zh-CN" dirty="0">
                <a:latin typeface="华文新魏" panose="02010800040101010101" pitchFamily="2" charset="-122"/>
                <a:ea typeface="黑体" panose="02010609060101010101" pitchFamily="49" charset="-122"/>
              </a:rPr>
              <a:t>5</a:t>
            </a:r>
            <a:r>
              <a:rPr lang="zh-CN" altLang="en-US" dirty="0">
                <a:latin typeface="Times New Roman" panose="02020603050405020304" pitchFamily="18" charset="0"/>
                <a:ea typeface="黑体" panose="02010609060101010101" pitchFamily="49" charset="-122"/>
              </a:rPr>
              <a:t>个并列的</a:t>
            </a:r>
            <a:r>
              <a:rPr lang="en-US" altLang="zh-CN" dirty="0">
                <a:latin typeface="华文新魏" panose="02010800040101010101" pitchFamily="2" charset="-122"/>
                <a:ea typeface="黑体" panose="02010609060101010101" pitchFamily="49" charset="-122"/>
              </a:rPr>
              <a:t>if</a:t>
            </a:r>
            <a:r>
              <a:rPr lang="zh-CN" altLang="en-US" dirty="0">
                <a:latin typeface="Times New Roman" panose="02020603050405020304" pitchFamily="18" charset="0"/>
                <a:ea typeface="黑体" panose="02010609060101010101" pitchFamily="49" charset="-122"/>
              </a:rPr>
              <a:t>语句：</a:t>
            </a:r>
            <a:endParaRPr lang="zh-CN" altLang="en-US" dirty="0">
              <a:latin typeface="Times New Roman" panose="02020603050405020304" pitchFamily="18" charset="0"/>
              <a:ea typeface="黑体" panose="02010609060101010101" pitchFamily="49" charset="-122"/>
            </a:endParaRPr>
          </a:p>
          <a:p>
            <a:pPr algn="just">
              <a:lnSpc>
                <a:spcPct val="110000"/>
              </a:lnSpc>
              <a:spcBef>
                <a:spcPct val="0"/>
              </a:spcBef>
              <a:buClr>
                <a:schemeClr val="hlink"/>
              </a:buClr>
              <a:buNone/>
            </a:pPr>
            <a:r>
              <a:rPr lang="zh-CN" altLang="en-US" dirty="0">
                <a:latin typeface="华文新魏" panose="02010800040101010101" pitchFamily="2" charset="-122"/>
                <a:ea typeface="黑体" panose="02010609060101010101" pitchFamily="49" charset="-122"/>
              </a:rPr>
              <a:t>                 </a:t>
            </a:r>
            <a:r>
              <a:rPr lang="en-US" altLang="zh-CN" dirty="0">
                <a:latin typeface="华文新魏" panose="02010800040101010101" pitchFamily="2" charset="-122"/>
                <a:ea typeface="黑体" panose="02010609060101010101" pitchFamily="49" charset="-122"/>
              </a:rPr>
              <a:t>if (reset)</a:t>
            </a:r>
            <a:endParaRPr lang="en-US" altLang="zh-CN" dirty="0">
              <a:latin typeface="华文新魏" panose="02010800040101010101" pitchFamily="2" charset="-122"/>
              <a:ea typeface="黑体" panose="02010609060101010101" pitchFamily="49" charset="-122"/>
            </a:endParaRPr>
          </a:p>
          <a:p>
            <a:pPr algn="just">
              <a:lnSpc>
                <a:spcPct val="110000"/>
              </a:lnSpc>
              <a:spcBef>
                <a:spcPct val="0"/>
              </a:spcBef>
              <a:buClr>
                <a:schemeClr val="hlink"/>
              </a:buClr>
              <a:buNone/>
            </a:pPr>
            <a:r>
              <a:rPr lang="en-US" altLang="zh-CN" dirty="0">
                <a:latin typeface="华文新魏" panose="02010800040101010101" pitchFamily="2" charset="-122"/>
                <a:ea typeface="黑体" panose="02010609060101010101" pitchFamily="49" charset="-122"/>
              </a:rPr>
              <a:t>                 if (load)</a:t>
            </a:r>
            <a:endParaRPr lang="en-US" altLang="zh-CN" dirty="0">
              <a:latin typeface="Times New Roman" panose="02020603050405020304" pitchFamily="18" charset="0"/>
              <a:ea typeface="黑体" panose="02010609060101010101" pitchFamily="49" charset="-122"/>
            </a:endParaRPr>
          </a:p>
          <a:p>
            <a:pPr algn="just">
              <a:lnSpc>
                <a:spcPct val="110000"/>
              </a:lnSpc>
              <a:spcBef>
                <a:spcPct val="0"/>
              </a:spcBef>
              <a:buClr>
                <a:schemeClr val="hlink"/>
              </a:buClr>
              <a:buNone/>
            </a:pPr>
            <a:r>
              <a:rPr lang="en-US" altLang="zh-CN" dirty="0">
                <a:latin typeface="华文新魏" panose="02010800040101010101" pitchFamily="2" charset="-122"/>
                <a:ea typeface="黑体" panose="02010609060101010101" pitchFamily="49" charset="-122"/>
              </a:rPr>
              <a:t>                 if (cin)</a:t>
            </a:r>
            <a:endParaRPr lang="en-US" altLang="zh-CN" dirty="0">
              <a:latin typeface="华文新魏" panose="02010800040101010101" pitchFamily="2" charset="-122"/>
              <a:ea typeface="黑体" panose="02010609060101010101" pitchFamily="49" charset="-122"/>
            </a:endParaRPr>
          </a:p>
          <a:p>
            <a:pPr algn="just">
              <a:lnSpc>
                <a:spcPct val="110000"/>
              </a:lnSpc>
              <a:spcBef>
                <a:spcPct val="0"/>
              </a:spcBef>
              <a:buClr>
                <a:schemeClr val="hlink"/>
              </a:buClr>
              <a:buFont typeface="Wingdings" panose="05000000000000000000" pitchFamily="2" charset="2"/>
              <a:buChar char="v"/>
            </a:pPr>
            <a:r>
              <a:rPr lang="zh-CN" altLang="en-US" dirty="0">
                <a:latin typeface="Times New Roman" panose="02020603050405020304" pitchFamily="18" charset="0"/>
                <a:ea typeface="黑体" panose="02010609060101010101" pitchFamily="49" charset="-122"/>
              </a:rPr>
              <a:t>因为这样写则是同时对</a:t>
            </a:r>
            <a:r>
              <a:rPr lang="en-US" altLang="zh-CN" dirty="0">
                <a:latin typeface="华文新魏" panose="02010800040101010101" pitchFamily="2" charset="-122"/>
                <a:ea typeface="黑体" panose="02010609060101010101" pitchFamily="49" charset="-122"/>
              </a:rPr>
              <a:t>5</a:t>
            </a:r>
            <a:r>
              <a:rPr lang="zh-CN" altLang="en-US" dirty="0">
                <a:latin typeface="Times New Roman" panose="02020603050405020304" pitchFamily="18" charset="0"/>
                <a:ea typeface="黑体" panose="02010609060101010101" pitchFamily="49" charset="-122"/>
              </a:rPr>
              <a:t>个信号</a:t>
            </a:r>
            <a:r>
              <a:rPr lang="en-US" altLang="zh-CN" dirty="0">
                <a:latin typeface="华文新魏" panose="02010800040101010101" pitchFamily="2" charset="-122"/>
                <a:ea typeface="黑体" panose="02010609060101010101" pitchFamily="49" charset="-122"/>
              </a:rPr>
              <a:t>reset</a:t>
            </a:r>
            <a:r>
              <a:rPr lang="zh-CN" altLang="en-US" dirty="0">
                <a:latin typeface="Times New Roman" panose="02020603050405020304" pitchFamily="18" charset="0"/>
                <a:ea typeface="黑体" panose="02010609060101010101" pitchFamily="49" charset="-122"/>
              </a:rPr>
              <a:t>、</a:t>
            </a:r>
            <a:r>
              <a:rPr lang="en-US" altLang="zh-CN" dirty="0">
                <a:latin typeface="华文新魏" panose="02010800040101010101" pitchFamily="2" charset="-122"/>
                <a:ea typeface="黑体" panose="02010609060101010101" pitchFamily="49" charset="-122"/>
              </a:rPr>
              <a:t>load</a:t>
            </a:r>
            <a:r>
              <a:rPr lang="zh-CN" altLang="en-US" dirty="0">
                <a:latin typeface="Times New Roman" panose="02020603050405020304" pitchFamily="18" charset="0"/>
                <a:ea typeface="黑体" panose="02010609060101010101" pitchFamily="49" charset="-122"/>
              </a:rPr>
              <a:t>和</a:t>
            </a:r>
            <a:r>
              <a:rPr lang="en-US" altLang="zh-CN" dirty="0">
                <a:latin typeface="华文新魏" panose="02010800040101010101" pitchFamily="2" charset="-122"/>
                <a:ea typeface="黑体" panose="02010609060101010101" pitchFamily="49" charset="-122"/>
              </a:rPr>
              <a:t>cin</a:t>
            </a:r>
            <a:r>
              <a:rPr lang="zh-CN" altLang="en-US" dirty="0">
                <a:latin typeface="Times New Roman" panose="02020603050405020304" pitchFamily="18" charset="0"/>
                <a:ea typeface="黑体" panose="02010609060101010101" pitchFamily="49" charset="-122"/>
              </a:rPr>
              <a:t>进行判断，现实中很可能出现三者同时为“</a:t>
            </a:r>
            <a:r>
              <a:rPr lang="en-US" altLang="zh-CN" dirty="0">
                <a:latin typeface="华文新魏" panose="02010800040101010101" pitchFamily="2" charset="-122"/>
                <a:ea typeface="黑体" panose="02010609060101010101" pitchFamily="49" charset="-122"/>
              </a:rPr>
              <a:t>1</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的情况，即</a:t>
            </a:r>
            <a:r>
              <a:rPr lang="en-US" altLang="zh-CN" dirty="0">
                <a:latin typeface="华文新魏" panose="02010800040101010101" pitchFamily="2" charset="-122"/>
                <a:ea typeface="黑体" panose="02010609060101010101" pitchFamily="49" charset="-122"/>
              </a:rPr>
              <a:t>5</a:t>
            </a:r>
            <a:r>
              <a:rPr lang="zh-CN" altLang="en-US" dirty="0">
                <a:latin typeface="Times New Roman" panose="02020603050405020304" pitchFamily="18" charset="0"/>
                <a:ea typeface="黑体" panose="02010609060101010101" pitchFamily="49" charset="-122"/>
              </a:rPr>
              <a:t>个条件同时满足，则应该同时执行它们对应的执行语句，但</a:t>
            </a:r>
            <a:r>
              <a:rPr lang="en-US" altLang="zh-CN" dirty="0">
                <a:latin typeface="华文新魏" panose="02010800040101010101" pitchFamily="2" charset="-122"/>
                <a:ea typeface="黑体" panose="02010609060101010101" pitchFamily="49" charset="-122"/>
              </a:rPr>
              <a:t>5</a:t>
            </a:r>
            <a:r>
              <a:rPr lang="zh-CN" altLang="en-US" dirty="0">
                <a:latin typeface="Times New Roman" panose="02020603050405020304" pitchFamily="18" charset="0"/>
                <a:ea typeface="黑体" panose="02010609060101010101" pitchFamily="49" charset="-122"/>
              </a:rPr>
              <a:t>条执行语句是对同一个信号</a:t>
            </a:r>
            <a:r>
              <a:rPr lang="en-US" altLang="zh-CN" dirty="0">
                <a:latin typeface="华文新魏" panose="02010800040101010101" pitchFamily="2" charset="-122"/>
                <a:ea typeface="黑体" panose="02010609060101010101" pitchFamily="49" charset="-122"/>
              </a:rPr>
              <a:t>qout</a:t>
            </a:r>
            <a:r>
              <a:rPr lang="zh-CN" altLang="en-US" dirty="0">
                <a:latin typeface="Times New Roman" panose="02020603050405020304" pitchFamily="18" charset="0"/>
                <a:ea typeface="黑体" panose="02010609060101010101" pitchFamily="49" charset="-122"/>
              </a:rPr>
              <a:t>赋不同的值，显然相互矛盾。故编译时会报错！</a:t>
            </a:r>
            <a:endParaRPr lang="zh-CN" altLang="en-US" dirty="0"/>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2167815"/>
                                        </p:tgtEl>
                                        <p:attrNameLst>
                                          <p:attrName>style.visibility</p:attrName>
                                        </p:attrNameLst>
                                      </p:cBhvr>
                                      <p:to>
                                        <p:strVal val="visible"/>
                                      </p:to>
                                    </p:set>
                                    <p:animEffect transition="in" filter="barn(outHorizontal)">
                                      <p:cBhvr>
                                        <p:cTn id="7" dur="500"/>
                                        <p:tgtEl>
                                          <p:spTgt spid="2167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7815"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3106"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graphicFrame>
        <p:nvGraphicFramePr>
          <p:cNvPr id="1713167" name="Object 15"/>
          <p:cNvGraphicFramePr>
            <a:graphicFrameLocks noChangeAspect="1"/>
          </p:cNvGraphicFramePr>
          <p:nvPr/>
        </p:nvGraphicFramePr>
        <p:xfrm>
          <a:off x="466725" y="2844800"/>
          <a:ext cx="8367713" cy="3000375"/>
        </p:xfrm>
        <a:graphic>
          <a:graphicData uri="http://schemas.openxmlformats.org/presentationml/2006/ole">
            <mc:AlternateContent xmlns:mc="http://schemas.openxmlformats.org/markup-compatibility/2006">
              <mc:Choice xmlns:v="urn:schemas-microsoft-com:vml" Requires="v">
                <p:oleObj spid="_x0000_s3082" name="" r:id="rId1" imgW="7372350" imgH="1876425" progId="Paint.Picture">
                  <p:embed/>
                </p:oleObj>
              </mc:Choice>
              <mc:Fallback>
                <p:oleObj name="" r:id="rId1" imgW="7372350" imgH="1876425" progId="Paint.Picture">
                  <p:embed/>
                  <p:pic>
                    <p:nvPicPr>
                      <p:cNvPr id="0" name="图片 3081"/>
                      <p:cNvPicPr/>
                      <p:nvPr/>
                    </p:nvPicPr>
                    <p:blipFill>
                      <a:blip r:embed="rId2"/>
                      <a:stretch>
                        <a:fillRect/>
                      </a:stretch>
                    </p:blipFill>
                    <p:spPr>
                      <a:xfrm>
                        <a:off x="466725" y="2844800"/>
                        <a:ext cx="8367713" cy="3000375"/>
                      </a:xfrm>
                      <a:prstGeom prst="rect">
                        <a:avLst/>
                      </a:prstGeom>
                      <a:noFill/>
                      <a:ln w="38100">
                        <a:noFill/>
                        <a:miter/>
                      </a:ln>
                    </p:spPr>
                  </p:pic>
                </p:oleObj>
              </mc:Fallback>
            </mc:AlternateContent>
          </a:graphicData>
        </a:graphic>
      </p:graphicFrame>
      <p:sp>
        <p:nvSpPr>
          <p:cNvPr id="303108"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5.7  </a:t>
            </a:r>
            <a:r>
              <a:rPr lang="zh-CN" altLang="en-US" dirty="0">
                <a:latin typeface="华文楷体" panose="02010600040101010101" pitchFamily="2" charset="-122"/>
              </a:rPr>
              <a:t>条件语句</a:t>
            </a:r>
            <a:endParaRPr lang="zh-CN" altLang="en-US" dirty="0">
              <a:latin typeface="华文楷体" panose="02010600040101010101" pitchFamily="2" charset="-122"/>
            </a:endParaRPr>
          </a:p>
        </p:txBody>
      </p:sp>
      <p:sp>
        <p:nvSpPr>
          <p:cNvPr id="1713155" name="Rectangle 3"/>
          <p:cNvSpPr>
            <a:spLocks noGrp="1"/>
          </p:cNvSpPr>
          <p:nvPr>
            <p:ph idx="1"/>
          </p:nvPr>
        </p:nvSpPr>
        <p:spPr>
          <a:xfrm>
            <a:off x="76200" y="838200"/>
            <a:ext cx="8915400" cy="1543050"/>
          </a:xfrm>
          <a:ln/>
        </p:spPr>
        <p:txBody>
          <a:bodyPr vert="horz" wrap="square" lIns="91440" tIns="45720" rIns="91440" bIns="45720" anchor="t" anchorCtr="0"/>
          <a:p>
            <a:pPr algn="just" eaLnBrk="1" hangingPunct="1">
              <a:lnSpc>
                <a:spcPct val="110000"/>
              </a:lnSpc>
              <a:buNone/>
            </a:pPr>
            <a:endParaRPr lang="en-US" altLang="zh-CN" dirty="0">
              <a:latin typeface="宋体" panose="02010600030101010101" pitchFamily="2" charset="-122"/>
            </a:endParaRPr>
          </a:p>
          <a:p>
            <a:pPr lvl="1" algn="just">
              <a:lnSpc>
                <a:spcPct val="110000"/>
              </a:lnSpc>
              <a:spcBef>
                <a:spcPct val="0"/>
              </a:spcBef>
            </a:pPr>
            <a:r>
              <a:rPr lang="en-US" altLang="zh-CN" sz="2600" b="0" dirty="0">
                <a:latin typeface="方正姚体" panose="02010601030101010101" pitchFamily="2" charset="-122"/>
                <a:ea typeface="方正姚体" panose="02010601030101010101" pitchFamily="2" charset="-122"/>
              </a:rPr>
              <a:t>cin</a:t>
            </a:r>
            <a:r>
              <a:rPr lang="zh-CN" altLang="en-US" sz="2600" b="0" dirty="0">
                <a:latin typeface="方正姚体" panose="02010601030101010101" pitchFamily="2" charset="-122"/>
                <a:ea typeface="方正姚体" panose="02010601030101010101" pitchFamily="2" charset="-122"/>
              </a:rPr>
              <a:t>为来自下一级计数器的进位</a:t>
            </a:r>
            <a:endParaRPr lang="zh-CN" altLang="en-US" sz="2600" b="0" dirty="0">
              <a:latin typeface="方正姚体" panose="02010601030101010101" pitchFamily="2" charset="-122"/>
              <a:ea typeface="方正姚体" panose="02010601030101010101" pitchFamily="2" charset="-122"/>
            </a:endParaRPr>
          </a:p>
          <a:p>
            <a:pPr lvl="1" algn="just">
              <a:lnSpc>
                <a:spcPct val="110000"/>
              </a:lnSpc>
              <a:spcBef>
                <a:spcPct val="0"/>
              </a:spcBef>
            </a:pPr>
            <a:r>
              <a:rPr lang="en-US" altLang="zh-CN" sz="2600" b="0" dirty="0">
                <a:latin typeface="方正姚体" panose="02010601030101010101" pitchFamily="2" charset="-122"/>
                <a:ea typeface="方正姚体" panose="02010601030101010101" pitchFamily="2" charset="-122"/>
              </a:rPr>
              <a:t>always</a:t>
            </a:r>
            <a:r>
              <a:rPr lang="zh-CN" altLang="en-US" sz="2600" b="0" dirty="0">
                <a:latin typeface="方正姚体" panose="02010601030101010101" pitchFamily="2" charset="-122"/>
                <a:ea typeface="方正姚体" panose="02010601030101010101" pitchFamily="2" charset="-122"/>
              </a:rPr>
              <a:t>与</a:t>
            </a:r>
            <a:r>
              <a:rPr lang="en-US" altLang="zh-CN" sz="2600" b="0" dirty="0">
                <a:latin typeface="方正姚体" panose="02010601030101010101" pitchFamily="2" charset="-122"/>
                <a:ea typeface="方正姚体" panose="02010601030101010101" pitchFamily="2" charset="-122"/>
              </a:rPr>
              <a:t>assign</a:t>
            </a:r>
            <a:r>
              <a:rPr lang="zh-CN" altLang="zh-CN" sz="2600" b="0" dirty="0">
                <a:latin typeface="方正姚体" panose="02010601030101010101" pitchFamily="2" charset="-122"/>
                <a:ea typeface="方正姚体" panose="02010601030101010101" pitchFamily="2" charset="-122"/>
              </a:rPr>
              <a:t>语句是并行执行的！</a:t>
            </a:r>
            <a:endParaRPr lang="zh-CN" altLang="en-US" sz="2600" dirty="0">
              <a:latin typeface="宋体" panose="02010600030101010101" pitchFamily="2" charset="-122"/>
            </a:endParaRPr>
          </a:p>
        </p:txBody>
      </p:sp>
      <p:sp>
        <p:nvSpPr>
          <p:cNvPr id="1713158" name="Text Box 6"/>
          <p:cNvSpPr txBox="1"/>
          <p:nvPr/>
        </p:nvSpPr>
        <p:spPr>
          <a:xfrm>
            <a:off x="3962400" y="6208713"/>
            <a:ext cx="1600200" cy="396875"/>
          </a:xfrm>
          <a:prstGeom prst="rect">
            <a:avLst/>
          </a:prstGeom>
          <a:solidFill>
            <a:srgbClr val="00FFFF"/>
          </a:solidFill>
          <a:ln w="9525">
            <a:noFill/>
          </a:ln>
          <a:effectLst>
            <a:prstShdw prst="shdw13" dist="53882" dir="13499999">
              <a:srgbClr val="808080"/>
            </a:prst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spcBef>
                <a:spcPct val="0"/>
              </a:spcBef>
              <a:buClrTx/>
              <a:buFontTx/>
              <a:buNone/>
            </a:pPr>
            <a:r>
              <a:rPr lang="en-US" altLang="zh-CN" sz="2000" dirty="0">
                <a:latin typeface="宋体" panose="02010600030101010101" pitchFamily="2" charset="-122"/>
              </a:rPr>
              <a:t>count60.vwf</a:t>
            </a:r>
            <a:endParaRPr lang="en-US" altLang="zh-CN" sz="2000" dirty="0">
              <a:latin typeface="宋体" panose="02010600030101010101" pitchFamily="2" charset="-122"/>
            </a:endParaRPr>
          </a:p>
        </p:txBody>
      </p:sp>
      <p:sp>
        <p:nvSpPr>
          <p:cNvPr id="1713159" name="AutoShape 7"/>
          <p:cNvSpPr/>
          <p:nvPr/>
        </p:nvSpPr>
        <p:spPr>
          <a:xfrm>
            <a:off x="2116138" y="6045200"/>
            <a:ext cx="711200" cy="346075"/>
          </a:xfrm>
          <a:prstGeom prst="wedgeRoundRectCallout">
            <a:avLst>
              <a:gd name="adj1" fmla="val 47546"/>
              <a:gd name="adj2" fmla="val -132111"/>
              <a:gd name="adj3" fmla="val 16667"/>
            </a:avLst>
          </a:prstGeom>
          <a:solidFill>
            <a:srgbClr val="FFCCCC"/>
          </a:solidFill>
          <a:ln w="9525">
            <a:noFill/>
          </a:ln>
          <a:effectLst>
            <a:prstShdw prst="shdw17" dist="17961" dir="2699999">
              <a:srgbClr val="997A7A"/>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1600" b="0" dirty="0"/>
              <a:t>置数</a:t>
            </a:r>
            <a:endParaRPr lang="zh-CN" altLang="en-US" sz="1600" b="0" dirty="0">
              <a:solidFill>
                <a:srgbClr val="CC3300"/>
              </a:solidFill>
              <a:latin typeface="方正姚体" panose="02010601030101010101" pitchFamily="2" charset="-122"/>
              <a:ea typeface="方正姚体" panose="02010601030101010101" pitchFamily="2" charset="-122"/>
            </a:endParaRPr>
          </a:p>
        </p:txBody>
      </p:sp>
      <p:sp>
        <p:nvSpPr>
          <p:cNvPr id="1713160" name="AutoShape 8"/>
          <p:cNvSpPr/>
          <p:nvPr/>
        </p:nvSpPr>
        <p:spPr>
          <a:xfrm>
            <a:off x="6083300" y="5924550"/>
            <a:ext cx="1101725" cy="346075"/>
          </a:xfrm>
          <a:prstGeom prst="wedgeRoundRectCallout">
            <a:avLst>
              <a:gd name="adj1" fmla="val 2162"/>
              <a:gd name="adj2" fmla="val -215597"/>
              <a:gd name="adj3" fmla="val 16667"/>
            </a:avLst>
          </a:prstGeom>
          <a:solidFill>
            <a:srgbClr val="FFCCFF"/>
          </a:solidFill>
          <a:ln w="9525">
            <a:noFill/>
          </a:ln>
          <a:effectLst>
            <a:prstShdw prst="shdw17" dist="17961" dir="2699999">
              <a:srgbClr val="997A99"/>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1600" b="0" dirty="0">
                <a:solidFill>
                  <a:srgbClr val="CC3300"/>
                </a:solidFill>
                <a:latin typeface="方正姚体" panose="02010601030101010101" pitchFamily="2" charset="-122"/>
                <a:ea typeface="方正姚体" panose="02010601030101010101" pitchFamily="2" charset="-122"/>
              </a:rPr>
              <a:t>进位输出</a:t>
            </a:r>
            <a:endParaRPr lang="zh-CN" altLang="en-US" sz="1600" b="0" dirty="0">
              <a:solidFill>
                <a:srgbClr val="CC3300"/>
              </a:solidFill>
              <a:latin typeface="方正姚体" panose="02010601030101010101" pitchFamily="2" charset="-122"/>
              <a:ea typeface="方正姚体" panose="02010601030101010101" pitchFamily="2" charset="-122"/>
            </a:endParaRPr>
          </a:p>
        </p:txBody>
      </p:sp>
      <p:sp>
        <p:nvSpPr>
          <p:cNvPr id="1713161" name="Oval 9"/>
          <p:cNvSpPr/>
          <p:nvPr/>
        </p:nvSpPr>
        <p:spPr>
          <a:xfrm>
            <a:off x="2640013" y="5499100"/>
            <a:ext cx="404812" cy="301625"/>
          </a:xfrm>
          <a:prstGeom prst="ellipse">
            <a:avLst/>
          </a:prstGeom>
          <a:noFill/>
          <a:ln w="222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1713162" name="Oval 10"/>
          <p:cNvSpPr/>
          <p:nvPr/>
        </p:nvSpPr>
        <p:spPr>
          <a:xfrm>
            <a:off x="6461125" y="5089525"/>
            <a:ext cx="379413" cy="288925"/>
          </a:xfrm>
          <a:prstGeom prst="ellipse">
            <a:avLst/>
          </a:prstGeom>
          <a:noFill/>
          <a:ln w="222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grpSp>
        <p:nvGrpSpPr>
          <p:cNvPr id="1713163" name="Group 11"/>
          <p:cNvGrpSpPr/>
          <p:nvPr/>
        </p:nvGrpSpPr>
        <p:grpSpPr>
          <a:xfrm>
            <a:off x="1736725" y="4171950"/>
            <a:ext cx="877888" cy="1839913"/>
            <a:chOff x="3648" y="2208"/>
            <a:chExt cx="627" cy="912"/>
          </a:xfrm>
        </p:grpSpPr>
        <p:sp>
          <p:nvSpPr>
            <p:cNvPr id="303117" name="AutoShape 12"/>
            <p:cNvSpPr/>
            <p:nvPr/>
          </p:nvSpPr>
          <p:spPr>
            <a:xfrm>
              <a:off x="3648" y="2208"/>
              <a:ext cx="528" cy="912"/>
            </a:xfrm>
            <a:prstGeom prst="curvedRightArrow">
              <a:avLst>
                <a:gd name="adj1" fmla="val 34545"/>
                <a:gd name="adj2" fmla="val 69090"/>
                <a:gd name="adj3" fmla="val 33333"/>
              </a:avLst>
            </a:prstGeom>
            <a:solidFill>
              <a:schemeClr val="hlink"/>
            </a:solid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303118" name="AutoShape 13"/>
            <p:cNvSpPr/>
            <p:nvPr/>
          </p:nvSpPr>
          <p:spPr>
            <a:xfrm rot="-1851159">
              <a:off x="3935" y="2781"/>
              <a:ext cx="340" cy="227"/>
            </a:xfrm>
            <a:prstGeom prst="triangle">
              <a:avLst>
                <a:gd name="adj" fmla="val 50000"/>
              </a:avLst>
            </a:prstGeom>
            <a:solidFill>
              <a:schemeClr val="hlink"/>
            </a:solid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grpSp>
      <p:sp>
        <p:nvSpPr>
          <p:cNvPr id="1713166" name="AutoShape 14"/>
          <p:cNvSpPr/>
          <p:nvPr/>
        </p:nvSpPr>
        <p:spPr>
          <a:xfrm>
            <a:off x="2905125" y="5011738"/>
            <a:ext cx="1963738" cy="346075"/>
          </a:xfrm>
          <a:prstGeom prst="wedgeRoundRectCallout">
            <a:avLst>
              <a:gd name="adj1" fmla="val -35287"/>
              <a:gd name="adj2" fmla="val -121102"/>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1600" b="0" dirty="0"/>
              <a:t>当</a:t>
            </a:r>
            <a:r>
              <a:rPr lang="en-US" altLang="zh-CN" sz="1600" b="0" dirty="0"/>
              <a:t>cin=1</a:t>
            </a:r>
            <a:r>
              <a:rPr lang="zh-CN" altLang="en-US" sz="1600" b="0" dirty="0"/>
              <a:t>则加</a:t>
            </a:r>
            <a:r>
              <a:rPr lang="en-US" altLang="zh-CN" sz="1600" b="0" dirty="0"/>
              <a:t>1</a:t>
            </a:r>
            <a:r>
              <a:rPr lang="zh-CN" altLang="en-US" sz="1600" b="0" dirty="0"/>
              <a:t>计数</a:t>
            </a:r>
            <a:endParaRPr lang="zh-CN" altLang="en-US" sz="1600" b="0" dirty="0">
              <a:solidFill>
                <a:srgbClr val="CC3300"/>
              </a:solidFill>
              <a:latin typeface="方正姚体" panose="02010601030101010101" pitchFamily="2" charset="-122"/>
              <a:ea typeface="方正姚体" panose="0201060103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13155"/>
                                        </p:tgtEl>
                                        <p:attrNameLst>
                                          <p:attrName>style.visibility</p:attrName>
                                        </p:attrNameLst>
                                      </p:cBhvr>
                                      <p:to>
                                        <p:strVal val="visible"/>
                                      </p:to>
                                    </p:set>
                                    <p:anim calcmode="lin" valueType="num">
                                      <p:cBhvr additive="base">
                                        <p:cTn id="7" dur="500" fill="hold"/>
                                        <p:tgtEl>
                                          <p:spTgt spid="1713155"/>
                                        </p:tgtEl>
                                        <p:attrNameLst>
                                          <p:attrName>ppt_x</p:attrName>
                                        </p:attrNameLst>
                                      </p:cBhvr>
                                      <p:tavLst>
                                        <p:tav tm="0">
                                          <p:val>
                                            <p:strVal val="0-#ppt_w/2"/>
                                          </p:val>
                                        </p:tav>
                                        <p:tav tm="100000">
                                          <p:val>
                                            <p:strVal val="#ppt_x"/>
                                          </p:val>
                                        </p:tav>
                                      </p:tavLst>
                                    </p:anim>
                                    <p:anim calcmode="lin" valueType="num">
                                      <p:cBhvr additive="base">
                                        <p:cTn id="8" dur="500" fill="hold"/>
                                        <p:tgtEl>
                                          <p:spTgt spid="17131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713158"/>
                                        </p:tgtEl>
                                        <p:attrNameLst>
                                          <p:attrName>style.visibility</p:attrName>
                                        </p:attrNameLst>
                                      </p:cBhvr>
                                      <p:to>
                                        <p:strVal val="visible"/>
                                      </p:to>
                                    </p:set>
                                    <p:anim calcmode="lin" valueType="num">
                                      <p:cBhvr>
                                        <p:cTn id="13" dur="500" fill="hold"/>
                                        <p:tgtEl>
                                          <p:spTgt spid="1713158"/>
                                        </p:tgtEl>
                                        <p:attrNameLst>
                                          <p:attrName>ppt_w</p:attrName>
                                        </p:attrNameLst>
                                      </p:cBhvr>
                                      <p:tavLst>
                                        <p:tav tm="0">
                                          <p:val>
                                            <p:fltVal val="0.000000"/>
                                          </p:val>
                                        </p:tav>
                                        <p:tav tm="100000">
                                          <p:val>
                                            <p:strVal val="#ppt_w"/>
                                          </p:val>
                                        </p:tav>
                                      </p:tavLst>
                                    </p:anim>
                                    <p:anim calcmode="lin" valueType="num">
                                      <p:cBhvr>
                                        <p:cTn id="14" dur="500" fill="hold"/>
                                        <p:tgtEl>
                                          <p:spTgt spid="1713158"/>
                                        </p:tgtEl>
                                        <p:attrNameLst>
                                          <p:attrName>ppt_h</p:attrName>
                                        </p:attrNameLst>
                                      </p:cBhvr>
                                      <p:tavLst>
                                        <p:tav tm="0">
                                          <p:val>
                                            <p:fltVal val="0.000000"/>
                                          </p:val>
                                        </p:tav>
                                        <p:tav tm="100000">
                                          <p:val>
                                            <p:strVal val="#ppt_h"/>
                                          </p:val>
                                        </p:tav>
                                      </p:tavLst>
                                    </p:anim>
                                  </p:childTnLst>
                                </p:cTn>
                              </p:par>
                            </p:childTnLst>
                          </p:cTn>
                        </p:par>
                        <p:par>
                          <p:cTn id="15" fill="hold">
                            <p:stCondLst>
                              <p:cond delay="500"/>
                            </p:stCondLst>
                            <p:childTnLst>
                              <p:par>
                                <p:cTn id="16" presetID="2" presetClass="entr" presetSubtype="12" fill="hold" nodeType="afterEffect">
                                  <p:stCondLst>
                                    <p:cond delay="0"/>
                                  </p:stCondLst>
                                  <p:childTnLst>
                                    <p:set>
                                      <p:cBhvr>
                                        <p:cTn id="17" dur="1" fill="hold">
                                          <p:stCondLst>
                                            <p:cond delay="0"/>
                                          </p:stCondLst>
                                        </p:cTn>
                                        <p:tgtEl>
                                          <p:spTgt spid="1713167"/>
                                        </p:tgtEl>
                                        <p:attrNameLst>
                                          <p:attrName>style.visibility</p:attrName>
                                        </p:attrNameLst>
                                      </p:cBhvr>
                                      <p:to>
                                        <p:strVal val="visible"/>
                                      </p:to>
                                    </p:set>
                                    <p:anim calcmode="lin" valueType="num">
                                      <p:cBhvr additive="base">
                                        <p:cTn id="18" dur="500" fill="hold"/>
                                        <p:tgtEl>
                                          <p:spTgt spid="1713167"/>
                                        </p:tgtEl>
                                        <p:attrNameLst>
                                          <p:attrName>ppt_x</p:attrName>
                                        </p:attrNameLst>
                                      </p:cBhvr>
                                      <p:tavLst>
                                        <p:tav tm="0">
                                          <p:val>
                                            <p:strVal val="0-#ppt_w/2"/>
                                          </p:val>
                                        </p:tav>
                                        <p:tav tm="100000">
                                          <p:val>
                                            <p:strVal val="#ppt_x"/>
                                          </p:val>
                                        </p:tav>
                                      </p:tavLst>
                                    </p:anim>
                                    <p:anim calcmode="lin" valueType="num">
                                      <p:cBhvr additive="base">
                                        <p:cTn id="19" dur="500" fill="hold"/>
                                        <p:tgtEl>
                                          <p:spTgt spid="171316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7" presetClass="entr" presetSubtype="1" fill="hold" nodeType="clickEffect">
                                  <p:stCondLst>
                                    <p:cond delay="0"/>
                                  </p:stCondLst>
                                  <p:childTnLst>
                                    <p:set>
                                      <p:cBhvr>
                                        <p:cTn id="23" dur="1" fill="hold">
                                          <p:stCondLst>
                                            <p:cond delay="0"/>
                                          </p:stCondLst>
                                        </p:cTn>
                                        <p:tgtEl>
                                          <p:spTgt spid="1713163"/>
                                        </p:tgtEl>
                                        <p:attrNameLst>
                                          <p:attrName>style.visibility</p:attrName>
                                        </p:attrNameLst>
                                      </p:cBhvr>
                                      <p:to>
                                        <p:strVal val="visible"/>
                                      </p:to>
                                    </p:set>
                                    <p:anim calcmode="lin" valueType="num">
                                      <p:cBhvr>
                                        <p:cTn id="24" dur="500" fill="hold"/>
                                        <p:tgtEl>
                                          <p:spTgt spid="1713163"/>
                                        </p:tgtEl>
                                        <p:attrNameLst>
                                          <p:attrName>ppt_x</p:attrName>
                                        </p:attrNameLst>
                                      </p:cBhvr>
                                      <p:tavLst>
                                        <p:tav tm="0">
                                          <p:val>
                                            <p:strVal val="#ppt_x"/>
                                          </p:val>
                                        </p:tav>
                                        <p:tav tm="100000">
                                          <p:val>
                                            <p:strVal val="#ppt_x"/>
                                          </p:val>
                                        </p:tav>
                                      </p:tavLst>
                                    </p:anim>
                                    <p:anim calcmode="lin" valueType="num">
                                      <p:cBhvr>
                                        <p:cTn id="25" dur="500" fill="hold"/>
                                        <p:tgtEl>
                                          <p:spTgt spid="1713163"/>
                                        </p:tgtEl>
                                        <p:attrNameLst>
                                          <p:attrName>ppt_y</p:attrName>
                                        </p:attrNameLst>
                                      </p:cBhvr>
                                      <p:tavLst>
                                        <p:tav tm="0">
                                          <p:val>
                                            <p:strVal val="#ppt_y-#ppt_h/2"/>
                                          </p:val>
                                        </p:tav>
                                        <p:tav tm="100000">
                                          <p:val>
                                            <p:strVal val="#ppt_y"/>
                                          </p:val>
                                        </p:tav>
                                      </p:tavLst>
                                    </p:anim>
                                    <p:anim calcmode="lin" valueType="num">
                                      <p:cBhvr>
                                        <p:cTn id="26" dur="500" fill="hold"/>
                                        <p:tgtEl>
                                          <p:spTgt spid="1713163"/>
                                        </p:tgtEl>
                                        <p:attrNameLst>
                                          <p:attrName>ppt_w</p:attrName>
                                        </p:attrNameLst>
                                      </p:cBhvr>
                                      <p:tavLst>
                                        <p:tav tm="0">
                                          <p:val>
                                            <p:strVal val="#ppt_w"/>
                                          </p:val>
                                        </p:tav>
                                        <p:tav tm="100000">
                                          <p:val>
                                            <p:strVal val="#ppt_w"/>
                                          </p:val>
                                        </p:tav>
                                      </p:tavLst>
                                    </p:anim>
                                    <p:anim calcmode="lin" valueType="num">
                                      <p:cBhvr>
                                        <p:cTn id="27" dur="500" fill="hold"/>
                                        <p:tgtEl>
                                          <p:spTgt spid="1713163"/>
                                        </p:tgtEl>
                                        <p:attrNameLst>
                                          <p:attrName>ppt_h</p:attrName>
                                        </p:attrNameLst>
                                      </p:cBhvr>
                                      <p:tavLst>
                                        <p:tav tm="0">
                                          <p:val>
                                            <p:fltVal val="0.000000"/>
                                          </p:val>
                                        </p:tav>
                                        <p:tav tm="100000">
                                          <p:val>
                                            <p:strVal val="#ppt_h"/>
                                          </p:val>
                                        </p:tav>
                                      </p:tavLst>
                                    </p:anim>
                                  </p:childTnLst>
                                </p:cTn>
                              </p:par>
                            </p:childTnLst>
                          </p:cTn>
                        </p:par>
                        <p:par>
                          <p:cTn id="28" fill="hold">
                            <p:stCondLst>
                              <p:cond delay="500"/>
                            </p:stCondLst>
                            <p:childTnLst>
                              <p:par>
                                <p:cTn id="29" presetID="23" presetClass="entr" presetSubtype="16" fill="hold" grpId="0" nodeType="afterEffect">
                                  <p:stCondLst>
                                    <p:cond delay="0"/>
                                  </p:stCondLst>
                                  <p:childTnLst>
                                    <p:set>
                                      <p:cBhvr>
                                        <p:cTn id="30" dur="1" fill="hold">
                                          <p:stCondLst>
                                            <p:cond delay="0"/>
                                          </p:stCondLst>
                                        </p:cTn>
                                        <p:tgtEl>
                                          <p:spTgt spid="1713161"/>
                                        </p:tgtEl>
                                        <p:attrNameLst>
                                          <p:attrName>style.visibility</p:attrName>
                                        </p:attrNameLst>
                                      </p:cBhvr>
                                      <p:to>
                                        <p:strVal val="visible"/>
                                      </p:to>
                                    </p:set>
                                    <p:anim calcmode="lin" valueType="num">
                                      <p:cBhvr>
                                        <p:cTn id="31" dur="500" fill="hold"/>
                                        <p:tgtEl>
                                          <p:spTgt spid="1713161"/>
                                        </p:tgtEl>
                                        <p:attrNameLst>
                                          <p:attrName>ppt_w</p:attrName>
                                        </p:attrNameLst>
                                      </p:cBhvr>
                                      <p:tavLst>
                                        <p:tav tm="0">
                                          <p:val>
                                            <p:fltVal val="0.000000"/>
                                          </p:val>
                                        </p:tav>
                                        <p:tav tm="100000">
                                          <p:val>
                                            <p:strVal val="#ppt_w"/>
                                          </p:val>
                                        </p:tav>
                                      </p:tavLst>
                                    </p:anim>
                                    <p:anim calcmode="lin" valueType="num">
                                      <p:cBhvr>
                                        <p:cTn id="32" dur="500" fill="hold"/>
                                        <p:tgtEl>
                                          <p:spTgt spid="1713161"/>
                                        </p:tgtEl>
                                        <p:attrNameLst>
                                          <p:attrName>ppt_h</p:attrName>
                                        </p:attrNameLst>
                                      </p:cBhvr>
                                      <p:tavLst>
                                        <p:tav tm="0">
                                          <p:val>
                                            <p:fltVal val="0.000000"/>
                                          </p:val>
                                        </p:tav>
                                        <p:tav tm="100000">
                                          <p:val>
                                            <p:strVal val="#ppt_h"/>
                                          </p:val>
                                        </p:tav>
                                      </p:tavLst>
                                    </p:anim>
                                  </p:childTnLst>
                                </p:cTn>
                              </p:par>
                            </p:childTnLst>
                          </p:cTn>
                        </p:par>
                        <p:par>
                          <p:cTn id="33" fill="hold">
                            <p:stCondLst>
                              <p:cond delay="1000"/>
                            </p:stCondLst>
                            <p:childTnLst>
                              <p:par>
                                <p:cTn id="34" presetID="9" presetClass="entr" presetSubtype="0" fill="hold" grpId="0" nodeType="afterEffect">
                                  <p:stCondLst>
                                    <p:cond delay="0"/>
                                  </p:stCondLst>
                                  <p:childTnLst>
                                    <p:set>
                                      <p:cBhvr>
                                        <p:cTn id="35" dur="1" fill="hold">
                                          <p:stCondLst>
                                            <p:cond delay="0"/>
                                          </p:stCondLst>
                                        </p:cTn>
                                        <p:tgtEl>
                                          <p:spTgt spid="1713159"/>
                                        </p:tgtEl>
                                        <p:attrNameLst>
                                          <p:attrName>style.visibility</p:attrName>
                                        </p:attrNameLst>
                                      </p:cBhvr>
                                      <p:to>
                                        <p:strVal val="visible"/>
                                      </p:to>
                                    </p:set>
                                    <p:animEffect transition="in" filter="dissolve">
                                      <p:cBhvr>
                                        <p:cTn id="36" dur="500"/>
                                        <p:tgtEl>
                                          <p:spTgt spid="1713159"/>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713166"/>
                                        </p:tgtEl>
                                        <p:attrNameLst>
                                          <p:attrName>style.visibility</p:attrName>
                                        </p:attrNameLst>
                                      </p:cBhvr>
                                      <p:to>
                                        <p:strVal val="visible"/>
                                      </p:to>
                                    </p:set>
                                    <p:animEffect transition="in" filter="dissolve">
                                      <p:cBhvr>
                                        <p:cTn id="41" dur="500"/>
                                        <p:tgtEl>
                                          <p:spTgt spid="1713166"/>
                                        </p:tgtEl>
                                      </p:cBhvr>
                                    </p:animEffect>
                                  </p:childTnLst>
                                </p:cTn>
                              </p:par>
                            </p:childTnLst>
                          </p:cTn>
                        </p:par>
                      </p:childTnLst>
                    </p:cTn>
                  </p:par>
                  <p:par>
                    <p:cTn id="42" fill="hold">
                      <p:stCondLst>
                        <p:cond delay="indefinite"/>
                      </p:stCondLst>
                      <p:childTnLst>
                        <p:par>
                          <p:cTn id="43" fill="hold">
                            <p:stCondLst>
                              <p:cond delay="0"/>
                            </p:stCondLst>
                            <p:childTnLst>
                              <p:par>
                                <p:cTn id="44" presetID="23" presetClass="entr" presetSubtype="16" fill="hold" grpId="0" nodeType="clickEffect">
                                  <p:stCondLst>
                                    <p:cond delay="0"/>
                                  </p:stCondLst>
                                  <p:childTnLst>
                                    <p:set>
                                      <p:cBhvr>
                                        <p:cTn id="45" dur="1" fill="hold">
                                          <p:stCondLst>
                                            <p:cond delay="0"/>
                                          </p:stCondLst>
                                        </p:cTn>
                                        <p:tgtEl>
                                          <p:spTgt spid="1713162"/>
                                        </p:tgtEl>
                                        <p:attrNameLst>
                                          <p:attrName>style.visibility</p:attrName>
                                        </p:attrNameLst>
                                      </p:cBhvr>
                                      <p:to>
                                        <p:strVal val="visible"/>
                                      </p:to>
                                    </p:set>
                                    <p:anim calcmode="lin" valueType="num">
                                      <p:cBhvr>
                                        <p:cTn id="46" dur="500" fill="hold"/>
                                        <p:tgtEl>
                                          <p:spTgt spid="1713162"/>
                                        </p:tgtEl>
                                        <p:attrNameLst>
                                          <p:attrName>ppt_w</p:attrName>
                                        </p:attrNameLst>
                                      </p:cBhvr>
                                      <p:tavLst>
                                        <p:tav tm="0">
                                          <p:val>
                                            <p:fltVal val="0.000000"/>
                                          </p:val>
                                        </p:tav>
                                        <p:tav tm="100000">
                                          <p:val>
                                            <p:strVal val="#ppt_w"/>
                                          </p:val>
                                        </p:tav>
                                      </p:tavLst>
                                    </p:anim>
                                    <p:anim calcmode="lin" valueType="num">
                                      <p:cBhvr>
                                        <p:cTn id="47" dur="500" fill="hold"/>
                                        <p:tgtEl>
                                          <p:spTgt spid="1713162"/>
                                        </p:tgtEl>
                                        <p:attrNameLst>
                                          <p:attrName>ppt_h</p:attrName>
                                        </p:attrNameLst>
                                      </p:cBhvr>
                                      <p:tavLst>
                                        <p:tav tm="0">
                                          <p:val>
                                            <p:fltVal val="0.000000"/>
                                          </p:val>
                                        </p:tav>
                                        <p:tav tm="100000">
                                          <p:val>
                                            <p:strVal val="#ppt_h"/>
                                          </p:val>
                                        </p:tav>
                                      </p:tavLst>
                                    </p:anim>
                                  </p:childTnLst>
                                </p:cTn>
                              </p:par>
                            </p:childTnLst>
                          </p:cTn>
                        </p:par>
                        <p:par>
                          <p:cTn id="48" fill="hold">
                            <p:stCondLst>
                              <p:cond delay="500"/>
                            </p:stCondLst>
                            <p:childTnLst>
                              <p:par>
                                <p:cTn id="49" presetID="9" presetClass="entr" presetSubtype="0" fill="hold" grpId="0" nodeType="afterEffect">
                                  <p:stCondLst>
                                    <p:cond delay="0"/>
                                  </p:stCondLst>
                                  <p:childTnLst>
                                    <p:set>
                                      <p:cBhvr>
                                        <p:cTn id="50" dur="1" fill="hold">
                                          <p:stCondLst>
                                            <p:cond delay="0"/>
                                          </p:stCondLst>
                                        </p:cTn>
                                        <p:tgtEl>
                                          <p:spTgt spid="1713160"/>
                                        </p:tgtEl>
                                        <p:attrNameLst>
                                          <p:attrName>style.visibility</p:attrName>
                                        </p:attrNameLst>
                                      </p:cBhvr>
                                      <p:to>
                                        <p:strVal val="visible"/>
                                      </p:to>
                                    </p:set>
                                    <p:animEffect transition="in" filter="dissolve">
                                      <p:cBhvr>
                                        <p:cTn id="51" dur="500"/>
                                        <p:tgtEl>
                                          <p:spTgt spid="1713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3155" grpId="0"/>
      <p:bldP spid="1713158" grpId="0" animBg="1"/>
      <p:bldP spid="1713159" grpId="0" animBg="1"/>
      <p:bldP spid="1713160" grpId="0" animBg="1"/>
      <p:bldP spid="1713161" grpId="0" animBg="1"/>
      <p:bldP spid="1713162" grpId="0" animBg="1"/>
      <p:bldP spid="1713166"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515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15203" name="Rectangle 3"/>
          <p:cNvSpPr>
            <a:spLocks noGrp="1"/>
          </p:cNvSpPr>
          <p:nvPr>
            <p:ph idx="1"/>
          </p:nvPr>
        </p:nvSpPr>
        <p:spPr>
          <a:xfrm>
            <a:off x="358775" y="1447800"/>
            <a:ext cx="2384425" cy="620713"/>
          </a:xfrm>
          <a:ln/>
        </p:spPr>
        <p:txBody>
          <a:bodyPr vert="horz" wrap="square" lIns="91440" tIns="45720" rIns="91440" bIns="45720" anchor="t" anchorCtr="0"/>
          <a:p>
            <a:pPr algn="just" eaLnBrk="1" hangingPunct="1">
              <a:lnSpc>
                <a:spcPct val="110000"/>
              </a:lnSpc>
              <a:buNone/>
            </a:pPr>
            <a:r>
              <a:rPr lang="zh-CN" altLang="en-US" dirty="0">
                <a:solidFill>
                  <a:srgbClr val="FF0000"/>
                </a:solidFill>
                <a:latin typeface="宋体" panose="02010600030101010101" pitchFamily="2" charset="-122"/>
              </a:rPr>
              <a:t>二、</a:t>
            </a:r>
            <a:r>
              <a:rPr lang="en-US" altLang="zh-CN" dirty="0">
                <a:solidFill>
                  <a:srgbClr val="FF0000"/>
                </a:solidFill>
                <a:latin typeface="宋体" panose="02010600030101010101" pitchFamily="2" charset="-122"/>
              </a:rPr>
              <a:t>case</a:t>
            </a:r>
            <a:r>
              <a:rPr lang="zh-CN" altLang="en-US" dirty="0">
                <a:solidFill>
                  <a:srgbClr val="FF0000"/>
                </a:solidFill>
                <a:latin typeface="宋体" panose="02010600030101010101" pitchFamily="2" charset="-122"/>
              </a:rPr>
              <a:t>语句</a:t>
            </a:r>
            <a:endParaRPr lang="zh-CN" altLang="en-US" dirty="0">
              <a:latin typeface="宋体" panose="02010600030101010101" pitchFamily="2" charset="-122"/>
            </a:endParaRPr>
          </a:p>
        </p:txBody>
      </p:sp>
      <p:sp>
        <p:nvSpPr>
          <p:cNvPr id="1715204" name="AutoShape 4"/>
          <p:cNvSpPr/>
          <p:nvPr/>
        </p:nvSpPr>
        <p:spPr>
          <a:xfrm>
            <a:off x="2743200" y="1295400"/>
            <a:ext cx="1600200" cy="457200"/>
          </a:xfrm>
          <a:prstGeom prst="wedgeRoundRectCallout">
            <a:avLst>
              <a:gd name="adj1" fmla="val -81648"/>
              <a:gd name="adj2" fmla="val 34722"/>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dirty="0">
                <a:solidFill>
                  <a:srgbClr val="CC3300"/>
                </a:solidFill>
                <a:latin typeface="宋体" panose="02010600030101010101" pitchFamily="2" charset="-122"/>
              </a:rPr>
              <a:t>多</a:t>
            </a:r>
            <a:r>
              <a:rPr lang="zh-CN" altLang="en-US" sz="2000" dirty="0">
                <a:latin typeface="宋体" panose="02010600030101010101" pitchFamily="2" charset="-122"/>
              </a:rPr>
              <a:t>分支语句</a:t>
            </a:r>
            <a:endParaRPr lang="zh-CN" altLang="en-US" sz="2000" dirty="0"/>
          </a:p>
        </p:txBody>
      </p:sp>
      <p:sp>
        <p:nvSpPr>
          <p:cNvPr id="1715205" name="Text Box 5"/>
          <p:cNvSpPr txBox="1"/>
          <p:nvPr/>
        </p:nvSpPr>
        <p:spPr>
          <a:xfrm>
            <a:off x="2270125" y="4241800"/>
            <a:ext cx="3124200" cy="2436813"/>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case</a:t>
            </a:r>
            <a:r>
              <a:rPr lang="zh-CN" altLang="en-US" sz="2000" dirty="0">
                <a:latin typeface="宋体" panose="02010600030101010101" pitchFamily="2" charset="-122"/>
              </a:rPr>
              <a:t>（敏感表达式） </a:t>
            </a:r>
            <a:endParaRPr lang="zh-CN" altLang="en-US" sz="2000" dirty="0">
              <a:latin typeface="宋体" panose="02010600030101010101" pitchFamily="2" charset="-122"/>
            </a:endParaRPr>
          </a:p>
          <a:p>
            <a:pPr marL="0" lvl="0" indent="0" algn="just">
              <a:lnSpc>
                <a:spcPct val="110000"/>
              </a:lnSpc>
              <a:spcBef>
                <a:spcPct val="0"/>
              </a:spcBef>
              <a:buClrTx/>
              <a:buFontTx/>
              <a:buNone/>
            </a:pPr>
            <a:r>
              <a:rPr lang="zh-CN" altLang="en-US" sz="2000" dirty="0">
                <a:latin typeface="宋体" panose="02010600030101010101" pitchFamily="2" charset="-122"/>
              </a:rPr>
              <a:t>    值</a:t>
            </a:r>
            <a:r>
              <a:rPr lang="en-US" altLang="zh-CN" sz="2000" dirty="0">
                <a:latin typeface="宋体" panose="02010600030101010101" pitchFamily="2" charset="-122"/>
              </a:rPr>
              <a:t>1</a:t>
            </a:r>
            <a:r>
              <a:rPr lang="zh-CN" altLang="en-US" sz="2000" dirty="0">
                <a:latin typeface="宋体" panose="02010600030101010101" pitchFamily="2" charset="-122"/>
              </a:rPr>
              <a:t>：语句</a:t>
            </a:r>
            <a:r>
              <a:rPr lang="en-US" altLang="zh-CN" sz="2000" dirty="0">
                <a:latin typeface="宋体" panose="02010600030101010101" pitchFamily="2" charset="-122"/>
              </a:rPr>
              <a:t>1</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0" lvl="0" indent="0" algn="just">
              <a:lnSpc>
                <a:spcPct val="110000"/>
              </a:lnSpc>
              <a:spcBef>
                <a:spcPct val="0"/>
              </a:spcBef>
              <a:buClrTx/>
              <a:buFontTx/>
              <a:buNone/>
            </a:pPr>
            <a:r>
              <a:rPr lang="zh-CN" altLang="en-US" sz="2000" dirty="0">
                <a:latin typeface="宋体" panose="02010600030101010101" pitchFamily="2" charset="-122"/>
              </a:rPr>
              <a:t>    值</a:t>
            </a:r>
            <a:r>
              <a:rPr lang="en-US" altLang="zh-CN" sz="2000" dirty="0">
                <a:latin typeface="宋体" panose="02010600030101010101" pitchFamily="2" charset="-122"/>
              </a:rPr>
              <a:t>2</a:t>
            </a:r>
            <a:r>
              <a:rPr lang="zh-CN" altLang="en-US" sz="2000" dirty="0">
                <a:latin typeface="宋体" panose="02010600030101010101" pitchFamily="2" charset="-122"/>
              </a:rPr>
              <a:t>：语句</a:t>
            </a:r>
            <a:r>
              <a:rPr lang="en-US" altLang="zh-CN" sz="2000" dirty="0">
                <a:latin typeface="宋体" panose="02010600030101010101" pitchFamily="2" charset="-122"/>
              </a:rPr>
              <a:t>2</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0" lvl="0" indent="0" algn="just">
              <a:lnSpc>
                <a:spcPct val="110000"/>
              </a:lnSpc>
              <a:spcBef>
                <a:spcPct val="0"/>
              </a:spcBef>
              <a:buClrTx/>
              <a:buFontTx/>
              <a:buNone/>
            </a:pPr>
            <a:r>
              <a:rPr lang="zh-CN" altLang="en-US" sz="2000" dirty="0">
                <a:latin typeface="宋体" panose="02010600030101010101" pitchFamily="2" charset="-122"/>
              </a:rPr>
              <a:t>      </a:t>
            </a:r>
            <a:r>
              <a:rPr lang="en-US" altLang="zh-CN" sz="2000" dirty="0">
                <a:latin typeface="Times New Roman" panose="02020603050405020304" pitchFamily="18" charset="0"/>
              </a:rPr>
              <a:t>…</a:t>
            </a:r>
            <a:endParaRPr lang="en-US" altLang="zh-CN" sz="2000" dirty="0">
              <a:latin typeface="宋体" panose="02010600030101010101" pitchFamily="2" charset="-122"/>
            </a:endParaRPr>
          </a:p>
          <a:p>
            <a:pPr marL="0" lvl="0" indent="0" algn="just">
              <a:lnSpc>
                <a:spcPct val="110000"/>
              </a:lnSpc>
              <a:spcBef>
                <a:spcPct val="0"/>
              </a:spcBef>
              <a:buClrTx/>
              <a:buFontTx/>
              <a:buNone/>
            </a:pPr>
            <a:r>
              <a:rPr lang="en-US" altLang="zh-CN" sz="2000" dirty="0">
                <a:latin typeface="宋体" panose="02010600030101010101" pitchFamily="2" charset="-122"/>
              </a:rPr>
              <a:t>    </a:t>
            </a:r>
            <a:r>
              <a:rPr lang="zh-CN" altLang="en-US" sz="2000" dirty="0">
                <a:latin typeface="宋体" panose="02010600030101010101" pitchFamily="2" charset="-122"/>
              </a:rPr>
              <a:t>值</a:t>
            </a:r>
            <a:r>
              <a:rPr lang="en-US" altLang="zh-CN" sz="2000" dirty="0">
                <a:latin typeface="宋体" panose="02010600030101010101" pitchFamily="2" charset="-122"/>
              </a:rPr>
              <a:t>n</a:t>
            </a:r>
            <a:r>
              <a:rPr lang="zh-CN" altLang="en-US" sz="2000" dirty="0">
                <a:latin typeface="宋体" panose="02010600030101010101" pitchFamily="2" charset="-122"/>
              </a:rPr>
              <a:t>：语句</a:t>
            </a:r>
            <a:r>
              <a:rPr lang="en-US" altLang="zh-CN" sz="2000" dirty="0">
                <a:latin typeface="宋体" panose="02010600030101010101" pitchFamily="2" charset="-122"/>
              </a:rPr>
              <a:t>n</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0" lvl="0" indent="0" algn="just">
              <a:lnSpc>
                <a:spcPct val="110000"/>
              </a:lnSpc>
              <a:spcBef>
                <a:spcPct val="0"/>
              </a:spcBef>
              <a:buClrTx/>
              <a:buFontTx/>
              <a:buNone/>
            </a:pPr>
            <a:r>
              <a:rPr lang="zh-CN" altLang="en-US" sz="2000" dirty="0">
                <a:solidFill>
                  <a:srgbClr val="FF0066"/>
                </a:solidFill>
                <a:latin typeface="宋体" panose="02010600030101010101" pitchFamily="2" charset="-122"/>
              </a:rPr>
              <a:t>    </a:t>
            </a:r>
            <a:r>
              <a:rPr lang="en-US" altLang="zh-CN" sz="2000" dirty="0">
                <a:solidFill>
                  <a:srgbClr val="FF9900"/>
                </a:solidFill>
                <a:latin typeface="宋体" panose="02010600030101010101" pitchFamily="2" charset="-122"/>
              </a:rPr>
              <a:t>default</a:t>
            </a:r>
            <a:r>
              <a:rPr lang="en-US" altLang="zh-CN" sz="2000" dirty="0">
                <a:latin typeface="宋体" panose="02010600030101010101" pitchFamily="2" charset="-122"/>
              </a:rPr>
              <a:t>:</a:t>
            </a:r>
            <a:r>
              <a:rPr lang="en-US" altLang="zh-CN" sz="2000" dirty="0">
                <a:solidFill>
                  <a:srgbClr val="FF0066"/>
                </a:solidFill>
                <a:latin typeface="宋体" panose="02010600030101010101" pitchFamily="2" charset="-122"/>
              </a:rPr>
              <a:t> </a:t>
            </a:r>
            <a:r>
              <a:rPr lang="zh-CN" altLang="en-US" sz="2000" dirty="0">
                <a:latin typeface="宋体" panose="02010600030101010101" pitchFamily="2" charset="-122"/>
              </a:rPr>
              <a:t>语句</a:t>
            </a:r>
            <a:r>
              <a:rPr lang="en-US" altLang="zh-CN" sz="2000" dirty="0">
                <a:latin typeface="宋体" panose="02010600030101010101" pitchFamily="2" charset="-122"/>
              </a:rPr>
              <a:t>n+1</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endcase</a:t>
            </a:r>
            <a:endParaRPr lang="en-US" altLang="zh-CN" sz="2000" dirty="0">
              <a:solidFill>
                <a:srgbClr val="FF0066"/>
              </a:solidFill>
              <a:latin typeface="宋体" panose="02010600030101010101" pitchFamily="2" charset="-122"/>
            </a:endParaRPr>
          </a:p>
        </p:txBody>
      </p:sp>
      <p:sp>
        <p:nvSpPr>
          <p:cNvPr id="1715206" name="Rectangle 6"/>
          <p:cNvSpPr/>
          <p:nvPr/>
        </p:nvSpPr>
        <p:spPr>
          <a:xfrm>
            <a:off x="330200" y="4160838"/>
            <a:ext cx="2319338" cy="730250"/>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algn="just" eaLnBrk="1" hangingPunct="1">
              <a:lnSpc>
                <a:spcPct val="110000"/>
              </a:lnSpc>
              <a:buNone/>
            </a:pPr>
            <a:r>
              <a:rPr lang="en-US" altLang="zh-CN" sz="2800" dirty="0">
                <a:solidFill>
                  <a:srgbClr val="009900"/>
                </a:solidFill>
                <a:latin typeface="华文新魏" panose="02010800040101010101" pitchFamily="2" charset="-122"/>
                <a:ea typeface="华文新魏" panose="02010800040101010101" pitchFamily="2" charset="-122"/>
              </a:rPr>
              <a:t>1. case</a:t>
            </a:r>
            <a:r>
              <a:rPr lang="zh-CN" altLang="en-US" sz="2800" dirty="0">
                <a:solidFill>
                  <a:srgbClr val="009900"/>
                </a:solidFill>
                <a:latin typeface="华文新魏" panose="02010800040101010101" pitchFamily="2" charset="-122"/>
                <a:ea typeface="华文新魏" panose="02010800040101010101" pitchFamily="2" charset="-122"/>
              </a:rPr>
              <a:t>语句</a:t>
            </a:r>
            <a:endParaRPr lang="zh-CN" altLang="en-US" sz="2800" dirty="0">
              <a:solidFill>
                <a:srgbClr val="009900"/>
              </a:solidFill>
              <a:latin typeface="华文新魏" panose="02010800040101010101" pitchFamily="2" charset="-122"/>
              <a:ea typeface="华文新魏" panose="02010800040101010101" pitchFamily="2" charset="-122"/>
            </a:endParaRPr>
          </a:p>
        </p:txBody>
      </p:sp>
      <p:sp>
        <p:nvSpPr>
          <p:cNvPr id="1715207" name="Rectangle 7"/>
          <p:cNvSpPr/>
          <p:nvPr/>
        </p:nvSpPr>
        <p:spPr>
          <a:xfrm>
            <a:off x="550863" y="1974850"/>
            <a:ext cx="7542212" cy="2049463"/>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algn="just" eaLnBrk="1" hangingPunct="1">
              <a:lnSpc>
                <a:spcPct val="110000"/>
              </a:lnSpc>
            </a:pPr>
            <a:r>
              <a:rPr lang="zh-CN" altLang="zh-CN" sz="2200" dirty="0">
                <a:latin typeface="宋体" panose="02010600030101010101" pitchFamily="2" charset="-122"/>
              </a:rPr>
              <a:t>当敏感表达式取不同的值时</a:t>
            </a:r>
            <a:r>
              <a:rPr lang="en-US" altLang="zh-CN" sz="2200" dirty="0">
                <a:latin typeface="宋体" panose="02010600030101010101" pitchFamily="2" charset="-122"/>
              </a:rPr>
              <a:t>,</a:t>
            </a:r>
            <a:r>
              <a:rPr lang="zh-CN" altLang="zh-CN" sz="2200" dirty="0">
                <a:latin typeface="宋体" panose="02010600030101010101" pitchFamily="2" charset="-122"/>
              </a:rPr>
              <a:t> 执行不同的语句。</a:t>
            </a:r>
            <a:endParaRPr lang="zh-CN" altLang="en-US" sz="2200" dirty="0">
              <a:latin typeface="宋体" panose="02010600030101010101" pitchFamily="2" charset="-122"/>
            </a:endParaRPr>
          </a:p>
          <a:p>
            <a:pPr marL="342900" lvl="0" indent="-342900" algn="just">
              <a:lnSpc>
                <a:spcPct val="110000"/>
              </a:lnSpc>
            </a:pPr>
            <a:r>
              <a:rPr lang="zh-CN" altLang="en-US" sz="2200" dirty="0">
                <a:solidFill>
                  <a:srgbClr val="CC0000"/>
                </a:solidFill>
                <a:latin typeface="华文新魏" panose="02010800040101010101" pitchFamily="2" charset="-122"/>
                <a:ea typeface="华文新魏" panose="02010800040101010101" pitchFamily="2" charset="-122"/>
              </a:rPr>
              <a:t>功能</a:t>
            </a:r>
            <a:r>
              <a:rPr lang="zh-CN" altLang="en-US" sz="2200" dirty="0">
                <a:latin typeface="宋体" panose="02010600030101010101" pitchFamily="2" charset="-122"/>
              </a:rPr>
              <a:t>：当某个（控制）信号取不同的值时，给另一个（输出）信号赋不同的值。常用于</a:t>
            </a:r>
            <a:r>
              <a:rPr lang="zh-CN" altLang="en-US" sz="2200" dirty="0">
                <a:solidFill>
                  <a:srgbClr val="FF33CC"/>
                </a:solidFill>
                <a:latin typeface="宋体" panose="02010600030101010101" pitchFamily="2" charset="-122"/>
              </a:rPr>
              <a:t>多条件</a:t>
            </a:r>
            <a:r>
              <a:rPr lang="zh-CN" altLang="en-US" sz="2200" dirty="0">
                <a:latin typeface="宋体" panose="02010600030101010101" pitchFamily="2" charset="-122"/>
              </a:rPr>
              <a:t>译码电路（如译码器、数据选择器、状态机、微处理器的指令译码）！</a:t>
            </a:r>
            <a:endParaRPr lang="zh-CN" altLang="en-US" sz="2200" dirty="0">
              <a:latin typeface="宋体" panose="02010600030101010101" pitchFamily="2" charset="-122"/>
            </a:endParaRPr>
          </a:p>
          <a:p>
            <a:pPr marL="342900" lvl="0" indent="-342900" algn="just">
              <a:lnSpc>
                <a:spcPct val="110000"/>
              </a:lnSpc>
            </a:pPr>
            <a:r>
              <a:rPr lang="en-US" altLang="zh-CN" sz="2200" dirty="0">
                <a:latin typeface="宋体" panose="02010600030101010101" pitchFamily="2" charset="-122"/>
              </a:rPr>
              <a:t>case</a:t>
            </a:r>
            <a:r>
              <a:rPr lang="zh-CN" altLang="en-US" sz="2200" dirty="0">
                <a:latin typeface="宋体" panose="02010600030101010101" pitchFamily="2" charset="-122"/>
              </a:rPr>
              <a:t>语句有</a:t>
            </a:r>
            <a:r>
              <a:rPr lang="en-US" altLang="zh-CN" sz="2200" dirty="0">
                <a:solidFill>
                  <a:srgbClr val="FF33CC"/>
                </a:solidFill>
                <a:latin typeface="宋体" panose="02010600030101010101" pitchFamily="2" charset="-122"/>
              </a:rPr>
              <a:t>5</a:t>
            </a:r>
            <a:r>
              <a:rPr lang="zh-CN" altLang="en-US" sz="2200" dirty="0">
                <a:latin typeface="宋体" panose="02010600030101010101" pitchFamily="2" charset="-122"/>
              </a:rPr>
              <a:t>种形式：</a:t>
            </a:r>
            <a:r>
              <a:rPr lang="en-US" altLang="zh-CN" sz="2200" dirty="0">
                <a:latin typeface="宋体" panose="02010600030101010101" pitchFamily="2" charset="-122"/>
              </a:rPr>
              <a:t>case</a:t>
            </a:r>
            <a:r>
              <a:rPr lang="zh-CN" altLang="en-US" sz="2200" dirty="0">
                <a:latin typeface="宋体" panose="02010600030101010101" pitchFamily="2" charset="-122"/>
              </a:rPr>
              <a:t>，</a:t>
            </a:r>
            <a:r>
              <a:rPr lang="en-US" altLang="zh-CN" sz="2200" dirty="0">
                <a:latin typeface="宋体" panose="02010600030101010101" pitchFamily="2" charset="-122"/>
              </a:rPr>
              <a:t>casez</a:t>
            </a:r>
            <a:r>
              <a:rPr lang="zh-CN" altLang="en-US" sz="2200" dirty="0">
                <a:latin typeface="宋体" panose="02010600030101010101" pitchFamily="2" charset="-122"/>
              </a:rPr>
              <a:t>，</a:t>
            </a:r>
            <a:r>
              <a:rPr lang="en-US" altLang="zh-CN" sz="2200" dirty="0">
                <a:latin typeface="宋体" panose="02010600030101010101" pitchFamily="2" charset="-122"/>
              </a:rPr>
              <a:t>casex</a:t>
            </a:r>
            <a:endParaRPr lang="en-US" altLang="zh-CN" sz="2200" dirty="0">
              <a:latin typeface="宋体" panose="02010600030101010101" pitchFamily="2" charset="-122"/>
            </a:endParaRPr>
          </a:p>
        </p:txBody>
      </p:sp>
      <p:sp>
        <p:nvSpPr>
          <p:cNvPr id="1715208" name="AutoShape 8" descr="80%"/>
          <p:cNvSpPr/>
          <p:nvPr/>
        </p:nvSpPr>
        <p:spPr>
          <a:xfrm rot="-479700">
            <a:off x="4841875" y="719138"/>
            <a:ext cx="3408363" cy="1376362"/>
          </a:xfrm>
          <a:prstGeom prst="star16">
            <a:avLst>
              <a:gd name="adj" fmla="val 37500"/>
            </a:avLst>
          </a:prstGeom>
          <a:pattFill prst="pct80">
            <a:fgClr>
              <a:srgbClr val="FFCCFF"/>
            </a:fgClr>
            <a:bgClr>
              <a:schemeClr val="bg1"/>
            </a:bgClr>
          </a:pattFill>
          <a:ln w="9525">
            <a:noFill/>
          </a:ln>
          <a:effectLst>
            <a:outerShdw dist="35921" dir="2699999" algn="ctr" rotWithShape="0">
              <a:schemeClr val="bg2"/>
            </a:outerShdw>
          </a:effectLst>
        </p:spPr>
        <p:txBody>
          <a:bodyPr wrap="none" anchor="ctr" anchorCtr="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dirty="0">
                <a:latin typeface="华文新魏" panose="02010800040101010101" pitchFamily="2" charset="-122"/>
                <a:ea typeface="华文新魏" panose="02010800040101010101" pitchFamily="2" charset="-122"/>
              </a:rPr>
              <a:t>适于对</a:t>
            </a:r>
            <a:r>
              <a:rPr lang="zh-CN" altLang="en-US" sz="2000" dirty="0">
                <a:solidFill>
                  <a:srgbClr val="FF3399"/>
                </a:solidFill>
                <a:latin typeface="华文新魏" panose="02010800040101010101" pitchFamily="2" charset="-122"/>
                <a:ea typeface="华文新魏" panose="02010800040101010101" pitchFamily="2" charset="-122"/>
              </a:rPr>
              <a:t>同一个</a:t>
            </a:r>
            <a:r>
              <a:rPr lang="zh-CN" altLang="en-US" sz="2000" dirty="0">
                <a:latin typeface="华文新魏" panose="02010800040101010101" pitchFamily="2" charset="-122"/>
                <a:ea typeface="华文新魏" panose="02010800040101010101" pitchFamily="2" charset="-122"/>
              </a:rPr>
              <a:t>控制</a:t>
            </a:r>
            <a:endParaRPr lang="zh-CN" altLang="en-US" sz="2000" dirty="0">
              <a:latin typeface="华文新魏" panose="02010800040101010101" pitchFamily="2" charset="-122"/>
              <a:ea typeface="华文新魏" panose="02010800040101010101" pitchFamily="2" charset="-122"/>
            </a:endParaRPr>
          </a:p>
          <a:p>
            <a:pPr marL="0" lvl="0" indent="0" eaLnBrk="1" hangingPunct="1">
              <a:spcBef>
                <a:spcPct val="0"/>
              </a:spcBef>
              <a:buClrTx/>
              <a:buFontTx/>
              <a:buNone/>
            </a:pPr>
            <a:r>
              <a:rPr lang="zh-CN" altLang="en-US" sz="2000" dirty="0">
                <a:latin typeface="华文新魏" panose="02010800040101010101" pitchFamily="2" charset="-122"/>
                <a:ea typeface="华文新魏" panose="02010800040101010101" pitchFamily="2" charset="-122"/>
              </a:rPr>
              <a:t>信号取不同的值时，</a:t>
            </a:r>
            <a:endParaRPr lang="zh-CN" altLang="en-US" sz="2000" dirty="0">
              <a:latin typeface="华文新魏" panose="02010800040101010101" pitchFamily="2" charset="-122"/>
              <a:ea typeface="华文新魏" panose="02010800040101010101" pitchFamily="2" charset="-122"/>
            </a:endParaRPr>
          </a:p>
          <a:p>
            <a:pPr marL="0" lvl="0" indent="0" eaLnBrk="1" hangingPunct="1">
              <a:spcBef>
                <a:spcPct val="0"/>
              </a:spcBef>
              <a:buClrTx/>
              <a:buFontTx/>
              <a:buNone/>
            </a:pPr>
            <a:r>
              <a:rPr lang="zh-CN" altLang="en-US" sz="2000" dirty="0">
                <a:latin typeface="华文新魏" panose="02010800040101010101" pitchFamily="2" charset="-122"/>
                <a:ea typeface="华文新魏" panose="02010800040101010101" pitchFamily="2" charset="-122"/>
              </a:rPr>
              <a:t>输出取不同的值！</a:t>
            </a:r>
            <a:endParaRPr lang="zh-CN" altLang="en-US" sz="2000" dirty="0">
              <a:latin typeface="华文新魏" panose="02010800040101010101" pitchFamily="2" charset="-122"/>
              <a:ea typeface="华文新魏" panose="02010800040101010101" pitchFamily="2" charset="-122"/>
            </a:endParaRPr>
          </a:p>
        </p:txBody>
      </p:sp>
      <p:sp>
        <p:nvSpPr>
          <p:cNvPr id="1715209" name="AutoShape 9"/>
          <p:cNvSpPr/>
          <p:nvPr/>
        </p:nvSpPr>
        <p:spPr>
          <a:xfrm rot="-76865">
            <a:off x="5997575" y="3922713"/>
            <a:ext cx="3082925" cy="1471612"/>
          </a:xfrm>
          <a:prstGeom prst="cloudCallout">
            <a:avLst>
              <a:gd name="adj1" fmla="val -62731"/>
              <a:gd name="adj2" fmla="val 57241"/>
            </a:avLst>
          </a:prstGeom>
          <a:solidFill>
            <a:srgbClr val="FFFF66"/>
          </a:solidFill>
          <a:ln w="9525" cap="flat" cmpd="sng">
            <a:solidFill>
              <a:schemeClr val="accent2"/>
            </a:solidFill>
            <a:prstDash val="solid"/>
            <a:headEnd type="none" w="med" len="med"/>
            <a:tailEnd type="none" w="med" len="med"/>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buClr>
                <a:schemeClr val="tx1"/>
              </a:buClr>
              <a:buSzPct val="80000"/>
              <a:buNone/>
            </a:pPr>
            <a:r>
              <a:rPr lang="en-US" altLang="zh-CN" dirty="0">
                <a:solidFill>
                  <a:srgbClr val="800000"/>
                </a:solidFill>
                <a:ea typeface="华文行楷" panose="02010800040101010101" pitchFamily="2" charset="-122"/>
              </a:rPr>
              <a:t>case</a:t>
            </a:r>
            <a:r>
              <a:rPr lang="zh-CN" altLang="en-US" dirty="0">
                <a:solidFill>
                  <a:srgbClr val="800000"/>
                </a:solidFill>
                <a:ea typeface="华文行楷" panose="02010800040101010101" pitchFamily="2" charset="-122"/>
              </a:rPr>
              <a:t>语句与</a:t>
            </a:r>
            <a:r>
              <a:rPr lang="en-US" altLang="zh-CN" dirty="0">
                <a:solidFill>
                  <a:srgbClr val="800000"/>
                </a:solidFill>
                <a:ea typeface="华文行楷" panose="02010800040101010101" pitchFamily="2" charset="-122"/>
              </a:rPr>
              <a:t>if-else</a:t>
            </a:r>
            <a:r>
              <a:rPr lang="zh-CN" altLang="en-US" dirty="0">
                <a:solidFill>
                  <a:srgbClr val="800000"/>
                </a:solidFill>
                <a:ea typeface="华文行楷" panose="02010800040101010101" pitchFamily="2" charset="-122"/>
              </a:rPr>
              <a:t>语句有什么区别呢？</a:t>
            </a:r>
            <a:endParaRPr lang="zh-CN" altLang="en-US" dirty="0">
              <a:solidFill>
                <a:srgbClr val="800000"/>
              </a:solidFill>
              <a:ea typeface="华文行楷" panose="02010800040101010101" pitchFamily="2" charset="-122"/>
            </a:endParaRPr>
          </a:p>
        </p:txBody>
      </p:sp>
      <p:sp>
        <p:nvSpPr>
          <p:cNvPr id="1715211" name="Text Box 11"/>
          <p:cNvSpPr txBox="1"/>
          <p:nvPr/>
        </p:nvSpPr>
        <p:spPr>
          <a:xfrm rot="-903972">
            <a:off x="5514975" y="4756150"/>
            <a:ext cx="992188" cy="1098550"/>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en-US" altLang="zh-CN" sz="6600" b="0" dirty="0">
                <a:solidFill>
                  <a:srgbClr val="FF3300"/>
                </a:solidFill>
                <a:latin typeface="宋体" panose="02010600030101010101" pitchFamily="2" charset="-122"/>
                <a:sym typeface="Symbol" panose="05050102010706020507" pitchFamily="18" charset="2"/>
              </a:rPr>
              <a:t></a:t>
            </a:r>
            <a:endParaRPr lang="en-US" altLang="zh-CN" sz="6600" b="0" dirty="0">
              <a:solidFill>
                <a:srgbClr val="FF3300"/>
              </a:solidFill>
              <a:latin typeface="宋体" panose="02010600030101010101" pitchFamily="2" charset="-122"/>
              <a:sym typeface="Symbol" panose="05050102010706020507" pitchFamily="18" charset="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15203">
                                            <p:txEl>
                                              <p:charRg st="0" end="9"/>
                                            </p:txEl>
                                          </p:spTgt>
                                        </p:tgtEl>
                                        <p:attrNameLst>
                                          <p:attrName>style.visibility</p:attrName>
                                        </p:attrNameLst>
                                      </p:cBhvr>
                                      <p:to>
                                        <p:strVal val="visible"/>
                                      </p:to>
                                    </p:set>
                                    <p:anim calcmode="lin" valueType="num">
                                      <p:cBhvr additive="base">
                                        <p:cTn id="7" dur="500" fill="hold"/>
                                        <p:tgtEl>
                                          <p:spTgt spid="1715203">
                                            <p:txEl>
                                              <p:charRg st="0"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15203">
                                            <p:txEl>
                                              <p:charRg st="0" end="9"/>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715204"/>
                                        </p:tgtEl>
                                        <p:attrNameLst>
                                          <p:attrName>style.visibility</p:attrName>
                                        </p:attrNameLst>
                                      </p:cBhvr>
                                      <p:to>
                                        <p:strVal val="visible"/>
                                      </p:to>
                                    </p:set>
                                    <p:animEffect transition="in" filter="dissolve">
                                      <p:cBhvr>
                                        <p:cTn id="12" dur="500"/>
                                        <p:tgtEl>
                                          <p:spTgt spid="171520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15207"/>
                                        </p:tgtEl>
                                        <p:attrNameLst>
                                          <p:attrName>style.visibility</p:attrName>
                                        </p:attrNameLst>
                                      </p:cBhvr>
                                      <p:to>
                                        <p:strVal val="visible"/>
                                      </p:to>
                                    </p:set>
                                    <p:anim calcmode="lin" valueType="num">
                                      <p:cBhvr additive="base">
                                        <p:cTn id="17" dur="500" fill="hold"/>
                                        <p:tgtEl>
                                          <p:spTgt spid="1715207"/>
                                        </p:tgtEl>
                                        <p:attrNameLst>
                                          <p:attrName>ppt_x</p:attrName>
                                        </p:attrNameLst>
                                      </p:cBhvr>
                                      <p:tavLst>
                                        <p:tav tm="0">
                                          <p:val>
                                            <p:strVal val="0-#ppt_w/2"/>
                                          </p:val>
                                        </p:tav>
                                        <p:tav tm="100000">
                                          <p:val>
                                            <p:strVal val="#ppt_x"/>
                                          </p:val>
                                        </p:tav>
                                      </p:tavLst>
                                    </p:anim>
                                    <p:anim calcmode="lin" valueType="num">
                                      <p:cBhvr additive="base">
                                        <p:cTn id="18" dur="500" fill="hold"/>
                                        <p:tgtEl>
                                          <p:spTgt spid="171520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715206">
                                            <p:txEl>
                                              <p:charRg st="0" end="10"/>
                                            </p:txEl>
                                          </p:spTgt>
                                        </p:tgtEl>
                                        <p:attrNameLst>
                                          <p:attrName>style.visibility</p:attrName>
                                        </p:attrNameLst>
                                      </p:cBhvr>
                                      <p:to>
                                        <p:strVal val="visible"/>
                                      </p:to>
                                    </p:set>
                                    <p:anim calcmode="lin" valueType="num">
                                      <p:cBhvr additive="base">
                                        <p:cTn id="23" dur="500" fill="hold"/>
                                        <p:tgtEl>
                                          <p:spTgt spid="1715206">
                                            <p:txEl>
                                              <p:charRg st="0" end="1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15206">
                                            <p:txEl>
                                              <p:charRg st="0" end="10"/>
                                            </p:txEl>
                                          </p:spTgt>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1715205"/>
                                        </p:tgtEl>
                                        <p:attrNameLst>
                                          <p:attrName>style.visibility</p:attrName>
                                        </p:attrNameLst>
                                      </p:cBhvr>
                                      <p:to>
                                        <p:strVal val="visible"/>
                                      </p:to>
                                    </p:set>
                                    <p:anim calcmode="lin" valueType="num">
                                      <p:cBhvr additive="base">
                                        <p:cTn id="28" dur="500" fill="hold"/>
                                        <p:tgtEl>
                                          <p:spTgt spid="1715205"/>
                                        </p:tgtEl>
                                        <p:attrNameLst>
                                          <p:attrName>ppt_x</p:attrName>
                                        </p:attrNameLst>
                                      </p:cBhvr>
                                      <p:tavLst>
                                        <p:tav tm="0">
                                          <p:val>
                                            <p:strVal val="#ppt_x"/>
                                          </p:val>
                                        </p:tav>
                                        <p:tav tm="100000">
                                          <p:val>
                                            <p:strVal val="#ppt_x"/>
                                          </p:val>
                                        </p:tav>
                                      </p:tavLst>
                                    </p:anim>
                                    <p:anim calcmode="lin" valueType="num">
                                      <p:cBhvr additive="base">
                                        <p:cTn id="29" dur="500" fill="hold"/>
                                        <p:tgtEl>
                                          <p:spTgt spid="171520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1715211"/>
                                        </p:tgtEl>
                                        <p:attrNameLst>
                                          <p:attrName>style.visibility</p:attrName>
                                        </p:attrNameLst>
                                      </p:cBhvr>
                                      <p:to>
                                        <p:strVal val="visible"/>
                                      </p:to>
                                    </p:set>
                                    <p:anim calcmode="lin" valueType="num">
                                      <p:cBhvr>
                                        <p:cTn id="34" dur="500" fill="hold"/>
                                        <p:tgtEl>
                                          <p:spTgt spid="1715211"/>
                                        </p:tgtEl>
                                        <p:attrNameLst>
                                          <p:attrName>ppt_w</p:attrName>
                                        </p:attrNameLst>
                                      </p:cBhvr>
                                      <p:tavLst>
                                        <p:tav tm="0">
                                          <p:val>
                                            <p:fltVal val="0.000000"/>
                                          </p:val>
                                        </p:tav>
                                        <p:tav tm="100000">
                                          <p:val>
                                            <p:strVal val="#ppt_w"/>
                                          </p:val>
                                        </p:tav>
                                      </p:tavLst>
                                    </p:anim>
                                    <p:anim calcmode="lin" valueType="num">
                                      <p:cBhvr>
                                        <p:cTn id="35" dur="500" fill="hold"/>
                                        <p:tgtEl>
                                          <p:spTgt spid="1715211"/>
                                        </p:tgtEl>
                                        <p:attrNameLst>
                                          <p:attrName>ppt_h</p:attrName>
                                        </p:attrNameLst>
                                      </p:cBhvr>
                                      <p:tavLst>
                                        <p:tav tm="0">
                                          <p:val>
                                            <p:fltVal val="0.000000"/>
                                          </p:val>
                                        </p:tav>
                                        <p:tav tm="100000">
                                          <p:val>
                                            <p:strVal val="#ppt_h"/>
                                          </p:val>
                                        </p:tav>
                                      </p:tavLst>
                                    </p:anim>
                                  </p:childTnLst>
                                </p:cTn>
                              </p:par>
                            </p:childTnLst>
                          </p:cTn>
                        </p:par>
                        <p:par>
                          <p:cTn id="36" fill="hold">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1715209"/>
                                        </p:tgtEl>
                                        <p:attrNameLst>
                                          <p:attrName>style.visibility</p:attrName>
                                        </p:attrNameLst>
                                      </p:cBhvr>
                                      <p:to>
                                        <p:strVal val="visible"/>
                                      </p:to>
                                    </p:set>
                                    <p:animEffect transition="in" filter="dissolve">
                                      <p:cBhvr>
                                        <p:cTn id="39" dur="500"/>
                                        <p:tgtEl>
                                          <p:spTgt spid="1715209"/>
                                        </p:tgtEl>
                                      </p:cBhvr>
                                    </p:animEffect>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grpId="0" nodeType="clickEffect">
                                  <p:stCondLst>
                                    <p:cond delay="0"/>
                                  </p:stCondLst>
                                  <p:childTnLst>
                                    <p:set>
                                      <p:cBhvr>
                                        <p:cTn id="43" dur="1" fill="hold">
                                          <p:stCondLst>
                                            <p:cond delay="0"/>
                                          </p:stCondLst>
                                        </p:cTn>
                                        <p:tgtEl>
                                          <p:spTgt spid="1715208"/>
                                        </p:tgtEl>
                                        <p:attrNameLst>
                                          <p:attrName>style.visibility</p:attrName>
                                        </p:attrNameLst>
                                      </p:cBhvr>
                                      <p:to>
                                        <p:strVal val="visible"/>
                                      </p:to>
                                    </p:set>
                                    <p:anim calcmode="lin" valueType="num">
                                      <p:cBhvr>
                                        <p:cTn id="44" dur="500" fill="hold"/>
                                        <p:tgtEl>
                                          <p:spTgt spid="1715208"/>
                                        </p:tgtEl>
                                        <p:attrNameLst>
                                          <p:attrName>ppt_w</p:attrName>
                                        </p:attrNameLst>
                                      </p:cBhvr>
                                      <p:tavLst>
                                        <p:tav tm="0">
                                          <p:val>
                                            <p:fltVal val="0.000000"/>
                                          </p:val>
                                        </p:tav>
                                        <p:tav tm="100000">
                                          <p:val>
                                            <p:strVal val="#ppt_w"/>
                                          </p:val>
                                        </p:tav>
                                      </p:tavLst>
                                    </p:anim>
                                    <p:anim calcmode="lin" valueType="num">
                                      <p:cBhvr>
                                        <p:cTn id="45" dur="500" fill="hold"/>
                                        <p:tgtEl>
                                          <p:spTgt spid="1715208"/>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5203" grpId="0" advAuto="1000" build="p"/>
      <p:bldP spid="1715204" grpId="0" animBg="1"/>
      <p:bldP spid="1715205" grpId="0" animBg="1"/>
      <p:bldP spid="1715206" grpId="0" build="p"/>
      <p:bldP spid="1715207" grpId="0"/>
      <p:bldP spid="1715208" grpId="0" animBg="1"/>
      <p:bldP spid="1715209" grpId="0" animBg="1"/>
      <p:bldP spid="1715211"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0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17251" name="Rectangle 3"/>
          <p:cNvSpPr>
            <a:spLocks noGrp="1"/>
          </p:cNvSpPr>
          <p:nvPr>
            <p:ph idx="1"/>
          </p:nvPr>
        </p:nvSpPr>
        <p:spPr>
          <a:xfrm>
            <a:off x="381000" y="1751013"/>
            <a:ext cx="8393113" cy="4017962"/>
          </a:xfrm>
          <a:solidFill>
            <a:srgbClr val="99FFCC">
              <a:alpha val="100000"/>
            </a:srgbClr>
          </a:solidFill>
          <a:ln/>
          <a:effectLst>
            <a:prstShdw prst="shdw13" dist="53882" dir="13499999">
              <a:schemeClr val="bg2">
                <a:alpha val="100000"/>
              </a:schemeClr>
            </a:prstShdw>
          </a:effectLst>
        </p:spPr>
        <p:txBody>
          <a:bodyPr vert="horz" wrap="square" lIns="91440" tIns="45720" rIns="91440" bIns="45720" anchor="t" anchorCtr="0"/>
          <a:p>
            <a:pPr algn="just" eaLnBrk="1" hangingPunct="1">
              <a:lnSpc>
                <a:spcPct val="110000"/>
              </a:lnSpc>
            </a:pPr>
            <a:r>
              <a:rPr lang="zh-CN" altLang="en-US" dirty="0">
                <a:latin typeface="仿宋_GB2312" pitchFamily="50" charset="-122"/>
                <a:ea typeface="仿宋_GB2312" pitchFamily="50" charset="-122"/>
              </a:rPr>
              <a:t>说明：</a:t>
            </a:r>
            <a:endParaRPr lang="zh-CN" altLang="en-US" dirty="0">
              <a:latin typeface="仿宋_GB2312" pitchFamily="50" charset="-122"/>
              <a:ea typeface="仿宋_GB2312" pitchFamily="50" charset="-122"/>
            </a:endParaRPr>
          </a:p>
          <a:p>
            <a:pPr lvl="1" eaLnBrk="1" hangingPunct="1"/>
            <a:r>
              <a:rPr lang="zh-CN" altLang="en-US" dirty="0">
                <a:latin typeface="仿宋_GB2312" pitchFamily="50" charset="-122"/>
                <a:ea typeface="仿宋_GB2312" pitchFamily="50" charset="-122"/>
              </a:rPr>
              <a:t>其中</a:t>
            </a:r>
            <a:r>
              <a:rPr lang="zh-CN" altLang="en-US" dirty="0">
                <a:latin typeface="Times New Roman" panose="02020603050405020304" pitchFamily="18" charset="0"/>
                <a:ea typeface="仿宋_GB2312" pitchFamily="50" charset="-122"/>
              </a:rPr>
              <a:t>“</a:t>
            </a:r>
            <a:r>
              <a:rPr lang="zh-CN" altLang="en-US" dirty="0">
                <a:solidFill>
                  <a:srgbClr val="FF0066"/>
                </a:solidFill>
                <a:latin typeface="仿宋_GB2312" pitchFamily="50" charset="-122"/>
                <a:ea typeface="仿宋_GB2312" pitchFamily="50" charset="-122"/>
              </a:rPr>
              <a:t>敏感</a:t>
            </a:r>
            <a:r>
              <a:rPr lang="zh-CN" altLang="en-US" dirty="0">
                <a:latin typeface="仿宋_GB2312" pitchFamily="50" charset="-122"/>
                <a:ea typeface="仿宋_GB2312" pitchFamily="50" charset="-122"/>
              </a:rPr>
              <a:t>表达式</a:t>
            </a:r>
            <a:r>
              <a:rPr lang="zh-CN" altLang="en-US" dirty="0">
                <a:latin typeface="Times New Roman" panose="02020603050405020304" pitchFamily="18" charset="0"/>
                <a:ea typeface="仿宋_GB2312" pitchFamily="50" charset="-122"/>
              </a:rPr>
              <a:t>”</a:t>
            </a:r>
            <a:r>
              <a:rPr lang="zh-CN" altLang="en-US" dirty="0">
                <a:latin typeface="仿宋_GB2312" pitchFamily="50" charset="-122"/>
                <a:ea typeface="仿宋_GB2312" pitchFamily="50" charset="-122"/>
              </a:rPr>
              <a:t>又称为</a:t>
            </a:r>
            <a:r>
              <a:rPr lang="zh-CN" altLang="en-US" dirty="0">
                <a:latin typeface="Times New Roman" panose="02020603050405020304" pitchFamily="18" charset="0"/>
                <a:ea typeface="仿宋_GB2312" pitchFamily="50" charset="-122"/>
              </a:rPr>
              <a:t>“</a:t>
            </a:r>
            <a:r>
              <a:rPr lang="zh-CN" altLang="en-US" dirty="0">
                <a:solidFill>
                  <a:srgbClr val="FF0066"/>
                </a:solidFill>
                <a:latin typeface="仿宋_GB2312" pitchFamily="50" charset="-122"/>
                <a:ea typeface="仿宋_GB2312" pitchFamily="50" charset="-122"/>
              </a:rPr>
              <a:t>控制</a:t>
            </a:r>
            <a:r>
              <a:rPr lang="zh-CN" altLang="en-US" dirty="0">
                <a:latin typeface="仿宋_GB2312" pitchFamily="50" charset="-122"/>
                <a:ea typeface="仿宋_GB2312" pitchFamily="50" charset="-122"/>
              </a:rPr>
              <a:t>表达式</a:t>
            </a:r>
            <a:r>
              <a:rPr lang="zh-CN" altLang="en-US" dirty="0">
                <a:latin typeface="Times New Roman" panose="02020603050405020304" pitchFamily="18" charset="0"/>
                <a:ea typeface="仿宋_GB2312" pitchFamily="50" charset="-122"/>
              </a:rPr>
              <a:t>”</a:t>
            </a:r>
            <a:r>
              <a:rPr lang="zh-CN" altLang="en-US" dirty="0">
                <a:latin typeface="仿宋_GB2312" pitchFamily="50" charset="-122"/>
                <a:ea typeface="仿宋_GB2312" pitchFamily="50" charset="-122"/>
              </a:rPr>
              <a:t>，通常表示为控制信号的某些位。</a:t>
            </a:r>
            <a:endParaRPr lang="zh-CN" altLang="en-US" dirty="0">
              <a:latin typeface="仿宋_GB2312" pitchFamily="50" charset="-122"/>
              <a:ea typeface="仿宋_GB2312" pitchFamily="50" charset="-122"/>
            </a:endParaRPr>
          </a:p>
          <a:p>
            <a:pPr lvl="1" eaLnBrk="1" hangingPunct="1"/>
            <a:r>
              <a:rPr lang="zh-CN" altLang="en-US" dirty="0">
                <a:latin typeface="仿宋_GB2312" pitchFamily="50" charset="-122"/>
                <a:ea typeface="仿宋_GB2312" pitchFamily="50" charset="-122"/>
              </a:rPr>
              <a:t>值</a:t>
            </a:r>
            <a:r>
              <a:rPr lang="en-US" altLang="zh-CN" dirty="0">
                <a:latin typeface="仿宋_GB2312" pitchFamily="50" charset="-122"/>
                <a:ea typeface="仿宋_GB2312" pitchFamily="50" charset="-122"/>
              </a:rPr>
              <a:t>1</a:t>
            </a:r>
            <a:r>
              <a:rPr lang="en-US" altLang="zh-CN" dirty="0">
                <a:latin typeface="Times New Roman" panose="02020603050405020304" pitchFamily="18" charset="0"/>
                <a:ea typeface="仿宋_GB2312" pitchFamily="50" charset="-122"/>
              </a:rPr>
              <a:t>~</a:t>
            </a:r>
            <a:r>
              <a:rPr lang="zh-CN" altLang="en-US" dirty="0">
                <a:latin typeface="仿宋_GB2312" pitchFamily="50" charset="-122"/>
                <a:ea typeface="仿宋_GB2312" pitchFamily="50" charset="-122"/>
              </a:rPr>
              <a:t>值</a:t>
            </a:r>
            <a:r>
              <a:rPr lang="en-US" altLang="zh-CN" dirty="0">
                <a:latin typeface="仿宋_GB2312" pitchFamily="50" charset="-122"/>
                <a:ea typeface="仿宋_GB2312" pitchFamily="50" charset="-122"/>
              </a:rPr>
              <a:t>n</a:t>
            </a:r>
            <a:r>
              <a:rPr lang="zh-CN" altLang="en-US" dirty="0">
                <a:latin typeface="仿宋_GB2312" pitchFamily="50" charset="-122"/>
                <a:ea typeface="仿宋_GB2312" pitchFamily="50" charset="-122"/>
              </a:rPr>
              <a:t>称为</a:t>
            </a:r>
            <a:r>
              <a:rPr lang="zh-CN" altLang="en-US" dirty="0">
                <a:solidFill>
                  <a:srgbClr val="FF0066"/>
                </a:solidFill>
                <a:latin typeface="仿宋_GB2312" pitchFamily="50" charset="-122"/>
                <a:ea typeface="仿宋_GB2312" pitchFamily="50" charset="-122"/>
              </a:rPr>
              <a:t>分支</a:t>
            </a:r>
            <a:r>
              <a:rPr lang="zh-CN" altLang="en-US" dirty="0">
                <a:latin typeface="仿宋_GB2312" pitchFamily="50" charset="-122"/>
                <a:ea typeface="仿宋_GB2312" pitchFamily="50" charset="-122"/>
              </a:rPr>
              <a:t>表达式，用控制信号的具体状态值表示，因此又称为</a:t>
            </a:r>
            <a:r>
              <a:rPr lang="zh-CN" altLang="en-US" dirty="0">
                <a:solidFill>
                  <a:srgbClr val="FF0066"/>
                </a:solidFill>
                <a:latin typeface="仿宋_GB2312" pitchFamily="50" charset="-122"/>
                <a:ea typeface="仿宋_GB2312" pitchFamily="50" charset="-122"/>
              </a:rPr>
              <a:t>常量</a:t>
            </a:r>
            <a:r>
              <a:rPr lang="zh-CN" altLang="en-US" dirty="0">
                <a:latin typeface="仿宋_GB2312" pitchFamily="50" charset="-122"/>
                <a:ea typeface="仿宋_GB2312" pitchFamily="50" charset="-122"/>
              </a:rPr>
              <a:t>表达式。</a:t>
            </a:r>
            <a:endParaRPr lang="zh-CN" altLang="en-US" dirty="0">
              <a:latin typeface="仿宋_GB2312" pitchFamily="50" charset="-122"/>
              <a:ea typeface="仿宋_GB2312" pitchFamily="50" charset="-122"/>
            </a:endParaRPr>
          </a:p>
          <a:p>
            <a:pPr lvl="1" eaLnBrk="1" hangingPunct="1"/>
            <a:r>
              <a:rPr lang="en-US" altLang="zh-CN" dirty="0">
                <a:latin typeface="仿宋_GB2312" pitchFamily="50" charset="-122"/>
                <a:ea typeface="仿宋_GB2312" pitchFamily="50" charset="-122"/>
              </a:rPr>
              <a:t>default</a:t>
            </a:r>
            <a:r>
              <a:rPr lang="zh-CN" altLang="en-US" dirty="0">
                <a:latin typeface="仿宋_GB2312" pitchFamily="50" charset="-122"/>
                <a:ea typeface="仿宋_GB2312" pitchFamily="50" charset="-122"/>
              </a:rPr>
              <a:t>项可有可无，一个</a:t>
            </a:r>
            <a:r>
              <a:rPr lang="en-US" altLang="zh-CN" dirty="0">
                <a:latin typeface="仿宋_GB2312" pitchFamily="50" charset="-122"/>
                <a:ea typeface="仿宋_GB2312" pitchFamily="50" charset="-122"/>
              </a:rPr>
              <a:t>case</a:t>
            </a:r>
            <a:r>
              <a:rPr lang="zh-CN" altLang="en-US" dirty="0">
                <a:latin typeface="仿宋_GB2312" pitchFamily="50" charset="-122"/>
                <a:ea typeface="仿宋_GB2312" pitchFamily="50" charset="-122"/>
              </a:rPr>
              <a:t>语句里只能有一个</a:t>
            </a:r>
            <a:r>
              <a:rPr lang="en-US" altLang="zh-CN" dirty="0">
                <a:latin typeface="仿宋_GB2312" pitchFamily="50" charset="-122"/>
                <a:ea typeface="仿宋_GB2312" pitchFamily="50" charset="-122"/>
              </a:rPr>
              <a:t>default</a:t>
            </a:r>
            <a:r>
              <a:rPr lang="zh-CN" altLang="en-US" dirty="0">
                <a:latin typeface="仿宋_GB2312" pitchFamily="50" charset="-122"/>
                <a:ea typeface="仿宋_GB2312" pitchFamily="50" charset="-122"/>
              </a:rPr>
              <a:t>项</a:t>
            </a:r>
            <a:r>
              <a:rPr lang="en-US" altLang="zh-CN" dirty="0">
                <a:latin typeface="仿宋_GB2312" pitchFamily="50" charset="-122"/>
                <a:ea typeface="仿宋_GB2312" pitchFamily="50" charset="-122"/>
              </a:rPr>
              <a:t>!</a:t>
            </a:r>
            <a:endParaRPr lang="en-US" altLang="zh-CN" dirty="0">
              <a:latin typeface="仿宋_GB2312" pitchFamily="50" charset="-122"/>
              <a:ea typeface="仿宋_GB2312" pitchFamily="50" charset="-122"/>
            </a:endParaRPr>
          </a:p>
          <a:p>
            <a:pPr lvl="1" eaLnBrk="1" hangingPunct="1"/>
            <a:r>
              <a:rPr lang="zh-CN" altLang="en-US" dirty="0">
                <a:latin typeface="仿宋_GB2312" pitchFamily="50" charset="-122"/>
                <a:ea typeface="仿宋_GB2312" pitchFamily="50" charset="-122"/>
              </a:rPr>
              <a:t>值</a:t>
            </a:r>
            <a:r>
              <a:rPr lang="en-US" altLang="zh-CN" dirty="0">
                <a:latin typeface="仿宋_GB2312" pitchFamily="50" charset="-122"/>
                <a:ea typeface="仿宋_GB2312" pitchFamily="50" charset="-122"/>
              </a:rPr>
              <a:t>1</a:t>
            </a:r>
            <a:r>
              <a:rPr lang="en-US" altLang="zh-CN" dirty="0">
                <a:latin typeface="Times New Roman" panose="02020603050405020304" pitchFamily="18" charset="0"/>
                <a:ea typeface="仿宋_GB2312" pitchFamily="50" charset="-122"/>
              </a:rPr>
              <a:t>~</a:t>
            </a:r>
            <a:r>
              <a:rPr lang="zh-CN" altLang="en-US" dirty="0">
                <a:latin typeface="仿宋_GB2312" pitchFamily="50" charset="-122"/>
                <a:ea typeface="仿宋_GB2312" pitchFamily="50" charset="-122"/>
              </a:rPr>
              <a:t>值</a:t>
            </a:r>
            <a:r>
              <a:rPr lang="en-US" altLang="zh-CN" dirty="0">
                <a:latin typeface="仿宋_GB2312" pitchFamily="50" charset="-122"/>
                <a:ea typeface="仿宋_GB2312" pitchFamily="50" charset="-122"/>
              </a:rPr>
              <a:t>n</a:t>
            </a:r>
            <a:r>
              <a:rPr lang="zh-CN" altLang="en-US" dirty="0">
                <a:latin typeface="仿宋_GB2312" pitchFamily="50" charset="-122"/>
                <a:ea typeface="仿宋_GB2312" pitchFamily="50" charset="-122"/>
              </a:rPr>
              <a:t>必须互不相同，否则矛盾。</a:t>
            </a:r>
            <a:endParaRPr lang="zh-CN" altLang="en-US" dirty="0">
              <a:latin typeface="仿宋_GB2312" pitchFamily="50" charset="-122"/>
              <a:ea typeface="仿宋_GB2312" pitchFamily="50" charset="-122"/>
            </a:endParaRPr>
          </a:p>
          <a:p>
            <a:pPr lvl="1" eaLnBrk="1" hangingPunct="1"/>
            <a:r>
              <a:rPr lang="zh-CN" altLang="en-US" dirty="0">
                <a:latin typeface="仿宋_GB2312" pitchFamily="50" charset="-122"/>
                <a:ea typeface="仿宋_GB2312" pitchFamily="50" charset="-122"/>
              </a:rPr>
              <a:t>值</a:t>
            </a:r>
            <a:r>
              <a:rPr lang="en-US" altLang="zh-CN" dirty="0">
                <a:latin typeface="仿宋_GB2312" pitchFamily="50" charset="-122"/>
                <a:ea typeface="仿宋_GB2312" pitchFamily="50" charset="-122"/>
              </a:rPr>
              <a:t>1</a:t>
            </a:r>
            <a:r>
              <a:rPr lang="en-US" altLang="zh-CN" dirty="0">
                <a:latin typeface="Times New Roman" panose="02020603050405020304" pitchFamily="18" charset="0"/>
                <a:ea typeface="仿宋_GB2312" pitchFamily="50" charset="-122"/>
              </a:rPr>
              <a:t>~</a:t>
            </a:r>
            <a:r>
              <a:rPr lang="zh-CN" altLang="en-US" dirty="0">
                <a:latin typeface="仿宋_GB2312" pitchFamily="50" charset="-122"/>
                <a:ea typeface="仿宋_GB2312" pitchFamily="50" charset="-122"/>
              </a:rPr>
              <a:t>值</a:t>
            </a:r>
            <a:r>
              <a:rPr lang="en-US" altLang="zh-CN" dirty="0">
                <a:latin typeface="仿宋_GB2312" pitchFamily="50" charset="-122"/>
                <a:ea typeface="仿宋_GB2312" pitchFamily="50" charset="-122"/>
              </a:rPr>
              <a:t>n</a:t>
            </a:r>
            <a:r>
              <a:rPr lang="zh-CN" altLang="en-US" dirty="0">
                <a:latin typeface="仿宋_GB2312" pitchFamily="50" charset="-122"/>
                <a:ea typeface="仿宋_GB2312" pitchFamily="50" charset="-122"/>
              </a:rPr>
              <a:t>的位宽必须相等，且与控制表达式的位宽相同。</a:t>
            </a:r>
            <a:endParaRPr lang="zh-CN" altLang="en-US" dirty="0">
              <a:latin typeface="仿宋_GB2312" pitchFamily="50" charset="-122"/>
              <a:ea typeface="仿宋_GB2312" pitchFamily="50"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1717251"/>
                                        </p:tgtEl>
                                        <p:attrNameLst>
                                          <p:attrName>style.visibility</p:attrName>
                                        </p:attrNameLst>
                                      </p:cBhvr>
                                      <p:to>
                                        <p:strVal val="visible"/>
                                      </p:to>
                                    </p:set>
                                    <p:anim calcmode="lin" valueType="num">
                                      <p:cBhvr additive="base">
                                        <p:cTn id="7" dur="500" fill="hold"/>
                                        <p:tgtEl>
                                          <p:spTgt spid="1717251"/>
                                        </p:tgtEl>
                                        <p:attrNameLst>
                                          <p:attrName>ppt_x</p:attrName>
                                        </p:attrNameLst>
                                      </p:cBhvr>
                                      <p:tavLst>
                                        <p:tav tm="0">
                                          <p:val>
                                            <p:strVal val="0-#ppt_w/2"/>
                                          </p:val>
                                        </p:tav>
                                        <p:tav tm="100000">
                                          <p:val>
                                            <p:strVal val="#ppt_x"/>
                                          </p:val>
                                        </p:tav>
                                      </p:tavLst>
                                    </p:anim>
                                    <p:anim calcmode="lin" valueType="num">
                                      <p:cBhvr additive="base">
                                        <p:cTn id="8" dur="500" fill="hold"/>
                                        <p:tgtEl>
                                          <p:spTgt spid="17172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7251"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925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19299" name="Rectangle 3"/>
          <p:cNvSpPr>
            <a:spLocks noGrp="1"/>
          </p:cNvSpPr>
          <p:nvPr>
            <p:ph idx="1"/>
          </p:nvPr>
        </p:nvSpPr>
        <p:spPr>
          <a:xfrm>
            <a:off x="455613" y="1778000"/>
            <a:ext cx="3162300" cy="506413"/>
          </a:xfrm>
          <a:ln/>
        </p:spPr>
        <p:txBody>
          <a:bodyPr vert="horz" wrap="square" lIns="91440" tIns="45720" rIns="91440" bIns="45720" anchor="t" anchorCtr="0"/>
          <a:p>
            <a:pPr algn="just" eaLnBrk="1" hangingPunct="1">
              <a:lnSpc>
                <a:spcPct val="110000"/>
              </a:lnSpc>
              <a:buNone/>
            </a:pPr>
            <a:r>
              <a:rPr lang="en-US" altLang="zh-CN" dirty="0">
                <a:solidFill>
                  <a:srgbClr val="009900"/>
                </a:solidFill>
                <a:latin typeface="华文新魏" panose="02010800040101010101" pitchFamily="2" charset="-122"/>
                <a:ea typeface="华文新魏" panose="02010800040101010101" pitchFamily="2" charset="-122"/>
              </a:rPr>
              <a:t>2. casez</a:t>
            </a:r>
            <a:r>
              <a:rPr lang="zh-CN" altLang="en-US" dirty="0">
                <a:solidFill>
                  <a:srgbClr val="009900"/>
                </a:solidFill>
                <a:latin typeface="华文新魏" panose="02010800040101010101" pitchFamily="2" charset="-122"/>
                <a:ea typeface="华文新魏" panose="02010800040101010101" pitchFamily="2" charset="-122"/>
              </a:rPr>
              <a:t>与</a:t>
            </a:r>
            <a:r>
              <a:rPr lang="en-US" altLang="zh-CN" dirty="0">
                <a:solidFill>
                  <a:srgbClr val="009900"/>
                </a:solidFill>
                <a:latin typeface="华文新魏" panose="02010800040101010101" pitchFamily="2" charset="-122"/>
                <a:ea typeface="华文新魏" panose="02010800040101010101" pitchFamily="2" charset="-122"/>
              </a:rPr>
              <a:t>casex</a:t>
            </a:r>
            <a:r>
              <a:rPr lang="zh-CN" altLang="en-US" dirty="0">
                <a:solidFill>
                  <a:srgbClr val="009900"/>
                </a:solidFill>
                <a:latin typeface="华文新魏" panose="02010800040101010101" pitchFamily="2" charset="-122"/>
                <a:ea typeface="华文新魏" panose="02010800040101010101" pitchFamily="2" charset="-122"/>
              </a:rPr>
              <a:t>语句</a:t>
            </a:r>
            <a:endParaRPr lang="zh-CN" altLang="en-US" dirty="0">
              <a:solidFill>
                <a:srgbClr val="009900"/>
              </a:solidFill>
              <a:latin typeface="华文新魏" panose="02010800040101010101" pitchFamily="2" charset="-122"/>
              <a:ea typeface="华文新魏" panose="02010800040101010101" pitchFamily="2" charset="-122"/>
            </a:endParaRPr>
          </a:p>
        </p:txBody>
      </p:sp>
      <p:sp>
        <p:nvSpPr>
          <p:cNvPr id="1719301" name="AutoShape 5"/>
          <p:cNvSpPr/>
          <p:nvPr/>
        </p:nvSpPr>
        <p:spPr>
          <a:xfrm>
            <a:off x="3775075" y="1744663"/>
            <a:ext cx="3209925" cy="412750"/>
          </a:xfrm>
          <a:prstGeom prst="wedgeRoundRectCallout">
            <a:avLst>
              <a:gd name="adj1" fmla="val -68495"/>
              <a:gd name="adj2" fmla="val 17694"/>
              <a:gd name="adj3" fmla="val 16667"/>
            </a:avLst>
          </a:prstGeom>
          <a:solidFill>
            <a:srgbClr val="FFCCFF"/>
          </a:solidFill>
          <a:ln w="9525">
            <a:noFill/>
          </a:ln>
          <a:effectLst>
            <a:prstShdw prst="shdw17" dist="17961" dir="2699999">
              <a:srgbClr val="997A99"/>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200" dirty="0">
                <a:latin typeface="方正姚体" panose="02010601030101010101" pitchFamily="2" charset="-122"/>
                <a:ea typeface="方正姚体" panose="02010601030101010101" pitchFamily="2" charset="-122"/>
              </a:rPr>
              <a:t>是</a:t>
            </a:r>
            <a:r>
              <a:rPr lang="en-US" altLang="zh-CN" sz="2200" dirty="0">
                <a:latin typeface="方正姚体" panose="02010601030101010101" pitchFamily="2" charset="-122"/>
                <a:ea typeface="方正姚体" panose="02010601030101010101" pitchFamily="2" charset="-122"/>
              </a:rPr>
              <a:t>case</a:t>
            </a:r>
            <a:r>
              <a:rPr lang="zh-CN" altLang="en-US" sz="2200" dirty="0">
                <a:latin typeface="方正姚体" panose="02010601030101010101" pitchFamily="2" charset="-122"/>
                <a:ea typeface="方正姚体" panose="02010601030101010101" pitchFamily="2" charset="-122"/>
              </a:rPr>
              <a:t>语句的两种变体</a:t>
            </a:r>
            <a:endParaRPr lang="zh-CN" altLang="en-US" sz="2200" dirty="0">
              <a:latin typeface="方正姚体" panose="02010601030101010101" pitchFamily="2" charset="-122"/>
              <a:ea typeface="方正姚体" panose="02010601030101010101" pitchFamily="2" charset="-122"/>
            </a:endParaRPr>
          </a:p>
        </p:txBody>
      </p:sp>
      <p:sp>
        <p:nvSpPr>
          <p:cNvPr id="1719302" name="Rectangle 6"/>
          <p:cNvSpPr/>
          <p:nvPr/>
        </p:nvSpPr>
        <p:spPr>
          <a:xfrm>
            <a:off x="620713" y="2598738"/>
            <a:ext cx="7269162" cy="2924175"/>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algn="just">
              <a:lnSpc>
                <a:spcPct val="110000"/>
              </a:lnSpc>
              <a:spcBef>
                <a:spcPct val="10000"/>
              </a:spcBef>
            </a:pPr>
            <a:r>
              <a:rPr lang="zh-CN" altLang="en-US" dirty="0">
                <a:latin typeface="宋体" panose="02010600030101010101" pitchFamily="2" charset="-122"/>
              </a:rPr>
              <a:t>在</a:t>
            </a:r>
            <a:r>
              <a:rPr lang="en-US" altLang="zh-CN" dirty="0">
                <a:solidFill>
                  <a:srgbClr val="FF0066"/>
                </a:solidFill>
                <a:latin typeface="宋体" panose="02010600030101010101" pitchFamily="2" charset="-122"/>
              </a:rPr>
              <a:t>case</a:t>
            </a:r>
            <a:r>
              <a:rPr lang="zh-CN" altLang="en-US" dirty="0">
                <a:latin typeface="宋体" panose="02010600030101010101" pitchFamily="2" charset="-122"/>
              </a:rPr>
              <a:t>语句中，分支表达式每一位的值都是确定的（或者为</a:t>
            </a:r>
            <a:r>
              <a:rPr lang="en-US" altLang="zh-CN" dirty="0">
                <a:latin typeface="宋体" panose="02010600030101010101" pitchFamily="2" charset="-122"/>
              </a:rPr>
              <a:t>0</a:t>
            </a:r>
            <a:r>
              <a:rPr lang="zh-CN" altLang="en-US" dirty="0">
                <a:latin typeface="宋体" panose="02010600030101010101" pitchFamily="2" charset="-122"/>
              </a:rPr>
              <a:t>，或者为</a:t>
            </a:r>
            <a:r>
              <a:rPr lang="en-US" altLang="zh-CN" dirty="0">
                <a:latin typeface="宋体" panose="02010600030101010101" pitchFamily="2" charset="-122"/>
              </a:rPr>
              <a:t>1</a:t>
            </a:r>
            <a:r>
              <a:rPr lang="zh-CN" altLang="en-US" dirty="0">
                <a:latin typeface="宋体" panose="02010600030101010101" pitchFamily="2" charset="-122"/>
              </a:rPr>
              <a:t>）；</a:t>
            </a:r>
            <a:endParaRPr lang="zh-CN" altLang="en-US" dirty="0">
              <a:latin typeface="宋体" panose="02010600030101010101" pitchFamily="2" charset="-122"/>
            </a:endParaRPr>
          </a:p>
          <a:p>
            <a:pPr marL="342900" lvl="0" indent="-342900" algn="just">
              <a:lnSpc>
                <a:spcPct val="110000"/>
              </a:lnSpc>
              <a:spcBef>
                <a:spcPct val="10000"/>
              </a:spcBef>
            </a:pPr>
            <a:r>
              <a:rPr lang="zh-CN" altLang="en-US" dirty="0">
                <a:latin typeface="宋体" panose="02010600030101010101" pitchFamily="2" charset="-122"/>
              </a:rPr>
              <a:t>在</a:t>
            </a:r>
            <a:r>
              <a:rPr lang="en-US" altLang="zh-CN" dirty="0">
                <a:solidFill>
                  <a:srgbClr val="FF0066"/>
                </a:solidFill>
                <a:latin typeface="宋体" panose="02010600030101010101" pitchFamily="2" charset="-122"/>
              </a:rPr>
              <a:t>casez</a:t>
            </a:r>
            <a:r>
              <a:rPr lang="zh-CN" altLang="en-US" dirty="0">
                <a:latin typeface="宋体" panose="02010600030101010101" pitchFamily="2" charset="-122"/>
              </a:rPr>
              <a:t>语句中，若分支表达式某些位的值为高阻值</a:t>
            </a:r>
            <a:r>
              <a:rPr lang="en-US" altLang="zh-CN" dirty="0">
                <a:solidFill>
                  <a:srgbClr val="FF0066"/>
                </a:solidFill>
                <a:latin typeface="宋体" panose="02010600030101010101" pitchFamily="2" charset="-122"/>
              </a:rPr>
              <a:t>z</a:t>
            </a:r>
            <a:r>
              <a:rPr lang="zh-CN" altLang="en-US" dirty="0">
                <a:latin typeface="宋体" panose="02010600030101010101" pitchFamily="2" charset="-122"/>
              </a:rPr>
              <a:t>，则不考虑对这些位的比较；</a:t>
            </a:r>
            <a:endParaRPr lang="zh-CN" altLang="en-US" dirty="0">
              <a:latin typeface="宋体" panose="02010600030101010101" pitchFamily="2" charset="-122"/>
            </a:endParaRPr>
          </a:p>
          <a:p>
            <a:pPr marL="342900" lvl="0" indent="-342900" algn="just">
              <a:lnSpc>
                <a:spcPct val="110000"/>
              </a:lnSpc>
              <a:spcBef>
                <a:spcPct val="10000"/>
              </a:spcBef>
            </a:pPr>
            <a:r>
              <a:rPr lang="zh-CN" altLang="en-US" dirty="0">
                <a:latin typeface="宋体" panose="02010600030101010101" pitchFamily="2" charset="-122"/>
              </a:rPr>
              <a:t>在</a:t>
            </a:r>
            <a:r>
              <a:rPr lang="en-US" altLang="zh-CN" dirty="0">
                <a:solidFill>
                  <a:srgbClr val="FF0066"/>
                </a:solidFill>
                <a:latin typeface="宋体" panose="02010600030101010101" pitchFamily="2" charset="-122"/>
              </a:rPr>
              <a:t>casex</a:t>
            </a:r>
            <a:r>
              <a:rPr lang="zh-CN" altLang="en-US" dirty="0">
                <a:latin typeface="宋体" panose="02010600030101010101" pitchFamily="2" charset="-122"/>
              </a:rPr>
              <a:t>语句中，若分支表达式某些位的值为</a:t>
            </a:r>
            <a:r>
              <a:rPr lang="en-US" altLang="zh-CN" dirty="0">
                <a:solidFill>
                  <a:srgbClr val="FF0066"/>
                </a:solidFill>
                <a:latin typeface="宋体" panose="02010600030101010101" pitchFamily="2" charset="-122"/>
              </a:rPr>
              <a:t>z</a:t>
            </a:r>
            <a:r>
              <a:rPr lang="zh-CN" altLang="en-US" dirty="0">
                <a:latin typeface="宋体" panose="02010600030101010101" pitchFamily="2" charset="-122"/>
              </a:rPr>
              <a:t>或不定值</a:t>
            </a:r>
            <a:r>
              <a:rPr lang="en-US" altLang="zh-CN" dirty="0">
                <a:solidFill>
                  <a:srgbClr val="FF0066"/>
                </a:solidFill>
                <a:latin typeface="宋体" panose="02010600030101010101" pitchFamily="2" charset="-122"/>
              </a:rPr>
              <a:t>x</a:t>
            </a:r>
            <a:r>
              <a:rPr lang="zh-CN" altLang="en-US" dirty="0">
                <a:latin typeface="宋体" panose="02010600030101010101" pitchFamily="2" charset="-122"/>
              </a:rPr>
              <a:t>，则不考虑对这些位的比较。</a:t>
            </a:r>
            <a:endParaRPr lang="zh-CN" altLang="en-US" dirty="0">
              <a:latin typeface="宋体" panose="02010600030101010101" pitchFamily="2" charset="-122"/>
            </a:endParaRPr>
          </a:p>
          <a:p>
            <a:pPr marL="342900" lvl="0" indent="-342900" algn="just">
              <a:lnSpc>
                <a:spcPct val="110000"/>
              </a:lnSpc>
              <a:spcBef>
                <a:spcPct val="10000"/>
              </a:spcBef>
              <a:buClr>
                <a:srgbClr val="FF0066"/>
              </a:buClr>
              <a:buFont typeface="Wingdings" panose="05000000000000000000" pitchFamily="2" charset="2"/>
              <a:buChar char="v"/>
            </a:pPr>
            <a:r>
              <a:rPr lang="zh-CN" altLang="en-US" dirty="0">
                <a:latin typeface="宋体" panose="02010600030101010101" pitchFamily="2" charset="-122"/>
              </a:rPr>
              <a:t>在分支表达式中，可用</a:t>
            </a:r>
            <a:r>
              <a:rPr lang="zh-CN" altLang="en-US" dirty="0">
                <a:latin typeface="Times New Roman" panose="02020603050405020304" pitchFamily="18" charset="0"/>
              </a:rPr>
              <a:t>“</a:t>
            </a:r>
            <a:r>
              <a:rPr lang="zh-CN" altLang="en-US" dirty="0">
                <a:solidFill>
                  <a:srgbClr val="FF0066"/>
                </a:solidFill>
                <a:latin typeface="宋体" panose="02010600030101010101" pitchFamily="2" charset="-122"/>
              </a:rPr>
              <a:t>？</a:t>
            </a:r>
            <a:r>
              <a:rPr lang="zh-CN" altLang="en-US" dirty="0">
                <a:latin typeface="Times New Roman" panose="02020603050405020304" pitchFamily="18" charset="0"/>
              </a:rPr>
              <a:t>”</a:t>
            </a:r>
            <a:r>
              <a:rPr lang="zh-CN" altLang="en-US" dirty="0">
                <a:latin typeface="宋体" panose="02010600030101010101" pitchFamily="2" charset="-122"/>
              </a:rPr>
              <a:t>来标识</a:t>
            </a:r>
            <a:r>
              <a:rPr lang="en-US" altLang="zh-CN" dirty="0">
                <a:latin typeface="宋体" panose="02010600030101010101" pitchFamily="2" charset="-122"/>
              </a:rPr>
              <a:t>x</a:t>
            </a:r>
            <a:r>
              <a:rPr lang="zh-CN" altLang="en-US" dirty="0">
                <a:latin typeface="宋体" panose="02010600030101010101" pitchFamily="2" charset="-122"/>
              </a:rPr>
              <a:t>或</a:t>
            </a:r>
            <a:r>
              <a:rPr lang="en-US" altLang="zh-CN" dirty="0">
                <a:latin typeface="宋体" panose="02010600030101010101" pitchFamily="2" charset="-122"/>
              </a:rPr>
              <a:t>z</a:t>
            </a:r>
            <a:r>
              <a:rPr lang="zh-CN" altLang="en-US" dirty="0">
                <a:latin typeface="宋体" panose="02010600030101010101" pitchFamily="2" charset="-122"/>
              </a:rPr>
              <a:t>。</a:t>
            </a:r>
            <a:endParaRPr lang="zh-CN" altLang="en-US" dirty="0">
              <a:latin typeface="宋体" panose="02010600030101010101" pitchFamily="2" charset="-122"/>
            </a:endParaRPr>
          </a:p>
          <a:p>
            <a:pPr marL="342900" lvl="0" indent="-342900" algn="just">
              <a:lnSpc>
                <a:spcPct val="110000"/>
              </a:lnSpc>
              <a:spcBef>
                <a:spcPct val="10000"/>
              </a:spcBef>
              <a:buClr>
                <a:srgbClr val="FF0066"/>
              </a:buClr>
              <a:buNone/>
            </a:pPr>
            <a:r>
              <a:rPr lang="zh-CN" altLang="en-US" dirty="0">
                <a:latin typeface="宋体" panose="02010600030101010101" pitchFamily="2" charset="-122"/>
              </a:rPr>
              <a:t>  </a:t>
            </a:r>
            <a:endParaRPr lang="zh-CN" altLang="en-US" dirty="0">
              <a:latin typeface="宋体" panose="0201060003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19299"/>
                                        </p:tgtEl>
                                        <p:attrNameLst>
                                          <p:attrName>style.visibility</p:attrName>
                                        </p:attrNameLst>
                                      </p:cBhvr>
                                      <p:to>
                                        <p:strVal val="visible"/>
                                      </p:to>
                                    </p:set>
                                    <p:anim calcmode="lin" valueType="num">
                                      <p:cBhvr additive="base">
                                        <p:cTn id="7" dur="500" fill="hold"/>
                                        <p:tgtEl>
                                          <p:spTgt spid="1719299"/>
                                        </p:tgtEl>
                                        <p:attrNameLst>
                                          <p:attrName>ppt_x</p:attrName>
                                        </p:attrNameLst>
                                      </p:cBhvr>
                                      <p:tavLst>
                                        <p:tav tm="0">
                                          <p:val>
                                            <p:strVal val="0-#ppt_w/2"/>
                                          </p:val>
                                        </p:tav>
                                        <p:tav tm="100000">
                                          <p:val>
                                            <p:strVal val="#ppt_x"/>
                                          </p:val>
                                        </p:tav>
                                      </p:tavLst>
                                    </p:anim>
                                    <p:anim calcmode="lin" valueType="num">
                                      <p:cBhvr additive="base">
                                        <p:cTn id="8" dur="500" fill="hold"/>
                                        <p:tgtEl>
                                          <p:spTgt spid="171929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719301"/>
                                        </p:tgtEl>
                                        <p:attrNameLst>
                                          <p:attrName>style.visibility</p:attrName>
                                        </p:attrNameLst>
                                      </p:cBhvr>
                                      <p:to>
                                        <p:strVal val="visible"/>
                                      </p:to>
                                    </p:set>
                                    <p:animEffect transition="in" filter="dissolve">
                                      <p:cBhvr>
                                        <p:cTn id="12" dur="500"/>
                                        <p:tgtEl>
                                          <p:spTgt spid="17193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19302">
                                            <p:txEl>
                                              <p:charRg st="0" end="37"/>
                                            </p:txEl>
                                          </p:spTgt>
                                        </p:tgtEl>
                                        <p:attrNameLst>
                                          <p:attrName>style.visibility</p:attrName>
                                        </p:attrNameLst>
                                      </p:cBhvr>
                                      <p:to>
                                        <p:strVal val="visible"/>
                                      </p:to>
                                    </p:set>
                                    <p:animEffect transition="in" filter="wipe(left)">
                                      <p:cBhvr>
                                        <p:cTn id="17" dur="500"/>
                                        <p:tgtEl>
                                          <p:spTgt spid="1719302">
                                            <p:txEl>
                                              <p:charRg st="0" end="3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19302">
                                            <p:txEl>
                                              <p:charRg st="37" end="77"/>
                                            </p:txEl>
                                          </p:spTgt>
                                        </p:tgtEl>
                                        <p:attrNameLst>
                                          <p:attrName>style.visibility</p:attrName>
                                        </p:attrNameLst>
                                      </p:cBhvr>
                                      <p:to>
                                        <p:strVal val="visible"/>
                                      </p:to>
                                    </p:set>
                                    <p:animEffect transition="in" filter="wipe(left)">
                                      <p:cBhvr>
                                        <p:cTn id="22" dur="500"/>
                                        <p:tgtEl>
                                          <p:spTgt spid="1719302">
                                            <p:txEl>
                                              <p:charRg st="37" end="7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19302">
                                            <p:txEl>
                                              <p:charRg st="77" end="119"/>
                                            </p:txEl>
                                          </p:spTgt>
                                        </p:tgtEl>
                                        <p:attrNameLst>
                                          <p:attrName>style.visibility</p:attrName>
                                        </p:attrNameLst>
                                      </p:cBhvr>
                                      <p:to>
                                        <p:strVal val="visible"/>
                                      </p:to>
                                    </p:set>
                                    <p:animEffect transition="in" filter="wipe(left)">
                                      <p:cBhvr>
                                        <p:cTn id="27" dur="500"/>
                                        <p:tgtEl>
                                          <p:spTgt spid="1719302">
                                            <p:txEl>
                                              <p:charRg st="77" end="11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19302">
                                            <p:txEl>
                                              <p:charRg st="119" end="140"/>
                                            </p:txEl>
                                          </p:spTgt>
                                        </p:tgtEl>
                                        <p:attrNameLst>
                                          <p:attrName>style.visibility</p:attrName>
                                        </p:attrNameLst>
                                      </p:cBhvr>
                                      <p:to>
                                        <p:strVal val="visible"/>
                                      </p:to>
                                    </p:set>
                                    <p:animEffect transition="in" filter="wipe(left)">
                                      <p:cBhvr>
                                        <p:cTn id="32" dur="500"/>
                                        <p:tgtEl>
                                          <p:spTgt spid="1719302">
                                            <p:txEl>
                                              <p:charRg st="119" end="14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19302">
                                            <p:txEl>
                                              <p:charRg st="140" end="143"/>
                                            </p:txEl>
                                          </p:spTgt>
                                        </p:tgtEl>
                                        <p:attrNameLst>
                                          <p:attrName>style.visibility</p:attrName>
                                        </p:attrNameLst>
                                      </p:cBhvr>
                                      <p:to>
                                        <p:strVal val="visible"/>
                                      </p:to>
                                    </p:set>
                                    <p:animEffect transition="in" filter="wipe(left)">
                                      <p:cBhvr>
                                        <p:cTn id="37" dur="500"/>
                                        <p:tgtEl>
                                          <p:spTgt spid="1719302">
                                            <p:txEl>
                                              <p:charRg st="140" end="1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9299" grpId="0"/>
      <p:bldP spid="1719301" grpId="0" animBg="1"/>
      <p:bldP spid="1719302" grpId="0" bldLvl="2"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298"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059268" name="Text Box 4"/>
          <p:cNvSpPr txBox="1"/>
          <p:nvPr/>
        </p:nvSpPr>
        <p:spPr>
          <a:xfrm>
            <a:off x="1958975" y="1554163"/>
            <a:ext cx="5119688" cy="5099050"/>
          </a:xfrm>
          <a:prstGeom prst="rect">
            <a:avLst/>
          </a:prstGeom>
          <a:solidFill>
            <a:srgbClr val="CCECFF"/>
          </a:solidFill>
          <a:ln w="12700" cap="flat" cmpd="sng">
            <a:solidFill>
              <a:schemeClr val="tx1"/>
            </a:solidFill>
            <a:prstDash val="solid"/>
            <a:miter/>
            <a:headEnd type="none" w="med" len="med"/>
            <a:tailEnd type="none" w="med" len="med"/>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10000"/>
              </a:spcBef>
              <a:buClrTx/>
              <a:buFontTx/>
              <a:buNone/>
            </a:pPr>
            <a:r>
              <a:rPr lang="en-US" altLang="zh-CN" sz="2000" dirty="0">
                <a:latin typeface="Times New Roman" panose="02020603050405020304" pitchFamily="18" charset="0"/>
              </a:rPr>
              <a:t>module mux_z(out,a,b,c,d,select);</a:t>
            </a:r>
            <a:endParaRPr lang="en-US" altLang="zh-CN" sz="2000" dirty="0">
              <a:latin typeface="Times New Roman" panose="02020603050405020304" pitchFamily="18" charset="0"/>
            </a:endParaRPr>
          </a:p>
          <a:p>
            <a:pPr marL="0" lvl="0" indent="0" eaLnBrk="1" hangingPunct="1">
              <a:spcBef>
                <a:spcPct val="10000"/>
              </a:spcBef>
              <a:buClrTx/>
              <a:buFontTx/>
              <a:buNone/>
            </a:pPr>
            <a:r>
              <a:rPr lang="en-US" altLang="zh-CN" sz="2000" dirty="0">
                <a:latin typeface="Times New Roman" panose="02020603050405020304" pitchFamily="18" charset="0"/>
              </a:rPr>
              <a:t>      output out;</a:t>
            </a:r>
            <a:endParaRPr lang="en-US" altLang="zh-CN" sz="2000" dirty="0">
              <a:latin typeface="Times New Roman" panose="02020603050405020304" pitchFamily="18" charset="0"/>
            </a:endParaRPr>
          </a:p>
          <a:p>
            <a:pPr marL="0" lvl="0" indent="0" eaLnBrk="1" hangingPunct="1">
              <a:spcBef>
                <a:spcPct val="10000"/>
              </a:spcBef>
              <a:buClrTx/>
              <a:buFontTx/>
              <a:buNone/>
            </a:pPr>
            <a:r>
              <a:rPr lang="en-US" altLang="zh-CN" sz="2000" dirty="0">
                <a:latin typeface="Times New Roman" panose="02020603050405020304" pitchFamily="18" charset="0"/>
              </a:rPr>
              <a:t>      input a,b,c,d;</a:t>
            </a:r>
            <a:endParaRPr lang="en-US" altLang="zh-CN" sz="2000" dirty="0">
              <a:latin typeface="Times New Roman" panose="02020603050405020304" pitchFamily="18" charset="0"/>
            </a:endParaRPr>
          </a:p>
          <a:p>
            <a:pPr marL="0" lvl="0" indent="0" eaLnBrk="1" hangingPunct="1">
              <a:spcBef>
                <a:spcPct val="10000"/>
              </a:spcBef>
              <a:buClrTx/>
              <a:buFontTx/>
              <a:buNone/>
            </a:pPr>
            <a:r>
              <a:rPr lang="en-US" altLang="zh-CN" sz="2000" dirty="0">
                <a:latin typeface="Times New Roman" panose="02020603050405020304" pitchFamily="18" charset="0"/>
              </a:rPr>
              <a:t>      input[5:0] select;</a:t>
            </a:r>
            <a:endParaRPr lang="en-US" altLang="zh-CN" sz="2000" dirty="0">
              <a:latin typeface="Times New Roman" panose="02020603050405020304" pitchFamily="18" charset="0"/>
            </a:endParaRPr>
          </a:p>
          <a:p>
            <a:pPr marL="0" lvl="0" indent="0" eaLnBrk="1" hangingPunct="1">
              <a:spcBef>
                <a:spcPct val="10000"/>
              </a:spcBef>
              <a:buClrTx/>
              <a:buFontTx/>
              <a:buNone/>
            </a:pPr>
            <a:r>
              <a:rPr lang="en-US" altLang="zh-CN" sz="2000" dirty="0">
                <a:latin typeface="Times New Roman" panose="02020603050405020304" pitchFamily="18" charset="0"/>
              </a:rPr>
              <a:t>      reg out; //</a:t>
            </a:r>
            <a:r>
              <a:rPr lang="zh-CN" altLang="en-US" sz="2000" dirty="0">
                <a:latin typeface="Times New Roman" panose="02020603050405020304" pitchFamily="18" charset="0"/>
              </a:rPr>
              <a:t>必须声明</a:t>
            </a:r>
            <a:endParaRPr lang="zh-CN" altLang="en-US" sz="2000" dirty="0">
              <a:latin typeface="Times New Roman" panose="02020603050405020304" pitchFamily="18" charset="0"/>
            </a:endParaRPr>
          </a:p>
          <a:p>
            <a:pPr marL="0" lvl="0" indent="0" eaLnBrk="1" hangingPunct="1">
              <a:spcBef>
                <a:spcPct val="10000"/>
              </a:spcBef>
              <a:buClr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always@ (select[5:0] or a or b or c or d)</a:t>
            </a:r>
            <a:endParaRPr lang="en-US" altLang="zh-CN" sz="2000" dirty="0">
              <a:latin typeface="Times New Roman" panose="02020603050405020304" pitchFamily="18" charset="0"/>
            </a:endParaRPr>
          </a:p>
          <a:p>
            <a:pPr marL="0" lvl="0" indent="0" eaLnBrk="1" hangingPunct="1">
              <a:spcBef>
                <a:spcPct val="10000"/>
              </a:spcBef>
              <a:buClrTx/>
              <a:buFontTx/>
              <a:buNone/>
            </a:pPr>
            <a:r>
              <a:rPr lang="en-US" altLang="zh-CN" sz="2000" dirty="0">
                <a:latin typeface="Times New Roman" panose="02020603050405020304" pitchFamily="18" charset="0"/>
              </a:rPr>
              <a:t>     begin</a:t>
            </a:r>
            <a:endParaRPr lang="en-US" altLang="zh-CN" sz="2000" dirty="0">
              <a:latin typeface="Times New Roman" panose="02020603050405020304" pitchFamily="18" charset="0"/>
            </a:endParaRPr>
          </a:p>
          <a:p>
            <a:pPr marL="0" lvl="0" indent="0" eaLnBrk="1" hangingPunct="1">
              <a:spcBef>
                <a:spcPct val="10000"/>
              </a:spcBef>
              <a:buClrTx/>
              <a:buFontTx/>
              <a:buNone/>
            </a:pPr>
            <a:r>
              <a:rPr lang="en-US" altLang="zh-CN" sz="2000" dirty="0">
                <a:latin typeface="Times New Roman" panose="02020603050405020304" pitchFamily="18" charset="0"/>
              </a:rPr>
              <a:t>         </a:t>
            </a:r>
            <a:r>
              <a:rPr lang="en-US" altLang="zh-CN" sz="2000" dirty="0">
                <a:solidFill>
                  <a:schemeClr val="hlink"/>
                </a:solidFill>
                <a:latin typeface="Times New Roman" panose="02020603050405020304" pitchFamily="18" charset="0"/>
              </a:rPr>
              <a:t>casez (select)</a:t>
            </a:r>
            <a:endParaRPr lang="en-US" altLang="zh-CN" sz="2000" dirty="0">
              <a:solidFill>
                <a:schemeClr val="hlink"/>
              </a:solidFill>
              <a:latin typeface="Times New Roman" panose="02020603050405020304" pitchFamily="18" charset="0"/>
            </a:endParaRPr>
          </a:p>
          <a:p>
            <a:pPr marL="0" lvl="0" indent="0" eaLnBrk="1" hangingPunct="1">
              <a:spcBef>
                <a:spcPct val="10000"/>
              </a:spcBef>
              <a:buClrTx/>
              <a:buFontTx/>
              <a:buNone/>
            </a:pPr>
            <a:r>
              <a:rPr lang="en-US" altLang="zh-CN" sz="2000" dirty="0">
                <a:latin typeface="Times New Roman" panose="02020603050405020304" pitchFamily="18" charset="0"/>
              </a:rPr>
              <a:t>             4’b???1: out = a</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marL="0" lvl="0" indent="0" eaLnBrk="1" hangingPunct="1">
              <a:spcBef>
                <a:spcPct val="10000"/>
              </a:spcBef>
              <a:buClr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4’b??1? : out = b</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marL="0" lvl="0" indent="0" eaLnBrk="1" hangingPunct="1">
              <a:spcBef>
                <a:spcPct val="10000"/>
              </a:spcBef>
              <a:buClr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4’b? 1?? : out = c</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marL="0" lvl="0" indent="0" eaLnBrk="1" hangingPunct="1">
              <a:spcBef>
                <a:spcPct val="10000"/>
              </a:spcBef>
              <a:buClr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4’b 1??? : out = d</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marL="0" lvl="0" indent="0" eaLnBrk="1" hangingPunct="1">
              <a:spcBef>
                <a:spcPct val="10000"/>
              </a:spcBef>
              <a:buClrTx/>
              <a:buFontTx/>
              <a:buNone/>
            </a:pPr>
            <a:r>
              <a:rPr lang="zh-CN" altLang="en-US" sz="2000" dirty="0">
                <a:latin typeface="Times New Roman" panose="02020603050405020304" pitchFamily="18" charset="0"/>
              </a:rPr>
              <a:t>         </a:t>
            </a:r>
            <a:r>
              <a:rPr lang="en-US" altLang="zh-CN" sz="2000" dirty="0">
                <a:solidFill>
                  <a:schemeClr val="hlink"/>
                </a:solidFill>
                <a:latin typeface="Times New Roman" panose="02020603050405020304" pitchFamily="18" charset="0"/>
              </a:rPr>
              <a:t>endcase</a:t>
            </a:r>
            <a:endParaRPr lang="en-US" altLang="zh-CN" sz="2000" dirty="0">
              <a:solidFill>
                <a:schemeClr val="hlink"/>
              </a:solidFill>
              <a:latin typeface="Times New Roman" panose="02020603050405020304" pitchFamily="18" charset="0"/>
            </a:endParaRPr>
          </a:p>
          <a:p>
            <a:pPr marL="0" lvl="0" indent="0" eaLnBrk="1" hangingPunct="1">
              <a:spcBef>
                <a:spcPct val="10000"/>
              </a:spcBef>
              <a:buClrTx/>
              <a:buFontTx/>
              <a:buNone/>
            </a:pPr>
            <a:r>
              <a:rPr lang="en-US" altLang="zh-CN" sz="2000" dirty="0">
                <a:latin typeface="Times New Roman" panose="02020603050405020304" pitchFamily="18" charset="0"/>
              </a:rPr>
              <a:t>     end</a:t>
            </a:r>
            <a:endParaRPr lang="en-US" altLang="zh-CN" sz="2000" dirty="0">
              <a:latin typeface="Times New Roman" panose="02020603050405020304" pitchFamily="18" charset="0"/>
            </a:endParaRPr>
          </a:p>
          <a:p>
            <a:pPr marL="0" lvl="0" indent="0" eaLnBrk="1" hangingPunct="1">
              <a:spcBef>
                <a:spcPct val="10000"/>
              </a:spcBef>
              <a:buClrTx/>
              <a:buFontTx/>
              <a:buNone/>
            </a:pPr>
            <a:r>
              <a:rPr lang="en-US" altLang="zh-CN" sz="2000" dirty="0">
                <a:latin typeface="Times New Roman" panose="02020603050405020304" pitchFamily="18" charset="0"/>
              </a:rPr>
              <a:t>endmodule</a:t>
            </a:r>
            <a:endParaRPr lang="en-US" altLang="zh-CN" sz="2000" dirty="0">
              <a:latin typeface="Times New Roman" panose="02020603050405020304" pitchFamily="18" charset="0"/>
            </a:endParaRPr>
          </a:p>
        </p:txBody>
      </p:sp>
      <p:sp>
        <p:nvSpPr>
          <p:cNvPr id="311300" name="Rectangle 8"/>
          <p:cNvSpPr/>
          <p:nvPr/>
        </p:nvSpPr>
        <p:spPr>
          <a:xfrm>
            <a:off x="1108075" y="1035050"/>
            <a:ext cx="4479925" cy="457200"/>
          </a:xfrm>
          <a:prstGeom prst="rect">
            <a:avLst/>
          </a:prstGeom>
          <a:noFill/>
          <a:ln w="9525">
            <a:noFill/>
          </a:ln>
        </p:spPr>
        <p:txBody>
          <a:bodyPr wrap="none"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en-US" altLang="zh-CN" dirty="0">
                <a:latin typeface="宋体" panose="02010600030101010101" pitchFamily="2" charset="-122"/>
              </a:rPr>
              <a:t>[</a:t>
            </a:r>
            <a:r>
              <a:rPr lang="zh-CN" altLang="en-US" dirty="0">
                <a:solidFill>
                  <a:srgbClr val="FF0066"/>
                </a:solidFill>
                <a:latin typeface="宋体" panose="02010600030101010101" pitchFamily="2" charset="-122"/>
              </a:rPr>
              <a:t>例</a:t>
            </a:r>
            <a:r>
              <a:rPr lang="en-US" altLang="zh-CN" dirty="0">
                <a:latin typeface="宋体" panose="02010600030101010101" pitchFamily="2" charset="-122"/>
              </a:rPr>
              <a:t>] </a:t>
            </a:r>
            <a:r>
              <a:rPr lang="zh-CN" altLang="en-US" dirty="0">
                <a:latin typeface="宋体" panose="02010600030101010101" pitchFamily="2" charset="-122"/>
              </a:rPr>
              <a:t>用</a:t>
            </a:r>
            <a:r>
              <a:rPr lang="en-US" altLang="zh-CN" dirty="0">
                <a:latin typeface="宋体" panose="02010600030101010101" pitchFamily="2" charset="-122"/>
              </a:rPr>
              <a:t>casez</a:t>
            </a:r>
            <a:r>
              <a:rPr lang="zh-CN" altLang="en-US" dirty="0">
                <a:latin typeface="宋体" panose="02010600030101010101" pitchFamily="2" charset="-122"/>
              </a:rPr>
              <a:t>描述的数据选择器</a:t>
            </a:r>
            <a:endParaRPr lang="zh-CN" altLang="en-US" dirty="0">
              <a:latin typeface="宋体" panose="02010600030101010101" pitchFamily="2" charset="-122"/>
            </a:endParaRPr>
          </a:p>
        </p:txBody>
      </p:sp>
      <p:sp>
        <p:nvSpPr>
          <p:cNvPr id="2059273" name="AutoShape 9"/>
          <p:cNvSpPr/>
          <p:nvPr/>
        </p:nvSpPr>
        <p:spPr>
          <a:xfrm>
            <a:off x="4427538" y="5641975"/>
            <a:ext cx="1647825" cy="769938"/>
          </a:xfrm>
          <a:prstGeom prst="wedgeRoundRectCallout">
            <a:avLst>
              <a:gd name="adj1" fmla="val -92486"/>
              <a:gd name="adj2" fmla="val -55981"/>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dirty="0">
                <a:latin typeface="宋体" panose="02010600030101010101" pitchFamily="2" charset="-122"/>
              </a:rPr>
              <a:t>这里</a:t>
            </a:r>
            <a:r>
              <a:rPr lang="zh-CN" altLang="en-US" sz="2000" dirty="0">
                <a:latin typeface="Times New Roman" panose="02020603050405020304" pitchFamily="18" charset="0"/>
              </a:rPr>
              <a:t>“</a:t>
            </a:r>
            <a:r>
              <a:rPr lang="zh-CN" altLang="en-US" sz="2000" dirty="0">
                <a:latin typeface="宋体" panose="02010600030101010101" pitchFamily="2" charset="-122"/>
              </a:rPr>
              <a:t>？</a:t>
            </a:r>
            <a:r>
              <a:rPr lang="zh-CN" altLang="en-US" sz="2000" dirty="0">
                <a:latin typeface="Times New Roman" panose="02020603050405020304" pitchFamily="18" charset="0"/>
              </a:rPr>
              <a:t>”</a:t>
            </a:r>
            <a:r>
              <a:rPr lang="zh-CN" altLang="en-US" sz="2000" dirty="0">
                <a:latin typeface="宋体" panose="02010600030101010101" pitchFamily="2" charset="-122"/>
              </a:rPr>
              <a:t>表示高阻态</a:t>
            </a:r>
            <a:endParaRPr lang="zh-CN" altLang="en-US" sz="2000" dirty="0"/>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9268"/>
                                        </p:tgtEl>
                                        <p:attrNameLst>
                                          <p:attrName>style.visibility</p:attrName>
                                        </p:attrNameLst>
                                      </p:cBhvr>
                                      <p:to>
                                        <p:strVal val="visible"/>
                                      </p:to>
                                    </p:set>
                                    <p:anim calcmode="lin" valueType="num">
                                      <p:cBhvr additive="base">
                                        <p:cTn id="7" dur="500" fill="hold"/>
                                        <p:tgtEl>
                                          <p:spTgt spid="2059268"/>
                                        </p:tgtEl>
                                        <p:attrNameLst>
                                          <p:attrName>ppt_x</p:attrName>
                                        </p:attrNameLst>
                                      </p:cBhvr>
                                      <p:tavLst>
                                        <p:tav tm="0">
                                          <p:val>
                                            <p:strVal val="#ppt_x"/>
                                          </p:val>
                                        </p:tav>
                                        <p:tav tm="100000">
                                          <p:val>
                                            <p:strVal val="#ppt_x"/>
                                          </p:val>
                                        </p:tav>
                                      </p:tavLst>
                                    </p:anim>
                                    <p:anim calcmode="lin" valueType="num">
                                      <p:cBhvr additive="base">
                                        <p:cTn id="8" dur="500" fill="hold"/>
                                        <p:tgtEl>
                                          <p:spTgt spid="20592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059273"/>
                                        </p:tgtEl>
                                        <p:attrNameLst>
                                          <p:attrName>style.visibility</p:attrName>
                                        </p:attrNameLst>
                                      </p:cBhvr>
                                      <p:to>
                                        <p:strVal val="visible"/>
                                      </p:to>
                                    </p:set>
                                    <p:animEffect transition="in" filter="dissolve">
                                      <p:cBhvr>
                                        <p:cTn id="13" dur="500"/>
                                        <p:tgtEl>
                                          <p:spTgt spid="2059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268" grpId="0" animBg="1"/>
      <p:bldP spid="2059273"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3346"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137091" name="Rectangle 3"/>
          <p:cNvSpPr>
            <a:spLocks noGrp="1"/>
          </p:cNvSpPr>
          <p:nvPr>
            <p:ph idx="1"/>
          </p:nvPr>
        </p:nvSpPr>
        <p:spPr>
          <a:xfrm>
            <a:off x="538163" y="1657350"/>
            <a:ext cx="7415212" cy="3784600"/>
          </a:xfrm>
          <a:ln/>
        </p:spPr>
        <p:txBody>
          <a:bodyPr vert="horz" wrap="square" lIns="91440" tIns="45720" rIns="91440" bIns="45720" anchor="t" anchorCtr="0"/>
          <a:p>
            <a:pPr algn="just" eaLnBrk="1" hangingPunct="1">
              <a:lnSpc>
                <a:spcPct val="110000"/>
              </a:lnSpc>
              <a:buNone/>
            </a:pPr>
            <a:r>
              <a:rPr lang="zh-CN" altLang="en-US" dirty="0">
                <a:solidFill>
                  <a:srgbClr val="FF0000"/>
                </a:solidFill>
                <a:latin typeface="宋体" panose="02010600030101010101" pitchFamily="2" charset="-122"/>
              </a:rPr>
              <a:t>三、使用条件语句注意事项</a:t>
            </a:r>
            <a:endParaRPr lang="zh-CN" altLang="en-US" dirty="0">
              <a:solidFill>
                <a:srgbClr val="FF0000"/>
              </a:solidFill>
              <a:latin typeface="宋体" panose="02010600030101010101" pitchFamily="2" charset="-122"/>
            </a:endParaRPr>
          </a:p>
          <a:p>
            <a:pPr algn="just">
              <a:lnSpc>
                <a:spcPct val="120000"/>
              </a:lnSpc>
              <a:spcBef>
                <a:spcPct val="10000"/>
              </a:spcBef>
            </a:pPr>
            <a:r>
              <a:rPr lang="zh-CN" altLang="zh-CN" dirty="0">
                <a:latin typeface="华文新魏" panose="02010800040101010101" pitchFamily="2" charset="-122"/>
                <a:ea typeface="华文新魏" panose="02010800040101010101" pitchFamily="2" charset="-122"/>
              </a:rPr>
              <a:t>应注意列出</a:t>
            </a:r>
            <a:r>
              <a:rPr lang="zh-CN" altLang="zh-CN" dirty="0">
                <a:solidFill>
                  <a:srgbClr val="FF0066"/>
                </a:solidFill>
                <a:latin typeface="华文新魏" panose="02010800040101010101" pitchFamily="2" charset="-122"/>
                <a:ea typeface="华文新魏" panose="02010800040101010101" pitchFamily="2" charset="-122"/>
              </a:rPr>
              <a:t>所有</a:t>
            </a:r>
            <a:r>
              <a:rPr lang="zh-CN" altLang="zh-CN" dirty="0">
                <a:latin typeface="华文新魏" panose="02010800040101010101" pitchFamily="2" charset="-122"/>
                <a:ea typeface="华文新魏" panose="02010800040101010101" pitchFamily="2" charset="-122"/>
              </a:rPr>
              <a:t>条件分支，否则当条件不满足时，编译器会生成一个锁存器保持原值！</a:t>
            </a:r>
            <a:endParaRPr lang="zh-CN" altLang="en-US" dirty="0">
              <a:latin typeface="华文新魏" panose="02010800040101010101" pitchFamily="2" charset="-122"/>
              <a:ea typeface="华文新魏" panose="02010800040101010101" pitchFamily="2" charset="-122"/>
            </a:endParaRPr>
          </a:p>
          <a:p>
            <a:pPr algn="just">
              <a:lnSpc>
                <a:spcPct val="120000"/>
              </a:lnSpc>
              <a:spcBef>
                <a:spcPct val="10000"/>
              </a:spcBef>
            </a:pPr>
            <a:r>
              <a:rPr lang="zh-CN" altLang="en-US" dirty="0">
                <a:latin typeface="宋体" panose="02010600030101010101" pitchFamily="2" charset="-122"/>
              </a:rPr>
              <a:t>这一点可用于设计时序电路，如计数器：条件满足时加</a:t>
            </a:r>
            <a:r>
              <a:rPr lang="en-US" altLang="zh-CN" dirty="0">
                <a:latin typeface="宋体" panose="02010600030101010101" pitchFamily="2" charset="-122"/>
              </a:rPr>
              <a:t>1</a:t>
            </a:r>
            <a:r>
              <a:rPr lang="zh-CN" altLang="en-US" dirty="0">
                <a:latin typeface="宋体" panose="02010600030101010101" pitchFamily="2" charset="-122"/>
              </a:rPr>
              <a:t>，否则保持原值不变。</a:t>
            </a:r>
            <a:endParaRPr lang="zh-CN" altLang="en-US" dirty="0">
              <a:latin typeface="宋体" panose="02010600030101010101" pitchFamily="2" charset="-122"/>
            </a:endParaRPr>
          </a:p>
          <a:p>
            <a:pPr algn="just">
              <a:lnSpc>
                <a:spcPct val="120000"/>
              </a:lnSpc>
              <a:spcBef>
                <a:spcPct val="10000"/>
              </a:spcBef>
            </a:pPr>
            <a:r>
              <a:rPr lang="zh-CN" altLang="zh-CN" dirty="0">
                <a:latin typeface="宋体" panose="02010600030101010101" pitchFamily="2" charset="-122"/>
              </a:rPr>
              <a:t>而在</a:t>
            </a:r>
            <a:r>
              <a:rPr lang="zh-CN" altLang="zh-CN" dirty="0">
                <a:solidFill>
                  <a:srgbClr val="FF0066"/>
                </a:solidFill>
                <a:latin typeface="宋体" panose="02010600030101010101" pitchFamily="2" charset="-122"/>
              </a:rPr>
              <a:t>组合</a:t>
            </a:r>
            <a:r>
              <a:rPr lang="zh-CN" altLang="zh-CN" dirty="0">
                <a:latin typeface="宋体" panose="02010600030101010101" pitchFamily="2" charset="-122"/>
              </a:rPr>
              <a:t>电路设计中，应避免</a:t>
            </a:r>
            <a:r>
              <a:rPr lang="zh-CN" altLang="en-US" dirty="0">
                <a:latin typeface="宋体" panose="02010600030101010101" pitchFamily="2" charset="-122"/>
              </a:rPr>
              <a:t>生成隐含</a:t>
            </a:r>
            <a:r>
              <a:rPr lang="zh-CN" altLang="en-US" dirty="0">
                <a:solidFill>
                  <a:srgbClr val="FF0066"/>
                </a:solidFill>
                <a:latin typeface="宋体" panose="02010600030101010101" pitchFamily="2" charset="-122"/>
              </a:rPr>
              <a:t>锁存器</a:t>
            </a:r>
            <a:r>
              <a:rPr lang="zh-CN" altLang="zh-CN" dirty="0">
                <a:latin typeface="宋体" panose="02010600030101010101" pitchFamily="2" charset="-122"/>
              </a:rPr>
              <a:t>！有效</a:t>
            </a:r>
            <a:r>
              <a:rPr lang="zh-CN" altLang="zh-CN" dirty="0">
                <a:latin typeface="Times New Roman" panose="02020603050405020304" pitchFamily="18" charset="0"/>
              </a:rPr>
              <a:t>的方法是在</a:t>
            </a:r>
            <a:r>
              <a:rPr lang="en-US" altLang="zh-CN" dirty="0">
                <a:solidFill>
                  <a:srgbClr val="CC3300"/>
                </a:solidFill>
                <a:latin typeface="Times New Roman" panose="02020603050405020304" pitchFamily="18" charset="0"/>
              </a:rPr>
              <a:t>if</a:t>
            </a:r>
            <a:r>
              <a:rPr lang="zh-CN" altLang="en-US" dirty="0">
                <a:latin typeface="Times New Roman" panose="02020603050405020304" pitchFamily="18" charset="0"/>
              </a:rPr>
              <a:t>语句最后写上</a:t>
            </a:r>
            <a:r>
              <a:rPr lang="en-US" altLang="zh-CN" dirty="0">
                <a:solidFill>
                  <a:srgbClr val="CC3300"/>
                </a:solidFill>
                <a:latin typeface="Times New Roman" panose="02020603050405020304" pitchFamily="18" charset="0"/>
              </a:rPr>
              <a:t>else</a:t>
            </a:r>
            <a:r>
              <a:rPr lang="zh-CN" altLang="en-US" dirty="0">
                <a:latin typeface="Times New Roman" panose="02020603050405020304" pitchFamily="18" charset="0"/>
              </a:rPr>
              <a:t>项；在</a:t>
            </a:r>
            <a:r>
              <a:rPr lang="en-US" altLang="zh-CN" dirty="0">
                <a:solidFill>
                  <a:srgbClr val="CC3300"/>
                </a:solidFill>
                <a:latin typeface="Times New Roman" panose="02020603050405020304" pitchFamily="18" charset="0"/>
              </a:rPr>
              <a:t>case</a:t>
            </a:r>
            <a:r>
              <a:rPr lang="zh-CN" altLang="en-US" dirty="0">
                <a:latin typeface="Times New Roman" panose="02020603050405020304" pitchFamily="18" charset="0"/>
              </a:rPr>
              <a:t>语句最后写上</a:t>
            </a:r>
            <a:r>
              <a:rPr lang="en-US" altLang="zh-CN" dirty="0">
                <a:solidFill>
                  <a:srgbClr val="CC3300"/>
                </a:solidFill>
                <a:latin typeface="Times New Roman" panose="02020603050405020304" pitchFamily="18" charset="0"/>
              </a:rPr>
              <a:t>default</a:t>
            </a:r>
            <a:r>
              <a:rPr lang="zh-CN" altLang="en-US" dirty="0">
                <a:latin typeface="Times New Roman" panose="02020603050405020304" pitchFamily="18" charset="0"/>
              </a:rPr>
              <a:t>项。</a:t>
            </a:r>
            <a:endParaRPr lang="zh-CN" altLang="en-US" dirty="0">
              <a:latin typeface="Times New Roman" panose="02020603050405020304" pitchFamily="18" charset="0"/>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37091"/>
                                        </p:tgtEl>
                                        <p:attrNameLst>
                                          <p:attrName>style.visibility</p:attrName>
                                        </p:attrNameLst>
                                      </p:cBhvr>
                                      <p:to>
                                        <p:strVal val="visible"/>
                                      </p:to>
                                    </p:set>
                                    <p:anim calcmode="lin" valueType="num">
                                      <p:cBhvr additive="base">
                                        <p:cTn id="7" dur="500" fill="hold"/>
                                        <p:tgtEl>
                                          <p:spTgt spid="2137091"/>
                                        </p:tgtEl>
                                        <p:attrNameLst>
                                          <p:attrName>ppt_x</p:attrName>
                                        </p:attrNameLst>
                                      </p:cBhvr>
                                      <p:tavLst>
                                        <p:tav tm="0">
                                          <p:val>
                                            <p:strVal val="0-#ppt_w/2"/>
                                          </p:val>
                                        </p:tav>
                                        <p:tav tm="100000">
                                          <p:val>
                                            <p:strVal val="#ppt_x"/>
                                          </p:val>
                                        </p:tav>
                                      </p:tavLst>
                                    </p:anim>
                                    <p:anim calcmode="lin" valueType="num">
                                      <p:cBhvr additive="base">
                                        <p:cTn id="8" dur="500" fill="hold"/>
                                        <p:tgtEl>
                                          <p:spTgt spid="21370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7091"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539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21347" name="Rectangle 3"/>
          <p:cNvSpPr>
            <a:spLocks noGrp="1"/>
          </p:cNvSpPr>
          <p:nvPr>
            <p:ph idx="1"/>
          </p:nvPr>
        </p:nvSpPr>
        <p:spPr>
          <a:xfrm>
            <a:off x="677863" y="1860550"/>
            <a:ext cx="3508375" cy="490538"/>
          </a:xfrm>
          <a:solidFill>
            <a:srgbClr val="FFCC99">
              <a:alpha val="100000"/>
            </a:srgbClr>
          </a:solidFill>
          <a:ln/>
          <a:effectLst>
            <a:prstShdw prst="shdw13" dist="53882" dir="13499999">
              <a:schemeClr val="bg2">
                <a:alpha val="100000"/>
              </a:schemeClr>
            </a:prstShdw>
          </a:effectLst>
        </p:spPr>
        <p:txBody>
          <a:bodyPr vert="horz" wrap="square" lIns="91440" tIns="45720" rIns="91440" bIns="45720" anchor="t" anchorCtr="0"/>
          <a:p>
            <a:pPr algn="ctr" eaLnBrk="1" hangingPunct="1">
              <a:lnSpc>
                <a:spcPct val="110000"/>
              </a:lnSpc>
              <a:buNone/>
            </a:pPr>
            <a:r>
              <a:rPr lang="zh-CN" altLang="en-US" dirty="0">
                <a:latin typeface="仿宋_GB2312" pitchFamily="50" charset="-122"/>
                <a:ea typeface="仿宋_GB2312" pitchFamily="50" charset="-122"/>
              </a:rPr>
              <a:t>如何正确使用</a:t>
            </a:r>
            <a:r>
              <a:rPr lang="en-US" altLang="zh-CN" dirty="0">
                <a:latin typeface="仿宋_GB2312" pitchFamily="50" charset="-122"/>
                <a:ea typeface="仿宋_GB2312" pitchFamily="50" charset="-122"/>
              </a:rPr>
              <a:t>if</a:t>
            </a:r>
            <a:r>
              <a:rPr lang="zh-CN" altLang="en-US" dirty="0">
                <a:latin typeface="仿宋_GB2312" pitchFamily="50" charset="-122"/>
                <a:ea typeface="仿宋_GB2312" pitchFamily="50" charset="-122"/>
              </a:rPr>
              <a:t>语句？</a:t>
            </a:r>
            <a:endParaRPr lang="zh-CN" altLang="en-US" dirty="0">
              <a:latin typeface="华文新魏" panose="02010800040101010101" pitchFamily="2" charset="-122"/>
              <a:ea typeface="华文新魏" panose="02010800040101010101" pitchFamily="2" charset="-122"/>
            </a:endParaRPr>
          </a:p>
        </p:txBody>
      </p:sp>
      <p:sp>
        <p:nvSpPr>
          <p:cNvPr id="1721349" name="Text Box 5"/>
          <p:cNvSpPr txBox="1"/>
          <p:nvPr/>
        </p:nvSpPr>
        <p:spPr>
          <a:xfrm>
            <a:off x="347663" y="2554288"/>
            <a:ext cx="3048000" cy="762000"/>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zh-CN" altLang="en-US" sz="2200" b="0" dirty="0">
                <a:latin typeface="方正姚体" panose="02010601030101010101" pitchFamily="2" charset="-122"/>
                <a:ea typeface="方正姚体" panose="02010601030101010101" pitchFamily="2" charset="-122"/>
              </a:rPr>
              <a:t>生成了不想要的锁存器：</a:t>
            </a:r>
            <a:endParaRPr lang="zh-CN" altLang="en-US" sz="2200" b="0" dirty="0">
              <a:latin typeface="方正姚体" panose="02010601030101010101" pitchFamily="2" charset="-122"/>
              <a:ea typeface="方正姚体" panose="02010601030101010101" pitchFamily="2" charset="-122"/>
            </a:endParaRPr>
          </a:p>
        </p:txBody>
      </p:sp>
      <p:sp>
        <p:nvSpPr>
          <p:cNvPr id="1721351" name="Text Box 7"/>
          <p:cNvSpPr txBox="1"/>
          <p:nvPr/>
        </p:nvSpPr>
        <p:spPr>
          <a:xfrm>
            <a:off x="4989513" y="2541588"/>
            <a:ext cx="2362200" cy="762000"/>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zh-CN" altLang="en-US" sz="2200" b="0" dirty="0">
                <a:latin typeface="方正姚体" panose="02010601030101010101" pitchFamily="2" charset="-122"/>
                <a:ea typeface="方正姚体" panose="02010601030101010101" pitchFamily="2" charset="-122"/>
              </a:rPr>
              <a:t>不会生成锁存器：</a:t>
            </a:r>
            <a:endParaRPr lang="zh-CN" altLang="en-US" sz="2200" b="0" dirty="0">
              <a:latin typeface="方正姚体" panose="02010601030101010101" pitchFamily="2" charset="-122"/>
              <a:ea typeface="方正姚体" panose="02010601030101010101" pitchFamily="2" charset="-122"/>
            </a:endParaRPr>
          </a:p>
        </p:txBody>
      </p:sp>
      <p:grpSp>
        <p:nvGrpSpPr>
          <p:cNvPr id="1721400" name="Group 56"/>
          <p:cNvGrpSpPr/>
          <p:nvPr/>
        </p:nvGrpSpPr>
        <p:grpSpPr>
          <a:xfrm>
            <a:off x="423863" y="3363913"/>
            <a:ext cx="3792537" cy="1781175"/>
            <a:chOff x="294" y="2687"/>
            <a:chExt cx="2389" cy="1122"/>
          </a:xfrm>
        </p:grpSpPr>
        <p:sp>
          <p:nvSpPr>
            <p:cNvPr id="315414" name="Text Box 4"/>
            <p:cNvSpPr txBox="1"/>
            <p:nvPr/>
          </p:nvSpPr>
          <p:spPr>
            <a:xfrm>
              <a:off x="294" y="2687"/>
              <a:ext cx="2389" cy="1122"/>
            </a:xfrm>
            <a:prstGeom prst="rect">
              <a:avLst/>
            </a:prstGeom>
            <a:solidFill>
              <a:srgbClr val="99CCFF"/>
            </a:solidFill>
            <a:ln w="12700" cap="flat" cmpd="sng">
              <a:solidFill>
                <a:schemeClr val="tx1"/>
              </a:solidFill>
              <a:prstDash val="solid"/>
              <a:miter/>
              <a:headEnd type="none" w="med" len="med"/>
              <a:tailEnd type="none" w="med" len="med"/>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en-US" altLang="zh-CN" sz="2000" dirty="0">
                  <a:latin typeface="Times New Roman" panose="02020603050405020304" pitchFamily="18" charset="0"/>
                </a:rPr>
                <a:t>always@ (al or d)</a:t>
              </a:r>
              <a:endParaRPr lang="en-US" altLang="zh-CN" sz="2000" dirty="0">
                <a:latin typeface="Times New Roman" panose="02020603050405020304" pitchFamily="18" charset="0"/>
              </a:endParaRPr>
            </a:p>
            <a:p>
              <a:pPr marL="0" lvl="0" indent="0" eaLnBrk="1" hangingPunct="1">
                <a:spcBef>
                  <a:spcPct val="50000"/>
                </a:spcBef>
                <a:buClrTx/>
                <a:buFontTx/>
                <a:buNone/>
              </a:pPr>
              <a:r>
                <a:rPr lang="en-US" altLang="zh-CN" sz="2000" dirty="0">
                  <a:latin typeface="Times New Roman" panose="02020603050405020304" pitchFamily="18" charset="0"/>
                </a:rPr>
                <a:t>   begin</a:t>
              </a:r>
              <a:endParaRPr lang="en-US" altLang="zh-CN" sz="2000" dirty="0">
                <a:latin typeface="Times New Roman" panose="02020603050405020304" pitchFamily="18" charset="0"/>
              </a:endParaRPr>
            </a:p>
            <a:p>
              <a:pPr marL="0" lvl="0" indent="0" eaLnBrk="1" hangingPunct="1">
                <a:spcBef>
                  <a:spcPct val="50000"/>
                </a:spcBef>
                <a:buClrTx/>
                <a:buFontTx/>
                <a:buNone/>
              </a:pPr>
              <a:r>
                <a:rPr lang="en-US" altLang="zh-CN" sz="2000" dirty="0">
                  <a:latin typeface="Times New Roman" panose="02020603050405020304" pitchFamily="18" charset="0"/>
                </a:rPr>
                <a:t>        if(al)  q&lt;=d</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marL="0" lvl="0" indent="0" eaLnBrk="1" hangingPunct="1">
                <a:spcBef>
                  <a:spcPct val="50000"/>
                </a:spcBef>
                <a:buClr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end</a:t>
              </a:r>
              <a:endParaRPr lang="en-US" altLang="zh-CN" sz="2000" dirty="0">
                <a:latin typeface="Times New Roman" panose="02020603050405020304" pitchFamily="18" charset="0"/>
              </a:endParaRPr>
            </a:p>
          </p:txBody>
        </p:sp>
        <p:grpSp>
          <p:nvGrpSpPr>
            <p:cNvPr id="315415" name="Group 51"/>
            <p:cNvGrpSpPr/>
            <p:nvPr/>
          </p:nvGrpSpPr>
          <p:grpSpPr>
            <a:xfrm>
              <a:off x="1513" y="2905"/>
              <a:ext cx="1059" cy="804"/>
              <a:chOff x="2516" y="1045"/>
              <a:chExt cx="1059" cy="804"/>
            </a:xfrm>
          </p:grpSpPr>
          <p:sp>
            <p:nvSpPr>
              <p:cNvPr id="315416" name="Rectangle 11"/>
              <p:cNvSpPr/>
              <p:nvPr/>
            </p:nvSpPr>
            <p:spPr>
              <a:xfrm>
                <a:off x="2534" y="1045"/>
                <a:ext cx="1041" cy="789"/>
              </a:xfrm>
              <a:prstGeom prst="rect">
                <a:avLst/>
              </a:prstGeom>
              <a:solidFill>
                <a:srgbClr val="CCFFCC"/>
              </a:solid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endParaRPr lang="en-US" altLang="zh-CN" sz="1600" dirty="0">
                  <a:solidFill>
                    <a:srgbClr val="FF33CC"/>
                  </a:solidFill>
                </a:endParaRPr>
              </a:p>
            </p:txBody>
          </p:sp>
          <p:sp>
            <p:nvSpPr>
              <p:cNvPr id="315417" name="Line 12"/>
              <p:cNvSpPr/>
              <p:nvPr/>
            </p:nvSpPr>
            <p:spPr>
              <a:xfrm>
                <a:off x="3294" y="1384"/>
                <a:ext cx="227" cy="0"/>
              </a:xfrm>
              <a:prstGeom prst="line">
                <a:avLst/>
              </a:prstGeom>
              <a:ln w="9525" cap="flat" cmpd="sng">
                <a:solidFill>
                  <a:schemeClr val="tx1"/>
                </a:solidFill>
                <a:prstDash val="solid"/>
                <a:headEnd type="none" w="med" len="med"/>
                <a:tailEnd type="none" w="med" len="med"/>
              </a:ln>
            </p:spPr>
          </p:sp>
          <p:sp>
            <p:nvSpPr>
              <p:cNvPr id="315418" name="Text Box 13"/>
              <p:cNvSpPr txBox="1"/>
              <p:nvPr/>
            </p:nvSpPr>
            <p:spPr>
              <a:xfrm>
                <a:off x="2550" y="1453"/>
                <a:ext cx="384" cy="250"/>
              </a:xfrm>
              <a:prstGeom prst="rect">
                <a:avLst/>
              </a:prstGeom>
              <a:solidFill>
                <a:srgbClr val="CCFFCC"/>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d</a:t>
                </a:r>
                <a:endParaRPr lang="en-US" altLang="zh-CN" sz="2000" b="0" dirty="0">
                  <a:latin typeface="Times New Roman" panose="02020603050405020304" pitchFamily="18" charset="0"/>
                </a:endParaRPr>
              </a:p>
            </p:txBody>
          </p:sp>
          <p:sp>
            <p:nvSpPr>
              <p:cNvPr id="315419" name="Text Box 14"/>
              <p:cNvSpPr txBox="1"/>
              <p:nvPr/>
            </p:nvSpPr>
            <p:spPr>
              <a:xfrm>
                <a:off x="2882" y="1618"/>
                <a:ext cx="432" cy="231"/>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1800" b="0" dirty="0">
                    <a:solidFill>
                      <a:srgbClr val="CC3300"/>
                    </a:solidFill>
                    <a:latin typeface="Times New Roman" panose="02020603050405020304" pitchFamily="18" charset="0"/>
                  </a:rPr>
                  <a:t>DFF</a:t>
                </a:r>
                <a:endParaRPr lang="en-US" altLang="zh-CN" sz="1800" b="0" dirty="0">
                  <a:solidFill>
                    <a:srgbClr val="CC3300"/>
                  </a:solidFill>
                  <a:latin typeface="Times New Roman" panose="02020603050405020304" pitchFamily="18" charset="0"/>
                </a:endParaRPr>
              </a:p>
            </p:txBody>
          </p:sp>
          <p:sp>
            <p:nvSpPr>
              <p:cNvPr id="315420" name="Rectangle 16"/>
              <p:cNvSpPr/>
              <p:nvPr/>
            </p:nvSpPr>
            <p:spPr>
              <a:xfrm>
                <a:off x="2835" y="1146"/>
                <a:ext cx="466" cy="480"/>
              </a:xfrm>
              <a:prstGeom prst="rect">
                <a:avLst/>
              </a:prstGeom>
              <a:solidFill>
                <a:srgbClr val="CC9900"/>
              </a:solid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315421" name="Line 17"/>
              <p:cNvSpPr/>
              <p:nvPr/>
            </p:nvSpPr>
            <p:spPr>
              <a:xfrm>
                <a:off x="2651" y="1481"/>
                <a:ext cx="184" cy="1"/>
              </a:xfrm>
              <a:prstGeom prst="line">
                <a:avLst/>
              </a:prstGeom>
              <a:ln w="9525" cap="flat" cmpd="sng">
                <a:solidFill>
                  <a:schemeClr val="tx1"/>
                </a:solidFill>
                <a:prstDash val="solid"/>
                <a:headEnd type="none" w="med" len="med"/>
                <a:tailEnd type="none" w="med" len="med"/>
              </a:ln>
            </p:spPr>
          </p:sp>
          <p:sp>
            <p:nvSpPr>
              <p:cNvPr id="315422" name="Line 19"/>
              <p:cNvSpPr/>
              <p:nvPr/>
            </p:nvSpPr>
            <p:spPr>
              <a:xfrm>
                <a:off x="2658" y="1290"/>
                <a:ext cx="177" cy="0"/>
              </a:xfrm>
              <a:prstGeom prst="line">
                <a:avLst/>
              </a:prstGeom>
              <a:ln w="9525" cap="flat" cmpd="sng">
                <a:solidFill>
                  <a:schemeClr val="tx1"/>
                </a:solidFill>
                <a:prstDash val="solid"/>
                <a:headEnd type="none" w="med" len="med"/>
                <a:tailEnd type="none" w="med" len="med"/>
              </a:ln>
            </p:spPr>
          </p:sp>
          <p:sp>
            <p:nvSpPr>
              <p:cNvPr id="315423" name="Text Box 20"/>
              <p:cNvSpPr txBox="1"/>
              <p:nvPr/>
            </p:nvSpPr>
            <p:spPr>
              <a:xfrm>
                <a:off x="2835" y="1338"/>
                <a:ext cx="217" cy="423"/>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1800" b="0" dirty="0">
                    <a:latin typeface="Times New Roman" panose="02020603050405020304" pitchFamily="18" charset="0"/>
                  </a:rPr>
                  <a:t>D</a:t>
                </a:r>
                <a:r>
                  <a:rPr lang="en-US" altLang="zh-CN" sz="2000" b="0" dirty="0">
                    <a:latin typeface="Times New Roman" panose="02020603050405020304" pitchFamily="18" charset="0"/>
                  </a:rPr>
                  <a:t>  </a:t>
                </a:r>
                <a:endParaRPr lang="en-US" altLang="zh-CN" sz="2000" b="0" dirty="0">
                  <a:latin typeface="Times New Roman" panose="02020603050405020304" pitchFamily="18" charset="0"/>
                </a:endParaRPr>
              </a:p>
            </p:txBody>
          </p:sp>
          <p:sp>
            <p:nvSpPr>
              <p:cNvPr id="315424" name="Text Box 21"/>
              <p:cNvSpPr txBox="1"/>
              <p:nvPr/>
            </p:nvSpPr>
            <p:spPr>
              <a:xfrm>
                <a:off x="3055" y="1256"/>
                <a:ext cx="216" cy="231"/>
              </a:xfrm>
              <a:prstGeom prst="rect">
                <a:avLst/>
              </a:prstGeom>
              <a:solidFill>
                <a:srgbClr val="CC9900"/>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1800" b="0" dirty="0">
                    <a:latin typeface="Times New Roman" panose="02020603050405020304" pitchFamily="18" charset="0"/>
                  </a:rPr>
                  <a:t>Q</a:t>
                </a:r>
                <a:endParaRPr lang="en-US" altLang="zh-CN" sz="1800" b="0" dirty="0">
                  <a:latin typeface="Times New Roman" panose="02020603050405020304" pitchFamily="18" charset="0"/>
                </a:endParaRPr>
              </a:p>
            </p:txBody>
          </p:sp>
          <p:sp>
            <p:nvSpPr>
              <p:cNvPr id="315425" name="Line 22"/>
              <p:cNvSpPr/>
              <p:nvPr/>
            </p:nvSpPr>
            <p:spPr>
              <a:xfrm>
                <a:off x="2835" y="1242"/>
                <a:ext cx="144" cy="48"/>
              </a:xfrm>
              <a:prstGeom prst="line">
                <a:avLst/>
              </a:prstGeom>
              <a:ln w="9525" cap="flat" cmpd="sng">
                <a:solidFill>
                  <a:srgbClr val="FFFFFF"/>
                </a:solidFill>
                <a:prstDash val="solid"/>
                <a:headEnd type="none" w="med" len="med"/>
                <a:tailEnd type="none" w="med" len="med"/>
              </a:ln>
            </p:spPr>
          </p:sp>
          <p:sp>
            <p:nvSpPr>
              <p:cNvPr id="315426" name="Line 23"/>
              <p:cNvSpPr/>
              <p:nvPr/>
            </p:nvSpPr>
            <p:spPr>
              <a:xfrm flipH="1">
                <a:off x="2835" y="1290"/>
                <a:ext cx="144" cy="48"/>
              </a:xfrm>
              <a:prstGeom prst="line">
                <a:avLst/>
              </a:prstGeom>
              <a:ln w="9525" cap="flat" cmpd="sng">
                <a:solidFill>
                  <a:srgbClr val="FFFFFF"/>
                </a:solidFill>
                <a:prstDash val="solid"/>
                <a:headEnd type="none" w="med" len="med"/>
                <a:tailEnd type="none" w="med" len="med"/>
              </a:ln>
            </p:spPr>
          </p:sp>
          <p:sp>
            <p:nvSpPr>
              <p:cNvPr id="315427" name="Text Box 33"/>
              <p:cNvSpPr txBox="1"/>
              <p:nvPr/>
            </p:nvSpPr>
            <p:spPr>
              <a:xfrm>
                <a:off x="2516" y="1045"/>
                <a:ext cx="249" cy="25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al</a:t>
                </a:r>
                <a:endParaRPr lang="en-US" altLang="zh-CN" sz="2000" b="0" dirty="0">
                  <a:solidFill>
                    <a:schemeClr val="bg2"/>
                  </a:solidFill>
                  <a:latin typeface="Times New Roman" panose="02020603050405020304" pitchFamily="18" charset="0"/>
                </a:endParaRPr>
              </a:p>
            </p:txBody>
          </p:sp>
          <p:sp>
            <p:nvSpPr>
              <p:cNvPr id="315428" name="Text Box 34"/>
              <p:cNvSpPr txBox="1"/>
              <p:nvPr/>
            </p:nvSpPr>
            <p:spPr>
              <a:xfrm>
                <a:off x="3356" y="1100"/>
                <a:ext cx="192" cy="25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q</a:t>
                </a:r>
                <a:endParaRPr lang="en-US" altLang="zh-CN" sz="2000" b="0" dirty="0">
                  <a:latin typeface="Times New Roman" panose="02020603050405020304" pitchFamily="18" charset="0"/>
                </a:endParaRPr>
              </a:p>
            </p:txBody>
          </p:sp>
        </p:grpSp>
      </p:grpSp>
      <p:grpSp>
        <p:nvGrpSpPr>
          <p:cNvPr id="1721402" name="Group 58"/>
          <p:cNvGrpSpPr/>
          <p:nvPr/>
        </p:nvGrpSpPr>
        <p:grpSpPr>
          <a:xfrm>
            <a:off x="4913313" y="3324225"/>
            <a:ext cx="3794125" cy="2295525"/>
            <a:chOff x="2976" y="2442"/>
            <a:chExt cx="2390" cy="1446"/>
          </a:xfrm>
        </p:grpSpPr>
        <p:sp>
          <p:nvSpPr>
            <p:cNvPr id="315402" name="Text Box 6"/>
            <p:cNvSpPr txBox="1"/>
            <p:nvPr/>
          </p:nvSpPr>
          <p:spPr>
            <a:xfrm>
              <a:off x="2976" y="2442"/>
              <a:ext cx="2390" cy="1446"/>
            </a:xfrm>
            <a:prstGeom prst="rect">
              <a:avLst/>
            </a:prstGeom>
            <a:solidFill>
              <a:srgbClr val="99CCFF"/>
            </a:solidFill>
            <a:ln w="12700" cap="flat" cmpd="sng">
              <a:solidFill>
                <a:schemeClr val="tx1"/>
              </a:solidFill>
              <a:prstDash val="solid"/>
              <a:miter/>
              <a:headEnd type="none" w="med" len="med"/>
              <a:tailEnd type="none" w="med" len="med"/>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lnSpc>
                  <a:spcPct val="120000"/>
                </a:lnSpc>
                <a:spcBef>
                  <a:spcPct val="0"/>
                </a:spcBef>
                <a:buClrTx/>
                <a:buFontTx/>
                <a:buNone/>
              </a:pPr>
              <a:r>
                <a:rPr lang="en-US" altLang="zh-CN" sz="2000" dirty="0">
                  <a:latin typeface="Times New Roman" panose="02020603050405020304" pitchFamily="18" charset="0"/>
                </a:rPr>
                <a:t>[</a:t>
              </a:r>
              <a:r>
                <a:rPr lang="zh-CN" altLang="en-US" sz="2000" dirty="0">
                  <a:solidFill>
                    <a:srgbClr val="FF3399"/>
                  </a:solidFill>
                  <a:latin typeface="Times New Roman" panose="02020603050405020304" pitchFamily="18" charset="0"/>
                </a:rPr>
                <a:t>例</a:t>
              </a:r>
              <a:r>
                <a:rPr lang="en-US" altLang="zh-CN" sz="2000" dirty="0">
                  <a:latin typeface="Times New Roman" panose="02020603050405020304" pitchFamily="18" charset="0"/>
                </a:rPr>
                <a:t>] </a:t>
              </a:r>
              <a:r>
                <a:rPr lang="zh-CN" altLang="en-US" sz="2000" dirty="0">
                  <a:latin typeface="Times New Roman" panose="02020603050405020304" pitchFamily="18" charset="0"/>
                </a:rPr>
                <a:t>设计一个数据选择器</a:t>
              </a:r>
              <a:endParaRPr lang="zh-CN" altLang="en-US" sz="2000" dirty="0">
                <a:latin typeface="Times New Roman" panose="02020603050405020304" pitchFamily="18" charset="0"/>
              </a:endParaRPr>
            </a:p>
            <a:p>
              <a:pPr marL="0" lvl="0" indent="0" eaLnBrk="1" hangingPunct="1">
                <a:lnSpc>
                  <a:spcPct val="120000"/>
                </a:lnSpc>
                <a:spcBef>
                  <a:spcPct val="0"/>
                </a:spcBef>
                <a:buClrTx/>
                <a:buFontTx/>
                <a:buNone/>
              </a:pPr>
              <a:r>
                <a:rPr lang="en-US" altLang="zh-CN" sz="2000" dirty="0">
                  <a:latin typeface="Times New Roman" panose="02020603050405020304" pitchFamily="18" charset="0"/>
                </a:rPr>
                <a:t>always@ (al or d) </a:t>
              </a:r>
              <a:endParaRPr lang="en-US" altLang="zh-CN" sz="2000" dirty="0">
                <a:latin typeface="Times New Roman" panose="02020603050405020304" pitchFamily="18" charset="0"/>
              </a:endParaRPr>
            </a:p>
            <a:p>
              <a:pPr marL="0" lvl="0" indent="0" eaLnBrk="1" hangingPunct="1">
                <a:lnSpc>
                  <a:spcPct val="120000"/>
                </a:lnSpc>
                <a:spcBef>
                  <a:spcPct val="0"/>
                </a:spcBef>
                <a:buClrTx/>
                <a:buFontTx/>
                <a:buNone/>
              </a:pPr>
              <a:r>
                <a:rPr lang="en-US" altLang="zh-CN" sz="2000" dirty="0">
                  <a:latin typeface="Times New Roman" panose="02020603050405020304" pitchFamily="18" charset="0"/>
                </a:rPr>
                <a:t>    begin</a:t>
              </a:r>
              <a:endParaRPr lang="en-US" altLang="zh-CN" sz="2000" dirty="0">
                <a:latin typeface="Times New Roman" panose="02020603050405020304" pitchFamily="18" charset="0"/>
              </a:endParaRPr>
            </a:p>
            <a:p>
              <a:pPr marL="0" lvl="0" indent="0" eaLnBrk="1" hangingPunct="1">
                <a:lnSpc>
                  <a:spcPct val="120000"/>
                </a:lnSpc>
                <a:spcBef>
                  <a:spcPct val="0"/>
                </a:spcBef>
                <a:buClrTx/>
                <a:buFontTx/>
                <a:buNone/>
              </a:pPr>
              <a:r>
                <a:rPr lang="en-US" altLang="zh-CN" sz="2000" dirty="0">
                  <a:latin typeface="Times New Roman" panose="02020603050405020304" pitchFamily="18" charset="0"/>
                </a:rPr>
                <a:t>        if(al)  q&lt;=d</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marL="0" lvl="0" indent="0" eaLnBrk="1" hangingPunct="1">
                <a:lnSpc>
                  <a:spcPct val="120000"/>
                </a:lnSpc>
                <a:spcBef>
                  <a:spcPct val="0"/>
                </a:spcBef>
                <a:buClrTx/>
                <a:buFontTx/>
                <a:buNone/>
              </a:pPr>
              <a:r>
                <a:rPr lang="zh-CN" altLang="en-US" sz="2000" dirty="0">
                  <a:latin typeface="Times New Roman" panose="02020603050405020304" pitchFamily="18" charset="0"/>
                </a:rPr>
                <a:t>        </a:t>
              </a:r>
              <a:r>
                <a:rPr lang="en-US" altLang="zh-CN" sz="2000" dirty="0">
                  <a:solidFill>
                    <a:srgbClr val="FF0066"/>
                  </a:solidFill>
                  <a:latin typeface="Times New Roman" panose="02020603050405020304" pitchFamily="18" charset="0"/>
                </a:rPr>
                <a:t>else    q&lt;=0</a:t>
              </a:r>
              <a:r>
                <a:rPr lang="zh-CN" altLang="en-US" sz="2000" dirty="0">
                  <a:solidFill>
                    <a:srgbClr val="FF0066"/>
                  </a:solidFill>
                  <a:latin typeface="Times New Roman" panose="02020603050405020304" pitchFamily="18" charset="0"/>
                </a:rPr>
                <a:t>；</a:t>
              </a:r>
              <a:endParaRPr lang="zh-CN" altLang="en-US" sz="2000" dirty="0">
                <a:solidFill>
                  <a:srgbClr val="FF0066"/>
                </a:solidFill>
                <a:latin typeface="Times New Roman" panose="02020603050405020304" pitchFamily="18" charset="0"/>
              </a:endParaRPr>
            </a:p>
            <a:p>
              <a:pPr marL="0" lvl="0" indent="0" eaLnBrk="1" hangingPunct="1">
                <a:lnSpc>
                  <a:spcPct val="120000"/>
                </a:lnSpc>
                <a:spcBef>
                  <a:spcPct val="0"/>
                </a:spcBef>
                <a:buClr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end</a:t>
              </a:r>
              <a:endParaRPr lang="en-US" altLang="zh-CN" sz="2000" dirty="0">
                <a:latin typeface="Times New Roman" panose="02020603050405020304" pitchFamily="18" charset="0"/>
              </a:endParaRPr>
            </a:p>
          </p:txBody>
        </p:sp>
        <p:sp>
          <p:nvSpPr>
            <p:cNvPr id="315403" name="Rectangle 37"/>
            <p:cNvSpPr/>
            <p:nvPr/>
          </p:nvSpPr>
          <p:spPr>
            <a:xfrm>
              <a:off x="4317" y="2762"/>
              <a:ext cx="934" cy="945"/>
            </a:xfrm>
            <a:prstGeom prst="rect">
              <a:avLst/>
            </a:prstGeom>
            <a:solidFill>
              <a:srgbClr val="CCFFCC"/>
            </a:solid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endParaRPr lang="en-US" altLang="zh-CN" sz="1600" dirty="0">
                <a:solidFill>
                  <a:srgbClr val="FF33CC"/>
                </a:solidFill>
              </a:endParaRPr>
            </a:p>
          </p:txBody>
        </p:sp>
        <p:sp>
          <p:nvSpPr>
            <p:cNvPr id="315404" name="Line 38"/>
            <p:cNvSpPr/>
            <p:nvPr/>
          </p:nvSpPr>
          <p:spPr>
            <a:xfrm>
              <a:off x="4839" y="3118"/>
              <a:ext cx="227" cy="0"/>
            </a:xfrm>
            <a:prstGeom prst="line">
              <a:avLst/>
            </a:prstGeom>
            <a:ln w="9525" cap="flat" cmpd="sng">
              <a:solidFill>
                <a:schemeClr val="tx1"/>
              </a:solidFill>
              <a:prstDash val="solid"/>
              <a:headEnd type="none" w="med" len="med"/>
              <a:tailEnd type="none" w="med" len="med"/>
            </a:ln>
          </p:spPr>
        </p:sp>
        <p:sp>
          <p:nvSpPr>
            <p:cNvPr id="315405" name="Text Box 39"/>
            <p:cNvSpPr txBox="1"/>
            <p:nvPr/>
          </p:nvSpPr>
          <p:spPr>
            <a:xfrm>
              <a:off x="4333" y="3170"/>
              <a:ext cx="384" cy="25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0</a:t>
              </a:r>
              <a:endParaRPr lang="en-US" altLang="zh-CN" sz="2000" b="0" dirty="0">
                <a:latin typeface="Times New Roman" panose="02020603050405020304" pitchFamily="18" charset="0"/>
              </a:endParaRPr>
            </a:p>
          </p:txBody>
        </p:sp>
        <p:sp>
          <p:nvSpPr>
            <p:cNvPr id="315406" name="Text Box 40"/>
            <p:cNvSpPr txBox="1"/>
            <p:nvPr/>
          </p:nvSpPr>
          <p:spPr>
            <a:xfrm>
              <a:off x="4337" y="2801"/>
              <a:ext cx="185" cy="231"/>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1800" b="0" dirty="0">
                  <a:solidFill>
                    <a:schemeClr val="bg2"/>
                  </a:solidFill>
                  <a:latin typeface="Times New Roman" panose="02020603050405020304" pitchFamily="18" charset="0"/>
                </a:rPr>
                <a:t>d</a:t>
              </a:r>
              <a:endParaRPr lang="en-US" altLang="zh-CN" sz="1800" b="0" dirty="0">
                <a:latin typeface="Times New Roman" panose="02020603050405020304" pitchFamily="18" charset="0"/>
              </a:endParaRPr>
            </a:p>
          </p:txBody>
        </p:sp>
        <p:sp>
          <p:nvSpPr>
            <p:cNvPr id="315407" name="Line 42"/>
            <p:cNvSpPr/>
            <p:nvPr/>
          </p:nvSpPr>
          <p:spPr>
            <a:xfrm>
              <a:off x="4450" y="3198"/>
              <a:ext cx="184" cy="1"/>
            </a:xfrm>
            <a:prstGeom prst="line">
              <a:avLst/>
            </a:prstGeom>
            <a:ln w="9525" cap="flat" cmpd="sng">
              <a:solidFill>
                <a:schemeClr val="tx1"/>
              </a:solidFill>
              <a:prstDash val="solid"/>
              <a:headEnd type="none" w="med" len="med"/>
              <a:tailEnd type="none" w="med" len="med"/>
            </a:ln>
          </p:spPr>
        </p:sp>
        <p:sp>
          <p:nvSpPr>
            <p:cNvPr id="315408" name="Line 43"/>
            <p:cNvSpPr/>
            <p:nvPr/>
          </p:nvSpPr>
          <p:spPr>
            <a:xfrm>
              <a:off x="4457" y="3007"/>
              <a:ext cx="177" cy="0"/>
            </a:xfrm>
            <a:prstGeom prst="line">
              <a:avLst/>
            </a:prstGeom>
            <a:ln w="9525" cap="flat" cmpd="sng">
              <a:solidFill>
                <a:schemeClr val="tx1"/>
              </a:solidFill>
              <a:prstDash val="solid"/>
              <a:headEnd type="none" w="med" len="med"/>
              <a:tailEnd type="none" w="med" len="med"/>
            </a:ln>
          </p:spPr>
        </p:sp>
        <p:sp>
          <p:nvSpPr>
            <p:cNvPr id="315409" name="Text Box 48"/>
            <p:cNvSpPr txBox="1"/>
            <p:nvPr/>
          </p:nvSpPr>
          <p:spPr>
            <a:xfrm>
              <a:off x="4784" y="3289"/>
              <a:ext cx="249" cy="25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al</a:t>
              </a:r>
              <a:endParaRPr lang="en-US" altLang="zh-CN" sz="2000" b="0" dirty="0">
                <a:solidFill>
                  <a:schemeClr val="bg2"/>
                </a:solidFill>
                <a:latin typeface="Times New Roman" panose="02020603050405020304" pitchFamily="18" charset="0"/>
              </a:endParaRPr>
            </a:p>
          </p:txBody>
        </p:sp>
        <p:sp>
          <p:nvSpPr>
            <p:cNvPr id="315410" name="Text Box 49"/>
            <p:cNvSpPr txBox="1"/>
            <p:nvPr/>
          </p:nvSpPr>
          <p:spPr>
            <a:xfrm>
              <a:off x="4942" y="2858"/>
              <a:ext cx="192" cy="25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q</a:t>
              </a:r>
              <a:endParaRPr lang="en-US" altLang="zh-CN" sz="2000" b="0" dirty="0">
                <a:latin typeface="Times New Roman" panose="02020603050405020304" pitchFamily="18" charset="0"/>
              </a:endParaRPr>
            </a:p>
          </p:txBody>
        </p:sp>
        <p:sp>
          <p:nvSpPr>
            <p:cNvPr id="315411" name="AutoShape 52"/>
            <p:cNvSpPr/>
            <p:nvPr/>
          </p:nvSpPr>
          <p:spPr>
            <a:xfrm rot="-5448763">
              <a:off x="4468" y="3002"/>
              <a:ext cx="535" cy="214"/>
            </a:xfrm>
            <a:custGeom>
              <a:avLst/>
              <a:gdLst>
                <a:gd name="txL" fmla="*/ 4481 w 21600"/>
                <a:gd name="txT" fmla="*/ 4542 h 21600"/>
                <a:gd name="txR" fmla="*/ 17119 w 21600"/>
                <a:gd name="txB" fmla="*/ 17058 h 21600"/>
              </a:gdLst>
              <a:ahLst/>
              <a:cxnLst>
                <a:cxn ang="0">
                  <a:pos x="0" y="0"/>
                </a:cxn>
                <a:cxn ang="0">
                  <a:pos x="0" y="0"/>
                </a:cxn>
                <a:cxn ang="0">
                  <a:pos x="0" y="0"/>
                </a:cxn>
                <a:cxn ang="0">
                  <a:pos x="0" y="0"/>
                </a:cxn>
              </a:cxnLst>
              <a:rect l="txL" t="txT" r="txR" b="txB"/>
              <a:pathLst>
                <a:path w="21600" h="21600">
                  <a:moveTo>
                    <a:pt x="0" y="0"/>
                  </a:moveTo>
                  <a:lnTo>
                    <a:pt x="5400" y="21600"/>
                  </a:lnTo>
                  <a:lnTo>
                    <a:pt x="16200" y="21600"/>
                  </a:lnTo>
                  <a:lnTo>
                    <a:pt x="21600" y="0"/>
                  </a:lnTo>
                  <a:lnTo>
                    <a:pt x="0" y="0"/>
                  </a:lnTo>
                  <a:close/>
                </a:path>
              </a:pathLst>
            </a:custGeom>
            <a:solidFill>
              <a:srgbClr val="CC9900">
                <a:alpha val="100000"/>
              </a:srgbClr>
            </a:solidFill>
            <a:ln w="9525">
              <a:noFill/>
            </a:ln>
          </p:spPr>
          <p:txBody>
            <a:bodyPr/>
            <a:p>
              <a:endParaRPr lang="zh-CN" altLang="en-US"/>
            </a:p>
          </p:txBody>
        </p:sp>
        <p:sp>
          <p:nvSpPr>
            <p:cNvPr id="315412" name="Line 53"/>
            <p:cNvSpPr/>
            <p:nvPr/>
          </p:nvSpPr>
          <p:spPr>
            <a:xfrm>
              <a:off x="4740" y="3308"/>
              <a:ext cx="0" cy="164"/>
            </a:xfrm>
            <a:prstGeom prst="line">
              <a:avLst/>
            </a:prstGeom>
            <a:ln w="9525" cap="flat" cmpd="sng">
              <a:solidFill>
                <a:schemeClr val="tx1"/>
              </a:solidFill>
              <a:prstDash val="solid"/>
              <a:headEnd type="none" w="med" len="med"/>
              <a:tailEnd type="none" w="med" len="med"/>
            </a:ln>
          </p:spPr>
        </p:sp>
        <p:sp>
          <p:nvSpPr>
            <p:cNvPr id="315413" name="Text Box 54"/>
            <p:cNvSpPr txBox="1"/>
            <p:nvPr/>
          </p:nvSpPr>
          <p:spPr>
            <a:xfrm>
              <a:off x="4371" y="3491"/>
              <a:ext cx="921" cy="212"/>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en-US" altLang="zh-CN" sz="1600" dirty="0">
                  <a:solidFill>
                    <a:srgbClr val="CC3300"/>
                  </a:solidFill>
                </a:rPr>
                <a:t>multiplexer</a:t>
              </a:r>
              <a:endParaRPr lang="en-US" altLang="zh-CN" sz="1600" dirty="0">
                <a:solidFill>
                  <a:srgbClr val="CC3300"/>
                </a:solidFill>
              </a:endParaRPr>
            </a:p>
          </p:txBody>
        </p:sp>
      </p:grpSp>
      <p:sp>
        <p:nvSpPr>
          <p:cNvPr id="1721353" name="AutoShape 9"/>
          <p:cNvSpPr/>
          <p:nvPr/>
        </p:nvSpPr>
        <p:spPr>
          <a:xfrm>
            <a:off x="1454150" y="5321300"/>
            <a:ext cx="2895600" cy="381000"/>
          </a:xfrm>
          <a:prstGeom prst="wedgeRectCallout">
            <a:avLst>
              <a:gd name="adj1" fmla="val -49343"/>
              <a:gd name="adj2" fmla="val -233750"/>
            </a:avLst>
          </a:prstGeom>
          <a:solidFill>
            <a:srgbClr val="FFCCFF"/>
          </a:solidFill>
          <a:ln w="9525">
            <a:noFill/>
          </a:ln>
          <a:effectLst>
            <a:prstShdw prst="shdw17" dist="17961" dir="2699999">
              <a:srgbClr val="997A99"/>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2000" dirty="0">
                <a:latin typeface="Times New Roman" panose="02020603050405020304" pitchFamily="18" charset="0"/>
                <a:ea typeface="华文楷体" panose="02010600040101010101" pitchFamily="2" charset="-122"/>
              </a:rPr>
              <a:t>当</a:t>
            </a:r>
            <a:r>
              <a:rPr lang="en-US" altLang="zh-CN" sz="2000" dirty="0">
                <a:latin typeface="Times New Roman" panose="02020603050405020304" pitchFamily="18" charset="0"/>
                <a:ea typeface="华文楷体" panose="02010600040101010101" pitchFamily="2" charset="-122"/>
              </a:rPr>
              <a:t>al</a:t>
            </a:r>
            <a:r>
              <a:rPr lang="zh-CN" altLang="en-US" sz="2000" dirty="0">
                <a:latin typeface="Times New Roman" panose="02020603050405020304" pitchFamily="18" charset="0"/>
                <a:ea typeface="华文楷体" panose="02010600040101010101" pitchFamily="2" charset="-122"/>
              </a:rPr>
              <a:t>为</a:t>
            </a:r>
            <a:r>
              <a:rPr lang="en-US" altLang="zh-CN" sz="2000" dirty="0">
                <a:latin typeface="Times New Roman" panose="02020603050405020304" pitchFamily="18" charset="0"/>
                <a:ea typeface="华文楷体" panose="02010600040101010101" pitchFamily="2" charset="-122"/>
              </a:rPr>
              <a:t>0</a:t>
            </a:r>
            <a:r>
              <a:rPr lang="zh-CN" altLang="en-US" sz="2000" dirty="0">
                <a:latin typeface="Times New Roman" panose="02020603050405020304" pitchFamily="18" charset="0"/>
                <a:ea typeface="华文楷体" panose="02010600040101010101" pitchFamily="2" charset="-122"/>
              </a:rPr>
              <a:t>时，</a:t>
            </a:r>
            <a:r>
              <a:rPr lang="en-US" altLang="zh-CN" sz="2000" dirty="0">
                <a:latin typeface="Times New Roman" panose="02020603050405020304" pitchFamily="18" charset="0"/>
                <a:ea typeface="华文楷体" panose="02010600040101010101" pitchFamily="2" charset="-122"/>
              </a:rPr>
              <a:t>q</a:t>
            </a:r>
            <a:r>
              <a:rPr lang="zh-CN" altLang="en-US" sz="2000" dirty="0">
                <a:latin typeface="Times New Roman" panose="02020603050405020304" pitchFamily="18" charset="0"/>
                <a:ea typeface="华文楷体" panose="02010600040101010101" pitchFamily="2" charset="-122"/>
              </a:rPr>
              <a:t>保持原值！</a:t>
            </a:r>
            <a:endParaRPr lang="zh-CN" altLang="en-US" sz="2000" dirty="0">
              <a:latin typeface="Times New Roman" panose="02020603050405020304" pitchFamily="18" charset="0"/>
              <a:ea typeface="华文楷体" panose="02010600040101010101" pitchFamily="2" charset="-122"/>
            </a:endParaRPr>
          </a:p>
        </p:txBody>
      </p:sp>
      <p:sp>
        <p:nvSpPr>
          <p:cNvPr id="1721403" name="AutoShape 59"/>
          <p:cNvSpPr/>
          <p:nvPr/>
        </p:nvSpPr>
        <p:spPr>
          <a:xfrm>
            <a:off x="5462588" y="5788025"/>
            <a:ext cx="2895600" cy="381000"/>
          </a:xfrm>
          <a:prstGeom prst="wedgeRectCallout">
            <a:avLst>
              <a:gd name="adj1" fmla="val -40569"/>
              <a:gd name="adj2" fmla="val -215833"/>
            </a:avLst>
          </a:prstGeom>
          <a:solidFill>
            <a:srgbClr val="FFCCFF"/>
          </a:solidFill>
          <a:ln w="9525">
            <a:noFill/>
          </a:ln>
          <a:effectLst>
            <a:prstShdw prst="shdw17" dist="17961" dir="2699999">
              <a:srgbClr val="997A99"/>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2000" dirty="0">
                <a:latin typeface="Times New Roman" panose="02020603050405020304" pitchFamily="18" charset="0"/>
                <a:ea typeface="华文楷体" panose="02010600040101010101" pitchFamily="2" charset="-122"/>
              </a:rPr>
              <a:t>当</a:t>
            </a:r>
            <a:r>
              <a:rPr lang="en-US" altLang="zh-CN" sz="2000" dirty="0">
                <a:latin typeface="Times New Roman" panose="02020603050405020304" pitchFamily="18" charset="0"/>
                <a:ea typeface="华文楷体" panose="02010600040101010101" pitchFamily="2" charset="-122"/>
              </a:rPr>
              <a:t>al</a:t>
            </a:r>
            <a:r>
              <a:rPr lang="zh-CN" altLang="en-US" sz="2000" dirty="0">
                <a:latin typeface="Times New Roman" panose="02020603050405020304" pitchFamily="18" charset="0"/>
                <a:ea typeface="华文楷体" panose="02010600040101010101" pitchFamily="2" charset="-122"/>
              </a:rPr>
              <a:t>为</a:t>
            </a:r>
            <a:r>
              <a:rPr lang="en-US" altLang="zh-CN" sz="2000" dirty="0">
                <a:latin typeface="Times New Roman" panose="02020603050405020304" pitchFamily="18" charset="0"/>
                <a:ea typeface="华文楷体" panose="02010600040101010101" pitchFamily="2" charset="-122"/>
              </a:rPr>
              <a:t>0</a:t>
            </a:r>
            <a:r>
              <a:rPr lang="zh-CN" altLang="en-US" sz="2000" dirty="0">
                <a:latin typeface="Times New Roman" panose="02020603050405020304" pitchFamily="18" charset="0"/>
                <a:ea typeface="华文楷体" panose="02010600040101010101" pitchFamily="2" charset="-122"/>
              </a:rPr>
              <a:t>时，</a:t>
            </a:r>
            <a:r>
              <a:rPr lang="en-US" altLang="zh-CN" sz="2000" dirty="0">
                <a:latin typeface="Times New Roman" panose="02020603050405020304" pitchFamily="18" charset="0"/>
                <a:ea typeface="华文楷体" panose="02010600040101010101" pitchFamily="2" charset="-122"/>
              </a:rPr>
              <a:t>q</a:t>
            </a:r>
            <a:r>
              <a:rPr lang="zh-CN" altLang="en-US" sz="2000" dirty="0">
                <a:latin typeface="Times New Roman" panose="02020603050405020304" pitchFamily="18" charset="0"/>
                <a:ea typeface="华文楷体" panose="02010600040101010101" pitchFamily="2" charset="-122"/>
              </a:rPr>
              <a:t>等于</a:t>
            </a:r>
            <a:r>
              <a:rPr lang="en-US" altLang="zh-CN" sz="2000" dirty="0">
                <a:latin typeface="Times New Roman" panose="02020603050405020304" pitchFamily="18" charset="0"/>
                <a:ea typeface="华文楷体" panose="02010600040101010101" pitchFamily="2" charset="-122"/>
              </a:rPr>
              <a:t>0</a:t>
            </a:r>
            <a:r>
              <a:rPr lang="zh-CN" altLang="en-US" sz="2000" dirty="0">
                <a:latin typeface="Times New Roman" panose="02020603050405020304" pitchFamily="18" charset="0"/>
                <a:ea typeface="华文楷体" panose="02010600040101010101" pitchFamily="2" charset="-122"/>
              </a:rPr>
              <a:t>！</a:t>
            </a:r>
            <a:endParaRPr lang="zh-CN" altLang="en-US" sz="2000" dirty="0">
              <a:latin typeface="Times New Roman" panose="02020603050405020304" pitchFamily="18" charset="0"/>
              <a:ea typeface="华文楷体" panose="020106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721347"/>
                                        </p:tgtEl>
                                        <p:attrNameLst>
                                          <p:attrName>style.visibility</p:attrName>
                                        </p:attrNameLst>
                                      </p:cBhvr>
                                      <p:to>
                                        <p:strVal val="visible"/>
                                      </p:to>
                                    </p:set>
                                    <p:anim calcmode="lin" valueType="num">
                                      <p:cBhvr>
                                        <p:cTn id="7" dur="500" fill="hold"/>
                                        <p:tgtEl>
                                          <p:spTgt spid="1721347"/>
                                        </p:tgtEl>
                                        <p:attrNameLst>
                                          <p:attrName>ppt_w</p:attrName>
                                        </p:attrNameLst>
                                      </p:cBhvr>
                                      <p:tavLst>
                                        <p:tav tm="0">
                                          <p:val>
                                            <p:fltVal val="0.000000"/>
                                          </p:val>
                                        </p:tav>
                                        <p:tav tm="100000">
                                          <p:val>
                                            <p:strVal val="#ppt_w"/>
                                          </p:val>
                                        </p:tav>
                                      </p:tavLst>
                                    </p:anim>
                                    <p:anim calcmode="lin" valueType="num">
                                      <p:cBhvr>
                                        <p:cTn id="8" dur="500" fill="hold"/>
                                        <p:tgtEl>
                                          <p:spTgt spid="1721347"/>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21349"/>
                                        </p:tgtEl>
                                        <p:attrNameLst>
                                          <p:attrName>style.visibility</p:attrName>
                                        </p:attrNameLst>
                                      </p:cBhvr>
                                      <p:to>
                                        <p:strVal val="visible"/>
                                      </p:to>
                                    </p:set>
                                    <p:anim calcmode="lin" valueType="num">
                                      <p:cBhvr additive="base">
                                        <p:cTn id="13" dur="500" fill="hold"/>
                                        <p:tgtEl>
                                          <p:spTgt spid="1721349"/>
                                        </p:tgtEl>
                                        <p:attrNameLst>
                                          <p:attrName>ppt_x</p:attrName>
                                        </p:attrNameLst>
                                      </p:cBhvr>
                                      <p:tavLst>
                                        <p:tav tm="0">
                                          <p:val>
                                            <p:strVal val="0-#ppt_w/2"/>
                                          </p:val>
                                        </p:tav>
                                        <p:tav tm="100000">
                                          <p:val>
                                            <p:strVal val="#ppt_x"/>
                                          </p:val>
                                        </p:tav>
                                      </p:tavLst>
                                    </p:anim>
                                    <p:anim calcmode="lin" valueType="num">
                                      <p:cBhvr additive="base">
                                        <p:cTn id="14" dur="500" fill="hold"/>
                                        <p:tgtEl>
                                          <p:spTgt spid="1721349"/>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12" fill="hold" nodeType="afterEffect">
                                  <p:stCondLst>
                                    <p:cond delay="0"/>
                                  </p:stCondLst>
                                  <p:childTnLst>
                                    <p:set>
                                      <p:cBhvr>
                                        <p:cTn id="17" dur="1" fill="hold">
                                          <p:stCondLst>
                                            <p:cond delay="0"/>
                                          </p:stCondLst>
                                        </p:cTn>
                                        <p:tgtEl>
                                          <p:spTgt spid="1721400"/>
                                        </p:tgtEl>
                                        <p:attrNameLst>
                                          <p:attrName>style.visibility</p:attrName>
                                        </p:attrNameLst>
                                      </p:cBhvr>
                                      <p:to>
                                        <p:strVal val="visible"/>
                                      </p:to>
                                    </p:set>
                                    <p:anim calcmode="lin" valueType="num">
                                      <p:cBhvr additive="base">
                                        <p:cTn id="18" dur="500" fill="hold"/>
                                        <p:tgtEl>
                                          <p:spTgt spid="1721400"/>
                                        </p:tgtEl>
                                        <p:attrNameLst>
                                          <p:attrName>ppt_x</p:attrName>
                                        </p:attrNameLst>
                                      </p:cBhvr>
                                      <p:tavLst>
                                        <p:tav tm="0">
                                          <p:val>
                                            <p:strVal val="0-#ppt_w/2"/>
                                          </p:val>
                                        </p:tav>
                                        <p:tav tm="100000">
                                          <p:val>
                                            <p:strVal val="#ppt_x"/>
                                          </p:val>
                                        </p:tav>
                                      </p:tavLst>
                                    </p:anim>
                                    <p:anim calcmode="lin" valueType="num">
                                      <p:cBhvr additive="base">
                                        <p:cTn id="19" dur="500" fill="hold"/>
                                        <p:tgtEl>
                                          <p:spTgt spid="172140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721353"/>
                                        </p:tgtEl>
                                        <p:attrNameLst>
                                          <p:attrName>style.visibility</p:attrName>
                                        </p:attrNameLst>
                                      </p:cBhvr>
                                      <p:to>
                                        <p:strVal val="visible"/>
                                      </p:to>
                                    </p:set>
                                    <p:animEffect transition="in" filter="dissolve">
                                      <p:cBhvr>
                                        <p:cTn id="24" dur="500"/>
                                        <p:tgtEl>
                                          <p:spTgt spid="172135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721351"/>
                                        </p:tgtEl>
                                        <p:attrNameLst>
                                          <p:attrName>style.visibility</p:attrName>
                                        </p:attrNameLst>
                                      </p:cBhvr>
                                      <p:to>
                                        <p:strVal val="visible"/>
                                      </p:to>
                                    </p:set>
                                    <p:anim calcmode="lin" valueType="num">
                                      <p:cBhvr additive="base">
                                        <p:cTn id="29" dur="500" fill="hold"/>
                                        <p:tgtEl>
                                          <p:spTgt spid="1721351"/>
                                        </p:tgtEl>
                                        <p:attrNameLst>
                                          <p:attrName>ppt_x</p:attrName>
                                        </p:attrNameLst>
                                      </p:cBhvr>
                                      <p:tavLst>
                                        <p:tav tm="0">
                                          <p:val>
                                            <p:strVal val="1+#ppt_w/2"/>
                                          </p:val>
                                        </p:tav>
                                        <p:tav tm="100000">
                                          <p:val>
                                            <p:strVal val="#ppt_x"/>
                                          </p:val>
                                        </p:tav>
                                      </p:tavLst>
                                    </p:anim>
                                    <p:anim calcmode="lin" valueType="num">
                                      <p:cBhvr additive="base">
                                        <p:cTn id="30" dur="500" fill="hold"/>
                                        <p:tgtEl>
                                          <p:spTgt spid="1721351"/>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6" fill="hold" nodeType="afterEffect">
                                  <p:stCondLst>
                                    <p:cond delay="0"/>
                                  </p:stCondLst>
                                  <p:childTnLst>
                                    <p:set>
                                      <p:cBhvr>
                                        <p:cTn id="33" dur="1" fill="hold">
                                          <p:stCondLst>
                                            <p:cond delay="0"/>
                                          </p:stCondLst>
                                        </p:cTn>
                                        <p:tgtEl>
                                          <p:spTgt spid="1721402"/>
                                        </p:tgtEl>
                                        <p:attrNameLst>
                                          <p:attrName>style.visibility</p:attrName>
                                        </p:attrNameLst>
                                      </p:cBhvr>
                                      <p:to>
                                        <p:strVal val="visible"/>
                                      </p:to>
                                    </p:set>
                                    <p:anim calcmode="lin" valueType="num">
                                      <p:cBhvr additive="base">
                                        <p:cTn id="34" dur="500" fill="hold"/>
                                        <p:tgtEl>
                                          <p:spTgt spid="1721402"/>
                                        </p:tgtEl>
                                        <p:attrNameLst>
                                          <p:attrName>ppt_x</p:attrName>
                                        </p:attrNameLst>
                                      </p:cBhvr>
                                      <p:tavLst>
                                        <p:tav tm="0">
                                          <p:val>
                                            <p:strVal val="1+#ppt_w/2"/>
                                          </p:val>
                                        </p:tav>
                                        <p:tav tm="100000">
                                          <p:val>
                                            <p:strVal val="#ppt_x"/>
                                          </p:val>
                                        </p:tav>
                                      </p:tavLst>
                                    </p:anim>
                                    <p:anim calcmode="lin" valueType="num">
                                      <p:cBhvr additive="base">
                                        <p:cTn id="35" dur="500" fill="hold"/>
                                        <p:tgtEl>
                                          <p:spTgt spid="172140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721403"/>
                                        </p:tgtEl>
                                        <p:attrNameLst>
                                          <p:attrName>style.visibility</p:attrName>
                                        </p:attrNameLst>
                                      </p:cBhvr>
                                      <p:to>
                                        <p:strVal val="visible"/>
                                      </p:to>
                                    </p:set>
                                    <p:animEffect transition="in" filter="dissolve">
                                      <p:cBhvr>
                                        <p:cTn id="40" dur="500"/>
                                        <p:tgtEl>
                                          <p:spTgt spid="1721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1347" grpId="0" animBg="1"/>
      <p:bldP spid="1721349" grpId="0"/>
      <p:bldP spid="1721351" grpId="0"/>
      <p:bldP spid="1721353" grpId="0" animBg="1"/>
      <p:bldP spid="172140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599502" name="Text Box 14"/>
          <p:cNvSpPr txBox="1"/>
          <p:nvPr/>
        </p:nvSpPr>
        <p:spPr>
          <a:xfrm>
            <a:off x="2370138" y="1849438"/>
            <a:ext cx="6129337" cy="3883025"/>
          </a:xfrm>
          <a:prstGeom prst="rect">
            <a:avLst/>
          </a:prstGeom>
          <a:solidFill>
            <a:srgbClr val="ADD6FF"/>
          </a:solidFill>
          <a:ln w="12700" cap="flat" cmpd="sng">
            <a:solidFill>
              <a:schemeClr val="tx1"/>
            </a:solidFill>
            <a:prstDash val="solid"/>
            <a:miter/>
            <a:headEnd type="none" w="med" len="med"/>
            <a:tailEnd type="none" w="med" len="med"/>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eaLnBrk="1" hangingPunct="1">
              <a:buNone/>
            </a:pPr>
            <a:r>
              <a:rPr lang="en-US" altLang="zh-CN" sz="2000" dirty="0">
                <a:latin typeface="Times New Roman" panose="02020603050405020304" pitchFamily="18" charset="0"/>
              </a:rPr>
              <a:t>module  trist1(out,in,enable);</a:t>
            </a:r>
            <a:endParaRPr lang="en-US" altLang="zh-CN" sz="2000" dirty="0">
              <a:latin typeface="Times New Roman" panose="02020603050405020304" pitchFamily="18" charset="0"/>
            </a:endParaRPr>
          </a:p>
          <a:p>
            <a:pPr marL="0" lvl="0" indent="0" algn="just">
              <a:spcBef>
                <a:spcPct val="0"/>
              </a:spcBef>
              <a:buClrTx/>
              <a:buFontTx/>
              <a:buNone/>
            </a:pPr>
            <a:r>
              <a:rPr lang="en-US" altLang="zh-CN" sz="2000" dirty="0">
                <a:latin typeface="Times New Roman" panose="02020603050405020304" pitchFamily="18" charset="0"/>
              </a:rPr>
              <a:t>      output  out;</a:t>
            </a:r>
            <a:endParaRPr lang="en-US" altLang="zh-CN" sz="2000" dirty="0">
              <a:latin typeface="Times New Roman" panose="02020603050405020304" pitchFamily="18" charset="0"/>
            </a:endParaRPr>
          </a:p>
          <a:p>
            <a:pPr marL="0" lvl="0" indent="0" algn="just">
              <a:spcBef>
                <a:spcPct val="0"/>
              </a:spcBef>
              <a:buClrTx/>
              <a:buFontTx/>
              <a:buNone/>
            </a:pPr>
            <a:r>
              <a:rPr lang="en-US" altLang="zh-CN" sz="2000" dirty="0">
                <a:latin typeface="Times New Roman" panose="02020603050405020304" pitchFamily="18" charset="0"/>
              </a:rPr>
              <a:t>      input   in, enable;</a:t>
            </a:r>
            <a:endParaRPr lang="en-US" altLang="zh-CN" sz="2000" dirty="0">
              <a:latin typeface="Times New Roman" panose="02020603050405020304" pitchFamily="18" charset="0"/>
            </a:endParaRPr>
          </a:p>
          <a:p>
            <a:pPr marL="0" lvl="0" indent="0" algn="just">
              <a:spcBef>
                <a:spcPct val="0"/>
              </a:spcBef>
              <a:buClrTx/>
              <a:buFontTx/>
              <a:buNone/>
            </a:pPr>
            <a:r>
              <a:rPr lang="en-US" altLang="zh-CN" sz="2000" dirty="0">
                <a:solidFill>
                  <a:srgbClr val="FF0066"/>
                </a:solidFill>
                <a:latin typeface="Times New Roman" panose="02020603050405020304" pitchFamily="18" charset="0"/>
              </a:rPr>
              <a:t>      mytri</a:t>
            </a:r>
            <a:r>
              <a:rPr lang="en-US" altLang="zh-CN" sz="2000" dirty="0">
                <a:latin typeface="Times New Roman" panose="02020603050405020304" pitchFamily="18" charset="0"/>
              </a:rPr>
              <a:t>  </a:t>
            </a:r>
            <a:r>
              <a:rPr lang="en-US" altLang="zh-CN" sz="2000" dirty="0">
                <a:solidFill>
                  <a:srgbClr val="990099"/>
                </a:solidFill>
                <a:latin typeface="Times New Roman" panose="02020603050405020304" pitchFamily="18" charset="0"/>
              </a:rPr>
              <a:t>tri_inst</a:t>
            </a:r>
            <a:r>
              <a:rPr lang="en-US" altLang="zh-CN" sz="2000" dirty="0">
                <a:latin typeface="Times New Roman" panose="02020603050405020304" pitchFamily="18" charset="0"/>
              </a:rPr>
              <a:t>(out,in,enable);</a:t>
            </a:r>
            <a:endParaRPr lang="en-US" altLang="zh-CN" sz="2000" dirty="0">
              <a:latin typeface="Times New Roman" panose="02020603050405020304" pitchFamily="18" charset="0"/>
            </a:endParaRPr>
          </a:p>
          <a:p>
            <a:pPr marL="0" lvl="0" indent="0" algn="just">
              <a:spcBef>
                <a:spcPct val="0"/>
              </a:spcBef>
              <a:buClrTx/>
              <a:buFontTx/>
              <a:buNone/>
            </a:pPr>
            <a:r>
              <a:rPr lang="en-US" altLang="zh-CN" sz="2000" dirty="0">
                <a:latin typeface="Times New Roman" panose="02020603050405020304" pitchFamily="18" charset="0"/>
              </a:rPr>
              <a:t>endmodule</a:t>
            </a:r>
            <a:endParaRPr lang="en-US" altLang="zh-CN" sz="2000" dirty="0">
              <a:latin typeface="Times New Roman" panose="02020603050405020304" pitchFamily="18" charset="0"/>
            </a:endParaRPr>
          </a:p>
          <a:p>
            <a:pPr marL="0" lvl="0" indent="0" algn="just" eaLnBrk="1" hangingPunct="1">
              <a:buNone/>
            </a:pPr>
            <a:endParaRPr lang="en-US" altLang="zh-CN" sz="2000" b="0" dirty="0">
              <a:latin typeface="Times New Roman" panose="02020603050405020304" pitchFamily="18" charset="0"/>
            </a:endParaRPr>
          </a:p>
          <a:p>
            <a:pPr marL="0" lvl="0" indent="0" algn="just" eaLnBrk="1" hangingPunct="1">
              <a:buNone/>
            </a:pPr>
            <a:r>
              <a:rPr lang="en-US" altLang="zh-CN" sz="2000" dirty="0">
                <a:latin typeface="Times New Roman" panose="02020603050405020304" pitchFamily="18" charset="0"/>
              </a:rPr>
              <a:t>module </a:t>
            </a:r>
            <a:r>
              <a:rPr lang="en-US" altLang="zh-CN" sz="2000" dirty="0">
                <a:solidFill>
                  <a:srgbClr val="FF0066"/>
                </a:solidFill>
                <a:latin typeface="Times New Roman" panose="02020603050405020304" pitchFamily="18" charset="0"/>
              </a:rPr>
              <a:t>mytri</a:t>
            </a:r>
            <a:r>
              <a:rPr lang="en-US" altLang="zh-CN" sz="2000" dirty="0">
                <a:latin typeface="Times New Roman" panose="02020603050405020304" pitchFamily="18" charset="0"/>
              </a:rPr>
              <a:t>(out,in,enable);</a:t>
            </a:r>
            <a:endParaRPr lang="en-US" altLang="zh-CN" sz="2000" dirty="0">
              <a:latin typeface="Times New Roman" panose="02020603050405020304" pitchFamily="18" charset="0"/>
            </a:endParaRPr>
          </a:p>
          <a:p>
            <a:pPr marL="0" lvl="0" indent="0" algn="just">
              <a:spcBef>
                <a:spcPct val="0"/>
              </a:spcBef>
              <a:buClrTx/>
              <a:buFontTx/>
              <a:buNone/>
            </a:pPr>
            <a:r>
              <a:rPr lang="en-US" altLang="zh-CN" sz="2000" dirty="0">
                <a:latin typeface="Times New Roman" panose="02020603050405020304" pitchFamily="18" charset="0"/>
              </a:rPr>
              <a:t>     output  out;</a:t>
            </a:r>
            <a:endParaRPr lang="en-US" altLang="zh-CN" sz="2000" dirty="0">
              <a:latin typeface="Times New Roman" panose="02020603050405020304" pitchFamily="18" charset="0"/>
            </a:endParaRPr>
          </a:p>
          <a:p>
            <a:pPr marL="0" lvl="0" indent="0" algn="just">
              <a:spcBef>
                <a:spcPct val="0"/>
              </a:spcBef>
              <a:buClrTx/>
              <a:buFontTx/>
              <a:buNone/>
            </a:pPr>
            <a:r>
              <a:rPr lang="en-US" altLang="zh-CN" sz="2000" dirty="0">
                <a:latin typeface="Times New Roman" panose="02020603050405020304" pitchFamily="18" charset="0"/>
              </a:rPr>
              <a:t>     input   in, enable;</a:t>
            </a:r>
            <a:endParaRPr lang="en-US" altLang="zh-CN" sz="2000" dirty="0">
              <a:latin typeface="Times New Roman" panose="02020603050405020304" pitchFamily="18" charset="0"/>
            </a:endParaRPr>
          </a:p>
          <a:p>
            <a:pPr marL="0" lvl="0" indent="0" algn="just">
              <a:spcBef>
                <a:spcPct val="0"/>
              </a:spcBef>
              <a:buClrTx/>
              <a:buFontTx/>
              <a:buNone/>
            </a:pPr>
            <a:r>
              <a:rPr lang="en-US" altLang="zh-CN" sz="2000" dirty="0">
                <a:latin typeface="Times New Roman" panose="02020603050405020304" pitchFamily="18" charset="0"/>
              </a:rPr>
              <a:t>     assign out = enable</a:t>
            </a:r>
            <a:r>
              <a:rPr lang="en-US" altLang="zh-CN" sz="2000" dirty="0">
                <a:solidFill>
                  <a:srgbClr val="FF0066"/>
                </a:solidFill>
                <a:latin typeface="Times New Roman" panose="02020603050405020304" pitchFamily="18" charset="0"/>
              </a:rPr>
              <a:t>?</a:t>
            </a:r>
            <a:r>
              <a:rPr lang="en-US" altLang="zh-CN" sz="2000" dirty="0">
                <a:latin typeface="Times New Roman" panose="02020603050405020304" pitchFamily="18" charset="0"/>
              </a:rPr>
              <a:t> in</a:t>
            </a:r>
            <a:r>
              <a:rPr lang="en-US" altLang="zh-CN" sz="2000" dirty="0">
                <a:solidFill>
                  <a:srgbClr val="FF0066"/>
                </a:solidFill>
                <a:latin typeface="Times New Roman" panose="02020603050405020304" pitchFamily="18" charset="0"/>
              </a:rPr>
              <a:t>:</a:t>
            </a:r>
            <a:r>
              <a:rPr lang="en-US" altLang="zh-CN" sz="2000" dirty="0">
                <a:latin typeface="Times New Roman" panose="02020603050405020304" pitchFamily="18" charset="0"/>
              </a:rPr>
              <a:t>’bz;</a:t>
            </a:r>
            <a:endParaRPr lang="en-US" altLang="zh-CN" sz="2000" dirty="0">
              <a:latin typeface="Times New Roman" panose="02020603050405020304" pitchFamily="18" charset="0"/>
            </a:endParaRPr>
          </a:p>
          <a:p>
            <a:pPr marL="0" lvl="0" indent="0" algn="just">
              <a:spcBef>
                <a:spcPct val="0"/>
              </a:spcBef>
              <a:buClrTx/>
              <a:buFontTx/>
              <a:buNone/>
            </a:pPr>
            <a:r>
              <a:rPr lang="en-US" altLang="zh-CN" sz="2000" dirty="0">
                <a:latin typeface="Times New Roman" panose="02020603050405020304" pitchFamily="18" charset="0"/>
              </a:rPr>
              <a:t>       / * </a:t>
            </a:r>
            <a:r>
              <a:rPr lang="zh-CN" altLang="en-US" sz="2000" dirty="0">
                <a:latin typeface="Times New Roman" panose="02020603050405020304" pitchFamily="18" charset="0"/>
              </a:rPr>
              <a:t>如果</a:t>
            </a:r>
            <a:r>
              <a:rPr lang="en-US" altLang="zh-CN" sz="2000" dirty="0">
                <a:latin typeface="Times New Roman" panose="02020603050405020304" pitchFamily="18" charset="0"/>
              </a:rPr>
              <a:t>enable</a:t>
            </a:r>
            <a:r>
              <a:rPr lang="zh-CN" altLang="en-US" sz="2000" dirty="0">
                <a:latin typeface="Times New Roman" panose="02020603050405020304" pitchFamily="18" charset="0"/>
              </a:rPr>
              <a:t>为</a:t>
            </a:r>
            <a:r>
              <a:rPr lang="en-US" altLang="zh-CN" sz="2000" dirty="0">
                <a:latin typeface="Times New Roman" panose="02020603050405020304" pitchFamily="18" charset="0"/>
              </a:rPr>
              <a:t>1</a:t>
            </a:r>
            <a:r>
              <a:rPr lang="zh-CN" altLang="en-US" sz="2000" dirty="0">
                <a:latin typeface="Times New Roman" panose="02020603050405020304" pitchFamily="18" charset="0"/>
              </a:rPr>
              <a:t>，则</a:t>
            </a:r>
            <a:r>
              <a:rPr lang="en-US" altLang="zh-CN" sz="2000" dirty="0">
                <a:latin typeface="Times New Roman" panose="02020603050405020304" pitchFamily="18" charset="0"/>
              </a:rPr>
              <a:t>out = in</a:t>
            </a:r>
            <a:r>
              <a:rPr lang="zh-CN" altLang="en-US" sz="2000" dirty="0">
                <a:latin typeface="Times New Roman" panose="02020603050405020304" pitchFamily="18" charset="0"/>
              </a:rPr>
              <a:t>，否则为高阻态 * </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marL="0" lvl="0" indent="0" algn="just">
              <a:spcBef>
                <a:spcPct val="0"/>
              </a:spcBef>
              <a:buClrTx/>
              <a:buFontTx/>
              <a:buNone/>
            </a:pPr>
            <a:r>
              <a:rPr lang="en-US" altLang="zh-CN" sz="2000" dirty="0">
                <a:latin typeface="Times New Roman" panose="02020603050405020304" pitchFamily="18" charset="0"/>
              </a:rPr>
              <a:t>endmodule</a:t>
            </a:r>
            <a:endParaRPr lang="en-US" altLang="zh-CN" sz="2000" dirty="0">
              <a:latin typeface="Times New Roman" panose="02020603050405020304" pitchFamily="18" charset="0"/>
            </a:endParaRPr>
          </a:p>
        </p:txBody>
      </p:sp>
      <p:sp>
        <p:nvSpPr>
          <p:cNvPr id="87044"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2  Verilog HDL</a:t>
            </a:r>
            <a:r>
              <a:rPr lang="zh-CN" altLang="en-US" dirty="0">
                <a:latin typeface="华文楷体" panose="02010600040101010101" pitchFamily="2" charset="-122"/>
              </a:rPr>
              <a:t>基本结构</a:t>
            </a:r>
            <a:endParaRPr lang="zh-CN" altLang="en-US" dirty="0">
              <a:latin typeface="华文楷体" panose="02010600040101010101" pitchFamily="2" charset="-122"/>
            </a:endParaRPr>
          </a:p>
        </p:txBody>
      </p:sp>
      <p:sp>
        <p:nvSpPr>
          <p:cNvPr id="1599491" name="Rectangle 3"/>
          <p:cNvSpPr>
            <a:spLocks noGrp="1"/>
          </p:cNvSpPr>
          <p:nvPr>
            <p:ph idx="1"/>
          </p:nvPr>
        </p:nvSpPr>
        <p:spPr>
          <a:xfrm>
            <a:off x="534988" y="1093788"/>
            <a:ext cx="3451225" cy="419100"/>
          </a:xfrm>
          <a:ln/>
        </p:spPr>
        <p:txBody>
          <a:bodyPr vert="horz" wrap="square" lIns="91440" tIns="45720" rIns="91440" bIns="45720" anchor="t" anchorCtr="0"/>
          <a:p>
            <a:pPr algn="just" eaLnBrk="1" hangingPunct="1">
              <a:lnSpc>
                <a:spcPct val="90000"/>
              </a:lnSpc>
              <a:buNone/>
            </a:pPr>
            <a:r>
              <a:rPr lang="en-US" altLang="zh-CN" sz="2000" dirty="0">
                <a:latin typeface="宋体" panose="02010600030101010101" pitchFamily="2" charset="-122"/>
              </a:rPr>
              <a:t>[</a:t>
            </a:r>
            <a:r>
              <a:rPr lang="zh-CN" altLang="en-US" dirty="0">
                <a:solidFill>
                  <a:srgbClr val="FF3399"/>
                </a:solidFill>
                <a:latin typeface="Times New Roman" panose="02020603050405020304" pitchFamily="18" charset="0"/>
              </a:rPr>
              <a:t>例</a:t>
            </a:r>
            <a:r>
              <a:rPr lang="en-US" altLang="zh-CN" dirty="0">
                <a:solidFill>
                  <a:srgbClr val="FF3399"/>
                </a:solidFill>
                <a:latin typeface="Times New Roman" panose="02020603050405020304" pitchFamily="18" charset="0"/>
              </a:rPr>
              <a:t>5</a:t>
            </a:r>
            <a:r>
              <a:rPr lang="en-US" altLang="zh-CN" sz="2000" dirty="0">
                <a:latin typeface="宋体" panose="02010600030101010101" pitchFamily="2" charset="-122"/>
              </a:rPr>
              <a:t>]</a:t>
            </a:r>
            <a:r>
              <a:rPr lang="en-US" altLang="zh-CN" sz="1800" dirty="0">
                <a:latin typeface="宋体" panose="02010600030101010101" pitchFamily="2" charset="-122"/>
              </a:rPr>
              <a:t> </a:t>
            </a:r>
            <a:r>
              <a:rPr lang="zh-CN" altLang="en-US" sz="2000" dirty="0">
                <a:solidFill>
                  <a:srgbClr val="CC0000"/>
                </a:solidFill>
                <a:latin typeface="宋体" panose="02010600030101010101" pitchFamily="2" charset="-122"/>
              </a:rPr>
              <a:t>三态驱动器</a:t>
            </a:r>
            <a:endParaRPr lang="zh-CN" altLang="en-US" sz="2000" dirty="0">
              <a:solidFill>
                <a:srgbClr val="CC0000"/>
              </a:solidFill>
              <a:latin typeface="宋体" panose="02010600030101010101" pitchFamily="2" charset="-122"/>
            </a:endParaRPr>
          </a:p>
        </p:txBody>
      </p:sp>
      <p:sp>
        <p:nvSpPr>
          <p:cNvPr id="1599492" name="AutoShape 4"/>
          <p:cNvSpPr/>
          <p:nvPr/>
        </p:nvSpPr>
        <p:spPr>
          <a:xfrm>
            <a:off x="3887788" y="3290888"/>
            <a:ext cx="1600200" cy="336550"/>
          </a:xfrm>
          <a:prstGeom prst="wedgeRoundRectCallout">
            <a:avLst>
              <a:gd name="adj1" fmla="val -41764"/>
              <a:gd name="adj2" fmla="val -119338"/>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1800" b="0" dirty="0"/>
              <a:t>例化元件名</a:t>
            </a:r>
            <a:endParaRPr lang="zh-CN" altLang="en-US" sz="1800" b="0" dirty="0"/>
          </a:p>
        </p:txBody>
      </p:sp>
      <p:sp>
        <p:nvSpPr>
          <p:cNvPr id="1599493" name="AutoShape 5"/>
          <p:cNvSpPr/>
          <p:nvPr/>
        </p:nvSpPr>
        <p:spPr>
          <a:xfrm>
            <a:off x="1290638" y="2405063"/>
            <a:ext cx="1227137" cy="366712"/>
          </a:xfrm>
          <a:prstGeom prst="wedgeRoundRectCallout">
            <a:avLst>
              <a:gd name="adj1" fmla="val 81306"/>
              <a:gd name="adj2" fmla="val 104977"/>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1800" b="0" dirty="0">
                <a:latin typeface="Arial" panose="020B0604020202020204" pitchFamily="34" charset="0"/>
              </a:rPr>
              <a:t>子模块名</a:t>
            </a:r>
            <a:endParaRPr lang="zh-CN" altLang="en-US" sz="1800" b="0" dirty="0">
              <a:latin typeface="Arial" panose="020B0604020202020204" pitchFamily="34" charset="0"/>
            </a:endParaRPr>
          </a:p>
        </p:txBody>
      </p:sp>
      <p:sp>
        <p:nvSpPr>
          <p:cNvPr id="1599494" name="Text Box 6"/>
          <p:cNvSpPr txBox="1"/>
          <p:nvPr/>
        </p:nvSpPr>
        <p:spPr>
          <a:xfrm>
            <a:off x="768350" y="1879600"/>
            <a:ext cx="1219200" cy="396875"/>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spcBef>
                <a:spcPct val="0"/>
              </a:spcBef>
              <a:buClrTx/>
              <a:buFontTx/>
              <a:buNone/>
            </a:pPr>
            <a:r>
              <a:rPr lang="zh-CN" altLang="en-US" sz="2000" dirty="0">
                <a:latin typeface="Arial" panose="020B0604020202020204" pitchFamily="34" charset="0"/>
              </a:rPr>
              <a:t>顶层模块</a:t>
            </a:r>
            <a:endParaRPr lang="zh-CN" altLang="en-US" sz="2000" dirty="0">
              <a:latin typeface="Arial" panose="020B0604020202020204" pitchFamily="34" charset="0"/>
            </a:endParaRPr>
          </a:p>
        </p:txBody>
      </p:sp>
      <p:sp>
        <p:nvSpPr>
          <p:cNvPr id="1599495" name="Text Box 7"/>
          <p:cNvSpPr txBox="1"/>
          <p:nvPr/>
        </p:nvSpPr>
        <p:spPr>
          <a:xfrm>
            <a:off x="908050" y="3946525"/>
            <a:ext cx="990600" cy="396875"/>
          </a:xfrm>
          <a:prstGeom prst="rect">
            <a:avLst/>
          </a:prstGeom>
          <a:solidFill>
            <a:srgbClr val="00FFFF"/>
          </a:solidFill>
          <a:ln w="9525">
            <a:noFill/>
          </a:ln>
          <a:effectLst>
            <a:prstShdw prst="shdw13" dist="53882" dir="13499999">
              <a:schemeClr val="bg2"/>
            </a:prst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spcBef>
                <a:spcPct val="0"/>
              </a:spcBef>
              <a:buClrTx/>
              <a:buFontTx/>
              <a:buNone/>
            </a:pPr>
            <a:r>
              <a:rPr lang="zh-CN" altLang="en-US" sz="2000" dirty="0">
                <a:latin typeface="Arial" panose="020B0604020202020204" pitchFamily="34" charset="0"/>
              </a:rPr>
              <a:t>子模块</a:t>
            </a:r>
            <a:endParaRPr lang="zh-CN" altLang="en-US" sz="2000" dirty="0">
              <a:latin typeface="Arial" panose="020B0604020202020204" pitchFamily="34" charset="0"/>
            </a:endParaRPr>
          </a:p>
        </p:txBody>
      </p:sp>
      <p:sp>
        <p:nvSpPr>
          <p:cNvPr id="1599497" name="AutoShape 9" descr="80%"/>
          <p:cNvSpPr/>
          <p:nvPr/>
        </p:nvSpPr>
        <p:spPr>
          <a:xfrm rot="-133237">
            <a:off x="4084638" y="606425"/>
            <a:ext cx="4503737" cy="981075"/>
          </a:xfrm>
          <a:prstGeom prst="irregularSeal2">
            <a:avLst/>
          </a:prstGeom>
          <a:pattFill prst="pct80">
            <a:fgClr>
              <a:srgbClr val="FFCCFF"/>
            </a:fgClr>
            <a:bgClr>
              <a:srgbClr val="FFFFFF"/>
            </a:bgClr>
          </a:pattFill>
          <a:ln w="9525">
            <a:noFill/>
          </a:ln>
          <a:effectLst>
            <a:prstShdw prst="shdw17" dist="17961" dir="13499999">
              <a:srgbClr val="997A99"/>
            </a:prstShdw>
          </a:effectLst>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buClr>
                <a:schemeClr val="tx1"/>
              </a:buClr>
              <a:buSzPct val="80000"/>
              <a:buNone/>
            </a:pPr>
            <a:r>
              <a:rPr lang="zh-CN" altLang="en-US" sz="2800" dirty="0">
                <a:solidFill>
                  <a:srgbClr val="006600"/>
                </a:solidFill>
                <a:latin typeface="Times New Roman" panose="02020603050405020304" pitchFamily="18" charset="0"/>
                <a:ea typeface="华文行楷" panose="02010800040101010101" pitchFamily="2" charset="-122"/>
              </a:rPr>
              <a:t>模块元件例化</a:t>
            </a:r>
            <a:endParaRPr lang="zh-CN" altLang="en-US" sz="2800" dirty="0">
              <a:solidFill>
                <a:srgbClr val="006600"/>
              </a:solidFill>
              <a:latin typeface="Times New Roman" panose="02020603050405020304" pitchFamily="18" charset="0"/>
              <a:ea typeface="华文行楷" panose="02010800040101010101" pitchFamily="2" charset="-122"/>
            </a:endParaRPr>
          </a:p>
        </p:txBody>
      </p:sp>
      <p:sp>
        <p:nvSpPr>
          <p:cNvPr id="1599498" name="Rectangle 10"/>
          <p:cNvSpPr/>
          <p:nvPr/>
        </p:nvSpPr>
        <p:spPr>
          <a:xfrm>
            <a:off x="2751138" y="2784475"/>
            <a:ext cx="3446462" cy="354013"/>
          </a:xfrm>
          <a:prstGeom prst="rect">
            <a:avLst/>
          </a:prstGeom>
          <a:noFill/>
          <a:ln w="19050" cap="flat" cmpd="sng">
            <a:solidFill>
              <a:srgbClr val="FF0000"/>
            </a:solidFill>
            <a:prstDash val="dashDot"/>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1599499" name="Rectangle 11"/>
          <p:cNvSpPr/>
          <p:nvPr/>
        </p:nvSpPr>
        <p:spPr>
          <a:xfrm>
            <a:off x="1146175" y="5946775"/>
            <a:ext cx="6780213" cy="731838"/>
          </a:xfrm>
          <a:prstGeom prst="rect">
            <a:avLst/>
          </a:prstGeom>
          <a:solidFill>
            <a:srgbClr val="FFCC99"/>
          </a:solidFill>
          <a:ln w="9525">
            <a:noFill/>
          </a:ln>
          <a:effectLst>
            <a:prstShdw prst="shdw13" dist="53882" dir="13499999">
              <a:schemeClr val="bg2"/>
            </a:prstShdw>
          </a:effectLst>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defTabSz="2716530">
              <a:lnSpc>
                <a:spcPct val="90000"/>
              </a:lnSpc>
              <a:spcBef>
                <a:spcPct val="0"/>
              </a:spcBef>
              <a:buNone/>
            </a:pPr>
            <a:r>
              <a:rPr lang="zh-CN" altLang="en-US" sz="2200" dirty="0">
                <a:solidFill>
                  <a:srgbClr val="FF0066"/>
                </a:solidFill>
                <a:latin typeface="华文新魏" panose="02010800040101010101" pitchFamily="2" charset="-122"/>
                <a:ea typeface="华文新魏" panose="02010800040101010101" pitchFamily="2" charset="-122"/>
              </a:rPr>
              <a:t>模块元件例化</a:t>
            </a:r>
            <a:r>
              <a:rPr lang="en-US" altLang="zh-CN" sz="2200" dirty="0">
                <a:latin typeface="Arial" panose="020B0604020202020204" pitchFamily="34" charset="0"/>
                <a:ea typeface="华文新魏" panose="02010800040101010101" pitchFamily="2" charset="-122"/>
              </a:rPr>
              <a:t>—</a:t>
            </a:r>
            <a:r>
              <a:rPr lang="en-US" altLang="zh-CN" sz="2200" b="0" dirty="0">
                <a:latin typeface="Arial" panose="020B0604020202020204" pitchFamily="34" charset="0"/>
                <a:ea typeface="华文新魏" panose="02010800040101010101" pitchFamily="2" charset="-122"/>
              </a:rPr>
              <a:t>—</a:t>
            </a:r>
            <a:r>
              <a:rPr lang="zh-CN" altLang="en-US" sz="2200" dirty="0">
                <a:latin typeface="华文新魏" panose="02010800040101010101" pitchFamily="2" charset="-122"/>
                <a:ea typeface="华文新魏" panose="02010800040101010101" pitchFamily="2" charset="-122"/>
              </a:rPr>
              <a:t>顶层模块（</a:t>
            </a:r>
            <a:r>
              <a:rPr lang="en-US" altLang="zh-CN" sz="2200" dirty="0">
                <a:latin typeface="华文新魏" panose="02010800040101010101" pitchFamily="2" charset="-122"/>
                <a:ea typeface="华文新魏" panose="02010800040101010101" pitchFamily="2" charset="-122"/>
              </a:rPr>
              <a:t>trist1</a:t>
            </a:r>
            <a:r>
              <a:rPr lang="zh-CN" altLang="en-US" sz="2200" dirty="0">
                <a:latin typeface="华文新魏" panose="02010800040101010101" pitchFamily="2" charset="-122"/>
                <a:ea typeface="华文新魏" panose="02010800040101010101" pitchFamily="2" charset="-122"/>
              </a:rPr>
              <a:t>）调用由某子模块（</a:t>
            </a:r>
            <a:r>
              <a:rPr lang="en-US" altLang="zh-CN" sz="2200" dirty="0">
                <a:latin typeface="华文新魏" panose="02010800040101010101" pitchFamily="2" charset="-122"/>
                <a:ea typeface="华文新魏" panose="02010800040101010101" pitchFamily="2" charset="-122"/>
              </a:rPr>
              <a:t>mytri</a:t>
            </a:r>
            <a:r>
              <a:rPr lang="zh-CN" altLang="en-US" sz="2200" dirty="0">
                <a:latin typeface="华文新魏" panose="02010800040101010101" pitchFamily="2" charset="-122"/>
                <a:ea typeface="华文新魏" panose="02010800040101010101" pitchFamily="2" charset="-122"/>
              </a:rPr>
              <a:t>）定义的实例元件（</a:t>
            </a:r>
            <a:r>
              <a:rPr lang="en-US" altLang="zh-CN" sz="2200" dirty="0">
                <a:latin typeface="华文新魏" panose="02010800040101010101" pitchFamily="2" charset="-122"/>
                <a:ea typeface="华文新魏" panose="02010800040101010101" pitchFamily="2" charset="-122"/>
              </a:rPr>
              <a:t>tri_inst</a:t>
            </a:r>
            <a:r>
              <a:rPr lang="zh-CN" altLang="en-US" sz="2200" dirty="0">
                <a:latin typeface="华文新魏" panose="02010800040101010101" pitchFamily="2" charset="-122"/>
                <a:ea typeface="华文新魏" panose="02010800040101010101" pitchFamily="2" charset="-122"/>
              </a:rPr>
              <a:t>）来实现某功能。</a:t>
            </a:r>
            <a:endParaRPr lang="zh-CN" altLang="en-US" sz="2200" dirty="0">
              <a:latin typeface="华文新魏" panose="02010800040101010101" pitchFamily="2" charset="-122"/>
              <a:ea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99491"/>
                                        </p:tgtEl>
                                        <p:attrNameLst>
                                          <p:attrName>style.visibility</p:attrName>
                                        </p:attrNameLst>
                                      </p:cBhvr>
                                      <p:to>
                                        <p:strVal val="visible"/>
                                      </p:to>
                                    </p:set>
                                    <p:anim calcmode="lin" valueType="num">
                                      <p:cBhvr additive="base">
                                        <p:cTn id="7" dur="500" fill="hold"/>
                                        <p:tgtEl>
                                          <p:spTgt spid="1599491"/>
                                        </p:tgtEl>
                                        <p:attrNameLst>
                                          <p:attrName>ppt_x</p:attrName>
                                        </p:attrNameLst>
                                      </p:cBhvr>
                                      <p:tavLst>
                                        <p:tav tm="0">
                                          <p:val>
                                            <p:strVal val="0-#ppt_w/2"/>
                                          </p:val>
                                        </p:tav>
                                        <p:tav tm="100000">
                                          <p:val>
                                            <p:strVal val="#ppt_x"/>
                                          </p:val>
                                        </p:tav>
                                      </p:tavLst>
                                    </p:anim>
                                    <p:anim calcmode="lin" valueType="num">
                                      <p:cBhvr additive="base">
                                        <p:cTn id="8" dur="500" fill="hold"/>
                                        <p:tgtEl>
                                          <p:spTgt spid="15994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599497"/>
                                        </p:tgtEl>
                                        <p:attrNameLst>
                                          <p:attrName>style.visibility</p:attrName>
                                        </p:attrNameLst>
                                      </p:cBhvr>
                                      <p:to>
                                        <p:strVal val="visible"/>
                                      </p:to>
                                    </p:set>
                                    <p:anim calcmode="lin" valueType="num">
                                      <p:cBhvr>
                                        <p:cTn id="13" dur="500" fill="hold"/>
                                        <p:tgtEl>
                                          <p:spTgt spid="1599497"/>
                                        </p:tgtEl>
                                        <p:attrNameLst>
                                          <p:attrName>ppt_w</p:attrName>
                                        </p:attrNameLst>
                                      </p:cBhvr>
                                      <p:tavLst>
                                        <p:tav tm="0">
                                          <p:val>
                                            <p:fltVal val="0.000000"/>
                                          </p:val>
                                        </p:tav>
                                        <p:tav tm="100000">
                                          <p:val>
                                            <p:strVal val="#ppt_w"/>
                                          </p:val>
                                        </p:tav>
                                      </p:tavLst>
                                    </p:anim>
                                    <p:anim calcmode="lin" valueType="num">
                                      <p:cBhvr>
                                        <p:cTn id="14" dur="500" fill="hold"/>
                                        <p:tgtEl>
                                          <p:spTgt spid="1599497"/>
                                        </p:tgtEl>
                                        <p:attrNameLst>
                                          <p:attrName>ppt_h</p:attrName>
                                        </p:attrNameLst>
                                      </p:cBhvr>
                                      <p:tavLst>
                                        <p:tav tm="0">
                                          <p:val>
                                            <p:fltVal val="0.000000"/>
                                          </p:val>
                                        </p:tav>
                                        <p:tav tm="100000">
                                          <p:val>
                                            <p:strVal val="#ppt_h"/>
                                          </p:val>
                                        </p:tav>
                                      </p:tavLst>
                                    </p:anim>
                                  </p:childTnLst>
                                </p:cTn>
                              </p:par>
                            </p:childTnLst>
                          </p:cTn>
                        </p:par>
                        <p:par>
                          <p:cTn id="15" fill="hold">
                            <p:stCondLst>
                              <p:cond delay="500"/>
                            </p:stCondLst>
                            <p:childTnLst>
                              <p:par>
                                <p:cTn id="16" presetID="2" presetClass="entr" presetSubtype="12" fill="hold" grpId="0" nodeType="afterEffect">
                                  <p:stCondLst>
                                    <p:cond delay="0"/>
                                  </p:stCondLst>
                                  <p:childTnLst>
                                    <p:set>
                                      <p:cBhvr>
                                        <p:cTn id="17" dur="1" fill="hold">
                                          <p:stCondLst>
                                            <p:cond delay="0"/>
                                          </p:stCondLst>
                                        </p:cTn>
                                        <p:tgtEl>
                                          <p:spTgt spid="1599502"/>
                                        </p:tgtEl>
                                        <p:attrNameLst>
                                          <p:attrName>style.visibility</p:attrName>
                                        </p:attrNameLst>
                                      </p:cBhvr>
                                      <p:to>
                                        <p:strVal val="visible"/>
                                      </p:to>
                                    </p:set>
                                    <p:anim calcmode="lin" valueType="num">
                                      <p:cBhvr additive="base">
                                        <p:cTn id="18" dur="500" fill="hold"/>
                                        <p:tgtEl>
                                          <p:spTgt spid="1599502"/>
                                        </p:tgtEl>
                                        <p:attrNameLst>
                                          <p:attrName>ppt_x</p:attrName>
                                        </p:attrNameLst>
                                      </p:cBhvr>
                                      <p:tavLst>
                                        <p:tav tm="0">
                                          <p:val>
                                            <p:strVal val="0-#ppt_w/2"/>
                                          </p:val>
                                        </p:tav>
                                        <p:tav tm="100000">
                                          <p:val>
                                            <p:strVal val="#ppt_x"/>
                                          </p:val>
                                        </p:tav>
                                      </p:tavLst>
                                    </p:anim>
                                    <p:anim calcmode="lin" valueType="num">
                                      <p:cBhvr additive="base">
                                        <p:cTn id="19" dur="500" fill="hold"/>
                                        <p:tgtEl>
                                          <p:spTgt spid="159950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6" fill="hold" grpId="0" nodeType="clickEffect">
                                  <p:stCondLst>
                                    <p:cond delay="0"/>
                                  </p:stCondLst>
                                  <p:childTnLst>
                                    <p:set>
                                      <p:cBhvr>
                                        <p:cTn id="23" dur="1" fill="hold">
                                          <p:stCondLst>
                                            <p:cond delay="0"/>
                                          </p:stCondLst>
                                        </p:cTn>
                                        <p:tgtEl>
                                          <p:spTgt spid="1599499"/>
                                        </p:tgtEl>
                                        <p:attrNameLst>
                                          <p:attrName>style.visibility</p:attrName>
                                        </p:attrNameLst>
                                      </p:cBhvr>
                                      <p:to>
                                        <p:strVal val="visible"/>
                                      </p:to>
                                    </p:set>
                                    <p:anim calcmode="lin" valueType="num">
                                      <p:cBhvr additive="base">
                                        <p:cTn id="24" dur="500" fill="hold"/>
                                        <p:tgtEl>
                                          <p:spTgt spid="1599499"/>
                                        </p:tgtEl>
                                        <p:attrNameLst>
                                          <p:attrName>ppt_x</p:attrName>
                                        </p:attrNameLst>
                                      </p:cBhvr>
                                      <p:tavLst>
                                        <p:tav tm="0">
                                          <p:val>
                                            <p:strVal val="1+#ppt_w/2"/>
                                          </p:val>
                                        </p:tav>
                                        <p:tav tm="100000">
                                          <p:val>
                                            <p:strVal val="#ppt_x"/>
                                          </p:val>
                                        </p:tav>
                                      </p:tavLst>
                                    </p:anim>
                                    <p:anim calcmode="lin" valueType="num">
                                      <p:cBhvr additive="base">
                                        <p:cTn id="25" dur="500" fill="hold"/>
                                        <p:tgtEl>
                                          <p:spTgt spid="159949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1599494"/>
                                        </p:tgtEl>
                                        <p:attrNameLst>
                                          <p:attrName>style.visibility</p:attrName>
                                        </p:attrNameLst>
                                      </p:cBhvr>
                                      <p:to>
                                        <p:strVal val="visible"/>
                                      </p:to>
                                    </p:set>
                                    <p:anim calcmode="lin" valueType="num">
                                      <p:cBhvr>
                                        <p:cTn id="30" dur="500" fill="hold"/>
                                        <p:tgtEl>
                                          <p:spTgt spid="1599494"/>
                                        </p:tgtEl>
                                        <p:attrNameLst>
                                          <p:attrName>ppt_w</p:attrName>
                                        </p:attrNameLst>
                                      </p:cBhvr>
                                      <p:tavLst>
                                        <p:tav tm="0">
                                          <p:val>
                                            <p:fltVal val="0.000000"/>
                                          </p:val>
                                        </p:tav>
                                        <p:tav tm="100000">
                                          <p:val>
                                            <p:strVal val="#ppt_w"/>
                                          </p:val>
                                        </p:tav>
                                      </p:tavLst>
                                    </p:anim>
                                    <p:anim calcmode="lin" valueType="num">
                                      <p:cBhvr>
                                        <p:cTn id="31" dur="500" fill="hold"/>
                                        <p:tgtEl>
                                          <p:spTgt spid="1599494"/>
                                        </p:tgtEl>
                                        <p:attrNameLst>
                                          <p:attrName>ppt_h</p:attrName>
                                        </p:attrNameLst>
                                      </p:cBhvr>
                                      <p:tavLst>
                                        <p:tav tm="0">
                                          <p:val>
                                            <p:fltVal val="0.00000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1599498"/>
                                        </p:tgtEl>
                                        <p:attrNameLst>
                                          <p:attrName>style.visibility</p:attrName>
                                        </p:attrNameLst>
                                      </p:cBhvr>
                                      <p:to>
                                        <p:strVal val="visible"/>
                                      </p:to>
                                    </p:set>
                                    <p:anim calcmode="lin" valueType="num">
                                      <p:cBhvr>
                                        <p:cTn id="36" dur="500" fill="hold"/>
                                        <p:tgtEl>
                                          <p:spTgt spid="1599498"/>
                                        </p:tgtEl>
                                        <p:attrNameLst>
                                          <p:attrName>ppt_w</p:attrName>
                                        </p:attrNameLst>
                                      </p:cBhvr>
                                      <p:tavLst>
                                        <p:tav tm="0">
                                          <p:val>
                                            <p:fltVal val="0.000000"/>
                                          </p:val>
                                        </p:tav>
                                        <p:tav tm="100000">
                                          <p:val>
                                            <p:strVal val="#ppt_w"/>
                                          </p:val>
                                        </p:tav>
                                      </p:tavLst>
                                    </p:anim>
                                    <p:anim calcmode="lin" valueType="num">
                                      <p:cBhvr>
                                        <p:cTn id="37" dur="500" fill="hold"/>
                                        <p:tgtEl>
                                          <p:spTgt spid="1599498"/>
                                        </p:tgtEl>
                                        <p:attrNameLst>
                                          <p:attrName>ppt_h</p:attrName>
                                        </p:attrNameLst>
                                      </p:cBhvr>
                                      <p:tavLst>
                                        <p:tav tm="0">
                                          <p:val>
                                            <p:fltVal val="0.00000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599493"/>
                                        </p:tgtEl>
                                        <p:attrNameLst>
                                          <p:attrName>style.visibility</p:attrName>
                                        </p:attrNameLst>
                                      </p:cBhvr>
                                      <p:to>
                                        <p:strVal val="visible"/>
                                      </p:to>
                                    </p:set>
                                    <p:animEffect transition="in" filter="dissolve">
                                      <p:cBhvr>
                                        <p:cTn id="42" dur="500"/>
                                        <p:tgtEl>
                                          <p:spTgt spid="159949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599492"/>
                                        </p:tgtEl>
                                        <p:attrNameLst>
                                          <p:attrName>style.visibility</p:attrName>
                                        </p:attrNameLst>
                                      </p:cBhvr>
                                      <p:to>
                                        <p:strVal val="visible"/>
                                      </p:to>
                                    </p:set>
                                    <p:animEffect transition="in" filter="dissolve">
                                      <p:cBhvr>
                                        <p:cTn id="47" dur="500"/>
                                        <p:tgtEl>
                                          <p:spTgt spid="1599492"/>
                                        </p:tgtEl>
                                      </p:cBhvr>
                                    </p:animEffect>
                                  </p:childTnLst>
                                </p:cTn>
                              </p:par>
                            </p:childTnLst>
                          </p:cTn>
                        </p:par>
                      </p:childTnLst>
                    </p:cTn>
                  </p:par>
                  <p:par>
                    <p:cTn id="48" fill="hold">
                      <p:stCondLst>
                        <p:cond delay="indefinite"/>
                      </p:stCondLst>
                      <p:childTnLst>
                        <p:par>
                          <p:cTn id="49" fill="hold">
                            <p:stCondLst>
                              <p:cond delay="0"/>
                            </p:stCondLst>
                            <p:childTnLst>
                              <p:par>
                                <p:cTn id="50" presetID="23" presetClass="entr" presetSubtype="16" fill="hold" grpId="0" nodeType="clickEffect">
                                  <p:stCondLst>
                                    <p:cond delay="0"/>
                                  </p:stCondLst>
                                  <p:childTnLst>
                                    <p:set>
                                      <p:cBhvr>
                                        <p:cTn id="51" dur="1" fill="hold">
                                          <p:stCondLst>
                                            <p:cond delay="0"/>
                                          </p:stCondLst>
                                        </p:cTn>
                                        <p:tgtEl>
                                          <p:spTgt spid="1599495"/>
                                        </p:tgtEl>
                                        <p:attrNameLst>
                                          <p:attrName>style.visibility</p:attrName>
                                        </p:attrNameLst>
                                      </p:cBhvr>
                                      <p:to>
                                        <p:strVal val="visible"/>
                                      </p:to>
                                    </p:set>
                                    <p:anim calcmode="lin" valueType="num">
                                      <p:cBhvr>
                                        <p:cTn id="52" dur="500" fill="hold"/>
                                        <p:tgtEl>
                                          <p:spTgt spid="1599495"/>
                                        </p:tgtEl>
                                        <p:attrNameLst>
                                          <p:attrName>ppt_w</p:attrName>
                                        </p:attrNameLst>
                                      </p:cBhvr>
                                      <p:tavLst>
                                        <p:tav tm="0">
                                          <p:val>
                                            <p:fltVal val="0.000000"/>
                                          </p:val>
                                        </p:tav>
                                        <p:tav tm="100000">
                                          <p:val>
                                            <p:strVal val="#ppt_w"/>
                                          </p:val>
                                        </p:tav>
                                      </p:tavLst>
                                    </p:anim>
                                    <p:anim calcmode="lin" valueType="num">
                                      <p:cBhvr>
                                        <p:cTn id="53" dur="500" fill="hold"/>
                                        <p:tgtEl>
                                          <p:spTgt spid="1599495"/>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9502" grpId="0" animBg="1"/>
      <p:bldP spid="1599491" grpId="0"/>
      <p:bldP spid="1599492" grpId="0" animBg="1"/>
      <p:bldP spid="1599493" grpId="0" animBg="1"/>
      <p:bldP spid="1599494" grpId="0" animBg="1"/>
      <p:bldP spid="1599495" grpId="0" animBg="1"/>
      <p:bldP spid="1599497" grpId="0" animBg="1"/>
      <p:bldP spid="1599498" grpId="0" animBg="1"/>
      <p:bldP spid="1599499"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4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23396" name="Text Box 4"/>
          <p:cNvSpPr txBox="1"/>
          <p:nvPr/>
        </p:nvSpPr>
        <p:spPr>
          <a:xfrm>
            <a:off x="536575" y="2192338"/>
            <a:ext cx="3429000" cy="2238375"/>
          </a:xfrm>
          <a:prstGeom prst="rect">
            <a:avLst/>
          </a:prstGeom>
          <a:solidFill>
            <a:srgbClr val="99CCFF"/>
          </a:solidFill>
          <a:ln w="12700" cap="flat" cmpd="sng">
            <a:solidFill>
              <a:schemeClr val="tx1"/>
            </a:solidFill>
            <a:prstDash val="solid"/>
            <a:miter/>
            <a:headEnd type="none" w="med" len="med"/>
            <a:tailEnd type="none" w="med" len="med"/>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en-US" altLang="zh-CN" sz="2000" dirty="0">
                <a:latin typeface="Times New Roman" panose="02020603050405020304" pitchFamily="18" charset="0"/>
              </a:rPr>
              <a:t>always@ (sel[1:0] or a or b)</a:t>
            </a:r>
            <a:endParaRPr lang="en-US" altLang="zh-CN" sz="2000" dirty="0">
              <a:latin typeface="Times New Roman" panose="02020603050405020304" pitchFamily="18" charset="0"/>
            </a:endParaRPr>
          </a:p>
          <a:p>
            <a:pPr marL="0" lvl="0" indent="0" eaLnBrk="1" hangingPunct="1">
              <a:spcBef>
                <a:spcPct val="50000"/>
              </a:spcBef>
              <a:buClrTx/>
              <a:buFontTx/>
              <a:buNone/>
            </a:pPr>
            <a:r>
              <a:rPr lang="en-US" altLang="zh-CN" sz="2000" dirty="0">
                <a:latin typeface="Times New Roman" panose="02020603050405020304" pitchFamily="18" charset="0"/>
              </a:rPr>
              <a:t>   case(sel[1:0])</a:t>
            </a:r>
            <a:endParaRPr lang="en-US" altLang="zh-CN" sz="2000" dirty="0">
              <a:latin typeface="Times New Roman" panose="02020603050405020304" pitchFamily="18" charset="0"/>
            </a:endParaRPr>
          </a:p>
          <a:p>
            <a:pPr marL="0" lvl="0" indent="0" eaLnBrk="1" hangingPunct="1">
              <a:spcBef>
                <a:spcPct val="50000"/>
              </a:spcBef>
              <a:buClrTx/>
              <a:buFontTx/>
              <a:buNone/>
            </a:pPr>
            <a:r>
              <a:rPr lang="en-US" altLang="zh-CN" sz="2000" dirty="0">
                <a:latin typeface="Times New Roman" panose="02020603050405020304" pitchFamily="18" charset="0"/>
              </a:rPr>
              <a:t>        2’b00: q&lt;=a</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marL="0" lvl="0" indent="0" eaLnBrk="1" hangingPunct="1">
              <a:spcBef>
                <a:spcPct val="50000"/>
              </a:spcBef>
              <a:buClr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2’b11: q&lt;=b</a:t>
            </a:r>
            <a:r>
              <a:rPr lang="zh-CN" altLang="en-US" sz="2000" dirty="0">
                <a:latin typeface="Times New Roman" panose="02020603050405020304" pitchFamily="18" charset="0"/>
              </a:rPr>
              <a:t>； </a:t>
            </a:r>
            <a:endParaRPr lang="zh-CN" altLang="en-US" sz="2000" dirty="0">
              <a:latin typeface="Times New Roman" panose="02020603050405020304" pitchFamily="18" charset="0"/>
            </a:endParaRPr>
          </a:p>
          <a:p>
            <a:pPr marL="0" lvl="0" indent="0" eaLnBrk="1" hangingPunct="1">
              <a:spcBef>
                <a:spcPct val="50000"/>
              </a:spcBef>
              <a:buClr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endcase</a:t>
            </a:r>
            <a:endParaRPr lang="en-US" altLang="zh-CN" sz="2000" dirty="0">
              <a:latin typeface="Times New Roman" panose="02020603050405020304" pitchFamily="18" charset="0"/>
            </a:endParaRPr>
          </a:p>
        </p:txBody>
      </p:sp>
      <p:sp>
        <p:nvSpPr>
          <p:cNvPr id="1723397" name="Text Box 5"/>
          <p:cNvSpPr txBox="1"/>
          <p:nvPr/>
        </p:nvSpPr>
        <p:spPr>
          <a:xfrm>
            <a:off x="755650" y="1720850"/>
            <a:ext cx="3352800" cy="427038"/>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zh-CN" altLang="en-US" sz="2200" b="0" dirty="0">
                <a:latin typeface="方正姚体" panose="02010601030101010101" pitchFamily="2" charset="-122"/>
                <a:ea typeface="方正姚体" panose="02010601030101010101" pitchFamily="2" charset="-122"/>
              </a:rPr>
              <a:t>生成了不想要的锁存器：</a:t>
            </a:r>
            <a:endParaRPr lang="zh-CN" altLang="en-US" sz="2200" b="0" dirty="0">
              <a:latin typeface="方正姚体" panose="02010601030101010101" pitchFamily="2" charset="-122"/>
              <a:ea typeface="方正姚体" panose="02010601030101010101" pitchFamily="2" charset="-122"/>
            </a:endParaRPr>
          </a:p>
        </p:txBody>
      </p:sp>
      <p:sp>
        <p:nvSpPr>
          <p:cNvPr id="1723398" name="Text Box 6"/>
          <p:cNvSpPr txBox="1"/>
          <p:nvPr/>
        </p:nvSpPr>
        <p:spPr>
          <a:xfrm>
            <a:off x="4805363" y="2235200"/>
            <a:ext cx="3276600" cy="2660650"/>
          </a:xfrm>
          <a:prstGeom prst="rect">
            <a:avLst/>
          </a:prstGeom>
          <a:solidFill>
            <a:srgbClr val="99CCFF"/>
          </a:solidFill>
          <a:ln w="12700" cap="flat" cmpd="sng">
            <a:solidFill>
              <a:schemeClr val="tx1"/>
            </a:solidFill>
            <a:prstDash val="solid"/>
            <a:miter/>
            <a:headEnd type="none" w="med" len="med"/>
            <a:tailEnd type="none" w="med" len="med"/>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lnSpc>
                <a:spcPct val="120000"/>
              </a:lnSpc>
              <a:spcBef>
                <a:spcPct val="0"/>
              </a:spcBef>
              <a:buClrTx/>
              <a:buFontTx/>
              <a:buNone/>
            </a:pPr>
            <a:r>
              <a:rPr lang="en-US" altLang="zh-CN" sz="2000" dirty="0">
                <a:latin typeface="Times New Roman" panose="02020603050405020304" pitchFamily="18" charset="0"/>
              </a:rPr>
              <a:t>[</a:t>
            </a:r>
            <a:r>
              <a:rPr lang="zh-CN" altLang="en-US" sz="2000" dirty="0">
                <a:solidFill>
                  <a:srgbClr val="FF3399"/>
                </a:solidFill>
                <a:latin typeface="Times New Roman" panose="02020603050405020304" pitchFamily="18" charset="0"/>
              </a:rPr>
              <a:t>例</a:t>
            </a:r>
            <a:r>
              <a:rPr lang="en-US" altLang="zh-CN" sz="2000" dirty="0">
                <a:latin typeface="Times New Roman" panose="02020603050405020304" pitchFamily="18" charset="0"/>
              </a:rPr>
              <a:t>] </a:t>
            </a:r>
            <a:r>
              <a:rPr lang="zh-CN" altLang="en-US" sz="2000" dirty="0">
                <a:latin typeface="Times New Roman" panose="02020603050405020304" pitchFamily="18" charset="0"/>
              </a:rPr>
              <a:t>设计一个数据选择器</a:t>
            </a:r>
            <a:endParaRPr lang="zh-CN" altLang="en-US" sz="2000" dirty="0">
              <a:latin typeface="Times New Roman" panose="02020603050405020304" pitchFamily="18" charset="0"/>
            </a:endParaRPr>
          </a:p>
          <a:p>
            <a:pPr marL="0" lvl="0" indent="0" eaLnBrk="1" hangingPunct="1">
              <a:lnSpc>
                <a:spcPct val="120000"/>
              </a:lnSpc>
              <a:spcBef>
                <a:spcPct val="0"/>
              </a:spcBef>
              <a:buClrTx/>
              <a:buFontTx/>
              <a:buNone/>
            </a:pPr>
            <a:r>
              <a:rPr lang="en-US" altLang="zh-CN" sz="2000" dirty="0">
                <a:latin typeface="Times New Roman" panose="02020603050405020304" pitchFamily="18" charset="0"/>
              </a:rPr>
              <a:t>always@ (sel[1:0] or a or b)</a:t>
            </a:r>
            <a:endParaRPr lang="en-US" altLang="zh-CN" sz="2000" dirty="0">
              <a:latin typeface="Times New Roman" panose="02020603050405020304" pitchFamily="18" charset="0"/>
            </a:endParaRPr>
          </a:p>
          <a:p>
            <a:pPr marL="0" lvl="0" indent="0" eaLnBrk="1" hangingPunct="1">
              <a:lnSpc>
                <a:spcPct val="120000"/>
              </a:lnSpc>
              <a:spcBef>
                <a:spcPct val="0"/>
              </a:spcBef>
              <a:buClrTx/>
              <a:buFontTx/>
              <a:buNone/>
            </a:pPr>
            <a:r>
              <a:rPr lang="en-US" altLang="zh-CN" sz="2000" dirty="0">
                <a:latin typeface="Times New Roman" panose="02020603050405020304" pitchFamily="18" charset="0"/>
              </a:rPr>
              <a:t>   case(sel[1:0])</a:t>
            </a:r>
            <a:endParaRPr lang="en-US" altLang="zh-CN" sz="2000" dirty="0">
              <a:latin typeface="Times New Roman" panose="02020603050405020304" pitchFamily="18" charset="0"/>
            </a:endParaRPr>
          </a:p>
          <a:p>
            <a:pPr marL="0" lvl="0" indent="0" eaLnBrk="1" hangingPunct="1">
              <a:lnSpc>
                <a:spcPct val="120000"/>
              </a:lnSpc>
              <a:spcBef>
                <a:spcPct val="0"/>
              </a:spcBef>
              <a:buClrTx/>
              <a:buFontTx/>
              <a:buNone/>
            </a:pPr>
            <a:r>
              <a:rPr lang="en-US" altLang="zh-CN" sz="2000" dirty="0">
                <a:latin typeface="Times New Roman" panose="02020603050405020304" pitchFamily="18" charset="0"/>
              </a:rPr>
              <a:t>        2’b00:   q&lt;=a</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marL="0" lvl="0" indent="0" eaLnBrk="1" hangingPunct="1">
              <a:lnSpc>
                <a:spcPct val="120000"/>
              </a:lnSpc>
              <a:spcBef>
                <a:spcPct val="0"/>
              </a:spcBef>
              <a:buClr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2’b11:   q&lt;=b</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marL="0" lvl="0" indent="0" eaLnBrk="1" hangingPunct="1">
              <a:lnSpc>
                <a:spcPct val="120000"/>
              </a:lnSpc>
              <a:spcBef>
                <a:spcPct val="0"/>
              </a:spcBef>
              <a:buClrTx/>
              <a:buFontTx/>
              <a:buNone/>
            </a:pPr>
            <a:r>
              <a:rPr lang="zh-CN" altLang="en-US" sz="2000" dirty="0">
                <a:latin typeface="Times New Roman" panose="02020603050405020304" pitchFamily="18" charset="0"/>
              </a:rPr>
              <a:t>        </a:t>
            </a:r>
            <a:r>
              <a:rPr lang="en-US" altLang="zh-CN" sz="2000" dirty="0">
                <a:solidFill>
                  <a:srgbClr val="FF0066"/>
                </a:solidFill>
                <a:latin typeface="Times New Roman" panose="02020603050405020304" pitchFamily="18" charset="0"/>
              </a:rPr>
              <a:t>default: q&lt;=’b0</a:t>
            </a:r>
            <a:r>
              <a:rPr lang="zh-CN" altLang="en-US" sz="2000" dirty="0">
                <a:solidFill>
                  <a:srgbClr val="FF0066"/>
                </a:solidFill>
                <a:latin typeface="Times New Roman" panose="02020603050405020304" pitchFamily="18" charset="0"/>
              </a:rPr>
              <a:t>；</a:t>
            </a:r>
            <a:endParaRPr lang="zh-CN" altLang="en-US" sz="2000" dirty="0">
              <a:solidFill>
                <a:srgbClr val="FF0066"/>
              </a:solidFill>
              <a:latin typeface="Times New Roman" panose="02020603050405020304" pitchFamily="18" charset="0"/>
            </a:endParaRPr>
          </a:p>
          <a:p>
            <a:pPr marL="0" lvl="0" indent="0" eaLnBrk="1" hangingPunct="1">
              <a:lnSpc>
                <a:spcPct val="120000"/>
              </a:lnSpc>
              <a:spcBef>
                <a:spcPct val="0"/>
              </a:spcBef>
              <a:buClr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endcase</a:t>
            </a:r>
            <a:endParaRPr lang="en-US" altLang="zh-CN" sz="2000" dirty="0">
              <a:latin typeface="Times New Roman" panose="02020603050405020304" pitchFamily="18" charset="0"/>
            </a:endParaRPr>
          </a:p>
        </p:txBody>
      </p:sp>
      <p:sp>
        <p:nvSpPr>
          <p:cNvPr id="1723399" name="Text Box 7"/>
          <p:cNvSpPr txBox="1"/>
          <p:nvPr/>
        </p:nvSpPr>
        <p:spPr>
          <a:xfrm>
            <a:off x="5172075" y="1414463"/>
            <a:ext cx="2362200" cy="762000"/>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zh-CN" altLang="en-US" sz="2200" b="0" dirty="0">
                <a:latin typeface="方正姚体" panose="02010601030101010101" pitchFamily="2" charset="-122"/>
                <a:ea typeface="方正姚体" panose="02010601030101010101" pitchFamily="2" charset="-122"/>
              </a:rPr>
              <a:t>不会生成锁存器：</a:t>
            </a:r>
            <a:endParaRPr lang="zh-CN" altLang="en-US" sz="2200" b="0" dirty="0">
              <a:latin typeface="方正姚体" panose="02010601030101010101" pitchFamily="2" charset="-122"/>
              <a:ea typeface="方正姚体" panose="02010601030101010101" pitchFamily="2" charset="-122"/>
            </a:endParaRPr>
          </a:p>
        </p:txBody>
      </p:sp>
      <p:sp>
        <p:nvSpPr>
          <p:cNvPr id="1723400" name="Text Box 8"/>
          <p:cNvSpPr txBox="1"/>
          <p:nvPr/>
        </p:nvSpPr>
        <p:spPr>
          <a:xfrm>
            <a:off x="1447800" y="1125538"/>
            <a:ext cx="3581400" cy="457200"/>
          </a:xfrm>
          <a:prstGeom prst="rect">
            <a:avLst/>
          </a:prstGeom>
          <a:solidFill>
            <a:srgbClr val="FFCC99"/>
          </a:solidFill>
          <a:ln w="9525">
            <a:noFill/>
          </a:ln>
          <a:effectLst>
            <a:prstShdw prst="shdw13" dist="53882" dir="13499999">
              <a:schemeClr val="bg2"/>
            </a:prst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zh-CN" altLang="en-US" dirty="0">
                <a:latin typeface="仿宋_GB2312" pitchFamily="50" charset="-122"/>
                <a:ea typeface="仿宋_GB2312" pitchFamily="50" charset="-122"/>
              </a:rPr>
              <a:t>如何正确使用</a:t>
            </a:r>
            <a:r>
              <a:rPr lang="en-US" altLang="zh-CN" sz="2200" dirty="0">
                <a:latin typeface="宋体" panose="02010600030101010101" pitchFamily="2" charset="-122"/>
              </a:rPr>
              <a:t>case</a:t>
            </a:r>
            <a:r>
              <a:rPr lang="zh-CN" altLang="en-US" dirty="0">
                <a:latin typeface="仿宋_GB2312" pitchFamily="50" charset="-122"/>
                <a:ea typeface="仿宋_GB2312" pitchFamily="50" charset="-122"/>
              </a:rPr>
              <a:t>语句？</a:t>
            </a:r>
            <a:endParaRPr lang="zh-CN" altLang="en-US" dirty="0">
              <a:latin typeface="仿宋_GB2312" pitchFamily="50" charset="-122"/>
              <a:ea typeface="仿宋_GB2312" pitchFamily="50" charset="-122"/>
            </a:endParaRPr>
          </a:p>
        </p:txBody>
      </p:sp>
      <p:sp>
        <p:nvSpPr>
          <p:cNvPr id="1723401" name="AutoShape 9"/>
          <p:cNvSpPr/>
          <p:nvPr/>
        </p:nvSpPr>
        <p:spPr>
          <a:xfrm>
            <a:off x="1627188" y="4475163"/>
            <a:ext cx="2895600" cy="685800"/>
          </a:xfrm>
          <a:prstGeom prst="wedgeRectCallout">
            <a:avLst>
              <a:gd name="adj1" fmla="val -50000"/>
              <a:gd name="adj2" fmla="val -130093"/>
            </a:avLst>
          </a:prstGeom>
          <a:solidFill>
            <a:srgbClr val="FFCCFF"/>
          </a:solidFill>
          <a:ln w="9525">
            <a:noFill/>
          </a:ln>
          <a:effectLst>
            <a:prstShdw prst="shdw17" dist="17961" dir="2699999">
              <a:srgbClr val="997A99"/>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2000" dirty="0">
                <a:latin typeface="Times New Roman" panose="02020603050405020304" pitchFamily="18" charset="0"/>
                <a:ea typeface="华文楷体" panose="02010600040101010101" pitchFamily="2" charset="-122"/>
              </a:rPr>
              <a:t>当</a:t>
            </a:r>
            <a:r>
              <a:rPr lang="en-US" altLang="zh-CN" sz="2000" dirty="0">
                <a:latin typeface="Times New Roman" panose="02020603050405020304" pitchFamily="18" charset="0"/>
                <a:ea typeface="华文楷体" panose="02010600040101010101" pitchFamily="2" charset="-122"/>
              </a:rPr>
              <a:t>sel</a:t>
            </a:r>
            <a:r>
              <a:rPr lang="zh-CN" altLang="en-US" sz="2000" dirty="0">
                <a:latin typeface="Times New Roman" panose="02020603050405020304" pitchFamily="18" charset="0"/>
                <a:ea typeface="华文楷体" panose="02010600040101010101" pitchFamily="2" charset="-122"/>
              </a:rPr>
              <a:t>为</a:t>
            </a:r>
            <a:r>
              <a:rPr lang="en-US" altLang="zh-CN" sz="2000" dirty="0">
                <a:latin typeface="Times New Roman" panose="02020603050405020304" pitchFamily="18" charset="0"/>
                <a:ea typeface="华文楷体" panose="02010600040101010101" pitchFamily="2" charset="-122"/>
              </a:rPr>
              <a:t>00</a:t>
            </a:r>
            <a:r>
              <a:rPr lang="zh-CN" altLang="en-US" sz="2000" dirty="0">
                <a:latin typeface="Times New Roman" panose="02020603050405020304" pitchFamily="18" charset="0"/>
                <a:ea typeface="华文楷体" panose="02010600040101010101" pitchFamily="2" charset="-122"/>
              </a:rPr>
              <a:t>或</a:t>
            </a:r>
            <a:r>
              <a:rPr lang="en-US" altLang="zh-CN" sz="2000" dirty="0">
                <a:latin typeface="Times New Roman" panose="02020603050405020304" pitchFamily="18" charset="0"/>
                <a:ea typeface="华文楷体" panose="02010600040101010101" pitchFamily="2" charset="-122"/>
              </a:rPr>
              <a:t>11</a:t>
            </a:r>
            <a:r>
              <a:rPr lang="zh-CN" altLang="en-US" sz="2000" dirty="0">
                <a:latin typeface="Times New Roman" panose="02020603050405020304" pitchFamily="18" charset="0"/>
                <a:ea typeface="华文楷体" panose="02010600040101010101" pitchFamily="2" charset="-122"/>
              </a:rPr>
              <a:t>以外的值时，</a:t>
            </a:r>
            <a:r>
              <a:rPr lang="en-US" altLang="zh-CN" sz="2000" dirty="0">
                <a:latin typeface="Times New Roman" panose="02020603050405020304" pitchFamily="18" charset="0"/>
                <a:ea typeface="华文楷体" panose="02010600040101010101" pitchFamily="2" charset="-122"/>
              </a:rPr>
              <a:t>q</a:t>
            </a:r>
            <a:r>
              <a:rPr lang="zh-CN" altLang="en-US" sz="2000" dirty="0">
                <a:latin typeface="Times New Roman" panose="02020603050405020304" pitchFamily="18" charset="0"/>
                <a:ea typeface="华文楷体" panose="02010600040101010101" pitchFamily="2" charset="-122"/>
              </a:rPr>
              <a:t>保持原值！</a:t>
            </a:r>
            <a:endParaRPr lang="zh-CN" altLang="en-US" sz="2000" dirty="0">
              <a:latin typeface="Times New Roman" panose="02020603050405020304" pitchFamily="18" charset="0"/>
              <a:ea typeface="华文楷体" panose="02010600040101010101" pitchFamily="2" charset="-122"/>
            </a:endParaRPr>
          </a:p>
        </p:txBody>
      </p:sp>
      <p:sp>
        <p:nvSpPr>
          <p:cNvPr id="1723403" name="AutoShape 11"/>
          <p:cNvSpPr/>
          <p:nvPr>
            <p:ph idx="1"/>
          </p:nvPr>
        </p:nvSpPr>
        <p:spPr>
          <a:xfrm>
            <a:off x="1076325" y="5095875"/>
            <a:ext cx="6503988" cy="1762125"/>
          </a:xfrm>
          <a:prstGeom prst="horizontalScroll">
            <a:avLst>
              <a:gd name="adj" fmla="val 12500"/>
            </a:avLst>
          </a:prstGeom>
          <a:solidFill>
            <a:srgbClr val="FFFF99">
              <a:alpha val="100000"/>
            </a:srgbClr>
          </a:solidFill>
          <a:ln/>
        </p:spPr>
        <p:txBody>
          <a:bodyPr vert="horz" wrap="square" lIns="91440" tIns="45720" rIns="91440" bIns="45720" anchor="t" anchorCtr="0"/>
          <a:p>
            <a:pPr marL="0" indent="195580" algn="just" eaLnBrk="1" hangingPunct="1">
              <a:lnSpc>
                <a:spcPct val="110000"/>
              </a:lnSpc>
              <a:spcBef>
                <a:spcPct val="0"/>
              </a:spcBef>
              <a:buClr>
                <a:srgbClr val="FF3399"/>
              </a:buClr>
              <a:buFont typeface="Wingdings" panose="05000000000000000000" pitchFamily="2" charset="2"/>
              <a:buChar char="v"/>
            </a:pPr>
            <a:r>
              <a:rPr lang="zh-CN" altLang="en-US" dirty="0">
                <a:latin typeface="华文新魏" panose="02010800040101010101" pitchFamily="2" charset="-122"/>
                <a:ea typeface="华文新魏" panose="02010800040101010101" pitchFamily="2" charset="-122"/>
              </a:rPr>
              <a:t>避免生成锁存器的</a:t>
            </a:r>
            <a:r>
              <a:rPr lang="zh-CN" altLang="en-US" dirty="0">
                <a:solidFill>
                  <a:srgbClr val="FF0066"/>
                </a:solidFill>
                <a:latin typeface="华文新魏" panose="02010800040101010101" pitchFamily="2" charset="-122"/>
                <a:ea typeface="华文新魏" panose="02010800040101010101" pitchFamily="2" charset="-122"/>
              </a:rPr>
              <a:t>原则</a:t>
            </a:r>
            <a:r>
              <a:rPr lang="zh-CN" altLang="en-US"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a:p>
            <a:pPr marL="386080" lvl="1" indent="188595" algn="just" eaLnBrk="1" hangingPunct="1">
              <a:lnSpc>
                <a:spcPct val="110000"/>
              </a:lnSpc>
              <a:spcBef>
                <a:spcPct val="0"/>
              </a:spcBef>
            </a:pPr>
            <a:r>
              <a:rPr lang="zh-CN" altLang="en-US" dirty="0">
                <a:latin typeface="华文新魏" panose="02010800040101010101" pitchFamily="2" charset="-122"/>
                <a:ea typeface="华文新魏" panose="02010800040101010101" pitchFamily="2" charset="-122"/>
              </a:rPr>
              <a:t>如果用到</a:t>
            </a:r>
            <a:r>
              <a:rPr lang="en-US" altLang="zh-CN" dirty="0">
                <a:solidFill>
                  <a:srgbClr val="CC3300"/>
                </a:solidFill>
                <a:latin typeface="华文新魏" panose="02010800040101010101" pitchFamily="2" charset="-122"/>
                <a:ea typeface="华文新魏" panose="02010800040101010101" pitchFamily="2" charset="-122"/>
              </a:rPr>
              <a:t>if</a:t>
            </a:r>
            <a:r>
              <a:rPr lang="zh-CN" altLang="en-US" dirty="0">
                <a:latin typeface="华文新魏" panose="02010800040101010101" pitchFamily="2" charset="-122"/>
                <a:ea typeface="华文新魏" panose="02010800040101010101" pitchFamily="2" charset="-122"/>
              </a:rPr>
              <a:t>语句，最好写上</a:t>
            </a:r>
            <a:r>
              <a:rPr lang="en-US" altLang="zh-CN" dirty="0">
                <a:solidFill>
                  <a:srgbClr val="CC3300"/>
                </a:solidFill>
                <a:latin typeface="华文新魏" panose="02010800040101010101" pitchFamily="2" charset="-122"/>
                <a:ea typeface="华文新魏" panose="02010800040101010101" pitchFamily="2" charset="-122"/>
              </a:rPr>
              <a:t>else</a:t>
            </a:r>
            <a:r>
              <a:rPr lang="zh-CN" altLang="en-US" dirty="0">
                <a:latin typeface="华文新魏" panose="02010800040101010101" pitchFamily="2" charset="-122"/>
                <a:ea typeface="华文新魏" panose="02010800040101010101" pitchFamily="2" charset="-122"/>
              </a:rPr>
              <a:t>项；</a:t>
            </a:r>
            <a:endParaRPr lang="zh-CN" altLang="en-US" dirty="0">
              <a:latin typeface="华文新魏" panose="02010800040101010101" pitchFamily="2" charset="-122"/>
              <a:ea typeface="华文新魏" panose="02010800040101010101" pitchFamily="2" charset="-122"/>
            </a:endParaRPr>
          </a:p>
          <a:p>
            <a:pPr marL="386080" lvl="1" indent="188595" algn="just" eaLnBrk="1" hangingPunct="1">
              <a:lnSpc>
                <a:spcPct val="110000"/>
              </a:lnSpc>
              <a:spcBef>
                <a:spcPct val="0"/>
              </a:spcBef>
            </a:pPr>
            <a:r>
              <a:rPr lang="zh-CN" altLang="en-US" dirty="0">
                <a:latin typeface="华文新魏" panose="02010800040101010101" pitchFamily="2" charset="-122"/>
                <a:ea typeface="华文新魏" panose="02010800040101010101" pitchFamily="2" charset="-122"/>
              </a:rPr>
              <a:t>如果用到</a:t>
            </a:r>
            <a:r>
              <a:rPr lang="en-US" altLang="zh-CN" dirty="0">
                <a:solidFill>
                  <a:srgbClr val="CC3300"/>
                </a:solidFill>
                <a:latin typeface="华文新魏" panose="02010800040101010101" pitchFamily="2" charset="-122"/>
                <a:ea typeface="华文新魏" panose="02010800040101010101" pitchFamily="2" charset="-122"/>
              </a:rPr>
              <a:t>case</a:t>
            </a:r>
            <a:r>
              <a:rPr lang="zh-CN" altLang="en-US" dirty="0">
                <a:latin typeface="华文新魏" panose="02010800040101010101" pitchFamily="2" charset="-122"/>
                <a:ea typeface="华文新魏" panose="02010800040101010101" pitchFamily="2" charset="-122"/>
              </a:rPr>
              <a:t>语句，最好写上</a:t>
            </a:r>
            <a:r>
              <a:rPr lang="en-US" altLang="zh-CN" dirty="0">
                <a:solidFill>
                  <a:srgbClr val="CC3300"/>
                </a:solidFill>
                <a:latin typeface="华文新魏" panose="02010800040101010101" pitchFamily="2" charset="-122"/>
                <a:ea typeface="华文新魏" panose="02010800040101010101" pitchFamily="2" charset="-122"/>
              </a:rPr>
              <a:t>default</a:t>
            </a:r>
            <a:r>
              <a:rPr lang="zh-CN" altLang="en-US" dirty="0">
                <a:latin typeface="华文新魏" panose="02010800040101010101" pitchFamily="2" charset="-122"/>
                <a:ea typeface="华文新魏" panose="02010800040101010101" pitchFamily="2" charset="-122"/>
              </a:rPr>
              <a:t>项。</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723400"/>
                                        </p:tgtEl>
                                        <p:attrNameLst>
                                          <p:attrName>style.visibility</p:attrName>
                                        </p:attrNameLst>
                                      </p:cBhvr>
                                      <p:to>
                                        <p:strVal val="visible"/>
                                      </p:to>
                                    </p:set>
                                    <p:anim calcmode="lin" valueType="num">
                                      <p:cBhvr>
                                        <p:cTn id="7" dur="500" fill="hold"/>
                                        <p:tgtEl>
                                          <p:spTgt spid="1723400"/>
                                        </p:tgtEl>
                                        <p:attrNameLst>
                                          <p:attrName>ppt_w</p:attrName>
                                        </p:attrNameLst>
                                      </p:cBhvr>
                                      <p:tavLst>
                                        <p:tav tm="0">
                                          <p:val>
                                            <p:fltVal val="0.000000"/>
                                          </p:val>
                                        </p:tav>
                                        <p:tav tm="100000">
                                          <p:val>
                                            <p:strVal val="#ppt_w"/>
                                          </p:val>
                                        </p:tav>
                                      </p:tavLst>
                                    </p:anim>
                                    <p:anim calcmode="lin" valueType="num">
                                      <p:cBhvr>
                                        <p:cTn id="8" dur="500" fill="hold"/>
                                        <p:tgtEl>
                                          <p:spTgt spid="1723400"/>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23397"/>
                                        </p:tgtEl>
                                        <p:attrNameLst>
                                          <p:attrName>style.visibility</p:attrName>
                                        </p:attrNameLst>
                                      </p:cBhvr>
                                      <p:to>
                                        <p:strVal val="visible"/>
                                      </p:to>
                                    </p:set>
                                    <p:anim calcmode="lin" valueType="num">
                                      <p:cBhvr additive="base">
                                        <p:cTn id="13" dur="500" fill="hold"/>
                                        <p:tgtEl>
                                          <p:spTgt spid="1723397"/>
                                        </p:tgtEl>
                                        <p:attrNameLst>
                                          <p:attrName>ppt_x</p:attrName>
                                        </p:attrNameLst>
                                      </p:cBhvr>
                                      <p:tavLst>
                                        <p:tav tm="0">
                                          <p:val>
                                            <p:strVal val="0-#ppt_w/2"/>
                                          </p:val>
                                        </p:tav>
                                        <p:tav tm="100000">
                                          <p:val>
                                            <p:strVal val="#ppt_x"/>
                                          </p:val>
                                        </p:tav>
                                      </p:tavLst>
                                    </p:anim>
                                    <p:anim calcmode="lin" valueType="num">
                                      <p:cBhvr additive="base">
                                        <p:cTn id="14" dur="500" fill="hold"/>
                                        <p:tgtEl>
                                          <p:spTgt spid="1723397"/>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12" fill="hold" grpId="0" nodeType="afterEffect">
                                  <p:stCondLst>
                                    <p:cond delay="0"/>
                                  </p:stCondLst>
                                  <p:childTnLst>
                                    <p:set>
                                      <p:cBhvr>
                                        <p:cTn id="17" dur="1" fill="hold">
                                          <p:stCondLst>
                                            <p:cond delay="0"/>
                                          </p:stCondLst>
                                        </p:cTn>
                                        <p:tgtEl>
                                          <p:spTgt spid="1723396"/>
                                        </p:tgtEl>
                                        <p:attrNameLst>
                                          <p:attrName>style.visibility</p:attrName>
                                        </p:attrNameLst>
                                      </p:cBhvr>
                                      <p:to>
                                        <p:strVal val="visible"/>
                                      </p:to>
                                    </p:set>
                                    <p:anim calcmode="lin" valueType="num">
                                      <p:cBhvr additive="base">
                                        <p:cTn id="18" dur="500" fill="hold"/>
                                        <p:tgtEl>
                                          <p:spTgt spid="1723396"/>
                                        </p:tgtEl>
                                        <p:attrNameLst>
                                          <p:attrName>ppt_x</p:attrName>
                                        </p:attrNameLst>
                                      </p:cBhvr>
                                      <p:tavLst>
                                        <p:tav tm="0">
                                          <p:val>
                                            <p:strVal val="0-#ppt_w/2"/>
                                          </p:val>
                                        </p:tav>
                                        <p:tav tm="100000">
                                          <p:val>
                                            <p:strVal val="#ppt_x"/>
                                          </p:val>
                                        </p:tav>
                                      </p:tavLst>
                                    </p:anim>
                                    <p:anim calcmode="lin" valueType="num">
                                      <p:cBhvr additive="base">
                                        <p:cTn id="19" dur="500" fill="hold"/>
                                        <p:tgtEl>
                                          <p:spTgt spid="172339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723401"/>
                                        </p:tgtEl>
                                        <p:attrNameLst>
                                          <p:attrName>style.visibility</p:attrName>
                                        </p:attrNameLst>
                                      </p:cBhvr>
                                      <p:to>
                                        <p:strVal val="visible"/>
                                      </p:to>
                                    </p:set>
                                    <p:animEffect transition="in" filter="dissolve">
                                      <p:cBhvr>
                                        <p:cTn id="24" dur="500"/>
                                        <p:tgtEl>
                                          <p:spTgt spid="172340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723399"/>
                                        </p:tgtEl>
                                        <p:attrNameLst>
                                          <p:attrName>style.visibility</p:attrName>
                                        </p:attrNameLst>
                                      </p:cBhvr>
                                      <p:to>
                                        <p:strVal val="visible"/>
                                      </p:to>
                                    </p:set>
                                    <p:anim calcmode="lin" valueType="num">
                                      <p:cBhvr additive="base">
                                        <p:cTn id="29" dur="500" fill="hold"/>
                                        <p:tgtEl>
                                          <p:spTgt spid="1723399"/>
                                        </p:tgtEl>
                                        <p:attrNameLst>
                                          <p:attrName>ppt_x</p:attrName>
                                        </p:attrNameLst>
                                      </p:cBhvr>
                                      <p:tavLst>
                                        <p:tav tm="0">
                                          <p:val>
                                            <p:strVal val="1+#ppt_w/2"/>
                                          </p:val>
                                        </p:tav>
                                        <p:tav tm="100000">
                                          <p:val>
                                            <p:strVal val="#ppt_x"/>
                                          </p:val>
                                        </p:tav>
                                      </p:tavLst>
                                    </p:anim>
                                    <p:anim calcmode="lin" valueType="num">
                                      <p:cBhvr additive="base">
                                        <p:cTn id="30" dur="500" fill="hold"/>
                                        <p:tgtEl>
                                          <p:spTgt spid="1723399"/>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6" fill="hold" grpId="0" nodeType="afterEffect">
                                  <p:stCondLst>
                                    <p:cond delay="0"/>
                                  </p:stCondLst>
                                  <p:childTnLst>
                                    <p:set>
                                      <p:cBhvr>
                                        <p:cTn id="33" dur="1" fill="hold">
                                          <p:stCondLst>
                                            <p:cond delay="0"/>
                                          </p:stCondLst>
                                        </p:cTn>
                                        <p:tgtEl>
                                          <p:spTgt spid="1723398"/>
                                        </p:tgtEl>
                                        <p:attrNameLst>
                                          <p:attrName>style.visibility</p:attrName>
                                        </p:attrNameLst>
                                      </p:cBhvr>
                                      <p:to>
                                        <p:strVal val="visible"/>
                                      </p:to>
                                    </p:set>
                                    <p:anim calcmode="lin" valueType="num">
                                      <p:cBhvr additive="base">
                                        <p:cTn id="34" dur="500" fill="hold"/>
                                        <p:tgtEl>
                                          <p:spTgt spid="1723398"/>
                                        </p:tgtEl>
                                        <p:attrNameLst>
                                          <p:attrName>ppt_x</p:attrName>
                                        </p:attrNameLst>
                                      </p:cBhvr>
                                      <p:tavLst>
                                        <p:tav tm="0">
                                          <p:val>
                                            <p:strVal val="1+#ppt_w/2"/>
                                          </p:val>
                                        </p:tav>
                                        <p:tav tm="100000">
                                          <p:val>
                                            <p:strVal val="#ppt_x"/>
                                          </p:val>
                                        </p:tav>
                                      </p:tavLst>
                                    </p:anim>
                                    <p:anim calcmode="lin" valueType="num">
                                      <p:cBhvr additive="base">
                                        <p:cTn id="35" dur="500" fill="hold"/>
                                        <p:tgtEl>
                                          <p:spTgt spid="172339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1723403"/>
                                        </p:tgtEl>
                                        <p:attrNameLst>
                                          <p:attrName>style.visibility</p:attrName>
                                        </p:attrNameLst>
                                      </p:cBhvr>
                                      <p:to>
                                        <p:strVal val="visible"/>
                                      </p:to>
                                    </p:set>
                                    <p:anim calcmode="lin" valueType="num">
                                      <p:cBhvr>
                                        <p:cTn id="40" dur="500" fill="hold"/>
                                        <p:tgtEl>
                                          <p:spTgt spid="1723403"/>
                                        </p:tgtEl>
                                        <p:attrNameLst>
                                          <p:attrName>ppt_w</p:attrName>
                                        </p:attrNameLst>
                                      </p:cBhvr>
                                      <p:tavLst>
                                        <p:tav tm="0">
                                          <p:val>
                                            <p:fltVal val="0.000000"/>
                                          </p:val>
                                        </p:tav>
                                        <p:tav tm="100000">
                                          <p:val>
                                            <p:strVal val="#ppt_w"/>
                                          </p:val>
                                        </p:tav>
                                      </p:tavLst>
                                    </p:anim>
                                    <p:anim calcmode="lin" valueType="num">
                                      <p:cBhvr>
                                        <p:cTn id="41" dur="500" fill="hold"/>
                                        <p:tgtEl>
                                          <p:spTgt spid="1723403"/>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3396" grpId="0" animBg="1"/>
      <p:bldP spid="1723397" grpId="0"/>
      <p:bldP spid="1723398" grpId="0" animBg="1"/>
      <p:bldP spid="1723399" grpId="0"/>
      <p:bldP spid="1723400" grpId="0" animBg="1"/>
      <p:bldP spid="1723401" grpId="0" animBg="1"/>
      <p:bldP spid="1723403"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949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043906" name="Rectangle 2"/>
          <p:cNvSpPr>
            <a:spLocks noGrp="1"/>
          </p:cNvSpPr>
          <p:nvPr>
            <p:ph type="title"/>
          </p:nvPr>
        </p:nvSpPr>
        <p:spPr>
          <a:xfrm>
            <a:off x="2133600" y="161925"/>
            <a:ext cx="5081588" cy="609600"/>
          </a:xfrm>
          <a:ln/>
        </p:spPr>
        <p:txBody>
          <a:bodyPr vert="horz" wrap="square" lIns="91440" tIns="45720" rIns="91440" bIns="45720" anchor="b" anchorCtr="0"/>
          <a:p>
            <a:pPr eaLnBrk="1" hangingPunct="1"/>
            <a:r>
              <a:rPr lang="en-US" altLang="zh-CN" sz="3200" dirty="0">
                <a:latin typeface="华文楷体" panose="02010600040101010101" pitchFamily="2" charset="-122"/>
              </a:rPr>
              <a:t>8  </a:t>
            </a:r>
            <a:r>
              <a:rPr lang="zh-CN" altLang="en-US" sz="3200" dirty="0">
                <a:latin typeface="华文楷体" panose="02010600040101010101" pitchFamily="2" charset="-122"/>
              </a:rPr>
              <a:t>循环语句</a:t>
            </a:r>
            <a:endParaRPr lang="zh-CN" altLang="en-US" sz="3200" dirty="0">
              <a:latin typeface="华文楷体" panose="02010600040101010101" pitchFamily="2" charset="-122"/>
            </a:endParaRPr>
          </a:p>
        </p:txBody>
      </p:sp>
      <p:sp>
        <p:nvSpPr>
          <p:cNvPr id="2043907" name="Rectangle 3"/>
          <p:cNvSpPr>
            <a:spLocks noGrp="1"/>
          </p:cNvSpPr>
          <p:nvPr>
            <p:ph idx="1"/>
          </p:nvPr>
        </p:nvSpPr>
        <p:spPr>
          <a:xfrm>
            <a:off x="2525713" y="3354388"/>
            <a:ext cx="4541837" cy="2006600"/>
          </a:xfrm>
          <a:ln/>
        </p:spPr>
        <p:txBody>
          <a:bodyPr vert="horz" wrap="square" lIns="91440" tIns="45720" rIns="91440" bIns="45720" anchor="t" anchorCtr="0"/>
          <a:p>
            <a:pPr eaLnBrk="1" hangingPunct="1">
              <a:lnSpc>
                <a:spcPct val="120000"/>
              </a:lnSpc>
              <a:buNone/>
            </a:pPr>
            <a:r>
              <a:rPr lang="zh-CN" altLang="en-US" sz="2800" dirty="0">
                <a:solidFill>
                  <a:srgbClr val="FF0000"/>
                </a:solidFill>
                <a:latin typeface="华文楷体" panose="02010600040101010101" pitchFamily="2" charset="-122"/>
                <a:ea typeface="华文楷体" panose="02010600040101010101" pitchFamily="2" charset="-122"/>
              </a:rPr>
              <a:t>一、</a:t>
            </a:r>
            <a:r>
              <a:rPr lang="en-US" altLang="zh-CN" sz="2800" dirty="0">
                <a:solidFill>
                  <a:srgbClr val="FF0000"/>
                </a:solidFill>
                <a:latin typeface="华文楷体" panose="02010600040101010101" pitchFamily="2" charset="-122"/>
                <a:ea typeface="华文楷体" panose="02010600040101010101" pitchFamily="2" charset="-122"/>
              </a:rPr>
              <a:t>for</a:t>
            </a:r>
            <a:r>
              <a:rPr lang="zh-CN" altLang="en-US" sz="2800" dirty="0">
                <a:solidFill>
                  <a:srgbClr val="FF0000"/>
                </a:solidFill>
                <a:latin typeface="华文楷体" panose="02010600040101010101" pitchFamily="2" charset="-122"/>
                <a:ea typeface="华文楷体" panose="02010600040101010101" pitchFamily="2" charset="-122"/>
              </a:rPr>
              <a:t>语句</a:t>
            </a:r>
            <a:endParaRPr lang="zh-CN" altLang="en-US" sz="2800" dirty="0">
              <a:solidFill>
                <a:srgbClr val="FF0000"/>
              </a:solidFill>
              <a:latin typeface="华文楷体" panose="02010600040101010101" pitchFamily="2" charset="-122"/>
              <a:ea typeface="华文楷体" panose="02010600040101010101" pitchFamily="2" charset="-122"/>
            </a:endParaRPr>
          </a:p>
          <a:p>
            <a:pPr eaLnBrk="1" hangingPunct="1">
              <a:buNone/>
            </a:pPr>
            <a:r>
              <a:rPr lang="zh-CN" altLang="en-US" sz="2800" dirty="0">
                <a:solidFill>
                  <a:srgbClr val="FF0000"/>
                </a:solidFill>
                <a:latin typeface="华文楷体" panose="02010600040101010101" pitchFamily="2" charset="-122"/>
                <a:ea typeface="华文楷体" panose="02010600040101010101" pitchFamily="2" charset="-122"/>
              </a:rPr>
              <a:t>二、</a:t>
            </a:r>
            <a:r>
              <a:rPr lang="en-US" altLang="zh-CN" sz="2800" dirty="0">
                <a:solidFill>
                  <a:srgbClr val="FF0000"/>
                </a:solidFill>
                <a:latin typeface="华文楷体" panose="02010600040101010101" pitchFamily="2" charset="-122"/>
                <a:ea typeface="华文楷体" panose="02010600040101010101" pitchFamily="2" charset="-122"/>
              </a:rPr>
              <a:t>repeat</a:t>
            </a:r>
            <a:r>
              <a:rPr lang="zh-CN" altLang="en-US" sz="2800" dirty="0">
                <a:solidFill>
                  <a:srgbClr val="FF0000"/>
                </a:solidFill>
                <a:latin typeface="华文楷体" panose="02010600040101010101" pitchFamily="2" charset="-122"/>
                <a:ea typeface="华文楷体" panose="02010600040101010101" pitchFamily="2" charset="-122"/>
              </a:rPr>
              <a:t>语句</a:t>
            </a:r>
            <a:endParaRPr lang="zh-CN" altLang="en-US" sz="2800" dirty="0">
              <a:solidFill>
                <a:srgbClr val="FF0000"/>
              </a:solidFill>
              <a:latin typeface="华文楷体" panose="02010600040101010101" pitchFamily="2" charset="-122"/>
              <a:ea typeface="华文楷体" panose="02010600040101010101" pitchFamily="2" charset="-122"/>
            </a:endParaRPr>
          </a:p>
          <a:p>
            <a:pPr eaLnBrk="1" hangingPunct="1">
              <a:buNone/>
            </a:pPr>
            <a:r>
              <a:rPr lang="zh-CN" altLang="en-US" sz="2800" dirty="0">
                <a:solidFill>
                  <a:srgbClr val="FF0000"/>
                </a:solidFill>
                <a:latin typeface="华文楷体" panose="02010600040101010101" pitchFamily="2" charset="-122"/>
                <a:ea typeface="华文楷体" panose="02010600040101010101" pitchFamily="2" charset="-122"/>
              </a:rPr>
              <a:t>三、</a:t>
            </a:r>
            <a:r>
              <a:rPr lang="en-US" altLang="zh-CN" sz="2800" dirty="0">
                <a:solidFill>
                  <a:srgbClr val="FF0000"/>
                </a:solidFill>
                <a:latin typeface="华文楷体" panose="02010600040101010101" pitchFamily="2" charset="-122"/>
                <a:ea typeface="华文楷体" panose="02010600040101010101" pitchFamily="2" charset="-122"/>
              </a:rPr>
              <a:t>while</a:t>
            </a:r>
            <a:r>
              <a:rPr lang="zh-CN" altLang="en-US" sz="2800" dirty="0">
                <a:solidFill>
                  <a:srgbClr val="FF0000"/>
                </a:solidFill>
                <a:latin typeface="华文楷体" panose="02010600040101010101" pitchFamily="2" charset="-122"/>
                <a:ea typeface="华文楷体" panose="02010600040101010101" pitchFamily="2" charset="-122"/>
              </a:rPr>
              <a:t>和</a:t>
            </a:r>
            <a:r>
              <a:rPr lang="en-US" altLang="zh-CN" sz="2800" dirty="0">
                <a:solidFill>
                  <a:srgbClr val="FF0000"/>
                </a:solidFill>
                <a:latin typeface="华文楷体" panose="02010600040101010101" pitchFamily="2" charset="-122"/>
                <a:ea typeface="华文楷体" panose="02010600040101010101" pitchFamily="2" charset="-122"/>
              </a:rPr>
              <a:t>forever</a:t>
            </a:r>
            <a:r>
              <a:rPr lang="zh-CN" altLang="en-US" sz="2800" dirty="0">
                <a:solidFill>
                  <a:srgbClr val="FF0000"/>
                </a:solidFill>
                <a:latin typeface="华文楷体" panose="02010600040101010101" pitchFamily="2" charset="-122"/>
                <a:ea typeface="华文楷体" panose="02010600040101010101" pitchFamily="2" charset="-122"/>
              </a:rPr>
              <a:t>语句</a:t>
            </a:r>
            <a:endParaRPr lang="zh-CN" altLang="en-US" sz="2800" dirty="0">
              <a:solidFill>
                <a:srgbClr val="FF0000"/>
              </a:solidFill>
              <a:latin typeface="华文楷体" panose="02010600040101010101" pitchFamily="2" charset="-122"/>
              <a:ea typeface="华文楷体" panose="02010600040101010101" pitchFamily="2" charset="-122"/>
            </a:endParaRPr>
          </a:p>
          <a:p>
            <a:pPr eaLnBrk="1" hangingPunct="1"/>
            <a:endParaRPr lang="en-US" altLang="zh-CN" sz="2800" dirty="0">
              <a:solidFill>
                <a:srgbClr val="FF0000"/>
              </a:solidFill>
              <a:latin typeface="华文楷体" panose="02010600040101010101" pitchFamily="2" charset="-122"/>
              <a:ea typeface="华文楷体" panose="02010600040101010101" pitchFamily="2" charset="-122"/>
            </a:endParaRPr>
          </a:p>
        </p:txBody>
      </p:sp>
      <p:sp>
        <p:nvSpPr>
          <p:cNvPr id="2043908" name="Oval 4"/>
          <p:cNvSpPr>
            <a:spLocks noChangeArrowheads="1"/>
          </p:cNvSpPr>
          <p:nvPr/>
        </p:nvSpPr>
        <p:spPr bwMode="auto">
          <a:xfrm>
            <a:off x="2268538" y="2184400"/>
            <a:ext cx="4572000" cy="722313"/>
          </a:xfrm>
          <a:prstGeom prst="ellipse">
            <a:avLst/>
          </a:prstGeom>
          <a:gradFill rotWithShape="0">
            <a:gsLst>
              <a:gs pos="0">
                <a:srgbClr val="66FFFF"/>
              </a:gs>
              <a:gs pos="100000">
                <a:srgbClr val="66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rPr>
              <a:t>内容概要</a:t>
            </a:r>
            <a:endParaRPr kumimoji="0" lang="zh-CN" altLang="en-US" sz="4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043906"/>
                                        </p:tgtEl>
                                        <p:attrNameLst>
                                          <p:attrName>style.visibility</p:attrName>
                                        </p:attrNameLst>
                                      </p:cBhvr>
                                      <p:to>
                                        <p:strVal val="visible"/>
                                      </p:to>
                                    </p:set>
                                    <p:anim calcmode="lin" valueType="num">
                                      <p:cBhvr additive="base">
                                        <p:cTn id="7" dur="500" fill="hold"/>
                                        <p:tgtEl>
                                          <p:spTgt spid="2043906"/>
                                        </p:tgtEl>
                                        <p:attrNameLst>
                                          <p:attrName>ppt_x</p:attrName>
                                        </p:attrNameLst>
                                      </p:cBhvr>
                                      <p:tavLst>
                                        <p:tav tm="0">
                                          <p:val>
                                            <p:strVal val="#ppt_x"/>
                                          </p:val>
                                        </p:tav>
                                        <p:tav tm="100000">
                                          <p:val>
                                            <p:strVal val="#ppt_x"/>
                                          </p:val>
                                        </p:tav>
                                      </p:tavLst>
                                    </p:anim>
                                    <p:anim calcmode="lin" valueType="num">
                                      <p:cBhvr additive="base">
                                        <p:cTn id="8" dur="500" fill="hold"/>
                                        <p:tgtEl>
                                          <p:spTgt spid="204390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2043908"/>
                                        </p:tgtEl>
                                        <p:attrNameLst>
                                          <p:attrName>style.visibility</p:attrName>
                                        </p:attrNameLst>
                                      </p:cBhvr>
                                      <p:to>
                                        <p:strVal val="visible"/>
                                      </p:to>
                                    </p:set>
                                    <p:animEffect transition="in" filter="dissolve">
                                      <p:cBhvr>
                                        <p:cTn id="12" dur="500"/>
                                        <p:tgtEl>
                                          <p:spTgt spid="2043908"/>
                                        </p:tgtEl>
                                      </p:cBhvr>
                                    </p:animEffect>
                                  </p:childTnLst>
                                </p:cTn>
                              </p:par>
                            </p:childTnLst>
                          </p:cTn>
                        </p:par>
                        <p:par>
                          <p:cTn id="13" fill="hold">
                            <p:stCondLst>
                              <p:cond delay="1000"/>
                            </p:stCondLst>
                            <p:childTnLst>
                              <p:par>
                                <p:cTn id="14" presetID="2" presetClass="entr" presetSubtype="12" fill="hold" grpId="0" nodeType="afterEffect">
                                  <p:stCondLst>
                                    <p:cond delay="0"/>
                                  </p:stCondLst>
                                  <p:childTnLst>
                                    <p:set>
                                      <p:cBhvr>
                                        <p:cTn id="15" dur="1" fill="hold">
                                          <p:stCondLst>
                                            <p:cond delay="0"/>
                                          </p:stCondLst>
                                        </p:cTn>
                                        <p:tgtEl>
                                          <p:spTgt spid="2043907"/>
                                        </p:tgtEl>
                                        <p:attrNameLst>
                                          <p:attrName>style.visibility</p:attrName>
                                        </p:attrNameLst>
                                      </p:cBhvr>
                                      <p:to>
                                        <p:strVal val="visible"/>
                                      </p:to>
                                    </p:set>
                                    <p:anim calcmode="lin" valueType="num">
                                      <p:cBhvr additive="base">
                                        <p:cTn id="16" dur="500" fill="hold"/>
                                        <p:tgtEl>
                                          <p:spTgt spid="2043907"/>
                                        </p:tgtEl>
                                        <p:attrNameLst>
                                          <p:attrName>ppt_x</p:attrName>
                                        </p:attrNameLst>
                                      </p:cBhvr>
                                      <p:tavLst>
                                        <p:tav tm="0">
                                          <p:val>
                                            <p:strVal val="0-#ppt_w/2"/>
                                          </p:val>
                                        </p:tav>
                                        <p:tav tm="100000">
                                          <p:val>
                                            <p:strVal val="#ppt_x"/>
                                          </p:val>
                                        </p:tav>
                                      </p:tavLst>
                                    </p:anim>
                                    <p:anim calcmode="lin" valueType="num">
                                      <p:cBhvr additive="base">
                                        <p:cTn id="17" dur="500" fill="hold"/>
                                        <p:tgtEl>
                                          <p:spTgt spid="204390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1"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3906" grpId="0"/>
      <p:bldP spid="2043907" grpId="0"/>
      <p:bldP spid="2043908"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051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320515"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8  </a:t>
            </a:r>
            <a:r>
              <a:rPr lang="zh-CN" altLang="en-US" dirty="0">
                <a:latin typeface="华文楷体" panose="02010600040101010101" pitchFamily="2" charset="-122"/>
              </a:rPr>
              <a:t>循环语句</a:t>
            </a:r>
            <a:endParaRPr lang="zh-CN" altLang="en-US" dirty="0">
              <a:latin typeface="华文楷体" panose="02010600040101010101" pitchFamily="2" charset="-122"/>
            </a:endParaRPr>
          </a:p>
        </p:txBody>
      </p:sp>
      <p:sp>
        <p:nvSpPr>
          <p:cNvPr id="1726467" name="Rectangle 3"/>
          <p:cNvSpPr>
            <a:spLocks noGrp="1"/>
          </p:cNvSpPr>
          <p:nvPr>
            <p:ph idx="1"/>
          </p:nvPr>
        </p:nvSpPr>
        <p:spPr>
          <a:xfrm>
            <a:off x="227013" y="1447800"/>
            <a:ext cx="8615362" cy="4800600"/>
          </a:xfrm>
          <a:ln/>
        </p:spPr>
        <p:txBody>
          <a:bodyPr vert="horz" wrap="square" lIns="91440" tIns="45720" rIns="91440" bIns="45720" anchor="t" anchorCtr="0"/>
          <a:p>
            <a:pPr marL="195580" indent="-195580" algn="just" defTabSz="914400" eaLnBrk="1" hangingPunct="1">
              <a:lnSpc>
                <a:spcPct val="110000"/>
              </a:lnSpc>
              <a:buNone/>
              <a:tabLst>
                <a:tab pos="665480" algn="l"/>
              </a:tabLst>
            </a:pPr>
            <a:endParaRPr lang="en-US" altLang="zh-CN" sz="2000" dirty="0">
              <a:latin typeface="宋体" panose="02010600030101010101" pitchFamily="2" charset="-122"/>
            </a:endParaRPr>
          </a:p>
          <a:p>
            <a:pPr marL="195580" indent="-195580" algn="just" defTabSz="914400">
              <a:lnSpc>
                <a:spcPct val="115000"/>
              </a:lnSpc>
              <a:spcBef>
                <a:spcPct val="0"/>
              </a:spcBef>
              <a:tabLst>
                <a:tab pos="665480" algn="l"/>
              </a:tabLst>
            </a:pPr>
            <a:r>
              <a:rPr lang="zh-CN" altLang="zh-CN" sz="2200" dirty="0">
                <a:latin typeface="宋体" panose="02010600030101010101" pitchFamily="2" charset="-122"/>
              </a:rPr>
              <a:t>循环语句分为</a:t>
            </a:r>
            <a:r>
              <a:rPr lang="en-US" altLang="zh-CN" sz="2200" dirty="0">
                <a:solidFill>
                  <a:srgbClr val="FF66CC"/>
                </a:solidFill>
                <a:latin typeface="宋体" panose="02010600030101010101" pitchFamily="2" charset="-122"/>
              </a:rPr>
              <a:t>4</a:t>
            </a:r>
            <a:r>
              <a:rPr lang="zh-CN" altLang="zh-CN" sz="2200" dirty="0">
                <a:latin typeface="宋体" panose="02010600030101010101" pitchFamily="2" charset="-122"/>
              </a:rPr>
              <a:t>种：</a:t>
            </a:r>
            <a:endParaRPr lang="zh-CN" altLang="en-US" sz="2200" dirty="0">
              <a:latin typeface="宋体" panose="02010600030101010101" pitchFamily="2" charset="-122"/>
            </a:endParaRPr>
          </a:p>
          <a:p>
            <a:pPr marL="665480" lvl="1" indent="-279400" algn="just" defTabSz="914400">
              <a:lnSpc>
                <a:spcPct val="115000"/>
              </a:lnSpc>
              <a:spcBef>
                <a:spcPct val="0"/>
              </a:spcBef>
              <a:tabLst>
                <a:tab pos="665480" algn="l"/>
              </a:tabLst>
            </a:pPr>
            <a:r>
              <a:rPr lang="en-US" altLang="zh-CN" sz="2200" dirty="0">
                <a:solidFill>
                  <a:srgbClr val="009900"/>
                </a:solidFill>
                <a:latin typeface="Times New Roman" panose="02020603050405020304" pitchFamily="18" charset="0"/>
              </a:rPr>
              <a:t>for</a:t>
            </a:r>
            <a:r>
              <a:rPr lang="zh-CN" altLang="zh-CN" sz="2200" dirty="0">
                <a:latin typeface="宋体" panose="02010600030101010101" pitchFamily="2" charset="-122"/>
              </a:rPr>
              <a:t>语句</a:t>
            </a:r>
            <a:r>
              <a:rPr lang="en-US" altLang="zh-CN" sz="2200" dirty="0">
                <a:latin typeface="Times New Roman" panose="02020603050405020304" pitchFamily="18" charset="0"/>
              </a:rPr>
              <a:t>——</a:t>
            </a:r>
            <a:r>
              <a:rPr lang="zh-CN" altLang="en-US" sz="2200" dirty="0">
                <a:latin typeface="宋体" panose="02010600030101010101" pitchFamily="2" charset="-122"/>
              </a:rPr>
              <a:t>通过</a:t>
            </a:r>
            <a:r>
              <a:rPr lang="en-US" altLang="zh-CN" sz="2200" dirty="0">
                <a:latin typeface="宋体" panose="02010600030101010101" pitchFamily="2" charset="-122"/>
              </a:rPr>
              <a:t>5</a:t>
            </a:r>
            <a:r>
              <a:rPr lang="zh-CN" altLang="en-US" sz="2200" dirty="0">
                <a:latin typeface="宋体" panose="02010600030101010101" pitchFamily="2" charset="-122"/>
              </a:rPr>
              <a:t>个步骤来决定语句的循环执行：</a:t>
            </a:r>
            <a:endParaRPr lang="zh-CN" altLang="en-US" sz="2200" dirty="0">
              <a:latin typeface="宋体" panose="02010600030101010101" pitchFamily="2" charset="-122"/>
            </a:endParaRPr>
          </a:p>
          <a:p>
            <a:pPr marL="1044575" lvl="2" indent="-184150" algn="just" defTabSz="914400">
              <a:lnSpc>
                <a:spcPct val="115000"/>
              </a:lnSpc>
              <a:spcBef>
                <a:spcPct val="0"/>
              </a:spcBef>
              <a:tabLst>
                <a:tab pos="665480" algn="l"/>
              </a:tabLst>
            </a:pPr>
            <a:r>
              <a:rPr lang="zh-CN" altLang="en-US" sz="2200" b="0" dirty="0">
                <a:latin typeface="方正姚体" panose="02010601030101010101" pitchFamily="2" charset="-122"/>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1</a:t>
            </a:r>
            <a:r>
              <a:rPr lang="zh-CN" altLang="en-US" sz="2200" b="0" dirty="0">
                <a:latin typeface="方正姚体" panose="02010601030101010101" pitchFamily="2" charset="-122"/>
                <a:ea typeface="方正姚体" panose="02010601030101010101" pitchFamily="2" charset="-122"/>
              </a:rPr>
              <a:t>）给控制循环次数的变量赋初值。</a:t>
            </a:r>
            <a:endParaRPr lang="zh-CN" altLang="en-US" sz="2200" b="0" dirty="0">
              <a:latin typeface="方正姚体" panose="02010601030101010101" pitchFamily="2" charset="-122"/>
              <a:ea typeface="方正姚体" panose="02010601030101010101" pitchFamily="2" charset="-122"/>
            </a:endParaRPr>
          </a:p>
          <a:p>
            <a:pPr marL="1044575" lvl="2" indent="-184150" algn="just" defTabSz="914400">
              <a:lnSpc>
                <a:spcPct val="115000"/>
              </a:lnSpc>
              <a:spcBef>
                <a:spcPct val="0"/>
              </a:spcBef>
              <a:tabLst>
                <a:tab pos="665480" algn="l"/>
              </a:tabLst>
            </a:pPr>
            <a:r>
              <a:rPr lang="zh-CN" altLang="en-US" sz="2200" b="0" dirty="0">
                <a:latin typeface="方正姚体" panose="02010601030101010101" pitchFamily="2" charset="-122"/>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2</a:t>
            </a:r>
            <a:r>
              <a:rPr lang="zh-CN" altLang="en-US" sz="2200" b="0" dirty="0">
                <a:latin typeface="方正姚体" panose="02010601030101010101" pitchFamily="2" charset="-122"/>
                <a:ea typeface="方正姚体" panose="02010601030101010101" pitchFamily="2" charset="-122"/>
              </a:rPr>
              <a:t>）判定循环执行条件，若为假则跳出循环；若为真，则执行指定的语句后，转到第（</a:t>
            </a:r>
            <a:r>
              <a:rPr lang="en-US" altLang="zh-CN" sz="2200" b="0" dirty="0">
                <a:latin typeface="方正姚体" panose="02010601030101010101" pitchFamily="2" charset="-122"/>
                <a:ea typeface="方正姚体" panose="02010601030101010101" pitchFamily="2" charset="-122"/>
              </a:rPr>
              <a:t>5</a:t>
            </a:r>
            <a:r>
              <a:rPr lang="zh-CN" altLang="en-US" sz="2200" b="0" dirty="0">
                <a:latin typeface="方正姚体" panose="02010601030101010101" pitchFamily="2" charset="-122"/>
                <a:ea typeface="方正姚体" panose="02010601030101010101" pitchFamily="2" charset="-122"/>
              </a:rPr>
              <a:t>）步。</a:t>
            </a:r>
            <a:endParaRPr lang="zh-CN" altLang="en-US" sz="2200" b="0" dirty="0">
              <a:latin typeface="方正姚体" panose="02010601030101010101" pitchFamily="2" charset="-122"/>
              <a:ea typeface="方正姚体" panose="02010601030101010101" pitchFamily="2" charset="-122"/>
            </a:endParaRPr>
          </a:p>
          <a:p>
            <a:pPr marL="1044575" lvl="2" indent="-184150" algn="just" defTabSz="914400">
              <a:lnSpc>
                <a:spcPct val="115000"/>
              </a:lnSpc>
              <a:spcBef>
                <a:spcPct val="0"/>
              </a:spcBef>
              <a:tabLst>
                <a:tab pos="665480" algn="l"/>
              </a:tabLst>
            </a:pPr>
            <a:r>
              <a:rPr lang="zh-CN" altLang="en-US" sz="2200" b="0" dirty="0">
                <a:latin typeface="方正姚体" panose="02010601030101010101" pitchFamily="2" charset="-122"/>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5</a:t>
            </a:r>
            <a:r>
              <a:rPr lang="zh-CN" altLang="en-US" sz="2200" b="0" dirty="0">
                <a:latin typeface="方正姚体" panose="02010601030101010101" pitchFamily="2" charset="-122"/>
                <a:ea typeface="方正姚体" panose="02010601030101010101" pitchFamily="2" charset="-122"/>
              </a:rPr>
              <a:t>）修改循环变量的值，返回第（</a:t>
            </a:r>
            <a:r>
              <a:rPr lang="en-US" altLang="zh-CN" sz="2200" b="0" dirty="0">
                <a:latin typeface="方正姚体" panose="02010601030101010101" pitchFamily="2" charset="-122"/>
                <a:ea typeface="方正姚体" panose="02010601030101010101" pitchFamily="2" charset="-122"/>
              </a:rPr>
              <a:t>2</a:t>
            </a:r>
            <a:r>
              <a:rPr lang="zh-CN" altLang="en-US" sz="2200" b="0" dirty="0">
                <a:latin typeface="方正姚体" panose="02010601030101010101" pitchFamily="2" charset="-122"/>
                <a:ea typeface="方正姚体" panose="02010601030101010101" pitchFamily="2" charset="-122"/>
              </a:rPr>
              <a:t>）步。</a:t>
            </a:r>
            <a:endParaRPr lang="zh-CN" altLang="en-US" sz="2200" b="0" dirty="0">
              <a:latin typeface="方正姚体" panose="02010601030101010101" pitchFamily="2" charset="-122"/>
              <a:ea typeface="方正姚体" panose="02010601030101010101" pitchFamily="2" charset="-122"/>
            </a:endParaRPr>
          </a:p>
          <a:p>
            <a:pPr marL="665480" lvl="1" indent="-279400" algn="just" defTabSz="914400">
              <a:lnSpc>
                <a:spcPct val="115000"/>
              </a:lnSpc>
              <a:spcBef>
                <a:spcPct val="0"/>
              </a:spcBef>
              <a:tabLst>
                <a:tab pos="665480" algn="l"/>
              </a:tabLst>
            </a:pPr>
            <a:r>
              <a:rPr lang="en-US" altLang="zh-CN" sz="2200" dirty="0">
                <a:solidFill>
                  <a:srgbClr val="009900"/>
                </a:solidFill>
                <a:latin typeface="Times New Roman" panose="02020603050405020304" pitchFamily="18" charset="0"/>
              </a:rPr>
              <a:t>repeat</a:t>
            </a:r>
            <a:r>
              <a:rPr lang="zh-CN" altLang="zh-CN" sz="2200" dirty="0">
                <a:latin typeface="宋体" panose="02010600030101010101" pitchFamily="2" charset="-122"/>
              </a:rPr>
              <a:t>语句</a:t>
            </a:r>
            <a:r>
              <a:rPr lang="zh-CN" altLang="zh-CN" sz="2200" dirty="0">
                <a:latin typeface="Times New Roman" panose="02020603050405020304" pitchFamily="18" charset="0"/>
              </a:rPr>
              <a:t>——</a:t>
            </a:r>
            <a:r>
              <a:rPr lang="zh-CN" altLang="zh-CN" sz="2200" dirty="0">
                <a:latin typeface="宋体" panose="02010600030101010101" pitchFamily="2" charset="-122"/>
              </a:rPr>
              <a:t>连续执行一条语句</a:t>
            </a:r>
            <a:r>
              <a:rPr lang="en-US" altLang="zh-CN" sz="2200" dirty="0">
                <a:latin typeface="宋体" panose="02010600030101010101" pitchFamily="2" charset="-122"/>
              </a:rPr>
              <a:t>n</a:t>
            </a:r>
            <a:r>
              <a:rPr lang="zh-CN" altLang="en-US" sz="2200" dirty="0">
                <a:latin typeface="宋体" panose="02010600030101010101" pitchFamily="2" charset="-122"/>
              </a:rPr>
              <a:t>次</a:t>
            </a:r>
            <a:endParaRPr lang="zh-CN" altLang="en-US" sz="2200" dirty="0">
              <a:latin typeface="宋体" panose="02010600030101010101" pitchFamily="2" charset="-122"/>
            </a:endParaRPr>
          </a:p>
          <a:p>
            <a:pPr marL="665480" lvl="1" indent="-279400" algn="just" defTabSz="914400">
              <a:lnSpc>
                <a:spcPct val="115000"/>
              </a:lnSpc>
              <a:spcBef>
                <a:spcPct val="0"/>
              </a:spcBef>
              <a:tabLst>
                <a:tab pos="665480" algn="l"/>
              </a:tabLst>
            </a:pPr>
            <a:r>
              <a:rPr lang="en-US" altLang="zh-CN" sz="2200" dirty="0">
                <a:solidFill>
                  <a:srgbClr val="009900"/>
                </a:solidFill>
                <a:latin typeface="Times New Roman" panose="02020603050405020304" pitchFamily="18" charset="0"/>
              </a:rPr>
              <a:t>while</a:t>
            </a:r>
            <a:r>
              <a:rPr lang="zh-CN" altLang="en-US" sz="2200" dirty="0">
                <a:latin typeface="宋体" panose="02010600030101010101" pitchFamily="2" charset="-122"/>
              </a:rPr>
              <a:t>语句</a:t>
            </a:r>
            <a:r>
              <a:rPr lang="en-US" altLang="zh-CN" sz="2200" dirty="0">
                <a:latin typeface="Times New Roman" panose="02020603050405020304" pitchFamily="18" charset="0"/>
              </a:rPr>
              <a:t>——</a:t>
            </a:r>
            <a:r>
              <a:rPr lang="zh-CN" altLang="en-US" sz="2200" dirty="0">
                <a:latin typeface="宋体" panose="02010600030101010101" pitchFamily="2" charset="-122"/>
              </a:rPr>
              <a:t>执行一条语句，直到循环执行条件不满足；</a:t>
            </a:r>
            <a:r>
              <a:rPr lang="zh-CN" altLang="en-US" sz="2200" dirty="0">
                <a:solidFill>
                  <a:srgbClr val="CC3300"/>
                </a:solidFill>
                <a:latin typeface="华文新魏" panose="02010800040101010101" pitchFamily="2" charset="-122"/>
                <a:ea typeface="华文新魏" panose="02010800040101010101" pitchFamily="2" charset="-122"/>
              </a:rPr>
              <a:t>若一开始条件即不满足，则该语句一次也不能被执行！</a:t>
            </a:r>
            <a:endParaRPr lang="zh-CN" altLang="en-US" sz="2200" dirty="0">
              <a:solidFill>
                <a:srgbClr val="CC3300"/>
              </a:solidFill>
              <a:latin typeface="华文新魏" panose="02010800040101010101" pitchFamily="2" charset="-122"/>
              <a:ea typeface="华文新魏" panose="02010800040101010101" pitchFamily="2" charset="-122"/>
            </a:endParaRPr>
          </a:p>
          <a:p>
            <a:pPr marL="665480" lvl="1" indent="-279400" algn="just" defTabSz="914400">
              <a:lnSpc>
                <a:spcPct val="115000"/>
              </a:lnSpc>
              <a:spcBef>
                <a:spcPct val="0"/>
              </a:spcBef>
              <a:tabLst>
                <a:tab pos="665480" algn="l"/>
              </a:tabLst>
            </a:pPr>
            <a:r>
              <a:rPr lang="en-US" altLang="zh-CN" sz="2200" dirty="0">
                <a:solidFill>
                  <a:srgbClr val="009900"/>
                </a:solidFill>
                <a:latin typeface="Times New Roman" panose="02020603050405020304" pitchFamily="18" charset="0"/>
              </a:rPr>
              <a:t>forever</a:t>
            </a:r>
            <a:r>
              <a:rPr lang="zh-CN" altLang="en-US" sz="2200" dirty="0">
                <a:latin typeface="宋体" panose="02010600030101010101" pitchFamily="2" charset="-122"/>
              </a:rPr>
              <a:t>语句</a:t>
            </a:r>
            <a:r>
              <a:rPr lang="en-US" altLang="zh-CN" sz="2200" dirty="0">
                <a:latin typeface="Times New Roman" panose="02020603050405020304" pitchFamily="18" charset="0"/>
              </a:rPr>
              <a:t>——</a:t>
            </a:r>
            <a:r>
              <a:rPr lang="zh-CN" altLang="en-US" sz="2200" dirty="0">
                <a:latin typeface="宋体" panose="02010600030101010101" pitchFamily="2" charset="-122"/>
              </a:rPr>
              <a:t>无限连续地执行语句，可用</a:t>
            </a:r>
            <a:r>
              <a:rPr lang="en-US" altLang="zh-CN" sz="2200" dirty="0">
                <a:latin typeface="Times New Roman" panose="02020603050405020304" pitchFamily="18" charset="0"/>
              </a:rPr>
              <a:t>disable</a:t>
            </a:r>
            <a:r>
              <a:rPr lang="zh-CN" altLang="en-US" sz="2200" dirty="0">
                <a:latin typeface="Times New Roman" panose="02020603050405020304" pitchFamily="18" charset="0"/>
              </a:rPr>
              <a:t>语句</a:t>
            </a:r>
            <a:r>
              <a:rPr lang="zh-CN" altLang="en-US" sz="2200" dirty="0">
                <a:latin typeface="宋体" panose="02010600030101010101" pitchFamily="2" charset="-122"/>
              </a:rPr>
              <a:t>中断！</a:t>
            </a:r>
            <a:endParaRPr lang="zh-CN" altLang="en-US" sz="2200" dirty="0">
              <a:latin typeface="宋体" panose="0201060003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26467"/>
                                        </p:tgtEl>
                                        <p:attrNameLst>
                                          <p:attrName>style.visibility</p:attrName>
                                        </p:attrNameLst>
                                      </p:cBhvr>
                                      <p:to>
                                        <p:strVal val="visible"/>
                                      </p:to>
                                    </p:set>
                                    <p:anim calcmode="lin" valueType="num">
                                      <p:cBhvr additive="base">
                                        <p:cTn id="7" dur="500" fill="hold"/>
                                        <p:tgtEl>
                                          <p:spTgt spid="1726467"/>
                                        </p:tgtEl>
                                        <p:attrNameLst>
                                          <p:attrName>ppt_x</p:attrName>
                                        </p:attrNameLst>
                                      </p:cBhvr>
                                      <p:tavLst>
                                        <p:tav tm="0">
                                          <p:val>
                                            <p:strVal val="0-#ppt_w/2"/>
                                          </p:val>
                                        </p:tav>
                                        <p:tav tm="100000">
                                          <p:val>
                                            <p:strVal val="#ppt_x"/>
                                          </p:val>
                                        </p:tav>
                                      </p:tavLst>
                                    </p:anim>
                                    <p:anim calcmode="lin" valueType="num">
                                      <p:cBhvr additive="base">
                                        <p:cTn id="8" dur="500" fill="hold"/>
                                        <p:tgtEl>
                                          <p:spTgt spid="17264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6467"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256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322563" name="Rectangle 3"/>
          <p:cNvSpPr>
            <a:spLocks noGrp="1"/>
          </p:cNvSpPr>
          <p:nvPr>
            <p:ph idx="1"/>
          </p:nvPr>
        </p:nvSpPr>
        <p:spPr>
          <a:xfrm>
            <a:off x="228600" y="1381125"/>
            <a:ext cx="8915400" cy="533400"/>
          </a:xfrm>
          <a:ln/>
        </p:spPr>
        <p:txBody>
          <a:bodyPr vert="horz" wrap="square" lIns="91440" tIns="45720" rIns="91440" bIns="45720" anchor="t" anchorCtr="0"/>
          <a:p>
            <a:pPr algn="just" eaLnBrk="1" hangingPunct="1">
              <a:lnSpc>
                <a:spcPct val="110000"/>
              </a:lnSpc>
              <a:buNone/>
            </a:pPr>
            <a:r>
              <a:rPr lang="zh-CN" altLang="en-US" sz="2800" dirty="0">
                <a:solidFill>
                  <a:srgbClr val="FF0000"/>
                </a:solidFill>
                <a:latin typeface="宋体" panose="02010600030101010101" pitchFamily="2" charset="-122"/>
              </a:rPr>
              <a:t>一、</a:t>
            </a:r>
            <a:r>
              <a:rPr lang="en-US" altLang="zh-CN" sz="2800" dirty="0">
                <a:solidFill>
                  <a:srgbClr val="FF0000"/>
                </a:solidFill>
                <a:latin typeface="宋体" panose="02010600030101010101" pitchFamily="2" charset="-122"/>
              </a:rPr>
              <a:t>for</a:t>
            </a:r>
            <a:r>
              <a:rPr lang="zh-CN" altLang="en-US" sz="2800" dirty="0">
                <a:solidFill>
                  <a:srgbClr val="FF0000"/>
                </a:solidFill>
                <a:latin typeface="宋体" panose="02010600030101010101" pitchFamily="2" charset="-122"/>
              </a:rPr>
              <a:t>语句</a:t>
            </a:r>
            <a:endParaRPr lang="zh-CN" altLang="en-US" sz="2800" dirty="0">
              <a:latin typeface="宋体" panose="02010600030101010101" pitchFamily="2" charset="-122"/>
            </a:endParaRPr>
          </a:p>
        </p:txBody>
      </p:sp>
      <p:sp>
        <p:nvSpPr>
          <p:cNvPr id="1728516" name="Text Box 4"/>
          <p:cNvSpPr txBox="1"/>
          <p:nvPr/>
        </p:nvSpPr>
        <p:spPr>
          <a:xfrm>
            <a:off x="2646363" y="1905000"/>
            <a:ext cx="5105400" cy="427038"/>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for</a:t>
            </a:r>
            <a:r>
              <a:rPr lang="en-US" altLang="zh-CN" sz="2000" dirty="0">
                <a:latin typeface="宋体" panose="02010600030101010101" pitchFamily="2" charset="-122"/>
              </a:rPr>
              <a:t> </a:t>
            </a:r>
            <a:r>
              <a:rPr lang="zh-CN" altLang="en-US" sz="2000" dirty="0">
                <a:latin typeface="宋体" panose="02010600030101010101" pitchFamily="2" charset="-122"/>
              </a:rPr>
              <a:t>（表达式</a:t>
            </a:r>
            <a:r>
              <a:rPr lang="en-US" altLang="zh-CN" sz="2000" dirty="0">
                <a:latin typeface="宋体" panose="02010600030101010101" pitchFamily="2" charset="-122"/>
              </a:rPr>
              <a:t>1</a:t>
            </a:r>
            <a:r>
              <a:rPr lang="zh-CN" altLang="en-US" sz="2000" dirty="0">
                <a:latin typeface="宋体" panose="02010600030101010101" pitchFamily="2" charset="-122"/>
              </a:rPr>
              <a:t>；表达式</a:t>
            </a:r>
            <a:r>
              <a:rPr lang="en-US" altLang="zh-CN" sz="2000" dirty="0">
                <a:latin typeface="宋体" panose="02010600030101010101" pitchFamily="2" charset="-122"/>
              </a:rPr>
              <a:t>2</a:t>
            </a:r>
            <a:r>
              <a:rPr lang="zh-CN" altLang="en-US" sz="2000" dirty="0">
                <a:latin typeface="宋体" panose="02010600030101010101" pitchFamily="2" charset="-122"/>
              </a:rPr>
              <a:t>；表达式</a:t>
            </a:r>
            <a:r>
              <a:rPr lang="en-US" altLang="zh-CN" sz="2000" dirty="0">
                <a:latin typeface="宋体" panose="02010600030101010101" pitchFamily="2" charset="-122"/>
              </a:rPr>
              <a:t>5</a:t>
            </a:r>
            <a:r>
              <a:rPr lang="zh-CN" altLang="en-US" sz="2000" dirty="0">
                <a:latin typeface="宋体" panose="02010600030101010101" pitchFamily="2" charset="-122"/>
              </a:rPr>
              <a:t>）语句</a:t>
            </a:r>
            <a:endParaRPr lang="zh-CN" altLang="en-US" sz="2000" dirty="0">
              <a:latin typeface="宋体" panose="02010600030101010101" pitchFamily="2" charset="-122"/>
            </a:endParaRPr>
          </a:p>
        </p:txBody>
      </p:sp>
      <p:sp>
        <p:nvSpPr>
          <p:cNvPr id="1728517" name="Text Box 5"/>
          <p:cNvSpPr txBox="1"/>
          <p:nvPr/>
        </p:nvSpPr>
        <p:spPr>
          <a:xfrm>
            <a:off x="2452688" y="2514600"/>
            <a:ext cx="6511925" cy="762000"/>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for</a:t>
            </a:r>
            <a:r>
              <a:rPr lang="zh-CN" altLang="en-US" sz="2000" dirty="0">
                <a:latin typeface="宋体" panose="02010600030101010101" pitchFamily="2" charset="-122"/>
              </a:rPr>
              <a:t>（循环变量赋初值；循环执行条件；循环变量增值）</a:t>
            </a:r>
            <a:endParaRPr lang="zh-CN" altLang="en-US" sz="2000" dirty="0">
              <a:latin typeface="宋体" panose="02010600030101010101" pitchFamily="2" charset="-122"/>
            </a:endParaRPr>
          </a:p>
          <a:p>
            <a:pPr marL="0" lvl="0" indent="0" algn="just">
              <a:lnSpc>
                <a:spcPct val="110000"/>
              </a:lnSpc>
              <a:spcBef>
                <a:spcPct val="0"/>
              </a:spcBef>
              <a:buClrTx/>
              <a:buFontTx/>
              <a:buNone/>
            </a:pPr>
            <a:r>
              <a:rPr lang="zh-CN" altLang="en-US" sz="2000" dirty="0">
                <a:latin typeface="宋体" panose="02010600030101010101" pitchFamily="2" charset="-122"/>
              </a:rPr>
              <a:t>    执行语句</a:t>
            </a:r>
            <a:endParaRPr lang="zh-CN" altLang="en-US" sz="2000" dirty="0">
              <a:latin typeface="宋体" panose="02010600030101010101" pitchFamily="2" charset="-122"/>
            </a:endParaRPr>
          </a:p>
        </p:txBody>
      </p:sp>
      <p:sp>
        <p:nvSpPr>
          <p:cNvPr id="1728518" name="AutoShape 6"/>
          <p:cNvSpPr/>
          <p:nvPr/>
        </p:nvSpPr>
        <p:spPr>
          <a:xfrm>
            <a:off x="6453188" y="3465513"/>
            <a:ext cx="1371600" cy="457200"/>
          </a:xfrm>
          <a:prstGeom prst="wedgeRoundRectCallout">
            <a:avLst>
              <a:gd name="adj1" fmla="val -59144"/>
              <a:gd name="adj2" fmla="val -95139"/>
              <a:gd name="adj3" fmla="val 16667"/>
            </a:avLst>
          </a:prstGeom>
          <a:solidFill>
            <a:srgbClr val="FFCCFF"/>
          </a:solidFill>
          <a:ln w="9525">
            <a:noFill/>
          </a:ln>
          <a:effectLst>
            <a:prstShdw prst="shdw17" dist="17961" dir="2699999">
              <a:srgbClr val="997A99"/>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dirty="0">
                <a:solidFill>
                  <a:srgbClr val="FF0066"/>
                </a:solidFill>
                <a:latin typeface="宋体" panose="02010600030101010101" pitchFamily="2" charset="-122"/>
              </a:rPr>
              <a:t>两</a:t>
            </a:r>
            <a:r>
              <a:rPr lang="zh-CN" altLang="en-US" sz="2000" b="0" dirty="0">
                <a:latin typeface="宋体" panose="02010600030101010101" pitchFamily="2" charset="-122"/>
              </a:rPr>
              <a:t>条语句</a:t>
            </a:r>
            <a:endParaRPr lang="zh-CN" altLang="en-US" sz="2000" b="0" dirty="0"/>
          </a:p>
        </p:txBody>
      </p:sp>
      <p:grpSp>
        <p:nvGrpSpPr>
          <p:cNvPr id="1728519" name="Group 7"/>
          <p:cNvGrpSpPr/>
          <p:nvPr/>
        </p:nvGrpSpPr>
        <p:grpSpPr>
          <a:xfrm>
            <a:off x="3717925" y="4056063"/>
            <a:ext cx="1752600" cy="2365375"/>
            <a:chOff x="2400" y="2496"/>
            <a:chExt cx="1104" cy="1632"/>
          </a:xfrm>
        </p:grpSpPr>
        <p:sp>
          <p:nvSpPr>
            <p:cNvPr id="322572" name="AutoShape 8"/>
            <p:cNvSpPr/>
            <p:nvPr/>
          </p:nvSpPr>
          <p:spPr>
            <a:xfrm>
              <a:off x="2400" y="2496"/>
              <a:ext cx="192" cy="1632"/>
            </a:xfrm>
            <a:prstGeom prst="rightBrace">
              <a:avLst>
                <a:gd name="adj1" fmla="val 70833"/>
                <a:gd name="adj2" fmla="val 50000"/>
              </a:avLst>
            </a:prstGeom>
            <a:noFill/>
            <a:ln w="158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322573" name="AutoShape 9"/>
            <p:cNvSpPr/>
            <p:nvPr/>
          </p:nvSpPr>
          <p:spPr>
            <a:xfrm>
              <a:off x="2736" y="3408"/>
              <a:ext cx="768" cy="288"/>
            </a:xfrm>
            <a:prstGeom prst="wedgeRoundRectCallout">
              <a:avLst>
                <a:gd name="adj1" fmla="val -60287"/>
                <a:gd name="adj2" fmla="val -95139"/>
                <a:gd name="adj3" fmla="val 16667"/>
              </a:avLst>
            </a:prstGeom>
            <a:solidFill>
              <a:srgbClr val="00CC99"/>
            </a:solidFill>
            <a:ln w="9525" cap="flat" cmpd="sng">
              <a:solidFill>
                <a:schemeClr val="tx1"/>
              </a:solidFill>
              <a:prstDash val="solid"/>
              <a:miter/>
              <a:headEnd type="none" w="med" len="med"/>
              <a:tailEnd type="none" w="med" len="med"/>
            </a:ln>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en-US" altLang="zh-CN" sz="2000" dirty="0">
                  <a:solidFill>
                    <a:srgbClr val="FF0066"/>
                  </a:solidFill>
                  <a:latin typeface="宋体" panose="02010600030101010101" pitchFamily="2" charset="-122"/>
                </a:rPr>
                <a:t>8</a:t>
              </a:r>
              <a:r>
                <a:rPr lang="zh-CN" altLang="en-US" sz="2000" b="0" dirty="0">
                  <a:latin typeface="宋体" panose="02010600030101010101" pitchFamily="2" charset="-122"/>
                </a:rPr>
                <a:t>条语句</a:t>
              </a:r>
              <a:endParaRPr lang="zh-CN" altLang="en-US" sz="2000" b="0" dirty="0"/>
            </a:p>
          </p:txBody>
        </p:sp>
      </p:grpSp>
      <p:sp>
        <p:nvSpPr>
          <p:cNvPr id="1728523" name="Text Box 11"/>
          <p:cNvSpPr txBox="1"/>
          <p:nvPr/>
        </p:nvSpPr>
        <p:spPr>
          <a:xfrm>
            <a:off x="652463" y="1917700"/>
            <a:ext cx="1631950" cy="457200"/>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eaLnBrk="1" hangingPunct="1">
              <a:spcBef>
                <a:spcPct val="50000"/>
              </a:spcBef>
              <a:buNone/>
            </a:pPr>
            <a:r>
              <a:rPr lang="zh-CN" altLang="en-US" dirty="0">
                <a:solidFill>
                  <a:srgbClr val="008000"/>
                </a:solidFill>
                <a:latin typeface="华文彩云" panose="02010800040101010101" pitchFamily="2" charset="-122"/>
                <a:ea typeface="华文彩云" panose="02010800040101010101" pitchFamily="2" charset="-122"/>
              </a:rPr>
              <a:t>一般形式</a:t>
            </a:r>
            <a:endParaRPr lang="zh-CN" altLang="en-US" sz="2200" dirty="0">
              <a:latin typeface="宋体" panose="02010600030101010101" pitchFamily="2" charset="-122"/>
            </a:endParaRPr>
          </a:p>
        </p:txBody>
      </p:sp>
      <p:sp>
        <p:nvSpPr>
          <p:cNvPr id="1728524" name="Text Box 12"/>
          <p:cNvSpPr txBox="1"/>
          <p:nvPr/>
        </p:nvSpPr>
        <p:spPr>
          <a:xfrm>
            <a:off x="327025" y="2647950"/>
            <a:ext cx="2198688" cy="457200"/>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eaLnBrk="1" hangingPunct="1">
              <a:spcBef>
                <a:spcPct val="50000"/>
              </a:spcBef>
              <a:buNone/>
            </a:pPr>
            <a:r>
              <a:rPr lang="zh-CN" altLang="en-US" dirty="0">
                <a:solidFill>
                  <a:srgbClr val="008000"/>
                </a:solidFill>
                <a:latin typeface="华文彩云" panose="02010800040101010101" pitchFamily="2" charset="-122"/>
                <a:ea typeface="华文彩云" panose="02010800040101010101" pitchFamily="2" charset="-122"/>
              </a:rPr>
              <a:t>简单应用形式</a:t>
            </a:r>
            <a:endParaRPr lang="zh-CN" altLang="en-US" dirty="0">
              <a:solidFill>
                <a:srgbClr val="008000"/>
              </a:solidFill>
              <a:latin typeface="华文彩云" panose="02010800040101010101" pitchFamily="2" charset="-122"/>
              <a:ea typeface="华文彩云" panose="02010800040101010101" pitchFamily="2" charset="-122"/>
            </a:endParaRPr>
          </a:p>
        </p:txBody>
      </p:sp>
      <p:sp>
        <p:nvSpPr>
          <p:cNvPr id="1728525" name="Text Box 13"/>
          <p:cNvSpPr txBox="1"/>
          <p:nvPr/>
        </p:nvSpPr>
        <p:spPr>
          <a:xfrm>
            <a:off x="38100" y="3551238"/>
            <a:ext cx="6019800" cy="2954337"/>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algn="just">
              <a:lnSpc>
                <a:spcPct val="110000"/>
              </a:lnSpc>
              <a:spcBef>
                <a:spcPct val="0"/>
              </a:spcBef>
            </a:pPr>
            <a:r>
              <a:rPr lang="zh-CN" altLang="en-US" dirty="0">
                <a:solidFill>
                  <a:srgbClr val="CC3300"/>
                </a:solidFill>
                <a:latin typeface="华文新魏" panose="02010800040101010101" pitchFamily="2" charset="-122"/>
                <a:ea typeface="华文新魏" panose="02010800040101010101" pitchFamily="2" charset="-122"/>
              </a:rPr>
              <a:t>相当于采用</a:t>
            </a:r>
            <a:r>
              <a:rPr lang="en-US" altLang="zh-CN" dirty="0">
                <a:solidFill>
                  <a:srgbClr val="CC3300"/>
                </a:solidFill>
                <a:latin typeface="华文新魏" panose="02010800040101010101" pitchFamily="2" charset="-122"/>
                <a:ea typeface="华文新魏" panose="02010800040101010101" pitchFamily="2" charset="-122"/>
              </a:rPr>
              <a:t>while</a:t>
            </a:r>
            <a:r>
              <a:rPr lang="zh-CN" altLang="en-US" dirty="0">
                <a:solidFill>
                  <a:srgbClr val="CC3300"/>
                </a:solidFill>
                <a:latin typeface="华文新魏" panose="02010800040101010101" pitchFamily="2" charset="-122"/>
                <a:ea typeface="华文新魏" panose="02010800040101010101" pitchFamily="2" charset="-122"/>
              </a:rPr>
              <a:t>语句建立的循环结构：</a:t>
            </a:r>
            <a:endParaRPr lang="zh-CN" altLang="en-US" dirty="0">
              <a:solidFill>
                <a:srgbClr val="CC3300"/>
              </a:solidFill>
              <a:latin typeface="华文新魏" panose="02010800040101010101" pitchFamily="2" charset="-122"/>
              <a:ea typeface="华文新魏" panose="02010800040101010101" pitchFamily="2" charset="-122"/>
            </a:endParaRPr>
          </a:p>
          <a:p>
            <a:pPr marL="471805" lvl="1" indent="0" eaLnBrk="1" hangingPunct="1">
              <a:lnSpc>
                <a:spcPct val="95000"/>
              </a:lnSpc>
              <a:spcBef>
                <a:spcPct val="0"/>
              </a:spcBef>
              <a:buNone/>
            </a:pPr>
            <a:r>
              <a:rPr lang="en-US" altLang="zh-CN" sz="2200" dirty="0">
                <a:latin typeface="宋体" panose="02010600030101010101" pitchFamily="2" charset="-122"/>
              </a:rPr>
              <a:t>begin</a:t>
            </a:r>
            <a:endParaRPr lang="en-US" altLang="zh-CN" sz="2200" dirty="0">
              <a:latin typeface="宋体" panose="02010600030101010101" pitchFamily="2" charset="-122"/>
            </a:endParaRPr>
          </a:p>
          <a:p>
            <a:pPr marL="471805" lvl="1" indent="0" eaLnBrk="1" hangingPunct="1">
              <a:lnSpc>
                <a:spcPct val="95000"/>
              </a:lnSpc>
              <a:spcBef>
                <a:spcPct val="0"/>
              </a:spcBef>
              <a:buNone/>
            </a:pPr>
            <a:r>
              <a:rPr lang="en-US" altLang="zh-CN" sz="2200" dirty="0">
                <a:latin typeface="宋体" panose="02010600030101010101" pitchFamily="2" charset="-122"/>
              </a:rPr>
              <a:t>  </a:t>
            </a:r>
            <a:r>
              <a:rPr lang="zh-CN" altLang="en-US" sz="2200" dirty="0">
                <a:latin typeface="宋体" panose="02010600030101010101" pitchFamily="2" charset="-122"/>
              </a:rPr>
              <a:t>循环变量赋初值；</a:t>
            </a:r>
            <a:endParaRPr lang="zh-CN" altLang="en-US" sz="2200" dirty="0">
              <a:latin typeface="宋体" panose="02010600030101010101" pitchFamily="2" charset="-122"/>
            </a:endParaRPr>
          </a:p>
          <a:p>
            <a:pPr marL="471805" lvl="1" indent="0" eaLnBrk="1" hangingPunct="1">
              <a:lnSpc>
                <a:spcPct val="95000"/>
              </a:lnSpc>
              <a:spcBef>
                <a:spcPct val="0"/>
              </a:spcBef>
              <a:buNone/>
            </a:pPr>
            <a:r>
              <a:rPr lang="zh-CN" altLang="en-US" sz="2200" dirty="0">
                <a:latin typeface="宋体" panose="02010600030101010101" pitchFamily="2" charset="-122"/>
              </a:rPr>
              <a:t>  </a:t>
            </a:r>
            <a:r>
              <a:rPr lang="en-US" altLang="zh-CN" sz="2200" dirty="0">
                <a:latin typeface="宋体" panose="02010600030101010101" pitchFamily="2" charset="-122"/>
              </a:rPr>
              <a:t>while(</a:t>
            </a:r>
            <a:r>
              <a:rPr lang="zh-CN" altLang="en-US" sz="2200" dirty="0">
                <a:latin typeface="宋体" panose="02010600030101010101" pitchFamily="2" charset="-122"/>
              </a:rPr>
              <a:t>循环执行条件</a:t>
            </a:r>
            <a:r>
              <a:rPr lang="en-US" altLang="zh-CN" sz="2200" dirty="0">
                <a:latin typeface="宋体" panose="02010600030101010101" pitchFamily="2" charset="-122"/>
              </a:rPr>
              <a:t>)</a:t>
            </a:r>
            <a:endParaRPr lang="en-US" altLang="zh-CN" sz="2200" dirty="0">
              <a:latin typeface="宋体" panose="02010600030101010101" pitchFamily="2" charset="-122"/>
            </a:endParaRPr>
          </a:p>
          <a:p>
            <a:pPr marL="471805" lvl="1" indent="0" eaLnBrk="1" hangingPunct="1">
              <a:lnSpc>
                <a:spcPct val="90000"/>
              </a:lnSpc>
              <a:spcBef>
                <a:spcPct val="0"/>
              </a:spcBef>
              <a:buNone/>
            </a:pPr>
            <a:r>
              <a:rPr lang="en-US" altLang="zh-CN" sz="2200" dirty="0">
                <a:latin typeface="宋体" panose="02010600030101010101" pitchFamily="2" charset="-122"/>
              </a:rPr>
              <a:t>    begin</a:t>
            </a:r>
            <a:endParaRPr lang="en-US" altLang="zh-CN" sz="2200" dirty="0">
              <a:latin typeface="宋体" panose="02010600030101010101" pitchFamily="2" charset="-122"/>
            </a:endParaRPr>
          </a:p>
          <a:p>
            <a:pPr marL="471805" lvl="1" indent="0" eaLnBrk="1" hangingPunct="1">
              <a:lnSpc>
                <a:spcPct val="90000"/>
              </a:lnSpc>
              <a:spcBef>
                <a:spcPct val="0"/>
              </a:spcBef>
              <a:buNone/>
            </a:pPr>
            <a:r>
              <a:rPr lang="en-US" altLang="zh-CN" sz="2200" dirty="0">
                <a:latin typeface="宋体" panose="02010600030101010101" pitchFamily="2" charset="-122"/>
              </a:rPr>
              <a:t>      &lt;</a:t>
            </a:r>
            <a:r>
              <a:rPr lang="zh-CN" altLang="en-US" sz="2200" dirty="0">
                <a:latin typeface="宋体" panose="02010600030101010101" pitchFamily="2" charset="-122"/>
              </a:rPr>
              <a:t>执行语句</a:t>
            </a:r>
            <a:r>
              <a:rPr lang="en-US" altLang="zh-CN" sz="2200" dirty="0">
                <a:latin typeface="宋体" panose="02010600030101010101" pitchFamily="2" charset="-122"/>
              </a:rPr>
              <a:t>&gt;</a:t>
            </a:r>
            <a:endParaRPr lang="en-US" altLang="zh-CN" sz="2200" dirty="0">
              <a:latin typeface="宋体" panose="02010600030101010101" pitchFamily="2" charset="-122"/>
            </a:endParaRPr>
          </a:p>
          <a:p>
            <a:pPr marL="471805" lvl="1" indent="0" eaLnBrk="1" hangingPunct="1">
              <a:lnSpc>
                <a:spcPct val="90000"/>
              </a:lnSpc>
              <a:spcBef>
                <a:spcPct val="0"/>
              </a:spcBef>
              <a:buNone/>
            </a:pPr>
            <a:r>
              <a:rPr lang="en-US" altLang="zh-CN" sz="2200" dirty="0">
                <a:latin typeface="宋体" panose="02010600030101010101" pitchFamily="2" charset="-122"/>
              </a:rPr>
              <a:t>      </a:t>
            </a:r>
            <a:r>
              <a:rPr lang="zh-CN" altLang="en-US" sz="2200" dirty="0">
                <a:latin typeface="宋体" panose="02010600030101010101" pitchFamily="2" charset="-122"/>
              </a:rPr>
              <a:t>循环变量增值；</a:t>
            </a:r>
            <a:endParaRPr lang="zh-CN" altLang="en-US" sz="2200" dirty="0">
              <a:latin typeface="宋体" panose="02010600030101010101" pitchFamily="2" charset="-122"/>
            </a:endParaRPr>
          </a:p>
          <a:p>
            <a:pPr marL="471805" lvl="1" indent="0" eaLnBrk="1" hangingPunct="1">
              <a:lnSpc>
                <a:spcPct val="90000"/>
              </a:lnSpc>
              <a:spcBef>
                <a:spcPct val="0"/>
              </a:spcBef>
              <a:buNone/>
            </a:pPr>
            <a:r>
              <a:rPr lang="zh-CN" altLang="en-US" sz="2200" dirty="0">
                <a:latin typeface="宋体" panose="02010600030101010101" pitchFamily="2" charset="-122"/>
              </a:rPr>
              <a:t>    </a:t>
            </a:r>
            <a:r>
              <a:rPr lang="en-US" altLang="zh-CN" sz="2200" dirty="0">
                <a:latin typeface="宋体" panose="02010600030101010101" pitchFamily="2" charset="-122"/>
              </a:rPr>
              <a:t>end</a:t>
            </a:r>
            <a:endParaRPr lang="en-US" altLang="zh-CN" sz="2200" dirty="0">
              <a:latin typeface="宋体" panose="02010600030101010101" pitchFamily="2" charset="-122"/>
            </a:endParaRPr>
          </a:p>
          <a:p>
            <a:pPr marL="471805" lvl="1" indent="0" eaLnBrk="1" hangingPunct="1">
              <a:lnSpc>
                <a:spcPct val="90000"/>
              </a:lnSpc>
              <a:spcBef>
                <a:spcPct val="0"/>
              </a:spcBef>
              <a:buNone/>
            </a:pPr>
            <a:r>
              <a:rPr lang="en-US" altLang="zh-CN" sz="2200" dirty="0">
                <a:latin typeface="宋体" panose="02010600030101010101" pitchFamily="2" charset="-122"/>
              </a:rPr>
              <a:t>end</a:t>
            </a:r>
            <a:endParaRPr lang="en-US" altLang="zh-CN" sz="2200" dirty="0">
              <a:latin typeface="宋体" panose="02010600030101010101" pitchFamily="2" charset="-122"/>
            </a:endParaRPr>
          </a:p>
        </p:txBody>
      </p:sp>
      <p:sp>
        <p:nvSpPr>
          <p:cNvPr id="1728526" name="Text Box 14"/>
          <p:cNvSpPr txBox="1"/>
          <p:nvPr/>
        </p:nvSpPr>
        <p:spPr>
          <a:xfrm>
            <a:off x="4876800" y="4648200"/>
            <a:ext cx="3886200" cy="457200"/>
          </a:xfrm>
          <a:prstGeom prst="rect">
            <a:avLst/>
          </a:prstGeom>
          <a:solidFill>
            <a:srgbClr val="FFCC99"/>
          </a:solidFill>
          <a:ln w="9525">
            <a:noFill/>
          </a:ln>
          <a:effectLst>
            <a:prstShdw prst="shdw13" dist="53882" dir="13499999">
              <a:schemeClr val="bg2"/>
            </a:prst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en-US" altLang="zh-CN" dirty="0">
                <a:latin typeface="仿宋_GB2312" pitchFamily="50" charset="-122"/>
                <a:ea typeface="仿宋_GB2312" pitchFamily="50" charset="-122"/>
              </a:rPr>
              <a:t>for</a:t>
            </a:r>
            <a:r>
              <a:rPr lang="zh-CN" altLang="en-US" dirty="0">
                <a:latin typeface="仿宋_GB2312" pitchFamily="50" charset="-122"/>
                <a:ea typeface="仿宋_GB2312" pitchFamily="50" charset="-122"/>
              </a:rPr>
              <a:t>语句比</a:t>
            </a:r>
            <a:r>
              <a:rPr lang="en-US" altLang="zh-CN" dirty="0">
                <a:latin typeface="仿宋_GB2312" pitchFamily="50" charset="-122"/>
                <a:ea typeface="仿宋_GB2312" pitchFamily="50" charset="-122"/>
              </a:rPr>
              <a:t>while</a:t>
            </a:r>
            <a:r>
              <a:rPr lang="zh-CN" altLang="en-US" dirty="0">
                <a:latin typeface="仿宋_GB2312" pitchFamily="50" charset="-122"/>
                <a:ea typeface="仿宋_GB2312" pitchFamily="50" charset="-122"/>
              </a:rPr>
              <a:t>语句简洁！</a:t>
            </a:r>
            <a:endParaRPr lang="zh-CN" altLang="en-US" dirty="0">
              <a:latin typeface="仿宋_GB2312" pitchFamily="50" charset="-122"/>
              <a:ea typeface="仿宋_GB2312" pitchFamily="50"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28523"/>
                                        </p:tgtEl>
                                        <p:attrNameLst>
                                          <p:attrName>style.visibility</p:attrName>
                                        </p:attrNameLst>
                                      </p:cBhvr>
                                      <p:to>
                                        <p:strVal val="visible"/>
                                      </p:to>
                                    </p:set>
                                    <p:animEffect transition="in" filter="dissolve">
                                      <p:cBhvr>
                                        <p:cTn id="7" dur="500"/>
                                        <p:tgtEl>
                                          <p:spTgt spid="17285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28516"/>
                                        </p:tgtEl>
                                        <p:attrNameLst>
                                          <p:attrName>style.visibility</p:attrName>
                                        </p:attrNameLst>
                                      </p:cBhvr>
                                      <p:to>
                                        <p:strVal val="visible"/>
                                      </p:to>
                                    </p:set>
                                    <p:animEffect transition="in" filter="wipe(left)">
                                      <p:cBhvr>
                                        <p:cTn id="11" dur="500"/>
                                        <p:tgtEl>
                                          <p:spTgt spid="172851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728524"/>
                                        </p:tgtEl>
                                        <p:attrNameLst>
                                          <p:attrName>style.visibility</p:attrName>
                                        </p:attrNameLst>
                                      </p:cBhvr>
                                      <p:to>
                                        <p:strVal val="visible"/>
                                      </p:to>
                                    </p:set>
                                    <p:animEffect transition="in" filter="dissolve">
                                      <p:cBhvr>
                                        <p:cTn id="16" dur="500"/>
                                        <p:tgtEl>
                                          <p:spTgt spid="1728524"/>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728517"/>
                                        </p:tgtEl>
                                        <p:attrNameLst>
                                          <p:attrName>style.visibility</p:attrName>
                                        </p:attrNameLst>
                                      </p:cBhvr>
                                      <p:to>
                                        <p:strVal val="visible"/>
                                      </p:to>
                                    </p:set>
                                    <p:animEffect transition="in" filter="wipe(left)">
                                      <p:cBhvr>
                                        <p:cTn id="20" dur="500"/>
                                        <p:tgtEl>
                                          <p:spTgt spid="172851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28525">
                                            <p:txEl>
                                              <p:charRg st="0" end="21"/>
                                            </p:txEl>
                                          </p:spTgt>
                                        </p:tgtEl>
                                        <p:attrNameLst>
                                          <p:attrName>style.visibility</p:attrName>
                                        </p:attrNameLst>
                                      </p:cBhvr>
                                      <p:to>
                                        <p:strVal val="visible"/>
                                      </p:to>
                                    </p:set>
                                    <p:animEffect transition="in" filter="wipe(left)">
                                      <p:cBhvr>
                                        <p:cTn id="25" dur="500"/>
                                        <p:tgtEl>
                                          <p:spTgt spid="1728525">
                                            <p:txEl>
                                              <p:charRg st="0" end="21"/>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728525">
                                            <p:txEl>
                                              <p:charRg st="21" end="27"/>
                                            </p:txEl>
                                          </p:spTgt>
                                        </p:tgtEl>
                                        <p:attrNameLst>
                                          <p:attrName>style.visibility</p:attrName>
                                        </p:attrNameLst>
                                      </p:cBhvr>
                                      <p:to>
                                        <p:strVal val="visible"/>
                                      </p:to>
                                    </p:set>
                                    <p:animEffect transition="in" filter="wipe(left)">
                                      <p:cBhvr>
                                        <p:cTn id="28" dur="500"/>
                                        <p:tgtEl>
                                          <p:spTgt spid="1728525">
                                            <p:txEl>
                                              <p:charRg st="21" end="27"/>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728525">
                                            <p:txEl>
                                              <p:charRg st="27" end="38"/>
                                            </p:txEl>
                                          </p:spTgt>
                                        </p:tgtEl>
                                        <p:attrNameLst>
                                          <p:attrName>style.visibility</p:attrName>
                                        </p:attrNameLst>
                                      </p:cBhvr>
                                      <p:to>
                                        <p:strVal val="visible"/>
                                      </p:to>
                                    </p:set>
                                    <p:animEffect transition="in" filter="wipe(left)">
                                      <p:cBhvr>
                                        <p:cTn id="31" dur="500"/>
                                        <p:tgtEl>
                                          <p:spTgt spid="1728525">
                                            <p:txEl>
                                              <p:charRg st="27" end="38"/>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728525">
                                            <p:txEl>
                                              <p:charRg st="38" end="54"/>
                                            </p:txEl>
                                          </p:spTgt>
                                        </p:tgtEl>
                                        <p:attrNameLst>
                                          <p:attrName>style.visibility</p:attrName>
                                        </p:attrNameLst>
                                      </p:cBhvr>
                                      <p:to>
                                        <p:strVal val="visible"/>
                                      </p:to>
                                    </p:set>
                                    <p:animEffect transition="in" filter="wipe(left)">
                                      <p:cBhvr>
                                        <p:cTn id="34" dur="500"/>
                                        <p:tgtEl>
                                          <p:spTgt spid="1728525">
                                            <p:txEl>
                                              <p:charRg st="38" end="54"/>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728525">
                                            <p:txEl>
                                              <p:charRg st="54" end="64"/>
                                            </p:txEl>
                                          </p:spTgt>
                                        </p:tgtEl>
                                        <p:attrNameLst>
                                          <p:attrName>style.visibility</p:attrName>
                                        </p:attrNameLst>
                                      </p:cBhvr>
                                      <p:to>
                                        <p:strVal val="visible"/>
                                      </p:to>
                                    </p:set>
                                    <p:animEffect transition="in" filter="wipe(left)">
                                      <p:cBhvr>
                                        <p:cTn id="37" dur="500"/>
                                        <p:tgtEl>
                                          <p:spTgt spid="1728525">
                                            <p:txEl>
                                              <p:charRg st="54" end="64"/>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728525">
                                            <p:txEl>
                                              <p:charRg st="64" end="77"/>
                                            </p:txEl>
                                          </p:spTgt>
                                        </p:tgtEl>
                                        <p:attrNameLst>
                                          <p:attrName>style.visibility</p:attrName>
                                        </p:attrNameLst>
                                      </p:cBhvr>
                                      <p:to>
                                        <p:strVal val="visible"/>
                                      </p:to>
                                    </p:set>
                                    <p:animEffect transition="in" filter="wipe(left)">
                                      <p:cBhvr>
                                        <p:cTn id="40" dur="500"/>
                                        <p:tgtEl>
                                          <p:spTgt spid="1728525">
                                            <p:txEl>
                                              <p:charRg st="64" end="77"/>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728525">
                                            <p:txEl>
                                              <p:charRg st="77" end="91"/>
                                            </p:txEl>
                                          </p:spTgt>
                                        </p:tgtEl>
                                        <p:attrNameLst>
                                          <p:attrName>style.visibility</p:attrName>
                                        </p:attrNameLst>
                                      </p:cBhvr>
                                      <p:to>
                                        <p:strVal val="visible"/>
                                      </p:to>
                                    </p:set>
                                    <p:animEffect transition="in" filter="wipe(left)">
                                      <p:cBhvr>
                                        <p:cTn id="43" dur="500"/>
                                        <p:tgtEl>
                                          <p:spTgt spid="1728525">
                                            <p:txEl>
                                              <p:charRg st="77" end="91"/>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728525">
                                            <p:txEl>
                                              <p:charRg st="91" end="99"/>
                                            </p:txEl>
                                          </p:spTgt>
                                        </p:tgtEl>
                                        <p:attrNameLst>
                                          <p:attrName>style.visibility</p:attrName>
                                        </p:attrNameLst>
                                      </p:cBhvr>
                                      <p:to>
                                        <p:strVal val="visible"/>
                                      </p:to>
                                    </p:set>
                                    <p:animEffect transition="in" filter="wipe(left)">
                                      <p:cBhvr>
                                        <p:cTn id="46" dur="500"/>
                                        <p:tgtEl>
                                          <p:spTgt spid="1728525">
                                            <p:txEl>
                                              <p:charRg st="91" end="99"/>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728525">
                                            <p:txEl>
                                              <p:charRg st="99" end="103"/>
                                            </p:txEl>
                                          </p:spTgt>
                                        </p:tgtEl>
                                        <p:attrNameLst>
                                          <p:attrName>style.visibility</p:attrName>
                                        </p:attrNameLst>
                                      </p:cBhvr>
                                      <p:to>
                                        <p:strVal val="visible"/>
                                      </p:to>
                                    </p:set>
                                    <p:animEffect transition="in" filter="wipe(left)">
                                      <p:cBhvr>
                                        <p:cTn id="49" dur="500"/>
                                        <p:tgtEl>
                                          <p:spTgt spid="1728525">
                                            <p:txEl>
                                              <p:charRg st="99" end="10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728518"/>
                                        </p:tgtEl>
                                        <p:attrNameLst>
                                          <p:attrName>style.visibility</p:attrName>
                                        </p:attrNameLst>
                                      </p:cBhvr>
                                      <p:to>
                                        <p:strVal val="visible"/>
                                      </p:to>
                                    </p:set>
                                    <p:animEffect transition="in" filter="dissolve">
                                      <p:cBhvr>
                                        <p:cTn id="54" dur="500"/>
                                        <p:tgtEl>
                                          <p:spTgt spid="1728518"/>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1728519"/>
                                        </p:tgtEl>
                                        <p:attrNameLst>
                                          <p:attrName>style.visibility</p:attrName>
                                        </p:attrNameLst>
                                      </p:cBhvr>
                                      <p:to>
                                        <p:strVal val="visible"/>
                                      </p:to>
                                    </p:set>
                                    <p:animEffect transition="in" filter="dissolve">
                                      <p:cBhvr>
                                        <p:cTn id="59" dur="500"/>
                                        <p:tgtEl>
                                          <p:spTgt spid="1728519"/>
                                        </p:tgtEl>
                                      </p:cBhvr>
                                    </p:animEffect>
                                  </p:childTnLst>
                                </p:cTn>
                              </p:par>
                            </p:childTnLst>
                          </p:cTn>
                        </p:par>
                      </p:childTnLst>
                    </p:cTn>
                  </p:par>
                  <p:par>
                    <p:cTn id="60" fill="hold">
                      <p:stCondLst>
                        <p:cond delay="indefinite"/>
                      </p:stCondLst>
                      <p:childTnLst>
                        <p:par>
                          <p:cTn id="61" fill="hold">
                            <p:stCondLst>
                              <p:cond delay="0"/>
                            </p:stCondLst>
                            <p:childTnLst>
                              <p:par>
                                <p:cTn id="62" presetID="23" presetClass="entr" presetSubtype="16" fill="hold" grpId="0" nodeType="clickEffect">
                                  <p:stCondLst>
                                    <p:cond delay="0"/>
                                  </p:stCondLst>
                                  <p:childTnLst>
                                    <p:set>
                                      <p:cBhvr>
                                        <p:cTn id="63" dur="1" fill="hold">
                                          <p:stCondLst>
                                            <p:cond delay="0"/>
                                          </p:stCondLst>
                                        </p:cTn>
                                        <p:tgtEl>
                                          <p:spTgt spid="1728526"/>
                                        </p:tgtEl>
                                        <p:attrNameLst>
                                          <p:attrName>style.visibility</p:attrName>
                                        </p:attrNameLst>
                                      </p:cBhvr>
                                      <p:to>
                                        <p:strVal val="visible"/>
                                      </p:to>
                                    </p:set>
                                    <p:anim calcmode="lin" valueType="num">
                                      <p:cBhvr>
                                        <p:cTn id="64" dur="500" fill="hold"/>
                                        <p:tgtEl>
                                          <p:spTgt spid="1728526"/>
                                        </p:tgtEl>
                                        <p:attrNameLst>
                                          <p:attrName>ppt_w</p:attrName>
                                        </p:attrNameLst>
                                      </p:cBhvr>
                                      <p:tavLst>
                                        <p:tav tm="0">
                                          <p:val>
                                            <p:fltVal val="0.000000"/>
                                          </p:val>
                                        </p:tav>
                                        <p:tav tm="100000">
                                          <p:val>
                                            <p:strVal val="#ppt_w"/>
                                          </p:val>
                                        </p:tav>
                                      </p:tavLst>
                                    </p:anim>
                                    <p:anim calcmode="lin" valueType="num">
                                      <p:cBhvr>
                                        <p:cTn id="65" dur="500" fill="hold"/>
                                        <p:tgtEl>
                                          <p:spTgt spid="1728526"/>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8516" grpId="0" animBg="1"/>
      <p:bldP spid="1728517" grpId="0" animBg="1"/>
      <p:bldP spid="1728518" grpId="0" animBg="1"/>
      <p:bldP spid="1728523" grpId="0"/>
      <p:bldP spid="1728524" grpId="0"/>
      <p:bldP spid="1728525" grpId="0" build="p"/>
      <p:bldP spid="1728526"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461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30563" name="Rectangle 3"/>
          <p:cNvSpPr>
            <a:spLocks noGrp="1"/>
          </p:cNvSpPr>
          <p:nvPr>
            <p:ph idx="1"/>
          </p:nvPr>
        </p:nvSpPr>
        <p:spPr>
          <a:xfrm>
            <a:off x="354013" y="1201738"/>
            <a:ext cx="8510587" cy="466725"/>
          </a:xfrm>
          <a:ln/>
        </p:spPr>
        <p:txBody>
          <a:bodyPr vert="horz" wrap="square" lIns="91440" tIns="45720" rIns="91440" bIns="45720" anchor="t" anchorCtr="0"/>
          <a:p>
            <a:pPr marL="377825" lvl="1" indent="-182245" eaLnBrk="1" hangingPunct="1">
              <a:lnSpc>
                <a:spcPct val="90000"/>
              </a:lnSpc>
              <a:buNone/>
            </a:pPr>
            <a:r>
              <a:rPr lang="en-US" altLang="zh-CN" sz="2000" dirty="0">
                <a:latin typeface="宋体" panose="02010600030101010101" pitchFamily="2" charset="-122"/>
              </a:rPr>
              <a:t>[</a:t>
            </a:r>
            <a:r>
              <a:rPr lang="zh-CN" altLang="en-US" sz="2000" dirty="0">
                <a:solidFill>
                  <a:srgbClr val="FF0066"/>
                </a:solidFill>
                <a:latin typeface="宋体" panose="02010600030101010101" pitchFamily="2" charset="-122"/>
              </a:rPr>
              <a:t>例</a:t>
            </a:r>
            <a:r>
              <a:rPr lang="en-US" altLang="zh-CN" sz="2000" dirty="0">
                <a:latin typeface="宋体" panose="02010600030101010101" pitchFamily="2" charset="-122"/>
              </a:rPr>
              <a:t>]</a:t>
            </a:r>
            <a:r>
              <a:rPr lang="zh-CN" altLang="en-US" sz="2000" dirty="0">
                <a:latin typeface="宋体" panose="02010600030101010101" pitchFamily="2" charset="-122"/>
              </a:rPr>
              <a:t>用</a:t>
            </a:r>
            <a:r>
              <a:rPr lang="en-US" altLang="zh-CN" sz="2000" dirty="0">
                <a:latin typeface="宋体" panose="02010600030101010101" pitchFamily="2" charset="-122"/>
              </a:rPr>
              <a:t>for</a:t>
            </a:r>
            <a:r>
              <a:rPr lang="zh-CN" altLang="en-US" sz="2000" dirty="0">
                <a:latin typeface="宋体" panose="02010600030101010101" pitchFamily="2" charset="-122"/>
              </a:rPr>
              <a:t>语句描述的</a:t>
            </a:r>
            <a:r>
              <a:rPr lang="en-US" altLang="zh-CN" sz="2000" dirty="0">
                <a:latin typeface="宋体" panose="02010600030101010101" pitchFamily="2" charset="-122"/>
              </a:rPr>
              <a:t>7</a:t>
            </a:r>
            <a:r>
              <a:rPr lang="zh-CN" altLang="en-US" sz="2000" dirty="0">
                <a:latin typeface="宋体" panose="02010600030101010101" pitchFamily="2" charset="-122"/>
              </a:rPr>
              <a:t>人投票表决器：若超过</a:t>
            </a:r>
            <a:r>
              <a:rPr lang="en-US" altLang="zh-CN" sz="2000" dirty="0">
                <a:latin typeface="宋体" panose="02010600030101010101" pitchFamily="2" charset="-122"/>
              </a:rPr>
              <a:t>4</a:t>
            </a:r>
            <a:r>
              <a:rPr lang="zh-CN" altLang="en-US" sz="2000" dirty="0">
                <a:latin typeface="宋体" panose="02010600030101010101" pitchFamily="2" charset="-122"/>
              </a:rPr>
              <a:t>人（含</a:t>
            </a:r>
            <a:r>
              <a:rPr lang="en-US" altLang="zh-CN" sz="2000" dirty="0">
                <a:latin typeface="宋体" panose="02010600030101010101" pitchFamily="2" charset="-122"/>
              </a:rPr>
              <a:t>4</a:t>
            </a:r>
            <a:r>
              <a:rPr lang="zh-CN" altLang="en-US" sz="2000" dirty="0">
                <a:latin typeface="宋体" panose="02010600030101010101" pitchFamily="2" charset="-122"/>
              </a:rPr>
              <a:t>人）投赞成票，则表决通过。</a:t>
            </a:r>
            <a:endParaRPr lang="zh-CN" altLang="en-US" sz="2000" dirty="0">
              <a:latin typeface="宋体" panose="02010600030101010101" pitchFamily="2" charset="-122"/>
            </a:endParaRPr>
          </a:p>
        </p:txBody>
      </p:sp>
      <p:sp>
        <p:nvSpPr>
          <p:cNvPr id="1730565" name="Text Box 5"/>
          <p:cNvSpPr txBox="1"/>
          <p:nvPr/>
        </p:nvSpPr>
        <p:spPr>
          <a:xfrm>
            <a:off x="850900" y="1550988"/>
            <a:ext cx="7477125" cy="4773612"/>
          </a:xfrm>
          <a:prstGeom prst="rect">
            <a:avLst/>
          </a:prstGeom>
          <a:solidFill>
            <a:srgbClr val="ADD6FF"/>
          </a:solidFill>
          <a:ln w="12700" cap="flat" cmpd="sng">
            <a:solidFill>
              <a:schemeClr val="tx1"/>
            </a:solidFill>
            <a:prstDash val="solid"/>
            <a:miter/>
            <a:headEnd type="none" w="med" len="med"/>
            <a:tailEnd type="none" w="med" len="med"/>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eaLnBrk="1" hangingPunct="1">
              <a:lnSpc>
                <a:spcPct val="90000"/>
              </a:lnSpc>
              <a:buNone/>
            </a:pPr>
            <a:r>
              <a:rPr lang="en-US" altLang="zh-CN" sz="2000" dirty="0">
                <a:latin typeface="Arial" panose="020B0604020202020204" pitchFamily="34" charset="0"/>
              </a:rPr>
              <a:t>module  vote7 ( pass,vote ); 	</a:t>
            </a:r>
            <a:endParaRPr lang="en-US" altLang="zh-CN" sz="2000" dirty="0">
              <a:latin typeface="Arial" panose="020B0604020202020204" pitchFamily="34" charset="0"/>
            </a:endParaRPr>
          </a:p>
          <a:p>
            <a:pPr marL="0" lvl="0" indent="0" algn="just">
              <a:lnSpc>
                <a:spcPct val="90000"/>
              </a:lnSpc>
              <a:spcBef>
                <a:spcPct val="0"/>
              </a:spcBef>
              <a:buClrTx/>
              <a:buFontTx/>
              <a:buNone/>
            </a:pPr>
            <a:r>
              <a:rPr lang="en-US" altLang="zh-CN" sz="2000" dirty="0">
                <a:latin typeface="Arial" panose="020B0604020202020204" pitchFamily="34" charset="0"/>
              </a:rPr>
              <a:t>      output pass;	</a:t>
            </a:r>
            <a:endParaRPr lang="en-US" altLang="zh-CN" sz="2000" dirty="0">
              <a:latin typeface="Arial" panose="020B0604020202020204" pitchFamily="34" charset="0"/>
            </a:endParaRPr>
          </a:p>
          <a:p>
            <a:pPr marL="0" lvl="0" indent="0" algn="just">
              <a:lnSpc>
                <a:spcPct val="90000"/>
              </a:lnSpc>
              <a:spcBef>
                <a:spcPct val="0"/>
              </a:spcBef>
              <a:buClrTx/>
              <a:buFontTx/>
              <a:buNone/>
            </a:pPr>
            <a:r>
              <a:rPr lang="en-US" altLang="zh-CN" sz="2000" dirty="0">
                <a:latin typeface="Arial" panose="020B0604020202020204" pitchFamily="34" charset="0"/>
              </a:rPr>
              <a:t>      input [6:0] vote; 				</a:t>
            </a:r>
            <a:endParaRPr lang="en-US" altLang="zh-CN" sz="2000" dirty="0">
              <a:latin typeface="Arial" panose="020B0604020202020204" pitchFamily="34" charset="0"/>
            </a:endParaRPr>
          </a:p>
          <a:p>
            <a:pPr marL="0" lvl="0" indent="0" algn="just">
              <a:lnSpc>
                <a:spcPct val="90000"/>
              </a:lnSpc>
              <a:spcBef>
                <a:spcPct val="0"/>
              </a:spcBef>
              <a:buClrTx/>
              <a:buFontTx/>
              <a:buNone/>
            </a:pPr>
            <a:r>
              <a:rPr lang="en-US" altLang="zh-CN" sz="2000" dirty="0">
                <a:latin typeface="Arial" panose="020B0604020202020204" pitchFamily="34" charset="0"/>
              </a:rPr>
              <a:t>      reg[2:0] sum;      </a:t>
            </a:r>
            <a:r>
              <a:rPr lang="en-US" altLang="zh-CN" sz="2000" b="0" dirty="0">
                <a:latin typeface="方正姚体" panose="02010601030101010101" pitchFamily="2" charset="-122"/>
                <a:ea typeface="方正姚体" panose="02010601030101010101" pitchFamily="2" charset="-122"/>
              </a:rPr>
              <a:t>//sum</a:t>
            </a:r>
            <a:r>
              <a:rPr lang="zh-CN" altLang="en-US" sz="2000" b="0" dirty="0">
                <a:latin typeface="方正姚体" panose="02010601030101010101" pitchFamily="2" charset="-122"/>
                <a:ea typeface="方正姚体" panose="02010601030101010101" pitchFamily="2" charset="-122"/>
              </a:rPr>
              <a:t>为</a:t>
            </a:r>
            <a:r>
              <a:rPr lang="en-US" altLang="zh-CN" sz="2000" b="0" dirty="0">
                <a:latin typeface="方正姚体" panose="02010601030101010101" pitchFamily="2" charset="-122"/>
                <a:ea typeface="方正姚体" panose="02010601030101010101" pitchFamily="2" charset="-122"/>
              </a:rPr>
              <a:t>reg</a:t>
            </a:r>
            <a:r>
              <a:rPr lang="zh-CN" altLang="en-US" sz="2000" b="0" dirty="0">
                <a:latin typeface="方正姚体" panose="02010601030101010101" pitchFamily="2" charset="-122"/>
                <a:ea typeface="方正姚体" panose="02010601030101010101" pitchFamily="2" charset="-122"/>
              </a:rPr>
              <a:t>型变量，用于统计赞成的人数</a:t>
            </a:r>
            <a:endParaRPr lang="zh-CN" altLang="en-US" sz="2000" b="0" dirty="0">
              <a:latin typeface="方正姚体" panose="02010601030101010101" pitchFamily="2" charset="-122"/>
              <a:ea typeface="方正姚体" panose="02010601030101010101" pitchFamily="2" charset="-122"/>
            </a:endParaRPr>
          </a:p>
          <a:p>
            <a:pPr marL="0" lvl="0" indent="0" algn="just">
              <a:lnSpc>
                <a:spcPct val="90000"/>
              </a:lnSpc>
              <a:spcBef>
                <a:spcPct val="0"/>
              </a:spcBef>
              <a:buClrTx/>
              <a:buFontTx/>
              <a:buNone/>
            </a:pPr>
            <a:r>
              <a:rPr lang="zh-CN" altLang="en-US" sz="2000" dirty="0">
                <a:latin typeface="Arial" panose="020B0604020202020204" pitchFamily="34" charset="0"/>
              </a:rPr>
              <a:t>      </a:t>
            </a:r>
            <a:r>
              <a:rPr lang="en-US" altLang="zh-CN" sz="2000" dirty="0">
                <a:latin typeface="Arial" panose="020B0604020202020204" pitchFamily="34" charset="0"/>
              </a:rPr>
              <a:t>integer i; </a:t>
            </a:r>
            <a:endParaRPr lang="en-US" altLang="zh-CN" sz="2000" dirty="0">
              <a:latin typeface="Arial" panose="020B0604020202020204" pitchFamily="34" charset="0"/>
            </a:endParaRPr>
          </a:p>
          <a:p>
            <a:pPr marL="0" lvl="0" indent="0" algn="just">
              <a:lnSpc>
                <a:spcPct val="90000"/>
              </a:lnSpc>
              <a:spcBef>
                <a:spcPct val="0"/>
              </a:spcBef>
              <a:buClrTx/>
              <a:buFontTx/>
              <a:buNone/>
            </a:pPr>
            <a:r>
              <a:rPr lang="en-US" altLang="zh-CN" sz="2000" dirty="0">
                <a:latin typeface="Arial" panose="020B0604020202020204" pitchFamily="34" charset="0"/>
              </a:rPr>
              <a:t>      reg pass;</a:t>
            </a:r>
            <a:endParaRPr lang="en-US" altLang="zh-CN" sz="2000" dirty="0">
              <a:latin typeface="Arial" panose="020B0604020202020204" pitchFamily="34" charset="0"/>
            </a:endParaRPr>
          </a:p>
          <a:p>
            <a:pPr marL="0" lvl="0" indent="0" algn="just">
              <a:lnSpc>
                <a:spcPct val="90000"/>
              </a:lnSpc>
              <a:spcBef>
                <a:spcPct val="0"/>
              </a:spcBef>
              <a:buClrTx/>
              <a:buFontTx/>
              <a:buNone/>
            </a:pPr>
            <a:r>
              <a:rPr lang="en-US" altLang="zh-CN" sz="2000" dirty="0">
                <a:latin typeface="Arial" panose="020B0604020202020204" pitchFamily="34" charset="0"/>
              </a:rPr>
              <a:t>      always @(vote)</a:t>
            </a:r>
            <a:endParaRPr lang="en-US" altLang="zh-CN" sz="2000" dirty="0">
              <a:latin typeface="Arial" panose="020B0604020202020204" pitchFamily="34" charset="0"/>
            </a:endParaRPr>
          </a:p>
          <a:p>
            <a:pPr marL="0" lvl="0" indent="0" algn="just">
              <a:lnSpc>
                <a:spcPct val="90000"/>
              </a:lnSpc>
              <a:spcBef>
                <a:spcPct val="0"/>
              </a:spcBef>
              <a:buClrTx/>
              <a:buFontTx/>
              <a:buNone/>
            </a:pPr>
            <a:r>
              <a:rPr lang="en-US" altLang="zh-CN" sz="2000" dirty="0">
                <a:latin typeface="Arial" panose="020B0604020202020204" pitchFamily="34" charset="0"/>
              </a:rPr>
              <a:t>          begin</a:t>
            </a:r>
            <a:endParaRPr lang="en-US" altLang="zh-CN" sz="2000" dirty="0">
              <a:latin typeface="Arial" panose="020B0604020202020204" pitchFamily="34" charset="0"/>
            </a:endParaRPr>
          </a:p>
          <a:p>
            <a:pPr marL="0" lvl="0" indent="0" algn="just">
              <a:lnSpc>
                <a:spcPct val="90000"/>
              </a:lnSpc>
              <a:spcBef>
                <a:spcPct val="0"/>
              </a:spcBef>
              <a:buClrTx/>
              <a:buFontTx/>
              <a:buNone/>
            </a:pPr>
            <a:r>
              <a:rPr lang="en-US" altLang="zh-CN" sz="2000" dirty="0">
                <a:latin typeface="Arial" panose="020B0604020202020204" pitchFamily="34" charset="0"/>
              </a:rPr>
              <a:t>              sum = 0;                                    </a:t>
            </a:r>
            <a:r>
              <a:rPr lang="en-US" altLang="zh-CN" sz="2000" b="0" dirty="0">
                <a:latin typeface="方正姚体" panose="02010601030101010101" pitchFamily="2" charset="-122"/>
                <a:ea typeface="方正姚体" panose="02010601030101010101" pitchFamily="2" charset="-122"/>
              </a:rPr>
              <a:t>//sum</a:t>
            </a:r>
            <a:r>
              <a:rPr lang="zh-CN" altLang="en-US" sz="2000" b="0" dirty="0">
                <a:latin typeface="方正姚体" panose="02010601030101010101" pitchFamily="2" charset="-122"/>
                <a:ea typeface="方正姚体" panose="02010601030101010101" pitchFamily="2" charset="-122"/>
              </a:rPr>
              <a:t>初值为</a:t>
            </a:r>
            <a:r>
              <a:rPr lang="en-US" altLang="zh-CN" sz="2000" b="0" dirty="0">
                <a:latin typeface="方正姚体" panose="02010601030101010101" pitchFamily="2" charset="-122"/>
                <a:ea typeface="方正姚体" panose="02010601030101010101" pitchFamily="2" charset="-122"/>
              </a:rPr>
              <a:t>0</a:t>
            </a:r>
            <a:endParaRPr lang="en-US" altLang="zh-CN" sz="2000" b="0" dirty="0">
              <a:latin typeface="方正姚体" panose="02010601030101010101" pitchFamily="2" charset="-122"/>
              <a:ea typeface="方正姚体" panose="02010601030101010101" pitchFamily="2" charset="-122"/>
            </a:endParaRPr>
          </a:p>
          <a:p>
            <a:pPr marL="0" lvl="0" indent="0" algn="just">
              <a:lnSpc>
                <a:spcPct val="90000"/>
              </a:lnSpc>
              <a:spcBef>
                <a:spcPct val="0"/>
              </a:spcBef>
              <a:buClrTx/>
              <a:buFontTx/>
              <a:buNone/>
            </a:pPr>
            <a:r>
              <a:rPr lang="en-US" altLang="zh-CN" sz="2000" dirty="0">
                <a:latin typeface="Arial" panose="020B0604020202020204" pitchFamily="34" charset="0"/>
              </a:rPr>
              <a:t>              </a:t>
            </a:r>
            <a:r>
              <a:rPr lang="en-US" altLang="zh-CN" sz="2000" dirty="0">
                <a:solidFill>
                  <a:srgbClr val="FF0066"/>
                </a:solidFill>
                <a:latin typeface="Arial" panose="020B0604020202020204" pitchFamily="34" charset="0"/>
              </a:rPr>
              <a:t>for(i = 0;i&lt;=6;i = i+1)</a:t>
            </a:r>
            <a:r>
              <a:rPr lang="en-US" altLang="zh-CN" sz="2000" dirty="0">
                <a:latin typeface="Arial" panose="020B0604020202020204" pitchFamily="34" charset="0"/>
              </a:rPr>
              <a:t>                </a:t>
            </a:r>
            <a:r>
              <a:rPr lang="en-US" altLang="zh-CN" sz="2000" b="0" dirty="0">
                <a:latin typeface="方正姚体" panose="02010601030101010101" pitchFamily="2" charset="-122"/>
                <a:ea typeface="方正姚体" panose="02010601030101010101" pitchFamily="2" charset="-122"/>
              </a:rPr>
              <a:t>//for</a:t>
            </a:r>
            <a:r>
              <a:rPr lang="zh-CN" altLang="en-US" sz="2000" b="0" dirty="0">
                <a:latin typeface="方正姚体" panose="02010601030101010101" pitchFamily="2" charset="-122"/>
                <a:ea typeface="方正姚体" panose="02010601030101010101" pitchFamily="2" charset="-122"/>
              </a:rPr>
              <a:t>语句</a:t>
            </a:r>
            <a:endParaRPr lang="zh-CN" altLang="en-US" sz="2000" b="0" dirty="0">
              <a:latin typeface="方正姚体" panose="02010601030101010101" pitchFamily="2" charset="-122"/>
              <a:ea typeface="方正姚体" panose="02010601030101010101" pitchFamily="2" charset="-122"/>
            </a:endParaRPr>
          </a:p>
          <a:p>
            <a:pPr marL="0" lvl="0" indent="0" algn="just">
              <a:lnSpc>
                <a:spcPct val="90000"/>
              </a:lnSpc>
              <a:spcBef>
                <a:spcPct val="0"/>
              </a:spcBef>
              <a:buClrTx/>
              <a:buFontTx/>
              <a:buNone/>
            </a:pPr>
            <a:r>
              <a:rPr lang="zh-CN" altLang="en-US" sz="2000" dirty="0">
                <a:latin typeface="Arial" panose="020B0604020202020204" pitchFamily="34" charset="0"/>
              </a:rPr>
              <a:t>	    </a:t>
            </a:r>
            <a:r>
              <a:rPr lang="en-US" altLang="zh-CN" sz="2000" dirty="0">
                <a:latin typeface="Arial" panose="020B0604020202020204" pitchFamily="34" charset="0"/>
              </a:rPr>
              <a:t>if(vote[i])      sum = sum+1; </a:t>
            </a:r>
            <a:endParaRPr lang="en-US" altLang="zh-CN" sz="2000" dirty="0">
              <a:latin typeface="Arial" panose="020B0604020202020204" pitchFamily="34" charset="0"/>
            </a:endParaRPr>
          </a:p>
          <a:p>
            <a:pPr marL="0" lvl="0" indent="0" algn="just">
              <a:lnSpc>
                <a:spcPct val="90000"/>
              </a:lnSpc>
              <a:spcBef>
                <a:spcPct val="0"/>
              </a:spcBef>
              <a:buClrTx/>
              <a:buFontTx/>
              <a:buNone/>
            </a:pPr>
            <a:r>
              <a:rPr lang="en-US" altLang="zh-CN" sz="2000" dirty="0">
                <a:latin typeface="Arial" panose="020B0604020202020204" pitchFamily="34" charset="0"/>
              </a:rPr>
              <a:t>                                                    </a:t>
            </a:r>
            <a:r>
              <a:rPr lang="en-US" altLang="zh-CN" sz="2000" b="0" dirty="0">
                <a:latin typeface="方正姚体" panose="02010601030101010101" pitchFamily="2" charset="-122"/>
                <a:ea typeface="方正姚体" panose="02010601030101010101" pitchFamily="2" charset="-122"/>
              </a:rPr>
              <a:t>//</a:t>
            </a:r>
            <a:r>
              <a:rPr lang="zh-CN" altLang="en-US" sz="2000" b="0" dirty="0">
                <a:latin typeface="方正姚体" panose="02010601030101010101" pitchFamily="2" charset="-122"/>
                <a:ea typeface="方正姚体" panose="02010601030101010101" pitchFamily="2" charset="-122"/>
              </a:rPr>
              <a:t>只要有人投赞成票，则 </a:t>
            </a:r>
            <a:r>
              <a:rPr lang="en-US" altLang="zh-CN" sz="2000" b="0" dirty="0">
                <a:latin typeface="方正姚体" panose="02010601030101010101" pitchFamily="2" charset="-122"/>
                <a:ea typeface="方正姚体" panose="02010601030101010101" pitchFamily="2" charset="-122"/>
              </a:rPr>
              <a:t>sum</a:t>
            </a:r>
            <a:r>
              <a:rPr lang="zh-CN" altLang="en-US" sz="2000" b="0" dirty="0">
                <a:latin typeface="方正姚体" panose="02010601030101010101" pitchFamily="2" charset="-122"/>
                <a:ea typeface="方正姚体" panose="02010601030101010101" pitchFamily="2" charset="-122"/>
              </a:rPr>
              <a:t>加</a:t>
            </a:r>
            <a:r>
              <a:rPr lang="en-US" altLang="zh-CN" sz="2000" b="0" dirty="0">
                <a:latin typeface="方正姚体" panose="02010601030101010101" pitchFamily="2" charset="-122"/>
                <a:ea typeface="方正姚体" panose="02010601030101010101" pitchFamily="2" charset="-122"/>
              </a:rPr>
              <a:t>1</a:t>
            </a:r>
            <a:endParaRPr lang="en-US" altLang="zh-CN" sz="2000" b="0" dirty="0">
              <a:latin typeface="方正姚体" panose="02010601030101010101" pitchFamily="2" charset="-122"/>
              <a:ea typeface="方正姚体" panose="02010601030101010101" pitchFamily="2" charset="-122"/>
            </a:endParaRPr>
          </a:p>
          <a:p>
            <a:pPr marL="0" lvl="0" indent="0" algn="just">
              <a:lnSpc>
                <a:spcPct val="90000"/>
              </a:lnSpc>
              <a:spcBef>
                <a:spcPct val="0"/>
              </a:spcBef>
              <a:buClrTx/>
              <a:buFontTx/>
              <a:buNone/>
            </a:pPr>
            <a:r>
              <a:rPr lang="en-US" altLang="zh-CN" sz="2000" dirty="0">
                <a:latin typeface="Arial" panose="020B0604020202020204" pitchFamily="34" charset="0"/>
              </a:rPr>
              <a:t>              </a:t>
            </a:r>
            <a:r>
              <a:rPr lang="en-US" altLang="zh-CN" sz="2000" dirty="0">
                <a:solidFill>
                  <a:srgbClr val="CC3300"/>
                </a:solidFill>
                <a:latin typeface="Arial" panose="020B0604020202020204" pitchFamily="34" charset="0"/>
              </a:rPr>
              <a:t>if(sum[2])</a:t>
            </a:r>
            <a:r>
              <a:rPr lang="en-US" altLang="zh-CN" sz="2000" dirty="0">
                <a:latin typeface="Arial" panose="020B0604020202020204" pitchFamily="34" charset="0"/>
              </a:rPr>
              <a:t>     pass = 1;  </a:t>
            </a:r>
            <a:r>
              <a:rPr lang="en-US" altLang="zh-CN" sz="2000" b="0" dirty="0">
                <a:latin typeface="方正姚体" panose="02010601030101010101" pitchFamily="2" charset="-122"/>
                <a:ea typeface="方正姚体" panose="02010601030101010101" pitchFamily="2" charset="-122"/>
              </a:rPr>
              <a:t>//</a:t>
            </a:r>
            <a:r>
              <a:rPr lang="zh-CN" altLang="en-US" sz="2000" b="0" dirty="0">
                <a:latin typeface="方正姚体" panose="02010601030101010101" pitchFamily="2" charset="-122"/>
                <a:ea typeface="方正姚体" panose="02010601030101010101" pitchFamily="2" charset="-122"/>
              </a:rPr>
              <a:t>若超过</a:t>
            </a:r>
            <a:r>
              <a:rPr lang="en-US" altLang="zh-CN" sz="2000" b="0" dirty="0">
                <a:latin typeface="方正姚体" panose="02010601030101010101" pitchFamily="2" charset="-122"/>
                <a:ea typeface="方正姚体" panose="02010601030101010101" pitchFamily="2" charset="-122"/>
              </a:rPr>
              <a:t>4</a:t>
            </a:r>
            <a:r>
              <a:rPr lang="zh-CN" altLang="en-US" sz="2000" b="0" dirty="0">
                <a:latin typeface="方正姚体" panose="02010601030101010101" pitchFamily="2" charset="-122"/>
                <a:ea typeface="方正姚体" panose="02010601030101010101" pitchFamily="2" charset="-122"/>
              </a:rPr>
              <a:t>人赞成，则表决通过</a:t>
            </a:r>
            <a:r>
              <a:rPr lang="zh-CN" altLang="en-US" sz="2000" dirty="0">
                <a:latin typeface="Arial" panose="020B0604020202020204" pitchFamily="34" charset="0"/>
              </a:rPr>
              <a:t>	</a:t>
            </a:r>
            <a:r>
              <a:rPr lang="en-US" altLang="zh-CN" sz="2000" dirty="0">
                <a:latin typeface="Arial" panose="020B0604020202020204" pitchFamily="34" charset="0"/>
              </a:rPr>
              <a:t>else                 pass = 0;</a:t>
            </a:r>
            <a:endParaRPr lang="en-US" altLang="zh-CN" sz="2000" dirty="0">
              <a:latin typeface="Arial" panose="020B0604020202020204" pitchFamily="34" charset="0"/>
            </a:endParaRPr>
          </a:p>
          <a:p>
            <a:pPr marL="0" lvl="0" indent="0" algn="just">
              <a:lnSpc>
                <a:spcPct val="90000"/>
              </a:lnSpc>
              <a:spcBef>
                <a:spcPct val="0"/>
              </a:spcBef>
              <a:buClrTx/>
              <a:buFontTx/>
              <a:buNone/>
            </a:pPr>
            <a:r>
              <a:rPr lang="en-US" altLang="zh-CN" sz="2000" dirty="0">
                <a:latin typeface="Arial" panose="020B0604020202020204" pitchFamily="34" charset="0"/>
              </a:rPr>
              <a:t>         end</a:t>
            </a:r>
            <a:endParaRPr lang="en-US" altLang="zh-CN" sz="2000" dirty="0">
              <a:latin typeface="Arial" panose="020B0604020202020204" pitchFamily="34" charset="0"/>
            </a:endParaRPr>
          </a:p>
          <a:p>
            <a:pPr marL="0" lvl="0" indent="0" algn="just">
              <a:lnSpc>
                <a:spcPct val="90000"/>
              </a:lnSpc>
              <a:spcBef>
                <a:spcPct val="0"/>
              </a:spcBef>
              <a:buClrTx/>
              <a:buFontTx/>
              <a:buNone/>
            </a:pPr>
            <a:r>
              <a:rPr lang="en-US" altLang="zh-CN" sz="2000" dirty="0">
                <a:latin typeface="Arial" panose="020B0604020202020204" pitchFamily="34" charset="0"/>
              </a:rPr>
              <a:t>endmodule</a:t>
            </a:r>
            <a:endParaRPr lang="en-US" altLang="zh-CN" sz="2000" dirty="0">
              <a:latin typeface="Arial" panose="020B0604020202020204" pitchFamily="34" charset="0"/>
            </a:endParaRPr>
          </a:p>
        </p:txBody>
      </p:sp>
      <p:sp>
        <p:nvSpPr>
          <p:cNvPr id="1730564" name="AutoShape 4"/>
          <p:cNvSpPr/>
          <p:nvPr/>
        </p:nvSpPr>
        <p:spPr>
          <a:xfrm>
            <a:off x="2820988" y="6029325"/>
            <a:ext cx="3200400" cy="381000"/>
          </a:xfrm>
          <a:prstGeom prst="wedgeRectCallout">
            <a:avLst>
              <a:gd name="adj1" fmla="val -50000"/>
              <a:gd name="adj2" fmla="val -1941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2000" dirty="0">
                <a:latin typeface="Times New Roman" panose="02020603050405020304" pitchFamily="18" charset="0"/>
                <a:ea typeface="华文楷体" panose="02010600040101010101" pitchFamily="2" charset="-122"/>
              </a:rPr>
              <a:t>或写为</a:t>
            </a:r>
            <a:r>
              <a:rPr lang="en-US" altLang="zh-CN" sz="2000" dirty="0">
                <a:latin typeface="Times New Roman" panose="02020603050405020304" pitchFamily="18" charset="0"/>
              </a:rPr>
              <a:t>if(sum[2:0]&gt;=5’d4)</a:t>
            </a:r>
            <a:r>
              <a:rPr lang="en-US" altLang="zh-CN" sz="2000" dirty="0">
                <a:latin typeface="Arial" panose="020B0604020202020204" pitchFamily="34" charset="0"/>
              </a:rPr>
              <a:t> </a:t>
            </a:r>
            <a:endParaRPr lang="en-US" altLang="zh-CN" sz="2000" dirty="0">
              <a:latin typeface="Arial" panose="020B0604020202020204" pitchFamily="34" charset="0"/>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30563"/>
                                        </p:tgtEl>
                                        <p:attrNameLst>
                                          <p:attrName>style.visibility</p:attrName>
                                        </p:attrNameLst>
                                      </p:cBhvr>
                                      <p:to>
                                        <p:strVal val="visible"/>
                                      </p:to>
                                    </p:set>
                                    <p:anim calcmode="lin" valueType="num">
                                      <p:cBhvr additive="base">
                                        <p:cTn id="7" dur="500" fill="hold"/>
                                        <p:tgtEl>
                                          <p:spTgt spid="1730563"/>
                                        </p:tgtEl>
                                        <p:attrNameLst>
                                          <p:attrName>ppt_x</p:attrName>
                                        </p:attrNameLst>
                                      </p:cBhvr>
                                      <p:tavLst>
                                        <p:tav tm="0">
                                          <p:val>
                                            <p:strVal val="0-#ppt_w/2"/>
                                          </p:val>
                                        </p:tav>
                                        <p:tav tm="100000">
                                          <p:val>
                                            <p:strVal val="#ppt_x"/>
                                          </p:val>
                                        </p:tav>
                                      </p:tavLst>
                                    </p:anim>
                                    <p:anim calcmode="lin" valueType="num">
                                      <p:cBhvr additive="base">
                                        <p:cTn id="8" dur="500" fill="hold"/>
                                        <p:tgtEl>
                                          <p:spTgt spid="173056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2" fill="hold" grpId="0" nodeType="afterEffect">
                                  <p:stCondLst>
                                    <p:cond delay="0"/>
                                  </p:stCondLst>
                                  <p:childTnLst>
                                    <p:set>
                                      <p:cBhvr>
                                        <p:cTn id="11" dur="1" fill="hold">
                                          <p:stCondLst>
                                            <p:cond delay="0"/>
                                          </p:stCondLst>
                                        </p:cTn>
                                        <p:tgtEl>
                                          <p:spTgt spid="1730565"/>
                                        </p:tgtEl>
                                        <p:attrNameLst>
                                          <p:attrName>style.visibility</p:attrName>
                                        </p:attrNameLst>
                                      </p:cBhvr>
                                      <p:to>
                                        <p:strVal val="visible"/>
                                      </p:to>
                                    </p:set>
                                    <p:anim calcmode="lin" valueType="num">
                                      <p:cBhvr additive="base">
                                        <p:cTn id="12" dur="500" fill="hold"/>
                                        <p:tgtEl>
                                          <p:spTgt spid="1730565"/>
                                        </p:tgtEl>
                                        <p:attrNameLst>
                                          <p:attrName>ppt_x</p:attrName>
                                        </p:attrNameLst>
                                      </p:cBhvr>
                                      <p:tavLst>
                                        <p:tav tm="0">
                                          <p:val>
                                            <p:strVal val="0-#ppt_w/2"/>
                                          </p:val>
                                        </p:tav>
                                        <p:tav tm="100000">
                                          <p:val>
                                            <p:strVal val="#ppt_x"/>
                                          </p:val>
                                        </p:tav>
                                      </p:tavLst>
                                    </p:anim>
                                    <p:anim calcmode="lin" valueType="num">
                                      <p:cBhvr additive="base">
                                        <p:cTn id="13" dur="500" fill="hold"/>
                                        <p:tgtEl>
                                          <p:spTgt spid="173056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730564"/>
                                        </p:tgtEl>
                                        <p:attrNameLst>
                                          <p:attrName>style.visibility</p:attrName>
                                        </p:attrNameLst>
                                      </p:cBhvr>
                                      <p:to>
                                        <p:strVal val="visible"/>
                                      </p:to>
                                    </p:set>
                                    <p:animEffect transition="in" filter="dissolve">
                                      <p:cBhvr>
                                        <p:cTn id="18" dur="500"/>
                                        <p:tgtEl>
                                          <p:spTgt spid="1730564"/>
                                        </p:tgtEl>
                                      </p:cBhvr>
                                    </p:animEffect>
                                  </p:childTnLst>
                                  <p:subTnLst>
                                    <p:set>
                                      <p:cBhvr override="childStyle">
                                        <p:cTn dur="1" fill="hold" display="0" masterRel="nextClick" afterEffect="1"/>
                                        <p:tgtEl>
                                          <p:spTgt spid="17305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63" grpId="0"/>
      <p:bldP spid="1730565" grpId="0" animBg="1"/>
      <p:bldP spid="1730564"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6658"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graphicFrame>
        <p:nvGraphicFramePr>
          <p:cNvPr id="1732618" name="Object 10"/>
          <p:cNvGraphicFramePr>
            <a:graphicFrameLocks noChangeAspect="1"/>
          </p:cNvGraphicFramePr>
          <p:nvPr/>
        </p:nvGraphicFramePr>
        <p:xfrm>
          <a:off x="280988" y="1962150"/>
          <a:ext cx="8651875" cy="2646363"/>
        </p:xfrm>
        <a:graphic>
          <a:graphicData uri="http://schemas.openxmlformats.org/presentationml/2006/ole">
            <mc:AlternateContent xmlns:mc="http://schemas.openxmlformats.org/markup-compatibility/2006">
              <mc:Choice xmlns:v="urn:schemas-microsoft-com:vml" Requires="v">
                <p:oleObj spid="_x0000_s3086" name="" r:id="rId1" imgW="6010275" imgH="1838325" progId="Paint.Picture">
                  <p:embed/>
                </p:oleObj>
              </mc:Choice>
              <mc:Fallback>
                <p:oleObj name="" r:id="rId1" imgW="6010275" imgH="1838325" progId="Paint.Picture">
                  <p:embed/>
                  <p:pic>
                    <p:nvPicPr>
                      <p:cNvPr id="0" name="图片 3085"/>
                      <p:cNvPicPr/>
                      <p:nvPr/>
                    </p:nvPicPr>
                    <p:blipFill>
                      <a:blip r:embed="rId2"/>
                      <a:stretch>
                        <a:fillRect/>
                      </a:stretch>
                    </p:blipFill>
                    <p:spPr>
                      <a:xfrm>
                        <a:off x="280988" y="1962150"/>
                        <a:ext cx="8651875" cy="2646363"/>
                      </a:xfrm>
                      <a:prstGeom prst="rect">
                        <a:avLst/>
                      </a:prstGeom>
                      <a:noFill/>
                      <a:ln w="38100">
                        <a:noFill/>
                        <a:miter/>
                      </a:ln>
                    </p:spPr>
                  </p:pic>
                </p:oleObj>
              </mc:Fallback>
            </mc:AlternateContent>
          </a:graphicData>
        </a:graphic>
      </p:graphicFrame>
      <p:sp>
        <p:nvSpPr>
          <p:cNvPr id="1732611" name="Rectangle 3"/>
          <p:cNvSpPr>
            <a:spLocks noGrp="1"/>
          </p:cNvSpPr>
          <p:nvPr>
            <p:ph idx="1"/>
          </p:nvPr>
        </p:nvSpPr>
        <p:spPr>
          <a:xfrm>
            <a:off x="393700" y="1308100"/>
            <a:ext cx="1878013" cy="457200"/>
          </a:xfrm>
          <a:solidFill>
            <a:srgbClr val="66FFFF">
              <a:alpha val="100000"/>
            </a:srgbClr>
          </a:solidFill>
          <a:ln/>
          <a:effectLst>
            <a:prstShdw prst="shdw13" dist="53882" dir="13499999">
              <a:schemeClr val="bg2">
                <a:alpha val="100000"/>
              </a:schemeClr>
            </a:prstShdw>
          </a:effectLst>
        </p:spPr>
        <p:txBody>
          <a:bodyPr vert="horz" wrap="square" lIns="91440" tIns="45720" rIns="91440" bIns="45720" anchor="t" anchorCtr="0"/>
          <a:p>
            <a:pPr marL="287655" lvl="1" indent="-97155" eaLnBrk="1" hangingPunct="1">
              <a:buNone/>
            </a:pPr>
            <a:r>
              <a:rPr lang="en-US" altLang="zh-CN" dirty="0">
                <a:latin typeface="Times New Roman" panose="02020603050405020304" pitchFamily="18" charset="0"/>
              </a:rPr>
              <a:t>voter7.vwf</a:t>
            </a:r>
            <a:endParaRPr lang="en-US" altLang="zh-CN" sz="2200" b="0" dirty="0">
              <a:latin typeface="Times New Roman" panose="02020603050405020304" pitchFamily="18" charset="0"/>
            </a:endParaRPr>
          </a:p>
        </p:txBody>
      </p:sp>
      <p:sp>
        <p:nvSpPr>
          <p:cNvPr id="1732613" name="AutoShape 5"/>
          <p:cNvSpPr/>
          <p:nvPr/>
        </p:nvSpPr>
        <p:spPr>
          <a:xfrm>
            <a:off x="5194300" y="4813300"/>
            <a:ext cx="2819400" cy="381000"/>
          </a:xfrm>
          <a:prstGeom prst="wedgeRectCallout">
            <a:avLst>
              <a:gd name="adj1" fmla="val -51463"/>
              <a:gd name="adj2" fmla="val -251250"/>
            </a:avLst>
          </a:prstGeom>
          <a:solidFill>
            <a:srgbClr val="FFCCFF"/>
          </a:solidFill>
          <a:ln w="9525">
            <a:noFill/>
          </a:ln>
          <a:effectLst>
            <a:prstShdw prst="shdw17" dist="17961" dir="2699999">
              <a:srgbClr val="997A99"/>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2000" dirty="0">
                <a:latin typeface="Times New Roman" panose="02020603050405020304" pitchFamily="18" charset="0"/>
                <a:ea typeface="华文楷体" panose="02010600040101010101" pitchFamily="2" charset="-122"/>
              </a:rPr>
              <a:t>超过</a:t>
            </a:r>
            <a:r>
              <a:rPr lang="en-US" altLang="zh-CN" sz="2000" dirty="0">
                <a:latin typeface="Times New Roman" panose="02020603050405020304" pitchFamily="18" charset="0"/>
                <a:ea typeface="华文楷体" panose="02010600040101010101" pitchFamily="2" charset="-122"/>
              </a:rPr>
              <a:t>4</a:t>
            </a:r>
            <a:r>
              <a:rPr lang="zh-CN" altLang="en-US" sz="2000" dirty="0">
                <a:latin typeface="Times New Roman" panose="02020603050405020304" pitchFamily="18" charset="0"/>
                <a:ea typeface="华文楷体" panose="02010600040101010101" pitchFamily="2" charset="-122"/>
              </a:rPr>
              <a:t>人赞成</a:t>
            </a:r>
            <a:r>
              <a:rPr lang="en-US" altLang="zh-CN" sz="2000" dirty="0">
                <a:latin typeface="Times New Roman" panose="02020603050405020304" pitchFamily="18" charset="0"/>
                <a:ea typeface="华文楷体" panose="02010600040101010101" pitchFamily="2" charset="-122"/>
              </a:rPr>
              <a:t>,</a:t>
            </a:r>
            <a:r>
              <a:rPr lang="zh-CN" altLang="en-US" sz="2000" dirty="0">
                <a:latin typeface="Times New Roman" panose="02020603050405020304" pitchFamily="18" charset="0"/>
                <a:ea typeface="华文楷体" panose="02010600040101010101" pitchFamily="2" charset="-122"/>
              </a:rPr>
              <a:t>则</a:t>
            </a:r>
            <a:r>
              <a:rPr lang="en-US" altLang="zh-CN" sz="2000" dirty="0">
                <a:latin typeface="Times New Roman" panose="02020603050405020304" pitchFamily="18" charset="0"/>
                <a:ea typeface="华文楷体" panose="02010600040101010101" pitchFamily="2" charset="-122"/>
              </a:rPr>
              <a:t>pass=1</a:t>
            </a:r>
            <a:r>
              <a:rPr lang="en-US" altLang="zh-CN" sz="2000" dirty="0">
                <a:latin typeface="Arial" panose="020B0604020202020204" pitchFamily="34" charset="0"/>
              </a:rPr>
              <a:t> </a:t>
            </a:r>
            <a:endParaRPr lang="en-US" altLang="zh-CN" sz="2000" dirty="0">
              <a:latin typeface="Arial" panose="020B0604020202020204" pitchFamily="34" charset="0"/>
            </a:endParaRPr>
          </a:p>
        </p:txBody>
      </p:sp>
      <p:sp>
        <p:nvSpPr>
          <p:cNvPr id="1732615" name="Rectangle 7"/>
          <p:cNvSpPr>
            <a:spLocks noChangeArrowheads="1"/>
          </p:cNvSpPr>
          <p:nvPr/>
        </p:nvSpPr>
        <p:spPr bwMode="auto">
          <a:xfrm>
            <a:off x="725488" y="5476875"/>
            <a:ext cx="11128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base" latinLnBrk="0" hangingPunct="1">
              <a:lnSpc>
                <a:spcPct val="9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hlink"/>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rPr>
              <a:t>作  业</a:t>
            </a:r>
            <a:endParaRPr kumimoji="0" lang="zh-CN" altLang="en-US" sz="2800" b="1" i="0" u="none" strike="noStrike" kern="1200" cap="none" spc="0" normalizeH="0" baseline="0" noProof="0">
              <a:ln>
                <a:noFill/>
              </a:ln>
              <a:solidFill>
                <a:schemeClr val="hlink"/>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endParaRPr>
          </a:p>
        </p:txBody>
      </p:sp>
      <p:sp>
        <p:nvSpPr>
          <p:cNvPr id="1732616" name="AutoShape 8"/>
          <p:cNvSpPr/>
          <p:nvPr/>
        </p:nvSpPr>
        <p:spPr>
          <a:xfrm>
            <a:off x="2025650" y="5281613"/>
            <a:ext cx="6040438" cy="1066800"/>
          </a:xfrm>
          <a:prstGeom prst="horizontalScroll">
            <a:avLst>
              <a:gd name="adj" fmla="val 12500"/>
            </a:avLst>
          </a:prstGeom>
          <a:solidFill>
            <a:schemeClr val="accent1"/>
          </a:solidFill>
          <a:ln w="9525">
            <a:noFill/>
          </a:ln>
        </p:spPr>
        <p:txBody>
          <a:bodyPr anchor="ctr"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77825" lvl="1" indent="-187325" algn="just" eaLnBrk="1" hangingPunct="1">
              <a:spcBef>
                <a:spcPct val="0"/>
              </a:spcBef>
              <a:buClr>
                <a:schemeClr val="hlink"/>
              </a:buClr>
              <a:buNone/>
            </a:pPr>
            <a:r>
              <a:rPr lang="zh-CN" altLang="en-US" dirty="0">
                <a:solidFill>
                  <a:schemeClr val="tx2"/>
                </a:solidFill>
                <a:latin typeface="华文新魏" panose="02010800040101010101" pitchFamily="2" charset="-122"/>
                <a:ea typeface="华文新魏" panose="02010800040101010101" pitchFamily="2" charset="-122"/>
              </a:rPr>
              <a:t>用</a:t>
            </a:r>
            <a:r>
              <a:rPr lang="en-US" altLang="zh-CN" dirty="0">
                <a:solidFill>
                  <a:schemeClr val="tx2"/>
                </a:solidFill>
                <a:latin typeface="华文新魏" panose="02010800040101010101" pitchFamily="2" charset="-122"/>
                <a:ea typeface="华文新魏" panose="02010800040101010101" pitchFamily="2" charset="-122"/>
              </a:rPr>
              <a:t>for</a:t>
            </a:r>
            <a:r>
              <a:rPr lang="zh-CN" altLang="en-US" dirty="0">
                <a:solidFill>
                  <a:schemeClr val="tx2"/>
                </a:solidFill>
                <a:latin typeface="华文新魏" panose="02010800040101010101" pitchFamily="2" charset="-122"/>
                <a:ea typeface="华文新魏" panose="02010800040101010101" pitchFamily="2" charset="-122"/>
              </a:rPr>
              <a:t>语句描述</a:t>
            </a:r>
            <a:r>
              <a:rPr lang="en-US" altLang="zh-CN" dirty="0">
                <a:solidFill>
                  <a:schemeClr val="tx2"/>
                </a:solidFill>
                <a:latin typeface="华文新魏" panose="02010800040101010101" pitchFamily="2" charset="-122"/>
                <a:ea typeface="华文新魏" panose="02010800040101010101" pitchFamily="2" charset="-122"/>
              </a:rPr>
              <a:t>11</a:t>
            </a:r>
            <a:r>
              <a:rPr lang="zh-CN" altLang="en-US" dirty="0">
                <a:solidFill>
                  <a:schemeClr val="tx2"/>
                </a:solidFill>
                <a:latin typeface="华文新魏" panose="02010800040101010101" pitchFamily="2" charset="-122"/>
                <a:ea typeface="华文新魏" panose="02010800040101010101" pitchFamily="2" charset="-122"/>
              </a:rPr>
              <a:t>人投票表决器：若超过</a:t>
            </a:r>
            <a:r>
              <a:rPr lang="en-US" altLang="zh-CN" dirty="0">
                <a:solidFill>
                  <a:schemeClr val="tx2"/>
                </a:solidFill>
                <a:latin typeface="华文新魏" panose="02010800040101010101" pitchFamily="2" charset="-122"/>
                <a:ea typeface="华文新魏" panose="02010800040101010101" pitchFamily="2" charset="-122"/>
              </a:rPr>
              <a:t>6</a:t>
            </a:r>
            <a:r>
              <a:rPr lang="zh-CN" altLang="en-US" dirty="0">
                <a:solidFill>
                  <a:schemeClr val="tx2"/>
                </a:solidFill>
                <a:latin typeface="华文新魏" panose="02010800040101010101" pitchFamily="2" charset="-122"/>
                <a:ea typeface="华文新魏" panose="02010800040101010101" pitchFamily="2" charset="-122"/>
              </a:rPr>
              <a:t>人（含</a:t>
            </a:r>
            <a:r>
              <a:rPr lang="en-US" altLang="zh-CN" dirty="0">
                <a:solidFill>
                  <a:schemeClr val="tx2"/>
                </a:solidFill>
                <a:latin typeface="华文新魏" panose="02010800040101010101" pitchFamily="2" charset="-122"/>
                <a:ea typeface="华文新魏" panose="02010800040101010101" pitchFamily="2" charset="-122"/>
              </a:rPr>
              <a:t>6</a:t>
            </a:r>
            <a:r>
              <a:rPr lang="zh-CN" altLang="en-US" dirty="0">
                <a:solidFill>
                  <a:schemeClr val="tx2"/>
                </a:solidFill>
                <a:latin typeface="华文新魏" panose="02010800040101010101" pitchFamily="2" charset="-122"/>
                <a:ea typeface="华文新魏" panose="02010800040101010101" pitchFamily="2" charset="-122"/>
              </a:rPr>
              <a:t>人）投赞成票，则表决通过</a:t>
            </a:r>
            <a:r>
              <a:rPr lang="zh-CN" altLang="en-US" sz="2000" dirty="0">
                <a:latin typeface="宋体" panose="02010600030101010101" pitchFamily="2" charset="-122"/>
              </a:rPr>
              <a:t>。</a:t>
            </a:r>
            <a:endParaRPr lang="zh-CN" altLang="en-US" sz="2000" dirty="0">
              <a:latin typeface="宋体" panose="02010600030101010101" pitchFamily="2" charset="-122"/>
            </a:endParaRPr>
          </a:p>
        </p:txBody>
      </p:sp>
      <p:sp>
        <p:nvSpPr>
          <p:cNvPr id="1732619" name="Oval 11"/>
          <p:cNvSpPr/>
          <p:nvPr/>
        </p:nvSpPr>
        <p:spPr>
          <a:xfrm>
            <a:off x="4541838" y="3683000"/>
            <a:ext cx="2638425" cy="466725"/>
          </a:xfrm>
          <a:prstGeom prst="ellipse">
            <a:avLst/>
          </a:prstGeom>
          <a:noFill/>
          <a:ln w="22225" cap="flat" cmpd="sng">
            <a:solidFill>
              <a:srgbClr val="FF3399"/>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732611"/>
                                        </p:tgtEl>
                                        <p:attrNameLst>
                                          <p:attrName>style.visibility</p:attrName>
                                        </p:attrNameLst>
                                      </p:cBhvr>
                                      <p:to>
                                        <p:strVal val="visible"/>
                                      </p:to>
                                    </p:set>
                                    <p:anim calcmode="lin" valueType="num">
                                      <p:cBhvr>
                                        <p:cTn id="7" dur="500" fill="hold"/>
                                        <p:tgtEl>
                                          <p:spTgt spid="1732611"/>
                                        </p:tgtEl>
                                        <p:attrNameLst>
                                          <p:attrName>ppt_w</p:attrName>
                                        </p:attrNameLst>
                                      </p:cBhvr>
                                      <p:tavLst>
                                        <p:tav tm="0">
                                          <p:val>
                                            <p:fltVal val="0.000000"/>
                                          </p:val>
                                        </p:tav>
                                        <p:tav tm="100000">
                                          <p:val>
                                            <p:strVal val="#ppt_w"/>
                                          </p:val>
                                        </p:tav>
                                      </p:tavLst>
                                    </p:anim>
                                    <p:anim calcmode="lin" valueType="num">
                                      <p:cBhvr>
                                        <p:cTn id="8" dur="500" fill="hold"/>
                                        <p:tgtEl>
                                          <p:spTgt spid="1732611"/>
                                        </p:tgtEl>
                                        <p:attrNameLst>
                                          <p:attrName>ppt_h</p:attrName>
                                        </p:attrNameLst>
                                      </p:cBhvr>
                                      <p:tavLst>
                                        <p:tav tm="0">
                                          <p:val>
                                            <p:fltVal val="0.000000"/>
                                          </p:val>
                                        </p:tav>
                                        <p:tav tm="100000">
                                          <p:val>
                                            <p:strVal val="#ppt_h"/>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732618"/>
                                        </p:tgtEl>
                                        <p:attrNameLst>
                                          <p:attrName>style.visibility</p:attrName>
                                        </p:attrNameLst>
                                      </p:cBhvr>
                                      <p:to>
                                        <p:strVal val="visible"/>
                                      </p:to>
                                    </p:set>
                                    <p:anim calcmode="lin" valueType="num">
                                      <p:cBhvr additive="base">
                                        <p:cTn id="12" dur="500" fill="hold"/>
                                        <p:tgtEl>
                                          <p:spTgt spid="1732618"/>
                                        </p:tgtEl>
                                        <p:attrNameLst>
                                          <p:attrName>ppt_x</p:attrName>
                                        </p:attrNameLst>
                                      </p:cBhvr>
                                      <p:tavLst>
                                        <p:tav tm="0">
                                          <p:val>
                                            <p:strVal val="#ppt_x"/>
                                          </p:val>
                                        </p:tav>
                                        <p:tav tm="100000">
                                          <p:val>
                                            <p:strVal val="#ppt_x"/>
                                          </p:val>
                                        </p:tav>
                                      </p:tavLst>
                                    </p:anim>
                                    <p:anim calcmode="lin" valueType="num">
                                      <p:cBhvr additive="base">
                                        <p:cTn id="13" dur="500" fill="hold"/>
                                        <p:tgtEl>
                                          <p:spTgt spid="173261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732619"/>
                                        </p:tgtEl>
                                        <p:attrNameLst>
                                          <p:attrName>style.visibility</p:attrName>
                                        </p:attrNameLst>
                                      </p:cBhvr>
                                      <p:to>
                                        <p:strVal val="visible"/>
                                      </p:to>
                                    </p:set>
                                    <p:anim calcmode="lin" valueType="num">
                                      <p:cBhvr>
                                        <p:cTn id="18" dur="500" fill="hold"/>
                                        <p:tgtEl>
                                          <p:spTgt spid="1732619"/>
                                        </p:tgtEl>
                                        <p:attrNameLst>
                                          <p:attrName>ppt_w</p:attrName>
                                        </p:attrNameLst>
                                      </p:cBhvr>
                                      <p:tavLst>
                                        <p:tav tm="0">
                                          <p:val>
                                            <p:fltVal val="0.000000"/>
                                          </p:val>
                                        </p:tav>
                                        <p:tav tm="100000">
                                          <p:val>
                                            <p:strVal val="#ppt_w"/>
                                          </p:val>
                                        </p:tav>
                                      </p:tavLst>
                                    </p:anim>
                                    <p:anim calcmode="lin" valueType="num">
                                      <p:cBhvr>
                                        <p:cTn id="19" dur="500" fill="hold"/>
                                        <p:tgtEl>
                                          <p:spTgt spid="1732619"/>
                                        </p:tgtEl>
                                        <p:attrNameLst>
                                          <p:attrName>ppt_h</p:attrName>
                                        </p:attrNameLst>
                                      </p:cBhvr>
                                      <p:tavLst>
                                        <p:tav tm="0">
                                          <p:val>
                                            <p:fltVal val="0.000000"/>
                                          </p:val>
                                        </p:tav>
                                        <p:tav tm="100000">
                                          <p:val>
                                            <p:strVal val="#ppt_h"/>
                                          </p:val>
                                        </p:tav>
                                      </p:tavLst>
                                    </p:anim>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1732613"/>
                                        </p:tgtEl>
                                        <p:attrNameLst>
                                          <p:attrName>style.visibility</p:attrName>
                                        </p:attrNameLst>
                                      </p:cBhvr>
                                      <p:to>
                                        <p:strVal val="visible"/>
                                      </p:to>
                                    </p:set>
                                    <p:animEffect transition="in" filter="dissolve">
                                      <p:cBhvr>
                                        <p:cTn id="23" dur="500"/>
                                        <p:tgtEl>
                                          <p:spTgt spid="1732613"/>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732615">
                                            <p:txEl>
                                              <p:charRg st="0" end="5"/>
                                            </p:txEl>
                                          </p:spTgt>
                                        </p:tgtEl>
                                        <p:attrNameLst>
                                          <p:attrName>style.visibility</p:attrName>
                                        </p:attrNameLst>
                                      </p:cBhvr>
                                      <p:to>
                                        <p:strVal val="visible"/>
                                      </p:to>
                                    </p:set>
                                    <p:animEffect transition="in" filter="box(out)">
                                      <p:cBhvr>
                                        <p:cTn id="28" dur="500"/>
                                        <p:tgtEl>
                                          <p:spTgt spid="1732615">
                                            <p:txEl>
                                              <p:charRg st="0" end="5"/>
                                            </p:txEl>
                                          </p:spTgt>
                                        </p:tgtEl>
                                      </p:cBhvr>
                                    </p:animEffect>
                                  </p:childTnLst>
                                </p:cTn>
                              </p:par>
                            </p:childTnLst>
                          </p:cTn>
                        </p:par>
                        <p:par>
                          <p:cTn id="29" fill="hold">
                            <p:stCondLst>
                              <p:cond delay="500"/>
                            </p:stCondLst>
                            <p:childTnLst>
                              <p:par>
                                <p:cTn id="30" presetID="17" presetClass="entr" presetSubtype="10" fill="hold" grpId="0" nodeType="afterEffect">
                                  <p:stCondLst>
                                    <p:cond delay="0"/>
                                  </p:stCondLst>
                                  <p:childTnLst>
                                    <p:set>
                                      <p:cBhvr>
                                        <p:cTn id="31" dur="1" fill="hold">
                                          <p:stCondLst>
                                            <p:cond delay="0"/>
                                          </p:stCondLst>
                                        </p:cTn>
                                        <p:tgtEl>
                                          <p:spTgt spid="1732616"/>
                                        </p:tgtEl>
                                        <p:attrNameLst>
                                          <p:attrName>style.visibility</p:attrName>
                                        </p:attrNameLst>
                                      </p:cBhvr>
                                      <p:to>
                                        <p:strVal val="visible"/>
                                      </p:to>
                                    </p:set>
                                    <p:anim calcmode="lin" valueType="num">
                                      <p:cBhvr>
                                        <p:cTn id="32" dur="500" fill="hold"/>
                                        <p:tgtEl>
                                          <p:spTgt spid="1732616"/>
                                        </p:tgtEl>
                                        <p:attrNameLst>
                                          <p:attrName>ppt_w</p:attrName>
                                        </p:attrNameLst>
                                      </p:cBhvr>
                                      <p:tavLst>
                                        <p:tav tm="0">
                                          <p:val>
                                            <p:fltVal val="0.000000"/>
                                          </p:val>
                                        </p:tav>
                                        <p:tav tm="100000">
                                          <p:val>
                                            <p:strVal val="#ppt_w"/>
                                          </p:val>
                                        </p:tav>
                                      </p:tavLst>
                                    </p:anim>
                                    <p:anim calcmode="lin" valueType="num">
                                      <p:cBhvr>
                                        <p:cTn id="33" dur="500" fill="hold"/>
                                        <p:tgtEl>
                                          <p:spTgt spid="17326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2611" grpId="0" animBg="1"/>
      <p:bldP spid="1732613" grpId="0" animBg="1"/>
      <p:bldP spid="1732615" grpId="0" build="p"/>
      <p:bldP spid="1732616" grpId="0" animBg="1"/>
      <p:bldP spid="1732619"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8706"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34659" name="Rectangle 3"/>
          <p:cNvSpPr>
            <a:spLocks noGrp="1"/>
          </p:cNvSpPr>
          <p:nvPr>
            <p:ph idx="1"/>
          </p:nvPr>
        </p:nvSpPr>
        <p:spPr>
          <a:xfrm>
            <a:off x="363538" y="1295400"/>
            <a:ext cx="5322887" cy="585788"/>
          </a:xfrm>
          <a:ln/>
        </p:spPr>
        <p:txBody>
          <a:bodyPr vert="horz" wrap="square" lIns="91440" tIns="45720" rIns="91440" bIns="45720" anchor="t" anchorCtr="0"/>
          <a:p>
            <a:pPr marL="482600" lvl="1" indent="-287020" eaLnBrk="1" hangingPunct="1">
              <a:buNone/>
            </a:pPr>
            <a:r>
              <a:rPr lang="en-US" altLang="zh-CN" dirty="0">
                <a:latin typeface="宋体" panose="02010600030101010101" pitchFamily="2" charset="-122"/>
              </a:rPr>
              <a:t>[</a:t>
            </a:r>
            <a:r>
              <a:rPr lang="zh-CN" altLang="en-US" dirty="0">
                <a:solidFill>
                  <a:srgbClr val="FF0066"/>
                </a:solidFill>
                <a:latin typeface="宋体" panose="02010600030101010101" pitchFamily="2" charset="-122"/>
              </a:rPr>
              <a:t>例</a:t>
            </a:r>
            <a:r>
              <a:rPr lang="en-US" altLang="zh-CN" dirty="0">
                <a:latin typeface="宋体" panose="02010600030101010101" pitchFamily="2" charset="-122"/>
              </a:rPr>
              <a:t>] </a:t>
            </a:r>
            <a:r>
              <a:rPr lang="zh-CN" altLang="en-US" dirty="0">
                <a:latin typeface="宋体" panose="02010600030101010101" pitchFamily="2" charset="-122"/>
              </a:rPr>
              <a:t>用</a:t>
            </a:r>
            <a:r>
              <a:rPr lang="en-US" altLang="zh-CN" dirty="0">
                <a:latin typeface="宋体" panose="02010600030101010101" pitchFamily="2" charset="-122"/>
              </a:rPr>
              <a:t>for</a:t>
            </a:r>
            <a:r>
              <a:rPr lang="zh-CN" altLang="en-US" dirty="0">
                <a:latin typeface="宋体" panose="02010600030101010101" pitchFamily="2" charset="-122"/>
              </a:rPr>
              <a:t>语句初始化</a:t>
            </a:r>
            <a:r>
              <a:rPr lang="en-US" altLang="zh-CN" dirty="0">
                <a:latin typeface="宋体" panose="02010600030101010101" pitchFamily="2" charset="-122"/>
              </a:rPr>
              <a:t>memory</a:t>
            </a:r>
            <a:r>
              <a:rPr lang="zh-CN" altLang="en-US" dirty="0">
                <a:latin typeface="宋体" panose="02010600030101010101" pitchFamily="2" charset="-122"/>
              </a:rPr>
              <a:t>。</a:t>
            </a:r>
            <a:endParaRPr lang="zh-CN" altLang="en-US" b="0" dirty="0">
              <a:latin typeface="宋体" panose="02010600030101010101" pitchFamily="2" charset="-122"/>
            </a:endParaRPr>
          </a:p>
        </p:txBody>
      </p:sp>
      <p:sp>
        <p:nvSpPr>
          <p:cNvPr id="1734660" name="Text Box 4"/>
          <p:cNvSpPr txBox="1"/>
          <p:nvPr/>
        </p:nvSpPr>
        <p:spPr>
          <a:xfrm>
            <a:off x="2492375" y="4759325"/>
            <a:ext cx="4267200" cy="1187450"/>
          </a:xfrm>
          <a:prstGeom prst="rect">
            <a:avLst/>
          </a:prstGeom>
          <a:solidFill>
            <a:srgbClr val="FFCC99"/>
          </a:solidFill>
          <a:ln w="9525">
            <a:noFill/>
          </a:ln>
          <a:effectLst>
            <a:prstShdw prst="shdw13" dist="53882" dir="13499999">
              <a:schemeClr val="bg2"/>
            </a:prst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zh-CN" altLang="en-US" dirty="0">
                <a:latin typeface="仿宋_GB2312" pitchFamily="50" charset="-122"/>
                <a:ea typeface="仿宋_GB2312" pitchFamily="50" charset="-122"/>
              </a:rPr>
              <a:t>注：当执行语句有多条时，可用</a:t>
            </a:r>
            <a:r>
              <a:rPr lang="en-US" altLang="zh-CN" dirty="0">
                <a:solidFill>
                  <a:srgbClr val="CC3300"/>
                </a:solidFill>
                <a:latin typeface="仿宋_GB2312" pitchFamily="50" charset="-122"/>
                <a:ea typeface="仿宋_GB2312" pitchFamily="50" charset="-122"/>
              </a:rPr>
              <a:t>begin_end</a:t>
            </a:r>
            <a:r>
              <a:rPr lang="zh-CN" altLang="en-US" dirty="0">
                <a:latin typeface="仿宋_GB2312" pitchFamily="50" charset="-122"/>
                <a:ea typeface="仿宋_GB2312" pitchFamily="50" charset="-122"/>
              </a:rPr>
              <a:t>语句将其括起来！</a:t>
            </a:r>
            <a:endParaRPr lang="zh-CN" altLang="en-US" dirty="0">
              <a:latin typeface="仿宋_GB2312" pitchFamily="50" charset="-122"/>
              <a:ea typeface="仿宋_GB2312" pitchFamily="50" charset="-122"/>
            </a:endParaRPr>
          </a:p>
        </p:txBody>
      </p:sp>
      <p:sp>
        <p:nvSpPr>
          <p:cNvPr id="1734661" name="Text Box 5"/>
          <p:cNvSpPr txBox="1"/>
          <p:nvPr/>
        </p:nvSpPr>
        <p:spPr>
          <a:xfrm>
            <a:off x="1111250" y="1990725"/>
            <a:ext cx="6927850" cy="1747838"/>
          </a:xfrm>
          <a:prstGeom prst="rect">
            <a:avLst/>
          </a:prstGeom>
          <a:solidFill>
            <a:srgbClr val="ADD6FF"/>
          </a:solidFill>
          <a:ln w="12700" cap="flat" cmpd="sng">
            <a:solidFill>
              <a:schemeClr val="tx1"/>
            </a:solidFill>
            <a:prstDash val="solid"/>
            <a:miter/>
            <a:headEnd type="none" w="med" len="med"/>
            <a:tailEnd type="none" w="med" len="med"/>
          </a:ln>
          <a:effectLst>
            <a:outerShdw dist="107763" dir="2699999" algn="ctr" rotWithShape="0">
              <a:schemeClr val="bg2"/>
            </a:outer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eaLnBrk="1" hangingPunct="1">
              <a:lnSpc>
                <a:spcPct val="90000"/>
              </a:lnSpc>
              <a:buNone/>
            </a:pPr>
            <a:r>
              <a:rPr lang="en-US" altLang="zh-CN" dirty="0">
                <a:latin typeface="Times New Roman" panose="02020603050405020304" pitchFamily="18" charset="0"/>
              </a:rPr>
              <a:t>begin:init_mem 	</a:t>
            </a:r>
            <a:endParaRPr lang="en-US" altLang="zh-CN" dirty="0">
              <a:latin typeface="Times New Roman" panose="02020603050405020304" pitchFamily="18" charset="0"/>
            </a:endParaRPr>
          </a:p>
          <a:p>
            <a:pPr marL="0" lvl="0" indent="0" algn="just">
              <a:lnSpc>
                <a:spcPct val="90000"/>
              </a:lnSpc>
              <a:spcBef>
                <a:spcPct val="0"/>
              </a:spcBef>
              <a:buClrTx/>
              <a:buFontTx/>
              <a:buNone/>
            </a:pPr>
            <a:r>
              <a:rPr lang="en-US" altLang="zh-CN" dirty="0">
                <a:latin typeface="Times New Roman" panose="02020603050405020304" pitchFamily="18" charset="0"/>
              </a:rPr>
              <a:t>    reg[7:0] tempi;      </a:t>
            </a:r>
            <a:r>
              <a:rPr lang="en-US" altLang="zh-CN" b="0" dirty="0">
                <a:latin typeface="方正姚体" panose="02010601030101010101" pitchFamily="2" charset="-122"/>
                <a:ea typeface="方正姚体" panose="02010601030101010101" pitchFamily="2" charset="-122"/>
              </a:rPr>
              <a:t>//</a:t>
            </a:r>
            <a:r>
              <a:rPr lang="zh-CN" altLang="en-US" b="0" dirty="0">
                <a:latin typeface="方正姚体" panose="02010601030101010101" pitchFamily="2" charset="-122"/>
                <a:ea typeface="方正姚体" panose="02010601030101010101" pitchFamily="2" charset="-122"/>
              </a:rPr>
              <a:t>存储器的地址变量</a:t>
            </a:r>
            <a:endParaRPr lang="zh-CN" altLang="en-US" b="0" dirty="0">
              <a:latin typeface="方正姚体" panose="02010601030101010101" pitchFamily="2" charset="-122"/>
              <a:ea typeface="方正姚体" panose="02010601030101010101" pitchFamily="2" charset="-122"/>
            </a:endParaRPr>
          </a:p>
          <a:p>
            <a:pPr marL="0" lvl="0" indent="0" algn="just">
              <a:lnSpc>
                <a:spcPct val="90000"/>
              </a:lnSpc>
              <a:spcBef>
                <a:spcPct val="0"/>
              </a:spcBef>
              <a:buClrTx/>
              <a:buFontTx/>
              <a:buNone/>
            </a:pPr>
            <a:r>
              <a:rPr lang="zh-CN" altLang="en-US" dirty="0">
                <a:latin typeface="Times New Roman" panose="02020603050405020304" pitchFamily="18" charset="0"/>
              </a:rPr>
              <a:t>    </a:t>
            </a:r>
            <a:r>
              <a:rPr lang="en-US" altLang="zh-CN" dirty="0">
                <a:solidFill>
                  <a:srgbClr val="FF0066"/>
                </a:solidFill>
                <a:latin typeface="Times New Roman" panose="02020603050405020304" pitchFamily="18" charset="0"/>
              </a:rPr>
              <a:t>for(tempi = 0;tempi&lt;memsize;tempi = tempi+1)</a:t>
            </a:r>
            <a:endParaRPr lang="en-US" altLang="zh-CN" dirty="0">
              <a:latin typeface="Times New Roman" panose="02020603050405020304" pitchFamily="18" charset="0"/>
            </a:endParaRPr>
          </a:p>
          <a:p>
            <a:pPr marL="0" lvl="0" indent="0" algn="just">
              <a:lnSpc>
                <a:spcPct val="90000"/>
              </a:lnSpc>
              <a:spcBef>
                <a:spcPct val="0"/>
              </a:spcBef>
              <a:buClrTx/>
              <a:buFontTx/>
              <a:buNone/>
            </a:pPr>
            <a:r>
              <a:rPr lang="en-US" altLang="zh-CN" dirty="0">
                <a:latin typeface="Times New Roman" panose="02020603050405020304" pitchFamily="18" charset="0"/>
              </a:rPr>
              <a:t>        memory[tempi] = 0; </a:t>
            </a:r>
            <a:endParaRPr lang="en-US" altLang="zh-CN" dirty="0">
              <a:latin typeface="Times New Roman" panose="02020603050405020304" pitchFamily="18" charset="0"/>
            </a:endParaRPr>
          </a:p>
          <a:p>
            <a:pPr marL="0" lvl="0" indent="0" algn="just">
              <a:lnSpc>
                <a:spcPct val="90000"/>
              </a:lnSpc>
              <a:spcBef>
                <a:spcPct val="0"/>
              </a:spcBef>
              <a:buClrTx/>
              <a:buFontTx/>
              <a:buNone/>
            </a:pPr>
            <a:r>
              <a:rPr lang="en-US" altLang="zh-CN" dirty="0">
                <a:latin typeface="Times New Roman" panose="02020603050405020304" pitchFamily="18" charset="0"/>
              </a:rPr>
              <a:t>end</a:t>
            </a:r>
            <a:endParaRPr lang="en-US" altLang="zh-CN" dirty="0">
              <a:latin typeface="Times New Roman" panose="02020603050405020304" pitchFamily="18" charset="0"/>
            </a:endParaRPr>
          </a:p>
        </p:txBody>
      </p:sp>
      <p:sp>
        <p:nvSpPr>
          <p:cNvPr id="1734662" name="Rectangle 6"/>
          <p:cNvSpPr/>
          <p:nvPr/>
        </p:nvSpPr>
        <p:spPr>
          <a:xfrm>
            <a:off x="446088" y="4240213"/>
            <a:ext cx="6427787" cy="508000"/>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482600" lvl="1" indent="-287020" eaLnBrk="1" hangingPunct="1">
              <a:buNone/>
            </a:pPr>
            <a:r>
              <a:rPr lang="en-US" altLang="zh-CN" dirty="0">
                <a:latin typeface="宋体" panose="02010600030101010101" pitchFamily="2" charset="-122"/>
              </a:rPr>
              <a:t>[</a:t>
            </a:r>
            <a:r>
              <a:rPr lang="zh-CN" altLang="en-US" dirty="0">
                <a:solidFill>
                  <a:srgbClr val="FF0066"/>
                </a:solidFill>
                <a:latin typeface="宋体" panose="02010600030101010101" pitchFamily="2" charset="-122"/>
              </a:rPr>
              <a:t>例</a:t>
            </a:r>
            <a:r>
              <a:rPr lang="en-US" altLang="zh-CN" dirty="0">
                <a:latin typeface="宋体" panose="02010600030101010101" pitchFamily="2" charset="-122"/>
              </a:rPr>
              <a:t>] </a:t>
            </a:r>
            <a:r>
              <a:rPr lang="zh-CN" altLang="en-US" dirty="0">
                <a:latin typeface="宋体" panose="02010600030101010101" pitchFamily="2" charset="-122"/>
              </a:rPr>
              <a:t>用</a:t>
            </a:r>
            <a:r>
              <a:rPr lang="en-US" altLang="zh-CN" dirty="0">
                <a:latin typeface="宋体" panose="02010600030101010101" pitchFamily="2" charset="-122"/>
              </a:rPr>
              <a:t>for</a:t>
            </a:r>
            <a:r>
              <a:rPr lang="zh-CN" altLang="en-US" dirty="0">
                <a:latin typeface="宋体" panose="02010600030101010101" pitchFamily="2" charset="-122"/>
              </a:rPr>
              <a:t>语句实现两个</a:t>
            </a:r>
            <a:r>
              <a:rPr lang="en-US" altLang="zh-CN" dirty="0">
                <a:latin typeface="宋体" panose="02010600030101010101" pitchFamily="2" charset="-122"/>
              </a:rPr>
              <a:t>8</a:t>
            </a:r>
            <a:r>
              <a:rPr lang="zh-CN" altLang="en-US" dirty="0">
                <a:latin typeface="宋体" panose="02010600030101010101" pitchFamily="2" charset="-122"/>
              </a:rPr>
              <a:t>位二进制数乘法</a:t>
            </a:r>
            <a:endParaRPr lang="zh-CN" altLang="en-US" b="0" dirty="0">
              <a:latin typeface="宋体" panose="0201060003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34659"/>
                                        </p:tgtEl>
                                        <p:attrNameLst>
                                          <p:attrName>style.visibility</p:attrName>
                                        </p:attrNameLst>
                                      </p:cBhvr>
                                      <p:to>
                                        <p:strVal val="visible"/>
                                      </p:to>
                                    </p:set>
                                    <p:anim calcmode="lin" valueType="num">
                                      <p:cBhvr additive="base">
                                        <p:cTn id="7" dur="500" fill="hold"/>
                                        <p:tgtEl>
                                          <p:spTgt spid="1734659"/>
                                        </p:tgtEl>
                                        <p:attrNameLst>
                                          <p:attrName>ppt_x</p:attrName>
                                        </p:attrNameLst>
                                      </p:cBhvr>
                                      <p:tavLst>
                                        <p:tav tm="0">
                                          <p:val>
                                            <p:strVal val="0-#ppt_w/2"/>
                                          </p:val>
                                        </p:tav>
                                        <p:tav tm="100000">
                                          <p:val>
                                            <p:strVal val="#ppt_x"/>
                                          </p:val>
                                        </p:tav>
                                      </p:tavLst>
                                    </p:anim>
                                    <p:anim calcmode="lin" valueType="num">
                                      <p:cBhvr additive="base">
                                        <p:cTn id="8" dur="500" fill="hold"/>
                                        <p:tgtEl>
                                          <p:spTgt spid="17346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1734661"/>
                                        </p:tgtEl>
                                        <p:attrNameLst>
                                          <p:attrName>style.visibility</p:attrName>
                                        </p:attrNameLst>
                                      </p:cBhvr>
                                      <p:to>
                                        <p:strVal val="visible"/>
                                      </p:to>
                                    </p:set>
                                    <p:anim calcmode="lin" valueType="num">
                                      <p:cBhvr additive="base">
                                        <p:cTn id="13" dur="500" fill="hold"/>
                                        <p:tgtEl>
                                          <p:spTgt spid="1734661"/>
                                        </p:tgtEl>
                                        <p:attrNameLst>
                                          <p:attrName>ppt_x</p:attrName>
                                        </p:attrNameLst>
                                      </p:cBhvr>
                                      <p:tavLst>
                                        <p:tav tm="0">
                                          <p:val>
                                            <p:strVal val="0-#ppt_w/2"/>
                                          </p:val>
                                        </p:tav>
                                        <p:tav tm="100000">
                                          <p:val>
                                            <p:strVal val="#ppt_x"/>
                                          </p:val>
                                        </p:tav>
                                      </p:tavLst>
                                    </p:anim>
                                    <p:anim calcmode="lin" valueType="num">
                                      <p:cBhvr additive="base">
                                        <p:cTn id="14" dur="500" fill="hold"/>
                                        <p:tgtEl>
                                          <p:spTgt spid="173466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34662">
                                            <p:txEl>
                                              <p:charRg st="0" end="23"/>
                                            </p:txEl>
                                          </p:spTgt>
                                        </p:tgtEl>
                                        <p:attrNameLst>
                                          <p:attrName>style.visibility</p:attrName>
                                        </p:attrNameLst>
                                      </p:cBhvr>
                                      <p:to>
                                        <p:strVal val="visible"/>
                                      </p:to>
                                    </p:set>
                                    <p:anim calcmode="lin" valueType="num">
                                      <p:cBhvr additive="base">
                                        <p:cTn id="19" dur="500" fill="hold"/>
                                        <p:tgtEl>
                                          <p:spTgt spid="1734662">
                                            <p:txEl>
                                              <p:charRg st="0" end="2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34662">
                                            <p:txEl>
                                              <p:charRg st="0" end="2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734660"/>
                                        </p:tgtEl>
                                        <p:attrNameLst>
                                          <p:attrName>style.visibility</p:attrName>
                                        </p:attrNameLst>
                                      </p:cBhvr>
                                      <p:to>
                                        <p:strVal val="visible"/>
                                      </p:to>
                                    </p:set>
                                    <p:anim calcmode="lin" valueType="num">
                                      <p:cBhvr>
                                        <p:cTn id="25" dur="500" fill="hold"/>
                                        <p:tgtEl>
                                          <p:spTgt spid="1734660"/>
                                        </p:tgtEl>
                                        <p:attrNameLst>
                                          <p:attrName>ppt_w</p:attrName>
                                        </p:attrNameLst>
                                      </p:cBhvr>
                                      <p:tavLst>
                                        <p:tav tm="0">
                                          <p:val>
                                            <p:fltVal val="0.000000"/>
                                          </p:val>
                                        </p:tav>
                                        <p:tav tm="100000">
                                          <p:val>
                                            <p:strVal val="#ppt_w"/>
                                          </p:val>
                                        </p:tav>
                                      </p:tavLst>
                                    </p:anim>
                                    <p:anim calcmode="lin" valueType="num">
                                      <p:cBhvr>
                                        <p:cTn id="26" dur="500" fill="hold"/>
                                        <p:tgtEl>
                                          <p:spTgt spid="1734660"/>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4659" grpId="0"/>
      <p:bldP spid="1734660" grpId="0" animBg="1"/>
      <p:bldP spid="1734661" grpId="0" animBg="1"/>
      <p:bldP spid="1734662"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075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36707" name="Rectangle 3"/>
          <p:cNvSpPr>
            <a:spLocks noGrp="1"/>
          </p:cNvSpPr>
          <p:nvPr>
            <p:ph idx="1"/>
          </p:nvPr>
        </p:nvSpPr>
        <p:spPr>
          <a:xfrm>
            <a:off x="1447800" y="1066800"/>
            <a:ext cx="2133600" cy="457200"/>
          </a:xfrm>
          <a:solidFill>
            <a:srgbClr val="66FFFF">
              <a:alpha val="100000"/>
            </a:srgbClr>
          </a:solidFill>
          <a:ln/>
        </p:spPr>
        <p:txBody>
          <a:bodyPr vert="horz" wrap="square" lIns="91440" tIns="45720" rIns="91440" bIns="45720" anchor="t" anchorCtr="0"/>
          <a:p>
            <a:pPr marL="484505" lvl="1" indent="-294005" eaLnBrk="1" hangingPunct="1">
              <a:buNone/>
            </a:pPr>
            <a:r>
              <a:rPr lang="en-US" altLang="zh-CN" dirty="0">
                <a:latin typeface="Times New Roman" panose="02020603050405020304" pitchFamily="18" charset="0"/>
              </a:rPr>
              <a:t>mult_for.v</a:t>
            </a:r>
            <a:endParaRPr lang="en-US" altLang="zh-CN" sz="2200" b="0" dirty="0">
              <a:latin typeface="Times New Roman" panose="02020603050405020304" pitchFamily="18" charset="0"/>
            </a:endParaRPr>
          </a:p>
        </p:txBody>
      </p:sp>
      <p:pic>
        <p:nvPicPr>
          <p:cNvPr id="1736708" name="Picture 4" descr="mult_for_v"/>
          <p:cNvPicPr>
            <a:picLocks noChangeAspect="1"/>
          </p:cNvPicPr>
          <p:nvPr/>
        </p:nvPicPr>
        <p:blipFill>
          <a:blip r:embed="rId1"/>
          <a:stretch>
            <a:fillRect/>
          </a:stretch>
        </p:blipFill>
        <p:spPr>
          <a:xfrm>
            <a:off x="1447800" y="1524000"/>
            <a:ext cx="6400800" cy="4343400"/>
          </a:xfrm>
          <a:prstGeom prst="rect">
            <a:avLst/>
          </a:prstGeom>
          <a:noFill/>
          <a:ln w="9525">
            <a:noFill/>
          </a:ln>
        </p:spPr>
      </p:pic>
      <p:sp>
        <p:nvSpPr>
          <p:cNvPr id="1736709" name="AutoShape 5"/>
          <p:cNvSpPr/>
          <p:nvPr/>
        </p:nvSpPr>
        <p:spPr>
          <a:xfrm>
            <a:off x="3209925" y="5829300"/>
            <a:ext cx="2743200" cy="381000"/>
          </a:xfrm>
          <a:prstGeom prst="wedgeRectCallout">
            <a:avLst>
              <a:gd name="adj1" fmla="val -42648"/>
              <a:gd name="adj2" fmla="val -181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2000" dirty="0">
                <a:latin typeface="宋体" panose="02010600030101010101" pitchFamily="2" charset="-122"/>
              </a:rPr>
              <a:t>等同于</a:t>
            </a:r>
            <a:r>
              <a:rPr lang="en-US" altLang="zh-CN" sz="2000" dirty="0">
                <a:latin typeface="宋体" panose="02010600030101010101" pitchFamily="2" charset="-122"/>
              </a:rPr>
              <a:t>if(b[i]= =1)</a:t>
            </a:r>
            <a:r>
              <a:rPr lang="en-US" altLang="zh-CN" sz="2000" dirty="0">
                <a:latin typeface="Arial" panose="020B0604020202020204" pitchFamily="34" charset="0"/>
              </a:rPr>
              <a:t> </a:t>
            </a:r>
            <a:endParaRPr lang="en-US" altLang="zh-CN" sz="2000" dirty="0">
              <a:latin typeface="Arial" panose="020B0604020202020204" pitchFamily="34" charset="0"/>
            </a:endParaRPr>
          </a:p>
        </p:txBody>
      </p:sp>
      <p:sp>
        <p:nvSpPr>
          <p:cNvPr id="1736710" name="AutoShape 6"/>
          <p:cNvSpPr/>
          <p:nvPr/>
        </p:nvSpPr>
        <p:spPr>
          <a:xfrm>
            <a:off x="6159500" y="5761038"/>
            <a:ext cx="1905000" cy="914400"/>
          </a:xfrm>
          <a:prstGeom prst="wedgeRectCallout">
            <a:avLst>
              <a:gd name="adj1" fmla="val -21083"/>
              <a:gd name="adj2" fmla="val -102083"/>
            </a:avLst>
          </a:prstGeom>
          <a:solidFill>
            <a:srgbClr val="FFCCFF"/>
          </a:solidFill>
          <a:ln w="9525">
            <a:noFill/>
          </a:ln>
          <a:effectLst>
            <a:prstShdw prst="shdw17" dist="17961" dir="2699999">
              <a:srgbClr val="997A99"/>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en-US" altLang="zh-CN" sz="1800" dirty="0">
                <a:latin typeface="方正姚体" panose="02010601030101010101" pitchFamily="2" charset="-122"/>
                <a:ea typeface="方正姚体" panose="02010601030101010101" pitchFamily="2" charset="-122"/>
              </a:rPr>
              <a:t>a</a:t>
            </a:r>
            <a:r>
              <a:rPr lang="zh-CN" altLang="en-US" sz="1800" dirty="0">
                <a:latin typeface="方正姚体" panose="02010601030101010101" pitchFamily="2" charset="-122"/>
                <a:ea typeface="方正姚体" panose="02010601030101010101" pitchFamily="2" charset="-122"/>
              </a:rPr>
              <a:t>左移</a:t>
            </a:r>
            <a:r>
              <a:rPr lang="en-US" altLang="zh-CN" sz="1800" dirty="0">
                <a:latin typeface="方正姚体" panose="02010601030101010101" pitchFamily="2" charset="-122"/>
                <a:ea typeface="方正姚体" panose="02010601030101010101" pitchFamily="2" charset="-122"/>
              </a:rPr>
              <a:t>(i-1) </a:t>
            </a:r>
            <a:r>
              <a:rPr lang="zh-CN" altLang="en-US" sz="1800" dirty="0">
                <a:latin typeface="方正姚体" panose="02010601030101010101" pitchFamily="2" charset="-122"/>
                <a:ea typeface="方正姚体" panose="02010601030101010101" pitchFamily="2" charset="-122"/>
              </a:rPr>
              <a:t>位，同时用（</a:t>
            </a:r>
            <a:r>
              <a:rPr lang="en-US" altLang="zh-CN" sz="1800" dirty="0">
                <a:latin typeface="方正姚体" panose="02010601030101010101" pitchFamily="2" charset="-122"/>
                <a:ea typeface="方正姚体" panose="02010601030101010101" pitchFamily="2" charset="-122"/>
              </a:rPr>
              <a:t>i-1</a:t>
            </a:r>
            <a:r>
              <a:rPr lang="zh-CN" altLang="en-US" sz="1800" dirty="0">
                <a:latin typeface="方正姚体" panose="02010601030101010101" pitchFamily="2" charset="-122"/>
                <a:ea typeface="方正姚体" panose="02010601030101010101" pitchFamily="2" charset="-122"/>
              </a:rPr>
              <a:t>）个</a:t>
            </a:r>
            <a:r>
              <a:rPr lang="en-US" altLang="zh-CN" sz="1800" dirty="0">
                <a:latin typeface="方正姚体" panose="02010601030101010101" pitchFamily="2" charset="-122"/>
                <a:ea typeface="方正姚体" panose="02010601030101010101" pitchFamily="2" charset="-122"/>
              </a:rPr>
              <a:t>0</a:t>
            </a:r>
            <a:r>
              <a:rPr lang="zh-CN" altLang="en-US" sz="1800" dirty="0">
                <a:latin typeface="方正姚体" panose="02010601030101010101" pitchFamily="2" charset="-122"/>
                <a:ea typeface="方正姚体" panose="02010601030101010101" pitchFamily="2" charset="-122"/>
              </a:rPr>
              <a:t>填补移出的位</a:t>
            </a:r>
            <a:endParaRPr lang="zh-CN" altLang="en-US" sz="1800" dirty="0">
              <a:latin typeface="方正姚体" panose="02010601030101010101" pitchFamily="2" charset="-122"/>
              <a:ea typeface="方正姚体" panose="02010601030101010101" pitchFamily="2" charset="-122"/>
            </a:endParaRPr>
          </a:p>
        </p:txBody>
      </p:sp>
      <p:sp>
        <p:nvSpPr>
          <p:cNvPr id="1736711" name="AutoShape 7"/>
          <p:cNvSpPr/>
          <p:nvPr/>
        </p:nvSpPr>
        <p:spPr>
          <a:xfrm>
            <a:off x="5867400" y="3048000"/>
            <a:ext cx="2743200" cy="381000"/>
          </a:xfrm>
          <a:prstGeom prst="wedgeRectCallout">
            <a:avLst>
              <a:gd name="adj1" fmla="val -86111"/>
              <a:gd name="adj2" fmla="val 5417"/>
            </a:avLst>
          </a:prstGeom>
          <a:solidFill>
            <a:srgbClr val="FFCCFF"/>
          </a:solidFill>
          <a:ln w="9525" cap="flat" cmpd="sng">
            <a:solidFill>
              <a:srgbClr val="00FFFF"/>
            </a:solidFill>
            <a:prstDash val="solid"/>
            <a:miter/>
            <a:headEnd type="none" w="med" len="med"/>
            <a:tailEnd type="none" w="med" len="med"/>
          </a:ln>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en-US" altLang="zh-CN" sz="2000" dirty="0">
                <a:latin typeface="宋体" panose="02010600030101010101" pitchFamily="2" charset="-122"/>
              </a:rPr>
              <a:t>a</a:t>
            </a:r>
            <a:r>
              <a:rPr lang="zh-CN" altLang="en-US" sz="2000" dirty="0">
                <a:latin typeface="宋体" panose="02010600030101010101" pitchFamily="2" charset="-122"/>
              </a:rPr>
              <a:t>为被乘数</a:t>
            </a:r>
            <a:r>
              <a:rPr lang="en-US" altLang="zh-CN" sz="2000" dirty="0">
                <a:latin typeface="宋体" panose="02010600030101010101" pitchFamily="2" charset="-122"/>
              </a:rPr>
              <a:t>,b</a:t>
            </a:r>
            <a:r>
              <a:rPr lang="zh-CN" altLang="en-US" sz="2000" dirty="0">
                <a:latin typeface="宋体" panose="02010600030101010101" pitchFamily="2" charset="-122"/>
              </a:rPr>
              <a:t>为乘数</a:t>
            </a:r>
            <a:r>
              <a:rPr lang="zh-CN" altLang="en-US" sz="2000" dirty="0">
                <a:latin typeface="Arial" panose="020B0604020202020204" pitchFamily="34" charset="0"/>
              </a:rPr>
              <a:t> </a:t>
            </a:r>
            <a:endParaRPr lang="zh-CN" altLang="en-US" sz="2000" dirty="0">
              <a:latin typeface="Arial" panose="020B0604020202020204" pitchFamily="34" charset="0"/>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736707"/>
                                        </p:tgtEl>
                                        <p:attrNameLst>
                                          <p:attrName>style.visibility</p:attrName>
                                        </p:attrNameLst>
                                      </p:cBhvr>
                                      <p:to>
                                        <p:strVal val="visible"/>
                                      </p:to>
                                    </p:set>
                                    <p:anim calcmode="lin" valueType="num">
                                      <p:cBhvr>
                                        <p:cTn id="7" dur="500" fill="hold"/>
                                        <p:tgtEl>
                                          <p:spTgt spid="1736707"/>
                                        </p:tgtEl>
                                        <p:attrNameLst>
                                          <p:attrName>ppt_w</p:attrName>
                                        </p:attrNameLst>
                                      </p:cBhvr>
                                      <p:tavLst>
                                        <p:tav tm="0">
                                          <p:val>
                                            <p:fltVal val="0.000000"/>
                                          </p:val>
                                        </p:tav>
                                        <p:tav tm="100000">
                                          <p:val>
                                            <p:strVal val="#ppt_w"/>
                                          </p:val>
                                        </p:tav>
                                      </p:tavLst>
                                    </p:anim>
                                    <p:anim calcmode="lin" valueType="num">
                                      <p:cBhvr>
                                        <p:cTn id="8" dur="500" fill="hold"/>
                                        <p:tgtEl>
                                          <p:spTgt spid="1736707"/>
                                        </p:tgtEl>
                                        <p:attrNameLst>
                                          <p:attrName>ppt_h</p:attrName>
                                        </p:attrNameLst>
                                      </p:cBhvr>
                                      <p:tavLst>
                                        <p:tav tm="0">
                                          <p:val>
                                            <p:fltVal val="0.000000"/>
                                          </p:val>
                                        </p:tav>
                                        <p:tav tm="100000">
                                          <p:val>
                                            <p:strVal val="#ppt_h"/>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736708"/>
                                        </p:tgtEl>
                                        <p:attrNameLst>
                                          <p:attrName>style.visibility</p:attrName>
                                        </p:attrNameLst>
                                      </p:cBhvr>
                                      <p:to>
                                        <p:strVal val="visible"/>
                                      </p:to>
                                    </p:set>
                                    <p:anim calcmode="lin" valueType="num">
                                      <p:cBhvr additive="base">
                                        <p:cTn id="12" dur="500" fill="hold"/>
                                        <p:tgtEl>
                                          <p:spTgt spid="1736708"/>
                                        </p:tgtEl>
                                        <p:attrNameLst>
                                          <p:attrName>ppt_x</p:attrName>
                                        </p:attrNameLst>
                                      </p:cBhvr>
                                      <p:tavLst>
                                        <p:tav tm="0">
                                          <p:val>
                                            <p:strVal val="#ppt_x"/>
                                          </p:val>
                                        </p:tav>
                                        <p:tav tm="100000">
                                          <p:val>
                                            <p:strVal val="#ppt_x"/>
                                          </p:val>
                                        </p:tav>
                                      </p:tavLst>
                                    </p:anim>
                                    <p:anim calcmode="lin" valueType="num">
                                      <p:cBhvr additive="base">
                                        <p:cTn id="13" dur="500" fill="hold"/>
                                        <p:tgtEl>
                                          <p:spTgt spid="173670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736711"/>
                                        </p:tgtEl>
                                        <p:attrNameLst>
                                          <p:attrName>style.visibility</p:attrName>
                                        </p:attrNameLst>
                                      </p:cBhvr>
                                      <p:to>
                                        <p:strVal val="visible"/>
                                      </p:to>
                                    </p:set>
                                    <p:animEffect transition="in" filter="dissolve">
                                      <p:cBhvr>
                                        <p:cTn id="18" dur="500"/>
                                        <p:tgtEl>
                                          <p:spTgt spid="1736711"/>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736709"/>
                                        </p:tgtEl>
                                        <p:attrNameLst>
                                          <p:attrName>style.visibility</p:attrName>
                                        </p:attrNameLst>
                                      </p:cBhvr>
                                      <p:to>
                                        <p:strVal val="visible"/>
                                      </p:to>
                                    </p:set>
                                    <p:animEffect transition="in" filter="dissolve">
                                      <p:cBhvr>
                                        <p:cTn id="23" dur="500"/>
                                        <p:tgtEl>
                                          <p:spTgt spid="173670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736710"/>
                                        </p:tgtEl>
                                        <p:attrNameLst>
                                          <p:attrName>style.visibility</p:attrName>
                                        </p:attrNameLst>
                                      </p:cBhvr>
                                      <p:to>
                                        <p:strVal val="visible"/>
                                      </p:to>
                                    </p:set>
                                    <p:animEffect transition="in" filter="dissolve">
                                      <p:cBhvr>
                                        <p:cTn id="28" dur="500"/>
                                        <p:tgtEl>
                                          <p:spTgt spid="1736710"/>
                                        </p:tgtEl>
                                      </p:cBhvr>
                                    </p:animEffect>
                                  </p:childTnLst>
                                  <p:subTnLst>
                                    <p:set>
                                      <p:cBhvr override="childStyle">
                                        <p:cTn dur="1" fill="hold" display="0" masterRel="nextClick" afterEffect="1"/>
                                        <p:tgtEl>
                                          <p:spTgt spid="17367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6707" grpId="0" animBg="1"/>
      <p:bldP spid="1736709" grpId="0" animBg="1"/>
      <p:bldP spid="1736710" grpId="0" animBg="1"/>
      <p:bldP spid="1736711"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280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38755" name="Rectangle 3"/>
          <p:cNvSpPr>
            <a:spLocks noGrp="1"/>
          </p:cNvSpPr>
          <p:nvPr>
            <p:ph idx="1"/>
          </p:nvPr>
        </p:nvSpPr>
        <p:spPr>
          <a:xfrm>
            <a:off x="685800" y="1600200"/>
            <a:ext cx="3792538" cy="479425"/>
          </a:xfrm>
          <a:solidFill>
            <a:srgbClr val="66FFFF">
              <a:alpha val="100000"/>
            </a:srgbClr>
          </a:solidFill>
          <a:ln/>
        </p:spPr>
        <p:txBody>
          <a:bodyPr vert="horz" wrap="square" lIns="91440" tIns="45720" rIns="91440" bIns="45720" anchor="t" anchorCtr="0"/>
          <a:p>
            <a:pPr marL="484505" lvl="1" indent="-294005" eaLnBrk="1" hangingPunct="1">
              <a:buNone/>
            </a:pPr>
            <a:r>
              <a:rPr lang="en-US" altLang="zh-CN" dirty="0">
                <a:latin typeface="Times New Roman" panose="02020603050405020304" pitchFamily="18" charset="0"/>
              </a:rPr>
              <a:t>mult_for.vwf</a:t>
            </a:r>
            <a:r>
              <a:rPr lang="zh-CN" altLang="en-US" dirty="0">
                <a:latin typeface="Times New Roman" panose="02020603050405020304" pitchFamily="18" charset="0"/>
              </a:rPr>
              <a:t>（功能仿真）</a:t>
            </a:r>
            <a:endParaRPr lang="zh-CN" altLang="en-US" b="0" dirty="0">
              <a:latin typeface="Times New Roman" panose="02020603050405020304" pitchFamily="18" charset="0"/>
            </a:endParaRPr>
          </a:p>
        </p:txBody>
      </p:sp>
      <p:graphicFrame>
        <p:nvGraphicFramePr>
          <p:cNvPr id="1738758" name="Object 6"/>
          <p:cNvGraphicFramePr>
            <a:graphicFrameLocks noChangeAspect="1"/>
          </p:cNvGraphicFramePr>
          <p:nvPr/>
        </p:nvGraphicFramePr>
        <p:xfrm>
          <a:off x="285750" y="2244725"/>
          <a:ext cx="8685213" cy="3087688"/>
        </p:xfrm>
        <a:graphic>
          <a:graphicData uri="http://schemas.openxmlformats.org/presentationml/2006/ole">
            <mc:AlternateContent xmlns:mc="http://schemas.openxmlformats.org/markup-compatibility/2006">
              <mc:Choice xmlns:v="urn:schemas-microsoft-com:vml" Requires="v">
                <p:oleObj spid="_x0000_s3087" name="" r:id="rId1" imgW="5334000" imgH="1895475" progId="Paint.Picture">
                  <p:embed/>
                </p:oleObj>
              </mc:Choice>
              <mc:Fallback>
                <p:oleObj name="" r:id="rId1" imgW="5334000" imgH="1895475" progId="Paint.Picture">
                  <p:embed/>
                  <p:pic>
                    <p:nvPicPr>
                      <p:cNvPr id="0" name="图片 3086"/>
                      <p:cNvPicPr/>
                      <p:nvPr/>
                    </p:nvPicPr>
                    <p:blipFill>
                      <a:blip r:embed="rId2"/>
                      <a:stretch>
                        <a:fillRect/>
                      </a:stretch>
                    </p:blipFill>
                    <p:spPr>
                      <a:xfrm>
                        <a:off x="285750" y="2244725"/>
                        <a:ext cx="8685213" cy="3087688"/>
                      </a:xfrm>
                      <a:prstGeom prst="rect">
                        <a:avLst/>
                      </a:prstGeom>
                      <a:noFill/>
                      <a:ln w="38100">
                        <a:noFill/>
                        <a:miter/>
                      </a:ln>
                    </p:spPr>
                  </p:pic>
                </p:oleObj>
              </mc:Fallback>
            </mc:AlternateContent>
          </a:graphicData>
        </a:graphic>
      </p:graphicFrame>
      <p:sp>
        <p:nvSpPr>
          <p:cNvPr id="1738757" name="AutoShape 5"/>
          <p:cNvSpPr/>
          <p:nvPr/>
        </p:nvSpPr>
        <p:spPr>
          <a:xfrm>
            <a:off x="2425700" y="5657850"/>
            <a:ext cx="3925888" cy="428625"/>
          </a:xfrm>
          <a:prstGeom prst="wedgeRectCallout">
            <a:avLst>
              <a:gd name="adj1" fmla="val -49759"/>
              <a:gd name="adj2" fmla="val -268519"/>
            </a:avLst>
          </a:prstGeom>
          <a:solidFill>
            <a:srgbClr val="FFCCFF"/>
          </a:solidFill>
          <a:ln w="9525">
            <a:noFill/>
          </a:ln>
          <a:effectLst>
            <a:prstShdw prst="shdw17" dist="17961" dir="2699999">
              <a:srgbClr val="997A99"/>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2000" dirty="0">
                <a:latin typeface="宋体" panose="02010600030101010101" pitchFamily="2" charset="-122"/>
              </a:rPr>
              <a:t>建议用</a:t>
            </a:r>
            <a:r>
              <a:rPr lang="zh-CN" altLang="en-US" sz="2000" dirty="0">
                <a:solidFill>
                  <a:srgbClr val="CC3300"/>
                </a:solidFill>
                <a:latin typeface="宋体" panose="02010600030101010101" pitchFamily="2" charset="-122"/>
              </a:rPr>
              <a:t>无符号十进制</a:t>
            </a:r>
            <a:r>
              <a:rPr lang="zh-CN" altLang="en-US" sz="2000" dirty="0">
                <a:latin typeface="宋体" panose="02010600030101010101" pitchFamily="2" charset="-122"/>
              </a:rPr>
              <a:t>表示，直观</a:t>
            </a:r>
            <a:r>
              <a:rPr lang="en-US" altLang="zh-CN" sz="2000" dirty="0">
                <a:latin typeface="宋体" panose="02010600030101010101" pitchFamily="2" charset="-122"/>
              </a:rPr>
              <a:t>!</a:t>
            </a:r>
            <a:r>
              <a:rPr lang="en-US" altLang="zh-CN" sz="2000" dirty="0">
                <a:latin typeface="Arial" panose="020B0604020202020204" pitchFamily="34" charset="0"/>
              </a:rPr>
              <a:t> </a:t>
            </a:r>
            <a:endParaRPr lang="en-US" altLang="zh-CN" sz="2000" dirty="0">
              <a:latin typeface="Arial" panose="020B0604020202020204" pitchFamily="34" charset="0"/>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738755"/>
                                        </p:tgtEl>
                                        <p:attrNameLst>
                                          <p:attrName>style.visibility</p:attrName>
                                        </p:attrNameLst>
                                      </p:cBhvr>
                                      <p:to>
                                        <p:strVal val="visible"/>
                                      </p:to>
                                    </p:set>
                                    <p:anim calcmode="lin" valueType="num">
                                      <p:cBhvr>
                                        <p:cTn id="7" dur="500" fill="hold"/>
                                        <p:tgtEl>
                                          <p:spTgt spid="1738755"/>
                                        </p:tgtEl>
                                        <p:attrNameLst>
                                          <p:attrName>ppt_w</p:attrName>
                                        </p:attrNameLst>
                                      </p:cBhvr>
                                      <p:tavLst>
                                        <p:tav tm="0">
                                          <p:val>
                                            <p:fltVal val="0.000000"/>
                                          </p:val>
                                        </p:tav>
                                        <p:tav tm="100000">
                                          <p:val>
                                            <p:strVal val="#ppt_w"/>
                                          </p:val>
                                        </p:tav>
                                      </p:tavLst>
                                    </p:anim>
                                    <p:anim calcmode="lin" valueType="num">
                                      <p:cBhvr>
                                        <p:cTn id="8" dur="500" fill="hold"/>
                                        <p:tgtEl>
                                          <p:spTgt spid="1738755"/>
                                        </p:tgtEl>
                                        <p:attrNameLst>
                                          <p:attrName>ppt_h</p:attrName>
                                        </p:attrNameLst>
                                      </p:cBhvr>
                                      <p:tavLst>
                                        <p:tav tm="0">
                                          <p:val>
                                            <p:fltVal val="0.000000"/>
                                          </p:val>
                                        </p:tav>
                                        <p:tav tm="100000">
                                          <p:val>
                                            <p:strVal val="#ppt_h"/>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738758"/>
                                        </p:tgtEl>
                                        <p:attrNameLst>
                                          <p:attrName>style.visibility</p:attrName>
                                        </p:attrNameLst>
                                      </p:cBhvr>
                                      <p:to>
                                        <p:strVal val="visible"/>
                                      </p:to>
                                    </p:set>
                                    <p:anim calcmode="lin" valueType="num">
                                      <p:cBhvr additive="base">
                                        <p:cTn id="12" dur="500" fill="hold"/>
                                        <p:tgtEl>
                                          <p:spTgt spid="1738758"/>
                                        </p:tgtEl>
                                        <p:attrNameLst>
                                          <p:attrName>ppt_x</p:attrName>
                                        </p:attrNameLst>
                                      </p:cBhvr>
                                      <p:tavLst>
                                        <p:tav tm="0">
                                          <p:val>
                                            <p:strVal val="#ppt_x"/>
                                          </p:val>
                                        </p:tav>
                                        <p:tav tm="100000">
                                          <p:val>
                                            <p:strVal val="#ppt_x"/>
                                          </p:val>
                                        </p:tav>
                                      </p:tavLst>
                                    </p:anim>
                                    <p:anim calcmode="lin" valueType="num">
                                      <p:cBhvr additive="base">
                                        <p:cTn id="13" dur="500" fill="hold"/>
                                        <p:tgtEl>
                                          <p:spTgt spid="173875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738757"/>
                                        </p:tgtEl>
                                        <p:attrNameLst>
                                          <p:attrName>style.visibility</p:attrName>
                                        </p:attrNameLst>
                                      </p:cBhvr>
                                      <p:to>
                                        <p:strVal val="visible"/>
                                      </p:to>
                                    </p:set>
                                    <p:animEffect transition="in" filter="dissolve">
                                      <p:cBhvr>
                                        <p:cTn id="18" dur="500"/>
                                        <p:tgtEl>
                                          <p:spTgt spid="1738757"/>
                                        </p:tgtEl>
                                      </p:cBhvr>
                                    </p:animEffect>
                                  </p:childTnLst>
                                  <p:subTnLst>
                                    <p:set>
                                      <p:cBhvr override="childStyle">
                                        <p:cTn dur="1" fill="hold" display="0" masterRel="nextClick" afterEffect="1"/>
                                        <p:tgtEl>
                                          <p:spTgt spid="173875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8755" grpId="0" animBg="1"/>
      <p:bldP spid="1738757"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485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40803" name="Rectangle 3"/>
          <p:cNvSpPr>
            <a:spLocks noGrp="1"/>
          </p:cNvSpPr>
          <p:nvPr>
            <p:ph idx="1"/>
          </p:nvPr>
        </p:nvSpPr>
        <p:spPr>
          <a:xfrm>
            <a:off x="530225" y="1698625"/>
            <a:ext cx="6172200" cy="969963"/>
          </a:xfrm>
          <a:ln/>
        </p:spPr>
        <p:txBody>
          <a:bodyPr vert="horz" wrap="square" lIns="91440" tIns="45720" rIns="91440" bIns="45720" anchor="t" anchorCtr="0"/>
          <a:p>
            <a:pPr algn="just" eaLnBrk="1" hangingPunct="1">
              <a:lnSpc>
                <a:spcPct val="110000"/>
              </a:lnSpc>
              <a:spcBef>
                <a:spcPct val="10000"/>
              </a:spcBef>
              <a:buNone/>
            </a:pPr>
            <a:r>
              <a:rPr lang="zh-CN" altLang="en-US" sz="2800" dirty="0">
                <a:solidFill>
                  <a:srgbClr val="FF0000"/>
                </a:solidFill>
                <a:latin typeface="宋体" panose="02010600030101010101" pitchFamily="2" charset="-122"/>
              </a:rPr>
              <a:t>二、</a:t>
            </a:r>
            <a:r>
              <a:rPr lang="en-US" altLang="zh-CN" sz="2800" dirty="0">
                <a:solidFill>
                  <a:srgbClr val="FF0000"/>
                </a:solidFill>
                <a:latin typeface="宋体" panose="02010600030101010101" pitchFamily="2" charset="-122"/>
              </a:rPr>
              <a:t>repeat</a:t>
            </a:r>
            <a:r>
              <a:rPr lang="zh-CN" altLang="en-US" sz="2800" dirty="0">
                <a:solidFill>
                  <a:srgbClr val="FF0000"/>
                </a:solidFill>
                <a:latin typeface="宋体" panose="02010600030101010101" pitchFamily="2" charset="-122"/>
              </a:rPr>
              <a:t>语句</a:t>
            </a:r>
            <a:endParaRPr lang="zh-CN" altLang="en-US" sz="2800" dirty="0">
              <a:solidFill>
                <a:srgbClr val="FF0000"/>
              </a:solidFill>
              <a:latin typeface="宋体" panose="02010600030101010101" pitchFamily="2" charset="-122"/>
            </a:endParaRPr>
          </a:p>
          <a:p>
            <a:pPr algn="just">
              <a:lnSpc>
                <a:spcPct val="110000"/>
              </a:lnSpc>
              <a:spcBef>
                <a:spcPct val="10000"/>
              </a:spcBef>
            </a:pPr>
            <a:r>
              <a:rPr lang="zh-CN" altLang="zh-CN" dirty="0">
                <a:solidFill>
                  <a:srgbClr val="FF3399"/>
                </a:solidFill>
                <a:latin typeface="宋体" panose="02010600030101010101" pitchFamily="2" charset="-122"/>
              </a:rPr>
              <a:t>连续</a:t>
            </a:r>
            <a:r>
              <a:rPr lang="zh-CN" altLang="zh-CN" dirty="0">
                <a:latin typeface="宋体" panose="02010600030101010101" pitchFamily="2" charset="-122"/>
              </a:rPr>
              <a:t>执行一条或多条语句</a:t>
            </a:r>
            <a:r>
              <a:rPr lang="en-US" altLang="zh-CN" dirty="0">
                <a:latin typeface="宋体" panose="02010600030101010101" pitchFamily="2" charset="-122"/>
              </a:rPr>
              <a:t>n</a:t>
            </a:r>
            <a:r>
              <a:rPr lang="zh-CN" altLang="en-US" dirty="0">
                <a:latin typeface="宋体" panose="02010600030101010101" pitchFamily="2" charset="-122"/>
              </a:rPr>
              <a:t>次。</a:t>
            </a:r>
            <a:endParaRPr lang="zh-CN" altLang="en-US" dirty="0">
              <a:latin typeface="华文楷体" panose="02010600040101010101" pitchFamily="2" charset="-122"/>
              <a:ea typeface="华文楷体" panose="02010600040101010101" pitchFamily="2" charset="-122"/>
            </a:endParaRPr>
          </a:p>
        </p:txBody>
      </p:sp>
      <p:sp>
        <p:nvSpPr>
          <p:cNvPr id="1740804" name="Text Box 4"/>
          <p:cNvSpPr txBox="1"/>
          <p:nvPr/>
        </p:nvSpPr>
        <p:spPr>
          <a:xfrm>
            <a:off x="2252663" y="3124200"/>
            <a:ext cx="3962400" cy="427038"/>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Tx/>
              <a:buFontTx/>
              <a:buNone/>
            </a:pPr>
            <a:r>
              <a:rPr lang="en-US" altLang="zh-CN" sz="2000" dirty="0">
                <a:solidFill>
                  <a:srgbClr val="FF0066"/>
                </a:solidFill>
                <a:latin typeface="Times New Roman" panose="02020603050405020304" pitchFamily="18" charset="0"/>
              </a:rPr>
              <a:t>repeat</a:t>
            </a:r>
            <a:r>
              <a:rPr lang="en-US" altLang="zh-CN" sz="2000" dirty="0">
                <a:latin typeface="宋体" panose="02010600030101010101" pitchFamily="2" charset="-122"/>
              </a:rPr>
              <a:t> </a:t>
            </a:r>
            <a:r>
              <a:rPr lang="zh-CN" altLang="en-US" sz="2000" dirty="0">
                <a:latin typeface="宋体" panose="02010600030101010101" pitchFamily="2" charset="-122"/>
              </a:rPr>
              <a:t>（循环</a:t>
            </a:r>
            <a:r>
              <a:rPr lang="zh-CN" altLang="en-US" sz="2000" dirty="0">
                <a:solidFill>
                  <a:srgbClr val="FF6600"/>
                </a:solidFill>
                <a:latin typeface="宋体" panose="02010600030101010101" pitchFamily="2" charset="-122"/>
              </a:rPr>
              <a:t>次数</a:t>
            </a:r>
            <a:r>
              <a:rPr lang="zh-CN" altLang="en-US" sz="2000" dirty="0">
                <a:latin typeface="宋体" panose="02010600030101010101" pitchFamily="2" charset="-122"/>
              </a:rPr>
              <a:t>表达式）语句</a:t>
            </a:r>
            <a:endParaRPr lang="zh-CN" altLang="en-US" sz="2000" dirty="0">
              <a:latin typeface="宋体" panose="02010600030101010101" pitchFamily="2" charset="-122"/>
            </a:endParaRPr>
          </a:p>
        </p:txBody>
      </p:sp>
      <p:sp>
        <p:nvSpPr>
          <p:cNvPr id="1740805" name="Text Box 5"/>
          <p:cNvSpPr txBox="1"/>
          <p:nvPr/>
        </p:nvSpPr>
        <p:spPr>
          <a:xfrm>
            <a:off x="2328863" y="3932238"/>
            <a:ext cx="3429000" cy="1311275"/>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FontTx/>
              <a:buNone/>
            </a:pPr>
            <a:r>
              <a:rPr lang="en-US" altLang="zh-CN" sz="2000" dirty="0">
                <a:solidFill>
                  <a:srgbClr val="FF0066"/>
                </a:solidFill>
                <a:latin typeface="Times New Roman" panose="02020603050405020304" pitchFamily="18" charset="0"/>
              </a:rPr>
              <a:t>repeat</a:t>
            </a:r>
            <a:r>
              <a:rPr lang="en-US" altLang="zh-CN" sz="2000" dirty="0">
                <a:latin typeface="Times New Roman" panose="02020603050405020304" pitchFamily="18" charset="0"/>
              </a:rPr>
              <a:t> </a:t>
            </a:r>
            <a:r>
              <a:rPr lang="zh-CN" altLang="en-US" sz="2000" dirty="0">
                <a:latin typeface="Times New Roman" panose="02020603050405020304" pitchFamily="18" charset="0"/>
              </a:rPr>
              <a:t>（循环</a:t>
            </a:r>
            <a:r>
              <a:rPr lang="zh-CN" altLang="en-US" sz="2000" dirty="0">
                <a:solidFill>
                  <a:srgbClr val="FF6600"/>
                </a:solidFill>
                <a:latin typeface="Times New Roman" panose="02020603050405020304" pitchFamily="18" charset="0"/>
              </a:rPr>
              <a:t>次数</a:t>
            </a:r>
            <a:r>
              <a:rPr lang="zh-CN" altLang="en-US" sz="2000" dirty="0">
                <a:latin typeface="Times New Roman" panose="02020603050405020304" pitchFamily="18" charset="0"/>
              </a:rPr>
              <a:t>表达式）</a:t>
            </a:r>
            <a:endParaRPr lang="zh-CN" altLang="en-US" sz="2000" dirty="0">
              <a:latin typeface="Times New Roman" panose="02020603050405020304" pitchFamily="18" charset="0"/>
            </a:endParaRPr>
          </a:p>
          <a:p>
            <a:pPr marL="0" lvl="0" indent="0">
              <a:spcBef>
                <a:spcPct val="0"/>
              </a:spcBef>
              <a:buClrTx/>
              <a:buFontTx/>
              <a:buNone/>
            </a:pPr>
            <a:r>
              <a:rPr lang="zh-CN" altLang="en-US" sz="2000" dirty="0">
                <a:latin typeface="Times New Roman" panose="02020603050405020304" pitchFamily="18" charset="0"/>
              </a:rPr>
              <a:t>   </a:t>
            </a:r>
            <a:r>
              <a:rPr lang="en-US" altLang="zh-CN" sz="2000" dirty="0">
                <a:solidFill>
                  <a:srgbClr val="FF6600"/>
                </a:solidFill>
                <a:latin typeface="Times New Roman" panose="02020603050405020304" pitchFamily="18" charset="0"/>
              </a:rPr>
              <a:t>begin</a:t>
            </a:r>
            <a:endParaRPr lang="en-US" altLang="zh-CN" sz="2000" dirty="0">
              <a:solidFill>
                <a:srgbClr val="FF6600"/>
              </a:solidFill>
              <a:latin typeface="Times New Roman" panose="02020603050405020304" pitchFamily="18" charset="0"/>
            </a:endParaRPr>
          </a:p>
          <a:p>
            <a:pPr marL="0" lvl="0" indent="0">
              <a:spcBef>
                <a:spcPct val="0"/>
              </a:spcBef>
              <a:buClrTx/>
              <a:buFontTx/>
              <a:buNone/>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marL="0" lvl="0" indent="0">
              <a:spcBef>
                <a:spcPct val="0"/>
              </a:spcBef>
              <a:buClrTx/>
              <a:buFontTx/>
              <a:buNone/>
            </a:pPr>
            <a:r>
              <a:rPr lang="en-US" altLang="zh-CN" sz="2000" dirty="0">
                <a:latin typeface="Times New Roman" panose="02020603050405020304" pitchFamily="18" charset="0"/>
              </a:rPr>
              <a:t>   </a:t>
            </a:r>
            <a:r>
              <a:rPr lang="en-US" altLang="zh-CN" sz="2000" dirty="0">
                <a:solidFill>
                  <a:srgbClr val="FF6600"/>
                </a:solidFill>
                <a:latin typeface="Times New Roman" panose="02020603050405020304" pitchFamily="18" charset="0"/>
              </a:rPr>
              <a:t>end</a:t>
            </a:r>
            <a:endParaRPr lang="en-US" altLang="zh-CN" sz="2000" dirty="0">
              <a:solidFill>
                <a:srgbClr val="FF6600"/>
              </a:solidFill>
              <a:latin typeface="Times New Roman" panose="02020603050405020304" pitchFamily="18" charset="0"/>
            </a:endParaRPr>
          </a:p>
        </p:txBody>
      </p:sp>
      <p:sp>
        <p:nvSpPr>
          <p:cNvPr id="1740806" name="AutoShape 6"/>
          <p:cNvSpPr/>
          <p:nvPr/>
        </p:nvSpPr>
        <p:spPr>
          <a:xfrm>
            <a:off x="3648075" y="5480050"/>
            <a:ext cx="2667000" cy="457200"/>
          </a:xfrm>
          <a:prstGeom prst="wedgeRoundRectCallout">
            <a:avLst>
              <a:gd name="adj1" fmla="val -60356"/>
              <a:gd name="adj2" fmla="val -203472"/>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b="0" dirty="0">
                <a:latin typeface="宋体" panose="02010600030101010101" pitchFamily="2" charset="-122"/>
              </a:rPr>
              <a:t>执行语句为</a:t>
            </a:r>
            <a:r>
              <a:rPr lang="zh-CN" altLang="en-US" sz="2000" dirty="0">
                <a:solidFill>
                  <a:srgbClr val="FF0066"/>
                </a:solidFill>
                <a:latin typeface="宋体" panose="02010600030101010101" pitchFamily="2" charset="-122"/>
              </a:rPr>
              <a:t>多</a:t>
            </a:r>
            <a:r>
              <a:rPr lang="zh-CN" altLang="en-US" sz="2000" b="0" dirty="0">
                <a:latin typeface="宋体" panose="02010600030101010101" pitchFamily="2" charset="-122"/>
              </a:rPr>
              <a:t>条语句</a:t>
            </a:r>
            <a:endParaRPr lang="zh-CN" altLang="en-US" sz="2000" b="0" dirty="0"/>
          </a:p>
        </p:txBody>
      </p:sp>
      <p:sp>
        <p:nvSpPr>
          <p:cNvPr id="1740807" name="AutoShape 7"/>
          <p:cNvSpPr/>
          <p:nvPr/>
        </p:nvSpPr>
        <p:spPr>
          <a:xfrm>
            <a:off x="3614738" y="1231900"/>
            <a:ext cx="2960687" cy="719138"/>
          </a:xfrm>
          <a:prstGeom prst="wedgeRectCallout">
            <a:avLst>
              <a:gd name="adj1" fmla="val -64532"/>
              <a:gd name="adj2" fmla="val 50440"/>
            </a:avLst>
          </a:prstGeom>
          <a:solidFill>
            <a:srgbClr val="FFCCFF"/>
          </a:solidFill>
          <a:ln w="9525">
            <a:noFill/>
          </a:ln>
          <a:effectLst>
            <a:prstShdw prst="shdw17" dist="17961" dir="2699999">
              <a:srgbClr val="997A99"/>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en-US" altLang="zh-CN" sz="2000" dirty="0">
                <a:latin typeface="Times New Roman" panose="02020603050405020304" pitchFamily="18" charset="0"/>
                <a:ea typeface="华文楷体" panose="02010600040101010101" pitchFamily="2" charset="-122"/>
              </a:rPr>
              <a:t>MAX + PLUS </a:t>
            </a:r>
            <a:r>
              <a:rPr lang="en-US" altLang="zh-CN" sz="2000" dirty="0">
                <a:latin typeface="Times New Roman" panose="02020603050405020304" pitchFamily="18" charset="0"/>
                <a:ea typeface="华文新魏" panose="02010800040101010101" pitchFamily="2" charset="-122"/>
              </a:rPr>
              <a:t>II</a:t>
            </a:r>
            <a:r>
              <a:rPr lang="zh-CN" altLang="en-US" sz="2000" dirty="0">
                <a:latin typeface="Times New Roman" panose="02020603050405020304" pitchFamily="18" charset="0"/>
              </a:rPr>
              <a:t>不支持，但</a:t>
            </a:r>
            <a:r>
              <a:rPr lang="en-US" altLang="zh-CN" sz="2000" dirty="0">
                <a:latin typeface="Times New Roman" panose="02020603050405020304" pitchFamily="18" charset="0"/>
              </a:rPr>
              <a:t>Quartus II</a:t>
            </a:r>
            <a:r>
              <a:rPr lang="zh-CN" altLang="en-US" sz="2000" dirty="0">
                <a:latin typeface="Times New Roman" panose="02020603050405020304" pitchFamily="18" charset="0"/>
              </a:rPr>
              <a:t>支持！</a:t>
            </a:r>
            <a:endParaRPr lang="zh-CN" altLang="en-US" sz="2000" dirty="0">
              <a:latin typeface="Times New Roman" panose="02020603050405020304" pitchFamily="18" charset="0"/>
            </a:endParaRPr>
          </a:p>
        </p:txBody>
      </p:sp>
      <p:sp>
        <p:nvSpPr>
          <p:cNvPr id="1740808" name="Text Box 8"/>
          <p:cNvSpPr txBox="1"/>
          <p:nvPr/>
        </p:nvSpPr>
        <p:spPr>
          <a:xfrm>
            <a:off x="1643063" y="4191000"/>
            <a:ext cx="609600" cy="427038"/>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eaLnBrk="1" hangingPunct="1">
              <a:spcBef>
                <a:spcPct val="50000"/>
              </a:spcBef>
              <a:buNone/>
            </a:pPr>
            <a:r>
              <a:rPr lang="zh-CN" altLang="en-US" sz="2200" dirty="0">
                <a:latin typeface="宋体" panose="02010600030101010101" pitchFamily="2" charset="-122"/>
              </a:rPr>
              <a:t>或</a:t>
            </a:r>
            <a:endParaRPr lang="zh-CN" altLang="en-US" sz="2200" dirty="0">
              <a:latin typeface="宋体" panose="02010600030101010101" pitchFamily="2" charset="-122"/>
            </a:endParaRPr>
          </a:p>
        </p:txBody>
      </p:sp>
      <p:sp>
        <p:nvSpPr>
          <p:cNvPr id="1740811" name="Rectangle 11"/>
          <p:cNvSpPr>
            <a:spLocks noChangeArrowheads="1"/>
          </p:cNvSpPr>
          <p:nvPr/>
        </p:nvSpPr>
        <p:spPr bwMode="auto">
          <a:xfrm>
            <a:off x="1143000" y="3200400"/>
            <a:ext cx="819150" cy="446088"/>
          </a:xfrm>
          <a:prstGeom prst="rect">
            <a:avLst/>
          </a:prstGeom>
          <a:noFill/>
          <a:ln w="25400">
            <a:solidFill>
              <a:srgbClr val="FF9900"/>
            </a:solidFill>
            <a:miter lim="800000"/>
          </a:ln>
          <a:effectLst/>
          <a:extLst>
            <a:ext uri="{909E8E84-426E-40DD-AFC4-6F175D3DCCD1}">
              <a14:hiddenFill xmlns:a14="http://schemas.microsoft.com/office/drawing/2010/main">
                <a:gradFill rotWithShape="0">
                  <a:gsLst>
                    <a:gs pos="0">
                      <a:srgbClr val="8488C4"/>
                    </a:gs>
                    <a:gs pos="53000">
                      <a:srgbClr val="D4DEFF"/>
                    </a:gs>
                    <a:gs pos="83000">
                      <a:srgbClr val="D4DEFF"/>
                    </a:gs>
                    <a:gs pos="100000">
                      <a:srgbClr val="96AB94"/>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90000"/>
              </a:lnSpc>
              <a:spcBef>
                <a:spcPct val="30000"/>
              </a:spcBef>
              <a:spcAft>
                <a:spcPct val="0"/>
              </a:spcAft>
              <a:buClr>
                <a:schemeClr val="tx2"/>
              </a:buClr>
              <a:buSzPct val="85000"/>
              <a:buFont typeface="Wingdings" panose="05000000000000000000" pitchFamily="2" charset="2"/>
              <a:buNone/>
              <a:defRPr/>
            </a:pPr>
            <a:r>
              <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rPr>
              <a:t>格式</a:t>
            </a:r>
            <a:endPar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endParaRPr>
          </a:p>
        </p:txBody>
      </p:sp>
      <p:sp>
        <p:nvSpPr>
          <p:cNvPr id="1740812" name="AutoShape 12"/>
          <p:cNvSpPr/>
          <p:nvPr/>
        </p:nvSpPr>
        <p:spPr>
          <a:xfrm rot="-479700">
            <a:off x="5478463" y="1892300"/>
            <a:ext cx="3109912" cy="1152525"/>
          </a:xfrm>
          <a:prstGeom prst="star16">
            <a:avLst>
              <a:gd name="adj" fmla="val 37500"/>
            </a:avLst>
          </a:prstGeom>
          <a:gradFill rotWithShape="0">
            <a:gsLst>
              <a:gs pos="0">
                <a:schemeClr val="accent2"/>
              </a:gs>
              <a:gs pos="100000">
                <a:srgbClr val="FFFF00"/>
              </a:gs>
            </a:gsLst>
            <a:lin ang="2700000" scaled="1"/>
            <a:tileRect/>
          </a:gradFill>
          <a:ln w="9525">
            <a:noFill/>
          </a:ln>
          <a:effectLst>
            <a:outerShdw dist="35921" dir="2699999" algn="ctr" rotWithShape="0">
              <a:schemeClr val="bg2"/>
            </a:outerShdw>
          </a:effectLst>
        </p:spPr>
        <p:txBody>
          <a:bodyPr anchor="ctr" anchorCtr="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2000" dirty="0">
                <a:latin typeface="华文新魏" panose="02010800040101010101" pitchFamily="2" charset="-122"/>
                <a:ea typeface="华文新魏" panose="02010800040101010101" pitchFamily="2" charset="-122"/>
              </a:rPr>
              <a:t>只有部分综合工具可以综合此语句！</a:t>
            </a:r>
            <a:endParaRPr lang="zh-CN" altLang="en-US" sz="2000" dirty="0">
              <a:latin typeface="华文新魏" panose="02010800040101010101" pitchFamily="2" charset="-122"/>
              <a:ea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40803"/>
                                        </p:tgtEl>
                                        <p:attrNameLst>
                                          <p:attrName>style.visibility</p:attrName>
                                        </p:attrNameLst>
                                      </p:cBhvr>
                                      <p:to>
                                        <p:strVal val="visible"/>
                                      </p:to>
                                    </p:set>
                                    <p:anim calcmode="lin" valueType="num">
                                      <p:cBhvr additive="base">
                                        <p:cTn id="7" dur="500" fill="hold"/>
                                        <p:tgtEl>
                                          <p:spTgt spid="1740803"/>
                                        </p:tgtEl>
                                        <p:attrNameLst>
                                          <p:attrName>ppt_x</p:attrName>
                                        </p:attrNameLst>
                                      </p:cBhvr>
                                      <p:tavLst>
                                        <p:tav tm="0">
                                          <p:val>
                                            <p:strVal val="0-#ppt_w/2"/>
                                          </p:val>
                                        </p:tav>
                                        <p:tav tm="100000">
                                          <p:val>
                                            <p:strVal val="#ppt_x"/>
                                          </p:val>
                                        </p:tav>
                                      </p:tavLst>
                                    </p:anim>
                                    <p:anim calcmode="lin" valueType="num">
                                      <p:cBhvr additive="base">
                                        <p:cTn id="8" dur="500" fill="hold"/>
                                        <p:tgtEl>
                                          <p:spTgt spid="174080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740807"/>
                                        </p:tgtEl>
                                        <p:attrNameLst>
                                          <p:attrName>style.visibility</p:attrName>
                                        </p:attrNameLst>
                                      </p:cBhvr>
                                      <p:to>
                                        <p:strVal val="visible"/>
                                      </p:to>
                                    </p:set>
                                    <p:animEffect transition="in" filter="dissolve">
                                      <p:cBhvr>
                                        <p:cTn id="13" dur="500"/>
                                        <p:tgtEl>
                                          <p:spTgt spid="1740807"/>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740811"/>
                                        </p:tgtEl>
                                        <p:attrNameLst>
                                          <p:attrName>style.visibility</p:attrName>
                                        </p:attrNameLst>
                                      </p:cBhvr>
                                      <p:to>
                                        <p:strVal val="visible"/>
                                      </p:to>
                                    </p:set>
                                    <p:anim calcmode="lin" valueType="num">
                                      <p:cBhvr>
                                        <p:cTn id="18" dur="500" fill="hold"/>
                                        <p:tgtEl>
                                          <p:spTgt spid="1740811"/>
                                        </p:tgtEl>
                                        <p:attrNameLst>
                                          <p:attrName>ppt_w</p:attrName>
                                        </p:attrNameLst>
                                      </p:cBhvr>
                                      <p:tavLst>
                                        <p:tav tm="0">
                                          <p:val>
                                            <p:fltVal val="0.000000"/>
                                          </p:val>
                                        </p:tav>
                                        <p:tav tm="100000">
                                          <p:val>
                                            <p:strVal val="#ppt_w"/>
                                          </p:val>
                                        </p:tav>
                                      </p:tavLst>
                                    </p:anim>
                                    <p:anim calcmode="lin" valueType="num">
                                      <p:cBhvr>
                                        <p:cTn id="19" dur="500" fill="hold"/>
                                        <p:tgtEl>
                                          <p:spTgt spid="1740811"/>
                                        </p:tgtEl>
                                        <p:attrNameLst>
                                          <p:attrName>ppt_h</p:attrName>
                                        </p:attrNameLst>
                                      </p:cBhvr>
                                      <p:tavLst>
                                        <p:tav tm="0">
                                          <p:val>
                                            <p:fltVal val="0.000000"/>
                                          </p:val>
                                        </p:tav>
                                        <p:tav tm="100000">
                                          <p:val>
                                            <p:strVal val="#ppt_h"/>
                                          </p:val>
                                        </p:tav>
                                      </p:tavLst>
                                    </p:anim>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740804"/>
                                        </p:tgtEl>
                                        <p:attrNameLst>
                                          <p:attrName>style.visibility</p:attrName>
                                        </p:attrNameLst>
                                      </p:cBhvr>
                                      <p:to>
                                        <p:strVal val="visible"/>
                                      </p:to>
                                    </p:set>
                                    <p:animEffect transition="in" filter="wipe(left)">
                                      <p:cBhvr>
                                        <p:cTn id="23" dur="500"/>
                                        <p:tgtEl>
                                          <p:spTgt spid="174080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740808"/>
                                        </p:tgtEl>
                                        <p:attrNameLst>
                                          <p:attrName>style.visibility</p:attrName>
                                        </p:attrNameLst>
                                      </p:cBhvr>
                                      <p:to>
                                        <p:strVal val="visible"/>
                                      </p:to>
                                    </p:set>
                                    <p:animEffect transition="in" filter="dissolve">
                                      <p:cBhvr>
                                        <p:cTn id="28" dur="500"/>
                                        <p:tgtEl>
                                          <p:spTgt spid="1740808"/>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740805"/>
                                        </p:tgtEl>
                                        <p:attrNameLst>
                                          <p:attrName>style.visibility</p:attrName>
                                        </p:attrNameLst>
                                      </p:cBhvr>
                                      <p:to>
                                        <p:strVal val="visible"/>
                                      </p:to>
                                    </p:set>
                                    <p:animEffect transition="in" filter="wipe(left)">
                                      <p:cBhvr>
                                        <p:cTn id="32" dur="500"/>
                                        <p:tgtEl>
                                          <p:spTgt spid="174080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40806"/>
                                        </p:tgtEl>
                                        <p:attrNameLst>
                                          <p:attrName>style.visibility</p:attrName>
                                        </p:attrNameLst>
                                      </p:cBhvr>
                                      <p:to>
                                        <p:strVal val="visible"/>
                                      </p:to>
                                    </p:set>
                                    <p:animEffect transition="in" filter="dissolve">
                                      <p:cBhvr>
                                        <p:cTn id="37" dur="500"/>
                                        <p:tgtEl>
                                          <p:spTgt spid="1740806"/>
                                        </p:tgtEl>
                                      </p:cBhvr>
                                    </p:animEffect>
                                  </p:childTnLst>
                                  <p:subTnLst>
                                    <p:set>
                                      <p:cBhvr override="childStyle">
                                        <p:cTn dur="1" fill="hold" display="0" masterRel="nextClick" afterEffect="1"/>
                                        <p:tgtEl>
                                          <p:spTgt spid="1740806"/>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1740812"/>
                                        </p:tgtEl>
                                        <p:attrNameLst>
                                          <p:attrName>style.visibility</p:attrName>
                                        </p:attrNameLst>
                                      </p:cBhvr>
                                      <p:to>
                                        <p:strVal val="visible"/>
                                      </p:to>
                                    </p:set>
                                    <p:anim calcmode="lin" valueType="num">
                                      <p:cBhvr>
                                        <p:cTn id="42" dur="500" fill="hold"/>
                                        <p:tgtEl>
                                          <p:spTgt spid="1740812"/>
                                        </p:tgtEl>
                                        <p:attrNameLst>
                                          <p:attrName>ppt_w</p:attrName>
                                        </p:attrNameLst>
                                      </p:cBhvr>
                                      <p:tavLst>
                                        <p:tav tm="0">
                                          <p:val>
                                            <p:fltVal val="0.000000"/>
                                          </p:val>
                                        </p:tav>
                                        <p:tav tm="100000">
                                          <p:val>
                                            <p:strVal val="#ppt_w"/>
                                          </p:val>
                                        </p:tav>
                                      </p:tavLst>
                                    </p:anim>
                                    <p:anim calcmode="lin" valueType="num">
                                      <p:cBhvr>
                                        <p:cTn id="43" dur="500" fill="hold"/>
                                        <p:tgtEl>
                                          <p:spTgt spid="1740812"/>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03" grpId="0"/>
      <p:bldP spid="1740804" grpId="0" animBg="1"/>
      <p:bldP spid="1740805" grpId="0" animBg="1"/>
      <p:bldP spid="1740806" grpId="0" animBg="1"/>
      <p:bldP spid="1740807" grpId="0" animBg="1"/>
      <p:bldP spid="1740808" grpId="0"/>
      <p:bldP spid="1740811" grpId="0" animBg="1"/>
      <p:bldP spid="17408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89091"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2  Verilog HDL</a:t>
            </a:r>
            <a:r>
              <a:rPr lang="zh-CN" altLang="en-US" dirty="0">
                <a:latin typeface="华文楷体" panose="02010600040101010101" pitchFamily="2" charset="-122"/>
              </a:rPr>
              <a:t>基本结构</a:t>
            </a:r>
            <a:endParaRPr lang="zh-CN" altLang="en-US" dirty="0">
              <a:latin typeface="华文楷体" panose="02010600040101010101" pitchFamily="2" charset="-122"/>
            </a:endParaRPr>
          </a:p>
        </p:txBody>
      </p:sp>
      <p:sp>
        <p:nvSpPr>
          <p:cNvPr id="1601539" name="Rectangle 3"/>
          <p:cNvSpPr>
            <a:spLocks noGrp="1"/>
          </p:cNvSpPr>
          <p:nvPr>
            <p:ph idx="1"/>
          </p:nvPr>
        </p:nvSpPr>
        <p:spPr>
          <a:xfrm>
            <a:off x="371475" y="1962150"/>
            <a:ext cx="8501063" cy="4419600"/>
          </a:xfrm>
          <a:ln/>
        </p:spPr>
        <p:txBody>
          <a:bodyPr vert="horz" wrap="square" lIns="91440" tIns="45720" rIns="91440" bIns="45720" anchor="t" anchorCtr="0"/>
          <a:p>
            <a:pPr algn="just" eaLnBrk="1" hangingPunct="1">
              <a:lnSpc>
                <a:spcPct val="110000"/>
              </a:lnSpc>
              <a:buClr>
                <a:srgbClr val="FF0000"/>
              </a:buClr>
              <a:buSzPct val="80000"/>
              <a:buFont typeface="Wingdings" panose="05000000000000000000" pitchFamily="2" charset="2"/>
              <a:buChar char="Ø"/>
            </a:pPr>
            <a:r>
              <a:rPr lang="en-US" altLang="zh-CN" sz="2200" dirty="0">
                <a:latin typeface="Times New Roman" panose="02020603050405020304" pitchFamily="18" charset="0"/>
              </a:rPr>
              <a:t>Verilog HDL</a:t>
            </a:r>
            <a:r>
              <a:rPr lang="zh-CN" altLang="en-US" sz="2200" dirty="0">
                <a:latin typeface="Times New Roman" panose="02020603050405020304" pitchFamily="18" charset="0"/>
              </a:rPr>
              <a:t>程序是由</a:t>
            </a:r>
            <a:r>
              <a:rPr lang="zh-CN" altLang="en-US" sz="2200" dirty="0">
                <a:solidFill>
                  <a:srgbClr val="FF0066"/>
                </a:solidFill>
                <a:latin typeface="Times New Roman" panose="02020603050405020304" pitchFamily="18" charset="0"/>
              </a:rPr>
              <a:t>模块</a:t>
            </a:r>
            <a:r>
              <a:rPr lang="zh-CN" altLang="en-US" sz="2200" dirty="0">
                <a:latin typeface="Times New Roman" panose="02020603050405020304" pitchFamily="18" charset="0"/>
              </a:rPr>
              <a:t>构成的。每个模块嵌套在</a:t>
            </a:r>
            <a:r>
              <a:rPr lang="en-US" altLang="zh-CN" sz="2200" dirty="0">
                <a:latin typeface="Times New Roman" panose="02020603050405020304" pitchFamily="18" charset="0"/>
              </a:rPr>
              <a:t>module</a:t>
            </a:r>
            <a:r>
              <a:rPr lang="zh-CN" altLang="en-US" sz="2200" dirty="0">
                <a:latin typeface="Times New Roman" panose="02020603050405020304" pitchFamily="18" charset="0"/>
              </a:rPr>
              <a:t>和</a:t>
            </a:r>
            <a:r>
              <a:rPr lang="en-US" altLang="zh-CN" sz="2200" dirty="0">
                <a:latin typeface="Times New Roman" panose="02020603050405020304" pitchFamily="18" charset="0"/>
              </a:rPr>
              <a:t>endmodule</a:t>
            </a:r>
            <a:r>
              <a:rPr lang="zh-CN" altLang="en-US" sz="2200" dirty="0">
                <a:latin typeface="Times New Roman" panose="02020603050405020304" pitchFamily="18" charset="0"/>
              </a:rPr>
              <a:t>声明语句中。模块是可以进行层次嵌套的。</a:t>
            </a:r>
            <a:endParaRPr lang="zh-CN" altLang="en-US" sz="2200" dirty="0">
              <a:latin typeface="Times New Roman" panose="02020603050405020304" pitchFamily="18" charset="0"/>
            </a:endParaRPr>
          </a:p>
          <a:p>
            <a:pPr algn="just" eaLnBrk="1" hangingPunct="1">
              <a:lnSpc>
                <a:spcPct val="110000"/>
              </a:lnSpc>
              <a:buClr>
                <a:srgbClr val="FF0000"/>
              </a:buClr>
              <a:buSzPct val="80000"/>
              <a:buFont typeface="Wingdings" panose="05000000000000000000" pitchFamily="2" charset="2"/>
              <a:buChar char="Ø"/>
            </a:pPr>
            <a:r>
              <a:rPr lang="zh-CN" altLang="en-US" sz="2200" dirty="0">
                <a:latin typeface="Times New Roman" panose="02020603050405020304" pitchFamily="18" charset="0"/>
              </a:rPr>
              <a:t>每个</a:t>
            </a:r>
            <a:r>
              <a:rPr lang="en-US" altLang="zh-CN" sz="2200" dirty="0">
                <a:latin typeface="Times New Roman" panose="02020603050405020304" pitchFamily="18" charset="0"/>
              </a:rPr>
              <a:t>Verilog HDL</a:t>
            </a:r>
            <a:r>
              <a:rPr lang="zh-CN" altLang="en-US" sz="2200" dirty="0">
                <a:latin typeface="Times New Roman" panose="02020603050405020304" pitchFamily="18" charset="0"/>
              </a:rPr>
              <a:t>源文件中只准有一个顶层模块，其他为子模块。</a:t>
            </a:r>
            <a:endParaRPr lang="zh-CN" altLang="en-US" sz="2200" dirty="0">
              <a:latin typeface="Times New Roman" panose="02020603050405020304" pitchFamily="18" charset="0"/>
            </a:endParaRPr>
          </a:p>
          <a:p>
            <a:pPr algn="just" eaLnBrk="1" hangingPunct="1">
              <a:lnSpc>
                <a:spcPct val="110000"/>
              </a:lnSpc>
              <a:buClr>
                <a:srgbClr val="FF0000"/>
              </a:buClr>
              <a:buSzPct val="80000"/>
              <a:buFont typeface="Wingdings" panose="05000000000000000000" pitchFamily="2" charset="2"/>
              <a:buChar char="Ø"/>
            </a:pPr>
            <a:r>
              <a:rPr lang="zh-CN" altLang="en-US" sz="2200" dirty="0">
                <a:latin typeface="Times New Roman" panose="02020603050405020304" pitchFamily="18" charset="0"/>
              </a:rPr>
              <a:t>每个模块要进行端口定义，并说明输入输出端口，然后对模块的功能进行行为逻辑描述。</a:t>
            </a:r>
            <a:endParaRPr lang="zh-CN" altLang="en-US" sz="2200" dirty="0">
              <a:latin typeface="Times New Roman" panose="02020603050405020304" pitchFamily="18" charset="0"/>
            </a:endParaRPr>
          </a:p>
          <a:p>
            <a:pPr algn="just" eaLnBrk="1" hangingPunct="1">
              <a:lnSpc>
                <a:spcPct val="110000"/>
              </a:lnSpc>
              <a:buClr>
                <a:srgbClr val="FF0000"/>
              </a:buClr>
              <a:buSzPct val="80000"/>
              <a:buFont typeface="Wingdings" panose="05000000000000000000" pitchFamily="2" charset="2"/>
              <a:buChar char="Ø"/>
            </a:pPr>
            <a:r>
              <a:rPr lang="zh-CN" altLang="en-US" sz="2200" dirty="0">
                <a:latin typeface="Times New Roman" panose="02020603050405020304" pitchFamily="18" charset="0"/>
              </a:rPr>
              <a:t>程序书写格式自由，一行可以写几个语句，一个语句也可以分多行写。</a:t>
            </a:r>
            <a:endParaRPr lang="zh-CN" altLang="en-US" sz="2200" dirty="0">
              <a:latin typeface="Times New Roman" panose="02020603050405020304" pitchFamily="18" charset="0"/>
            </a:endParaRPr>
          </a:p>
          <a:p>
            <a:pPr algn="just" eaLnBrk="1" hangingPunct="1">
              <a:lnSpc>
                <a:spcPct val="110000"/>
              </a:lnSpc>
              <a:buClr>
                <a:srgbClr val="FF0000"/>
              </a:buClr>
              <a:buSzPct val="80000"/>
              <a:buFont typeface="Wingdings" panose="05000000000000000000" pitchFamily="2" charset="2"/>
              <a:buChar char="Ø"/>
            </a:pPr>
            <a:r>
              <a:rPr lang="zh-CN" altLang="en-US" sz="2200" dirty="0">
                <a:latin typeface="Times New Roman" panose="02020603050405020304" pitchFamily="18" charset="0"/>
              </a:rPr>
              <a:t>除了</a:t>
            </a:r>
            <a:r>
              <a:rPr lang="en-US" altLang="zh-CN" sz="2200" dirty="0">
                <a:solidFill>
                  <a:srgbClr val="FF33CC"/>
                </a:solidFill>
                <a:latin typeface="Times New Roman" panose="02020603050405020304" pitchFamily="18" charset="0"/>
              </a:rPr>
              <a:t>endmodule</a:t>
            </a:r>
            <a:r>
              <a:rPr lang="zh-CN" altLang="en-US" sz="2200" dirty="0">
                <a:latin typeface="Times New Roman" panose="02020603050405020304" pitchFamily="18" charset="0"/>
              </a:rPr>
              <a:t>语句、</a:t>
            </a:r>
            <a:r>
              <a:rPr lang="en-US" altLang="zh-CN" sz="2200" dirty="0">
                <a:solidFill>
                  <a:srgbClr val="FF33CC"/>
                </a:solidFill>
                <a:latin typeface="Times New Roman" panose="02020603050405020304" pitchFamily="18" charset="0"/>
              </a:rPr>
              <a:t>begin_end</a:t>
            </a:r>
            <a:r>
              <a:rPr lang="zh-CN" altLang="en-US" sz="2200" dirty="0">
                <a:latin typeface="Times New Roman" panose="02020603050405020304" pitchFamily="18" charset="0"/>
              </a:rPr>
              <a:t>语句和</a:t>
            </a:r>
            <a:r>
              <a:rPr lang="en-US" altLang="zh-CN" sz="2200" dirty="0">
                <a:solidFill>
                  <a:srgbClr val="FF33CC"/>
                </a:solidFill>
                <a:latin typeface="Times New Roman" panose="02020603050405020304" pitchFamily="18" charset="0"/>
              </a:rPr>
              <a:t>fork_join</a:t>
            </a:r>
            <a:r>
              <a:rPr lang="zh-CN" altLang="en-US" sz="2200" dirty="0">
                <a:latin typeface="Times New Roman" panose="02020603050405020304" pitchFamily="18" charset="0"/>
              </a:rPr>
              <a:t>语句外，每个语句和数据定义的最后必须有分号。</a:t>
            </a:r>
            <a:endParaRPr lang="zh-CN" altLang="en-US" sz="2200" dirty="0">
              <a:latin typeface="Times New Roman" panose="02020603050405020304" pitchFamily="18" charset="0"/>
            </a:endParaRPr>
          </a:p>
          <a:p>
            <a:pPr algn="just" eaLnBrk="1" hangingPunct="1">
              <a:lnSpc>
                <a:spcPct val="110000"/>
              </a:lnSpc>
              <a:buClr>
                <a:srgbClr val="FF0000"/>
              </a:buClr>
              <a:buSzPct val="80000"/>
              <a:buFont typeface="Wingdings" panose="05000000000000000000" pitchFamily="2" charset="2"/>
              <a:buChar char="Ø"/>
            </a:pPr>
            <a:r>
              <a:rPr lang="zh-CN" altLang="en-US" sz="2200" dirty="0">
                <a:latin typeface="Times New Roman" panose="02020603050405020304" pitchFamily="18" charset="0"/>
              </a:rPr>
              <a:t>可用</a:t>
            </a:r>
            <a:r>
              <a:rPr lang="en-US" altLang="zh-CN" sz="2200" dirty="0">
                <a:solidFill>
                  <a:schemeClr val="hlink"/>
                </a:solidFill>
                <a:latin typeface="Times New Roman" panose="02020603050405020304" pitchFamily="18" charset="0"/>
              </a:rPr>
              <a:t>/*.....*/</a:t>
            </a:r>
            <a:r>
              <a:rPr lang="zh-CN" altLang="en-US" sz="2200" dirty="0">
                <a:latin typeface="Times New Roman" panose="02020603050405020304" pitchFamily="18" charset="0"/>
              </a:rPr>
              <a:t>和</a:t>
            </a:r>
            <a:r>
              <a:rPr lang="en-US" altLang="zh-CN" sz="2200" dirty="0">
                <a:solidFill>
                  <a:schemeClr val="hlink"/>
                </a:solidFill>
                <a:latin typeface="Times New Roman" panose="02020603050405020304" pitchFamily="18" charset="0"/>
              </a:rPr>
              <a:t>//...</a:t>
            </a:r>
            <a:r>
              <a:rPr lang="zh-CN" altLang="en-US" sz="2200" dirty="0">
                <a:latin typeface="Times New Roman" panose="02020603050405020304" pitchFamily="18" charset="0"/>
              </a:rPr>
              <a:t>对程序的任何部分作注释。加上必要的注释，以增强程序的可读性和可维护性。</a:t>
            </a:r>
            <a:endParaRPr lang="zh-CN" altLang="en-US" sz="2200" dirty="0">
              <a:latin typeface="Times New Roman" panose="02020603050405020304" pitchFamily="18" charset="0"/>
            </a:endParaRPr>
          </a:p>
        </p:txBody>
      </p:sp>
      <p:sp>
        <p:nvSpPr>
          <p:cNvPr id="1601541" name="AutoShape 5"/>
          <p:cNvSpPr>
            <a:spLocks noChangeArrowheads="1"/>
          </p:cNvSpPr>
          <p:nvPr/>
        </p:nvSpPr>
        <p:spPr bwMode="auto">
          <a:xfrm rot="-248926">
            <a:off x="88900" y="1230313"/>
            <a:ext cx="2346325" cy="576263"/>
          </a:xfrm>
          <a:prstGeom prst="star16">
            <a:avLst>
              <a:gd name="adj" fmla="val 37500"/>
            </a:avLst>
          </a:prstGeom>
          <a:solidFill>
            <a:srgbClr val="FF99FF"/>
          </a:solidFill>
          <a:ln>
            <a:noFill/>
          </a:ln>
          <a:effectLst/>
          <a:scene3d>
            <a:camera prst="legacyObliqueTopLeft"/>
            <a:lightRig rig="legacyFlat3" dir="t"/>
          </a:scene3d>
          <a:sp3d extrusionH="430200" prstMaterial="legacyMatte">
            <a:bevelT w="13500" h="13500" prst="angle"/>
            <a:bevelB w="13500" h="13500" prst="angle"/>
            <a:extrusionClr>
              <a:srgbClr val="FF99FF"/>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rgbClr val="CC0000"/>
                </a:solidFill>
                <a:effectLst>
                  <a:outerShdw blurRad="38100" dist="38100" dir="2700000" algn="tl">
                    <a:srgbClr val="000000"/>
                  </a:outerShdw>
                </a:effectLst>
                <a:uLnTx/>
                <a:uFillTx/>
                <a:latin typeface="Arial" panose="020B0604020202020204" pitchFamily="34" charset="0"/>
                <a:ea typeface="华文新魏" panose="02010800040101010101" pitchFamily="2" charset="-122"/>
                <a:cs typeface="+mn-cs"/>
              </a:rPr>
              <a:t>总  结</a:t>
            </a:r>
            <a:endParaRPr kumimoji="0" lang="zh-CN" altLang="en-US" sz="3200" b="1" i="0" u="none" strike="noStrike" kern="1200" cap="none" spc="0" normalizeH="0" baseline="0" noProof="0">
              <a:ln>
                <a:noFill/>
              </a:ln>
              <a:solidFill>
                <a:srgbClr val="CC0000"/>
              </a:solidFill>
              <a:effectLst>
                <a:outerShdw blurRad="38100" dist="38100" dir="2700000" algn="tl">
                  <a:srgbClr val="000000"/>
                </a:outerShdw>
              </a:effectLst>
              <a:uLnTx/>
              <a:uFillTx/>
              <a:latin typeface="Arial" panose="020B0604020202020204" pitchFamily="34" charset="0"/>
              <a:ea typeface="华文新魏" panose="02010800040101010101" pitchFamily="2" charset="-122"/>
              <a:cs typeface="+mn-cs"/>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601541"/>
                                        </p:tgtEl>
                                        <p:attrNameLst>
                                          <p:attrName>style.visibility</p:attrName>
                                        </p:attrNameLst>
                                      </p:cBhvr>
                                      <p:to>
                                        <p:strVal val="visible"/>
                                      </p:to>
                                    </p:set>
                                    <p:animEffect transition="in" filter="barn(outHorizontal)">
                                      <p:cBhvr>
                                        <p:cTn id="7" dur="500"/>
                                        <p:tgtEl>
                                          <p:spTgt spid="160154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01539">
                                            <p:txEl>
                                              <p:charRg st="0" end="64"/>
                                            </p:txEl>
                                          </p:spTgt>
                                        </p:tgtEl>
                                        <p:attrNameLst>
                                          <p:attrName>style.visibility</p:attrName>
                                        </p:attrNameLst>
                                      </p:cBhvr>
                                      <p:to>
                                        <p:strVal val="visible"/>
                                      </p:to>
                                    </p:set>
                                    <p:anim calcmode="lin" valueType="num">
                                      <p:cBhvr additive="base">
                                        <p:cTn id="12" dur="500" fill="hold"/>
                                        <p:tgtEl>
                                          <p:spTgt spid="1601539">
                                            <p:txEl>
                                              <p:charRg st="0" end="6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601539">
                                            <p:txEl>
                                              <p:charRg st="0" end="64"/>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01539">
                                            <p:txEl>
                                              <p:charRg st="64" end="99"/>
                                            </p:txEl>
                                          </p:spTgt>
                                        </p:tgtEl>
                                        <p:attrNameLst>
                                          <p:attrName>style.visibility</p:attrName>
                                        </p:attrNameLst>
                                      </p:cBhvr>
                                      <p:to>
                                        <p:strVal val="visible"/>
                                      </p:to>
                                    </p:set>
                                    <p:anim calcmode="lin" valueType="num">
                                      <p:cBhvr additive="base">
                                        <p:cTn id="18" dur="500" fill="hold"/>
                                        <p:tgtEl>
                                          <p:spTgt spid="1601539">
                                            <p:txEl>
                                              <p:charRg st="64" end="99"/>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601539">
                                            <p:txEl>
                                              <p:charRg st="64" end="99"/>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601539">
                                            <p:txEl>
                                              <p:charRg st="99" end="139"/>
                                            </p:txEl>
                                          </p:spTgt>
                                        </p:tgtEl>
                                        <p:attrNameLst>
                                          <p:attrName>style.visibility</p:attrName>
                                        </p:attrNameLst>
                                      </p:cBhvr>
                                      <p:to>
                                        <p:strVal val="visible"/>
                                      </p:to>
                                    </p:set>
                                    <p:anim calcmode="lin" valueType="num">
                                      <p:cBhvr additive="base">
                                        <p:cTn id="24" dur="500" fill="hold"/>
                                        <p:tgtEl>
                                          <p:spTgt spid="1601539">
                                            <p:txEl>
                                              <p:charRg st="99" end="139"/>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601539">
                                            <p:txEl>
                                              <p:charRg st="99" end="139"/>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601539">
                                            <p:txEl>
                                              <p:charRg st="139" end="171"/>
                                            </p:txEl>
                                          </p:spTgt>
                                        </p:tgtEl>
                                        <p:attrNameLst>
                                          <p:attrName>style.visibility</p:attrName>
                                        </p:attrNameLst>
                                      </p:cBhvr>
                                      <p:to>
                                        <p:strVal val="visible"/>
                                      </p:to>
                                    </p:set>
                                    <p:anim calcmode="lin" valueType="num">
                                      <p:cBhvr additive="base">
                                        <p:cTn id="30" dur="500" fill="hold"/>
                                        <p:tgtEl>
                                          <p:spTgt spid="1601539">
                                            <p:txEl>
                                              <p:charRg st="139" end="17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601539">
                                            <p:txEl>
                                              <p:charRg st="139" end="171"/>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601539">
                                            <p:txEl>
                                              <p:charRg st="171" end="229"/>
                                            </p:txEl>
                                          </p:spTgt>
                                        </p:tgtEl>
                                        <p:attrNameLst>
                                          <p:attrName>style.visibility</p:attrName>
                                        </p:attrNameLst>
                                      </p:cBhvr>
                                      <p:to>
                                        <p:strVal val="visible"/>
                                      </p:to>
                                    </p:set>
                                    <p:anim calcmode="lin" valueType="num">
                                      <p:cBhvr additive="base">
                                        <p:cTn id="36" dur="500" fill="hold"/>
                                        <p:tgtEl>
                                          <p:spTgt spid="1601539">
                                            <p:txEl>
                                              <p:charRg st="171" end="229"/>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601539">
                                            <p:txEl>
                                              <p:charRg st="171" end="229"/>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601539">
                                            <p:txEl>
                                              <p:charRg st="229" end="282"/>
                                            </p:txEl>
                                          </p:spTgt>
                                        </p:tgtEl>
                                        <p:attrNameLst>
                                          <p:attrName>style.visibility</p:attrName>
                                        </p:attrNameLst>
                                      </p:cBhvr>
                                      <p:to>
                                        <p:strVal val="visible"/>
                                      </p:to>
                                    </p:set>
                                    <p:anim calcmode="lin" valueType="num">
                                      <p:cBhvr additive="base">
                                        <p:cTn id="42" dur="500" fill="hold"/>
                                        <p:tgtEl>
                                          <p:spTgt spid="1601539">
                                            <p:txEl>
                                              <p:charRg st="229" end="28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601539">
                                            <p:txEl>
                                              <p:charRg st="229" end="28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1539" grpId="0" bldLvl="2" build="p"/>
      <p:bldP spid="1601541"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6898"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061315" name="Rectangle 3"/>
          <p:cNvSpPr>
            <a:spLocks noGrp="1"/>
          </p:cNvSpPr>
          <p:nvPr>
            <p:ph idx="1"/>
          </p:nvPr>
        </p:nvSpPr>
        <p:spPr>
          <a:xfrm>
            <a:off x="557213" y="1077913"/>
            <a:ext cx="7631112" cy="585787"/>
          </a:xfrm>
          <a:ln/>
        </p:spPr>
        <p:txBody>
          <a:bodyPr vert="horz" wrap="square" lIns="91440" tIns="45720" rIns="91440" bIns="45720" anchor="t" anchorCtr="0"/>
          <a:p>
            <a:pPr marL="0" indent="0" algn="just">
              <a:spcBef>
                <a:spcPct val="0"/>
              </a:spcBef>
              <a:buClrTx/>
              <a:buFontTx/>
              <a:buNone/>
            </a:pPr>
            <a:r>
              <a:rPr lang="en-US" altLang="zh-CN" sz="2200" dirty="0">
                <a:latin typeface="宋体" panose="02010600030101010101" pitchFamily="2" charset="-122"/>
              </a:rPr>
              <a:t>[</a:t>
            </a:r>
            <a:r>
              <a:rPr lang="zh-CN" altLang="en-US" sz="2200" dirty="0">
                <a:solidFill>
                  <a:srgbClr val="FF0066"/>
                </a:solidFill>
                <a:latin typeface="宋体" panose="02010600030101010101" pitchFamily="2" charset="-122"/>
              </a:rPr>
              <a:t>例</a:t>
            </a:r>
            <a:r>
              <a:rPr lang="en-US" altLang="zh-CN" sz="2200" dirty="0">
                <a:latin typeface="宋体" panose="02010600030101010101" pitchFamily="2" charset="-122"/>
              </a:rPr>
              <a:t>]</a:t>
            </a:r>
            <a:r>
              <a:rPr lang="zh-CN" altLang="en-US" sz="2200" dirty="0">
                <a:latin typeface="宋体" panose="02010600030101010101" pitchFamily="2" charset="-122"/>
              </a:rPr>
              <a:t>用</a:t>
            </a:r>
            <a:r>
              <a:rPr lang="en-US" altLang="zh-CN" sz="2200" dirty="0">
                <a:latin typeface="宋体" panose="02010600030101010101" pitchFamily="2" charset="-122"/>
              </a:rPr>
              <a:t>repeat</a:t>
            </a:r>
            <a:r>
              <a:rPr lang="zh-CN" altLang="en-US" sz="2200" dirty="0">
                <a:latin typeface="宋体" panose="02010600030101010101" pitchFamily="2" charset="-122"/>
              </a:rPr>
              <a:t>语句和移位操作实现两个</a:t>
            </a:r>
            <a:r>
              <a:rPr lang="en-US" altLang="zh-CN" sz="2200" dirty="0">
                <a:latin typeface="宋体" panose="02010600030101010101" pitchFamily="2" charset="-122"/>
              </a:rPr>
              <a:t>8</a:t>
            </a:r>
            <a:r>
              <a:rPr lang="zh-CN" altLang="en-US" sz="2200" dirty="0">
                <a:latin typeface="宋体" panose="02010600030101010101" pitchFamily="2" charset="-122"/>
              </a:rPr>
              <a:t>位二进制数乘法</a:t>
            </a:r>
            <a:endParaRPr lang="zh-CN" altLang="en-US" sz="2200" dirty="0">
              <a:latin typeface="宋体" panose="02010600030101010101" pitchFamily="2" charset="-122"/>
            </a:endParaRPr>
          </a:p>
        </p:txBody>
      </p:sp>
      <p:sp>
        <p:nvSpPr>
          <p:cNvPr id="2061316" name="Text Box 4"/>
          <p:cNvSpPr txBox="1"/>
          <p:nvPr/>
        </p:nvSpPr>
        <p:spPr>
          <a:xfrm>
            <a:off x="2541588" y="6353175"/>
            <a:ext cx="4267200" cy="457200"/>
          </a:xfrm>
          <a:prstGeom prst="rect">
            <a:avLst/>
          </a:prstGeom>
          <a:solidFill>
            <a:srgbClr val="FFCC99"/>
          </a:solidFill>
          <a:ln w="9525">
            <a:noFill/>
          </a:ln>
          <a:effectLst>
            <a:prstShdw prst="shdw13" dist="53882" dir="13499999">
              <a:schemeClr val="bg2"/>
            </a:prst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zh-CN" altLang="en-US" dirty="0">
                <a:solidFill>
                  <a:srgbClr val="FF3399"/>
                </a:solidFill>
                <a:latin typeface="仿宋_GB2312" pitchFamily="50" charset="-122"/>
                <a:ea typeface="仿宋_GB2312" pitchFamily="50" charset="-122"/>
              </a:rPr>
              <a:t>注</a:t>
            </a:r>
            <a:r>
              <a:rPr lang="zh-CN" altLang="en-US" dirty="0">
                <a:latin typeface="仿宋_GB2312" pitchFamily="50" charset="-122"/>
                <a:ea typeface="仿宋_GB2312" pitchFamily="50" charset="-122"/>
              </a:rPr>
              <a:t>：</a:t>
            </a:r>
            <a:r>
              <a:rPr lang="zh-CN" altLang="en-US" dirty="0">
                <a:latin typeface="华文楷体" panose="02010600040101010101" pitchFamily="2" charset="-122"/>
                <a:ea typeface="华文楷体" panose="02010600040101010101" pitchFamily="2" charset="-122"/>
              </a:rPr>
              <a:t>不如采用</a:t>
            </a:r>
            <a:r>
              <a:rPr lang="en-US" altLang="zh-CN" dirty="0">
                <a:latin typeface="华文楷体" panose="02010600040101010101" pitchFamily="2" charset="-122"/>
                <a:ea typeface="华文楷体" panose="02010600040101010101" pitchFamily="2" charset="-122"/>
              </a:rPr>
              <a:t>for</a:t>
            </a:r>
            <a:r>
              <a:rPr lang="zh-CN" altLang="en-US" dirty="0">
                <a:latin typeface="华文楷体" panose="02010600040101010101" pitchFamily="2" charset="-122"/>
                <a:ea typeface="华文楷体" panose="02010600040101010101" pitchFamily="2" charset="-122"/>
              </a:rPr>
              <a:t>语句简单！</a:t>
            </a:r>
            <a:endParaRPr lang="zh-CN" altLang="en-US" dirty="0">
              <a:latin typeface="华文楷体" panose="02010600040101010101" pitchFamily="2" charset="-122"/>
              <a:ea typeface="华文楷体" panose="02010600040101010101" pitchFamily="2" charset="-122"/>
            </a:endParaRPr>
          </a:p>
        </p:txBody>
      </p:sp>
      <p:graphicFrame>
        <p:nvGraphicFramePr>
          <p:cNvPr id="2061319" name="Object 7"/>
          <p:cNvGraphicFramePr>
            <a:graphicFrameLocks noChangeAspect="1"/>
          </p:cNvGraphicFramePr>
          <p:nvPr/>
        </p:nvGraphicFramePr>
        <p:xfrm>
          <a:off x="727075" y="1493838"/>
          <a:ext cx="7731125" cy="4792662"/>
        </p:xfrm>
        <a:graphic>
          <a:graphicData uri="http://schemas.openxmlformats.org/presentationml/2006/ole">
            <mc:AlternateContent xmlns:mc="http://schemas.openxmlformats.org/markup-compatibility/2006">
              <mc:Choice xmlns:v="urn:schemas-microsoft-com:vml" Requires="v">
                <p:oleObj spid="_x0000_s3089" name="" r:id="rId1" imgW="6191250" imgH="3838575" progId="Paint.Picture">
                  <p:embed/>
                </p:oleObj>
              </mc:Choice>
              <mc:Fallback>
                <p:oleObj name="" r:id="rId1" imgW="6191250" imgH="3838575" progId="Paint.Picture">
                  <p:embed/>
                  <p:pic>
                    <p:nvPicPr>
                      <p:cNvPr id="0" name="图片 3088"/>
                      <p:cNvPicPr/>
                      <p:nvPr/>
                    </p:nvPicPr>
                    <p:blipFill>
                      <a:blip r:embed="rId2"/>
                      <a:stretch>
                        <a:fillRect/>
                      </a:stretch>
                    </p:blipFill>
                    <p:spPr>
                      <a:xfrm>
                        <a:off x="727075" y="1493838"/>
                        <a:ext cx="7731125" cy="4792662"/>
                      </a:xfrm>
                      <a:prstGeom prst="rect">
                        <a:avLst/>
                      </a:prstGeom>
                      <a:noFill/>
                      <a:ln w="38100">
                        <a:noFill/>
                        <a:miter/>
                      </a:ln>
                    </p:spPr>
                  </p:pic>
                </p:oleObj>
              </mc:Fallback>
            </mc:AlternateContent>
          </a:graphicData>
        </a:graphic>
      </p:graphicFrame>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61315">
                                            <p:txEl>
                                              <p:charRg st="0" end="30"/>
                                            </p:txEl>
                                          </p:spTgt>
                                        </p:tgtEl>
                                        <p:attrNameLst>
                                          <p:attrName>style.visibility</p:attrName>
                                        </p:attrNameLst>
                                      </p:cBhvr>
                                      <p:to>
                                        <p:strVal val="visible"/>
                                      </p:to>
                                    </p:set>
                                    <p:anim calcmode="lin" valueType="num">
                                      <p:cBhvr additive="base">
                                        <p:cTn id="7" dur="500" fill="hold"/>
                                        <p:tgtEl>
                                          <p:spTgt spid="2061315">
                                            <p:txEl>
                                              <p:charRg st="0" end="3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61315">
                                            <p:txEl>
                                              <p:charRg st="0" end="3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061319"/>
                                        </p:tgtEl>
                                        <p:attrNameLst>
                                          <p:attrName>style.visibility</p:attrName>
                                        </p:attrNameLst>
                                      </p:cBhvr>
                                      <p:to>
                                        <p:strVal val="visible"/>
                                      </p:to>
                                    </p:set>
                                    <p:anim calcmode="lin" valueType="num">
                                      <p:cBhvr additive="base">
                                        <p:cTn id="12" dur="500" fill="hold"/>
                                        <p:tgtEl>
                                          <p:spTgt spid="2061319"/>
                                        </p:tgtEl>
                                        <p:attrNameLst>
                                          <p:attrName>ppt_x</p:attrName>
                                        </p:attrNameLst>
                                      </p:cBhvr>
                                      <p:tavLst>
                                        <p:tav tm="0">
                                          <p:val>
                                            <p:strVal val="#ppt_x"/>
                                          </p:val>
                                        </p:tav>
                                        <p:tav tm="100000">
                                          <p:val>
                                            <p:strVal val="#ppt_x"/>
                                          </p:val>
                                        </p:tav>
                                      </p:tavLst>
                                    </p:anim>
                                    <p:anim calcmode="lin" valueType="num">
                                      <p:cBhvr additive="base">
                                        <p:cTn id="13" dur="500" fill="hold"/>
                                        <p:tgtEl>
                                          <p:spTgt spid="206131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2061316"/>
                                        </p:tgtEl>
                                        <p:attrNameLst>
                                          <p:attrName>style.visibility</p:attrName>
                                        </p:attrNameLst>
                                      </p:cBhvr>
                                      <p:to>
                                        <p:strVal val="visible"/>
                                      </p:to>
                                    </p:set>
                                    <p:anim calcmode="lin" valueType="num">
                                      <p:cBhvr>
                                        <p:cTn id="18" dur="500" fill="hold"/>
                                        <p:tgtEl>
                                          <p:spTgt spid="2061316"/>
                                        </p:tgtEl>
                                        <p:attrNameLst>
                                          <p:attrName>ppt_w</p:attrName>
                                        </p:attrNameLst>
                                      </p:cBhvr>
                                      <p:tavLst>
                                        <p:tav tm="0">
                                          <p:val>
                                            <p:fltVal val="0.000000"/>
                                          </p:val>
                                        </p:tav>
                                        <p:tav tm="100000">
                                          <p:val>
                                            <p:strVal val="#ppt_w"/>
                                          </p:val>
                                        </p:tav>
                                      </p:tavLst>
                                    </p:anim>
                                    <p:anim calcmode="lin" valueType="num">
                                      <p:cBhvr>
                                        <p:cTn id="19" dur="500" fill="hold"/>
                                        <p:tgtEl>
                                          <p:spTgt spid="2061316"/>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1315" grpId="0" advAuto="1000" build="p"/>
      <p:bldP spid="2061316"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8946"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113539" name="Rectangle 3"/>
          <p:cNvSpPr>
            <a:spLocks noGrp="1"/>
          </p:cNvSpPr>
          <p:nvPr>
            <p:ph idx="1"/>
          </p:nvPr>
        </p:nvSpPr>
        <p:spPr>
          <a:xfrm>
            <a:off x="685800" y="1600200"/>
            <a:ext cx="4105275" cy="479425"/>
          </a:xfrm>
          <a:solidFill>
            <a:srgbClr val="66FFFF">
              <a:alpha val="100000"/>
            </a:srgbClr>
          </a:solidFill>
          <a:ln/>
        </p:spPr>
        <p:txBody>
          <a:bodyPr vert="horz" wrap="square" lIns="91440" tIns="45720" rIns="91440" bIns="45720" anchor="t" anchorCtr="0"/>
          <a:p>
            <a:pPr marL="484505" lvl="1" indent="-294005" eaLnBrk="1" hangingPunct="1">
              <a:buNone/>
            </a:pPr>
            <a:r>
              <a:rPr lang="en-US" altLang="zh-CN" dirty="0">
                <a:latin typeface="Times New Roman" panose="02020603050405020304" pitchFamily="18" charset="0"/>
              </a:rPr>
              <a:t>mult_repeat.vwf</a:t>
            </a:r>
            <a:r>
              <a:rPr lang="zh-CN" altLang="en-US" dirty="0">
                <a:latin typeface="Times New Roman" panose="02020603050405020304" pitchFamily="18" charset="0"/>
              </a:rPr>
              <a:t>（功能仿真）</a:t>
            </a:r>
            <a:endParaRPr lang="zh-CN" altLang="en-US" b="0" dirty="0">
              <a:latin typeface="Times New Roman" panose="02020603050405020304" pitchFamily="18" charset="0"/>
            </a:endParaRPr>
          </a:p>
        </p:txBody>
      </p:sp>
      <p:graphicFrame>
        <p:nvGraphicFramePr>
          <p:cNvPr id="2113542" name="Object 6"/>
          <p:cNvGraphicFramePr>
            <a:graphicFrameLocks noChangeAspect="1"/>
          </p:cNvGraphicFramePr>
          <p:nvPr/>
        </p:nvGraphicFramePr>
        <p:xfrm>
          <a:off x="258763" y="2178050"/>
          <a:ext cx="8647112" cy="3411538"/>
        </p:xfrm>
        <a:graphic>
          <a:graphicData uri="http://schemas.openxmlformats.org/presentationml/2006/ole">
            <mc:AlternateContent xmlns:mc="http://schemas.openxmlformats.org/markup-compatibility/2006">
              <mc:Choice xmlns:v="urn:schemas-microsoft-com:vml" Requires="v">
                <p:oleObj spid="_x0000_s3088" name="" r:id="rId1" imgW="4829175" imgH="1905000" progId="Paint.Picture">
                  <p:embed/>
                </p:oleObj>
              </mc:Choice>
              <mc:Fallback>
                <p:oleObj name="" r:id="rId1" imgW="4829175" imgH="1905000" progId="Paint.Picture">
                  <p:embed/>
                  <p:pic>
                    <p:nvPicPr>
                      <p:cNvPr id="0" name="图片 3087"/>
                      <p:cNvPicPr/>
                      <p:nvPr/>
                    </p:nvPicPr>
                    <p:blipFill>
                      <a:blip r:embed="rId2"/>
                      <a:stretch>
                        <a:fillRect/>
                      </a:stretch>
                    </p:blipFill>
                    <p:spPr>
                      <a:xfrm>
                        <a:off x="258763" y="2178050"/>
                        <a:ext cx="8647112" cy="3411538"/>
                      </a:xfrm>
                      <a:prstGeom prst="rect">
                        <a:avLst/>
                      </a:prstGeom>
                      <a:noFill/>
                      <a:ln w="38100">
                        <a:noFill/>
                        <a:miter/>
                      </a:ln>
                    </p:spPr>
                  </p:pic>
                </p:oleObj>
              </mc:Fallback>
            </mc:AlternateContent>
          </a:graphicData>
        </a:graphic>
      </p:graphicFrame>
      <p:sp>
        <p:nvSpPr>
          <p:cNvPr id="2113543" name="Text Box 7"/>
          <p:cNvSpPr txBox="1"/>
          <p:nvPr/>
        </p:nvSpPr>
        <p:spPr>
          <a:xfrm>
            <a:off x="2227263" y="5970588"/>
            <a:ext cx="4748212" cy="457200"/>
          </a:xfrm>
          <a:prstGeom prst="rect">
            <a:avLst/>
          </a:prstGeom>
          <a:solidFill>
            <a:srgbClr val="FFCC99"/>
          </a:solidFill>
          <a:ln w="9525">
            <a:noFill/>
          </a:ln>
          <a:effectLst>
            <a:prstShdw prst="shdw13" dist="53882" dir="13499999">
              <a:schemeClr val="bg2"/>
            </a:prst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zh-CN" altLang="en-US" dirty="0">
                <a:solidFill>
                  <a:srgbClr val="FF3399"/>
                </a:solidFill>
                <a:latin typeface="仿宋_GB2312" pitchFamily="50" charset="-122"/>
                <a:ea typeface="仿宋_GB2312" pitchFamily="50" charset="-122"/>
              </a:rPr>
              <a:t>注</a:t>
            </a:r>
            <a:r>
              <a:rPr lang="zh-CN" altLang="en-US" dirty="0">
                <a:latin typeface="仿宋_GB2312" pitchFamily="50" charset="-122"/>
                <a:ea typeface="仿宋_GB2312" pitchFamily="50" charset="-122"/>
              </a:rPr>
              <a:t>：</a:t>
            </a:r>
            <a:r>
              <a:rPr lang="zh-CN" altLang="en-US" dirty="0">
                <a:latin typeface="华文楷体" panose="02010600040101010101" pitchFamily="2" charset="-122"/>
                <a:ea typeface="华文楷体" panose="02010600040101010101" pitchFamily="2" charset="-122"/>
              </a:rPr>
              <a:t>仿真结果同</a:t>
            </a:r>
            <a:r>
              <a:rPr lang="en-US" altLang="zh-CN" dirty="0">
                <a:latin typeface="Times New Roman" panose="02020603050405020304" pitchFamily="18" charset="0"/>
              </a:rPr>
              <a:t>mult_ </a:t>
            </a:r>
            <a:r>
              <a:rPr lang="en-US" altLang="zh-CN" dirty="0">
                <a:latin typeface="华文楷体" panose="02010600040101010101" pitchFamily="2" charset="-122"/>
                <a:ea typeface="华文楷体" panose="02010600040101010101" pitchFamily="2" charset="-122"/>
              </a:rPr>
              <a:t>for</a:t>
            </a:r>
            <a:r>
              <a:rPr lang="en-US" altLang="zh-CN" dirty="0">
                <a:latin typeface="Times New Roman" panose="02020603050405020304" pitchFamily="18" charset="0"/>
              </a:rPr>
              <a:t>.vwf</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113539"/>
                                        </p:tgtEl>
                                        <p:attrNameLst>
                                          <p:attrName>style.visibility</p:attrName>
                                        </p:attrNameLst>
                                      </p:cBhvr>
                                      <p:to>
                                        <p:strVal val="visible"/>
                                      </p:to>
                                    </p:set>
                                    <p:anim calcmode="lin" valueType="num">
                                      <p:cBhvr>
                                        <p:cTn id="7" dur="500" fill="hold"/>
                                        <p:tgtEl>
                                          <p:spTgt spid="2113539"/>
                                        </p:tgtEl>
                                        <p:attrNameLst>
                                          <p:attrName>ppt_w</p:attrName>
                                        </p:attrNameLst>
                                      </p:cBhvr>
                                      <p:tavLst>
                                        <p:tav tm="0">
                                          <p:val>
                                            <p:fltVal val="0.000000"/>
                                          </p:val>
                                        </p:tav>
                                        <p:tav tm="100000">
                                          <p:val>
                                            <p:strVal val="#ppt_w"/>
                                          </p:val>
                                        </p:tav>
                                      </p:tavLst>
                                    </p:anim>
                                    <p:anim calcmode="lin" valueType="num">
                                      <p:cBhvr>
                                        <p:cTn id="8" dur="500" fill="hold"/>
                                        <p:tgtEl>
                                          <p:spTgt spid="2113539"/>
                                        </p:tgtEl>
                                        <p:attrNameLst>
                                          <p:attrName>ppt_h</p:attrName>
                                        </p:attrNameLst>
                                      </p:cBhvr>
                                      <p:tavLst>
                                        <p:tav tm="0">
                                          <p:val>
                                            <p:fltVal val="0.000000"/>
                                          </p:val>
                                        </p:tav>
                                        <p:tav tm="100000">
                                          <p:val>
                                            <p:strVal val="#ppt_h"/>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113542"/>
                                        </p:tgtEl>
                                        <p:attrNameLst>
                                          <p:attrName>style.visibility</p:attrName>
                                        </p:attrNameLst>
                                      </p:cBhvr>
                                      <p:to>
                                        <p:strVal val="visible"/>
                                      </p:to>
                                    </p:set>
                                    <p:anim calcmode="lin" valueType="num">
                                      <p:cBhvr additive="base">
                                        <p:cTn id="12" dur="500" fill="hold"/>
                                        <p:tgtEl>
                                          <p:spTgt spid="2113542"/>
                                        </p:tgtEl>
                                        <p:attrNameLst>
                                          <p:attrName>ppt_x</p:attrName>
                                        </p:attrNameLst>
                                      </p:cBhvr>
                                      <p:tavLst>
                                        <p:tav tm="0">
                                          <p:val>
                                            <p:strVal val="#ppt_x"/>
                                          </p:val>
                                        </p:tav>
                                        <p:tav tm="100000">
                                          <p:val>
                                            <p:strVal val="#ppt_x"/>
                                          </p:val>
                                        </p:tav>
                                      </p:tavLst>
                                    </p:anim>
                                    <p:anim calcmode="lin" valueType="num">
                                      <p:cBhvr additive="base">
                                        <p:cTn id="13" dur="500" fill="hold"/>
                                        <p:tgtEl>
                                          <p:spTgt spid="211354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2113543"/>
                                        </p:tgtEl>
                                        <p:attrNameLst>
                                          <p:attrName>style.visibility</p:attrName>
                                        </p:attrNameLst>
                                      </p:cBhvr>
                                      <p:to>
                                        <p:strVal val="visible"/>
                                      </p:to>
                                    </p:set>
                                    <p:anim calcmode="lin" valueType="num">
                                      <p:cBhvr>
                                        <p:cTn id="18" dur="500" fill="hold"/>
                                        <p:tgtEl>
                                          <p:spTgt spid="2113543"/>
                                        </p:tgtEl>
                                        <p:attrNameLst>
                                          <p:attrName>ppt_w</p:attrName>
                                        </p:attrNameLst>
                                      </p:cBhvr>
                                      <p:tavLst>
                                        <p:tav tm="0">
                                          <p:val>
                                            <p:fltVal val="0.000000"/>
                                          </p:val>
                                        </p:tav>
                                        <p:tav tm="100000">
                                          <p:val>
                                            <p:strVal val="#ppt_w"/>
                                          </p:val>
                                        </p:tav>
                                      </p:tavLst>
                                    </p:anim>
                                    <p:anim calcmode="lin" valueType="num">
                                      <p:cBhvr>
                                        <p:cTn id="19" dur="500" fill="hold"/>
                                        <p:tgtEl>
                                          <p:spTgt spid="2113543"/>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3539" grpId="0" animBg="1"/>
      <p:bldP spid="2113543"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099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42851" name="Rectangle 3"/>
          <p:cNvSpPr>
            <a:spLocks noGrp="1"/>
          </p:cNvSpPr>
          <p:nvPr>
            <p:ph idx="1"/>
          </p:nvPr>
        </p:nvSpPr>
        <p:spPr>
          <a:xfrm>
            <a:off x="222250" y="1400175"/>
            <a:ext cx="8378825" cy="2476500"/>
          </a:xfrm>
          <a:ln/>
        </p:spPr>
        <p:txBody>
          <a:bodyPr vert="horz" wrap="square" lIns="91440" tIns="45720" rIns="91440" bIns="45720" anchor="t" anchorCtr="0"/>
          <a:p>
            <a:pPr algn="just" eaLnBrk="1" hangingPunct="1">
              <a:lnSpc>
                <a:spcPct val="110000"/>
              </a:lnSpc>
              <a:buNone/>
            </a:pPr>
            <a:r>
              <a:rPr lang="zh-CN" altLang="en-US" dirty="0">
                <a:solidFill>
                  <a:srgbClr val="FF0000"/>
                </a:solidFill>
                <a:latin typeface="宋体" panose="02010600030101010101" pitchFamily="2" charset="-122"/>
              </a:rPr>
              <a:t>三、 </a:t>
            </a:r>
            <a:r>
              <a:rPr lang="en-US" altLang="zh-CN" dirty="0">
                <a:solidFill>
                  <a:srgbClr val="FF0000"/>
                </a:solidFill>
                <a:latin typeface="宋体" panose="02010600030101010101" pitchFamily="2" charset="-122"/>
              </a:rPr>
              <a:t>while</a:t>
            </a:r>
            <a:r>
              <a:rPr lang="zh-CN" altLang="en-US" dirty="0">
                <a:solidFill>
                  <a:srgbClr val="FF0000"/>
                </a:solidFill>
                <a:latin typeface="宋体" panose="02010600030101010101" pitchFamily="2" charset="-122"/>
              </a:rPr>
              <a:t>和</a:t>
            </a:r>
            <a:r>
              <a:rPr lang="en-US" altLang="zh-CN" dirty="0">
                <a:solidFill>
                  <a:srgbClr val="FF0000"/>
                </a:solidFill>
                <a:latin typeface="宋体" panose="02010600030101010101" pitchFamily="2" charset="-122"/>
              </a:rPr>
              <a:t>forever</a:t>
            </a:r>
            <a:r>
              <a:rPr lang="zh-CN" altLang="en-US" dirty="0">
                <a:solidFill>
                  <a:srgbClr val="FF0000"/>
                </a:solidFill>
                <a:latin typeface="宋体" panose="02010600030101010101" pitchFamily="2" charset="-122"/>
              </a:rPr>
              <a:t>语句</a:t>
            </a:r>
            <a:endParaRPr lang="zh-CN" altLang="en-US" dirty="0">
              <a:solidFill>
                <a:srgbClr val="FF0000"/>
              </a:solidFill>
              <a:latin typeface="宋体" panose="02010600030101010101" pitchFamily="2" charset="-122"/>
            </a:endParaRPr>
          </a:p>
          <a:p>
            <a:pPr algn="just">
              <a:lnSpc>
                <a:spcPct val="110000"/>
              </a:lnSpc>
              <a:spcBef>
                <a:spcPct val="0"/>
              </a:spcBef>
              <a:buNone/>
            </a:pPr>
            <a:r>
              <a:rPr lang="en-US" altLang="zh-CN" dirty="0">
                <a:solidFill>
                  <a:srgbClr val="008000"/>
                </a:solidFill>
                <a:latin typeface="宋体" panose="02010600030101010101" pitchFamily="2" charset="-122"/>
              </a:rPr>
              <a:t>1.while</a:t>
            </a:r>
            <a:r>
              <a:rPr lang="zh-CN" altLang="en-US" dirty="0">
                <a:solidFill>
                  <a:srgbClr val="008000"/>
                </a:solidFill>
                <a:latin typeface="宋体" panose="02010600030101010101" pitchFamily="2" charset="-122"/>
              </a:rPr>
              <a:t>语句</a:t>
            </a:r>
            <a:endParaRPr lang="zh-CN" altLang="en-US" dirty="0">
              <a:solidFill>
                <a:srgbClr val="008000"/>
              </a:solidFill>
              <a:latin typeface="宋体" panose="02010600030101010101" pitchFamily="2" charset="-122"/>
            </a:endParaRPr>
          </a:p>
          <a:p>
            <a:pPr algn="just">
              <a:lnSpc>
                <a:spcPct val="110000"/>
              </a:lnSpc>
              <a:spcBef>
                <a:spcPct val="0"/>
              </a:spcBef>
            </a:pPr>
            <a:r>
              <a:rPr lang="zh-CN" altLang="zh-CN" dirty="0">
                <a:solidFill>
                  <a:srgbClr val="FF66CC"/>
                </a:solidFill>
                <a:latin typeface="华文新魏" panose="02010800040101010101" pitchFamily="2" charset="-122"/>
                <a:ea typeface="华文新魏" panose="02010800040101010101" pitchFamily="2" charset="-122"/>
              </a:rPr>
              <a:t>有条件</a:t>
            </a:r>
            <a:r>
              <a:rPr lang="zh-CN" altLang="zh-CN" dirty="0">
                <a:latin typeface="华文新魏" panose="02010800040101010101" pitchFamily="2" charset="-122"/>
                <a:ea typeface="华文新魏" panose="02010800040101010101" pitchFamily="2" charset="-122"/>
              </a:rPr>
              <a:t>地执行一条或多条语句。</a:t>
            </a:r>
            <a:endParaRPr lang="zh-CN" altLang="en-US" dirty="0">
              <a:latin typeface="华文新魏" panose="02010800040101010101" pitchFamily="2" charset="-122"/>
              <a:ea typeface="华文新魏" panose="02010800040101010101" pitchFamily="2" charset="-122"/>
            </a:endParaRPr>
          </a:p>
          <a:p>
            <a:pPr algn="just">
              <a:lnSpc>
                <a:spcPct val="110000"/>
              </a:lnSpc>
              <a:spcBef>
                <a:spcPct val="0"/>
              </a:spcBef>
            </a:pPr>
            <a:r>
              <a:rPr lang="zh-CN" altLang="en-US" sz="2000" dirty="0">
                <a:latin typeface="宋体" panose="02010600030101010101" pitchFamily="2" charset="-122"/>
              </a:rPr>
              <a:t>首先判断循环执行条件表达式是否为真。若为真，则执行后面的语句或语句块；然后再回头判断循环执行条件表达式是否为真，若为真，再执行一次后面的语句；如此不断，直到条件表达式不为真。</a:t>
            </a:r>
            <a:endParaRPr lang="zh-CN" altLang="en-US" sz="2600" dirty="0">
              <a:latin typeface="宋体" panose="02010600030101010101" pitchFamily="2" charset="-122"/>
            </a:endParaRPr>
          </a:p>
        </p:txBody>
      </p:sp>
      <p:sp>
        <p:nvSpPr>
          <p:cNvPr id="1742852" name="Text Box 4"/>
          <p:cNvSpPr txBox="1"/>
          <p:nvPr/>
        </p:nvSpPr>
        <p:spPr>
          <a:xfrm>
            <a:off x="2757488" y="4221163"/>
            <a:ext cx="4648200" cy="427037"/>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while</a:t>
            </a:r>
            <a:r>
              <a:rPr lang="en-US" altLang="zh-CN" sz="2000" dirty="0">
                <a:latin typeface="宋体" panose="02010600030101010101" pitchFamily="2" charset="-122"/>
              </a:rPr>
              <a:t> </a:t>
            </a:r>
            <a:r>
              <a:rPr lang="zh-CN" altLang="en-US" sz="2000" dirty="0">
                <a:latin typeface="宋体" panose="02010600030101010101" pitchFamily="2" charset="-122"/>
              </a:rPr>
              <a:t>（循环执行</a:t>
            </a:r>
            <a:r>
              <a:rPr lang="zh-CN" altLang="en-US" sz="2000" dirty="0">
                <a:solidFill>
                  <a:srgbClr val="FF6600"/>
                </a:solidFill>
                <a:latin typeface="宋体" panose="02010600030101010101" pitchFamily="2" charset="-122"/>
              </a:rPr>
              <a:t>条件</a:t>
            </a:r>
            <a:r>
              <a:rPr lang="zh-CN" altLang="en-US" sz="2000" dirty="0">
                <a:latin typeface="宋体" panose="02010600030101010101" pitchFamily="2" charset="-122"/>
              </a:rPr>
              <a:t>表达式）语句</a:t>
            </a:r>
            <a:endParaRPr lang="zh-CN" altLang="en-US" sz="2000" dirty="0">
              <a:latin typeface="宋体" panose="02010600030101010101" pitchFamily="2" charset="-122"/>
            </a:endParaRPr>
          </a:p>
        </p:txBody>
      </p:sp>
      <p:sp>
        <p:nvSpPr>
          <p:cNvPr id="1742853" name="Text Box 5"/>
          <p:cNvSpPr txBox="1"/>
          <p:nvPr/>
        </p:nvSpPr>
        <p:spPr>
          <a:xfrm>
            <a:off x="2909888" y="4765675"/>
            <a:ext cx="3810000" cy="1311275"/>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FontTx/>
              <a:buNone/>
            </a:pPr>
            <a:r>
              <a:rPr lang="en-US" altLang="zh-CN" sz="2000" dirty="0">
                <a:solidFill>
                  <a:srgbClr val="FF0066"/>
                </a:solidFill>
                <a:latin typeface="宋体" panose="02010600030101010101" pitchFamily="2" charset="-122"/>
              </a:rPr>
              <a:t>while</a:t>
            </a:r>
            <a:r>
              <a:rPr lang="en-US" altLang="zh-CN" sz="2000" dirty="0">
                <a:latin typeface="宋体" panose="02010600030101010101" pitchFamily="2" charset="-122"/>
              </a:rPr>
              <a:t> </a:t>
            </a:r>
            <a:r>
              <a:rPr lang="zh-CN" altLang="en-US" sz="2000" dirty="0">
                <a:latin typeface="宋体" panose="02010600030101010101" pitchFamily="2" charset="-122"/>
              </a:rPr>
              <a:t>（循环执行</a:t>
            </a:r>
            <a:r>
              <a:rPr lang="zh-CN" altLang="en-US" sz="2000" dirty="0">
                <a:solidFill>
                  <a:srgbClr val="FF6600"/>
                </a:solidFill>
                <a:latin typeface="宋体" panose="02010600030101010101" pitchFamily="2" charset="-122"/>
              </a:rPr>
              <a:t>条件</a:t>
            </a:r>
            <a:r>
              <a:rPr lang="zh-CN" altLang="en-US" sz="2000" dirty="0">
                <a:latin typeface="宋体" panose="02010600030101010101" pitchFamily="2" charset="-122"/>
              </a:rPr>
              <a:t>表达式）</a:t>
            </a:r>
            <a:endParaRPr lang="zh-CN" altLang="en-US" sz="2000" dirty="0">
              <a:latin typeface="宋体" panose="02010600030101010101" pitchFamily="2" charset="-122"/>
            </a:endParaRPr>
          </a:p>
          <a:p>
            <a:pPr marL="0" lvl="0" indent="0">
              <a:spcBef>
                <a:spcPct val="0"/>
              </a:spcBef>
              <a:buClrTx/>
              <a:buFontTx/>
              <a:buNone/>
            </a:pPr>
            <a:r>
              <a:rPr lang="zh-CN" altLang="en-US" sz="2000" dirty="0">
                <a:latin typeface="宋体" panose="02010600030101010101" pitchFamily="2" charset="-122"/>
              </a:rPr>
              <a:t>  </a:t>
            </a:r>
            <a:r>
              <a:rPr lang="en-US" altLang="zh-CN" sz="2000" dirty="0">
                <a:solidFill>
                  <a:srgbClr val="FF6600"/>
                </a:solidFill>
                <a:latin typeface="宋体" panose="02010600030101010101" pitchFamily="2" charset="-122"/>
              </a:rPr>
              <a:t>begin</a:t>
            </a:r>
            <a:endParaRPr lang="en-US" altLang="zh-CN" sz="2000" dirty="0">
              <a:solidFill>
                <a:srgbClr val="FF6600"/>
              </a:solidFill>
              <a:latin typeface="宋体" panose="02010600030101010101" pitchFamily="2" charset="-122"/>
            </a:endParaRPr>
          </a:p>
          <a:p>
            <a:pPr marL="0" lvl="0" indent="0">
              <a:spcBef>
                <a:spcPct val="0"/>
              </a:spcBef>
              <a:buClrTx/>
              <a:buFontTx/>
              <a:buNone/>
            </a:pPr>
            <a:r>
              <a:rPr lang="en-US" altLang="zh-CN" sz="2000" dirty="0">
                <a:latin typeface="宋体" panose="02010600030101010101" pitchFamily="2" charset="-122"/>
              </a:rPr>
              <a:t>    </a:t>
            </a:r>
            <a:r>
              <a:rPr lang="en-US" altLang="zh-CN" sz="2000" dirty="0">
                <a:latin typeface="Times New Roman" panose="02020603050405020304" pitchFamily="18" charset="0"/>
              </a:rPr>
              <a:t>……</a:t>
            </a:r>
            <a:endParaRPr lang="en-US" altLang="zh-CN" sz="2000" dirty="0">
              <a:latin typeface="宋体" panose="02010600030101010101" pitchFamily="2" charset="-122"/>
            </a:endParaRPr>
          </a:p>
          <a:p>
            <a:pPr marL="0" lvl="0" indent="0">
              <a:spcBef>
                <a:spcPct val="0"/>
              </a:spcBef>
              <a:buClrTx/>
              <a:buFontTx/>
              <a:buNone/>
            </a:pPr>
            <a:r>
              <a:rPr lang="en-US" altLang="zh-CN" sz="2000" dirty="0">
                <a:latin typeface="宋体" panose="02010600030101010101" pitchFamily="2" charset="-122"/>
              </a:rPr>
              <a:t>   </a:t>
            </a:r>
            <a:r>
              <a:rPr lang="en-US" altLang="zh-CN" sz="2000" dirty="0">
                <a:solidFill>
                  <a:srgbClr val="FF6600"/>
                </a:solidFill>
                <a:latin typeface="宋体" panose="02010600030101010101" pitchFamily="2" charset="-122"/>
              </a:rPr>
              <a:t>end</a:t>
            </a:r>
            <a:endParaRPr lang="en-US" altLang="zh-CN" sz="2000" dirty="0">
              <a:solidFill>
                <a:srgbClr val="FF6600"/>
              </a:solidFill>
              <a:latin typeface="宋体" panose="02010600030101010101" pitchFamily="2" charset="-122"/>
            </a:endParaRPr>
          </a:p>
        </p:txBody>
      </p:sp>
      <p:sp>
        <p:nvSpPr>
          <p:cNvPr id="1742854" name="AutoShape 6"/>
          <p:cNvSpPr/>
          <p:nvPr/>
        </p:nvSpPr>
        <p:spPr>
          <a:xfrm>
            <a:off x="4022725" y="939800"/>
            <a:ext cx="3055938" cy="633413"/>
          </a:xfrm>
          <a:prstGeom prst="wedgeRectCallout">
            <a:avLst>
              <a:gd name="adj1" fmla="val -55560"/>
              <a:gd name="adj2" fmla="val 82583"/>
            </a:avLst>
          </a:prstGeom>
          <a:solidFill>
            <a:srgbClr val="FFCCFF"/>
          </a:solidFill>
          <a:ln w="9525">
            <a:noFill/>
          </a:ln>
          <a:effectLst>
            <a:prstShdw prst="shdw17" dist="17961" dir="2699999">
              <a:srgbClr val="997A99"/>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en-US" altLang="zh-CN" sz="2000" dirty="0">
                <a:latin typeface="Times New Roman" panose="02020603050405020304" pitchFamily="18" charset="0"/>
                <a:ea typeface="华文楷体" panose="02010600040101010101" pitchFamily="2" charset="-122"/>
              </a:rPr>
              <a:t>MAX + PLUS </a:t>
            </a:r>
            <a:r>
              <a:rPr lang="en-US" altLang="zh-CN" sz="2000" dirty="0">
                <a:latin typeface="Times New Roman" panose="02020603050405020304" pitchFamily="18" charset="0"/>
                <a:ea typeface="华文新魏" panose="02010800040101010101" pitchFamily="2" charset="-122"/>
              </a:rPr>
              <a:t>II</a:t>
            </a:r>
            <a:r>
              <a:rPr lang="zh-CN" altLang="en-US" sz="2000" dirty="0">
                <a:latin typeface="宋体" panose="02010600030101010101" pitchFamily="2" charset="-122"/>
              </a:rPr>
              <a:t>均</a:t>
            </a:r>
            <a:r>
              <a:rPr lang="zh-CN" altLang="en-US" sz="2000" dirty="0">
                <a:latin typeface="Times New Roman" panose="02020603050405020304" pitchFamily="18" charset="0"/>
              </a:rPr>
              <a:t>不支持</a:t>
            </a:r>
            <a:r>
              <a:rPr lang="en-US" altLang="zh-CN" sz="2000" dirty="0">
                <a:latin typeface="Times New Roman" panose="02020603050405020304" pitchFamily="18" charset="0"/>
              </a:rPr>
              <a:t>Quartus </a:t>
            </a:r>
            <a:r>
              <a:rPr lang="en-US" altLang="zh-CN" sz="2000" dirty="0">
                <a:latin typeface="宋体" panose="02010600030101010101" pitchFamily="2" charset="-122"/>
              </a:rPr>
              <a:t>Ⅱ</a:t>
            </a:r>
            <a:r>
              <a:rPr lang="zh-CN" altLang="en-US" sz="2000" dirty="0">
                <a:latin typeface="宋体" panose="02010600030101010101" pitchFamily="2" charset="-122"/>
              </a:rPr>
              <a:t>均支持！</a:t>
            </a:r>
            <a:endParaRPr lang="zh-CN" altLang="en-US" sz="2000" dirty="0">
              <a:latin typeface="宋体" panose="02010600030101010101" pitchFamily="2" charset="-122"/>
            </a:endParaRPr>
          </a:p>
        </p:txBody>
      </p:sp>
      <p:sp>
        <p:nvSpPr>
          <p:cNvPr id="1742855" name="Text Box 7"/>
          <p:cNvSpPr txBox="1"/>
          <p:nvPr/>
        </p:nvSpPr>
        <p:spPr>
          <a:xfrm>
            <a:off x="1995488" y="4906963"/>
            <a:ext cx="609600" cy="427037"/>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eaLnBrk="1" hangingPunct="1">
              <a:spcBef>
                <a:spcPct val="50000"/>
              </a:spcBef>
              <a:buNone/>
            </a:pPr>
            <a:r>
              <a:rPr lang="zh-CN" altLang="en-US" sz="2200" dirty="0">
                <a:latin typeface="宋体" panose="02010600030101010101" pitchFamily="2" charset="-122"/>
              </a:rPr>
              <a:t>或</a:t>
            </a:r>
            <a:endParaRPr lang="zh-CN" altLang="en-US" sz="2200" dirty="0">
              <a:latin typeface="宋体" panose="02010600030101010101" pitchFamily="2" charset="-122"/>
            </a:endParaRPr>
          </a:p>
        </p:txBody>
      </p:sp>
      <p:sp>
        <p:nvSpPr>
          <p:cNvPr id="1742858" name="Rectangle 10"/>
          <p:cNvSpPr>
            <a:spLocks noChangeArrowheads="1"/>
          </p:cNvSpPr>
          <p:nvPr/>
        </p:nvSpPr>
        <p:spPr bwMode="auto">
          <a:xfrm>
            <a:off x="1690688" y="4243388"/>
            <a:ext cx="819150" cy="446088"/>
          </a:xfrm>
          <a:prstGeom prst="rect">
            <a:avLst/>
          </a:prstGeom>
          <a:noFill/>
          <a:ln w="25400">
            <a:solidFill>
              <a:srgbClr val="FF9900"/>
            </a:solidFill>
            <a:miter lim="800000"/>
          </a:ln>
          <a:effectLst/>
          <a:extLst>
            <a:ext uri="{909E8E84-426E-40DD-AFC4-6F175D3DCCD1}">
              <a14:hiddenFill xmlns:a14="http://schemas.microsoft.com/office/drawing/2010/main">
                <a:gradFill rotWithShape="0">
                  <a:gsLst>
                    <a:gs pos="0">
                      <a:srgbClr val="8488C4"/>
                    </a:gs>
                    <a:gs pos="53000">
                      <a:srgbClr val="D4DEFF"/>
                    </a:gs>
                    <a:gs pos="83000">
                      <a:srgbClr val="D4DEFF"/>
                    </a:gs>
                    <a:gs pos="100000">
                      <a:srgbClr val="96AB94"/>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90000"/>
              </a:lnSpc>
              <a:spcBef>
                <a:spcPct val="30000"/>
              </a:spcBef>
              <a:spcAft>
                <a:spcPct val="0"/>
              </a:spcAft>
              <a:buClr>
                <a:schemeClr val="tx2"/>
              </a:buClr>
              <a:buSzPct val="85000"/>
              <a:buFont typeface="Wingdings" panose="05000000000000000000" pitchFamily="2" charset="2"/>
              <a:buNone/>
              <a:defRPr/>
            </a:pPr>
            <a:r>
              <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rPr>
              <a:t>格式</a:t>
            </a:r>
            <a:endPar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42851"/>
                                        </p:tgtEl>
                                        <p:attrNameLst>
                                          <p:attrName>style.visibility</p:attrName>
                                        </p:attrNameLst>
                                      </p:cBhvr>
                                      <p:to>
                                        <p:strVal val="visible"/>
                                      </p:to>
                                    </p:set>
                                    <p:anim calcmode="lin" valueType="num">
                                      <p:cBhvr additive="base">
                                        <p:cTn id="7" dur="500" fill="hold"/>
                                        <p:tgtEl>
                                          <p:spTgt spid="1742851"/>
                                        </p:tgtEl>
                                        <p:attrNameLst>
                                          <p:attrName>ppt_x</p:attrName>
                                        </p:attrNameLst>
                                      </p:cBhvr>
                                      <p:tavLst>
                                        <p:tav tm="0">
                                          <p:val>
                                            <p:strVal val="0-#ppt_w/2"/>
                                          </p:val>
                                        </p:tav>
                                        <p:tav tm="100000">
                                          <p:val>
                                            <p:strVal val="#ppt_x"/>
                                          </p:val>
                                        </p:tav>
                                      </p:tavLst>
                                    </p:anim>
                                    <p:anim calcmode="lin" valueType="num">
                                      <p:cBhvr additive="base">
                                        <p:cTn id="8" dur="500" fill="hold"/>
                                        <p:tgtEl>
                                          <p:spTgt spid="17428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742854"/>
                                        </p:tgtEl>
                                        <p:attrNameLst>
                                          <p:attrName>style.visibility</p:attrName>
                                        </p:attrNameLst>
                                      </p:cBhvr>
                                      <p:to>
                                        <p:strVal val="visible"/>
                                      </p:to>
                                    </p:set>
                                    <p:animEffect transition="in" filter="dissolve">
                                      <p:cBhvr>
                                        <p:cTn id="13" dur="500"/>
                                        <p:tgtEl>
                                          <p:spTgt spid="1742854"/>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742858"/>
                                        </p:tgtEl>
                                        <p:attrNameLst>
                                          <p:attrName>style.visibility</p:attrName>
                                        </p:attrNameLst>
                                      </p:cBhvr>
                                      <p:to>
                                        <p:strVal val="visible"/>
                                      </p:to>
                                    </p:set>
                                    <p:anim calcmode="lin" valueType="num">
                                      <p:cBhvr>
                                        <p:cTn id="18" dur="500" fill="hold"/>
                                        <p:tgtEl>
                                          <p:spTgt spid="1742858"/>
                                        </p:tgtEl>
                                        <p:attrNameLst>
                                          <p:attrName>ppt_w</p:attrName>
                                        </p:attrNameLst>
                                      </p:cBhvr>
                                      <p:tavLst>
                                        <p:tav tm="0">
                                          <p:val>
                                            <p:fltVal val="0.000000"/>
                                          </p:val>
                                        </p:tav>
                                        <p:tav tm="100000">
                                          <p:val>
                                            <p:strVal val="#ppt_w"/>
                                          </p:val>
                                        </p:tav>
                                      </p:tavLst>
                                    </p:anim>
                                    <p:anim calcmode="lin" valueType="num">
                                      <p:cBhvr>
                                        <p:cTn id="19" dur="500" fill="hold"/>
                                        <p:tgtEl>
                                          <p:spTgt spid="1742858"/>
                                        </p:tgtEl>
                                        <p:attrNameLst>
                                          <p:attrName>ppt_h</p:attrName>
                                        </p:attrNameLst>
                                      </p:cBhvr>
                                      <p:tavLst>
                                        <p:tav tm="0">
                                          <p:val>
                                            <p:fltVal val="0.000000"/>
                                          </p:val>
                                        </p:tav>
                                        <p:tav tm="100000">
                                          <p:val>
                                            <p:strVal val="#ppt_h"/>
                                          </p:val>
                                        </p:tav>
                                      </p:tavLst>
                                    </p:anim>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742852"/>
                                        </p:tgtEl>
                                        <p:attrNameLst>
                                          <p:attrName>style.visibility</p:attrName>
                                        </p:attrNameLst>
                                      </p:cBhvr>
                                      <p:to>
                                        <p:strVal val="visible"/>
                                      </p:to>
                                    </p:set>
                                    <p:animEffect transition="in" filter="wipe(left)">
                                      <p:cBhvr>
                                        <p:cTn id="23" dur="500"/>
                                        <p:tgtEl>
                                          <p:spTgt spid="174285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742855"/>
                                        </p:tgtEl>
                                        <p:attrNameLst>
                                          <p:attrName>style.visibility</p:attrName>
                                        </p:attrNameLst>
                                      </p:cBhvr>
                                      <p:to>
                                        <p:strVal val="visible"/>
                                      </p:to>
                                    </p:set>
                                    <p:animEffect transition="in" filter="wipe(left)">
                                      <p:cBhvr>
                                        <p:cTn id="28" dur="500"/>
                                        <p:tgtEl>
                                          <p:spTgt spid="1742855"/>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742853"/>
                                        </p:tgtEl>
                                        <p:attrNameLst>
                                          <p:attrName>style.visibility</p:attrName>
                                        </p:attrNameLst>
                                      </p:cBhvr>
                                      <p:to>
                                        <p:strVal val="visible"/>
                                      </p:to>
                                    </p:set>
                                    <p:animEffect transition="in" filter="wipe(left)">
                                      <p:cBhvr>
                                        <p:cTn id="32" dur="500"/>
                                        <p:tgtEl>
                                          <p:spTgt spid="1742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851" grpId="0"/>
      <p:bldP spid="1742852" grpId="0" animBg="1"/>
      <p:bldP spid="1742853" grpId="0" animBg="1"/>
      <p:bldP spid="1742854" grpId="0" animBg="1"/>
      <p:bldP spid="1742855" grpId="0"/>
      <p:bldP spid="1742858"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304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139146" name="Rectangle 1034"/>
          <p:cNvSpPr>
            <a:spLocks noGrp="1"/>
          </p:cNvSpPr>
          <p:nvPr>
            <p:ph idx="1"/>
          </p:nvPr>
        </p:nvSpPr>
        <p:spPr>
          <a:xfrm>
            <a:off x="1136650" y="2193925"/>
            <a:ext cx="6570663" cy="3022600"/>
          </a:xfrm>
          <a:solidFill>
            <a:srgbClr val="FFCC99">
              <a:alpha val="100000"/>
            </a:srgbClr>
          </a:solidFill>
          <a:ln/>
          <a:effectLst>
            <a:prstShdw prst="shdw13" dist="53882" dir="13499999">
              <a:schemeClr val="bg2">
                <a:alpha val="100000"/>
              </a:schemeClr>
            </a:prstShdw>
          </a:effectLst>
        </p:spPr>
        <p:txBody>
          <a:bodyPr vert="horz" wrap="square" lIns="91440" tIns="45720" rIns="91440" bIns="45720" anchor="t" anchorCtr="0"/>
          <a:p>
            <a:pPr marL="663575" indent="-663575" eaLnBrk="1" hangingPunct="1">
              <a:lnSpc>
                <a:spcPct val="105000"/>
              </a:lnSpc>
              <a:buClrTx/>
              <a:buFontTx/>
              <a:buNone/>
            </a:pPr>
            <a:r>
              <a:rPr lang="zh-CN" altLang="en-US" dirty="0">
                <a:solidFill>
                  <a:srgbClr val="FF3399"/>
                </a:solidFill>
                <a:latin typeface="仿宋_GB2312" pitchFamily="50" charset="-122"/>
                <a:ea typeface="仿宋_GB2312" pitchFamily="50" charset="-122"/>
              </a:rPr>
              <a:t>注</a:t>
            </a:r>
            <a:r>
              <a:rPr lang="en-US" altLang="zh-CN" dirty="0">
                <a:solidFill>
                  <a:srgbClr val="FF3399"/>
                </a:solidFill>
                <a:latin typeface="仿宋_GB2312" pitchFamily="50" charset="-122"/>
                <a:ea typeface="仿宋_GB2312" pitchFamily="50" charset="-122"/>
              </a:rPr>
              <a:t>1</a:t>
            </a:r>
            <a:r>
              <a:rPr lang="zh-CN" altLang="en-US" dirty="0">
                <a:latin typeface="仿宋_GB2312" pitchFamily="50" charset="-122"/>
                <a:ea typeface="仿宋_GB2312" pitchFamily="50" charset="-122"/>
              </a:rPr>
              <a:t>：首先判断循环执行条件表达式是否为真，若不为真，则其后的语句一次也不被执行！</a:t>
            </a:r>
            <a:endParaRPr lang="zh-CN" altLang="en-US" dirty="0">
              <a:latin typeface="仿宋_GB2312" pitchFamily="50" charset="-122"/>
              <a:ea typeface="仿宋_GB2312" pitchFamily="50" charset="-122"/>
            </a:endParaRPr>
          </a:p>
          <a:p>
            <a:pPr marL="663575" indent="-663575" eaLnBrk="1" hangingPunct="1">
              <a:lnSpc>
                <a:spcPct val="105000"/>
              </a:lnSpc>
              <a:buClrTx/>
              <a:buFontTx/>
              <a:buNone/>
            </a:pPr>
            <a:r>
              <a:rPr lang="zh-CN" altLang="en-US" dirty="0">
                <a:solidFill>
                  <a:srgbClr val="FF3399"/>
                </a:solidFill>
                <a:latin typeface="仿宋_GB2312" pitchFamily="50" charset="-122"/>
                <a:ea typeface="仿宋_GB2312" pitchFamily="50" charset="-122"/>
              </a:rPr>
              <a:t>注</a:t>
            </a:r>
            <a:r>
              <a:rPr lang="en-US" altLang="zh-CN" dirty="0">
                <a:solidFill>
                  <a:srgbClr val="FF3399"/>
                </a:solidFill>
                <a:latin typeface="仿宋_GB2312" pitchFamily="50" charset="-122"/>
                <a:ea typeface="仿宋_GB2312" pitchFamily="50" charset="-122"/>
              </a:rPr>
              <a:t>2</a:t>
            </a:r>
            <a:r>
              <a:rPr lang="zh-CN" altLang="en-US" dirty="0">
                <a:latin typeface="仿宋_GB2312" pitchFamily="50" charset="-122"/>
                <a:ea typeface="仿宋_GB2312" pitchFamily="50" charset="-122"/>
              </a:rPr>
              <a:t>：在执行语句中，必须有一条改变循环执行条件表达式的值的语句！</a:t>
            </a:r>
            <a:endParaRPr lang="zh-CN" altLang="en-US" dirty="0">
              <a:latin typeface="仿宋_GB2312" pitchFamily="50" charset="-122"/>
              <a:ea typeface="仿宋_GB2312" pitchFamily="50" charset="-122"/>
            </a:endParaRPr>
          </a:p>
          <a:p>
            <a:pPr marL="663575" indent="-663575" algn="just">
              <a:lnSpc>
                <a:spcPct val="105000"/>
              </a:lnSpc>
              <a:spcBef>
                <a:spcPct val="0"/>
              </a:spcBef>
              <a:buClr>
                <a:srgbClr val="FF0066"/>
              </a:buClr>
              <a:buNone/>
            </a:pPr>
            <a:r>
              <a:rPr lang="zh-CN" altLang="en-US" dirty="0">
                <a:solidFill>
                  <a:srgbClr val="FF3399"/>
                </a:solidFill>
                <a:latin typeface="Times New Roman" panose="02020603050405020304" pitchFamily="18" charset="0"/>
                <a:ea typeface="仿宋_GB2312" pitchFamily="50" charset="-122"/>
              </a:rPr>
              <a:t>注</a:t>
            </a:r>
            <a:r>
              <a:rPr lang="en-US" altLang="zh-CN" dirty="0">
                <a:solidFill>
                  <a:srgbClr val="FF3399"/>
                </a:solidFill>
                <a:latin typeface="Times New Roman" panose="02020603050405020304" pitchFamily="18" charset="0"/>
                <a:ea typeface="仿宋_GB2312" pitchFamily="50" charset="-122"/>
              </a:rPr>
              <a:t>5</a:t>
            </a:r>
            <a:r>
              <a:rPr lang="zh-CN" altLang="en-US" dirty="0">
                <a:latin typeface="Times New Roman" panose="02020603050405020304" pitchFamily="18" charset="0"/>
                <a:ea typeface="仿宋_GB2312" pitchFamily="50" charset="-122"/>
              </a:rPr>
              <a:t>：</a:t>
            </a:r>
            <a:r>
              <a:rPr lang="en-US" altLang="zh-CN" dirty="0">
                <a:latin typeface="Times New Roman" panose="02020603050405020304" pitchFamily="18" charset="0"/>
                <a:ea typeface="仿宋_GB2312" pitchFamily="50" charset="-122"/>
              </a:rPr>
              <a:t>while</a:t>
            </a:r>
            <a:r>
              <a:rPr lang="zh-CN" altLang="en-US" dirty="0">
                <a:latin typeface="Times New Roman" panose="02020603050405020304" pitchFamily="18" charset="0"/>
                <a:ea typeface="仿宋_GB2312" pitchFamily="50" charset="-122"/>
              </a:rPr>
              <a:t>语句只有当循环块有事件控制（即</a:t>
            </a:r>
            <a:r>
              <a:rPr lang="en-US" altLang="zh-CN" dirty="0">
                <a:latin typeface="Times New Roman" panose="02020603050405020304" pitchFamily="18" charset="0"/>
                <a:ea typeface="仿宋_GB2312" pitchFamily="50" charset="-122"/>
              </a:rPr>
              <a:t>@</a:t>
            </a:r>
            <a:r>
              <a:rPr lang="zh-CN" altLang="en-US" dirty="0">
                <a:latin typeface="Times New Roman" panose="02020603050405020304" pitchFamily="18" charset="0"/>
                <a:ea typeface="仿宋_GB2312" pitchFamily="50" charset="-122"/>
              </a:rPr>
              <a:t>（</a:t>
            </a:r>
            <a:r>
              <a:rPr lang="en-US" altLang="zh-CN" dirty="0">
                <a:latin typeface="Times New Roman" panose="02020603050405020304" pitchFamily="18" charset="0"/>
                <a:ea typeface="仿宋_GB2312" pitchFamily="50" charset="-122"/>
              </a:rPr>
              <a:t>posedge clock</a:t>
            </a:r>
            <a:r>
              <a:rPr lang="zh-CN" altLang="en-US" dirty="0">
                <a:latin typeface="Times New Roman" panose="02020603050405020304" pitchFamily="18" charset="0"/>
                <a:ea typeface="仿宋_GB2312" pitchFamily="50" charset="-122"/>
              </a:rPr>
              <a:t>））时才可综合！</a:t>
            </a:r>
            <a:endParaRPr lang="zh-CN" altLang="en-US" dirty="0"/>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139146"/>
                                        </p:tgtEl>
                                        <p:attrNameLst>
                                          <p:attrName>style.visibility</p:attrName>
                                        </p:attrNameLst>
                                      </p:cBhvr>
                                      <p:to>
                                        <p:strVal val="visible"/>
                                      </p:to>
                                    </p:set>
                                    <p:animEffect transition="in" filter="barn(outVertical)">
                                      <p:cBhvr>
                                        <p:cTn id="7" dur="500"/>
                                        <p:tgtEl>
                                          <p:spTgt spid="2139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9146"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509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44904" name="Text Box 8"/>
          <p:cNvSpPr txBox="1"/>
          <p:nvPr/>
        </p:nvSpPr>
        <p:spPr>
          <a:xfrm>
            <a:off x="642938" y="1174750"/>
            <a:ext cx="7432675" cy="5597525"/>
          </a:xfrm>
          <a:prstGeom prst="rect">
            <a:avLst/>
          </a:prstGeom>
          <a:solidFill>
            <a:srgbClr val="ADD6FF"/>
          </a:solidFill>
          <a:ln w="12700" cap="flat" cmpd="sng">
            <a:solidFill>
              <a:schemeClr val="tx1"/>
            </a:solidFill>
            <a:prstDash val="solid"/>
            <a:miter/>
            <a:headEnd type="none" w="med" len="med"/>
            <a:tailEnd type="none" w="med" len="med"/>
          </a:ln>
          <a:effectLst>
            <a:outerShdw dist="107763" dir="2699999" algn="ctr" rotWithShape="0">
              <a:schemeClr val="bg2"/>
            </a:outer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eaLnBrk="1" hangingPunct="1">
              <a:lnSpc>
                <a:spcPct val="90000"/>
              </a:lnSpc>
              <a:buNone/>
            </a:pPr>
            <a:r>
              <a:rPr lang="en-US" altLang="zh-CN" sz="2000" dirty="0">
                <a:latin typeface="Arial" panose="020B0604020202020204" pitchFamily="34" charset="0"/>
              </a:rPr>
              <a:t>module  count1s_while ( count,rega,clk ); 	</a:t>
            </a:r>
            <a:endParaRPr lang="en-US" altLang="zh-CN" sz="2000" dirty="0">
              <a:latin typeface="Arial" panose="020B0604020202020204" pitchFamily="34" charset="0"/>
            </a:endParaRPr>
          </a:p>
          <a:p>
            <a:pPr marL="0" lvl="0" indent="0" algn="just">
              <a:lnSpc>
                <a:spcPct val="90000"/>
              </a:lnSpc>
              <a:spcBef>
                <a:spcPct val="0"/>
              </a:spcBef>
              <a:buClrTx/>
              <a:buFontTx/>
              <a:buNone/>
            </a:pPr>
            <a:r>
              <a:rPr lang="en-US" altLang="zh-CN" sz="2000" dirty="0">
                <a:latin typeface="Arial" panose="020B0604020202020204" pitchFamily="34" charset="0"/>
              </a:rPr>
              <a:t>     output[5:0] count;	</a:t>
            </a:r>
            <a:endParaRPr lang="en-US" altLang="zh-CN" sz="2000" dirty="0">
              <a:latin typeface="Arial" panose="020B0604020202020204" pitchFamily="34" charset="0"/>
            </a:endParaRPr>
          </a:p>
          <a:p>
            <a:pPr marL="0" lvl="0" indent="0" algn="just">
              <a:lnSpc>
                <a:spcPct val="90000"/>
              </a:lnSpc>
              <a:spcBef>
                <a:spcPct val="0"/>
              </a:spcBef>
              <a:buClrTx/>
              <a:buFontTx/>
              <a:buNone/>
            </a:pPr>
            <a:r>
              <a:rPr lang="en-US" altLang="zh-CN" sz="2000" dirty="0">
                <a:latin typeface="Arial" panose="020B0604020202020204" pitchFamily="34" charset="0"/>
              </a:rPr>
              <a:t>     input [7:0]   rega; </a:t>
            </a:r>
            <a:endParaRPr lang="en-US" altLang="zh-CN" sz="2000" dirty="0">
              <a:latin typeface="Arial" panose="020B0604020202020204" pitchFamily="34" charset="0"/>
            </a:endParaRPr>
          </a:p>
          <a:p>
            <a:pPr marL="0" lvl="0" indent="0" algn="just">
              <a:lnSpc>
                <a:spcPct val="90000"/>
              </a:lnSpc>
              <a:spcBef>
                <a:spcPct val="0"/>
              </a:spcBef>
              <a:buClrTx/>
              <a:buFontTx/>
              <a:buNone/>
            </a:pPr>
            <a:r>
              <a:rPr lang="en-US" altLang="zh-CN" sz="2000" dirty="0">
                <a:latin typeface="Arial" panose="020B0604020202020204" pitchFamily="34" charset="0"/>
              </a:rPr>
              <a:t>     input clk;</a:t>
            </a:r>
            <a:endParaRPr lang="en-US" altLang="zh-CN" sz="2000" dirty="0">
              <a:latin typeface="Arial" panose="020B0604020202020204" pitchFamily="34" charset="0"/>
            </a:endParaRPr>
          </a:p>
          <a:p>
            <a:pPr marL="0" lvl="0" indent="0" algn="just">
              <a:lnSpc>
                <a:spcPct val="90000"/>
              </a:lnSpc>
              <a:spcBef>
                <a:spcPct val="0"/>
              </a:spcBef>
              <a:buClrTx/>
              <a:buFontTx/>
              <a:buNone/>
            </a:pPr>
            <a:r>
              <a:rPr lang="en-US" altLang="zh-CN" sz="2000" dirty="0">
                <a:latin typeface="Arial" panose="020B0604020202020204" pitchFamily="34" charset="0"/>
              </a:rPr>
              <a:t>     reg[5:0]      count;</a:t>
            </a:r>
            <a:endParaRPr lang="en-US" altLang="zh-CN" sz="2000" dirty="0">
              <a:latin typeface="Arial" panose="020B0604020202020204" pitchFamily="34" charset="0"/>
            </a:endParaRPr>
          </a:p>
          <a:p>
            <a:pPr marL="0" lvl="0" indent="0" algn="just">
              <a:lnSpc>
                <a:spcPct val="90000"/>
              </a:lnSpc>
              <a:spcBef>
                <a:spcPct val="0"/>
              </a:spcBef>
              <a:buClrTx/>
              <a:buFontTx/>
              <a:buNone/>
            </a:pPr>
            <a:r>
              <a:rPr lang="en-US" altLang="zh-CN" sz="2000" dirty="0">
                <a:latin typeface="Arial" panose="020B0604020202020204" pitchFamily="34" charset="0"/>
              </a:rPr>
              <a:t>     always @(posedge clk)				</a:t>
            </a:r>
            <a:endParaRPr lang="en-US" altLang="zh-CN" sz="2000" dirty="0">
              <a:latin typeface="Arial" panose="020B0604020202020204" pitchFamily="34" charset="0"/>
            </a:endParaRPr>
          </a:p>
          <a:p>
            <a:pPr marL="0" lvl="0" indent="0" algn="just">
              <a:lnSpc>
                <a:spcPct val="90000"/>
              </a:lnSpc>
              <a:spcBef>
                <a:spcPct val="0"/>
              </a:spcBef>
              <a:buClrTx/>
              <a:buFontTx/>
              <a:buNone/>
            </a:pPr>
            <a:r>
              <a:rPr lang="en-US" altLang="zh-CN" sz="2000" dirty="0">
                <a:latin typeface="Arial" panose="020B0604020202020204" pitchFamily="34" charset="0"/>
              </a:rPr>
              <a:t>        begin:count1</a:t>
            </a:r>
            <a:endParaRPr lang="en-US" altLang="zh-CN" sz="2000" dirty="0">
              <a:latin typeface="Arial" panose="020B0604020202020204" pitchFamily="34" charset="0"/>
            </a:endParaRPr>
          </a:p>
          <a:p>
            <a:pPr marL="0" lvl="0" indent="0" algn="just">
              <a:lnSpc>
                <a:spcPct val="90000"/>
              </a:lnSpc>
              <a:spcBef>
                <a:spcPct val="0"/>
              </a:spcBef>
              <a:buClrTx/>
              <a:buFontTx/>
              <a:buNone/>
            </a:pPr>
            <a:r>
              <a:rPr lang="en-US" altLang="zh-CN" sz="2000" dirty="0">
                <a:latin typeface="Arial" panose="020B0604020202020204" pitchFamily="34" charset="0"/>
              </a:rPr>
              <a:t>            reg[7:0] tempreg;          </a:t>
            </a:r>
            <a:r>
              <a:rPr lang="en-US" altLang="zh-CN" sz="2000" b="0" dirty="0">
                <a:latin typeface="方正姚体" panose="02010601030101010101" pitchFamily="2" charset="-122"/>
                <a:ea typeface="方正姚体" panose="02010601030101010101" pitchFamily="2" charset="-122"/>
              </a:rPr>
              <a:t>//</a:t>
            </a:r>
            <a:r>
              <a:rPr lang="zh-CN" altLang="en-US" sz="2000" b="0" dirty="0">
                <a:latin typeface="方正姚体" panose="02010601030101010101" pitchFamily="2" charset="-122"/>
                <a:ea typeface="方正姚体" panose="02010601030101010101" pitchFamily="2" charset="-122"/>
              </a:rPr>
              <a:t>用作循环执行条件表达式</a:t>
            </a:r>
            <a:endParaRPr lang="zh-CN" altLang="en-US" sz="2000" b="0" dirty="0">
              <a:latin typeface="方正姚体" panose="02010601030101010101" pitchFamily="2" charset="-122"/>
              <a:ea typeface="方正姚体" panose="02010601030101010101" pitchFamily="2" charset="-122"/>
            </a:endParaRPr>
          </a:p>
          <a:p>
            <a:pPr marL="0" lvl="0" indent="0" algn="just">
              <a:lnSpc>
                <a:spcPct val="90000"/>
              </a:lnSpc>
              <a:spcBef>
                <a:spcPct val="0"/>
              </a:spcBef>
              <a:buClrTx/>
              <a:buFontTx/>
              <a:buNone/>
            </a:pPr>
            <a:r>
              <a:rPr lang="zh-CN" altLang="en-US" sz="2000" dirty="0">
                <a:latin typeface="Arial" panose="020B0604020202020204" pitchFamily="34" charset="0"/>
              </a:rPr>
              <a:t>            </a:t>
            </a:r>
            <a:r>
              <a:rPr lang="en-US" altLang="zh-CN" sz="2000" dirty="0">
                <a:latin typeface="Arial" panose="020B0604020202020204" pitchFamily="34" charset="0"/>
              </a:rPr>
              <a:t>count = 0;                      </a:t>
            </a:r>
            <a:r>
              <a:rPr lang="en-US" altLang="zh-CN" sz="2000" b="0" dirty="0">
                <a:latin typeface="方正姚体" panose="02010601030101010101" pitchFamily="2" charset="-122"/>
                <a:ea typeface="方正姚体" panose="02010601030101010101" pitchFamily="2" charset="-122"/>
              </a:rPr>
              <a:t>// count</a:t>
            </a:r>
            <a:r>
              <a:rPr lang="zh-CN" altLang="en-US" sz="2000" b="0" dirty="0">
                <a:latin typeface="方正姚体" panose="02010601030101010101" pitchFamily="2" charset="-122"/>
                <a:ea typeface="方正姚体" panose="02010601030101010101" pitchFamily="2" charset="-122"/>
              </a:rPr>
              <a:t>初值为</a:t>
            </a:r>
            <a:r>
              <a:rPr lang="en-US" altLang="zh-CN" sz="2000" b="0" dirty="0">
                <a:latin typeface="方正姚体" panose="02010601030101010101" pitchFamily="2" charset="-122"/>
                <a:ea typeface="方正姚体" panose="02010601030101010101" pitchFamily="2" charset="-122"/>
              </a:rPr>
              <a:t>0</a:t>
            </a:r>
            <a:endParaRPr lang="en-US" altLang="zh-CN" sz="2000" b="0" dirty="0">
              <a:latin typeface="方正姚体" panose="02010601030101010101" pitchFamily="2" charset="-122"/>
              <a:ea typeface="方正姚体" panose="02010601030101010101" pitchFamily="2" charset="-122"/>
            </a:endParaRPr>
          </a:p>
          <a:p>
            <a:pPr marL="0" lvl="0" indent="0" algn="just">
              <a:lnSpc>
                <a:spcPct val="90000"/>
              </a:lnSpc>
              <a:spcBef>
                <a:spcPct val="0"/>
              </a:spcBef>
              <a:buClrTx/>
              <a:buFontTx/>
              <a:buNone/>
            </a:pPr>
            <a:r>
              <a:rPr lang="en-US" altLang="zh-CN" sz="2000" dirty="0">
                <a:latin typeface="Arial" panose="020B0604020202020204" pitchFamily="34" charset="0"/>
              </a:rPr>
              <a:t>            tempreg = rega;           </a:t>
            </a:r>
            <a:r>
              <a:rPr lang="en-US" altLang="zh-CN" sz="2000" b="0" dirty="0">
                <a:latin typeface="方正姚体" panose="02010601030101010101" pitchFamily="2" charset="-122"/>
                <a:ea typeface="方正姚体" panose="02010601030101010101" pitchFamily="2" charset="-122"/>
              </a:rPr>
              <a:t>//  tempreg </a:t>
            </a:r>
            <a:r>
              <a:rPr lang="zh-CN" altLang="en-US" sz="2000" b="0" dirty="0">
                <a:latin typeface="方正姚体" panose="02010601030101010101" pitchFamily="2" charset="-122"/>
                <a:ea typeface="方正姚体" panose="02010601030101010101" pitchFamily="2" charset="-122"/>
              </a:rPr>
              <a:t>初值为</a:t>
            </a:r>
            <a:r>
              <a:rPr lang="en-US" altLang="zh-CN" sz="2000" b="0" dirty="0">
                <a:latin typeface="方正姚体" panose="02010601030101010101" pitchFamily="2" charset="-122"/>
                <a:ea typeface="方正姚体" panose="02010601030101010101" pitchFamily="2" charset="-122"/>
              </a:rPr>
              <a:t>rega</a:t>
            </a:r>
            <a:endParaRPr lang="en-US" altLang="zh-CN" sz="2000" b="0" dirty="0">
              <a:latin typeface="方正姚体" panose="02010601030101010101" pitchFamily="2" charset="-122"/>
              <a:ea typeface="方正姚体" panose="02010601030101010101" pitchFamily="2" charset="-122"/>
            </a:endParaRPr>
          </a:p>
          <a:p>
            <a:pPr marL="0" lvl="0" indent="0" algn="just">
              <a:lnSpc>
                <a:spcPct val="90000"/>
              </a:lnSpc>
              <a:spcBef>
                <a:spcPct val="0"/>
              </a:spcBef>
              <a:buClrTx/>
              <a:buFontTx/>
              <a:buNone/>
            </a:pPr>
            <a:r>
              <a:rPr lang="en-US" altLang="zh-CN" sz="2000" dirty="0">
                <a:latin typeface="Arial" panose="020B0604020202020204" pitchFamily="34" charset="0"/>
              </a:rPr>
              <a:t>            </a:t>
            </a:r>
            <a:r>
              <a:rPr lang="en-US" altLang="zh-CN" sz="2000" dirty="0">
                <a:solidFill>
                  <a:srgbClr val="FF0066"/>
                </a:solidFill>
                <a:latin typeface="Arial" panose="020B0604020202020204" pitchFamily="34" charset="0"/>
              </a:rPr>
              <a:t>while(tempreg)</a:t>
            </a:r>
            <a:r>
              <a:rPr lang="en-US" altLang="zh-CN" sz="2000" dirty="0">
                <a:latin typeface="Arial" panose="020B0604020202020204" pitchFamily="34" charset="0"/>
              </a:rPr>
              <a:t>            </a:t>
            </a:r>
            <a:r>
              <a:rPr lang="en-US" altLang="zh-CN" sz="2000" b="0" dirty="0">
                <a:latin typeface="方正姚体" panose="02010601030101010101" pitchFamily="2" charset="-122"/>
                <a:ea typeface="方正姚体" panose="02010601030101010101" pitchFamily="2" charset="-122"/>
              </a:rPr>
              <a:t>// </a:t>
            </a:r>
            <a:r>
              <a:rPr lang="zh-CN" altLang="en-US" sz="2000" b="0" dirty="0">
                <a:latin typeface="方正姚体" panose="02010601030101010101" pitchFamily="2" charset="-122"/>
                <a:ea typeface="方正姚体" panose="02010601030101010101" pitchFamily="2" charset="-122"/>
              </a:rPr>
              <a:t>若</a:t>
            </a:r>
            <a:r>
              <a:rPr lang="en-US" altLang="zh-CN" sz="2000" b="0" dirty="0">
                <a:latin typeface="方正姚体" panose="02010601030101010101" pitchFamily="2" charset="-122"/>
                <a:ea typeface="方正姚体" panose="02010601030101010101" pitchFamily="2" charset="-122"/>
              </a:rPr>
              <a:t>tempreg</a:t>
            </a:r>
            <a:r>
              <a:rPr lang="zh-CN" altLang="en-US" sz="2000" b="0" dirty="0">
                <a:latin typeface="方正姚体" panose="02010601030101010101" pitchFamily="2" charset="-122"/>
                <a:ea typeface="方正姚体" panose="02010601030101010101" pitchFamily="2" charset="-122"/>
              </a:rPr>
              <a:t>非</a:t>
            </a:r>
            <a:r>
              <a:rPr lang="en-US" altLang="zh-CN" sz="2000" b="0" dirty="0">
                <a:latin typeface="方正姚体" panose="02010601030101010101" pitchFamily="2" charset="-122"/>
                <a:ea typeface="方正姚体" panose="02010601030101010101" pitchFamily="2" charset="-122"/>
              </a:rPr>
              <a:t>0</a:t>
            </a:r>
            <a:r>
              <a:rPr lang="zh-CN" altLang="en-US" sz="2000" b="0" dirty="0">
                <a:latin typeface="方正姚体" panose="02010601030101010101" pitchFamily="2" charset="-122"/>
                <a:ea typeface="方正姚体" panose="02010601030101010101" pitchFamily="2" charset="-122"/>
              </a:rPr>
              <a:t>，则执行以下语句</a:t>
            </a:r>
            <a:endParaRPr lang="zh-CN" altLang="en-US" sz="2000" b="0" dirty="0">
              <a:latin typeface="方正姚体" panose="02010601030101010101" pitchFamily="2" charset="-122"/>
              <a:ea typeface="方正姚体" panose="02010601030101010101" pitchFamily="2" charset="-122"/>
            </a:endParaRPr>
          </a:p>
          <a:p>
            <a:pPr marL="0" lvl="0" indent="0" algn="just">
              <a:lnSpc>
                <a:spcPct val="90000"/>
              </a:lnSpc>
              <a:spcBef>
                <a:spcPct val="0"/>
              </a:spcBef>
              <a:buClrTx/>
              <a:buFontTx/>
              <a:buNone/>
            </a:pPr>
            <a:r>
              <a:rPr lang="zh-CN" altLang="en-US" sz="2000" dirty="0">
                <a:latin typeface="Arial" panose="020B0604020202020204" pitchFamily="34" charset="0"/>
              </a:rPr>
              <a:t>                </a:t>
            </a:r>
            <a:r>
              <a:rPr lang="en-US" altLang="zh-CN" sz="2000" dirty="0">
                <a:latin typeface="Arial" panose="020B0604020202020204" pitchFamily="34" charset="0"/>
              </a:rPr>
              <a:t>begin</a:t>
            </a:r>
            <a:endParaRPr lang="en-US" altLang="zh-CN" sz="2000" dirty="0">
              <a:latin typeface="Arial" panose="020B0604020202020204" pitchFamily="34" charset="0"/>
            </a:endParaRPr>
          </a:p>
          <a:p>
            <a:pPr marL="0" lvl="0" indent="0" algn="just">
              <a:lnSpc>
                <a:spcPct val="90000"/>
              </a:lnSpc>
              <a:spcBef>
                <a:spcPct val="0"/>
              </a:spcBef>
              <a:buClrTx/>
              <a:buFontTx/>
              <a:buNone/>
            </a:pPr>
            <a:r>
              <a:rPr lang="en-US" altLang="zh-CN" sz="2000" dirty="0">
                <a:latin typeface="Arial" panose="020B0604020202020204" pitchFamily="34" charset="0"/>
              </a:rPr>
              <a:t>                    if(tempreg[0])      count = count+1; </a:t>
            </a:r>
            <a:endParaRPr lang="en-US" altLang="zh-CN" sz="2000" dirty="0">
              <a:latin typeface="Arial" panose="020B0604020202020204" pitchFamily="34" charset="0"/>
            </a:endParaRPr>
          </a:p>
          <a:p>
            <a:pPr marL="0" lvl="0" indent="0" algn="just">
              <a:lnSpc>
                <a:spcPct val="90000"/>
              </a:lnSpc>
              <a:spcBef>
                <a:spcPct val="0"/>
              </a:spcBef>
              <a:buClrTx/>
              <a:buFontTx/>
              <a:buNone/>
            </a:pPr>
            <a:r>
              <a:rPr lang="en-US" altLang="zh-CN" sz="2000" dirty="0">
                <a:latin typeface="Arial" panose="020B0604020202020204" pitchFamily="34" charset="0"/>
              </a:rPr>
              <a:t>                                           </a:t>
            </a:r>
            <a:r>
              <a:rPr lang="en-US" altLang="zh-CN" sz="2000" b="0" dirty="0">
                <a:latin typeface="方正姚体" panose="02010601030101010101" pitchFamily="2" charset="-122"/>
                <a:ea typeface="方正姚体" panose="02010601030101010101" pitchFamily="2" charset="-122"/>
              </a:rPr>
              <a:t>//</a:t>
            </a:r>
            <a:r>
              <a:rPr lang="zh-CN" altLang="en-US" sz="2000" b="0" dirty="0">
                <a:latin typeface="方正姚体" panose="02010601030101010101" pitchFamily="2" charset="-122"/>
                <a:ea typeface="方正姚体" panose="02010601030101010101" pitchFamily="2" charset="-122"/>
              </a:rPr>
              <a:t>只要</a:t>
            </a:r>
            <a:r>
              <a:rPr lang="en-US" altLang="zh-CN" sz="2000" b="0" dirty="0">
                <a:latin typeface="方正姚体" panose="02010601030101010101" pitchFamily="2" charset="-122"/>
                <a:ea typeface="方正姚体" panose="02010601030101010101" pitchFamily="2" charset="-122"/>
              </a:rPr>
              <a:t>tempreg</a:t>
            </a:r>
            <a:r>
              <a:rPr lang="zh-CN" altLang="en-US" sz="2000" b="0" dirty="0">
                <a:latin typeface="方正姚体" panose="02010601030101010101" pitchFamily="2" charset="-122"/>
                <a:ea typeface="方正姚体" panose="02010601030101010101" pitchFamily="2" charset="-122"/>
              </a:rPr>
              <a:t>最低位为</a:t>
            </a:r>
            <a:r>
              <a:rPr lang="en-US" altLang="zh-CN" sz="2000" b="0" dirty="0">
                <a:latin typeface="方正姚体" panose="02010601030101010101" pitchFamily="2" charset="-122"/>
                <a:ea typeface="方正姚体" panose="02010601030101010101" pitchFamily="2" charset="-122"/>
              </a:rPr>
              <a:t>1</a:t>
            </a:r>
            <a:r>
              <a:rPr lang="zh-CN" altLang="en-US" sz="2000" b="0" dirty="0">
                <a:latin typeface="方正姚体" panose="02010601030101010101" pitchFamily="2" charset="-122"/>
                <a:ea typeface="方正姚体" panose="02010601030101010101" pitchFamily="2" charset="-122"/>
              </a:rPr>
              <a:t>，则 </a:t>
            </a:r>
            <a:r>
              <a:rPr lang="en-US" altLang="zh-CN" sz="2000" b="0" dirty="0">
                <a:latin typeface="方正姚体" panose="02010601030101010101" pitchFamily="2" charset="-122"/>
                <a:ea typeface="方正姚体" panose="02010601030101010101" pitchFamily="2" charset="-122"/>
              </a:rPr>
              <a:t>count</a:t>
            </a:r>
            <a:r>
              <a:rPr lang="zh-CN" altLang="en-US" sz="2000" b="0" dirty="0">
                <a:latin typeface="方正姚体" panose="02010601030101010101" pitchFamily="2" charset="-122"/>
                <a:ea typeface="方正姚体" panose="02010601030101010101" pitchFamily="2" charset="-122"/>
              </a:rPr>
              <a:t>加</a:t>
            </a:r>
            <a:r>
              <a:rPr lang="en-US" altLang="zh-CN" sz="2000" b="0" dirty="0">
                <a:latin typeface="方正姚体" panose="02010601030101010101" pitchFamily="2" charset="-122"/>
                <a:ea typeface="方正姚体" panose="02010601030101010101" pitchFamily="2" charset="-122"/>
              </a:rPr>
              <a:t>1</a:t>
            </a:r>
            <a:endParaRPr lang="en-US" altLang="zh-CN" sz="2000" b="0" dirty="0">
              <a:latin typeface="方正姚体" panose="02010601030101010101" pitchFamily="2" charset="-122"/>
              <a:ea typeface="方正姚体" panose="02010601030101010101" pitchFamily="2" charset="-122"/>
            </a:endParaRPr>
          </a:p>
          <a:p>
            <a:pPr marL="0" lvl="0" indent="0" algn="just">
              <a:lnSpc>
                <a:spcPct val="90000"/>
              </a:lnSpc>
              <a:spcBef>
                <a:spcPct val="0"/>
              </a:spcBef>
              <a:buClrTx/>
              <a:buFontTx/>
              <a:buNone/>
            </a:pPr>
            <a:r>
              <a:rPr lang="en-US" altLang="zh-CN" sz="2000" dirty="0">
                <a:latin typeface="Arial" panose="020B0604020202020204" pitchFamily="34" charset="0"/>
              </a:rPr>
              <a:t>                    </a:t>
            </a:r>
            <a:r>
              <a:rPr lang="en-US" altLang="zh-CN" sz="2000" dirty="0">
                <a:solidFill>
                  <a:srgbClr val="FF0066"/>
                </a:solidFill>
                <a:latin typeface="Arial" panose="020B0604020202020204" pitchFamily="34" charset="0"/>
              </a:rPr>
              <a:t>tempreg = tempreg &gt;&gt;1;</a:t>
            </a:r>
            <a:r>
              <a:rPr lang="en-US" altLang="zh-CN" sz="2000" dirty="0">
                <a:latin typeface="Arial" panose="020B0604020202020204" pitchFamily="34" charset="0"/>
              </a:rPr>
              <a:t>  </a:t>
            </a:r>
            <a:r>
              <a:rPr lang="en-US" altLang="zh-CN" sz="2000" b="0" dirty="0">
                <a:latin typeface="方正姚体" panose="02010601030101010101" pitchFamily="2" charset="-122"/>
                <a:ea typeface="方正姚体" panose="02010601030101010101" pitchFamily="2" charset="-122"/>
              </a:rPr>
              <a:t>//</a:t>
            </a:r>
            <a:r>
              <a:rPr lang="zh-CN" altLang="en-US" sz="2000" b="0" dirty="0">
                <a:latin typeface="方正姚体" panose="02010601030101010101" pitchFamily="2" charset="-122"/>
                <a:ea typeface="方正姚体" panose="02010601030101010101" pitchFamily="2" charset="-122"/>
              </a:rPr>
              <a:t>右移</a:t>
            </a:r>
            <a:r>
              <a:rPr lang="en-US" altLang="zh-CN" sz="2000" b="0" dirty="0">
                <a:latin typeface="方正姚体" panose="02010601030101010101" pitchFamily="2" charset="-122"/>
                <a:ea typeface="方正姚体" panose="02010601030101010101" pitchFamily="2" charset="-122"/>
              </a:rPr>
              <a:t>1</a:t>
            </a:r>
            <a:r>
              <a:rPr lang="zh-CN" altLang="en-US" sz="2000" b="0" dirty="0">
                <a:latin typeface="方正姚体" panose="02010601030101010101" pitchFamily="2" charset="-122"/>
                <a:ea typeface="方正姚体" panose="02010601030101010101" pitchFamily="2" charset="-122"/>
              </a:rPr>
              <a:t>位	</a:t>
            </a:r>
            <a:endParaRPr lang="zh-CN" altLang="en-US" sz="2000" b="0" dirty="0">
              <a:latin typeface="方正姚体" panose="02010601030101010101" pitchFamily="2" charset="-122"/>
              <a:ea typeface="方正姚体" panose="02010601030101010101" pitchFamily="2" charset="-122"/>
            </a:endParaRPr>
          </a:p>
          <a:p>
            <a:pPr marL="0" lvl="0" indent="0" algn="just">
              <a:lnSpc>
                <a:spcPct val="90000"/>
              </a:lnSpc>
              <a:spcBef>
                <a:spcPct val="0"/>
              </a:spcBef>
              <a:buClrTx/>
              <a:buFontTx/>
              <a:buNone/>
            </a:pPr>
            <a:r>
              <a:rPr lang="zh-CN" altLang="en-US" sz="2000" dirty="0">
                <a:latin typeface="Arial" panose="020B0604020202020204" pitchFamily="34" charset="0"/>
              </a:rPr>
              <a:t>                </a:t>
            </a:r>
            <a:r>
              <a:rPr lang="en-US" altLang="zh-CN" sz="2000" dirty="0">
                <a:latin typeface="Arial" panose="020B0604020202020204" pitchFamily="34" charset="0"/>
              </a:rPr>
              <a:t>end</a:t>
            </a:r>
            <a:endParaRPr lang="en-US" altLang="zh-CN" sz="2000" dirty="0">
              <a:latin typeface="Arial" panose="020B0604020202020204" pitchFamily="34" charset="0"/>
            </a:endParaRPr>
          </a:p>
          <a:p>
            <a:pPr marL="0" lvl="0" indent="0" algn="just">
              <a:lnSpc>
                <a:spcPct val="90000"/>
              </a:lnSpc>
              <a:spcBef>
                <a:spcPct val="0"/>
              </a:spcBef>
              <a:buClrTx/>
              <a:buFontTx/>
              <a:buNone/>
            </a:pPr>
            <a:r>
              <a:rPr lang="en-US" altLang="zh-CN" sz="2000" dirty="0">
                <a:latin typeface="Arial" panose="020B0604020202020204" pitchFamily="34" charset="0"/>
              </a:rPr>
              <a:t>        end</a:t>
            </a:r>
            <a:endParaRPr lang="en-US" altLang="zh-CN" sz="2000" dirty="0">
              <a:latin typeface="Arial" panose="020B0604020202020204" pitchFamily="34" charset="0"/>
            </a:endParaRPr>
          </a:p>
          <a:p>
            <a:pPr marL="0" lvl="0" indent="0" algn="just">
              <a:lnSpc>
                <a:spcPct val="90000"/>
              </a:lnSpc>
              <a:spcBef>
                <a:spcPct val="0"/>
              </a:spcBef>
              <a:buClrTx/>
              <a:buFontTx/>
              <a:buNone/>
            </a:pPr>
            <a:r>
              <a:rPr lang="en-US" altLang="zh-CN" sz="2000" dirty="0">
                <a:latin typeface="Arial" panose="020B0604020202020204" pitchFamily="34" charset="0"/>
              </a:rPr>
              <a:t>endmodule</a:t>
            </a:r>
            <a:endParaRPr lang="en-US" altLang="zh-CN" dirty="0">
              <a:latin typeface="Times New Roman" panose="02020603050405020304" pitchFamily="18" charset="0"/>
            </a:endParaRPr>
          </a:p>
        </p:txBody>
      </p:sp>
      <p:sp>
        <p:nvSpPr>
          <p:cNvPr id="1744899" name="Rectangle 3"/>
          <p:cNvSpPr>
            <a:spLocks noGrp="1"/>
          </p:cNvSpPr>
          <p:nvPr>
            <p:ph idx="1"/>
          </p:nvPr>
        </p:nvSpPr>
        <p:spPr>
          <a:xfrm>
            <a:off x="0" y="1117600"/>
            <a:ext cx="8915400" cy="487363"/>
          </a:xfrm>
          <a:ln/>
        </p:spPr>
        <p:txBody>
          <a:bodyPr vert="horz" wrap="square" lIns="91440" tIns="45720" rIns="91440" bIns="45720" anchor="t" anchorCtr="0"/>
          <a:p>
            <a:pPr lvl="1" eaLnBrk="1" hangingPunct="1">
              <a:lnSpc>
                <a:spcPct val="105000"/>
              </a:lnSpc>
              <a:buNone/>
            </a:pPr>
            <a:r>
              <a:rPr lang="en-US" altLang="zh-CN" dirty="0">
                <a:latin typeface="宋体" panose="02010600030101010101" pitchFamily="2" charset="-122"/>
              </a:rPr>
              <a:t>[</a:t>
            </a:r>
            <a:r>
              <a:rPr lang="zh-CN" altLang="en-US" dirty="0">
                <a:solidFill>
                  <a:srgbClr val="FF0066"/>
                </a:solidFill>
                <a:latin typeface="宋体" panose="02010600030101010101" pitchFamily="2" charset="-122"/>
              </a:rPr>
              <a:t>例</a:t>
            </a:r>
            <a:r>
              <a:rPr lang="en-US" altLang="zh-CN" dirty="0">
                <a:latin typeface="宋体" panose="02010600030101010101" pitchFamily="2" charset="-122"/>
              </a:rPr>
              <a:t>]</a:t>
            </a:r>
            <a:r>
              <a:rPr lang="zh-CN" altLang="en-US" dirty="0">
                <a:latin typeface="宋体" panose="02010600030101010101" pitchFamily="2" charset="-122"/>
              </a:rPr>
              <a:t>用</a:t>
            </a:r>
            <a:r>
              <a:rPr lang="en-US" altLang="zh-CN" dirty="0">
                <a:latin typeface="宋体" panose="02010600030101010101" pitchFamily="2" charset="-122"/>
              </a:rPr>
              <a:t>while</a:t>
            </a:r>
            <a:r>
              <a:rPr lang="zh-CN" altLang="en-US" dirty="0">
                <a:latin typeface="宋体" panose="02010600030101010101" pitchFamily="2" charset="-122"/>
              </a:rPr>
              <a:t>语句对一个</a:t>
            </a:r>
            <a:r>
              <a:rPr lang="en-US" altLang="zh-CN" dirty="0">
                <a:latin typeface="宋体" panose="02010600030101010101" pitchFamily="2" charset="-122"/>
              </a:rPr>
              <a:t>8</a:t>
            </a:r>
            <a:r>
              <a:rPr lang="zh-CN" altLang="en-US" dirty="0">
                <a:latin typeface="宋体" panose="02010600030101010101" pitchFamily="2" charset="-122"/>
              </a:rPr>
              <a:t>位二进制数中值为</a:t>
            </a:r>
            <a:r>
              <a:rPr lang="en-US" altLang="zh-CN" dirty="0">
                <a:latin typeface="宋体" panose="02010600030101010101" pitchFamily="2" charset="-122"/>
              </a:rPr>
              <a:t>1</a:t>
            </a:r>
            <a:r>
              <a:rPr lang="zh-CN" altLang="en-US" dirty="0">
                <a:latin typeface="宋体" panose="02010600030101010101" pitchFamily="2" charset="-122"/>
              </a:rPr>
              <a:t>的位进行计数。</a:t>
            </a:r>
            <a:endParaRPr lang="zh-CN" altLang="en-US" sz="2200" b="0" dirty="0">
              <a:latin typeface="宋体" panose="02010600030101010101" pitchFamily="2" charset="-122"/>
            </a:endParaRPr>
          </a:p>
        </p:txBody>
      </p:sp>
      <p:sp>
        <p:nvSpPr>
          <p:cNvPr id="1744901" name="AutoShape 5"/>
          <p:cNvSpPr/>
          <p:nvPr/>
        </p:nvSpPr>
        <p:spPr>
          <a:xfrm>
            <a:off x="3667125" y="6211888"/>
            <a:ext cx="3962400" cy="381000"/>
          </a:xfrm>
          <a:prstGeom prst="wedgeRectCallout">
            <a:avLst>
              <a:gd name="adj1" fmla="val -48718"/>
              <a:gd name="adj2" fmla="val -13291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2000" b="0" dirty="0">
                <a:latin typeface="宋体" panose="02010600030101010101" pitchFamily="2" charset="-122"/>
              </a:rPr>
              <a:t>改变循环执行条件表达式的值</a:t>
            </a:r>
            <a:endParaRPr lang="zh-CN" altLang="en-US" sz="2000" b="0" dirty="0">
              <a:latin typeface="宋体" panose="02010600030101010101" pitchFamily="2" charset="-122"/>
            </a:endParaRPr>
          </a:p>
        </p:txBody>
      </p:sp>
      <p:sp>
        <p:nvSpPr>
          <p:cNvPr id="1744902" name="AutoShape 6"/>
          <p:cNvSpPr/>
          <p:nvPr/>
        </p:nvSpPr>
        <p:spPr>
          <a:xfrm rot="-76865">
            <a:off x="5307013" y="2027238"/>
            <a:ext cx="3211512" cy="1106487"/>
          </a:xfrm>
          <a:prstGeom prst="cloudCallout">
            <a:avLst>
              <a:gd name="adj1" fmla="val -65306"/>
              <a:gd name="adj2" fmla="val 60319"/>
            </a:avLst>
          </a:prstGeom>
          <a:solidFill>
            <a:srgbClr val="FFFF66"/>
          </a:solidFill>
          <a:ln w="9525" cap="flat" cmpd="sng">
            <a:solidFill>
              <a:schemeClr val="accent2"/>
            </a:solidFill>
            <a:prstDash val="solid"/>
            <a:headEnd type="none" w="med" len="med"/>
            <a:tailEnd type="none" w="med" len="med"/>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buClr>
                <a:schemeClr val="tx1"/>
              </a:buClr>
              <a:buSzPct val="80000"/>
              <a:buNone/>
            </a:pPr>
            <a:r>
              <a:rPr lang="zh-CN" altLang="en-US" dirty="0">
                <a:solidFill>
                  <a:srgbClr val="800000"/>
                </a:solidFill>
                <a:ea typeface="华文行楷" panose="02010800040101010101" pitchFamily="2" charset="-122"/>
              </a:rPr>
              <a:t>如何用</a:t>
            </a:r>
            <a:r>
              <a:rPr lang="en-US" altLang="zh-CN" dirty="0">
                <a:solidFill>
                  <a:schemeClr val="hlink"/>
                </a:solidFill>
                <a:ea typeface="华文行楷" panose="02010800040101010101" pitchFamily="2" charset="-122"/>
              </a:rPr>
              <a:t>for</a:t>
            </a:r>
            <a:r>
              <a:rPr lang="zh-CN" altLang="en-US" dirty="0">
                <a:solidFill>
                  <a:srgbClr val="800000"/>
                </a:solidFill>
                <a:ea typeface="华文行楷" panose="02010800040101010101" pitchFamily="2" charset="-122"/>
              </a:rPr>
              <a:t>语句改写此程序呢？</a:t>
            </a:r>
            <a:endParaRPr lang="zh-CN" altLang="en-US" dirty="0">
              <a:solidFill>
                <a:srgbClr val="800000"/>
              </a:solidFill>
              <a:ea typeface="华文行楷"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44899"/>
                                        </p:tgtEl>
                                        <p:attrNameLst>
                                          <p:attrName>style.visibility</p:attrName>
                                        </p:attrNameLst>
                                      </p:cBhvr>
                                      <p:to>
                                        <p:strVal val="visible"/>
                                      </p:to>
                                    </p:set>
                                    <p:anim calcmode="lin" valueType="num">
                                      <p:cBhvr additive="base">
                                        <p:cTn id="7" dur="500" fill="hold"/>
                                        <p:tgtEl>
                                          <p:spTgt spid="1744899"/>
                                        </p:tgtEl>
                                        <p:attrNameLst>
                                          <p:attrName>ppt_x</p:attrName>
                                        </p:attrNameLst>
                                      </p:cBhvr>
                                      <p:tavLst>
                                        <p:tav tm="0">
                                          <p:val>
                                            <p:strVal val="0-#ppt_w/2"/>
                                          </p:val>
                                        </p:tav>
                                        <p:tav tm="100000">
                                          <p:val>
                                            <p:strVal val="#ppt_x"/>
                                          </p:val>
                                        </p:tav>
                                      </p:tavLst>
                                    </p:anim>
                                    <p:anim calcmode="lin" valueType="num">
                                      <p:cBhvr additive="base">
                                        <p:cTn id="8" dur="500" fill="hold"/>
                                        <p:tgtEl>
                                          <p:spTgt spid="174489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2" fill="hold" grpId="0" nodeType="afterEffect">
                                  <p:stCondLst>
                                    <p:cond delay="0"/>
                                  </p:stCondLst>
                                  <p:childTnLst>
                                    <p:set>
                                      <p:cBhvr>
                                        <p:cTn id="11" dur="1" fill="hold">
                                          <p:stCondLst>
                                            <p:cond delay="0"/>
                                          </p:stCondLst>
                                        </p:cTn>
                                        <p:tgtEl>
                                          <p:spTgt spid="1744904"/>
                                        </p:tgtEl>
                                        <p:attrNameLst>
                                          <p:attrName>style.visibility</p:attrName>
                                        </p:attrNameLst>
                                      </p:cBhvr>
                                      <p:to>
                                        <p:strVal val="visible"/>
                                      </p:to>
                                    </p:set>
                                    <p:anim calcmode="lin" valueType="num">
                                      <p:cBhvr additive="base">
                                        <p:cTn id="12" dur="500" fill="hold"/>
                                        <p:tgtEl>
                                          <p:spTgt spid="1744904"/>
                                        </p:tgtEl>
                                        <p:attrNameLst>
                                          <p:attrName>ppt_x</p:attrName>
                                        </p:attrNameLst>
                                      </p:cBhvr>
                                      <p:tavLst>
                                        <p:tav tm="0">
                                          <p:val>
                                            <p:strVal val="0-#ppt_w/2"/>
                                          </p:val>
                                        </p:tav>
                                        <p:tav tm="100000">
                                          <p:val>
                                            <p:strVal val="#ppt_x"/>
                                          </p:val>
                                        </p:tav>
                                      </p:tavLst>
                                    </p:anim>
                                    <p:anim calcmode="lin" valueType="num">
                                      <p:cBhvr additive="base">
                                        <p:cTn id="13" dur="500" fill="hold"/>
                                        <p:tgtEl>
                                          <p:spTgt spid="174490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744901"/>
                                        </p:tgtEl>
                                        <p:attrNameLst>
                                          <p:attrName>style.visibility</p:attrName>
                                        </p:attrNameLst>
                                      </p:cBhvr>
                                      <p:to>
                                        <p:strVal val="visible"/>
                                      </p:to>
                                    </p:set>
                                    <p:animEffect transition="in" filter="dissolve">
                                      <p:cBhvr>
                                        <p:cTn id="18" dur="500"/>
                                        <p:tgtEl>
                                          <p:spTgt spid="1744901"/>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744902"/>
                                        </p:tgtEl>
                                        <p:attrNameLst>
                                          <p:attrName>style.visibility</p:attrName>
                                        </p:attrNameLst>
                                      </p:cBhvr>
                                      <p:to>
                                        <p:strVal val="visible"/>
                                      </p:to>
                                    </p:set>
                                    <p:animEffect transition="in" filter="dissolve">
                                      <p:cBhvr>
                                        <p:cTn id="23" dur="500"/>
                                        <p:tgtEl>
                                          <p:spTgt spid="1744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4904" grpId="0" animBg="1"/>
      <p:bldP spid="1744899" grpId="0"/>
      <p:bldP spid="1744901" grpId="0" animBg="1"/>
      <p:bldP spid="1744902"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7138"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115587" name="Rectangle 3"/>
          <p:cNvSpPr>
            <a:spLocks noGrp="1"/>
          </p:cNvSpPr>
          <p:nvPr>
            <p:ph idx="1"/>
          </p:nvPr>
        </p:nvSpPr>
        <p:spPr>
          <a:xfrm>
            <a:off x="388938" y="1509713"/>
            <a:ext cx="8185150" cy="585787"/>
          </a:xfrm>
          <a:ln/>
        </p:spPr>
        <p:txBody>
          <a:bodyPr vert="horz" wrap="square" lIns="91440" tIns="45720" rIns="91440" bIns="45720" anchor="t" anchorCtr="0"/>
          <a:p>
            <a:pPr marL="0" indent="0" algn="just">
              <a:spcBef>
                <a:spcPct val="0"/>
              </a:spcBef>
              <a:buClrTx/>
              <a:buFontTx/>
              <a:buNone/>
            </a:pPr>
            <a:r>
              <a:rPr lang="en-US" altLang="zh-CN" dirty="0">
                <a:latin typeface="宋体" panose="02010600030101010101" pitchFamily="2" charset="-122"/>
              </a:rPr>
              <a:t>[</a:t>
            </a:r>
            <a:r>
              <a:rPr lang="zh-CN" altLang="en-US" dirty="0">
                <a:solidFill>
                  <a:srgbClr val="FF0066"/>
                </a:solidFill>
                <a:latin typeface="宋体" panose="02010600030101010101" pitchFamily="2" charset="-122"/>
              </a:rPr>
              <a:t>例</a:t>
            </a:r>
            <a:r>
              <a:rPr lang="en-US" altLang="zh-CN" dirty="0">
                <a:latin typeface="宋体" panose="02010600030101010101" pitchFamily="2" charset="-122"/>
              </a:rPr>
              <a:t>] </a:t>
            </a:r>
            <a:r>
              <a:rPr lang="zh-CN" altLang="en-US" dirty="0">
                <a:latin typeface="宋体" panose="02010600030101010101" pitchFamily="2" charset="-122"/>
              </a:rPr>
              <a:t>用</a:t>
            </a:r>
            <a:r>
              <a:rPr lang="en-US" altLang="zh-CN" dirty="0">
                <a:latin typeface="宋体" panose="02010600030101010101" pitchFamily="2" charset="-122"/>
              </a:rPr>
              <a:t>for</a:t>
            </a:r>
            <a:r>
              <a:rPr lang="zh-CN" altLang="en-US" dirty="0">
                <a:latin typeface="宋体" panose="02010600030101010101" pitchFamily="2" charset="-122"/>
              </a:rPr>
              <a:t>语句对一个</a:t>
            </a:r>
            <a:r>
              <a:rPr lang="en-US" altLang="zh-CN" dirty="0">
                <a:latin typeface="宋体" panose="02010600030101010101" pitchFamily="2" charset="-122"/>
              </a:rPr>
              <a:t>8</a:t>
            </a:r>
            <a:r>
              <a:rPr lang="zh-CN" altLang="en-US" dirty="0">
                <a:latin typeface="宋体" panose="02010600030101010101" pitchFamily="2" charset="-122"/>
              </a:rPr>
              <a:t>位二进制数中值为</a:t>
            </a:r>
            <a:r>
              <a:rPr lang="en-US" altLang="zh-CN" dirty="0">
                <a:latin typeface="宋体" panose="02010600030101010101" pitchFamily="2" charset="-122"/>
              </a:rPr>
              <a:t>1</a:t>
            </a:r>
            <a:r>
              <a:rPr lang="zh-CN" altLang="en-US" dirty="0">
                <a:latin typeface="宋体" panose="02010600030101010101" pitchFamily="2" charset="-122"/>
              </a:rPr>
              <a:t>的位进行计数。</a:t>
            </a:r>
            <a:endParaRPr lang="zh-CN" altLang="en-US" dirty="0">
              <a:latin typeface="宋体" panose="02010600030101010101" pitchFamily="2" charset="-122"/>
            </a:endParaRPr>
          </a:p>
        </p:txBody>
      </p:sp>
      <p:graphicFrame>
        <p:nvGraphicFramePr>
          <p:cNvPr id="2115590" name="Object 6"/>
          <p:cNvGraphicFramePr>
            <a:graphicFrameLocks noChangeAspect="1"/>
          </p:cNvGraphicFramePr>
          <p:nvPr/>
        </p:nvGraphicFramePr>
        <p:xfrm>
          <a:off x="285750" y="2160588"/>
          <a:ext cx="8567738" cy="4200525"/>
        </p:xfrm>
        <a:graphic>
          <a:graphicData uri="http://schemas.openxmlformats.org/presentationml/2006/ole">
            <mc:AlternateContent xmlns:mc="http://schemas.openxmlformats.org/markup-compatibility/2006">
              <mc:Choice xmlns:v="urn:schemas-microsoft-com:vml" Requires="v">
                <p:oleObj spid="_x0000_s3090" name="" r:id="rId1" imgW="5381625" imgH="2638425" progId="Paint.Picture">
                  <p:embed/>
                </p:oleObj>
              </mc:Choice>
              <mc:Fallback>
                <p:oleObj name="" r:id="rId1" imgW="5381625" imgH="2638425" progId="Paint.Picture">
                  <p:embed/>
                  <p:pic>
                    <p:nvPicPr>
                      <p:cNvPr id="0" name="图片 3089"/>
                      <p:cNvPicPr/>
                      <p:nvPr/>
                    </p:nvPicPr>
                    <p:blipFill>
                      <a:blip r:embed="rId2"/>
                      <a:stretch>
                        <a:fillRect/>
                      </a:stretch>
                    </p:blipFill>
                    <p:spPr>
                      <a:xfrm>
                        <a:off x="285750" y="2160588"/>
                        <a:ext cx="8567738" cy="4200525"/>
                      </a:xfrm>
                      <a:prstGeom prst="rect">
                        <a:avLst/>
                      </a:prstGeom>
                      <a:noFill/>
                      <a:ln w="38100">
                        <a:noFill/>
                        <a:miter/>
                      </a:ln>
                    </p:spPr>
                  </p:pic>
                </p:oleObj>
              </mc:Fallback>
            </mc:AlternateContent>
          </a:graphicData>
        </a:graphic>
      </p:graphicFrame>
      <p:sp>
        <p:nvSpPr>
          <p:cNvPr id="2115591" name="AutoShape 7"/>
          <p:cNvSpPr/>
          <p:nvPr/>
        </p:nvSpPr>
        <p:spPr>
          <a:xfrm rot="-479700">
            <a:off x="6030913" y="550863"/>
            <a:ext cx="2655887" cy="827087"/>
          </a:xfrm>
          <a:prstGeom prst="star16">
            <a:avLst>
              <a:gd name="adj" fmla="val 37500"/>
            </a:avLst>
          </a:prstGeom>
          <a:gradFill rotWithShape="0">
            <a:gsLst>
              <a:gs pos="0">
                <a:schemeClr val="accent2"/>
              </a:gs>
              <a:gs pos="100000">
                <a:srgbClr val="FFFF00"/>
              </a:gs>
            </a:gsLst>
            <a:lin ang="2700000" scaled="1"/>
            <a:tileRect/>
          </a:gradFill>
          <a:ln w="9525">
            <a:noFill/>
          </a:ln>
          <a:effectLst>
            <a:outerShdw dist="35921" dir="2699999" algn="ctr" rotWithShape="0">
              <a:schemeClr val="bg2"/>
            </a:outerShdw>
          </a:effectLst>
        </p:spPr>
        <p:txBody>
          <a:bodyPr anchor="ctr" anchorCtr="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FontTx/>
              <a:buNone/>
            </a:pPr>
            <a:r>
              <a:rPr lang="zh-CN" altLang="en-US" sz="2800" dirty="0">
                <a:latin typeface="华文新魏" panose="02010800040101010101" pitchFamily="2" charset="-122"/>
                <a:ea typeface="华文新魏" panose="02010800040101010101" pitchFamily="2" charset="-122"/>
              </a:rPr>
              <a:t>简单！</a:t>
            </a:r>
            <a:endParaRPr lang="zh-CN" altLang="en-US" sz="2800" dirty="0">
              <a:latin typeface="华文楷体" panose="02010600040101010101" pitchFamily="2" charset="-122"/>
              <a:ea typeface="华文楷体" panose="020106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15587">
                                            <p:txEl>
                                              <p:charRg st="0" end="31"/>
                                            </p:txEl>
                                          </p:spTgt>
                                        </p:tgtEl>
                                        <p:attrNameLst>
                                          <p:attrName>style.visibility</p:attrName>
                                        </p:attrNameLst>
                                      </p:cBhvr>
                                      <p:to>
                                        <p:strVal val="visible"/>
                                      </p:to>
                                    </p:set>
                                    <p:anim calcmode="lin" valueType="num">
                                      <p:cBhvr additive="base">
                                        <p:cTn id="7" dur="500" fill="hold"/>
                                        <p:tgtEl>
                                          <p:spTgt spid="2115587">
                                            <p:txEl>
                                              <p:charRg st="0" end="3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15587">
                                            <p:txEl>
                                              <p:charRg st="0" end="31"/>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115590"/>
                                        </p:tgtEl>
                                        <p:attrNameLst>
                                          <p:attrName>style.visibility</p:attrName>
                                        </p:attrNameLst>
                                      </p:cBhvr>
                                      <p:to>
                                        <p:strVal val="visible"/>
                                      </p:to>
                                    </p:set>
                                    <p:anim calcmode="lin" valueType="num">
                                      <p:cBhvr additive="base">
                                        <p:cTn id="12" dur="500" fill="hold"/>
                                        <p:tgtEl>
                                          <p:spTgt spid="2115590"/>
                                        </p:tgtEl>
                                        <p:attrNameLst>
                                          <p:attrName>ppt_x</p:attrName>
                                        </p:attrNameLst>
                                      </p:cBhvr>
                                      <p:tavLst>
                                        <p:tav tm="0">
                                          <p:val>
                                            <p:strVal val="#ppt_x"/>
                                          </p:val>
                                        </p:tav>
                                        <p:tav tm="100000">
                                          <p:val>
                                            <p:strVal val="#ppt_x"/>
                                          </p:val>
                                        </p:tav>
                                      </p:tavLst>
                                    </p:anim>
                                    <p:anim calcmode="lin" valueType="num">
                                      <p:cBhvr additive="base">
                                        <p:cTn id="13" dur="500" fill="hold"/>
                                        <p:tgtEl>
                                          <p:spTgt spid="211559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2115591"/>
                                        </p:tgtEl>
                                        <p:attrNameLst>
                                          <p:attrName>style.visibility</p:attrName>
                                        </p:attrNameLst>
                                      </p:cBhvr>
                                      <p:to>
                                        <p:strVal val="visible"/>
                                      </p:to>
                                    </p:set>
                                    <p:anim calcmode="lin" valueType="num">
                                      <p:cBhvr>
                                        <p:cTn id="18" dur="500" fill="hold"/>
                                        <p:tgtEl>
                                          <p:spTgt spid="2115591"/>
                                        </p:tgtEl>
                                        <p:attrNameLst>
                                          <p:attrName>ppt_w</p:attrName>
                                        </p:attrNameLst>
                                      </p:cBhvr>
                                      <p:tavLst>
                                        <p:tav tm="0">
                                          <p:val>
                                            <p:fltVal val="0.000000"/>
                                          </p:val>
                                        </p:tav>
                                        <p:tav tm="100000">
                                          <p:val>
                                            <p:strVal val="#ppt_w"/>
                                          </p:val>
                                        </p:tav>
                                      </p:tavLst>
                                    </p:anim>
                                    <p:anim calcmode="lin" valueType="num">
                                      <p:cBhvr>
                                        <p:cTn id="19" dur="500" fill="hold"/>
                                        <p:tgtEl>
                                          <p:spTgt spid="2115591"/>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5587" grpId="0" advAuto="1000" build="p"/>
      <p:bldP spid="2115591" grpId="0"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9186"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349187" name="Rectangle 3"/>
          <p:cNvSpPr>
            <a:spLocks noGrp="1"/>
          </p:cNvSpPr>
          <p:nvPr>
            <p:ph idx="1"/>
          </p:nvPr>
        </p:nvSpPr>
        <p:spPr>
          <a:xfrm>
            <a:off x="588963" y="1747838"/>
            <a:ext cx="2819400" cy="457200"/>
          </a:xfrm>
          <a:solidFill>
            <a:srgbClr val="66FFFF">
              <a:alpha val="100000"/>
            </a:srgbClr>
          </a:solidFill>
          <a:ln/>
        </p:spPr>
        <p:txBody>
          <a:bodyPr vert="horz" wrap="square" lIns="91440" tIns="45720" rIns="91440" bIns="45720" anchor="t" anchorCtr="0"/>
          <a:p>
            <a:pPr marL="484505" lvl="1" indent="-294005" eaLnBrk="1" hangingPunct="1">
              <a:buNone/>
            </a:pPr>
            <a:r>
              <a:rPr lang="en-US" altLang="zh-CN" sz="2000" dirty="0">
                <a:latin typeface="Times New Roman" panose="02020603050405020304" pitchFamily="18" charset="0"/>
              </a:rPr>
              <a:t>count1s_for_good.vwf</a:t>
            </a:r>
            <a:endParaRPr lang="en-US" altLang="zh-CN" sz="2000" b="0" dirty="0">
              <a:latin typeface="Times New Roman" panose="02020603050405020304" pitchFamily="18" charset="0"/>
            </a:endParaRPr>
          </a:p>
        </p:txBody>
      </p:sp>
      <p:graphicFrame>
        <p:nvGraphicFramePr>
          <p:cNvPr id="1746950" name="Object 6"/>
          <p:cNvGraphicFramePr>
            <a:graphicFrameLocks noChangeAspect="1"/>
          </p:cNvGraphicFramePr>
          <p:nvPr/>
        </p:nvGraphicFramePr>
        <p:xfrm>
          <a:off x="309563" y="2622550"/>
          <a:ext cx="8337550" cy="3068638"/>
        </p:xfrm>
        <a:graphic>
          <a:graphicData uri="http://schemas.openxmlformats.org/presentationml/2006/ole">
            <mc:AlternateContent xmlns:mc="http://schemas.openxmlformats.org/markup-compatibility/2006">
              <mc:Choice xmlns:v="urn:schemas-microsoft-com:vml" Requires="v">
                <p:oleObj spid="_x0000_s3091" name="" r:id="rId1" imgW="4657725" imgH="1714500" progId="Paint.Picture">
                  <p:embed/>
                </p:oleObj>
              </mc:Choice>
              <mc:Fallback>
                <p:oleObj name="" r:id="rId1" imgW="4657725" imgH="1714500" progId="Paint.Picture">
                  <p:embed/>
                  <p:pic>
                    <p:nvPicPr>
                      <p:cNvPr id="0" name="图片 3090"/>
                      <p:cNvPicPr/>
                      <p:nvPr/>
                    </p:nvPicPr>
                    <p:blipFill>
                      <a:blip r:embed="rId2"/>
                      <a:stretch>
                        <a:fillRect/>
                      </a:stretch>
                    </p:blipFill>
                    <p:spPr>
                      <a:xfrm>
                        <a:off x="309563" y="2622550"/>
                        <a:ext cx="8337550" cy="3068638"/>
                      </a:xfrm>
                      <a:prstGeom prst="rect">
                        <a:avLst/>
                      </a:prstGeom>
                      <a:noFill/>
                      <a:ln w="38100">
                        <a:noFill/>
                        <a:miter/>
                      </a:ln>
                    </p:spPr>
                  </p:pic>
                </p:oleObj>
              </mc:Fallback>
            </mc:AlternateContent>
          </a:graphicData>
        </a:graphic>
      </p:graphicFrame>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746950"/>
                                        </p:tgtEl>
                                        <p:attrNameLst>
                                          <p:attrName>style.visibility</p:attrName>
                                        </p:attrNameLst>
                                      </p:cBhvr>
                                      <p:to>
                                        <p:strVal val="visible"/>
                                      </p:to>
                                    </p:set>
                                    <p:anim calcmode="lin" valueType="num">
                                      <p:cBhvr additive="base">
                                        <p:cTn id="7" dur="500" fill="hold"/>
                                        <p:tgtEl>
                                          <p:spTgt spid="1746950"/>
                                        </p:tgtEl>
                                        <p:attrNameLst>
                                          <p:attrName>ppt_x</p:attrName>
                                        </p:attrNameLst>
                                      </p:cBhvr>
                                      <p:tavLst>
                                        <p:tav tm="0">
                                          <p:val>
                                            <p:strVal val="#ppt_x"/>
                                          </p:val>
                                        </p:tav>
                                        <p:tav tm="100000">
                                          <p:val>
                                            <p:strVal val="#ppt_x"/>
                                          </p:val>
                                        </p:tav>
                                      </p:tavLst>
                                    </p:anim>
                                    <p:anim calcmode="lin" valueType="num">
                                      <p:cBhvr additive="base">
                                        <p:cTn id="8" dur="500" fill="hold"/>
                                        <p:tgtEl>
                                          <p:spTgt spid="17469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123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48995" name="Rectangle 3"/>
          <p:cNvSpPr>
            <a:spLocks noGrp="1"/>
          </p:cNvSpPr>
          <p:nvPr>
            <p:ph idx="1"/>
          </p:nvPr>
        </p:nvSpPr>
        <p:spPr>
          <a:xfrm>
            <a:off x="336550" y="1316038"/>
            <a:ext cx="5889625" cy="1143000"/>
          </a:xfrm>
          <a:ln/>
        </p:spPr>
        <p:txBody>
          <a:bodyPr vert="horz" wrap="square" lIns="91440" tIns="45720" rIns="91440" bIns="45720" anchor="t" anchorCtr="0"/>
          <a:p>
            <a:pPr algn="just" eaLnBrk="1" hangingPunct="1">
              <a:lnSpc>
                <a:spcPct val="110000"/>
              </a:lnSpc>
              <a:buNone/>
            </a:pPr>
            <a:r>
              <a:rPr lang="en-US" altLang="zh-CN" dirty="0">
                <a:solidFill>
                  <a:srgbClr val="008000"/>
                </a:solidFill>
                <a:latin typeface="宋体" panose="02010600030101010101" pitchFamily="2" charset="-122"/>
              </a:rPr>
              <a:t>2.forever</a:t>
            </a:r>
            <a:r>
              <a:rPr lang="zh-CN" altLang="en-US" dirty="0">
                <a:solidFill>
                  <a:srgbClr val="008000"/>
                </a:solidFill>
                <a:latin typeface="宋体" panose="02010600030101010101" pitchFamily="2" charset="-122"/>
              </a:rPr>
              <a:t>语句</a:t>
            </a:r>
            <a:endParaRPr lang="zh-CN" altLang="en-US" dirty="0">
              <a:solidFill>
                <a:srgbClr val="008000"/>
              </a:solidFill>
              <a:latin typeface="宋体" panose="02010600030101010101" pitchFamily="2" charset="-122"/>
            </a:endParaRPr>
          </a:p>
          <a:p>
            <a:pPr algn="just">
              <a:lnSpc>
                <a:spcPct val="110000"/>
              </a:lnSpc>
              <a:spcBef>
                <a:spcPct val="0"/>
              </a:spcBef>
            </a:pPr>
            <a:r>
              <a:rPr lang="zh-CN" altLang="en-US" sz="2000" dirty="0">
                <a:solidFill>
                  <a:srgbClr val="FF66CC"/>
                </a:solidFill>
                <a:latin typeface="华文新魏" panose="02010800040101010101" pitchFamily="2" charset="-122"/>
                <a:ea typeface="华文新魏" panose="02010800040101010101" pitchFamily="2" charset="-122"/>
              </a:rPr>
              <a:t>无条件</a:t>
            </a:r>
            <a:r>
              <a:rPr lang="zh-CN" altLang="en-US" sz="2000" dirty="0">
                <a:latin typeface="华文新魏" panose="02010800040101010101" pitchFamily="2" charset="-122"/>
                <a:ea typeface="华文新魏" panose="02010800040101010101" pitchFamily="2" charset="-122"/>
              </a:rPr>
              <a:t>连续执行</a:t>
            </a:r>
            <a:r>
              <a:rPr lang="en-US" altLang="zh-CN" sz="2000" dirty="0">
                <a:latin typeface="华文新魏" panose="02010800040101010101" pitchFamily="2" charset="-122"/>
                <a:ea typeface="华文新魏" panose="02010800040101010101" pitchFamily="2" charset="-122"/>
              </a:rPr>
              <a:t>forever</a:t>
            </a:r>
            <a:r>
              <a:rPr lang="zh-CN" altLang="en-US" sz="2000" dirty="0">
                <a:latin typeface="华文新魏" panose="02010800040101010101" pitchFamily="2" charset="-122"/>
                <a:ea typeface="华文新魏" panose="02010800040101010101" pitchFamily="2" charset="-122"/>
              </a:rPr>
              <a:t>后面的语句或语句块。</a:t>
            </a:r>
            <a:endParaRPr lang="zh-CN" altLang="en-US" sz="2200" dirty="0">
              <a:latin typeface="华文新魏" panose="02010800040101010101" pitchFamily="2" charset="-122"/>
              <a:ea typeface="华文新魏" panose="02010800040101010101" pitchFamily="2" charset="-122"/>
            </a:endParaRPr>
          </a:p>
        </p:txBody>
      </p:sp>
      <p:sp>
        <p:nvSpPr>
          <p:cNvPr id="1748996" name="Text Box 4"/>
          <p:cNvSpPr txBox="1"/>
          <p:nvPr/>
        </p:nvSpPr>
        <p:spPr>
          <a:xfrm>
            <a:off x="2051050" y="2201863"/>
            <a:ext cx="1709738" cy="427037"/>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Tx/>
              <a:buFontTx/>
              <a:buNone/>
            </a:pPr>
            <a:r>
              <a:rPr lang="en-US" altLang="zh-CN" sz="2000" dirty="0">
                <a:solidFill>
                  <a:srgbClr val="FF0066"/>
                </a:solidFill>
                <a:latin typeface="Times New Roman" panose="02020603050405020304" pitchFamily="18" charset="0"/>
              </a:rPr>
              <a:t>forever</a:t>
            </a:r>
            <a:r>
              <a:rPr lang="en-US" altLang="zh-CN" sz="2000" dirty="0">
                <a:latin typeface="宋体" panose="02010600030101010101" pitchFamily="2" charset="-122"/>
              </a:rPr>
              <a:t> </a:t>
            </a:r>
            <a:r>
              <a:rPr lang="zh-CN" altLang="en-US" sz="2000" dirty="0">
                <a:latin typeface="宋体" panose="02010600030101010101" pitchFamily="2" charset="-122"/>
              </a:rPr>
              <a:t>语句</a:t>
            </a:r>
            <a:endParaRPr lang="zh-CN" altLang="en-US" sz="2000" dirty="0">
              <a:latin typeface="宋体" panose="02010600030101010101" pitchFamily="2" charset="-122"/>
            </a:endParaRPr>
          </a:p>
        </p:txBody>
      </p:sp>
      <p:sp>
        <p:nvSpPr>
          <p:cNvPr id="1748997" name="Text Box 5"/>
          <p:cNvSpPr txBox="1"/>
          <p:nvPr/>
        </p:nvSpPr>
        <p:spPr>
          <a:xfrm>
            <a:off x="2081213" y="2819400"/>
            <a:ext cx="1682750" cy="1311275"/>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FontTx/>
              <a:buNone/>
            </a:pPr>
            <a:r>
              <a:rPr lang="en-US" altLang="zh-CN" sz="2000" dirty="0">
                <a:solidFill>
                  <a:srgbClr val="FF0066"/>
                </a:solidFill>
                <a:latin typeface="Times New Roman" panose="02020603050405020304" pitchFamily="18" charset="0"/>
              </a:rPr>
              <a:t>forever</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marL="0" lvl="0" indent="0">
              <a:spcBef>
                <a:spcPct val="0"/>
              </a:spcBef>
              <a:buClrTx/>
              <a:buFontTx/>
              <a:buNone/>
            </a:pPr>
            <a:r>
              <a:rPr lang="en-US" altLang="zh-CN" sz="2000" dirty="0">
                <a:latin typeface="Times New Roman" panose="02020603050405020304" pitchFamily="18" charset="0"/>
              </a:rPr>
              <a:t>   </a:t>
            </a:r>
            <a:r>
              <a:rPr lang="en-US" altLang="zh-CN" sz="2000" dirty="0">
                <a:solidFill>
                  <a:srgbClr val="FF6600"/>
                </a:solidFill>
                <a:latin typeface="Times New Roman" panose="02020603050405020304" pitchFamily="18" charset="0"/>
              </a:rPr>
              <a:t>begin</a:t>
            </a:r>
            <a:endParaRPr lang="en-US" altLang="zh-CN" sz="2000" dirty="0">
              <a:solidFill>
                <a:srgbClr val="FF6600"/>
              </a:solidFill>
              <a:latin typeface="Times New Roman" panose="02020603050405020304" pitchFamily="18" charset="0"/>
            </a:endParaRPr>
          </a:p>
          <a:p>
            <a:pPr marL="0" lvl="0" indent="0">
              <a:spcBef>
                <a:spcPct val="0"/>
              </a:spcBef>
              <a:buClrTx/>
              <a:buFontTx/>
              <a:buNone/>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marL="0" lvl="0" indent="0">
              <a:spcBef>
                <a:spcPct val="0"/>
              </a:spcBef>
              <a:buClrTx/>
              <a:buFontTx/>
              <a:buNone/>
            </a:pPr>
            <a:r>
              <a:rPr lang="en-US" altLang="zh-CN" sz="2000" dirty="0">
                <a:latin typeface="Times New Roman" panose="02020603050405020304" pitchFamily="18" charset="0"/>
              </a:rPr>
              <a:t>   </a:t>
            </a:r>
            <a:r>
              <a:rPr lang="en-US" altLang="zh-CN" sz="2000" dirty="0">
                <a:solidFill>
                  <a:srgbClr val="FF6600"/>
                </a:solidFill>
                <a:latin typeface="Times New Roman" panose="02020603050405020304" pitchFamily="18" charset="0"/>
              </a:rPr>
              <a:t>end</a:t>
            </a:r>
            <a:endParaRPr lang="en-US" altLang="zh-CN" sz="2000" dirty="0">
              <a:solidFill>
                <a:srgbClr val="FF6600"/>
              </a:solidFill>
              <a:latin typeface="Times New Roman" panose="02020603050405020304" pitchFamily="18" charset="0"/>
            </a:endParaRPr>
          </a:p>
        </p:txBody>
      </p:sp>
      <p:sp>
        <p:nvSpPr>
          <p:cNvPr id="1748998" name="Text Box 6"/>
          <p:cNvSpPr txBox="1"/>
          <p:nvPr/>
        </p:nvSpPr>
        <p:spPr>
          <a:xfrm>
            <a:off x="1262063" y="3248025"/>
            <a:ext cx="609600" cy="427038"/>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eaLnBrk="1" hangingPunct="1">
              <a:spcBef>
                <a:spcPct val="50000"/>
              </a:spcBef>
              <a:buNone/>
            </a:pPr>
            <a:r>
              <a:rPr lang="zh-CN" altLang="en-US" sz="2200" dirty="0">
                <a:latin typeface="宋体" panose="02010600030101010101" pitchFamily="2" charset="-122"/>
              </a:rPr>
              <a:t>或</a:t>
            </a:r>
            <a:endParaRPr lang="zh-CN" altLang="en-US" sz="2200" dirty="0">
              <a:latin typeface="宋体" panose="02010600030101010101" pitchFamily="2" charset="-122"/>
            </a:endParaRPr>
          </a:p>
        </p:txBody>
      </p:sp>
      <p:sp>
        <p:nvSpPr>
          <p:cNvPr id="1748999" name="Text Box 7"/>
          <p:cNvSpPr txBox="1"/>
          <p:nvPr/>
        </p:nvSpPr>
        <p:spPr>
          <a:xfrm>
            <a:off x="284163" y="4241800"/>
            <a:ext cx="4413250" cy="1196975"/>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74650" lvl="0" indent="-374650" algn="just">
              <a:lnSpc>
                <a:spcPct val="110000"/>
              </a:lnSpc>
              <a:spcBef>
                <a:spcPct val="0"/>
              </a:spcBef>
              <a:buClr>
                <a:srgbClr val="FF0066"/>
              </a:buClr>
              <a:buSzPct val="85000"/>
              <a:buFont typeface="Wingdings" panose="05000000000000000000" pitchFamily="2" charset="2"/>
              <a:buChar char="v"/>
            </a:pPr>
            <a:r>
              <a:rPr lang="zh-CN" altLang="en-US" sz="2200" dirty="0">
                <a:latin typeface="宋体" panose="02010600030101010101" pitchFamily="2" charset="-122"/>
              </a:rPr>
              <a:t>常用在测试模块中产生周期性的波形，作为</a:t>
            </a:r>
            <a:r>
              <a:rPr lang="zh-CN" altLang="en-US" sz="2200" dirty="0">
                <a:solidFill>
                  <a:srgbClr val="FF3399"/>
                </a:solidFill>
                <a:latin typeface="宋体" panose="02010600030101010101" pitchFamily="2" charset="-122"/>
              </a:rPr>
              <a:t>仿真激励</a:t>
            </a:r>
            <a:r>
              <a:rPr lang="zh-CN" altLang="en-US" sz="2200" dirty="0">
                <a:latin typeface="宋体" panose="02010600030101010101" pitchFamily="2" charset="-122"/>
              </a:rPr>
              <a:t>信号。</a:t>
            </a:r>
            <a:endParaRPr lang="zh-CN" altLang="en-US" sz="2200" dirty="0">
              <a:latin typeface="宋体" panose="02010600030101010101" pitchFamily="2" charset="-122"/>
            </a:endParaRPr>
          </a:p>
          <a:p>
            <a:pPr marL="374650" lvl="0" indent="-374650" algn="just">
              <a:lnSpc>
                <a:spcPct val="110000"/>
              </a:lnSpc>
              <a:spcBef>
                <a:spcPct val="0"/>
              </a:spcBef>
              <a:buClr>
                <a:srgbClr val="FF0066"/>
              </a:buClr>
              <a:buSzPct val="85000"/>
              <a:buFont typeface="Wingdings" panose="05000000000000000000" pitchFamily="2" charset="2"/>
              <a:buChar char="v"/>
            </a:pPr>
            <a:r>
              <a:rPr lang="zh-CN" altLang="en-US" sz="2200" dirty="0">
                <a:latin typeface="宋体" panose="02010600030101010101" pitchFamily="2" charset="-122"/>
              </a:rPr>
              <a:t>常用</a:t>
            </a:r>
            <a:r>
              <a:rPr lang="en-US" altLang="zh-CN" sz="2200" dirty="0">
                <a:latin typeface="Times New Roman" panose="02020603050405020304" pitchFamily="18" charset="0"/>
              </a:rPr>
              <a:t>disable</a:t>
            </a:r>
            <a:r>
              <a:rPr lang="zh-CN" altLang="en-US" sz="2200" dirty="0">
                <a:latin typeface="宋体" panose="02010600030101010101" pitchFamily="2" charset="-122"/>
              </a:rPr>
              <a:t>语句跳出循环！</a:t>
            </a:r>
            <a:endParaRPr lang="zh-CN" altLang="en-US" sz="2200" dirty="0">
              <a:latin typeface="宋体" panose="02010600030101010101" pitchFamily="2" charset="-122"/>
            </a:endParaRPr>
          </a:p>
        </p:txBody>
      </p:sp>
      <p:sp>
        <p:nvSpPr>
          <p:cNvPr id="1749000" name="Text Box 8"/>
          <p:cNvSpPr txBox="1"/>
          <p:nvPr/>
        </p:nvSpPr>
        <p:spPr>
          <a:xfrm>
            <a:off x="1157288" y="5280025"/>
            <a:ext cx="6543675" cy="1379538"/>
          </a:xfrm>
          <a:prstGeom prst="rect">
            <a:avLst/>
          </a:prstGeom>
          <a:solidFill>
            <a:srgbClr val="FFCC99"/>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lnSpc>
                <a:spcPct val="110000"/>
              </a:lnSpc>
              <a:buClrTx/>
              <a:buFontTx/>
              <a:buNone/>
            </a:pPr>
            <a:r>
              <a:rPr lang="zh-CN" altLang="en-US" dirty="0">
                <a:latin typeface="华文新魏" panose="02010800040101010101" pitchFamily="2" charset="-122"/>
                <a:ea typeface="华文新魏" panose="02010800040101010101" pitchFamily="2" charset="-122"/>
              </a:rPr>
              <a:t>注：不同于</a:t>
            </a:r>
            <a:r>
              <a:rPr lang="en-US" altLang="zh-CN" dirty="0">
                <a:latin typeface="华文新魏" panose="02010800040101010101" pitchFamily="2" charset="-122"/>
                <a:ea typeface="华文新魏" panose="02010800040101010101" pitchFamily="2" charset="-122"/>
              </a:rPr>
              <a:t>always</a:t>
            </a:r>
            <a:r>
              <a:rPr lang="zh-CN" altLang="en-US" dirty="0">
                <a:latin typeface="华文新魏" panose="02010800040101010101" pitchFamily="2" charset="-122"/>
                <a:ea typeface="华文新魏" panose="02010800040101010101" pitchFamily="2" charset="-122"/>
              </a:rPr>
              <a:t>语句，不能独立写在程序中，</a:t>
            </a:r>
            <a:endParaRPr lang="zh-CN" altLang="en-US" dirty="0">
              <a:latin typeface="华文新魏" panose="02010800040101010101" pitchFamily="2" charset="-122"/>
              <a:ea typeface="华文新魏" panose="02010800040101010101" pitchFamily="2" charset="-122"/>
            </a:endParaRPr>
          </a:p>
          <a:p>
            <a:pPr marL="0" lvl="0" indent="0" eaLnBrk="1" hangingPunct="1">
              <a:lnSpc>
                <a:spcPct val="110000"/>
              </a:lnSpc>
              <a:buClrTx/>
              <a:buFontTx/>
              <a:buNone/>
            </a:pPr>
            <a:r>
              <a:rPr lang="zh-CN" altLang="en-US" dirty="0">
                <a:latin typeface="华文新魏" panose="02010800040101010101" pitchFamily="2" charset="-122"/>
                <a:ea typeface="华文新魏" panose="02010800040101010101" pitchFamily="2" charset="-122"/>
              </a:rPr>
              <a:t>    一般用在</a:t>
            </a:r>
            <a:r>
              <a:rPr lang="en-US" altLang="zh-CN" dirty="0">
                <a:solidFill>
                  <a:srgbClr val="FF0066"/>
                </a:solidFill>
                <a:latin typeface="华文新魏" panose="02010800040101010101" pitchFamily="2" charset="-122"/>
                <a:ea typeface="华文新魏" panose="02010800040101010101" pitchFamily="2" charset="-122"/>
              </a:rPr>
              <a:t>initial</a:t>
            </a:r>
            <a:r>
              <a:rPr lang="zh-CN" altLang="en-US" dirty="0">
                <a:latin typeface="华文新魏" panose="02010800040101010101" pitchFamily="2" charset="-122"/>
                <a:ea typeface="华文新魏" panose="02010800040101010101" pitchFamily="2" charset="-122"/>
              </a:rPr>
              <a:t>语句块中！</a:t>
            </a:r>
            <a:endParaRPr lang="zh-CN" altLang="en-US" dirty="0">
              <a:latin typeface="华文新魏" panose="02010800040101010101" pitchFamily="2" charset="-122"/>
              <a:ea typeface="华文新魏" panose="02010800040101010101" pitchFamily="2" charset="-122"/>
            </a:endParaRPr>
          </a:p>
        </p:txBody>
      </p:sp>
      <p:sp>
        <p:nvSpPr>
          <p:cNvPr id="1749001" name="Rectangle 9"/>
          <p:cNvSpPr>
            <a:spLocks noChangeArrowheads="1"/>
          </p:cNvSpPr>
          <p:nvPr/>
        </p:nvSpPr>
        <p:spPr bwMode="auto">
          <a:xfrm>
            <a:off x="949325" y="2211388"/>
            <a:ext cx="819150" cy="446088"/>
          </a:xfrm>
          <a:prstGeom prst="rect">
            <a:avLst/>
          </a:prstGeom>
          <a:noFill/>
          <a:ln w="25400">
            <a:solidFill>
              <a:srgbClr val="FF9900"/>
            </a:solidFill>
            <a:miter lim="800000"/>
          </a:ln>
          <a:effectLst/>
          <a:extLst>
            <a:ext uri="{909E8E84-426E-40DD-AFC4-6F175D3DCCD1}">
              <a14:hiddenFill xmlns:a14="http://schemas.microsoft.com/office/drawing/2010/main">
                <a:gradFill rotWithShape="0">
                  <a:gsLst>
                    <a:gs pos="0">
                      <a:srgbClr val="8488C4"/>
                    </a:gs>
                    <a:gs pos="53000">
                      <a:srgbClr val="D4DEFF"/>
                    </a:gs>
                    <a:gs pos="83000">
                      <a:srgbClr val="D4DEFF"/>
                    </a:gs>
                    <a:gs pos="100000">
                      <a:srgbClr val="96AB94"/>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90000"/>
              </a:lnSpc>
              <a:spcBef>
                <a:spcPct val="30000"/>
              </a:spcBef>
              <a:spcAft>
                <a:spcPct val="0"/>
              </a:spcAft>
              <a:buClr>
                <a:schemeClr val="tx2"/>
              </a:buClr>
              <a:buSzPct val="85000"/>
              <a:buFont typeface="Wingdings" panose="05000000000000000000" pitchFamily="2" charset="2"/>
              <a:buNone/>
              <a:defRPr/>
            </a:pPr>
            <a:r>
              <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rPr>
              <a:t>格式</a:t>
            </a:r>
            <a:endPar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endParaRPr>
          </a:p>
        </p:txBody>
      </p:sp>
      <p:sp>
        <p:nvSpPr>
          <p:cNvPr id="1749002" name="Text Box 10"/>
          <p:cNvSpPr txBox="1"/>
          <p:nvPr/>
        </p:nvSpPr>
        <p:spPr>
          <a:xfrm>
            <a:off x="4724400" y="2087563"/>
            <a:ext cx="3922713" cy="3032125"/>
          </a:xfrm>
          <a:prstGeom prst="rect">
            <a:avLst/>
          </a:prstGeom>
          <a:solidFill>
            <a:srgbClr val="ADD6FF"/>
          </a:solidFill>
          <a:ln w="12700" cap="flat" cmpd="sng">
            <a:solidFill>
              <a:schemeClr val="tx1"/>
            </a:solidFill>
            <a:prstDash val="solid"/>
            <a:miter/>
            <a:headEnd type="none" w="med" len="med"/>
            <a:tailEnd type="none" w="med" len="med"/>
          </a:ln>
          <a:effectLst>
            <a:outerShdw dist="107763" dir="2699999" algn="ctr" rotWithShape="0">
              <a:schemeClr val="bg2"/>
            </a:outer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eaLnBrk="1" hangingPunct="1">
              <a:lnSpc>
                <a:spcPct val="90000"/>
              </a:lnSpc>
              <a:buNone/>
            </a:pPr>
            <a:r>
              <a:rPr lang="en-US" altLang="zh-CN" sz="2000" dirty="0">
                <a:solidFill>
                  <a:srgbClr val="E43600"/>
                </a:solidFill>
                <a:latin typeface="Times New Roman" panose="02020603050405020304" pitchFamily="18" charset="0"/>
              </a:rPr>
              <a:t>initial</a:t>
            </a:r>
            <a:endParaRPr lang="en-US" altLang="zh-CN" sz="2000" dirty="0">
              <a:solidFill>
                <a:srgbClr val="E43600"/>
              </a:solidFill>
              <a:latin typeface="Times New Roman" panose="02020603050405020304" pitchFamily="18" charset="0"/>
            </a:endParaRPr>
          </a:p>
          <a:p>
            <a:pPr marL="0" lvl="0" indent="0" algn="just" eaLnBrk="1" hangingPunct="1">
              <a:lnSpc>
                <a:spcPct val="90000"/>
              </a:lnSpc>
              <a:buNone/>
            </a:pPr>
            <a:r>
              <a:rPr lang="en-US" altLang="zh-CN" sz="2000" dirty="0">
                <a:latin typeface="Times New Roman" panose="02020603050405020304" pitchFamily="18" charset="0"/>
              </a:rPr>
              <a:t>   begin : Clocking	</a:t>
            </a:r>
            <a:endParaRPr lang="en-US" altLang="zh-CN" sz="2000" dirty="0">
              <a:latin typeface="Times New Roman" panose="02020603050405020304" pitchFamily="18" charset="0"/>
            </a:endParaRPr>
          </a:p>
          <a:p>
            <a:pPr marL="0" lvl="0" indent="0" algn="just">
              <a:lnSpc>
                <a:spcPct val="90000"/>
              </a:lnSpc>
              <a:spcBef>
                <a:spcPct val="0"/>
              </a:spcBef>
              <a:buClrTx/>
              <a:buFontTx/>
              <a:buNone/>
            </a:pPr>
            <a:r>
              <a:rPr lang="en-US" altLang="zh-CN" sz="2000" dirty="0">
                <a:latin typeface="Times New Roman" panose="02020603050405020304" pitchFamily="18" charset="0"/>
              </a:rPr>
              <a:t>       clk = 0;</a:t>
            </a:r>
            <a:endParaRPr lang="en-US" altLang="zh-CN" sz="2000" dirty="0">
              <a:latin typeface="Times New Roman" panose="02020603050405020304" pitchFamily="18" charset="0"/>
            </a:endParaRPr>
          </a:p>
          <a:p>
            <a:pPr marL="0" lvl="0" indent="0" algn="just">
              <a:lnSpc>
                <a:spcPct val="90000"/>
              </a:lnSpc>
              <a:spcBef>
                <a:spcPct val="0"/>
              </a:spcBef>
              <a:buClrTx/>
              <a:buFontTx/>
              <a:buNone/>
            </a:pPr>
            <a:r>
              <a:rPr lang="en-US" altLang="zh-CN" sz="2000" dirty="0">
                <a:latin typeface="Times New Roman" panose="02020603050405020304" pitchFamily="18" charset="0"/>
              </a:rPr>
              <a:t>       #10 </a:t>
            </a:r>
            <a:r>
              <a:rPr lang="en-US" altLang="zh-CN" sz="2000" dirty="0">
                <a:solidFill>
                  <a:srgbClr val="FF3399"/>
                </a:solidFill>
                <a:latin typeface="Times New Roman" panose="02020603050405020304" pitchFamily="18" charset="0"/>
              </a:rPr>
              <a:t>forever</a:t>
            </a:r>
            <a:r>
              <a:rPr lang="en-US" altLang="zh-CN" sz="2000" dirty="0">
                <a:latin typeface="Times New Roman" panose="02020603050405020304" pitchFamily="18" charset="0"/>
              </a:rPr>
              <a:t> #10 clk = !clk;</a:t>
            </a:r>
            <a:endParaRPr lang="en-US" altLang="zh-CN" sz="2000" dirty="0">
              <a:latin typeface="Times New Roman" panose="02020603050405020304" pitchFamily="18" charset="0"/>
            </a:endParaRPr>
          </a:p>
          <a:p>
            <a:pPr marL="0" lvl="0" indent="0" algn="just">
              <a:lnSpc>
                <a:spcPct val="90000"/>
              </a:lnSpc>
              <a:spcBef>
                <a:spcPct val="0"/>
              </a:spcBef>
              <a:buClrTx/>
              <a:buFontTx/>
              <a:buNone/>
            </a:pPr>
            <a:r>
              <a:rPr lang="en-US" altLang="zh-CN" sz="2000" dirty="0">
                <a:latin typeface="Times New Roman" panose="02020603050405020304" pitchFamily="18" charset="0"/>
              </a:rPr>
              <a:t>   end</a:t>
            </a:r>
            <a:endParaRPr lang="en-US" altLang="zh-CN" sz="2000" dirty="0">
              <a:latin typeface="Times New Roman" panose="02020603050405020304" pitchFamily="18" charset="0"/>
            </a:endParaRPr>
          </a:p>
          <a:p>
            <a:pPr marL="0" lvl="0" indent="0" algn="just" eaLnBrk="1" hangingPunct="1">
              <a:lnSpc>
                <a:spcPct val="90000"/>
              </a:lnSpc>
              <a:buNone/>
            </a:pPr>
            <a:r>
              <a:rPr lang="en-US" altLang="zh-CN" sz="2000" dirty="0">
                <a:solidFill>
                  <a:srgbClr val="E43600"/>
                </a:solidFill>
                <a:latin typeface="Times New Roman" panose="02020603050405020304" pitchFamily="18" charset="0"/>
              </a:rPr>
              <a:t>initial</a:t>
            </a:r>
            <a:endParaRPr lang="en-US" altLang="zh-CN" sz="2000" dirty="0">
              <a:solidFill>
                <a:srgbClr val="E43600"/>
              </a:solidFill>
              <a:latin typeface="Times New Roman" panose="02020603050405020304" pitchFamily="18" charset="0"/>
            </a:endParaRPr>
          </a:p>
          <a:p>
            <a:pPr marL="0" lvl="0" indent="0" algn="just" eaLnBrk="1" hangingPunct="1">
              <a:lnSpc>
                <a:spcPct val="90000"/>
              </a:lnSpc>
              <a:buNone/>
            </a:pPr>
            <a:r>
              <a:rPr lang="en-US" altLang="zh-CN" sz="2000" dirty="0">
                <a:latin typeface="Times New Roman" panose="02020603050405020304" pitchFamily="18" charset="0"/>
              </a:rPr>
              <a:t>   begin : Stimulus	</a:t>
            </a:r>
            <a:endParaRPr lang="en-US" altLang="zh-CN" sz="2000" dirty="0">
              <a:latin typeface="Times New Roman" panose="02020603050405020304" pitchFamily="18" charset="0"/>
            </a:endParaRPr>
          </a:p>
          <a:p>
            <a:pPr marL="0" lvl="0" indent="0" algn="just">
              <a:lnSpc>
                <a:spcPct val="90000"/>
              </a:lnSpc>
              <a:spcBef>
                <a:spcPct val="0"/>
              </a:spcBef>
              <a:buClrTx/>
              <a:buFontTx/>
              <a:buNone/>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marL="0" lvl="0" indent="0" algn="just">
              <a:lnSpc>
                <a:spcPct val="90000"/>
              </a:lnSpc>
              <a:spcBef>
                <a:spcPct val="0"/>
              </a:spcBef>
              <a:buClrTx/>
              <a:buFontTx/>
              <a:buNone/>
            </a:pPr>
            <a:r>
              <a:rPr lang="en-US" altLang="zh-CN" sz="2000" dirty="0">
                <a:latin typeface="Times New Roman" panose="02020603050405020304" pitchFamily="18" charset="0"/>
              </a:rPr>
              <a:t>       </a:t>
            </a:r>
            <a:r>
              <a:rPr lang="en-US" altLang="zh-CN" sz="2000" dirty="0">
                <a:solidFill>
                  <a:srgbClr val="FF3399"/>
                </a:solidFill>
                <a:latin typeface="Times New Roman" panose="02020603050405020304" pitchFamily="18" charset="0"/>
              </a:rPr>
              <a:t>disable</a:t>
            </a:r>
            <a:r>
              <a:rPr lang="en-US" altLang="zh-CN" sz="2000" dirty="0">
                <a:latin typeface="Times New Roman" panose="02020603050405020304" pitchFamily="18" charset="0"/>
              </a:rPr>
              <a:t> Clocking; // </a:t>
            </a:r>
            <a:r>
              <a:rPr lang="zh-CN" altLang="en-US" sz="2000" dirty="0">
                <a:latin typeface="Times New Roman" panose="02020603050405020304" pitchFamily="18" charset="0"/>
              </a:rPr>
              <a:t>停止时钟</a:t>
            </a:r>
            <a:endParaRPr lang="zh-CN" altLang="en-US" sz="2000" dirty="0">
              <a:latin typeface="Times New Roman" panose="02020603050405020304" pitchFamily="18" charset="0"/>
            </a:endParaRPr>
          </a:p>
          <a:p>
            <a:pPr marL="0" lvl="0" indent="0" algn="just">
              <a:lnSpc>
                <a:spcPct val="90000"/>
              </a:lnSpc>
              <a:spcBef>
                <a:spcPct val="0"/>
              </a:spcBef>
              <a:buClr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end </a:t>
            </a:r>
            <a:endParaRPr lang="en-US" altLang="zh-CN" sz="2000" dirty="0">
              <a:latin typeface="Times New Roman" panose="02020603050405020304" pitchFamily="18" charset="0"/>
            </a:endParaRPr>
          </a:p>
        </p:txBody>
      </p:sp>
      <p:sp>
        <p:nvSpPr>
          <p:cNvPr id="1749003" name="AutoShape 11"/>
          <p:cNvSpPr/>
          <p:nvPr/>
        </p:nvSpPr>
        <p:spPr>
          <a:xfrm rot="-479700">
            <a:off x="5111750" y="644525"/>
            <a:ext cx="4276725" cy="1289050"/>
          </a:xfrm>
          <a:prstGeom prst="star16">
            <a:avLst>
              <a:gd name="adj" fmla="val 37500"/>
            </a:avLst>
          </a:prstGeom>
          <a:gradFill rotWithShape="0">
            <a:gsLst>
              <a:gs pos="0">
                <a:schemeClr val="accent2"/>
              </a:gs>
              <a:gs pos="100000">
                <a:srgbClr val="FFFF00"/>
              </a:gs>
            </a:gsLst>
            <a:lin ang="2700000" scaled="1"/>
            <a:tileRect/>
          </a:gradFill>
          <a:ln w="9525">
            <a:noFill/>
          </a:ln>
          <a:effectLst>
            <a:outerShdw dist="35921" dir="2699999" algn="ctr" rotWithShape="0">
              <a:schemeClr val="bg2"/>
            </a:outerShdw>
          </a:effectLst>
        </p:spPr>
        <p:txBody>
          <a:bodyPr anchor="ctr" anchorCtr="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2000" dirty="0">
                <a:latin typeface="华文新魏" panose="02010800040101010101" pitchFamily="2" charset="-122"/>
                <a:ea typeface="华文新魏" panose="02010800040101010101" pitchFamily="2" charset="-122"/>
              </a:rPr>
              <a:t>一般情况下</a:t>
            </a:r>
            <a:endParaRPr lang="zh-CN" altLang="en-US" sz="2000" dirty="0">
              <a:latin typeface="华文新魏" panose="02010800040101010101" pitchFamily="2" charset="-122"/>
              <a:ea typeface="华文新魏" panose="02010800040101010101" pitchFamily="2" charset="-122"/>
            </a:endParaRPr>
          </a:p>
          <a:p>
            <a:pPr marL="0" lvl="0" indent="0" algn="ctr" eaLnBrk="1" hangingPunct="1">
              <a:spcBef>
                <a:spcPct val="0"/>
              </a:spcBef>
              <a:buClrTx/>
              <a:buFontTx/>
              <a:buNone/>
            </a:pPr>
            <a:r>
              <a:rPr lang="zh-CN" altLang="en-US" sz="2000" dirty="0">
                <a:latin typeface="华文新魏" panose="02010800040101010101" pitchFamily="2" charset="-122"/>
                <a:ea typeface="华文新魏" panose="02010800040101010101" pitchFamily="2" charset="-122"/>
              </a:rPr>
              <a:t>是不可综合的！常用在测试文件中</a:t>
            </a:r>
            <a:endParaRPr lang="zh-CN" altLang="en-US" sz="2000" dirty="0">
              <a:latin typeface="华文新魏" panose="02010800040101010101" pitchFamily="2" charset="-122"/>
              <a:ea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48995"/>
                                        </p:tgtEl>
                                        <p:attrNameLst>
                                          <p:attrName>style.visibility</p:attrName>
                                        </p:attrNameLst>
                                      </p:cBhvr>
                                      <p:to>
                                        <p:strVal val="visible"/>
                                      </p:to>
                                    </p:set>
                                    <p:anim calcmode="lin" valueType="num">
                                      <p:cBhvr additive="base">
                                        <p:cTn id="7" dur="500" fill="hold"/>
                                        <p:tgtEl>
                                          <p:spTgt spid="1748995"/>
                                        </p:tgtEl>
                                        <p:attrNameLst>
                                          <p:attrName>ppt_x</p:attrName>
                                        </p:attrNameLst>
                                      </p:cBhvr>
                                      <p:tavLst>
                                        <p:tav tm="0">
                                          <p:val>
                                            <p:strVal val="0-#ppt_w/2"/>
                                          </p:val>
                                        </p:tav>
                                        <p:tav tm="100000">
                                          <p:val>
                                            <p:strVal val="#ppt_x"/>
                                          </p:val>
                                        </p:tav>
                                      </p:tavLst>
                                    </p:anim>
                                    <p:anim calcmode="lin" valueType="num">
                                      <p:cBhvr additive="base">
                                        <p:cTn id="8" dur="500" fill="hold"/>
                                        <p:tgtEl>
                                          <p:spTgt spid="17489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749001"/>
                                        </p:tgtEl>
                                        <p:attrNameLst>
                                          <p:attrName>style.visibility</p:attrName>
                                        </p:attrNameLst>
                                      </p:cBhvr>
                                      <p:to>
                                        <p:strVal val="visible"/>
                                      </p:to>
                                    </p:set>
                                    <p:anim calcmode="lin" valueType="num">
                                      <p:cBhvr>
                                        <p:cTn id="13" dur="500" fill="hold"/>
                                        <p:tgtEl>
                                          <p:spTgt spid="1749001"/>
                                        </p:tgtEl>
                                        <p:attrNameLst>
                                          <p:attrName>ppt_w</p:attrName>
                                        </p:attrNameLst>
                                      </p:cBhvr>
                                      <p:tavLst>
                                        <p:tav tm="0">
                                          <p:val>
                                            <p:fltVal val="0.000000"/>
                                          </p:val>
                                        </p:tav>
                                        <p:tav tm="100000">
                                          <p:val>
                                            <p:strVal val="#ppt_w"/>
                                          </p:val>
                                        </p:tav>
                                      </p:tavLst>
                                    </p:anim>
                                    <p:anim calcmode="lin" valueType="num">
                                      <p:cBhvr>
                                        <p:cTn id="14" dur="500" fill="hold"/>
                                        <p:tgtEl>
                                          <p:spTgt spid="1749001"/>
                                        </p:tgtEl>
                                        <p:attrNameLst>
                                          <p:attrName>ppt_h</p:attrName>
                                        </p:attrNameLst>
                                      </p:cBhvr>
                                      <p:tavLst>
                                        <p:tav tm="0">
                                          <p:val>
                                            <p:fltVal val="0.00000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748996"/>
                                        </p:tgtEl>
                                        <p:attrNameLst>
                                          <p:attrName>style.visibility</p:attrName>
                                        </p:attrNameLst>
                                      </p:cBhvr>
                                      <p:to>
                                        <p:strVal val="visible"/>
                                      </p:to>
                                    </p:set>
                                    <p:animEffect transition="in" filter="wipe(left)">
                                      <p:cBhvr>
                                        <p:cTn id="18" dur="500"/>
                                        <p:tgtEl>
                                          <p:spTgt spid="174899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748998"/>
                                        </p:tgtEl>
                                        <p:attrNameLst>
                                          <p:attrName>style.visibility</p:attrName>
                                        </p:attrNameLst>
                                      </p:cBhvr>
                                      <p:to>
                                        <p:strVal val="visible"/>
                                      </p:to>
                                    </p:set>
                                    <p:animEffect transition="in" filter="dissolve">
                                      <p:cBhvr>
                                        <p:cTn id="23" dur="500"/>
                                        <p:tgtEl>
                                          <p:spTgt spid="1748998"/>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748997"/>
                                        </p:tgtEl>
                                        <p:attrNameLst>
                                          <p:attrName>style.visibility</p:attrName>
                                        </p:attrNameLst>
                                      </p:cBhvr>
                                      <p:to>
                                        <p:strVal val="visible"/>
                                      </p:to>
                                    </p:set>
                                    <p:animEffect transition="in" filter="wipe(left)">
                                      <p:cBhvr>
                                        <p:cTn id="27" dur="500"/>
                                        <p:tgtEl>
                                          <p:spTgt spid="174899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748999"/>
                                        </p:tgtEl>
                                        <p:attrNameLst>
                                          <p:attrName>style.visibility</p:attrName>
                                        </p:attrNameLst>
                                      </p:cBhvr>
                                      <p:to>
                                        <p:strVal val="visible"/>
                                      </p:to>
                                    </p:set>
                                    <p:anim calcmode="lin" valueType="num">
                                      <p:cBhvr additive="base">
                                        <p:cTn id="32" dur="500" fill="hold"/>
                                        <p:tgtEl>
                                          <p:spTgt spid="1748999"/>
                                        </p:tgtEl>
                                        <p:attrNameLst>
                                          <p:attrName>ppt_x</p:attrName>
                                        </p:attrNameLst>
                                      </p:cBhvr>
                                      <p:tavLst>
                                        <p:tav tm="0">
                                          <p:val>
                                            <p:strVal val="0-#ppt_w/2"/>
                                          </p:val>
                                        </p:tav>
                                        <p:tav tm="100000">
                                          <p:val>
                                            <p:strVal val="#ppt_x"/>
                                          </p:val>
                                        </p:tav>
                                      </p:tavLst>
                                    </p:anim>
                                    <p:anim calcmode="lin" valueType="num">
                                      <p:cBhvr additive="base">
                                        <p:cTn id="33" dur="500" fill="hold"/>
                                        <p:tgtEl>
                                          <p:spTgt spid="1748999"/>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1749000"/>
                                        </p:tgtEl>
                                        <p:attrNameLst>
                                          <p:attrName>style.visibility</p:attrName>
                                        </p:attrNameLst>
                                      </p:cBhvr>
                                      <p:to>
                                        <p:strVal val="visible"/>
                                      </p:to>
                                    </p:set>
                                    <p:anim calcmode="lin" valueType="num">
                                      <p:cBhvr>
                                        <p:cTn id="38" dur="500" fill="hold"/>
                                        <p:tgtEl>
                                          <p:spTgt spid="1749000"/>
                                        </p:tgtEl>
                                        <p:attrNameLst>
                                          <p:attrName>ppt_w</p:attrName>
                                        </p:attrNameLst>
                                      </p:cBhvr>
                                      <p:tavLst>
                                        <p:tav tm="0">
                                          <p:val>
                                            <p:fltVal val="0.000000"/>
                                          </p:val>
                                        </p:tav>
                                        <p:tav tm="100000">
                                          <p:val>
                                            <p:strVal val="#ppt_w"/>
                                          </p:val>
                                        </p:tav>
                                      </p:tavLst>
                                    </p:anim>
                                    <p:anim calcmode="lin" valueType="num">
                                      <p:cBhvr>
                                        <p:cTn id="39" dur="500" fill="hold"/>
                                        <p:tgtEl>
                                          <p:spTgt spid="1749000"/>
                                        </p:tgtEl>
                                        <p:attrNameLst>
                                          <p:attrName>ppt_h</p:attrName>
                                        </p:attrNameLst>
                                      </p:cBhvr>
                                      <p:tavLst>
                                        <p:tav tm="0">
                                          <p:val>
                                            <p:fltVal val="0.00000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grpId="0" nodeType="clickEffect">
                                  <p:stCondLst>
                                    <p:cond delay="0"/>
                                  </p:stCondLst>
                                  <p:childTnLst>
                                    <p:set>
                                      <p:cBhvr>
                                        <p:cTn id="43" dur="1" fill="hold">
                                          <p:stCondLst>
                                            <p:cond delay="0"/>
                                          </p:stCondLst>
                                        </p:cTn>
                                        <p:tgtEl>
                                          <p:spTgt spid="1749003"/>
                                        </p:tgtEl>
                                        <p:attrNameLst>
                                          <p:attrName>style.visibility</p:attrName>
                                        </p:attrNameLst>
                                      </p:cBhvr>
                                      <p:to>
                                        <p:strVal val="visible"/>
                                      </p:to>
                                    </p:set>
                                    <p:anim calcmode="lin" valueType="num">
                                      <p:cBhvr>
                                        <p:cTn id="44" dur="500" fill="hold"/>
                                        <p:tgtEl>
                                          <p:spTgt spid="1749003"/>
                                        </p:tgtEl>
                                        <p:attrNameLst>
                                          <p:attrName>ppt_w</p:attrName>
                                        </p:attrNameLst>
                                      </p:cBhvr>
                                      <p:tavLst>
                                        <p:tav tm="0">
                                          <p:val>
                                            <p:fltVal val="0.000000"/>
                                          </p:val>
                                        </p:tav>
                                        <p:tav tm="100000">
                                          <p:val>
                                            <p:strVal val="#ppt_w"/>
                                          </p:val>
                                        </p:tav>
                                      </p:tavLst>
                                    </p:anim>
                                    <p:anim calcmode="lin" valueType="num">
                                      <p:cBhvr>
                                        <p:cTn id="45" dur="500" fill="hold"/>
                                        <p:tgtEl>
                                          <p:spTgt spid="1749003"/>
                                        </p:tgtEl>
                                        <p:attrNameLst>
                                          <p:attrName>ppt_h</p:attrName>
                                        </p:attrNameLst>
                                      </p:cBhvr>
                                      <p:tavLst>
                                        <p:tav tm="0">
                                          <p:val>
                                            <p:fltVal val="0.000000"/>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3" fill="hold" grpId="0" nodeType="clickEffect">
                                  <p:stCondLst>
                                    <p:cond delay="0"/>
                                  </p:stCondLst>
                                  <p:childTnLst>
                                    <p:set>
                                      <p:cBhvr>
                                        <p:cTn id="49" dur="1" fill="hold">
                                          <p:stCondLst>
                                            <p:cond delay="0"/>
                                          </p:stCondLst>
                                        </p:cTn>
                                        <p:tgtEl>
                                          <p:spTgt spid="1749002"/>
                                        </p:tgtEl>
                                        <p:attrNameLst>
                                          <p:attrName>style.visibility</p:attrName>
                                        </p:attrNameLst>
                                      </p:cBhvr>
                                      <p:to>
                                        <p:strVal val="visible"/>
                                      </p:to>
                                    </p:set>
                                    <p:anim calcmode="lin" valueType="num">
                                      <p:cBhvr additive="base">
                                        <p:cTn id="50" dur="500" fill="hold"/>
                                        <p:tgtEl>
                                          <p:spTgt spid="1749002"/>
                                        </p:tgtEl>
                                        <p:attrNameLst>
                                          <p:attrName>ppt_x</p:attrName>
                                        </p:attrNameLst>
                                      </p:cBhvr>
                                      <p:tavLst>
                                        <p:tav tm="0">
                                          <p:val>
                                            <p:strVal val="1+#ppt_w/2"/>
                                          </p:val>
                                        </p:tav>
                                        <p:tav tm="100000">
                                          <p:val>
                                            <p:strVal val="#ppt_x"/>
                                          </p:val>
                                        </p:tav>
                                      </p:tavLst>
                                    </p:anim>
                                    <p:anim calcmode="lin" valueType="num">
                                      <p:cBhvr additive="base">
                                        <p:cTn id="51" dur="500" fill="hold"/>
                                        <p:tgtEl>
                                          <p:spTgt spid="174900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8995" grpId="0"/>
      <p:bldP spid="1748996" grpId="0" animBg="1"/>
      <p:bldP spid="1748997" grpId="0" animBg="1"/>
      <p:bldP spid="1748998" grpId="0"/>
      <p:bldP spid="1748999" grpId="0"/>
      <p:bldP spid="1749000" grpId="0" animBg="1"/>
      <p:bldP spid="1749001" grpId="0" animBg="1"/>
      <p:bldP spid="1749002" grpId="0" animBg="1"/>
      <p:bldP spid="1749003"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328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044930" name="Rectangle 2"/>
          <p:cNvSpPr>
            <a:spLocks noGrp="1"/>
          </p:cNvSpPr>
          <p:nvPr>
            <p:ph type="title"/>
          </p:nvPr>
        </p:nvSpPr>
        <p:spPr>
          <a:xfrm>
            <a:off x="2133600" y="161925"/>
            <a:ext cx="5081588" cy="609600"/>
          </a:xfrm>
          <a:ln/>
        </p:spPr>
        <p:txBody>
          <a:bodyPr vert="horz" wrap="square" lIns="91440" tIns="45720" rIns="91440" bIns="45720" anchor="b" anchorCtr="0"/>
          <a:p>
            <a:pPr eaLnBrk="1" hangingPunct="1"/>
            <a:r>
              <a:rPr lang="en-US" altLang="zh-CN" sz="3200" dirty="0">
                <a:latin typeface="华文楷体" panose="02010600040101010101" pitchFamily="2" charset="-122"/>
              </a:rPr>
              <a:t>9  </a:t>
            </a:r>
            <a:r>
              <a:rPr lang="zh-CN" altLang="en-US" sz="3200" dirty="0">
                <a:latin typeface="华文楷体" panose="02010600040101010101" pitchFamily="2" charset="-122"/>
              </a:rPr>
              <a:t>结构说明语句</a:t>
            </a:r>
            <a:endParaRPr lang="zh-CN" altLang="en-US" sz="3200" dirty="0">
              <a:latin typeface="华文楷体" panose="02010600040101010101" pitchFamily="2" charset="-122"/>
            </a:endParaRPr>
          </a:p>
        </p:txBody>
      </p:sp>
      <p:sp>
        <p:nvSpPr>
          <p:cNvPr id="2044931" name="Rectangle 3"/>
          <p:cNvSpPr>
            <a:spLocks noGrp="1"/>
          </p:cNvSpPr>
          <p:nvPr>
            <p:ph idx="1"/>
          </p:nvPr>
        </p:nvSpPr>
        <p:spPr>
          <a:xfrm>
            <a:off x="2525713" y="3354388"/>
            <a:ext cx="4541837" cy="2006600"/>
          </a:xfrm>
          <a:ln/>
        </p:spPr>
        <p:txBody>
          <a:bodyPr vert="horz" wrap="square" lIns="91440" tIns="45720" rIns="91440" bIns="45720" anchor="t" anchorCtr="0"/>
          <a:p>
            <a:pPr eaLnBrk="1" hangingPunct="1">
              <a:lnSpc>
                <a:spcPct val="120000"/>
              </a:lnSpc>
              <a:buNone/>
            </a:pPr>
            <a:r>
              <a:rPr lang="zh-CN" altLang="en-US" sz="2800" dirty="0">
                <a:solidFill>
                  <a:srgbClr val="FF0000"/>
                </a:solidFill>
                <a:latin typeface="华文楷体" panose="02010600040101010101" pitchFamily="2" charset="-122"/>
                <a:ea typeface="华文楷体" panose="02010600040101010101" pitchFamily="2" charset="-122"/>
              </a:rPr>
              <a:t>一、</a:t>
            </a:r>
            <a:r>
              <a:rPr lang="en-US" altLang="zh-CN" sz="2800" dirty="0">
                <a:solidFill>
                  <a:srgbClr val="FF0000"/>
                </a:solidFill>
                <a:latin typeface="华文楷体" panose="02010600040101010101" pitchFamily="2" charset="-122"/>
                <a:ea typeface="华文楷体" panose="02010600040101010101" pitchFamily="2" charset="-122"/>
              </a:rPr>
              <a:t>always</a:t>
            </a:r>
            <a:r>
              <a:rPr lang="zh-CN" altLang="en-US" sz="2800" dirty="0">
                <a:solidFill>
                  <a:srgbClr val="FF0000"/>
                </a:solidFill>
                <a:latin typeface="华文楷体" panose="02010600040101010101" pitchFamily="2" charset="-122"/>
                <a:ea typeface="华文楷体" panose="02010600040101010101" pitchFamily="2" charset="-122"/>
              </a:rPr>
              <a:t>块语句</a:t>
            </a:r>
            <a:endParaRPr lang="zh-CN" altLang="en-US" sz="2800" dirty="0">
              <a:solidFill>
                <a:srgbClr val="FF0000"/>
              </a:solidFill>
              <a:latin typeface="华文楷体" panose="02010600040101010101" pitchFamily="2" charset="-122"/>
              <a:ea typeface="华文楷体" panose="02010600040101010101" pitchFamily="2" charset="-122"/>
            </a:endParaRPr>
          </a:p>
          <a:p>
            <a:pPr eaLnBrk="1" hangingPunct="1">
              <a:buNone/>
            </a:pPr>
            <a:r>
              <a:rPr lang="zh-CN" altLang="en-US" sz="2800" dirty="0">
                <a:solidFill>
                  <a:srgbClr val="FF0000"/>
                </a:solidFill>
                <a:latin typeface="华文楷体" panose="02010600040101010101" pitchFamily="2" charset="-122"/>
                <a:ea typeface="华文楷体" panose="02010600040101010101" pitchFamily="2" charset="-122"/>
              </a:rPr>
              <a:t>二、</a:t>
            </a:r>
            <a:r>
              <a:rPr lang="en-US" altLang="zh-CN" sz="2800" dirty="0">
                <a:solidFill>
                  <a:srgbClr val="FF0000"/>
                </a:solidFill>
                <a:latin typeface="华文楷体" panose="02010600040101010101" pitchFamily="2" charset="-122"/>
                <a:ea typeface="华文楷体" panose="02010600040101010101" pitchFamily="2" charset="-122"/>
              </a:rPr>
              <a:t>initial</a:t>
            </a:r>
            <a:r>
              <a:rPr lang="zh-CN" altLang="en-US" sz="2800" dirty="0">
                <a:solidFill>
                  <a:srgbClr val="FF0000"/>
                </a:solidFill>
                <a:latin typeface="华文楷体" panose="02010600040101010101" pitchFamily="2" charset="-122"/>
                <a:ea typeface="华文楷体" panose="02010600040101010101" pitchFamily="2" charset="-122"/>
              </a:rPr>
              <a:t>语句</a:t>
            </a:r>
            <a:endParaRPr lang="zh-CN" altLang="en-US" sz="2800" dirty="0">
              <a:solidFill>
                <a:srgbClr val="FF0000"/>
              </a:solidFill>
              <a:latin typeface="华文楷体" panose="02010600040101010101" pitchFamily="2" charset="-122"/>
              <a:ea typeface="华文楷体" panose="02010600040101010101" pitchFamily="2" charset="-122"/>
            </a:endParaRPr>
          </a:p>
          <a:p>
            <a:pPr eaLnBrk="1" hangingPunct="1">
              <a:buNone/>
            </a:pPr>
            <a:r>
              <a:rPr lang="zh-CN" altLang="en-US" sz="2800" dirty="0">
                <a:solidFill>
                  <a:srgbClr val="FF0000"/>
                </a:solidFill>
                <a:latin typeface="华文楷体" panose="02010600040101010101" pitchFamily="2" charset="-122"/>
                <a:ea typeface="华文楷体" panose="02010600040101010101" pitchFamily="2" charset="-122"/>
              </a:rPr>
              <a:t>三、</a:t>
            </a:r>
            <a:r>
              <a:rPr lang="en-US" altLang="zh-CN" sz="2800" dirty="0">
                <a:solidFill>
                  <a:srgbClr val="FF0000"/>
                </a:solidFill>
                <a:latin typeface="华文楷体" panose="02010600040101010101" pitchFamily="2" charset="-122"/>
                <a:ea typeface="华文楷体" panose="02010600040101010101" pitchFamily="2" charset="-122"/>
              </a:rPr>
              <a:t>task</a:t>
            </a:r>
            <a:r>
              <a:rPr lang="zh-CN" altLang="en-US" sz="2800" dirty="0">
                <a:solidFill>
                  <a:srgbClr val="FF0000"/>
                </a:solidFill>
                <a:latin typeface="华文楷体" panose="02010600040101010101" pitchFamily="2" charset="-122"/>
                <a:ea typeface="华文楷体" panose="02010600040101010101" pitchFamily="2" charset="-122"/>
              </a:rPr>
              <a:t>和</a:t>
            </a:r>
            <a:r>
              <a:rPr lang="en-US" altLang="zh-CN" sz="2800" dirty="0">
                <a:solidFill>
                  <a:srgbClr val="FF0000"/>
                </a:solidFill>
                <a:latin typeface="华文楷体" panose="02010600040101010101" pitchFamily="2" charset="-122"/>
                <a:ea typeface="华文楷体" panose="02010600040101010101" pitchFamily="2" charset="-122"/>
              </a:rPr>
              <a:t>function</a:t>
            </a:r>
            <a:r>
              <a:rPr lang="zh-CN" altLang="en-US" sz="2800" dirty="0">
                <a:solidFill>
                  <a:srgbClr val="FF0000"/>
                </a:solidFill>
                <a:latin typeface="华文楷体" panose="02010600040101010101" pitchFamily="2" charset="-122"/>
                <a:ea typeface="华文楷体" panose="02010600040101010101" pitchFamily="2" charset="-122"/>
              </a:rPr>
              <a:t>语句</a:t>
            </a:r>
            <a:endParaRPr lang="zh-CN" altLang="en-US" sz="2800" dirty="0">
              <a:solidFill>
                <a:srgbClr val="FF0000"/>
              </a:solidFill>
              <a:latin typeface="华文楷体" panose="02010600040101010101" pitchFamily="2" charset="-122"/>
              <a:ea typeface="华文楷体" panose="02010600040101010101" pitchFamily="2" charset="-122"/>
            </a:endParaRPr>
          </a:p>
        </p:txBody>
      </p:sp>
      <p:sp>
        <p:nvSpPr>
          <p:cNvPr id="2044932" name="Oval 4"/>
          <p:cNvSpPr>
            <a:spLocks noChangeArrowheads="1"/>
          </p:cNvSpPr>
          <p:nvPr/>
        </p:nvSpPr>
        <p:spPr bwMode="auto">
          <a:xfrm>
            <a:off x="2268538" y="2184400"/>
            <a:ext cx="4572000" cy="722313"/>
          </a:xfrm>
          <a:prstGeom prst="ellipse">
            <a:avLst/>
          </a:prstGeom>
          <a:gradFill rotWithShape="0">
            <a:gsLst>
              <a:gs pos="0">
                <a:srgbClr val="66FFFF"/>
              </a:gs>
              <a:gs pos="100000">
                <a:srgbClr val="66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rPr>
              <a:t>内容概要</a:t>
            </a:r>
            <a:endParaRPr kumimoji="0" lang="zh-CN" altLang="en-US" sz="4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044930"/>
                                        </p:tgtEl>
                                        <p:attrNameLst>
                                          <p:attrName>style.visibility</p:attrName>
                                        </p:attrNameLst>
                                      </p:cBhvr>
                                      <p:to>
                                        <p:strVal val="visible"/>
                                      </p:to>
                                    </p:set>
                                    <p:anim calcmode="lin" valueType="num">
                                      <p:cBhvr additive="base">
                                        <p:cTn id="7" dur="500" fill="hold"/>
                                        <p:tgtEl>
                                          <p:spTgt spid="2044930"/>
                                        </p:tgtEl>
                                        <p:attrNameLst>
                                          <p:attrName>ppt_x</p:attrName>
                                        </p:attrNameLst>
                                      </p:cBhvr>
                                      <p:tavLst>
                                        <p:tav tm="0">
                                          <p:val>
                                            <p:strVal val="#ppt_x"/>
                                          </p:val>
                                        </p:tav>
                                        <p:tav tm="100000">
                                          <p:val>
                                            <p:strVal val="#ppt_x"/>
                                          </p:val>
                                        </p:tav>
                                      </p:tavLst>
                                    </p:anim>
                                    <p:anim calcmode="lin" valueType="num">
                                      <p:cBhvr additive="base">
                                        <p:cTn id="8" dur="500" fill="hold"/>
                                        <p:tgtEl>
                                          <p:spTgt spid="204493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2044932"/>
                                        </p:tgtEl>
                                        <p:attrNameLst>
                                          <p:attrName>style.visibility</p:attrName>
                                        </p:attrNameLst>
                                      </p:cBhvr>
                                      <p:to>
                                        <p:strVal val="visible"/>
                                      </p:to>
                                    </p:set>
                                    <p:animEffect transition="in" filter="dissolve">
                                      <p:cBhvr>
                                        <p:cTn id="12" dur="500"/>
                                        <p:tgtEl>
                                          <p:spTgt spid="2044932"/>
                                        </p:tgtEl>
                                      </p:cBhvr>
                                    </p:animEffect>
                                  </p:childTnLst>
                                </p:cTn>
                              </p:par>
                            </p:childTnLst>
                          </p:cTn>
                        </p:par>
                        <p:par>
                          <p:cTn id="13" fill="hold">
                            <p:stCondLst>
                              <p:cond delay="1000"/>
                            </p:stCondLst>
                            <p:childTnLst>
                              <p:par>
                                <p:cTn id="14" presetID="2" presetClass="entr" presetSubtype="12" fill="hold" grpId="0" nodeType="afterEffect">
                                  <p:stCondLst>
                                    <p:cond delay="0"/>
                                  </p:stCondLst>
                                  <p:childTnLst>
                                    <p:set>
                                      <p:cBhvr>
                                        <p:cTn id="15" dur="1" fill="hold">
                                          <p:stCondLst>
                                            <p:cond delay="0"/>
                                          </p:stCondLst>
                                        </p:cTn>
                                        <p:tgtEl>
                                          <p:spTgt spid="2044931"/>
                                        </p:tgtEl>
                                        <p:attrNameLst>
                                          <p:attrName>style.visibility</p:attrName>
                                        </p:attrNameLst>
                                      </p:cBhvr>
                                      <p:to>
                                        <p:strVal val="visible"/>
                                      </p:to>
                                    </p:set>
                                    <p:anim calcmode="lin" valueType="num">
                                      <p:cBhvr additive="base">
                                        <p:cTn id="16" dur="500" fill="hold"/>
                                        <p:tgtEl>
                                          <p:spTgt spid="2044931"/>
                                        </p:tgtEl>
                                        <p:attrNameLst>
                                          <p:attrName>ppt_x</p:attrName>
                                        </p:attrNameLst>
                                      </p:cBhvr>
                                      <p:tavLst>
                                        <p:tav tm="0">
                                          <p:val>
                                            <p:strVal val="0-#ppt_w/2"/>
                                          </p:val>
                                        </p:tav>
                                        <p:tav tm="100000">
                                          <p:val>
                                            <p:strVal val="#ppt_x"/>
                                          </p:val>
                                        </p:tav>
                                      </p:tavLst>
                                    </p:anim>
                                    <p:anim calcmode="lin" valueType="num">
                                      <p:cBhvr additive="base">
                                        <p:cTn id="17" dur="500" fill="hold"/>
                                        <p:tgtEl>
                                          <p:spTgt spid="204493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1"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4930" grpId="0"/>
      <p:bldP spid="2044931" grpId="0"/>
      <p:bldP spid="2044932"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4306"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354307"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9  </a:t>
            </a:r>
            <a:r>
              <a:rPr lang="zh-CN" altLang="en-US" dirty="0">
                <a:latin typeface="华文楷体" panose="02010600040101010101" pitchFamily="2" charset="-122"/>
              </a:rPr>
              <a:t>结构说明语句</a:t>
            </a:r>
            <a:endParaRPr lang="zh-CN" altLang="en-US" dirty="0">
              <a:latin typeface="华文楷体" panose="02010600040101010101" pitchFamily="2" charset="-122"/>
            </a:endParaRPr>
          </a:p>
        </p:txBody>
      </p:sp>
      <p:sp>
        <p:nvSpPr>
          <p:cNvPr id="1752067" name="Rectangle 3"/>
          <p:cNvSpPr>
            <a:spLocks noGrp="1"/>
          </p:cNvSpPr>
          <p:nvPr>
            <p:ph idx="1"/>
          </p:nvPr>
        </p:nvSpPr>
        <p:spPr>
          <a:xfrm>
            <a:off x="1038225" y="2154238"/>
            <a:ext cx="7004050" cy="1508125"/>
          </a:xfrm>
          <a:solidFill>
            <a:srgbClr val="ADD6FF">
              <a:alpha val="100000"/>
            </a:srgbClr>
          </a:solidFill>
          <a:ln/>
          <a:effectLst>
            <a:outerShdw dist="107763" dir="2699999" algn="ctr" rotWithShape="0">
              <a:schemeClr val="bg2">
                <a:alpha val="100000"/>
              </a:schemeClr>
            </a:outerShdw>
          </a:effectLst>
        </p:spPr>
        <p:txBody>
          <a:bodyPr vert="horz" wrap="square" lIns="91440" tIns="45720" rIns="91440" bIns="45720" anchor="t" anchorCtr="0"/>
          <a:p>
            <a:pPr algn="just">
              <a:lnSpc>
                <a:spcPct val="110000"/>
              </a:lnSpc>
              <a:spcBef>
                <a:spcPct val="0"/>
              </a:spcBef>
              <a:buClr>
                <a:schemeClr val="hlink"/>
              </a:buClr>
              <a:buSzPct val="80000"/>
              <a:buFont typeface="Wingdings" panose="05000000000000000000" pitchFamily="2" charset="2"/>
              <a:buChar char="Ø"/>
            </a:pPr>
            <a:r>
              <a:rPr lang="en-US" altLang="zh-CN" sz="2000" dirty="0">
                <a:solidFill>
                  <a:srgbClr val="1908F8"/>
                </a:solidFill>
                <a:latin typeface="Times New Roman" panose="02020603050405020304" pitchFamily="18" charset="0"/>
              </a:rPr>
              <a:t>initial</a:t>
            </a:r>
            <a:r>
              <a:rPr lang="zh-CN" altLang="en-US" sz="2000" dirty="0">
                <a:latin typeface="宋体" panose="02010600030101010101" pitchFamily="2" charset="-122"/>
              </a:rPr>
              <a:t>说明</a:t>
            </a:r>
            <a:r>
              <a:rPr lang="zh-CN" altLang="zh-CN" sz="2000" dirty="0">
                <a:latin typeface="宋体" panose="02010600030101010101" pitchFamily="2" charset="-122"/>
              </a:rPr>
              <a:t>语句</a:t>
            </a:r>
            <a:r>
              <a:rPr lang="en-US" altLang="zh-CN" sz="2000" dirty="0">
                <a:latin typeface="Times New Roman" panose="02020603050405020304" pitchFamily="18" charset="0"/>
              </a:rPr>
              <a:t>——</a:t>
            </a:r>
            <a:r>
              <a:rPr lang="zh-CN" altLang="en-US" sz="2000" dirty="0">
                <a:latin typeface="宋体" panose="02010600030101010101" pitchFamily="2" charset="-122"/>
              </a:rPr>
              <a:t>只执行一次</a:t>
            </a:r>
            <a:endParaRPr lang="zh-CN" altLang="en-US" sz="2000" dirty="0">
              <a:latin typeface="宋体" panose="02010600030101010101" pitchFamily="2" charset="-122"/>
            </a:endParaRPr>
          </a:p>
          <a:p>
            <a:pPr algn="just">
              <a:lnSpc>
                <a:spcPct val="110000"/>
              </a:lnSpc>
              <a:spcBef>
                <a:spcPct val="0"/>
              </a:spcBef>
              <a:buClr>
                <a:schemeClr val="hlink"/>
              </a:buClr>
              <a:buSzPct val="80000"/>
              <a:buFont typeface="Wingdings" panose="05000000000000000000" pitchFamily="2" charset="2"/>
              <a:buChar char="Ø"/>
            </a:pPr>
            <a:r>
              <a:rPr lang="en-US" altLang="zh-CN" sz="2000" dirty="0">
                <a:solidFill>
                  <a:srgbClr val="1908F8"/>
                </a:solidFill>
                <a:latin typeface="Times New Roman" panose="02020603050405020304" pitchFamily="18" charset="0"/>
              </a:rPr>
              <a:t>always</a:t>
            </a:r>
            <a:r>
              <a:rPr lang="zh-CN" altLang="en-US" sz="2000" dirty="0">
                <a:latin typeface="宋体" panose="02010600030101010101" pitchFamily="2" charset="-122"/>
              </a:rPr>
              <a:t>说明</a:t>
            </a:r>
            <a:r>
              <a:rPr lang="zh-CN" altLang="zh-CN" sz="2000" dirty="0">
                <a:latin typeface="宋体" panose="02010600030101010101" pitchFamily="2" charset="-122"/>
              </a:rPr>
              <a:t>语句</a:t>
            </a:r>
            <a:r>
              <a:rPr lang="zh-CN" altLang="zh-CN" sz="2000" dirty="0">
                <a:latin typeface="Times New Roman" panose="02020603050405020304" pitchFamily="18" charset="0"/>
              </a:rPr>
              <a:t>——</a:t>
            </a:r>
            <a:r>
              <a:rPr lang="zh-CN" altLang="zh-CN" sz="2000" dirty="0">
                <a:latin typeface="宋体" panose="02010600030101010101" pitchFamily="2" charset="-122"/>
              </a:rPr>
              <a:t>不断重复执行，直到仿真结束</a:t>
            </a:r>
            <a:endParaRPr lang="zh-CN" altLang="en-US" sz="2000" dirty="0">
              <a:latin typeface="宋体" panose="02010600030101010101" pitchFamily="2" charset="-122"/>
            </a:endParaRPr>
          </a:p>
          <a:p>
            <a:pPr algn="just">
              <a:lnSpc>
                <a:spcPct val="110000"/>
              </a:lnSpc>
              <a:spcBef>
                <a:spcPct val="0"/>
              </a:spcBef>
              <a:buClr>
                <a:schemeClr val="hlink"/>
              </a:buClr>
              <a:buSzPct val="80000"/>
              <a:buFont typeface="Wingdings" panose="05000000000000000000" pitchFamily="2" charset="2"/>
              <a:buChar char="Ø"/>
            </a:pPr>
            <a:r>
              <a:rPr lang="en-US" altLang="zh-CN" sz="2000" dirty="0">
                <a:solidFill>
                  <a:srgbClr val="1908F8"/>
                </a:solidFill>
                <a:latin typeface="Times New Roman" panose="02020603050405020304" pitchFamily="18" charset="0"/>
              </a:rPr>
              <a:t>task</a:t>
            </a:r>
            <a:r>
              <a:rPr lang="zh-CN" altLang="en-US" sz="2000" dirty="0">
                <a:latin typeface="宋体" panose="02010600030101010101" pitchFamily="2" charset="-122"/>
              </a:rPr>
              <a:t>说明语句</a:t>
            </a:r>
            <a:r>
              <a:rPr lang="en-US" altLang="zh-CN" sz="2000" dirty="0">
                <a:latin typeface="Times New Roman" panose="02020603050405020304" pitchFamily="18" charset="0"/>
              </a:rPr>
              <a:t>——</a:t>
            </a:r>
            <a:r>
              <a:rPr lang="zh-CN" altLang="en-US" sz="2000" dirty="0">
                <a:latin typeface="宋体" panose="02010600030101010101" pitchFamily="2" charset="-122"/>
              </a:rPr>
              <a:t>可在程序模块中的一处或多处调用</a:t>
            </a:r>
            <a:endParaRPr lang="zh-CN" altLang="en-US" sz="2000" dirty="0">
              <a:latin typeface="宋体" panose="02010600030101010101" pitchFamily="2" charset="-122"/>
            </a:endParaRPr>
          </a:p>
          <a:p>
            <a:pPr algn="just">
              <a:lnSpc>
                <a:spcPct val="110000"/>
              </a:lnSpc>
              <a:spcBef>
                <a:spcPct val="0"/>
              </a:spcBef>
              <a:buClr>
                <a:schemeClr val="hlink"/>
              </a:buClr>
              <a:buSzPct val="80000"/>
              <a:buFont typeface="Wingdings" panose="05000000000000000000" pitchFamily="2" charset="2"/>
              <a:buChar char="Ø"/>
            </a:pPr>
            <a:r>
              <a:rPr lang="en-US" altLang="zh-CN" sz="2000" dirty="0">
                <a:solidFill>
                  <a:srgbClr val="1908F8"/>
                </a:solidFill>
                <a:latin typeface="Times New Roman" panose="02020603050405020304" pitchFamily="18" charset="0"/>
              </a:rPr>
              <a:t>function</a:t>
            </a:r>
            <a:r>
              <a:rPr lang="zh-CN" altLang="en-US" sz="2000" dirty="0">
                <a:latin typeface="宋体" panose="02010600030101010101" pitchFamily="2" charset="-122"/>
              </a:rPr>
              <a:t>说明语句</a:t>
            </a:r>
            <a:r>
              <a:rPr lang="en-US" altLang="zh-CN" sz="2000" dirty="0">
                <a:latin typeface="Times New Roman" panose="02020603050405020304" pitchFamily="18" charset="0"/>
              </a:rPr>
              <a:t>——</a:t>
            </a:r>
            <a:r>
              <a:rPr lang="zh-CN" altLang="en-US" sz="2000" dirty="0">
                <a:latin typeface="宋体" panose="02010600030101010101" pitchFamily="2" charset="-122"/>
              </a:rPr>
              <a:t>可在程序模块中的一处或多处调用</a:t>
            </a:r>
            <a:endParaRPr lang="zh-CN" altLang="en-US" sz="2000" dirty="0">
              <a:latin typeface="宋体" panose="02010600030101010101" pitchFamily="2" charset="-122"/>
            </a:endParaRPr>
          </a:p>
        </p:txBody>
      </p:sp>
      <p:sp>
        <p:nvSpPr>
          <p:cNvPr id="1752068" name="AutoShape 4"/>
          <p:cNvSpPr>
            <a:spLocks noChangeArrowheads="1"/>
          </p:cNvSpPr>
          <p:nvPr/>
        </p:nvSpPr>
        <p:spPr bwMode="auto">
          <a:xfrm rot="-248926">
            <a:off x="411163" y="1281113"/>
            <a:ext cx="3736975" cy="576263"/>
          </a:xfrm>
          <a:prstGeom prst="star16">
            <a:avLst>
              <a:gd name="adj" fmla="val 37500"/>
            </a:avLst>
          </a:prstGeom>
          <a:solidFill>
            <a:srgbClr val="FF99FF"/>
          </a:solidFill>
          <a:ln>
            <a:noFill/>
          </a:ln>
          <a:effectLst/>
          <a:scene3d>
            <a:camera prst="legacyObliqueTopLeft"/>
            <a:lightRig rig="legacyFlat3" dir="t"/>
          </a:scene3d>
          <a:sp3d extrusionH="430200" prstMaterial="legacyMatte">
            <a:bevelT w="13500" h="13500" prst="angle"/>
            <a:bevelB w="13500" h="13500" prst="angle"/>
            <a:extrusionClr>
              <a:srgbClr val="FF99FF"/>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2400" b="1" i="0" u="none" strike="noStrike" kern="1200" cap="none" spc="0" normalizeH="0" baseline="0" noProof="0">
                <a:ln>
                  <a:noFill/>
                </a:ln>
                <a:solidFill>
                  <a:srgbClr val="EC3800"/>
                </a:solidFill>
                <a:effectLst>
                  <a:outerShdw blurRad="38100" dist="38100" dir="2700000" algn="tl">
                    <a:srgbClr val="000000"/>
                  </a:outerShdw>
                </a:effectLst>
                <a:uLnTx/>
                <a:uFillTx/>
                <a:latin typeface="Arial" panose="020B0604020202020204" pitchFamily="34" charset="0"/>
                <a:ea typeface="华文新魏" panose="02010800040101010101" pitchFamily="2" charset="-122"/>
                <a:cs typeface="+mn-cs"/>
              </a:rPr>
              <a:t>结构说明语句分为</a:t>
            </a:r>
            <a:r>
              <a:rPr kumimoji="0" lang="en-US" altLang="zh-CN" sz="2400" b="1" i="0" u="none" strike="noStrike" kern="1200" cap="none" spc="0" normalizeH="0" baseline="0" noProof="0">
                <a:ln>
                  <a:noFill/>
                </a:ln>
                <a:solidFill>
                  <a:srgbClr val="EC3800"/>
                </a:solidFill>
                <a:effectLst>
                  <a:outerShdw blurRad="38100" dist="38100" dir="2700000" algn="tl">
                    <a:srgbClr val="000000"/>
                  </a:outerShdw>
                </a:effectLst>
                <a:uLnTx/>
                <a:uFillTx/>
                <a:latin typeface="Arial" panose="020B0604020202020204" pitchFamily="34" charset="0"/>
                <a:ea typeface="华文新魏" panose="02010800040101010101" pitchFamily="2" charset="-122"/>
                <a:cs typeface="+mn-cs"/>
              </a:rPr>
              <a:t>4</a:t>
            </a:r>
            <a:r>
              <a:rPr kumimoji="0" lang="zh-CN" altLang="zh-CN" sz="2400" b="1" i="0" u="none" strike="noStrike" kern="1200" cap="none" spc="0" normalizeH="0" baseline="0" noProof="0">
                <a:ln>
                  <a:noFill/>
                </a:ln>
                <a:solidFill>
                  <a:srgbClr val="EC3800"/>
                </a:solidFill>
                <a:effectLst>
                  <a:outerShdw blurRad="38100" dist="38100" dir="2700000" algn="tl">
                    <a:srgbClr val="000000"/>
                  </a:outerShdw>
                </a:effectLst>
                <a:uLnTx/>
                <a:uFillTx/>
                <a:latin typeface="Arial" panose="020B0604020202020204" pitchFamily="34" charset="0"/>
                <a:ea typeface="华文新魏" panose="02010800040101010101" pitchFamily="2" charset="-122"/>
                <a:cs typeface="+mn-cs"/>
              </a:rPr>
              <a:t>种</a:t>
            </a:r>
            <a:endParaRPr kumimoji="0" lang="zh-CN" altLang="en-US" sz="2400" b="1" i="0" u="none" strike="noStrike" kern="1200" cap="none" spc="0" normalizeH="0" baseline="0" noProof="0">
              <a:ln>
                <a:noFill/>
              </a:ln>
              <a:solidFill>
                <a:srgbClr val="EC3800"/>
              </a:solidFill>
              <a:effectLst>
                <a:outerShdw blurRad="38100" dist="38100" dir="2700000" algn="tl">
                  <a:srgbClr val="000000"/>
                </a:outerShdw>
              </a:effectLst>
              <a:uLnTx/>
              <a:uFillTx/>
              <a:latin typeface="Arial" panose="020B0604020202020204" pitchFamily="34" charset="0"/>
              <a:ea typeface="华文新魏" panose="02010800040101010101" pitchFamily="2" charset="-122"/>
              <a:cs typeface="+mn-cs"/>
            </a:endParaRPr>
          </a:p>
        </p:txBody>
      </p:sp>
      <p:sp>
        <p:nvSpPr>
          <p:cNvPr id="1752069" name="Rectangle 5"/>
          <p:cNvSpPr/>
          <p:nvPr/>
        </p:nvSpPr>
        <p:spPr>
          <a:xfrm>
            <a:off x="706438" y="4110038"/>
            <a:ext cx="7486650" cy="1677987"/>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algn="just" eaLnBrk="1" hangingPunct="1">
              <a:lnSpc>
                <a:spcPct val="110000"/>
              </a:lnSpc>
              <a:buNone/>
            </a:pPr>
            <a:r>
              <a:rPr lang="zh-CN" altLang="en-US" sz="2800" dirty="0">
                <a:solidFill>
                  <a:srgbClr val="FF0000"/>
                </a:solidFill>
                <a:latin typeface="宋体" panose="02010600030101010101" pitchFamily="2" charset="-122"/>
              </a:rPr>
              <a:t>一、</a:t>
            </a:r>
            <a:r>
              <a:rPr lang="en-US" altLang="zh-CN" sz="2800" dirty="0">
                <a:solidFill>
                  <a:srgbClr val="FF0000"/>
                </a:solidFill>
                <a:latin typeface="Times New Roman" panose="02020603050405020304" pitchFamily="18" charset="0"/>
              </a:rPr>
              <a:t>always</a:t>
            </a:r>
            <a:r>
              <a:rPr lang="zh-CN" altLang="en-US" sz="2800" dirty="0">
                <a:solidFill>
                  <a:srgbClr val="FF0000"/>
                </a:solidFill>
                <a:latin typeface="Times New Roman" panose="02020603050405020304" pitchFamily="18" charset="0"/>
              </a:rPr>
              <a:t>块</a:t>
            </a:r>
            <a:r>
              <a:rPr lang="zh-CN" altLang="en-US" sz="2800" dirty="0">
                <a:solidFill>
                  <a:srgbClr val="FF0000"/>
                </a:solidFill>
                <a:latin typeface="宋体" panose="02010600030101010101" pitchFamily="2" charset="-122"/>
              </a:rPr>
              <a:t>语句</a:t>
            </a:r>
            <a:endParaRPr lang="zh-CN" altLang="en-US" sz="2800" dirty="0">
              <a:solidFill>
                <a:srgbClr val="FF0000"/>
              </a:solidFill>
              <a:latin typeface="宋体" panose="02010600030101010101" pitchFamily="2" charset="-122"/>
            </a:endParaRPr>
          </a:p>
          <a:p>
            <a:pPr marL="342900" lvl="0" indent="-342900" algn="just" eaLnBrk="1" hangingPunct="1">
              <a:lnSpc>
                <a:spcPct val="110000"/>
              </a:lnSpc>
            </a:pPr>
            <a:r>
              <a:rPr lang="zh-CN" altLang="en-US" dirty="0">
                <a:latin typeface="华文新魏" panose="02010800040101010101" pitchFamily="2" charset="-122"/>
                <a:ea typeface="华文新魏" panose="02010800040101010101" pitchFamily="2" charset="-122"/>
              </a:rPr>
              <a:t>包含一个或一个以上的声明语句</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如</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过程赋值语句、任务调用、条件语句和循环语句等），在仿真运行的全过程中，在定时控制下被</a:t>
            </a:r>
            <a:r>
              <a:rPr lang="zh-CN" altLang="en-US" dirty="0">
                <a:solidFill>
                  <a:srgbClr val="FF66CC"/>
                </a:solidFill>
                <a:latin typeface="华文新魏" panose="02010800040101010101" pitchFamily="2" charset="-122"/>
                <a:ea typeface="华文新魏" panose="02010800040101010101" pitchFamily="2" charset="-122"/>
              </a:rPr>
              <a:t>反复</a:t>
            </a:r>
            <a:r>
              <a:rPr lang="zh-CN" altLang="en-US" dirty="0">
                <a:latin typeface="华文新魏" panose="02010800040101010101" pitchFamily="2" charset="-122"/>
                <a:ea typeface="华文新魏" panose="02010800040101010101" pitchFamily="2" charset="-122"/>
              </a:rPr>
              <a:t>执行。</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752068"/>
                                        </p:tgtEl>
                                        <p:attrNameLst>
                                          <p:attrName>style.visibility</p:attrName>
                                        </p:attrNameLst>
                                      </p:cBhvr>
                                      <p:to>
                                        <p:strVal val="visible"/>
                                      </p:to>
                                    </p:set>
                                    <p:animEffect transition="in" filter="barn(outHorizontal)">
                                      <p:cBhvr>
                                        <p:cTn id="7" dur="500"/>
                                        <p:tgtEl>
                                          <p:spTgt spid="1752068"/>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752067"/>
                                        </p:tgtEl>
                                        <p:attrNameLst>
                                          <p:attrName>style.visibility</p:attrName>
                                        </p:attrNameLst>
                                      </p:cBhvr>
                                      <p:to>
                                        <p:strVal val="visible"/>
                                      </p:to>
                                    </p:set>
                                    <p:anim calcmode="lin" valueType="num">
                                      <p:cBhvr additive="base">
                                        <p:cTn id="11" dur="500" fill="hold"/>
                                        <p:tgtEl>
                                          <p:spTgt spid="1752067"/>
                                        </p:tgtEl>
                                        <p:attrNameLst>
                                          <p:attrName>ppt_x</p:attrName>
                                        </p:attrNameLst>
                                      </p:cBhvr>
                                      <p:tavLst>
                                        <p:tav tm="0">
                                          <p:val>
                                            <p:strVal val="0-#ppt_w/2"/>
                                          </p:val>
                                        </p:tav>
                                        <p:tav tm="100000">
                                          <p:val>
                                            <p:strVal val="#ppt_x"/>
                                          </p:val>
                                        </p:tav>
                                      </p:tavLst>
                                    </p:anim>
                                    <p:anim calcmode="lin" valueType="num">
                                      <p:cBhvr additive="base">
                                        <p:cTn id="12" dur="500" fill="hold"/>
                                        <p:tgtEl>
                                          <p:spTgt spid="175206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52069"/>
                                        </p:tgtEl>
                                        <p:attrNameLst>
                                          <p:attrName>style.visibility</p:attrName>
                                        </p:attrNameLst>
                                      </p:cBhvr>
                                      <p:to>
                                        <p:strVal val="visible"/>
                                      </p:to>
                                    </p:set>
                                    <p:anim calcmode="lin" valueType="num">
                                      <p:cBhvr additive="base">
                                        <p:cTn id="17" dur="500" fill="hold"/>
                                        <p:tgtEl>
                                          <p:spTgt spid="1752069"/>
                                        </p:tgtEl>
                                        <p:attrNameLst>
                                          <p:attrName>ppt_x</p:attrName>
                                        </p:attrNameLst>
                                      </p:cBhvr>
                                      <p:tavLst>
                                        <p:tav tm="0">
                                          <p:val>
                                            <p:strVal val="0-#ppt_w/2"/>
                                          </p:val>
                                        </p:tav>
                                        <p:tav tm="100000">
                                          <p:val>
                                            <p:strVal val="#ppt_x"/>
                                          </p:val>
                                        </p:tav>
                                      </p:tavLst>
                                    </p:anim>
                                    <p:anim calcmode="lin" valueType="num">
                                      <p:cBhvr additive="base">
                                        <p:cTn id="18" dur="500" fill="hold"/>
                                        <p:tgtEl>
                                          <p:spTgt spid="17520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2067" grpId="0" animBg="1"/>
      <p:bldP spid="1752068" grpId="0" animBg="1"/>
      <p:bldP spid="175206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91139"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2  Verilog HDL</a:t>
            </a:r>
            <a:r>
              <a:rPr lang="zh-CN" altLang="en-US" dirty="0">
                <a:latin typeface="华文楷体" panose="02010600040101010101" pitchFamily="2" charset="-122"/>
              </a:rPr>
              <a:t>基本结构</a:t>
            </a:r>
            <a:endParaRPr lang="zh-CN" altLang="en-US" dirty="0">
              <a:latin typeface="华文楷体" panose="02010600040101010101" pitchFamily="2" charset="-122"/>
            </a:endParaRPr>
          </a:p>
        </p:txBody>
      </p:sp>
      <p:sp>
        <p:nvSpPr>
          <p:cNvPr id="1603587" name="Rectangle 3"/>
          <p:cNvSpPr>
            <a:spLocks noGrp="1"/>
          </p:cNvSpPr>
          <p:nvPr>
            <p:ph idx="1"/>
          </p:nvPr>
        </p:nvSpPr>
        <p:spPr>
          <a:xfrm>
            <a:off x="576263" y="1176338"/>
            <a:ext cx="7673975" cy="1730375"/>
          </a:xfrm>
          <a:ln/>
        </p:spPr>
        <p:txBody>
          <a:bodyPr vert="horz" wrap="square" lIns="91440" tIns="45720" rIns="91440" bIns="45720" anchor="t" anchorCtr="0"/>
          <a:p>
            <a:pPr algn="just" eaLnBrk="1" hangingPunct="1">
              <a:buNone/>
            </a:pPr>
            <a:r>
              <a:rPr lang="zh-CN" altLang="en-US" sz="2800" dirty="0">
                <a:solidFill>
                  <a:srgbClr val="FF0000"/>
                </a:solidFill>
                <a:latin typeface="宋体" panose="02010600030101010101" pitchFamily="2" charset="-122"/>
              </a:rPr>
              <a:t>二、</a:t>
            </a:r>
            <a:r>
              <a:rPr lang="en-US" altLang="zh-CN" sz="2800" dirty="0">
                <a:solidFill>
                  <a:srgbClr val="FF0000"/>
                </a:solidFill>
                <a:latin typeface="宋体" panose="02010600030101010101" pitchFamily="2" charset="-122"/>
              </a:rPr>
              <a:t>Verilog HDL</a:t>
            </a:r>
            <a:r>
              <a:rPr lang="zh-CN" altLang="en-US" sz="2800" dirty="0">
                <a:solidFill>
                  <a:srgbClr val="FF0000"/>
                </a:solidFill>
                <a:latin typeface="宋体" panose="02010600030101010101" pitchFamily="2" charset="-122"/>
              </a:rPr>
              <a:t>模块的结构</a:t>
            </a:r>
            <a:endParaRPr lang="zh-CN" altLang="en-US" sz="2800" dirty="0">
              <a:solidFill>
                <a:schemeClr val="hlink"/>
              </a:solidFill>
              <a:latin typeface="宋体" panose="02010600030101010101" pitchFamily="2" charset="-122"/>
            </a:endParaRPr>
          </a:p>
          <a:p>
            <a:pPr algn="just">
              <a:lnSpc>
                <a:spcPct val="105000"/>
              </a:lnSpc>
              <a:spcBef>
                <a:spcPct val="0"/>
              </a:spcBef>
            </a:pPr>
            <a:r>
              <a:rPr lang="en-US" altLang="zh-CN" dirty="0">
                <a:latin typeface="华文新魏" panose="02010800040101010101" pitchFamily="2" charset="-122"/>
                <a:ea typeface="华文新魏" panose="02010800040101010101" pitchFamily="2" charset="-122"/>
              </a:rPr>
              <a:t>Verilog</a:t>
            </a:r>
            <a:r>
              <a:rPr lang="zh-CN" altLang="en-US" dirty="0">
                <a:latin typeface="华文新魏" panose="02010800040101010101" pitchFamily="2" charset="-122"/>
                <a:ea typeface="华文新魏" panose="02010800040101010101" pitchFamily="2" charset="-122"/>
              </a:rPr>
              <a:t>的基本设计单元是</a:t>
            </a:r>
            <a:r>
              <a:rPr lang="zh-CN" altLang="en-US" dirty="0">
                <a:latin typeface="Times New Roman" panose="02020603050405020304" pitchFamily="18" charset="0"/>
                <a:ea typeface="华文新魏" panose="02010800040101010101" pitchFamily="2" charset="-122"/>
              </a:rPr>
              <a:t>“</a:t>
            </a:r>
            <a:r>
              <a:rPr lang="zh-CN" altLang="en-US" dirty="0">
                <a:solidFill>
                  <a:srgbClr val="FF0066"/>
                </a:solidFill>
                <a:latin typeface="华文新魏" panose="02010800040101010101" pitchFamily="2" charset="-122"/>
                <a:ea typeface="华文新魏" panose="02010800040101010101" pitchFamily="2" charset="-122"/>
              </a:rPr>
              <a:t>模块</a:t>
            </a: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(block) </a:t>
            </a:r>
            <a:r>
              <a:rPr lang="en-US" altLang="zh-CN" dirty="0">
                <a:latin typeface="Times New Roman" panose="02020603050405020304" pitchFamily="18" charset="0"/>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a:p>
            <a:pPr algn="just">
              <a:lnSpc>
                <a:spcPct val="105000"/>
              </a:lnSpc>
              <a:spcBef>
                <a:spcPct val="0"/>
              </a:spcBef>
            </a:pPr>
            <a:r>
              <a:rPr lang="zh-CN" altLang="zh-CN" dirty="0">
                <a:latin typeface="华文新魏" panose="02010800040101010101" pitchFamily="2" charset="-122"/>
                <a:ea typeface="华文新魏" panose="02010800040101010101" pitchFamily="2" charset="-122"/>
              </a:rPr>
              <a:t>Verilog 模块的结构由在</a:t>
            </a:r>
            <a:r>
              <a:rPr lang="zh-CN" altLang="zh-CN" dirty="0">
                <a:solidFill>
                  <a:srgbClr val="FF33CC"/>
                </a:solidFill>
                <a:latin typeface="华文新魏" panose="02010800040101010101" pitchFamily="2" charset="-122"/>
                <a:ea typeface="华文新魏" panose="02010800040101010101" pitchFamily="2" charset="-122"/>
              </a:rPr>
              <a:t>module</a:t>
            </a:r>
            <a:r>
              <a:rPr lang="zh-CN" altLang="zh-CN" dirty="0">
                <a:latin typeface="华文新魏" panose="02010800040101010101" pitchFamily="2" charset="-122"/>
                <a:ea typeface="华文新魏" panose="02010800040101010101" pitchFamily="2" charset="-122"/>
              </a:rPr>
              <a:t>和</a:t>
            </a:r>
            <a:r>
              <a:rPr lang="zh-CN" altLang="zh-CN" dirty="0">
                <a:solidFill>
                  <a:srgbClr val="FF33CC"/>
                </a:solidFill>
                <a:latin typeface="华文新魏" panose="02010800040101010101" pitchFamily="2" charset="-122"/>
                <a:ea typeface="华文新魏" panose="02010800040101010101" pitchFamily="2" charset="-122"/>
              </a:rPr>
              <a:t>endmodule</a:t>
            </a:r>
            <a:r>
              <a:rPr lang="zh-CN" altLang="zh-CN" dirty="0">
                <a:latin typeface="华文新魏" panose="02010800040101010101" pitchFamily="2" charset="-122"/>
                <a:ea typeface="华文新魏" panose="02010800040101010101" pitchFamily="2" charset="-122"/>
              </a:rPr>
              <a:t>关键词之间的</a:t>
            </a:r>
            <a:r>
              <a:rPr lang="en-US" altLang="zh-CN" dirty="0">
                <a:solidFill>
                  <a:srgbClr val="FF33CC"/>
                </a:solidFill>
                <a:latin typeface="华文新魏" panose="02010800040101010101" pitchFamily="2" charset="-122"/>
                <a:ea typeface="华文新魏" panose="02010800040101010101" pitchFamily="2" charset="-122"/>
              </a:rPr>
              <a:t>4</a:t>
            </a:r>
            <a:r>
              <a:rPr lang="zh-CN" altLang="zh-CN" dirty="0">
                <a:latin typeface="华文新魏" panose="02010800040101010101" pitchFamily="2" charset="-122"/>
                <a:ea typeface="华文新魏" panose="02010800040101010101" pitchFamily="2" charset="-122"/>
              </a:rPr>
              <a:t>个主要部分组成：</a:t>
            </a:r>
            <a:endParaRPr lang="zh-CN" altLang="en-US" dirty="0">
              <a:latin typeface="华文新魏" panose="02010800040101010101" pitchFamily="2" charset="-122"/>
              <a:ea typeface="华文新魏" panose="02010800040101010101" pitchFamily="2" charset="-122"/>
            </a:endParaRPr>
          </a:p>
        </p:txBody>
      </p:sp>
      <p:sp>
        <p:nvSpPr>
          <p:cNvPr id="1603588" name="Rectangle 4" descr="75%"/>
          <p:cNvSpPr/>
          <p:nvPr/>
        </p:nvSpPr>
        <p:spPr>
          <a:xfrm>
            <a:off x="3216275" y="3125788"/>
            <a:ext cx="4627563" cy="3189287"/>
          </a:xfrm>
          <a:prstGeom prst="rect">
            <a:avLst/>
          </a:prstGeom>
          <a:pattFill prst="pct75">
            <a:fgClr>
              <a:srgbClr val="FFCCFF"/>
            </a:fgClr>
            <a:bgClr>
              <a:srgbClr val="FFFFFF"/>
            </a:bgClr>
          </a:pattFill>
          <a:ln w="9525">
            <a:noFill/>
          </a:ln>
          <a:effectLst>
            <a:prstShdw prst="shdw13" dist="53882" dir="13499999">
              <a:schemeClr val="bg2"/>
            </a:prstShdw>
          </a:effectLst>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algn="just" eaLnBrk="1" hangingPunct="1">
              <a:buNone/>
            </a:pPr>
            <a:r>
              <a:rPr lang="zh-CN" altLang="zh-CN" dirty="0">
                <a:latin typeface="宋体" panose="02010600030101010101" pitchFamily="2" charset="-122"/>
              </a:rPr>
              <a:t>module block1(a</a:t>
            </a:r>
            <a:r>
              <a:rPr lang="en-US" altLang="zh-CN" dirty="0">
                <a:latin typeface="宋体" panose="02010600030101010101" pitchFamily="2" charset="-122"/>
              </a:rPr>
              <a:t>,</a:t>
            </a:r>
            <a:r>
              <a:rPr lang="zh-CN" altLang="zh-CN" dirty="0">
                <a:latin typeface="宋体" panose="02010600030101010101" pitchFamily="2" charset="-122"/>
              </a:rPr>
              <a:t>b</a:t>
            </a:r>
            <a:r>
              <a:rPr lang="en-US" altLang="zh-CN" dirty="0">
                <a:latin typeface="宋体" panose="02010600030101010101" pitchFamily="2" charset="-122"/>
              </a:rPr>
              <a:t>,</a:t>
            </a:r>
            <a:r>
              <a:rPr lang="zh-CN" altLang="zh-CN" dirty="0">
                <a:latin typeface="宋体" panose="02010600030101010101" pitchFamily="2" charset="-122"/>
              </a:rPr>
              <a:t>c</a:t>
            </a:r>
            <a:r>
              <a:rPr lang="en-US" altLang="zh-CN" dirty="0">
                <a:latin typeface="宋体" panose="02010600030101010101" pitchFamily="2" charset="-122"/>
              </a:rPr>
              <a:t>,</a:t>
            </a:r>
            <a:r>
              <a:rPr lang="zh-CN" altLang="zh-CN" dirty="0">
                <a:latin typeface="宋体" panose="02010600030101010101" pitchFamily="2" charset="-122"/>
              </a:rPr>
              <a:t>d )；</a:t>
            </a:r>
            <a:endParaRPr lang="zh-CN" altLang="zh-CN" dirty="0">
              <a:latin typeface="宋体" panose="02010600030101010101" pitchFamily="2" charset="-122"/>
            </a:endParaRPr>
          </a:p>
          <a:p>
            <a:pPr marL="342900" lvl="0" indent="-342900" eaLnBrk="1" hangingPunct="1">
              <a:buNone/>
            </a:pPr>
            <a:r>
              <a:rPr lang="zh-CN" altLang="en-US" dirty="0">
                <a:latin typeface="宋体" panose="02010600030101010101" pitchFamily="2" charset="-122"/>
              </a:rPr>
              <a:t>  </a:t>
            </a:r>
            <a:r>
              <a:rPr lang="zh-CN" altLang="zh-CN" dirty="0">
                <a:latin typeface="宋体" panose="02010600030101010101" pitchFamily="2" charset="-122"/>
              </a:rPr>
              <a:t>input a</a:t>
            </a:r>
            <a:r>
              <a:rPr lang="en-US" altLang="zh-CN" dirty="0">
                <a:latin typeface="宋体" panose="02010600030101010101" pitchFamily="2" charset="-122"/>
              </a:rPr>
              <a:t>,</a:t>
            </a:r>
            <a:r>
              <a:rPr lang="zh-CN" altLang="zh-CN" dirty="0">
                <a:latin typeface="宋体" panose="02010600030101010101" pitchFamily="2" charset="-122"/>
              </a:rPr>
              <a:t>b</a:t>
            </a:r>
            <a:r>
              <a:rPr lang="en-US" altLang="zh-CN" dirty="0">
                <a:latin typeface="宋体" panose="02010600030101010101" pitchFamily="2" charset="-122"/>
              </a:rPr>
              <a:t>,</a:t>
            </a:r>
            <a:r>
              <a:rPr lang="zh-CN" altLang="zh-CN" dirty="0">
                <a:latin typeface="宋体" panose="02010600030101010101" pitchFamily="2" charset="-122"/>
              </a:rPr>
              <a:t>c；</a:t>
            </a:r>
            <a:endParaRPr lang="zh-CN" altLang="zh-CN" dirty="0">
              <a:latin typeface="宋体" panose="02010600030101010101" pitchFamily="2" charset="-122"/>
            </a:endParaRPr>
          </a:p>
          <a:p>
            <a:pPr marL="342900" lvl="0" indent="-342900" eaLnBrk="1" hangingPunct="1">
              <a:buNone/>
            </a:pPr>
            <a:r>
              <a:rPr lang="zh-CN" altLang="en-US" dirty="0">
                <a:latin typeface="宋体" panose="02010600030101010101" pitchFamily="2" charset="-122"/>
              </a:rPr>
              <a:t>  </a:t>
            </a:r>
            <a:r>
              <a:rPr lang="zh-CN" altLang="zh-CN" dirty="0">
                <a:latin typeface="宋体" panose="02010600030101010101" pitchFamily="2" charset="-122"/>
              </a:rPr>
              <a:t>output d；</a:t>
            </a:r>
            <a:endParaRPr lang="zh-CN" altLang="zh-CN" dirty="0">
              <a:latin typeface="宋体" panose="02010600030101010101" pitchFamily="2" charset="-122"/>
            </a:endParaRPr>
          </a:p>
          <a:p>
            <a:pPr marL="342900" lvl="0" indent="-342900" eaLnBrk="1" hangingPunct="1">
              <a:buNone/>
            </a:pPr>
            <a:r>
              <a:rPr lang="zh-CN" altLang="en-US" dirty="0">
                <a:latin typeface="宋体" panose="02010600030101010101" pitchFamily="2" charset="-122"/>
              </a:rPr>
              <a:t>  </a:t>
            </a:r>
            <a:r>
              <a:rPr lang="zh-CN" altLang="zh-CN" dirty="0">
                <a:latin typeface="宋体" panose="02010600030101010101" pitchFamily="2" charset="-122"/>
              </a:rPr>
              <a:t>wire x；</a:t>
            </a:r>
            <a:endParaRPr lang="zh-CN" altLang="zh-CN" dirty="0">
              <a:latin typeface="宋体" panose="02010600030101010101" pitchFamily="2" charset="-122"/>
            </a:endParaRPr>
          </a:p>
          <a:p>
            <a:pPr marL="342900" lvl="0" indent="-342900" eaLnBrk="1" hangingPunct="1">
              <a:buNone/>
            </a:pPr>
            <a:r>
              <a:rPr lang="zh-CN" altLang="en-US" dirty="0">
                <a:latin typeface="宋体" panose="02010600030101010101" pitchFamily="2" charset="-122"/>
              </a:rPr>
              <a:t>  </a:t>
            </a:r>
            <a:r>
              <a:rPr lang="zh-CN" altLang="zh-CN" dirty="0">
                <a:latin typeface="宋体" panose="02010600030101010101" pitchFamily="2" charset="-122"/>
              </a:rPr>
              <a:t>assign d = a | x；  </a:t>
            </a:r>
            <a:endParaRPr lang="zh-CN" altLang="en-US" dirty="0">
              <a:latin typeface="宋体" panose="02010600030101010101" pitchFamily="2" charset="-122"/>
            </a:endParaRPr>
          </a:p>
          <a:p>
            <a:pPr marL="342900" lvl="0" indent="-342900" eaLnBrk="1" hangingPunct="1">
              <a:buNone/>
            </a:pPr>
            <a:r>
              <a:rPr lang="zh-CN" altLang="zh-CN" dirty="0">
                <a:latin typeface="宋体" panose="02010600030101010101" pitchFamily="2" charset="-122"/>
              </a:rPr>
              <a:t>  assign x = ( b &amp; </a:t>
            </a:r>
            <a:r>
              <a:rPr lang="zh-CN" altLang="zh-CN" dirty="0">
                <a:latin typeface="Times New Roman" panose="02020603050405020304" pitchFamily="18" charset="0"/>
              </a:rPr>
              <a:t>~</a:t>
            </a:r>
            <a:r>
              <a:rPr lang="zh-CN" altLang="zh-CN" dirty="0">
                <a:latin typeface="宋体" panose="02010600030101010101" pitchFamily="2" charset="-122"/>
              </a:rPr>
              <a:t>c )；</a:t>
            </a:r>
            <a:endParaRPr lang="zh-CN" altLang="zh-CN" dirty="0">
              <a:latin typeface="宋体" panose="02010600030101010101" pitchFamily="2" charset="-122"/>
            </a:endParaRPr>
          </a:p>
          <a:p>
            <a:pPr marL="342900" lvl="0" indent="-342900" eaLnBrk="1" hangingPunct="1">
              <a:buNone/>
            </a:pPr>
            <a:r>
              <a:rPr lang="zh-CN" altLang="zh-CN" dirty="0">
                <a:latin typeface="宋体" panose="02010600030101010101" pitchFamily="2" charset="-122"/>
              </a:rPr>
              <a:t>endmodule</a:t>
            </a:r>
            <a:endParaRPr lang="en-US" altLang="zh-CN" dirty="0">
              <a:latin typeface="宋体" panose="02010600030101010101" pitchFamily="2" charset="-122"/>
            </a:endParaRPr>
          </a:p>
        </p:txBody>
      </p:sp>
      <p:sp>
        <p:nvSpPr>
          <p:cNvPr id="1603589" name="Text Box 5"/>
          <p:cNvSpPr txBox="1"/>
          <p:nvPr/>
        </p:nvSpPr>
        <p:spPr>
          <a:xfrm>
            <a:off x="1177925" y="3852863"/>
            <a:ext cx="1219200" cy="400050"/>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zh-CN" altLang="en-US" sz="2000" dirty="0">
                <a:latin typeface="Arial" panose="020B0604020202020204" pitchFamily="34" charset="0"/>
              </a:rPr>
              <a:t>端口定义</a:t>
            </a:r>
            <a:endParaRPr lang="zh-CN" altLang="en-US" sz="2000" dirty="0">
              <a:latin typeface="Arial" panose="020B0604020202020204" pitchFamily="34" charset="0"/>
            </a:endParaRPr>
          </a:p>
        </p:txBody>
      </p:sp>
      <p:sp>
        <p:nvSpPr>
          <p:cNvPr id="1603590" name="Text Box 6"/>
          <p:cNvSpPr txBox="1"/>
          <p:nvPr/>
        </p:nvSpPr>
        <p:spPr>
          <a:xfrm>
            <a:off x="1177925" y="3243263"/>
            <a:ext cx="1219200" cy="400050"/>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zh-CN" altLang="en-US" sz="2000" dirty="0">
                <a:solidFill>
                  <a:srgbClr val="7030A0"/>
                </a:solidFill>
              </a:rPr>
              <a:t>模块声明</a:t>
            </a:r>
            <a:endParaRPr lang="zh-CN" altLang="en-US" sz="2000" dirty="0">
              <a:latin typeface="Arial" panose="020B0604020202020204" pitchFamily="34" charset="0"/>
            </a:endParaRPr>
          </a:p>
        </p:txBody>
      </p:sp>
      <p:sp>
        <p:nvSpPr>
          <p:cNvPr id="1603591" name="Text Box 7"/>
          <p:cNvSpPr txBox="1"/>
          <p:nvPr/>
        </p:nvSpPr>
        <p:spPr>
          <a:xfrm>
            <a:off x="1177925" y="5211763"/>
            <a:ext cx="1219200" cy="396875"/>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spcBef>
                <a:spcPct val="0"/>
              </a:spcBef>
              <a:buClrTx/>
              <a:buFontTx/>
              <a:buNone/>
            </a:pPr>
            <a:r>
              <a:rPr lang="zh-CN" altLang="en-US" sz="2000" dirty="0">
                <a:latin typeface="Arial" panose="020B0604020202020204" pitchFamily="34" charset="0"/>
              </a:rPr>
              <a:t>功能描述</a:t>
            </a:r>
            <a:endParaRPr lang="zh-CN" altLang="en-US" sz="2000" dirty="0">
              <a:latin typeface="Arial" panose="020B0604020202020204" pitchFamily="34" charset="0"/>
            </a:endParaRPr>
          </a:p>
        </p:txBody>
      </p:sp>
      <p:sp>
        <p:nvSpPr>
          <p:cNvPr id="1603592" name="Text Box 8"/>
          <p:cNvSpPr txBox="1"/>
          <p:nvPr/>
        </p:nvSpPr>
        <p:spPr>
          <a:xfrm>
            <a:off x="1177925" y="4541838"/>
            <a:ext cx="1828800" cy="396875"/>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spcBef>
                <a:spcPct val="0"/>
              </a:spcBef>
              <a:buClrTx/>
              <a:buFontTx/>
              <a:buNone/>
            </a:pPr>
            <a:r>
              <a:rPr lang="zh-CN" altLang="zh-CN" sz="2000" dirty="0">
                <a:latin typeface="宋体" panose="02010600030101010101" pitchFamily="2" charset="-122"/>
              </a:rPr>
              <a:t>信号类型声明</a:t>
            </a:r>
            <a:endParaRPr lang="zh-CN" altLang="en-US" sz="2000" dirty="0">
              <a:latin typeface="宋体" panose="02010600030101010101" pitchFamily="2" charset="-122"/>
            </a:endParaRPr>
          </a:p>
        </p:txBody>
      </p:sp>
      <p:sp>
        <p:nvSpPr>
          <p:cNvPr id="1603597" name="AutoShape 13"/>
          <p:cNvSpPr/>
          <p:nvPr/>
        </p:nvSpPr>
        <p:spPr>
          <a:xfrm>
            <a:off x="2808288" y="3767138"/>
            <a:ext cx="196850" cy="630237"/>
          </a:xfrm>
          <a:prstGeom prst="leftBrace">
            <a:avLst>
              <a:gd name="adj1" fmla="val 26680"/>
              <a:gd name="adj2" fmla="val 50000"/>
            </a:avLst>
          </a:prstGeom>
          <a:noFill/>
          <a:ln w="41275" cap="flat" cmpd="sng">
            <a:solidFill>
              <a:srgbClr val="80008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1603598" name="Oval 14"/>
          <p:cNvSpPr/>
          <p:nvPr/>
        </p:nvSpPr>
        <p:spPr>
          <a:xfrm>
            <a:off x="663575" y="3197225"/>
            <a:ext cx="477838" cy="509588"/>
          </a:xfrm>
          <a:prstGeom prst="ellipse">
            <a:avLst/>
          </a:prstGeom>
          <a:solidFill>
            <a:srgbClr val="FFFF00"/>
          </a:solidFill>
          <a:ln w="50800" cap="flat" cmpd="sng">
            <a:solidFill>
              <a:schemeClr val="accent2"/>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lnSpc>
                <a:spcPct val="85000"/>
              </a:lnSpc>
              <a:spcBef>
                <a:spcPct val="0"/>
              </a:spcBef>
              <a:buClrTx/>
              <a:buFontTx/>
              <a:buNone/>
            </a:pPr>
            <a:r>
              <a:rPr lang="en-US" altLang="zh-CN" sz="2000" dirty="0">
                <a:solidFill>
                  <a:srgbClr val="800000"/>
                </a:solidFill>
                <a:latin typeface="Arial" panose="020B0604020202020204" pitchFamily="34" charset="0"/>
              </a:rPr>
              <a:t>1</a:t>
            </a:r>
            <a:endParaRPr lang="en-US" altLang="zh-CN" sz="2000" dirty="0">
              <a:solidFill>
                <a:srgbClr val="800000"/>
              </a:solidFill>
              <a:latin typeface="Arial" panose="020B0604020202020204" pitchFamily="34" charset="0"/>
            </a:endParaRPr>
          </a:p>
        </p:txBody>
      </p:sp>
      <p:sp>
        <p:nvSpPr>
          <p:cNvPr id="1603599" name="Oval 15"/>
          <p:cNvSpPr/>
          <p:nvPr/>
        </p:nvSpPr>
        <p:spPr>
          <a:xfrm>
            <a:off x="652463" y="3763963"/>
            <a:ext cx="477837" cy="509587"/>
          </a:xfrm>
          <a:prstGeom prst="ellipse">
            <a:avLst/>
          </a:prstGeom>
          <a:solidFill>
            <a:srgbClr val="FFFF00"/>
          </a:solidFill>
          <a:ln w="50800" cap="flat" cmpd="sng">
            <a:solidFill>
              <a:schemeClr val="accent2"/>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lnSpc>
                <a:spcPct val="85000"/>
              </a:lnSpc>
              <a:spcBef>
                <a:spcPct val="0"/>
              </a:spcBef>
              <a:buClrTx/>
              <a:buFontTx/>
              <a:buNone/>
            </a:pPr>
            <a:r>
              <a:rPr lang="en-US" altLang="zh-CN" sz="2000" dirty="0">
                <a:solidFill>
                  <a:srgbClr val="800000"/>
                </a:solidFill>
                <a:latin typeface="Arial" panose="020B0604020202020204" pitchFamily="34" charset="0"/>
              </a:rPr>
              <a:t>2</a:t>
            </a:r>
            <a:endParaRPr lang="en-US" altLang="zh-CN" sz="2000" dirty="0">
              <a:solidFill>
                <a:srgbClr val="800000"/>
              </a:solidFill>
              <a:latin typeface="Arial" panose="020B0604020202020204" pitchFamily="34" charset="0"/>
            </a:endParaRPr>
          </a:p>
        </p:txBody>
      </p:sp>
      <p:sp>
        <p:nvSpPr>
          <p:cNvPr id="1603600" name="Oval 16"/>
          <p:cNvSpPr/>
          <p:nvPr/>
        </p:nvSpPr>
        <p:spPr>
          <a:xfrm>
            <a:off x="684213" y="4495800"/>
            <a:ext cx="477837" cy="509588"/>
          </a:xfrm>
          <a:prstGeom prst="ellipse">
            <a:avLst/>
          </a:prstGeom>
          <a:solidFill>
            <a:srgbClr val="FFFF00"/>
          </a:solidFill>
          <a:ln w="50800" cap="flat" cmpd="sng">
            <a:solidFill>
              <a:schemeClr val="accent2"/>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lnSpc>
                <a:spcPct val="85000"/>
              </a:lnSpc>
              <a:spcBef>
                <a:spcPct val="0"/>
              </a:spcBef>
              <a:buClrTx/>
              <a:buFontTx/>
              <a:buNone/>
            </a:pPr>
            <a:r>
              <a:rPr lang="en-US" altLang="zh-CN" sz="2000" dirty="0">
                <a:solidFill>
                  <a:srgbClr val="800000"/>
                </a:solidFill>
                <a:latin typeface="Arial" panose="020B0604020202020204" pitchFamily="34" charset="0"/>
              </a:rPr>
              <a:t>3</a:t>
            </a:r>
            <a:endParaRPr lang="en-US" altLang="zh-CN" sz="2000" dirty="0">
              <a:solidFill>
                <a:srgbClr val="800000"/>
              </a:solidFill>
              <a:latin typeface="Arial" panose="020B0604020202020204" pitchFamily="34" charset="0"/>
            </a:endParaRPr>
          </a:p>
        </p:txBody>
      </p:sp>
      <p:sp>
        <p:nvSpPr>
          <p:cNvPr id="1603601" name="Oval 17"/>
          <p:cNvSpPr/>
          <p:nvPr/>
        </p:nvSpPr>
        <p:spPr>
          <a:xfrm>
            <a:off x="673100" y="5189538"/>
            <a:ext cx="477838" cy="509587"/>
          </a:xfrm>
          <a:prstGeom prst="ellipse">
            <a:avLst/>
          </a:prstGeom>
          <a:solidFill>
            <a:srgbClr val="FFFF00"/>
          </a:solidFill>
          <a:ln w="50800" cap="flat" cmpd="sng">
            <a:solidFill>
              <a:schemeClr val="accent2"/>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lnSpc>
                <a:spcPct val="85000"/>
              </a:lnSpc>
              <a:spcBef>
                <a:spcPct val="0"/>
              </a:spcBef>
              <a:buClrTx/>
              <a:buFontTx/>
              <a:buNone/>
            </a:pPr>
            <a:r>
              <a:rPr lang="en-US" altLang="zh-CN" sz="2000" dirty="0">
                <a:solidFill>
                  <a:srgbClr val="800000"/>
                </a:solidFill>
                <a:latin typeface="Arial" panose="020B0604020202020204" pitchFamily="34" charset="0"/>
              </a:rPr>
              <a:t>4</a:t>
            </a:r>
            <a:endParaRPr lang="en-US" altLang="zh-CN" sz="2000" dirty="0">
              <a:solidFill>
                <a:srgbClr val="800000"/>
              </a:solidFill>
              <a:latin typeface="Arial" panose="020B0604020202020204" pitchFamily="34" charset="0"/>
            </a:endParaRPr>
          </a:p>
        </p:txBody>
      </p:sp>
      <p:sp>
        <p:nvSpPr>
          <p:cNvPr id="1603602" name="AutoShape 18"/>
          <p:cNvSpPr/>
          <p:nvPr/>
        </p:nvSpPr>
        <p:spPr>
          <a:xfrm>
            <a:off x="2801938" y="5110163"/>
            <a:ext cx="196850" cy="630237"/>
          </a:xfrm>
          <a:prstGeom prst="leftBrace">
            <a:avLst>
              <a:gd name="adj1" fmla="val 26680"/>
              <a:gd name="adj2" fmla="val 50000"/>
            </a:avLst>
          </a:prstGeom>
          <a:noFill/>
          <a:ln w="41275" cap="flat" cmpd="sng">
            <a:solidFill>
              <a:srgbClr val="80008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03587"/>
                                        </p:tgtEl>
                                        <p:attrNameLst>
                                          <p:attrName>style.visibility</p:attrName>
                                        </p:attrNameLst>
                                      </p:cBhvr>
                                      <p:to>
                                        <p:strVal val="visible"/>
                                      </p:to>
                                    </p:set>
                                    <p:anim calcmode="lin" valueType="num">
                                      <p:cBhvr additive="base">
                                        <p:cTn id="7" dur="500" fill="hold"/>
                                        <p:tgtEl>
                                          <p:spTgt spid="1603587"/>
                                        </p:tgtEl>
                                        <p:attrNameLst>
                                          <p:attrName>ppt_x</p:attrName>
                                        </p:attrNameLst>
                                      </p:cBhvr>
                                      <p:tavLst>
                                        <p:tav tm="0">
                                          <p:val>
                                            <p:strVal val="0-#ppt_w/2"/>
                                          </p:val>
                                        </p:tav>
                                        <p:tav tm="100000">
                                          <p:val>
                                            <p:strVal val="#ppt_x"/>
                                          </p:val>
                                        </p:tav>
                                      </p:tavLst>
                                    </p:anim>
                                    <p:anim calcmode="lin" valueType="num">
                                      <p:cBhvr additive="base">
                                        <p:cTn id="8" dur="500" fill="hold"/>
                                        <p:tgtEl>
                                          <p:spTgt spid="16035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03588"/>
                                        </p:tgtEl>
                                        <p:attrNameLst>
                                          <p:attrName>style.visibility</p:attrName>
                                        </p:attrNameLst>
                                      </p:cBhvr>
                                      <p:to>
                                        <p:strVal val="visible"/>
                                      </p:to>
                                    </p:set>
                                    <p:anim calcmode="lin" valueType="num">
                                      <p:cBhvr additive="base">
                                        <p:cTn id="13" dur="500" fill="hold"/>
                                        <p:tgtEl>
                                          <p:spTgt spid="1603588"/>
                                        </p:tgtEl>
                                        <p:attrNameLst>
                                          <p:attrName>ppt_x</p:attrName>
                                        </p:attrNameLst>
                                      </p:cBhvr>
                                      <p:tavLst>
                                        <p:tav tm="0">
                                          <p:val>
                                            <p:strVal val="#ppt_x"/>
                                          </p:val>
                                        </p:tav>
                                        <p:tav tm="100000">
                                          <p:val>
                                            <p:strVal val="#ppt_x"/>
                                          </p:val>
                                        </p:tav>
                                      </p:tavLst>
                                    </p:anim>
                                    <p:anim calcmode="lin" valueType="num">
                                      <p:cBhvr additive="base">
                                        <p:cTn id="14" dur="500" fill="hold"/>
                                        <p:tgtEl>
                                          <p:spTgt spid="160358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603598"/>
                                        </p:tgtEl>
                                        <p:attrNameLst>
                                          <p:attrName>style.visibility</p:attrName>
                                        </p:attrNameLst>
                                      </p:cBhvr>
                                      <p:to>
                                        <p:strVal val="visible"/>
                                      </p:to>
                                    </p:set>
                                    <p:animEffect transition="in" filter="dissolve">
                                      <p:cBhvr>
                                        <p:cTn id="19" dur="500"/>
                                        <p:tgtEl>
                                          <p:spTgt spid="1603598"/>
                                        </p:tgtEl>
                                      </p:cBhvr>
                                    </p:animEffect>
                                  </p:childTnLst>
                                </p:cTn>
                              </p:par>
                            </p:childTnLst>
                          </p:cTn>
                        </p:par>
                        <p:par>
                          <p:cTn id="20" fill="hold">
                            <p:stCondLst>
                              <p:cond delay="500"/>
                            </p:stCondLst>
                            <p:childTnLst>
                              <p:par>
                                <p:cTn id="21" presetID="17" presetClass="entr" presetSubtype="8" fill="hold" grpId="0" nodeType="afterEffect">
                                  <p:stCondLst>
                                    <p:cond delay="0"/>
                                  </p:stCondLst>
                                  <p:childTnLst>
                                    <p:set>
                                      <p:cBhvr>
                                        <p:cTn id="22" dur="1" fill="hold">
                                          <p:stCondLst>
                                            <p:cond delay="0"/>
                                          </p:stCondLst>
                                        </p:cTn>
                                        <p:tgtEl>
                                          <p:spTgt spid="1603590"/>
                                        </p:tgtEl>
                                        <p:attrNameLst>
                                          <p:attrName>style.visibility</p:attrName>
                                        </p:attrNameLst>
                                      </p:cBhvr>
                                      <p:to>
                                        <p:strVal val="visible"/>
                                      </p:to>
                                    </p:set>
                                    <p:anim calcmode="lin" valueType="num">
                                      <p:cBhvr>
                                        <p:cTn id="23" dur="500" fill="hold"/>
                                        <p:tgtEl>
                                          <p:spTgt spid="1603590"/>
                                        </p:tgtEl>
                                        <p:attrNameLst>
                                          <p:attrName>ppt_x</p:attrName>
                                        </p:attrNameLst>
                                      </p:cBhvr>
                                      <p:tavLst>
                                        <p:tav tm="0">
                                          <p:val>
                                            <p:strVal val="#ppt_x-#ppt_w/2"/>
                                          </p:val>
                                        </p:tav>
                                        <p:tav tm="100000">
                                          <p:val>
                                            <p:strVal val="#ppt_x"/>
                                          </p:val>
                                        </p:tav>
                                      </p:tavLst>
                                    </p:anim>
                                    <p:anim calcmode="lin" valueType="num">
                                      <p:cBhvr>
                                        <p:cTn id="24" dur="500" fill="hold"/>
                                        <p:tgtEl>
                                          <p:spTgt spid="1603590"/>
                                        </p:tgtEl>
                                        <p:attrNameLst>
                                          <p:attrName>ppt_y</p:attrName>
                                        </p:attrNameLst>
                                      </p:cBhvr>
                                      <p:tavLst>
                                        <p:tav tm="0">
                                          <p:val>
                                            <p:strVal val="#ppt_y"/>
                                          </p:val>
                                        </p:tav>
                                        <p:tav tm="100000">
                                          <p:val>
                                            <p:strVal val="#ppt_y"/>
                                          </p:val>
                                        </p:tav>
                                      </p:tavLst>
                                    </p:anim>
                                    <p:anim calcmode="lin" valueType="num">
                                      <p:cBhvr>
                                        <p:cTn id="25" dur="500" fill="hold"/>
                                        <p:tgtEl>
                                          <p:spTgt spid="1603590"/>
                                        </p:tgtEl>
                                        <p:attrNameLst>
                                          <p:attrName>ppt_w</p:attrName>
                                        </p:attrNameLst>
                                      </p:cBhvr>
                                      <p:tavLst>
                                        <p:tav tm="0">
                                          <p:val>
                                            <p:fltVal val="0.000000"/>
                                          </p:val>
                                        </p:tav>
                                        <p:tav tm="100000">
                                          <p:val>
                                            <p:strVal val="#ppt_w"/>
                                          </p:val>
                                        </p:tav>
                                      </p:tavLst>
                                    </p:anim>
                                    <p:anim calcmode="lin" valueType="num">
                                      <p:cBhvr>
                                        <p:cTn id="26" dur="500" fill="hold"/>
                                        <p:tgtEl>
                                          <p:spTgt spid="1603590"/>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42" fill="hold" grpId="0" nodeType="clickEffect">
                                  <p:stCondLst>
                                    <p:cond delay="0"/>
                                  </p:stCondLst>
                                  <p:childTnLst>
                                    <p:set>
                                      <p:cBhvr>
                                        <p:cTn id="30" dur="1" fill="hold">
                                          <p:stCondLst>
                                            <p:cond delay="0"/>
                                          </p:stCondLst>
                                        </p:cTn>
                                        <p:tgtEl>
                                          <p:spTgt spid="1603597"/>
                                        </p:tgtEl>
                                        <p:attrNameLst>
                                          <p:attrName>style.visibility</p:attrName>
                                        </p:attrNameLst>
                                      </p:cBhvr>
                                      <p:to>
                                        <p:strVal val="visible"/>
                                      </p:to>
                                    </p:set>
                                    <p:animEffect transition="in" filter="barn(outHorizontal)">
                                      <p:cBhvr>
                                        <p:cTn id="31" dur="500"/>
                                        <p:tgtEl>
                                          <p:spTgt spid="1603597"/>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1603599"/>
                                        </p:tgtEl>
                                        <p:attrNameLst>
                                          <p:attrName>style.visibility</p:attrName>
                                        </p:attrNameLst>
                                      </p:cBhvr>
                                      <p:to>
                                        <p:strVal val="visible"/>
                                      </p:to>
                                    </p:set>
                                    <p:animEffect transition="in" filter="dissolve">
                                      <p:cBhvr>
                                        <p:cTn id="35" dur="500"/>
                                        <p:tgtEl>
                                          <p:spTgt spid="1603599"/>
                                        </p:tgtEl>
                                      </p:cBhvr>
                                    </p:animEffect>
                                  </p:childTnLst>
                                </p:cTn>
                              </p:par>
                            </p:childTnLst>
                          </p:cTn>
                        </p:par>
                        <p:par>
                          <p:cTn id="36" fill="hold">
                            <p:stCondLst>
                              <p:cond delay="1000"/>
                            </p:stCondLst>
                            <p:childTnLst>
                              <p:par>
                                <p:cTn id="37" presetID="17" presetClass="entr" presetSubtype="8" fill="hold" grpId="0" nodeType="afterEffect">
                                  <p:stCondLst>
                                    <p:cond delay="0"/>
                                  </p:stCondLst>
                                  <p:childTnLst>
                                    <p:set>
                                      <p:cBhvr>
                                        <p:cTn id="38" dur="1" fill="hold">
                                          <p:stCondLst>
                                            <p:cond delay="0"/>
                                          </p:stCondLst>
                                        </p:cTn>
                                        <p:tgtEl>
                                          <p:spTgt spid="1603589"/>
                                        </p:tgtEl>
                                        <p:attrNameLst>
                                          <p:attrName>style.visibility</p:attrName>
                                        </p:attrNameLst>
                                      </p:cBhvr>
                                      <p:to>
                                        <p:strVal val="visible"/>
                                      </p:to>
                                    </p:set>
                                    <p:anim calcmode="lin" valueType="num">
                                      <p:cBhvr>
                                        <p:cTn id="39" dur="500" fill="hold"/>
                                        <p:tgtEl>
                                          <p:spTgt spid="1603589"/>
                                        </p:tgtEl>
                                        <p:attrNameLst>
                                          <p:attrName>ppt_x</p:attrName>
                                        </p:attrNameLst>
                                      </p:cBhvr>
                                      <p:tavLst>
                                        <p:tav tm="0">
                                          <p:val>
                                            <p:strVal val="#ppt_x-#ppt_w/2"/>
                                          </p:val>
                                        </p:tav>
                                        <p:tav tm="100000">
                                          <p:val>
                                            <p:strVal val="#ppt_x"/>
                                          </p:val>
                                        </p:tav>
                                      </p:tavLst>
                                    </p:anim>
                                    <p:anim calcmode="lin" valueType="num">
                                      <p:cBhvr>
                                        <p:cTn id="40" dur="500" fill="hold"/>
                                        <p:tgtEl>
                                          <p:spTgt spid="1603589"/>
                                        </p:tgtEl>
                                        <p:attrNameLst>
                                          <p:attrName>ppt_y</p:attrName>
                                        </p:attrNameLst>
                                      </p:cBhvr>
                                      <p:tavLst>
                                        <p:tav tm="0">
                                          <p:val>
                                            <p:strVal val="#ppt_y"/>
                                          </p:val>
                                        </p:tav>
                                        <p:tav tm="100000">
                                          <p:val>
                                            <p:strVal val="#ppt_y"/>
                                          </p:val>
                                        </p:tav>
                                      </p:tavLst>
                                    </p:anim>
                                    <p:anim calcmode="lin" valueType="num">
                                      <p:cBhvr>
                                        <p:cTn id="41" dur="500" fill="hold"/>
                                        <p:tgtEl>
                                          <p:spTgt spid="1603589"/>
                                        </p:tgtEl>
                                        <p:attrNameLst>
                                          <p:attrName>ppt_w</p:attrName>
                                        </p:attrNameLst>
                                      </p:cBhvr>
                                      <p:tavLst>
                                        <p:tav tm="0">
                                          <p:val>
                                            <p:fltVal val="0.000000"/>
                                          </p:val>
                                        </p:tav>
                                        <p:tav tm="100000">
                                          <p:val>
                                            <p:strVal val="#ppt_w"/>
                                          </p:val>
                                        </p:tav>
                                      </p:tavLst>
                                    </p:anim>
                                    <p:anim calcmode="lin" valueType="num">
                                      <p:cBhvr>
                                        <p:cTn id="42" dur="500" fill="hold"/>
                                        <p:tgtEl>
                                          <p:spTgt spid="1603589"/>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603600"/>
                                        </p:tgtEl>
                                        <p:attrNameLst>
                                          <p:attrName>style.visibility</p:attrName>
                                        </p:attrNameLst>
                                      </p:cBhvr>
                                      <p:to>
                                        <p:strVal val="visible"/>
                                      </p:to>
                                    </p:set>
                                    <p:animEffect transition="in" filter="dissolve">
                                      <p:cBhvr>
                                        <p:cTn id="47" dur="500"/>
                                        <p:tgtEl>
                                          <p:spTgt spid="1603600"/>
                                        </p:tgtEl>
                                      </p:cBhvr>
                                    </p:animEffect>
                                  </p:childTnLst>
                                </p:cTn>
                              </p:par>
                            </p:childTnLst>
                          </p:cTn>
                        </p:par>
                        <p:par>
                          <p:cTn id="48" fill="hold">
                            <p:stCondLst>
                              <p:cond delay="500"/>
                            </p:stCondLst>
                            <p:childTnLst>
                              <p:par>
                                <p:cTn id="49" presetID="17" presetClass="entr" presetSubtype="8" fill="hold" grpId="0" nodeType="afterEffect">
                                  <p:stCondLst>
                                    <p:cond delay="0"/>
                                  </p:stCondLst>
                                  <p:childTnLst>
                                    <p:set>
                                      <p:cBhvr>
                                        <p:cTn id="50" dur="1" fill="hold">
                                          <p:stCondLst>
                                            <p:cond delay="0"/>
                                          </p:stCondLst>
                                        </p:cTn>
                                        <p:tgtEl>
                                          <p:spTgt spid="1603592"/>
                                        </p:tgtEl>
                                        <p:attrNameLst>
                                          <p:attrName>style.visibility</p:attrName>
                                        </p:attrNameLst>
                                      </p:cBhvr>
                                      <p:to>
                                        <p:strVal val="visible"/>
                                      </p:to>
                                    </p:set>
                                    <p:anim calcmode="lin" valueType="num">
                                      <p:cBhvr>
                                        <p:cTn id="51" dur="500" fill="hold"/>
                                        <p:tgtEl>
                                          <p:spTgt spid="1603592"/>
                                        </p:tgtEl>
                                        <p:attrNameLst>
                                          <p:attrName>ppt_x</p:attrName>
                                        </p:attrNameLst>
                                      </p:cBhvr>
                                      <p:tavLst>
                                        <p:tav tm="0">
                                          <p:val>
                                            <p:strVal val="#ppt_x-#ppt_w/2"/>
                                          </p:val>
                                        </p:tav>
                                        <p:tav tm="100000">
                                          <p:val>
                                            <p:strVal val="#ppt_x"/>
                                          </p:val>
                                        </p:tav>
                                      </p:tavLst>
                                    </p:anim>
                                    <p:anim calcmode="lin" valueType="num">
                                      <p:cBhvr>
                                        <p:cTn id="52" dur="500" fill="hold"/>
                                        <p:tgtEl>
                                          <p:spTgt spid="1603592"/>
                                        </p:tgtEl>
                                        <p:attrNameLst>
                                          <p:attrName>ppt_y</p:attrName>
                                        </p:attrNameLst>
                                      </p:cBhvr>
                                      <p:tavLst>
                                        <p:tav tm="0">
                                          <p:val>
                                            <p:strVal val="#ppt_y"/>
                                          </p:val>
                                        </p:tav>
                                        <p:tav tm="100000">
                                          <p:val>
                                            <p:strVal val="#ppt_y"/>
                                          </p:val>
                                        </p:tav>
                                      </p:tavLst>
                                    </p:anim>
                                    <p:anim calcmode="lin" valueType="num">
                                      <p:cBhvr>
                                        <p:cTn id="53" dur="500" fill="hold"/>
                                        <p:tgtEl>
                                          <p:spTgt spid="1603592"/>
                                        </p:tgtEl>
                                        <p:attrNameLst>
                                          <p:attrName>ppt_w</p:attrName>
                                        </p:attrNameLst>
                                      </p:cBhvr>
                                      <p:tavLst>
                                        <p:tav tm="0">
                                          <p:val>
                                            <p:fltVal val="0.000000"/>
                                          </p:val>
                                        </p:tav>
                                        <p:tav tm="100000">
                                          <p:val>
                                            <p:strVal val="#ppt_w"/>
                                          </p:val>
                                        </p:tav>
                                      </p:tavLst>
                                    </p:anim>
                                    <p:anim calcmode="lin" valueType="num">
                                      <p:cBhvr>
                                        <p:cTn id="54" dur="500" fill="hold"/>
                                        <p:tgtEl>
                                          <p:spTgt spid="1603592"/>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ntr" presetSubtype="42" fill="hold" grpId="0" nodeType="clickEffect">
                                  <p:stCondLst>
                                    <p:cond delay="0"/>
                                  </p:stCondLst>
                                  <p:childTnLst>
                                    <p:set>
                                      <p:cBhvr>
                                        <p:cTn id="58" dur="1" fill="hold">
                                          <p:stCondLst>
                                            <p:cond delay="0"/>
                                          </p:stCondLst>
                                        </p:cTn>
                                        <p:tgtEl>
                                          <p:spTgt spid="1603602"/>
                                        </p:tgtEl>
                                        <p:attrNameLst>
                                          <p:attrName>style.visibility</p:attrName>
                                        </p:attrNameLst>
                                      </p:cBhvr>
                                      <p:to>
                                        <p:strVal val="visible"/>
                                      </p:to>
                                    </p:set>
                                    <p:animEffect transition="in" filter="barn(outHorizontal)">
                                      <p:cBhvr>
                                        <p:cTn id="59" dur="500"/>
                                        <p:tgtEl>
                                          <p:spTgt spid="1603602"/>
                                        </p:tgtEl>
                                      </p:cBhvr>
                                    </p:animEffect>
                                  </p:childTnLst>
                                </p:cTn>
                              </p:par>
                            </p:childTnLst>
                          </p:cTn>
                        </p:par>
                        <p:par>
                          <p:cTn id="60" fill="hold">
                            <p:stCondLst>
                              <p:cond delay="500"/>
                            </p:stCondLst>
                            <p:childTnLst>
                              <p:par>
                                <p:cTn id="61" presetID="9" presetClass="entr" presetSubtype="0" fill="hold" grpId="0" nodeType="afterEffect">
                                  <p:stCondLst>
                                    <p:cond delay="0"/>
                                  </p:stCondLst>
                                  <p:childTnLst>
                                    <p:set>
                                      <p:cBhvr>
                                        <p:cTn id="62" dur="1" fill="hold">
                                          <p:stCondLst>
                                            <p:cond delay="0"/>
                                          </p:stCondLst>
                                        </p:cTn>
                                        <p:tgtEl>
                                          <p:spTgt spid="1603601"/>
                                        </p:tgtEl>
                                        <p:attrNameLst>
                                          <p:attrName>style.visibility</p:attrName>
                                        </p:attrNameLst>
                                      </p:cBhvr>
                                      <p:to>
                                        <p:strVal val="visible"/>
                                      </p:to>
                                    </p:set>
                                    <p:animEffect transition="in" filter="dissolve">
                                      <p:cBhvr>
                                        <p:cTn id="63" dur="500"/>
                                        <p:tgtEl>
                                          <p:spTgt spid="1603601"/>
                                        </p:tgtEl>
                                      </p:cBhvr>
                                    </p:animEffect>
                                  </p:childTnLst>
                                </p:cTn>
                              </p:par>
                            </p:childTnLst>
                          </p:cTn>
                        </p:par>
                        <p:par>
                          <p:cTn id="64" fill="hold">
                            <p:stCondLst>
                              <p:cond delay="1000"/>
                            </p:stCondLst>
                            <p:childTnLst>
                              <p:par>
                                <p:cTn id="65" presetID="17" presetClass="entr" presetSubtype="8" fill="hold" grpId="0" nodeType="afterEffect">
                                  <p:stCondLst>
                                    <p:cond delay="0"/>
                                  </p:stCondLst>
                                  <p:childTnLst>
                                    <p:set>
                                      <p:cBhvr>
                                        <p:cTn id="66" dur="1" fill="hold">
                                          <p:stCondLst>
                                            <p:cond delay="0"/>
                                          </p:stCondLst>
                                        </p:cTn>
                                        <p:tgtEl>
                                          <p:spTgt spid="1603591"/>
                                        </p:tgtEl>
                                        <p:attrNameLst>
                                          <p:attrName>style.visibility</p:attrName>
                                        </p:attrNameLst>
                                      </p:cBhvr>
                                      <p:to>
                                        <p:strVal val="visible"/>
                                      </p:to>
                                    </p:set>
                                    <p:anim calcmode="lin" valueType="num">
                                      <p:cBhvr>
                                        <p:cTn id="67" dur="500" fill="hold"/>
                                        <p:tgtEl>
                                          <p:spTgt spid="1603591"/>
                                        </p:tgtEl>
                                        <p:attrNameLst>
                                          <p:attrName>ppt_x</p:attrName>
                                        </p:attrNameLst>
                                      </p:cBhvr>
                                      <p:tavLst>
                                        <p:tav tm="0">
                                          <p:val>
                                            <p:strVal val="#ppt_x-#ppt_w/2"/>
                                          </p:val>
                                        </p:tav>
                                        <p:tav tm="100000">
                                          <p:val>
                                            <p:strVal val="#ppt_x"/>
                                          </p:val>
                                        </p:tav>
                                      </p:tavLst>
                                    </p:anim>
                                    <p:anim calcmode="lin" valueType="num">
                                      <p:cBhvr>
                                        <p:cTn id="68" dur="500" fill="hold"/>
                                        <p:tgtEl>
                                          <p:spTgt spid="1603591"/>
                                        </p:tgtEl>
                                        <p:attrNameLst>
                                          <p:attrName>ppt_y</p:attrName>
                                        </p:attrNameLst>
                                      </p:cBhvr>
                                      <p:tavLst>
                                        <p:tav tm="0">
                                          <p:val>
                                            <p:strVal val="#ppt_y"/>
                                          </p:val>
                                        </p:tav>
                                        <p:tav tm="100000">
                                          <p:val>
                                            <p:strVal val="#ppt_y"/>
                                          </p:val>
                                        </p:tav>
                                      </p:tavLst>
                                    </p:anim>
                                    <p:anim calcmode="lin" valueType="num">
                                      <p:cBhvr>
                                        <p:cTn id="69" dur="500" fill="hold"/>
                                        <p:tgtEl>
                                          <p:spTgt spid="1603591"/>
                                        </p:tgtEl>
                                        <p:attrNameLst>
                                          <p:attrName>ppt_w</p:attrName>
                                        </p:attrNameLst>
                                      </p:cBhvr>
                                      <p:tavLst>
                                        <p:tav tm="0">
                                          <p:val>
                                            <p:fltVal val="0.000000"/>
                                          </p:val>
                                        </p:tav>
                                        <p:tav tm="100000">
                                          <p:val>
                                            <p:strVal val="#ppt_w"/>
                                          </p:val>
                                        </p:tav>
                                      </p:tavLst>
                                    </p:anim>
                                    <p:anim calcmode="lin" valueType="num">
                                      <p:cBhvr>
                                        <p:cTn id="70" dur="500" fill="hold"/>
                                        <p:tgtEl>
                                          <p:spTgt spid="160359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3587" grpId="0"/>
      <p:bldP spid="1603588" grpId="0" animBg="1"/>
      <p:bldP spid="1603589" grpId="0" animBg="1"/>
      <p:bldP spid="1603590" grpId="0" animBg="1"/>
      <p:bldP spid="1603591" grpId="0" animBg="1"/>
      <p:bldP spid="1603592" grpId="0" animBg="1"/>
      <p:bldP spid="1603597" grpId="0" animBg="1"/>
      <p:bldP spid="1603598" grpId="0" animBg="1"/>
      <p:bldP spid="1603599" grpId="0" animBg="1"/>
      <p:bldP spid="1603600" grpId="0" animBg="1"/>
      <p:bldP spid="1603601" grpId="0" animBg="1"/>
      <p:bldP spid="1603602"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635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54115" name="Rectangle 3"/>
          <p:cNvSpPr>
            <a:spLocks noGrp="1"/>
          </p:cNvSpPr>
          <p:nvPr>
            <p:ph idx="1"/>
          </p:nvPr>
        </p:nvSpPr>
        <p:spPr>
          <a:xfrm>
            <a:off x="1476375" y="1252538"/>
            <a:ext cx="6942138" cy="1854200"/>
          </a:xfrm>
          <a:ln/>
        </p:spPr>
        <p:txBody>
          <a:bodyPr vert="horz" wrap="square" lIns="91440" tIns="45720" rIns="91440" bIns="45720" anchor="t" anchorCtr="0"/>
          <a:p>
            <a:pPr algn="just" eaLnBrk="1" hangingPunct="1">
              <a:lnSpc>
                <a:spcPct val="110000"/>
              </a:lnSpc>
              <a:buClr>
                <a:srgbClr val="FF5050"/>
              </a:buClr>
              <a:buSzPct val="80000"/>
              <a:buFont typeface="Wingdings" panose="05000000000000000000" pitchFamily="2" charset="2"/>
              <a:buChar char="Ø"/>
            </a:pPr>
            <a:r>
              <a:rPr lang="zh-CN" altLang="en-US" sz="2200" b="0" dirty="0">
                <a:latin typeface="方正姚体" panose="02010601030101010101" pitchFamily="2" charset="-122"/>
                <a:ea typeface="方正姚体" panose="02010601030101010101" pitchFamily="2" charset="-122"/>
              </a:rPr>
              <a:t>在</a:t>
            </a:r>
            <a:r>
              <a:rPr lang="en-US" altLang="zh-CN" sz="2200" b="0" dirty="0">
                <a:latin typeface="方正姚体" panose="02010601030101010101" pitchFamily="2" charset="-122"/>
                <a:ea typeface="方正姚体" panose="02010601030101010101" pitchFamily="2" charset="-122"/>
              </a:rPr>
              <a:t>always</a:t>
            </a:r>
            <a:r>
              <a:rPr lang="zh-CN" altLang="en-US" sz="2200" b="0" dirty="0">
                <a:latin typeface="方正姚体" panose="02010601030101010101" pitchFamily="2" charset="-122"/>
                <a:ea typeface="方正姚体" panose="02010601030101010101" pitchFamily="2" charset="-122"/>
              </a:rPr>
              <a:t>块中被赋值的只能是</a:t>
            </a:r>
            <a:r>
              <a:rPr lang="en-US" altLang="zh-CN" sz="2200" b="0" dirty="0">
                <a:solidFill>
                  <a:srgbClr val="FF66CC"/>
                </a:solidFill>
                <a:latin typeface="方正姚体" panose="02010601030101010101" pitchFamily="2" charset="-122"/>
                <a:ea typeface="方正姚体" panose="02010601030101010101" pitchFamily="2" charset="-122"/>
              </a:rPr>
              <a:t>register</a:t>
            </a:r>
            <a:r>
              <a:rPr lang="zh-CN" altLang="en-US" sz="2200" b="0" dirty="0">
                <a:solidFill>
                  <a:srgbClr val="FF66CC"/>
                </a:solidFill>
                <a:latin typeface="方正姚体" panose="02010601030101010101" pitchFamily="2" charset="-122"/>
                <a:ea typeface="方正姚体" panose="02010601030101010101" pitchFamily="2" charset="-122"/>
              </a:rPr>
              <a:t>型</a:t>
            </a:r>
            <a:r>
              <a:rPr lang="zh-CN" altLang="en-US" sz="2200" b="0" dirty="0">
                <a:latin typeface="方正姚体" panose="02010601030101010101" pitchFamily="2" charset="-122"/>
                <a:ea typeface="方正姚体" panose="02010601030101010101" pitchFamily="2" charset="-122"/>
              </a:rPr>
              <a:t>变量（如</a:t>
            </a:r>
            <a:r>
              <a:rPr lang="en-US" altLang="zh-CN" sz="2200" b="0" dirty="0">
                <a:latin typeface="方正姚体" panose="02010601030101010101" pitchFamily="2" charset="-122"/>
                <a:ea typeface="方正姚体" panose="02010601030101010101" pitchFamily="2" charset="-122"/>
              </a:rPr>
              <a:t>reg</a:t>
            </a:r>
            <a:r>
              <a:rPr lang="zh-CN" altLang="en-US" sz="2200" b="0" dirty="0">
                <a:latin typeface="方正姚体" panose="02010601030101010101" pitchFamily="2" charset="-122"/>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integer</a:t>
            </a:r>
            <a:r>
              <a:rPr lang="zh-CN" altLang="en-US" sz="2200" b="0" dirty="0">
                <a:latin typeface="方正姚体" panose="02010601030101010101" pitchFamily="2" charset="-122"/>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real</a:t>
            </a:r>
            <a:r>
              <a:rPr lang="zh-CN" altLang="en-US" sz="2200" b="0" dirty="0">
                <a:latin typeface="方正姚体" panose="02010601030101010101" pitchFamily="2" charset="-122"/>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time</a:t>
            </a:r>
            <a:r>
              <a:rPr lang="zh-CN" altLang="en-US" sz="2200" b="0" dirty="0">
                <a:latin typeface="方正姚体" panose="02010601030101010101" pitchFamily="2" charset="-122"/>
                <a:ea typeface="方正姚体" panose="02010601030101010101" pitchFamily="2" charset="-122"/>
              </a:rPr>
              <a:t>）。</a:t>
            </a:r>
            <a:endParaRPr lang="zh-CN" altLang="en-US" sz="2200" b="0" dirty="0">
              <a:latin typeface="方正姚体" panose="02010601030101010101" pitchFamily="2" charset="-122"/>
              <a:ea typeface="方正姚体" panose="02010601030101010101" pitchFamily="2" charset="-122"/>
            </a:endParaRPr>
          </a:p>
          <a:p>
            <a:pPr algn="just" eaLnBrk="1" hangingPunct="1">
              <a:lnSpc>
                <a:spcPct val="110000"/>
              </a:lnSpc>
              <a:buClr>
                <a:srgbClr val="FF5050"/>
              </a:buClr>
              <a:buSzPct val="80000"/>
              <a:buFont typeface="Wingdings" panose="05000000000000000000" pitchFamily="2" charset="2"/>
              <a:buChar char="Ø"/>
            </a:pPr>
            <a:r>
              <a:rPr lang="zh-CN" altLang="en-US" sz="2200" b="0" dirty="0">
                <a:latin typeface="方正姚体" panose="02010601030101010101" pitchFamily="2" charset="-122"/>
                <a:ea typeface="方正姚体" panose="02010601030101010101" pitchFamily="2" charset="-122"/>
              </a:rPr>
              <a:t>每个</a:t>
            </a:r>
            <a:r>
              <a:rPr lang="en-US" altLang="zh-CN" sz="2200" b="0" dirty="0">
                <a:latin typeface="方正姚体" panose="02010601030101010101" pitchFamily="2" charset="-122"/>
                <a:ea typeface="方正姚体" panose="02010601030101010101" pitchFamily="2" charset="-122"/>
              </a:rPr>
              <a:t>always</a:t>
            </a:r>
            <a:r>
              <a:rPr lang="zh-CN" altLang="en-US" sz="2200" b="0" dirty="0">
                <a:latin typeface="方正姚体" panose="02010601030101010101" pitchFamily="2" charset="-122"/>
                <a:ea typeface="方正姚体" panose="02010601030101010101" pitchFamily="2" charset="-122"/>
              </a:rPr>
              <a:t>块在仿真一开始便开始执行，当执行完块中最后一个语句，继续从</a:t>
            </a:r>
            <a:r>
              <a:rPr lang="en-US" altLang="zh-CN" sz="2200" b="0" dirty="0">
                <a:latin typeface="方正姚体" panose="02010601030101010101" pitchFamily="2" charset="-122"/>
                <a:ea typeface="方正姚体" panose="02010601030101010101" pitchFamily="2" charset="-122"/>
              </a:rPr>
              <a:t>always</a:t>
            </a:r>
            <a:r>
              <a:rPr lang="zh-CN" altLang="en-US" sz="2200" b="0" dirty="0">
                <a:latin typeface="方正姚体" panose="02010601030101010101" pitchFamily="2" charset="-122"/>
                <a:ea typeface="方正姚体" panose="02010601030101010101" pitchFamily="2" charset="-122"/>
              </a:rPr>
              <a:t>块的开头执行。</a:t>
            </a:r>
            <a:endParaRPr lang="zh-CN" altLang="en-US" sz="2200" b="0" dirty="0">
              <a:latin typeface="方正姚体" panose="02010601030101010101" pitchFamily="2" charset="-122"/>
              <a:ea typeface="方正姚体" panose="02010601030101010101" pitchFamily="2" charset="-122"/>
            </a:endParaRPr>
          </a:p>
        </p:txBody>
      </p:sp>
      <p:sp>
        <p:nvSpPr>
          <p:cNvPr id="1754116" name="Text Box 4"/>
          <p:cNvSpPr txBox="1"/>
          <p:nvPr/>
        </p:nvSpPr>
        <p:spPr>
          <a:xfrm>
            <a:off x="2017713" y="3084513"/>
            <a:ext cx="3352800" cy="427037"/>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Tx/>
              <a:buFontTx/>
              <a:buNone/>
            </a:pPr>
            <a:r>
              <a:rPr lang="en-US" altLang="zh-CN" sz="2000" dirty="0">
                <a:solidFill>
                  <a:srgbClr val="FF0066"/>
                </a:solidFill>
                <a:latin typeface="Times New Roman" panose="02020603050405020304" pitchFamily="18" charset="0"/>
              </a:rPr>
              <a:t>always</a:t>
            </a:r>
            <a:r>
              <a:rPr lang="en-US" altLang="zh-CN" sz="2000" dirty="0">
                <a:latin typeface="Times New Roman" panose="02020603050405020304" pitchFamily="18" charset="0"/>
              </a:rPr>
              <a:t> </a:t>
            </a:r>
            <a:r>
              <a:rPr lang="en-US" altLang="zh-CN" sz="2000" dirty="0">
                <a:latin typeface="宋体" panose="02010600030101010101" pitchFamily="2" charset="-122"/>
              </a:rPr>
              <a:t>&lt;</a:t>
            </a:r>
            <a:r>
              <a:rPr lang="zh-CN" altLang="en-US" sz="2000" dirty="0">
                <a:latin typeface="宋体" panose="02010600030101010101" pitchFamily="2" charset="-122"/>
              </a:rPr>
              <a:t>时序控制</a:t>
            </a:r>
            <a:r>
              <a:rPr lang="en-US" altLang="zh-CN" sz="2000" dirty="0">
                <a:latin typeface="宋体" panose="02010600030101010101" pitchFamily="2" charset="-122"/>
              </a:rPr>
              <a:t>&gt; &lt;</a:t>
            </a:r>
            <a:r>
              <a:rPr lang="zh-CN" altLang="en-US" sz="2000" dirty="0">
                <a:latin typeface="宋体" panose="02010600030101010101" pitchFamily="2" charset="-122"/>
              </a:rPr>
              <a:t>语句</a:t>
            </a:r>
            <a:r>
              <a:rPr lang="en-US" altLang="zh-CN" sz="2000" dirty="0">
                <a:latin typeface="宋体" panose="02010600030101010101" pitchFamily="2" charset="-122"/>
              </a:rPr>
              <a:t>&gt;</a:t>
            </a:r>
            <a:endParaRPr lang="en-US" altLang="zh-CN" sz="2000" dirty="0">
              <a:latin typeface="宋体" panose="02010600030101010101" pitchFamily="2" charset="-122"/>
            </a:endParaRPr>
          </a:p>
        </p:txBody>
      </p:sp>
      <p:sp>
        <p:nvSpPr>
          <p:cNvPr id="1754117" name="Rectangle 5"/>
          <p:cNvSpPr/>
          <p:nvPr/>
        </p:nvSpPr>
        <p:spPr>
          <a:xfrm>
            <a:off x="706438" y="3979863"/>
            <a:ext cx="7467600" cy="838200"/>
          </a:xfrm>
          <a:prstGeom prst="rect">
            <a:avLst/>
          </a:prstGeom>
          <a:solidFill>
            <a:srgbClr val="FFCC99"/>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
                <a:schemeClr val="hlink"/>
              </a:buClr>
              <a:buNone/>
            </a:pPr>
            <a:r>
              <a:rPr lang="zh-CN" altLang="zh-CN" sz="2200" dirty="0">
                <a:solidFill>
                  <a:srgbClr val="FF3399"/>
                </a:solidFill>
                <a:latin typeface="仿宋_GB2312" pitchFamily="50" charset="-122"/>
                <a:ea typeface="仿宋_GB2312" pitchFamily="50" charset="-122"/>
              </a:rPr>
              <a:t>注</a:t>
            </a:r>
            <a:r>
              <a:rPr lang="en-US" altLang="zh-CN" sz="2200" dirty="0">
                <a:solidFill>
                  <a:srgbClr val="FF3399"/>
                </a:solidFill>
                <a:latin typeface="仿宋_GB2312" pitchFamily="50" charset="-122"/>
                <a:ea typeface="仿宋_GB2312" pitchFamily="50" charset="-122"/>
              </a:rPr>
              <a:t>1</a:t>
            </a:r>
            <a:r>
              <a:rPr lang="zh-CN" altLang="zh-CN" sz="2200" dirty="0">
                <a:latin typeface="仿宋_GB2312" pitchFamily="50" charset="-122"/>
                <a:ea typeface="仿宋_GB2312" pitchFamily="50" charset="-122"/>
              </a:rPr>
              <a:t>：如果</a:t>
            </a:r>
            <a:r>
              <a:rPr lang="en-US" altLang="zh-CN" sz="2200" dirty="0">
                <a:latin typeface="仿宋_GB2312" pitchFamily="50" charset="-122"/>
                <a:ea typeface="仿宋_GB2312" pitchFamily="50" charset="-122"/>
              </a:rPr>
              <a:t>always</a:t>
            </a:r>
            <a:r>
              <a:rPr lang="zh-CN" altLang="zh-CN" sz="2200" dirty="0">
                <a:latin typeface="仿宋_GB2312" pitchFamily="50" charset="-122"/>
                <a:ea typeface="仿宋_GB2312" pitchFamily="50" charset="-122"/>
              </a:rPr>
              <a:t>块中包含一个以上的语句，则这些语句必须放在</a:t>
            </a:r>
            <a:r>
              <a:rPr lang="en-US" altLang="zh-CN" sz="2200" dirty="0">
                <a:solidFill>
                  <a:srgbClr val="CC3300"/>
                </a:solidFill>
                <a:latin typeface="仿宋_GB2312" pitchFamily="50" charset="-122"/>
                <a:ea typeface="仿宋_GB2312" pitchFamily="50" charset="-122"/>
              </a:rPr>
              <a:t>begin_end</a:t>
            </a:r>
            <a:r>
              <a:rPr lang="zh-CN" altLang="en-US" sz="2200" dirty="0">
                <a:latin typeface="仿宋_GB2312" pitchFamily="50" charset="-122"/>
                <a:ea typeface="仿宋_GB2312" pitchFamily="50" charset="-122"/>
              </a:rPr>
              <a:t>或</a:t>
            </a:r>
            <a:r>
              <a:rPr lang="en-US" altLang="zh-CN" sz="2200" dirty="0">
                <a:solidFill>
                  <a:srgbClr val="CC3300"/>
                </a:solidFill>
                <a:latin typeface="仿宋_GB2312" pitchFamily="50" charset="-122"/>
                <a:ea typeface="仿宋_GB2312" pitchFamily="50" charset="-122"/>
              </a:rPr>
              <a:t>fork_join</a:t>
            </a:r>
            <a:r>
              <a:rPr lang="zh-CN" altLang="en-US" sz="2200" dirty="0">
                <a:latin typeface="仿宋_GB2312" pitchFamily="50" charset="-122"/>
                <a:ea typeface="仿宋_GB2312" pitchFamily="50" charset="-122"/>
              </a:rPr>
              <a:t>块中！</a:t>
            </a:r>
            <a:endParaRPr lang="zh-CN" altLang="en-US" sz="2200" dirty="0">
              <a:latin typeface="仿宋_GB2312" pitchFamily="50" charset="-122"/>
              <a:ea typeface="仿宋_GB2312" pitchFamily="50" charset="-122"/>
            </a:endParaRPr>
          </a:p>
        </p:txBody>
      </p:sp>
      <p:sp>
        <p:nvSpPr>
          <p:cNvPr id="1754119" name="Rectangle 7"/>
          <p:cNvSpPr>
            <a:spLocks noChangeArrowheads="1"/>
          </p:cNvSpPr>
          <p:nvPr/>
        </p:nvSpPr>
        <p:spPr bwMode="auto">
          <a:xfrm>
            <a:off x="949325" y="3073400"/>
            <a:ext cx="819150" cy="446088"/>
          </a:xfrm>
          <a:prstGeom prst="rect">
            <a:avLst/>
          </a:prstGeom>
          <a:noFill/>
          <a:ln w="25400">
            <a:solidFill>
              <a:srgbClr val="FF9900"/>
            </a:solidFill>
            <a:miter lim="800000"/>
          </a:ln>
          <a:effectLst/>
          <a:extLst>
            <a:ext uri="{909E8E84-426E-40DD-AFC4-6F175D3DCCD1}">
              <a14:hiddenFill xmlns:a14="http://schemas.microsoft.com/office/drawing/2010/main">
                <a:gradFill rotWithShape="0">
                  <a:gsLst>
                    <a:gs pos="0">
                      <a:srgbClr val="8488C4"/>
                    </a:gs>
                    <a:gs pos="53000">
                      <a:srgbClr val="D4DEFF"/>
                    </a:gs>
                    <a:gs pos="83000">
                      <a:srgbClr val="D4DEFF"/>
                    </a:gs>
                    <a:gs pos="100000">
                      <a:srgbClr val="96AB94"/>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90000"/>
              </a:lnSpc>
              <a:spcBef>
                <a:spcPct val="30000"/>
              </a:spcBef>
              <a:spcAft>
                <a:spcPct val="0"/>
              </a:spcAft>
              <a:buClr>
                <a:schemeClr val="tx2"/>
              </a:buClr>
              <a:buSzPct val="85000"/>
              <a:buFont typeface="Wingdings" panose="05000000000000000000" pitchFamily="2" charset="2"/>
              <a:buNone/>
              <a:defRPr/>
            </a:pPr>
            <a:r>
              <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rPr>
              <a:t>格式</a:t>
            </a:r>
            <a:endPar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endParaRPr>
          </a:p>
        </p:txBody>
      </p:sp>
      <p:sp>
        <p:nvSpPr>
          <p:cNvPr id="1754120" name="AutoShape 8"/>
          <p:cNvSpPr>
            <a:spLocks noChangeArrowheads="1"/>
          </p:cNvSpPr>
          <p:nvPr/>
        </p:nvSpPr>
        <p:spPr bwMode="auto">
          <a:xfrm rot="-765681">
            <a:off x="184150" y="1157288"/>
            <a:ext cx="1257300" cy="631825"/>
          </a:xfrm>
          <a:prstGeom prst="star32">
            <a:avLst>
              <a:gd name="adj" fmla="val 37500"/>
            </a:avLst>
          </a:prstGeom>
          <a:solidFill>
            <a:schemeClr val="accent2"/>
          </a:solidFill>
          <a:ln w="9525">
            <a:solidFill>
              <a:srgbClr val="00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规则</a:t>
            </a:r>
            <a:endParaRPr kumimoji="0" lang="zh-CN" alt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endParaRPr>
          </a:p>
        </p:txBody>
      </p:sp>
      <p:sp>
        <p:nvSpPr>
          <p:cNvPr id="1754121" name="Text Box 9"/>
          <p:cNvSpPr txBox="1"/>
          <p:nvPr/>
        </p:nvSpPr>
        <p:spPr>
          <a:xfrm>
            <a:off x="2274888" y="4997450"/>
            <a:ext cx="4667250" cy="1592263"/>
          </a:xfrm>
          <a:prstGeom prst="rect">
            <a:avLst/>
          </a:prstGeom>
          <a:solidFill>
            <a:srgbClr val="ADD6FF"/>
          </a:solidFill>
          <a:ln w="12700" cap="flat" cmpd="sng">
            <a:solidFill>
              <a:schemeClr val="tx1"/>
            </a:solidFill>
            <a:prstDash val="solid"/>
            <a:miter/>
            <a:headEnd type="none" w="med" len="med"/>
            <a:tailEnd type="none" w="med" len="med"/>
          </a:ln>
          <a:effectLst>
            <a:outerShdw dist="107763" dir="2699999" algn="ctr" rotWithShape="0">
              <a:schemeClr val="bg2"/>
            </a:outer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eaLnBrk="1" hangingPunct="1">
              <a:lnSpc>
                <a:spcPct val="90000"/>
              </a:lnSpc>
              <a:buNone/>
            </a:pPr>
            <a:r>
              <a:rPr lang="en-US" altLang="zh-CN" sz="2000" dirty="0">
                <a:latin typeface="Times New Roman" panose="02020603050405020304" pitchFamily="18" charset="0"/>
              </a:rPr>
              <a:t>always @ (posedge clk or negedge clear)</a:t>
            </a:r>
            <a:endParaRPr lang="en-US" altLang="zh-CN" sz="2000" dirty="0">
              <a:latin typeface="Times New Roman" panose="02020603050405020304" pitchFamily="18" charset="0"/>
            </a:endParaRPr>
          </a:p>
          <a:p>
            <a:pPr marL="0" lvl="0" indent="0" algn="just" eaLnBrk="1" hangingPunct="1">
              <a:lnSpc>
                <a:spcPct val="90000"/>
              </a:lnSpc>
              <a:buNone/>
            </a:pPr>
            <a:r>
              <a:rPr lang="en-US" altLang="zh-CN" sz="2000" dirty="0">
                <a:latin typeface="Times New Roman" panose="02020603050405020304" pitchFamily="18" charset="0"/>
              </a:rPr>
              <a:t>   </a:t>
            </a:r>
            <a:r>
              <a:rPr lang="en-US" altLang="zh-CN" sz="2000" dirty="0">
                <a:solidFill>
                  <a:srgbClr val="E43600"/>
                </a:solidFill>
                <a:latin typeface="Times New Roman" panose="02020603050405020304" pitchFamily="18" charset="0"/>
              </a:rPr>
              <a:t>begin</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marL="0" lvl="0" indent="0" algn="just">
              <a:lnSpc>
                <a:spcPct val="90000"/>
              </a:lnSpc>
              <a:spcBef>
                <a:spcPct val="0"/>
              </a:spcBef>
              <a:buClrTx/>
              <a:buFontTx/>
              <a:buNone/>
            </a:pPr>
            <a:r>
              <a:rPr lang="en-US" altLang="zh-CN" sz="2000" dirty="0">
                <a:latin typeface="Times New Roman" panose="02020603050405020304" pitchFamily="18" charset="0"/>
              </a:rPr>
              <a:t>       if(!clear)  qout = 0;   //</a:t>
            </a:r>
            <a:r>
              <a:rPr lang="zh-CN" altLang="en-US" sz="2000" dirty="0">
                <a:latin typeface="Times New Roman" panose="02020603050405020304" pitchFamily="18" charset="0"/>
              </a:rPr>
              <a:t>异步清零</a:t>
            </a:r>
            <a:endParaRPr lang="zh-CN" altLang="en-US" sz="2000" dirty="0">
              <a:latin typeface="Times New Roman" panose="02020603050405020304" pitchFamily="18" charset="0"/>
            </a:endParaRPr>
          </a:p>
          <a:p>
            <a:pPr marL="0" lvl="0" indent="0" algn="just">
              <a:lnSpc>
                <a:spcPct val="90000"/>
              </a:lnSpc>
              <a:spcBef>
                <a:spcPct val="0"/>
              </a:spcBef>
              <a:buClr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else           qout = 1;</a:t>
            </a:r>
            <a:endParaRPr lang="en-US" altLang="zh-CN" sz="2000" dirty="0">
              <a:latin typeface="Times New Roman" panose="02020603050405020304" pitchFamily="18" charset="0"/>
            </a:endParaRPr>
          </a:p>
          <a:p>
            <a:pPr marL="0" lvl="0" indent="0" algn="just">
              <a:lnSpc>
                <a:spcPct val="90000"/>
              </a:lnSpc>
              <a:spcBef>
                <a:spcPct val="0"/>
              </a:spcBef>
              <a:buClrTx/>
              <a:buFontTx/>
              <a:buNone/>
            </a:pPr>
            <a:r>
              <a:rPr lang="en-US" altLang="zh-CN" sz="2000" dirty="0">
                <a:latin typeface="Times New Roman" panose="02020603050405020304" pitchFamily="18" charset="0"/>
              </a:rPr>
              <a:t>   </a:t>
            </a:r>
            <a:r>
              <a:rPr lang="en-US" altLang="zh-CN" sz="2000" dirty="0">
                <a:solidFill>
                  <a:srgbClr val="E43600"/>
                </a:solidFill>
                <a:latin typeface="Times New Roman" panose="02020603050405020304" pitchFamily="18" charset="0"/>
              </a:rPr>
              <a:t>end</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1754120"/>
                                        </p:tgtEl>
                                        <p:attrNameLst>
                                          <p:attrName>style.visibility</p:attrName>
                                        </p:attrNameLst>
                                      </p:cBhvr>
                                      <p:to>
                                        <p:strVal val="visible"/>
                                      </p:to>
                                    </p:set>
                                    <p:anim calcmode="lin" valueType="num">
                                      <p:cBhvr>
                                        <p:cTn id="7" dur="500" fill="hold"/>
                                        <p:tgtEl>
                                          <p:spTgt spid="1754120"/>
                                        </p:tgtEl>
                                        <p:attrNameLst>
                                          <p:attrName>ppt_w</p:attrName>
                                        </p:attrNameLst>
                                      </p:cBhvr>
                                      <p:tavLst>
                                        <p:tav tm="0">
                                          <p:val>
                                            <p:strVal val="4/3*#ppt_w"/>
                                          </p:val>
                                        </p:tav>
                                        <p:tav tm="100000">
                                          <p:val>
                                            <p:strVal val="#ppt_w"/>
                                          </p:val>
                                        </p:tav>
                                      </p:tavLst>
                                    </p:anim>
                                    <p:anim calcmode="lin" valueType="num">
                                      <p:cBhvr>
                                        <p:cTn id="8" dur="500" fill="hold"/>
                                        <p:tgtEl>
                                          <p:spTgt spid="1754120"/>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754115"/>
                                        </p:tgtEl>
                                        <p:attrNameLst>
                                          <p:attrName>style.visibility</p:attrName>
                                        </p:attrNameLst>
                                      </p:cBhvr>
                                      <p:to>
                                        <p:strVal val="visible"/>
                                      </p:to>
                                    </p:set>
                                    <p:anim calcmode="lin" valueType="num">
                                      <p:cBhvr additive="base">
                                        <p:cTn id="12" dur="500" fill="hold"/>
                                        <p:tgtEl>
                                          <p:spTgt spid="1754115"/>
                                        </p:tgtEl>
                                        <p:attrNameLst>
                                          <p:attrName>ppt_x</p:attrName>
                                        </p:attrNameLst>
                                      </p:cBhvr>
                                      <p:tavLst>
                                        <p:tav tm="0">
                                          <p:val>
                                            <p:strVal val="1+#ppt_w/2"/>
                                          </p:val>
                                        </p:tav>
                                        <p:tav tm="100000">
                                          <p:val>
                                            <p:strVal val="#ppt_x"/>
                                          </p:val>
                                        </p:tav>
                                      </p:tavLst>
                                    </p:anim>
                                    <p:anim calcmode="lin" valueType="num">
                                      <p:cBhvr additive="base">
                                        <p:cTn id="13" dur="500" fill="hold"/>
                                        <p:tgtEl>
                                          <p:spTgt spid="175411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754119"/>
                                        </p:tgtEl>
                                        <p:attrNameLst>
                                          <p:attrName>style.visibility</p:attrName>
                                        </p:attrNameLst>
                                      </p:cBhvr>
                                      <p:to>
                                        <p:strVal val="visible"/>
                                      </p:to>
                                    </p:set>
                                    <p:anim calcmode="lin" valueType="num">
                                      <p:cBhvr>
                                        <p:cTn id="18" dur="500" fill="hold"/>
                                        <p:tgtEl>
                                          <p:spTgt spid="1754119"/>
                                        </p:tgtEl>
                                        <p:attrNameLst>
                                          <p:attrName>ppt_w</p:attrName>
                                        </p:attrNameLst>
                                      </p:cBhvr>
                                      <p:tavLst>
                                        <p:tav tm="0">
                                          <p:val>
                                            <p:fltVal val="0.000000"/>
                                          </p:val>
                                        </p:tav>
                                        <p:tav tm="100000">
                                          <p:val>
                                            <p:strVal val="#ppt_w"/>
                                          </p:val>
                                        </p:tav>
                                      </p:tavLst>
                                    </p:anim>
                                    <p:anim calcmode="lin" valueType="num">
                                      <p:cBhvr>
                                        <p:cTn id="19" dur="500" fill="hold"/>
                                        <p:tgtEl>
                                          <p:spTgt spid="1754119"/>
                                        </p:tgtEl>
                                        <p:attrNameLst>
                                          <p:attrName>ppt_h</p:attrName>
                                        </p:attrNameLst>
                                      </p:cBhvr>
                                      <p:tavLst>
                                        <p:tav tm="0">
                                          <p:val>
                                            <p:fltVal val="0.000000"/>
                                          </p:val>
                                        </p:tav>
                                        <p:tav tm="100000">
                                          <p:val>
                                            <p:strVal val="#ppt_h"/>
                                          </p:val>
                                        </p:tav>
                                      </p:tavLst>
                                    </p:anim>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754116"/>
                                        </p:tgtEl>
                                        <p:attrNameLst>
                                          <p:attrName>style.visibility</p:attrName>
                                        </p:attrNameLst>
                                      </p:cBhvr>
                                      <p:to>
                                        <p:strVal val="visible"/>
                                      </p:to>
                                    </p:set>
                                    <p:animEffect transition="in" filter="wipe(left)">
                                      <p:cBhvr>
                                        <p:cTn id="23" dur="500"/>
                                        <p:tgtEl>
                                          <p:spTgt spid="1754116"/>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1754117"/>
                                        </p:tgtEl>
                                        <p:attrNameLst>
                                          <p:attrName>style.visibility</p:attrName>
                                        </p:attrNameLst>
                                      </p:cBhvr>
                                      <p:to>
                                        <p:strVal val="visible"/>
                                      </p:to>
                                    </p:set>
                                    <p:anim calcmode="lin" valueType="num">
                                      <p:cBhvr>
                                        <p:cTn id="28" dur="500" fill="hold"/>
                                        <p:tgtEl>
                                          <p:spTgt spid="1754117"/>
                                        </p:tgtEl>
                                        <p:attrNameLst>
                                          <p:attrName>ppt_w</p:attrName>
                                        </p:attrNameLst>
                                      </p:cBhvr>
                                      <p:tavLst>
                                        <p:tav tm="0">
                                          <p:val>
                                            <p:fltVal val="0.000000"/>
                                          </p:val>
                                        </p:tav>
                                        <p:tav tm="100000">
                                          <p:val>
                                            <p:strVal val="#ppt_w"/>
                                          </p:val>
                                        </p:tav>
                                      </p:tavLst>
                                    </p:anim>
                                    <p:anim calcmode="lin" valueType="num">
                                      <p:cBhvr>
                                        <p:cTn id="29" dur="500" fill="hold"/>
                                        <p:tgtEl>
                                          <p:spTgt spid="1754117"/>
                                        </p:tgtEl>
                                        <p:attrNameLst>
                                          <p:attrName>ppt_h</p:attrName>
                                        </p:attrNameLst>
                                      </p:cBhvr>
                                      <p:tavLst>
                                        <p:tav tm="0">
                                          <p:val>
                                            <p:fltVal val="0.00000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754121"/>
                                        </p:tgtEl>
                                        <p:attrNameLst>
                                          <p:attrName>style.visibility</p:attrName>
                                        </p:attrNameLst>
                                      </p:cBhvr>
                                      <p:to>
                                        <p:strVal val="visible"/>
                                      </p:to>
                                    </p:set>
                                    <p:anim calcmode="lin" valueType="num">
                                      <p:cBhvr additive="base">
                                        <p:cTn id="34" dur="500" fill="hold"/>
                                        <p:tgtEl>
                                          <p:spTgt spid="1754121"/>
                                        </p:tgtEl>
                                        <p:attrNameLst>
                                          <p:attrName>ppt_x</p:attrName>
                                        </p:attrNameLst>
                                      </p:cBhvr>
                                      <p:tavLst>
                                        <p:tav tm="0">
                                          <p:val>
                                            <p:strVal val="#ppt_x"/>
                                          </p:val>
                                        </p:tav>
                                        <p:tav tm="100000">
                                          <p:val>
                                            <p:strVal val="#ppt_x"/>
                                          </p:val>
                                        </p:tav>
                                      </p:tavLst>
                                    </p:anim>
                                    <p:anim calcmode="lin" valueType="num">
                                      <p:cBhvr additive="base">
                                        <p:cTn id="35" dur="500" fill="hold"/>
                                        <p:tgtEl>
                                          <p:spTgt spid="17541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4115" grpId="0"/>
      <p:bldP spid="1754116" grpId="0" animBg="1"/>
      <p:bldP spid="1754117" grpId="0" animBg="1"/>
      <p:bldP spid="1754119" grpId="0" animBg="1"/>
      <p:bldP spid="1754120" grpId="0" animBg="1"/>
      <p:bldP spid="1754121"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0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56163" name="Rectangle 3"/>
          <p:cNvSpPr>
            <a:spLocks noGrp="1"/>
          </p:cNvSpPr>
          <p:nvPr>
            <p:ph idx="1"/>
          </p:nvPr>
        </p:nvSpPr>
        <p:spPr>
          <a:xfrm>
            <a:off x="563563" y="2359025"/>
            <a:ext cx="7916862" cy="2130425"/>
          </a:xfrm>
          <a:ln/>
        </p:spPr>
        <p:txBody>
          <a:bodyPr vert="horz" wrap="square" lIns="91440" tIns="45720" rIns="91440" bIns="45720" anchor="t" anchorCtr="0"/>
          <a:p>
            <a:pPr marL="574675" lvl="1" indent="90805" eaLnBrk="1" hangingPunct="1">
              <a:lnSpc>
                <a:spcPct val="90000"/>
              </a:lnSpc>
              <a:buClr>
                <a:srgbClr val="3333FF"/>
              </a:buClr>
              <a:buNone/>
            </a:pPr>
            <a:r>
              <a:rPr lang="en-US" altLang="zh-CN" sz="1600" dirty="0">
                <a:latin typeface="Times New Roman" panose="02020603050405020304" pitchFamily="18" charset="0"/>
              </a:rPr>
              <a:t>		</a:t>
            </a:r>
            <a:endParaRPr lang="en-US" altLang="zh-CN" sz="1600" dirty="0">
              <a:latin typeface="Times New Roman" panose="02020603050405020304" pitchFamily="18" charset="0"/>
            </a:endParaRPr>
          </a:p>
          <a:p>
            <a:pPr marL="574675" lvl="1" indent="90805" eaLnBrk="1" hangingPunct="1">
              <a:lnSpc>
                <a:spcPct val="90000"/>
              </a:lnSpc>
              <a:buClr>
                <a:srgbClr val="3333FF"/>
              </a:buClr>
              <a:buNone/>
            </a:pPr>
            <a:endParaRPr lang="en-US" altLang="zh-CN" sz="1600" dirty="0">
              <a:latin typeface="Times New Roman" panose="02020603050405020304" pitchFamily="18" charset="0"/>
            </a:endParaRPr>
          </a:p>
          <a:p>
            <a:pPr marL="287655" indent="-287655" algn="just">
              <a:lnSpc>
                <a:spcPct val="90000"/>
              </a:lnSpc>
              <a:spcBef>
                <a:spcPct val="0"/>
              </a:spcBef>
            </a:pPr>
            <a:r>
              <a:rPr lang="en-US" altLang="zh-CN" sz="2000" dirty="0">
                <a:latin typeface="宋体" panose="02010600030101010101" pitchFamily="2" charset="-122"/>
              </a:rPr>
              <a:t>[</a:t>
            </a:r>
            <a:r>
              <a:rPr lang="zh-CN" altLang="en-US" sz="2000" dirty="0">
                <a:solidFill>
                  <a:srgbClr val="FF0066"/>
                </a:solidFill>
                <a:latin typeface="Times New Roman" panose="02020603050405020304" pitchFamily="18" charset="0"/>
              </a:rPr>
              <a:t>例</a:t>
            </a:r>
            <a:r>
              <a:rPr lang="en-US" altLang="zh-CN" sz="2000" dirty="0">
                <a:latin typeface="Times New Roman" panose="02020603050405020304" pitchFamily="18" charset="0"/>
              </a:rPr>
              <a:t>]</a:t>
            </a:r>
            <a:r>
              <a:rPr lang="zh-CN" altLang="en-US" sz="2000" dirty="0">
                <a:latin typeface="Times New Roman" panose="02020603050405020304" pitchFamily="18" charset="0"/>
              </a:rPr>
              <a:t>生成一个</a:t>
            </a:r>
            <a:r>
              <a:rPr lang="en-US" altLang="zh-CN" sz="2000" dirty="0">
                <a:latin typeface="Times New Roman" panose="02020603050405020304" pitchFamily="18" charset="0"/>
              </a:rPr>
              <a:t>0</a:t>
            </a:r>
            <a:r>
              <a:rPr lang="zh-CN" altLang="en-US" sz="2000" dirty="0">
                <a:latin typeface="Times New Roman" panose="02020603050405020304" pitchFamily="18" charset="0"/>
              </a:rPr>
              <a:t>延迟的无限循环跳变过程</a:t>
            </a:r>
            <a:r>
              <a:rPr lang="en-US" altLang="zh-CN" sz="2000" dirty="0">
                <a:latin typeface="Times New Roman" panose="02020603050405020304" pitchFamily="18" charset="0"/>
              </a:rPr>
              <a:t>——</a:t>
            </a:r>
            <a:r>
              <a:rPr lang="zh-CN" altLang="en-US" sz="2000" dirty="0">
                <a:latin typeface="Times New Roman" panose="02020603050405020304" pitchFamily="18" charset="0"/>
              </a:rPr>
              <a:t>形成仿真死锁！</a:t>
            </a:r>
            <a:r>
              <a:rPr lang="zh-CN" altLang="en-US" sz="2000" b="0" dirty="0">
                <a:latin typeface="宋体" panose="02010600030101010101" pitchFamily="2" charset="-122"/>
              </a:rPr>
              <a:t> </a:t>
            </a:r>
            <a:endParaRPr lang="zh-CN" altLang="en-US" sz="2000" b="0" dirty="0">
              <a:latin typeface="宋体" panose="02010600030101010101" pitchFamily="2" charset="-122"/>
            </a:endParaRPr>
          </a:p>
          <a:p>
            <a:pPr marL="287655" indent="-287655" algn="just">
              <a:lnSpc>
                <a:spcPct val="90000"/>
              </a:lnSpc>
              <a:spcBef>
                <a:spcPct val="0"/>
              </a:spcBef>
              <a:buClr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always  areg = ~areg;</a:t>
            </a:r>
            <a:endParaRPr lang="en-US" altLang="zh-CN" sz="2000" b="0" dirty="0">
              <a:latin typeface="宋体" panose="02010600030101010101" pitchFamily="2" charset="-122"/>
            </a:endParaRPr>
          </a:p>
          <a:p>
            <a:pPr marL="287655" indent="-287655" algn="just">
              <a:lnSpc>
                <a:spcPct val="90000"/>
              </a:lnSpc>
              <a:spcBef>
                <a:spcPct val="0"/>
              </a:spcBef>
              <a:buClrTx/>
              <a:buFontTx/>
              <a:buNone/>
            </a:pPr>
            <a:endParaRPr lang="en-US" altLang="zh-CN" sz="2000" dirty="0">
              <a:latin typeface="Times New Roman" panose="02020603050405020304" pitchFamily="18" charset="0"/>
            </a:endParaRPr>
          </a:p>
          <a:p>
            <a:pPr marL="287655" indent="-287655" algn="just">
              <a:lnSpc>
                <a:spcPct val="90000"/>
              </a:lnSpc>
              <a:spcBef>
                <a:spcPct val="0"/>
              </a:spcBef>
            </a:pPr>
            <a:r>
              <a:rPr lang="en-US" altLang="zh-CN" sz="2000" dirty="0">
                <a:latin typeface="Times New Roman" panose="02020603050405020304" pitchFamily="18" charset="0"/>
              </a:rPr>
              <a:t>[</a:t>
            </a:r>
            <a:r>
              <a:rPr lang="zh-CN" altLang="en-US" sz="2000" dirty="0">
                <a:solidFill>
                  <a:srgbClr val="FF0066"/>
                </a:solidFill>
                <a:latin typeface="Times New Roman" panose="02020603050405020304" pitchFamily="18" charset="0"/>
              </a:rPr>
              <a:t>例</a:t>
            </a:r>
            <a:r>
              <a:rPr lang="en-US" altLang="zh-CN" sz="2000" dirty="0">
                <a:latin typeface="Times New Roman" panose="02020603050405020304" pitchFamily="18" charset="0"/>
              </a:rPr>
              <a:t>]</a:t>
            </a:r>
            <a:r>
              <a:rPr lang="zh-CN" altLang="en-US" sz="2000" dirty="0">
                <a:latin typeface="Times New Roman" panose="02020603050405020304" pitchFamily="18" charset="0"/>
              </a:rPr>
              <a:t>在测试文件中，用于生成一个无限延续的信号波形</a:t>
            </a:r>
            <a:r>
              <a:rPr lang="en-US" altLang="zh-CN" sz="2000" dirty="0">
                <a:latin typeface="Times New Roman" panose="02020603050405020304" pitchFamily="18" charset="0"/>
              </a:rPr>
              <a:t>——</a:t>
            </a:r>
            <a:r>
              <a:rPr lang="zh-CN" altLang="en-US" sz="2000" dirty="0">
                <a:latin typeface="Times New Roman" panose="02020603050405020304" pitchFamily="18" charset="0"/>
              </a:rPr>
              <a:t>时钟信号</a:t>
            </a:r>
            <a:endParaRPr lang="zh-CN" altLang="en-US" sz="2000" dirty="0">
              <a:latin typeface="Times New Roman" panose="02020603050405020304" pitchFamily="18" charset="0"/>
            </a:endParaRPr>
          </a:p>
        </p:txBody>
      </p:sp>
      <p:sp>
        <p:nvSpPr>
          <p:cNvPr id="1756164" name="Rectangle 4"/>
          <p:cNvSpPr/>
          <p:nvPr/>
        </p:nvSpPr>
        <p:spPr>
          <a:xfrm>
            <a:off x="719138" y="1455738"/>
            <a:ext cx="7696200" cy="838200"/>
          </a:xfrm>
          <a:prstGeom prst="rect">
            <a:avLst/>
          </a:prstGeom>
          <a:solidFill>
            <a:srgbClr val="FFCC99"/>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
                <a:schemeClr val="hlink"/>
              </a:buClr>
              <a:buNone/>
            </a:pPr>
            <a:r>
              <a:rPr lang="zh-CN" altLang="en-US" sz="2200" dirty="0">
                <a:solidFill>
                  <a:srgbClr val="FF3399"/>
                </a:solidFill>
                <a:latin typeface="仿宋_GB2312" pitchFamily="50" charset="-122"/>
                <a:ea typeface="仿宋_GB2312" pitchFamily="50" charset="-122"/>
              </a:rPr>
              <a:t>注</a:t>
            </a:r>
            <a:r>
              <a:rPr lang="en-US" altLang="zh-CN" sz="2200" dirty="0">
                <a:solidFill>
                  <a:srgbClr val="FF3399"/>
                </a:solidFill>
                <a:latin typeface="仿宋_GB2312" pitchFamily="50" charset="-122"/>
                <a:ea typeface="仿宋_GB2312" pitchFamily="50" charset="-122"/>
              </a:rPr>
              <a:t>2</a:t>
            </a:r>
            <a:r>
              <a:rPr lang="zh-CN" altLang="en-US" sz="2200" dirty="0">
                <a:latin typeface="仿宋_GB2312" pitchFamily="50" charset="-122"/>
                <a:ea typeface="仿宋_GB2312" pitchFamily="50" charset="-122"/>
              </a:rPr>
              <a:t>：</a:t>
            </a:r>
            <a:r>
              <a:rPr lang="en-US" altLang="zh-CN" sz="2200" dirty="0">
                <a:latin typeface="仿宋_GB2312" pitchFamily="50" charset="-122"/>
                <a:ea typeface="仿宋_GB2312" pitchFamily="50" charset="-122"/>
              </a:rPr>
              <a:t>always</a:t>
            </a:r>
            <a:r>
              <a:rPr lang="zh-CN" altLang="en-US" sz="2200" dirty="0">
                <a:latin typeface="仿宋_GB2312" pitchFamily="50" charset="-122"/>
                <a:ea typeface="仿宋_GB2312" pitchFamily="50" charset="-122"/>
              </a:rPr>
              <a:t>语句必须与一定的</a:t>
            </a:r>
            <a:r>
              <a:rPr lang="zh-CN" altLang="en-US" sz="2200" dirty="0">
                <a:solidFill>
                  <a:srgbClr val="CC3300"/>
                </a:solidFill>
                <a:latin typeface="仿宋_GB2312" pitchFamily="50" charset="-122"/>
                <a:ea typeface="仿宋_GB2312" pitchFamily="50" charset="-122"/>
              </a:rPr>
              <a:t>时序控制</a:t>
            </a:r>
            <a:r>
              <a:rPr lang="zh-CN" altLang="en-US" sz="2200" dirty="0">
                <a:latin typeface="仿宋_GB2312" pitchFamily="50" charset="-122"/>
                <a:ea typeface="仿宋_GB2312" pitchFamily="50" charset="-122"/>
              </a:rPr>
              <a:t>结合在一起才有用！</a:t>
            </a:r>
            <a:endParaRPr lang="zh-CN" altLang="en-US" sz="2200" dirty="0">
              <a:latin typeface="仿宋_GB2312" pitchFamily="50" charset="-122"/>
              <a:ea typeface="仿宋_GB2312" pitchFamily="50" charset="-122"/>
            </a:endParaRPr>
          </a:p>
          <a:p>
            <a:pPr marL="0" lvl="0" indent="0" algn="just">
              <a:lnSpc>
                <a:spcPct val="110000"/>
              </a:lnSpc>
              <a:spcBef>
                <a:spcPct val="0"/>
              </a:spcBef>
              <a:buClr>
                <a:schemeClr val="hlink"/>
              </a:buClr>
              <a:buNone/>
            </a:pPr>
            <a:r>
              <a:rPr lang="zh-CN" altLang="en-US" sz="2200" dirty="0">
                <a:latin typeface="仿宋_GB2312" pitchFamily="50" charset="-122"/>
                <a:ea typeface="仿宋_GB2312" pitchFamily="50" charset="-122"/>
              </a:rPr>
              <a:t>     如果没有时序控制，则易形成</a:t>
            </a:r>
            <a:r>
              <a:rPr lang="zh-CN" altLang="en-US" sz="2200" dirty="0">
                <a:solidFill>
                  <a:srgbClr val="CC3300"/>
                </a:solidFill>
                <a:latin typeface="仿宋_GB2312" pitchFamily="50" charset="-122"/>
                <a:ea typeface="仿宋_GB2312" pitchFamily="50" charset="-122"/>
              </a:rPr>
              <a:t>仿真死锁</a:t>
            </a:r>
            <a:r>
              <a:rPr lang="zh-CN" altLang="en-US" sz="2200" dirty="0">
                <a:latin typeface="仿宋_GB2312" pitchFamily="50" charset="-122"/>
                <a:ea typeface="仿宋_GB2312" pitchFamily="50" charset="-122"/>
              </a:rPr>
              <a:t>！</a:t>
            </a:r>
            <a:endParaRPr lang="zh-CN" altLang="en-US" sz="2200" dirty="0">
              <a:latin typeface="仿宋_GB2312" pitchFamily="50" charset="-122"/>
              <a:ea typeface="仿宋_GB2312" pitchFamily="50" charset="-122"/>
            </a:endParaRPr>
          </a:p>
        </p:txBody>
      </p:sp>
      <p:sp>
        <p:nvSpPr>
          <p:cNvPr id="1756165" name="Text Box 5"/>
          <p:cNvSpPr txBox="1"/>
          <p:nvPr/>
        </p:nvSpPr>
        <p:spPr>
          <a:xfrm>
            <a:off x="2322513" y="4402138"/>
            <a:ext cx="4667250" cy="2027237"/>
          </a:xfrm>
          <a:prstGeom prst="rect">
            <a:avLst/>
          </a:prstGeom>
          <a:solidFill>
            <a:srgbClr val="ADD6FF"/>
          </a:solidFill>
          <a:ln w="12700" cap="flat" cmpd="sng">
            <a:solidFill>
              <a:schemeClr val="tx1"/>
            </a:solidFill>
            <a:prstDash val="solid"/>
            <a:miter/>
            <a:headEnd type="none" w="med" len="med"/>
            <a:tailEnd type="none" w="med" len="med"/>
          </a:ln>
          <a:effectLst>
            <a:outerShdw dist="107763" dir="2699999" algn="ctr" rotWithShape="0">
              <a:schemeClr val="bg2"/>
            </a:outer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90000"/>
              </a:lnSpc>
              <a:spcBef>
                <a:spcPct val="0"/>
              </a:spcBef>
              <a:buClrTx/>
              <a:buFontTx/>
              <a:buNone/>
            </a:pPr>
            <a:r>
              <a:rPr lang="en-US" altLang="zh-CN" sz="2000" dirty="0">
                <a:latin typeface="Times New Roman" panose="02020603050405020304" pitchFamily="18" charset="0"/>
              </a:rPr>
              <a:t>‘define half_period 50</a:t>
            </a:r>
            <a:endParaRPr lang="en-US" altLang="zh-CN" sz="2000" dirty="0">
              <a:latin typeface="Times New Roman" panose="02020603050405020304" pitchFamily="18" charset="0"/>
            </a:endParaRPr>
          </a:p>
          <a:p>
            <a:pPr marL="0" lvl="0" indent="0" algn="just">
              <a:lnSpc>
                <a:spcPct val="90000"/>
              </a:lnSpc>
              <a:spcBef>
                <a:spcPct val="0"/>
              </a:spcBef>
              <a:buClrTx/>
              <a:buFontTx/>
              <a:buNone/>
            </a:pPr>
            <a:r>
              <a:rPr lang="en-US" altLang="zh-CN" sz="2000" dirty="0">
                <a:latin typeface="Times New Roman" panose="02020603050405020304" pitchFamily="18" charset="0"/>
              </a:rPr>
              <a:t> module half_clk_top;</a:t>
            </a:r>
            <a:endParaRPr lang="en-US" altLang="zh-CN" sz="2000" dirty="0">
              <a:latin typeface="Times New Roman" panose="02020603050405020304" pitchFamily="18" charset="0"/>
            </a:endParaRPr>
          </a:p>
          <a:p>
            <a:pPr marL="0" lvl="0" indent="0" algn="just">
              <a:lnSpc>
                <a:spcPct val="90000"/>
              </a:lnSpc>
              <a:spcBef>
                <a:spcPct val="0"/>
              </a:spcBef>
              <a:buClrTx/>
              <a:buFontTx/>
              <a:buNone/>
            </a:pPr>
            <a:r>
              <a:rPr lang="en-US" altLang="zh-CN" sz="2000" dirty="0">
                <a:latin typeface="Times New Roman" panose="02020603050405020304" pitchFamily="18" charset="0"/>
              </a:rPr>
              <a:t>       reg reset, clk;  // </a:t>
            </a:r>
            <a:r>
              <a:rPr lang="zh-CN" altLang="en-US" sz="2000" dirty="0">
                <a:latin typeface="Times New Roman" panose="02020603050405020304" pitchFamily="18" charset="0"/>
              </a:rPr>
              <a:t>输入信号</a:t>
            </a:r>
            <a:endParaRPr lang="zh-CN" altLang="en-US" sz="2000" dirty="0">
              <a:latin typeface="Times New Roman" panose="02020603050405020304" pitchFamily="18" charset="0"/>
            </a:endParaRPr>
          </a:p>
          <a:p>
            <a:pPr marL="0" lvl="0" indent="0" algn="just">
              <a:lnSpc>
                <a:spcPct val="90000"/>
              </a:lnSpc>
              <a:spcBef>
                <a:spcPct val="0"/>
              </a:spcBef>
              <a:buClr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wire clk_out;   // </a:t>
            </a:r>
            <a:r>
              <a:rPr lang="zh-CN" altLang="en-US" sz="2000" dirty="0">
                <a:latin typeface="Times New Roman" panose="02020603050405020304" pitchFamily="18" charset="0"/>
              </a:rPr>
              <a:t>输出信号</a:t>
            </a:r>
            <a:endParaRPr lang="zh-CN" altLang="en-US" sz="2000" dirty="0">
              <a:latin typeface="Times New Roman" panose="02020603050405020304" pitchFamily="18" charset="0"/>
            </a:endParaRPr>
          </a:p>
          <a:p>
            <a:pPr marL="0" lvl="0" indent="0" algn="just">
              <a:lnSpc>
                <a:spcPct val="90000"/>
              </a:lnSpc>
              <a:spcBef>
                <a:spcPct val="0"/>
              </a:spcBef>
              <a:buClr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always  </a:t>
            </a:r>
            <a:r>
              <a:rPr lang="en-US" altLang="zh-CN" sz="2000" dirty="0">
                <a:solidFill>
                  <a:srgbClr val="FF0066"/>
                </a:solidFill>
                <a:latin typeface="Times New Roman" panose="02020603050405020304" pitchFamily="18" charset="0"/>
              </a:rPr>
              <a:t>#half_period</a:t>
            </a:r>
            <a:r>
              <a:rPr lang="en-US" altLang="zh-CN" sz="2000" dirty="0">
                <a:latin typeface="Times New Roman" panose="02020603050405020304" pitchFamily="18" charset="0"/>
              </a:rPr>
              <a:t> clk = ~clk; </a:t>
            </a:r>
            <a:endParaRPr lang="en-US" altLang="zh-CN" sz="2000" dirty="0">
              <a:latin typeface="Times New Roman" panose="02020603050405020304" pitchFamily="18" charset="0"/>
            </a:endParaRPr>
          </a:p>
          <a:p>
            <a:pPr marL="0" lvl="0" indent="0" algn="just">
              <a:lnSpc>
                <a:spcPct val="90000"/>
              </a:lnSpc>
              <a:spcBef>
                <a:spcPct val="0"/>
              </a:spcBef>
              <a:buClrTx/>
              <a:buFontTx/>
              <a:buNone/>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marL="0" lvl="0" indent="0" algn="just">
              <a:lnSpc>
                <a:spcPct val="90000"/>
              </a:lnSpc>
              <a:spcBef>
                <a:spcPct val="0"/>
              </a:spcBef>
              <a:buClrTx/>
              <a:buFontTx/>
              <a:buNone/>
            </a:pPr>
            <a:r>
              <a:rPr lang="en-US" altLang="zh-CN" sz="2000" dirty="0">
                <a:latin typeface="Times New Roman" panose="02020603050405020304" pitchFamily="18" charset="0"/>
              </a:rPr>
              <a:t> endmodule	</a:t>
            </a:r>
            <a:endParaRPr lang="en-US" altLang="zh-CN" sz="2000" dirty="0">
              <a:latin typeface="Times New Roman" panose="02020603050405020304" pitchFamily="18" charset="0"/>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756164"/>
                                        </p:tgtEl>
                                        <p:attrNameLst>
                                          <p:attrName>style.visibility</p:attrName>
                                        </p:attrNameLst>
                                      </p:cBhvr>
                                      <p:to>
                                        <p:strVal val="visible"/>
                                      </p:to>
                                    </p:set>
                                    <p:anim calcmode="lin" valueType="num">
                                      <p:cBhvr>
                                        <p:cTn id="7" dur="500" fill="hold"/>
                                        <p:tgtEl>
                                          <p:spTgt spid="1756164"/>
                                        </p:tgtEl>
                                        <p:attrNameLst>
                                          <p:attrName>ppt_w</p:attrName>
                                        </p:attrNameLst>
                                      </p:cBhvr>
                                      <p:tavLst>
                                        <p:tav tm="0">
                                          <p:val>
                                            <p:fltVal val="0.000000"/>
                                          </p:val>
                                        </p:tav>
                                        <p:tav tm="100000">
                                          <p:val>
                                            <p:strVal val="#ppt_w"/>
                                          </p:val>
                                        </p:tav>
                                      </p:tavLst>
                                    </p:anim>
                                    <p:anim calcmode="lin" valueType="num">
                                      <p:cBhvr>
                                        <p:cTn id="8" dur="500" fill="hold"/>
                                        <p:tgtEl>
                                          <p:spTgt spid="1756164"/>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56163"/>
                                        </p:tgtEl>
                                        <p:attrNameLst>
                                          <p:attrName>style.visibility</p:attrName>
                                        </p:attrNameLst>
                                      </p:cBhvr>
                                      <p:to>
                                        <p:strVal val="visible"/>
                                      </p:to>
                                    </p:set>
                                    <p:anim calcmode="lin" valueType="num">
                                      <p:cBhvr additive="base">
                                        <p:cTn id="13" dur="500" fill="hold"/>
                                        <p:tgtEl>
                                          <p:spTgt spid="1756163"/>
                                        </p:tgtEl>
                                        <p:attrNameLst>
                                          <p:attrName>ppt_x</p:attrName>
                                        </p:attrNameLst>
                                      </p:cBhvr>
                                      <p:tavLst>
                                        <p:tav tm="0">
                                          <p:val>
                                            <p:strVal val="0-#ppt_w/2"/>
                                          </p:val>
                                        </p:tav>
                                        <p:tav tm="100000">
                                          <p:val>
                                            <p:strVal val="#ppt_x"/>
                                          </p:val>
                                        </p:tav>
                                      </p:tavLst>
                                    </p:anim>
                                    <p:anim calcmode="lin" valueType="num">
                                      <p:cBhvr additive="base">
                                        <p:cTn id="14" dur="500" fill="hold"/>
                                        <p:tgtEl>
                                          <p:spTgt spid="175616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56165"/>
                                        </p:tgtEl>
                                        <p:attrNameLst>
                                          <p:attrName>style.visibility</p:attrName>
                                        </p:attrNameLst>
                                      </p:cBhvr>
                                      <p:to>
                                        <p:strVal val="visible"/>
                                      </p:to>
                                    </p:set>
                                    <p:anim calcmode="lin" valueType="num">
                                      <p:cBhvr additive="base">
                                        <p:cTn id="19" dur="500" fill="hold"/>
                                        <p:tgtEl>
                                          <p:spTgt spid="1756165"/>
                                        </p:tgtEl>
                                        <p:attrNameLst>
                                          <p:attrName>ppt_x</p:attrName>
                                        </p:attrNameLst>
                                      </p:cBhvr>
                                      <p:tavLst>
                                        <p:tav tm="0">
                                          <p:val>
                                            <p:strVal val="#ppt_x"/>
                                          </p:val>
                                        </p:tav>
                                        <p:tav tm="100000">
                                          <p:val>
                                            <p:strVal val="#ppt_x"/>
                                          </p:val>
                                        </p:tav>
                                      </p:tavLst>
                                    </p:anim>
                                    <p:anim calcmode="lin" valueType="num">
                                      <p:cBhvr additive="base">
                                        <p:cTn id="20" dur="500" fill="hold"/>
                                        <p:tgtEl>
                                          <p:spTgt spid="17561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6163" grpId="0"/>
      <p:bldP spid="1756164" grpId="0" animBg="1"/>
      <p:bldP spid="1756165" grpId="0" animBg="1"/>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045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58211" name="Rectangle 3"/>
          <p:cNvSpPr>
            <a:spLocks noGrp="1"/>
          </p:cNvSpPr>
          <p:nvPr>
            <p:ph idx="1"/>
          </p:nvPr>
        </p:nvSpPr>
        <p:spPr>
          <a:xfrm>
            <a:off x="76200" y="838200"/>
            <a:ext cx="8915400" cy="990600"/>
          </a:xfrm>
          <a:ln/>
        </p:spPr>
        <p:txBody>
          <a:bodyPr vert="horz" wrap="square" lIns="91440" tIns="45720" rIns="91440" bIns="45720" anchor="t" anchorCtr="0"/>
          <a:p>
            <a:pPr marL="384175" lvl="1" indent="0" eaLnBrk="1" hangingPunct="1">
              <a:buClr>
                <a:srgbClr val="3333FF"/>
              </a:buClr>
              <a:buNone/>
            </a:pPr>
            <a:endParaRPr lang="en-US" altLang="zh-CN" dirty="0">
              <a:latin typeface="Times New Roman" panose="02020603050405020304" pitchFamily="18" charset="0"/>
            </a:endParaRPr>
          </a:p>
          <a:p>
            <a:pPr marL="0" indent="0" algn="just">
              <a:spcBef>
                <a:spcPct val="0"/>
              </a:spcBef>
            </a:pPr>
            <a:r>
              <a:rPr lang="en-US" altLang="zh-CN" dirty="0">
                <a:latin typeface="Times New Roman" panose="02020603050405020304" pitchFamily="18" charset="0"/>
              </a:rPr>
              <a:t>  </a:t>
            </a:r>
            <a:r>
              <a:rPr lang="en-US" altLang="zh-CN" sz="2000" dirty="0">
                <a:latin typeface="Times New Roman" panose="02020603050405020304" pitchFamily="18" charset="0"/>
              </a:rPr>
              <a:t>[</a:t>
            </a:r>
            <a:r>
              <a:rPr lang="zh-CN" altLang="en-US" sz="2000" dirty="0">
                <a:solidFill>
                  <a:srgbClr val="FF0066"/>
                </a:solidFill>
                <a:latin typeface="Times New Roman" panose="02020603050405020304" pitchFamily="18" charset="0"/>
              </a:rPr>
              <a:t>例</a:t>
            </a:r>
            <a:r>
              <a:rPr lang="en-US" altLang="zh-CN" sz="2000" dirty="0">
                <a:latin typeface="Times New Roman" panose="02020603050405020304" pitchFamily="18" charset="0"/>
              </a:rPr>
              <a:t>] </a:t>
            </a:r>
            <a:r>
              <a:rPr lang="zh-CN" altLang="en-US" sz="2000" dirty="0">
                <a:latin typeface="Times New Roman" panose="02020603050405020304" pitchFamily="18" charset="0"/>
              </a:rPr>
              <a:t>用</a:t>
            </a:r>
            <a:r>
              <a:rPr lang="en-US" altLang="zh-CN" sz="2000" dirty="0">
                <a:latin typeface="Times New Roman" panose="02020603050405020304" pitchFamily="18" charset="0"/>
              </a:rPr>
              <a:t>always</a:t>
            </a:r>
            <a:r>
              <a:rPr lang="zh-CN" altLang="en-US" sz="2000" dirty="0">
                <a:latin typeface="Times New Roman" panose="02020603050405020304" pitchFamily="18" charset="0"/>
              </a:rPr>
              <a:t>块语句产生</a:t>
            </a:r>
            <a:r>
              <a:rPr lang="en-US" altLang="zh-CN" sz="2000" dirty="0">
                <a:latin typeface="Times New Roman" panose="02020603050405020304" pitchFamily="18" charset="0"/>
              </a:rPr>
              <a:t>T’FF</a:t>
            </a:r>
            <a:r>
              <a:rPr lang="zh-CN" altLang="en-US" sz="2000" dirty="0">
                <a:latin typeface="Times New Roman" panose="02020603050405020304" pitchFamily="18" charset="0"/>
              </a:rPr>
              <a:t>和</a:t>
            </a:r>
            <a:r>
              <a:rPr lang="en-US" altLang="zh-CN" sz="2000" dirty="0">
                <a:latin typeface="Times New Roman" panose="02020603050405020304" pitchFamily="18" charset="0"/>
              </a:rPr>
              <a:t>8</a:t>
            </a:r>
            <a:r>
              <a:rPr lang="zh-CN" altLang="en-US" sz="2000" dirty="0">
                <a:latin typeface="Times New Roman" panose="02020603050405020304" pitchFamily="18" charset="0"/>
              </a:rPr>
              <a:t>位二进制计数器。</a:t>
            </a:r>
            <a:endParaRPr lang="zh-CN" altLang="en-US" sz="2000" b="0" dirty="0">
              <a:latin typeface="宋体" panose="02010600030101010101" pitchFamily="2" charset="-122"/>
            </a:endParaRPr>
          </a:p>
        </p:txBody>
      </p:sp>
      <p:pic>
        <p:nvPicPr>
          <p:cNvPr id="1758212" name="Picture 4" descr="always_demo_scf"/>
          <p:cNvPicPr>
            <a:picLocks noChangeAspect="1"/>
          </p:cNvPicPr>
          <p:nvPr/>
        </p:nvPicPr>
        <p:blipFill>
          <a:blip r:embed="rId1"/>
          <a:stretch>
            <a:fillRect/>
          </a:stretch>
        </p:blipFill>
        <p:spPr>
          <a:xfrm>
            <a:off x="533400" y="5016500"/>
            <a:ext cx="8305800" cy="1371600"/>
          </a:xfrm>
          <a:prstGeom prst="rect">
            <a:avLst/>
          </a:prstGeom>
          <a:noFill/>
          <a:ln w="9525">
            <a:noFill/>
          </a:ln>
        </p:spPr>
      </p:pic>
      <p:pic>
        <p:nvPicPr>
          <p:cNvPr id="1758213" name="Picture 5" descr="always_demo_v"/>
          <p:cNvPicPr>
            <a:picLocks noChangeAspect="1"/>
          </p:cNvPicPr>
          <p:nvPr/>
        </p:nvPicPr>
        <p:blipFill>
          <a:blip r:embed="rId2"/>
          <a:stretch>
            <a:fillRect/>
          </a:stretch>
        </p:blipFill>
        <p:spPr>
          <a:xfrm>
            <a:off x="990600" y="1676400"/>
            <a:ext cx="7162800" cy="3200400"/>
          </a:xfrm>
          <a:prstGeom prst="rect">
            <a:avLst/>
          </a:prstGeom>
          <a:noFill/>
          <a:ln w="9525">
            <a:noFill/>
          </a:ln>
        </p:spPr>
      </p:pic>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58211"/>
                                        </p:tgtEl>
                                        <p:attrNameLst>
                                          <p:attrName>style.visibility</p:attrName>
                                        </p:attrNameLst>
                                      </p:cBhvr>
                                      <p:to>
                                        <p:strVal val="visible"/>
                                      </p:to>
                                    </p:set>
                                    <p:anim calcmode="lin" valueType="num">
                                      <p:cBhvr additive="base">
                                        <p:cTn id="7" dur="500" fill="hold"/>
                                        <p:tgtEl>
                                          <p:spTgt spid="1758211"/>
                                        </p:tgtEl>
                                        <p:attrNameLst>
                                          <p:attrName>ppt_x</p:attrName>
                                        </p:attrNameLst>
                                      </p:cBhvr>
                                      <p:tavLst>
                                        <p:tav tm="0">
                                          <p:val>
                                            <p:strVal val="0-#ppt_w/2"/>
                                          </p:val>
                                        </p:tav>
                                        <p:tav tm="100000">
                                          <p:val>
                                            <p:strVal val="#ppt_x"/>
                                          </p:val>
                                        </p:tav>
                                      </p:tavLst>
                                    </p:anim>
                                    <p:anim calcmode="lin" valueType="num">
                                      <p:cBhvr additive="base">
                                        <p:cTn id="8" dur="500" fill="hold"/>
                                        <p:tgtEl>
                                          <p:spTgt spid="17582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758213"/>
                                        </p:tgtEl>
                                        <p:attrNameLst>
                                          <p:attrName>style.visibility</p:attrName>
                                        </p:attrNameLst>
                                      </p:cBhvr>
                                      <p:to>
                                        <p:strVal val="visible"/>
                                      </p:to>
                                    </p:set>
                                    <p:anim calcmode="lin" valueType="num">
                                      <p:cBhvr additive="base">
                                        <p:cTn id="12" dur="500" fill="hold"/>
                                        <p:tgtEl>
                                          <p:spTgt spid="1758213"/>
                                        </p:tgtEl>
                                        <p:attrNameLst>
                                          <p:attrName>ppt_x</p:attrName>
                                        </p:attrNameLst>
                                      </p:cBhvr>
                                      <p:tavLst>
                                        <p:tav tm="0">
                                          <p:val>
                                            <p:strVal val="#ppt_x"/>
                                          </p:val>
                                        </p:tav>
                                        <p:tav tm="100000">
                                          <p:val>
                                            <p:strVal val="#ppt_x"/>
                                          </p:val>
                                        </p:tav>
                                      </p:tavLst>
                                    </p:anim>
                                    <p:anim calcmode="lin" valueType="num">
                                      <p:cBhvr additive="base">
                                        <p:cTn id="13" dur="500" fill="hold"/>
                                        <p:tgtEl>
                                          <p:spTgt spid="17582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758212"/>
                                        </p:tgtEl>
                                        <p:attrNameLst>
                                          <p:attrName>style.visibility</p:attrName>
                                        </p:attrNameLst>
                                      </p:cBhvr>
                                      <p:to>
                                        <p:strVal val="visible"/>
                                      </p:to>
                                    </p:set>
                                    <p:anim calcmode="lin" valueType="num">
                                      <p:cBhvr additive="base">
                                        <p:cTn id="18" dur="500" fill="hold"/>
                                        <p:tgtEl>
                                          <p:spTgt spid="1758212"/>
                                        </p:tgtEl>
                                        <p:attrNameLst>
                                          <p:attrName>ppt_x</p:attrName>
                                        </p:attrNameLst>
                                      </p:cBhvr>
                                      <p:tavLst>
                                        <p:tav tm="0">
                                          <p:val>
                                            <p:strVal val="#ppt_x"/>
                                          </p:val>
                                        </p:tav>
                                        <p:tav tm="100000">
                                          <p:val>
                                            <p:strVal val="#ppt_x"/>
                                          </p:val>
                                        </p:tav>
                                      </p:tavLst>
                                    </p:anim>
                                    <p:anim calcmode="lin" valueType="num">
                                      <p:cBhvr additive="base">
                                        <p:cTn id="19" dur="500" fill="hold"/>
                                        <p:tgtEl>
                                          <p:spTgt spid="17582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8211"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2498"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60260" name="Text Box 4"/>
          <p:cNvSpPr txBox="1"/>
          <p:nvPr/>
        </p:nvSpPr>
        <p:spPr>
          <a:xfrm>
            <a:off x="3963988" y="1031875"/>
            <a:ext cx="4291012" cy="2590800"/>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FontTx/>
              <a:buNone/>
            </a:pPr>
            <a:r>
              <a:rPr lang="en-US" altLang="zh-CN" sz="2000" dirty="0">
                <a:solidFill>
                  <a:srgbClr val="FF0066"/>
                </a:solidFill>
                <a:latin typeface="宋体" panose="02010600030101010101" pitchFamily="2" charset="-122"/>
              </a:rPr>
              <a:t>always </a:t>
            </a:r>
            <a:r>
              <a:rPr lang="en-US" altLang="zh-CN" dirty="0">
                <a:solidFill>
                  <a:srgbClr val="FF0066"/>
                </a:solidFill>
                <a:latin typeface="Times New Roman" panose="02020603050405020304" pitchFamily="18" charset="0"/>
              </a:rPr>
              <a:t>@ </a:t>
            </a:r>
            <a:r>
              <a:rPr lang="en-US" altLang="zh-CN" sz="2000" dirty="0">
                <a:solidFill>
                  <a:srgbClr val="FF0066"/>
                </a:solidFill>
                <a:latin typeface="宋体" panose="02010600030101010101" pitchFamily="2" charset="-122"/>
              </a:rPr>
              <a:t>(&lt;</a:t>
            </a:r>
            <a:r>
              <a:rPr lang="zh-CN" altLang="en-US" sz="2000" dirty="0">
                <a:solidFill>
                  <a:srgbClr val="FF0066"/>
                </a:solidFill>
                <a:latin typeface="宋体" panose="02010600030101010101" pitchFamily="2" charset="-122"/>
              </a:rPr>
              <a:t>敏感信号表达式</a:t>
            </a:r>
            <a:r>
              <a:rPr lang="en-US" altLang="zh-CN" sz="2000" dirty="0">
                <a:solidFill>
                  <a:srgbClr val="FF0066"/>
                </a:solidFill>
                <a:latin typeface="宋体" panose="02010600030101010101" pitchFamily="2" charset="-122"/>
              </a:rPr>
              <a:t>&gt;)</a:t>
            </a:r>
            <a:r>
              <a:rPr lang="en-US" altLang="zh-CN" sz="2000" dirty="0">
                <a:latin typeface="宋体" panose="02010600030101010101" pitchFamily="2" charset="-122"/>
              </a:rPr>
              <a:t> </a:t>
            </a:r>
            <a:endParaRPr lang="en-US" altLang="zh-CN" sz="2000" dirty="0">
              <a:latin typeface="宋体" panose="02010600030101010101" pitchFamily="2" charset="-122"/>
            </a:endParaRPr>
          </a:p>
          <a:p>
            <a:pPr marL="0" lvl="0" indent="0">
              <a:spcBef>
                <a:spcPct val="0"/>
              </a:spcBef>
              <a:buClrTx/>
              <a:buFontTx/>
              <a:buNone/>
            </a:pPr>
            <a:r>
              <a:rPr lang="en-US" altLang="zh-CN" sz="2000" dirty="0">
                <a:latin typeface="宋体" panose="02010600030101010101" pitchFamily="2" charset="-122"/>
              </a:rPr>
              <a:t>  </a:t>
            </a:r>
            <a:r>
              <a:rPr lang="en-US" altLang="zh-CN" sz="2000" dirty="0">
                <a:solidFill>
                  <a:srgbClr val="FF6600"/>
                </a:solidFill>
                <a:latin typeface="宋体" panose="02010600030101010101" pitchFamily="2" charset="-122"/>
              </a:rPr>
              <a:t>begin</a:t>
            </a:r>
            <a:endParaRPr lang="en-US" altLang="zh-CN" sz="2000" dirty="0">
              <a:solidFill>
                <a:srgbClr val="FF6600"/>
              </a:solidFill>
              <a:latin typeface="宋体" panose="02010600030101010101" pitchFamily="2" charset="-122"/>
            </a:endParaRPr>
          </a:p>
          <a:p>
            <a:pPr marL="0" lvl="0" indent="0">
              <a:spcBef>
                <a:spcPct val="0"/>
              </a:spcBef>
              <a:buClrTx/>
              <a:buFontTx/>
              <a:buNone/>
            </a:pPr>
            <a:r>
              <a:rPr lang="en-US" altLang="zh-CN" sz="2000" dirty="0">
                <a:latin typeface="宋体" panose="02010600030101010101" pitchFamily="2" charset="-122"/>
              </a:rPr>
              <a:t>    // </a:t>
            </a:r>
            <a:r>
              <a:rPr lang="zh-CN" altLang="en-US" sz="2000" dirty="0">
                <a:latin typeface="宋体" panose="02010600030101010101" pitchFamily="2" charset="-122"/>
              </a:rPr>
              <a:t>过程赋值语句</a:t>
            </a:r>
            <a:endParaRPr lang="zh-CN" altLang="en-US" sz="2000" dirty="0">
              <a:latin typeface="宋体" panose="02010600030101010101" pitchFamily="2" charset="-122"/>
            </a:endParaRPr>
          </a:p>
          <a:p>
            <a:pPr marL="0" lvl="0" indent="0">
              <a:spcBef>
                <a:spcPct val="0"/>
              </a:spcBef>
              <a:buClrTx/>
              <a:buFontTx/>
              <a:buNone/>
            </a:pPr>
            <a:r>
              <a:rPr lang="zh-CN" altLang="en-US" sz="2000" dirty="0">
                <a:latin typeface="宋体" panose="02010600030101010101" pitchFamily="2" charset="-122"/>
              </a:rPr>
              <a:t>    </a:t>
            </a:r>
            <a:r>
              <a:rPr lang="en-US" altLang="zh-CN" sz="2000" dirty="0">
                <a:latin typeface="宋体" panose="02010600030101010101" pitchFamily="2" charset="-122"/>
              </a:rPr>
              <a:t>// if</a:t>
            </a:r>
            <a:r>
              <a:rPr lang="zh-CN" altLang="en-US" sz="2000" dirty="0">
                <a:latin typeface="宋体" panose="02010600030101010101" pitchFamily="2" charset="-122"/>
              </a:rPr>
              <a:t>语句</a:t>
            </a:r>
            <a:endParaRPr lang="zh-CN" altLang="en-US" sz="2000" dirty="0">
              <a:latin typeface="宋体" panose="02010600030101010101" pitchFamily="2" charset="-122"/>
            </a:endParaRPr>
          </a:p>
          <a:p>
            <a:pPr marL="0" lvl="0" indent="0">
              <a:spcBef>
                <a:spcPct val="0"/>
              </a:spcBef>
              <a:buClrTx/>
              <a:buFontTx/>
              <a:buNone/>
            </a:pPr>
            <a:r>
              <a:rPr lang="zh-CN" altLang="en-US" sz="2000" dirty="0">
                <a:latin typeface="宋体" panose="02010600030101010101" pitchFamily="2" charset="-122"/>
              </a:rPr>
              <a:t>    </a:t>
            </a:r>
            <a:r>
              <a:rPr lang="en-US" altLang="zh-CN" sz="2000" dirty="0">
                <a:latin typeface="宋体" panose="02010600030101010101" pitchFamily="2" charset="-122"/>
              </a:rPr>
              <a:t>// case</a:t>
            </a:r>
            <a:r>
              <a:rPr lang="zh-CN" altLang="en-US" sz="2000" dirty="0">
                <a:latin typeface="宋体" panose="02010600030101010101" pitchFamily="2" charset="-122"/>
              </a:rPr>
              <a:t>语句</a:t>
            </a:r>
            <a:endParaRPr lang="zh-CN" altLang="en-US" sz="2000" dirty="0">
              <a:latin typeface="宋体" panose="02010600030101010101" pitchFamily="2" charset="-122"/>
            </a:endParaRPr>
          </a:p>
          <a:p>
            <a:pPr marL="0" lvl="0" indent="0">
              <a:spcBef>
                <a:spcPct val="0"/>
              </a:spcBef>
              <a:buClrTx/>
              <a:buFontTx/>
              <a:buNone/>
            </a:pPr>
            <a:r>
              <a:rPr lang="zh-CN" altLang="en-US" sz="2000" dirty="0">
                <a:latin typeface="宋体" panose="02010600030101010101" pitchFamily="2" charset="-122"/>
              </a:rPr>
              <a:t>    </a:t>
            </a:r>
            <a:r>
              <a:rPr lang="en-US" altLang="zh-CN" sz="2000" dirty="0">
                <a:latin typeface="宋体" panose="02010600030101010101" pitchFamily="2" charset="-122"/>
              </a:rPr>
              <a:t>// while</a:t>
            </a:r>
            <a:r>
              <a:rPr lang="zh-CN" altLang="en-US" sz="2000" dirty="0">
                <a:latin typeface="宋体" panose="02010600030101010101" pitchFamily="2" charset="-122"/>
              </a:rPr>
              <a:t>，</a:t>
            </a:r>
            <a:r>
              <a:rPr lang="en-US" altLang="zh-CN" sz="2000" dirty="0">
                <a:latin typeface="宋体" panose="02010600030101010101" pitchFamily="2" charset="-122"/>
              </a:rPr>
              <a:t>repeat</a:t>
            </a:r>
            <a:r>
              <a:rPr lang="zh-CN" altLang="en-US" sz="2000" dirty="0">
                <a:latin typeface="宋体" panose="02010600030101010101" pitchFamily="2" charset="-122"/>
              </a:rPr>
              <a:t>，</a:t>
            </a:r>
            <a:r>
              <a:rPr lang="en-US" altLang="zh-CN" sz="2000" dirty="0">
                <a:latin typeface="宋体" panose="02010600030101010101" pitchFamily="2" charset="-122"/>
              </a:rPr>
              <a:t>for</a:t>
            </a:r>
            <a:r>
              <a:rPr lang="zh-CN" altLang="en-US" sz="2000" dirty="0">
                <a:latin typeface="宋体" panose="02010600030101010101" pitchFamily="2" charset="-122"/>
              </a:rPr>
              <a:t>循环</a:t>
            </a:r>
            <a:endParaRPr lang="zh-CN" altLang="en-US" sz="2000" dirty="0">
              <a:latin typeface="宋体" panose="02010600030101010101" pitchFamily="2" charset="-122"/>
            </a:endParaRPr>
          </a:p>
          <a:p>
            <a:pPr marL="0" lvl="0" indent="0">
              <a:spcBef>
                <a:spcPct val="0"/>
              </a:spcBef>
              <a:buClrTx/>
              <a:buFontTx/>
              <a:buNone/>
            </a:pPr>
            <a:r>
              <a:rPr lang="zh-CN" altLang="en-US" sz="2000" dirty="0">
                <a:latin typeface="宋体" panose="02010600030101010101" pitchFamily="2" charset="-122"/>
              </a:rPr>
              <a:t>    </a:t>
            </a:r>
            <a:r>
              <a:rPr lang="en-US" altLang="zh-CN" sz="2000" dirty="0">
                <a:latin typeface="宋体" panose="02010600030101010101" pitchFamily="2" charset="-122"/>
              </a:rPr>
              <a:t>// task</a:t>
            </a:r>
            <a:r>
              <a:rPr lang="zh-CN" altLang="en-US" sz="2000" dirty="0">
                <a:latin typeface="宋体" panose="02010600030101010101" pitchFamily="2" charset="-122"/>
              </a:rPr>
              <a:t>，</a:t>
            </a:r>
            <a:r>
              <a:rPr lang="en-US" altLang="zh-CN" sz="2000" dirty="0">
                <a:latin typeface="宋体" panose="02010600030101010101" pitchFamily="2" charset="-122"/>
              </a:rPr>
              <a:t>function</a:t>
            </a:r>
            <a:r>
              <a:rPr lang="zh-CN" altLang="en-US" sz="2000" dirty="0">
                <a:latin typeface="宋体" panose="02010600030101010101" pitchFamily="2" charset="-122"/>
              </a:rPr>
              <a:t>调用    </a:t>
            </a:r>
            <a:endParaRPr lang="zh-CN" altLang="en-US" sz="2000" dirty="0">
              <a:latin typeface="宋体" panose="02010600030101010101" pitchFamily="2" charset="-122"/>
            </a:endParaRPr>
          </a:p>
          <a:p>
            <a:pPr marL="0" lvl="0" indent="0">
              <a:spcBef>
                <a:spcPct val="0"/>
              </a:spcBef>
              <a:buClrTx/>
              <a:buFontTx/>
              <a:buNone/>
            </a:pPr>
            <a:r>
              <a:rPr lang="zh-CN" altLang="en-US" sz="2000" dirty="0">
                <a:latin typeface="宋体" panose="02010600030101010101" pitchFamily="2" charset="-122"/>
              </a:rPr>
              <a:t>  </a:t>
            </a:r>
            <a:r>
              <a:rPr lang="en-US" altLang="zh-CN" sz="2000" dirty="0">
                <a:solidFill>
                  <a:srgbClr val="FF6600"/>
                </a:solidFill>
                <a:latin typeface="宋体" panose="02010600030101010101" pitchFamily="2" charset="-122"/>
              </a:rPr>
              <a:t>end</a:t>
            </a:r>
            <a:endParaRPr lang="en-US" altLang="zh-CN" sz="2000" dirty="0">
              <a:solidFill>
                <a:srgbClr val="FF6600"/>
              </a:solidFill>
              <a:latin typeface="宋体" panose="02010600030101010101" pitchFamily="2" charset="-122"/>
            </a:endParaRPr>
          </a:p>
        </p:txBody>
      </p:sp>
      <p:sp>
        <p:nvSpPr>
          <p:cNvPr id="1760262" name="AutoShape 6"/>
          <p:cNvSpPr/>
          <p:nvPr/>
        </p:nvSpPr>
        <p:spPr>
          <a:xfrm>
            <a:off x="7185025" y="4375150"/>
            <a:ext cx="1598613" cy="387350"/>
          </a:xfrm>
          <a:prstGeom prst="wedgeRoundRectCallout">
            <a:avLst>
              <a:gd name="adj1" fmla="val -56454"/>
              <a:gd name="adj2" fmla="val 75412"/>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b="0" dirty="0">
                <a:latin typeface="宋体" panose="02010600030101010101" pitchFamily="2" charset="-122"/>
              </a:rPr>
              <a:t>一般为输入</a:t>
            </a:r>
            <a:endParaRPr lang="zh-CN" altLang="en-US" sz="2000" b="0" dirty="0">
              <a:latin typeface="宋体" panose="02010600030101010101" pitchFamily="2" charset="-122"/>
            </a:endParaRPr>
          </a:p>
        </p:txBody>
      </p:sp>
      <p:sp>
        <p:nvSpPr>
          <p:cNvPr id="1760263" name="Text Box 7"/>
          <p:cNvSpPr txBox="1"/>
          <p:nvPr/>
        </p:nvSpPr>
        <p:spPr>
          <a:xfrm>
            <a:off x="455613" y="3883025"/>
            <a:ext cx="7966075" cy="2611438"/>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77825" lvl="1" indent="-182245" algn="just" eaLnBrk="1" hangingPunct="1">
              <a:lnSpc>
                <a:spcPct val="110000"/>
              </a:lnSpc>
              <a:spcBef>
                <a:spcPct val="10000"/>
              </a:spcBef>
            </a:pPr>
            <a:r>
              <a:rPr lang="zh-CN" altLang="en-US" dirty="0">
                <a:latin typeface="华文新魏" panose="02010800040101010101" pitchFamily="2" charset="-122"/>
                <a:ea typeface="华文新魏" panose="02010800040101010101" pitchFamily="2" charset="-122"/>
              </a:rPr>
              <a:t>敏感信号表达式又称</a:t>
            </a:r>
            <a:r>
              <a:rPr lang="zh-CN" altLang="en-US" dirty="0">
                <a:solidFill>
                  <a:srgbClr val="FF0066"/>
                </a:solidFill>
                <a:latin typeface="华文新魏" panose="02010800040101010101" pitchFamily="2" charset="-122"/>
                <a:ea typeface="华文新魏" panose="02010800040101010101" pitchFamily="2" charset="-122"/>
              </a:rPr>
              <a:t>事件</a:t>
            </a:r>
            <a:r>
              <a:rPr lang="zh-CN" altLang="en-US" dirty="0">
                <a:latin typeface="华文新魏" panose="02010800040101010101" pitchFamily="2" charset="-122"/>
                <a:ea typeface="华文新魏" panose="02010800040101010101" pitchFamily="2" charset="-122"/>
              </a:rPr>
              <a:t>表达式或敏感表，当其值改变时，则执行一遍块内语句；</a:t>
            </a:r>
            <a:endParaRPr lang="zh-CN" altLang="en-US" dirty="0">
              <a:latin typeface="华文新魏" panose="02010800040101010101" pitchFamily="2" charset="-122"/>
              <a:ea typeface="华文新魏" panose="02010800040101010101" pitchFamily="2" charset="-122"/>
            </a:endParaRPr>
          </a:p>
          <a:p>
            <a:pPr marL="377825" lvl="1" indent="-182245" algn="just" eaLnBrk="1" hangingPunct="1">
              <a:lnSpc>
                <a:spcPct val="110000"/>
              </a:lnSpc>
              <a:spcBef>
                <a:spcPct val="10000"/>
              </a:spcBef>
            </a:pPr>
            <a:r>
              <a:rPr lang="zh-CN" altLang="en-US" dirty="0">
                <a:latin typeface="华文新魏" panose="02010800040101010101" pitchFamily="2" charset="-122"/>
                <a:ea typeface="华文新魏" panose="02010800040101010101" pitchFamily="2" charset="-122"/>
              </a:rPr>
              <a:t>在敏感信号表达式中应列出影响块内取值的</a:t>
            </a:r>
            <a:r>
              <a:rPr lang="zh-CN" altLang="en-US" dirty="0">
                <a:solidFill>
                  <a:srgbClr val="FF66CC"/>
                </a:solidFill>
                <a:latin typeface="华文新魏" panose="02010800040101010101" pitchFamily="2" charset="-122"/>
                <a:ea typeface="华文新魏" panose="02010800040101010101" pitchFamily="2" charset="-122"/>
              </a:rPr>
              <a:t>所有</a:t>
            </a:r>
            <a:r>
              <a:rPr lang="zh-CN" altLang="en-US" dirty="0">
                <a:latin typeface="华文新魏" panose="02010800040101010101" pitchFamily="2" charset="-122"/>
                <a:ea typeface="华文新魏" panose="02010800040101010101" pitchFamily="2" charset="-122"/>
              </a:rPr>
              <a:t>信号</a:t>
            </a:r>
            <a:r>
              <a:rPr lang="en-US" altLang="zh-CN"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pPr marL="377825" lvl="1" indent="-182245" algn="just" eaLnBrk="1" hangingPunct="1">
              <a:lnSpc>
                <a:spcPct val="110000"/>
              </a:lnSpc>
              <a:spcBef>
                <a:spcPct val="10000"/>
              </a:spcBef>
            </a:pP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敏感信号可以为</a:t>
            </a:r>
            <a:r>
              <a:rPr lang="zh-CN" altLang="en-US" dirty="0">
                <a:solidFill>
                  <a:srgbClr val="FF66CC"/>
                </a:solidFill>
                <a:latin typeface="华文新魏" panose="02010800040101010101" pitchFamily="2" charset="-122"/>
                <a:ea typeface="华文新魏" panose="02010800040101010101" pitchFamily="2" charset="-122"/>
              </a:rPr>
              <a:t>单</a:t>
            </a:r>
            <a:r>
              <a:rPr lang="zh-CN" altLang="en-US" dirty="0">
                <a:latin typeface="华文新魏" panose="02010800040101010101" pitchFamily="2" charset="-122"/>
                <a:ea typeface="华文新魏" panose="02010800040101010101" pitchFamily="2" charset="-122"/>
              </a:rPr>
              <a:t>个信号，也可为</a:t>
            </a:r>
            <a:r>
              <a:rPr lang="zh-CN" altLang="en-US" dirty="0">
                <a:solidFill>
                  <a:srgbClr val="FF66CC"/>
                </a:solidFill>
                <a:latin typeface="华文新魏" panose="02010800040101010101" pitchFamily="2" charset="-122"/>
                <a:ea typeface="华文新魏" panose="02010800040101010101" pitchFamily="2" charset="-122"/>
              </a:rPr>
              <a:t>多</a:t>
            </a:r>
            <a:r>
              <a:rPr lang="zh-CN" altLang="en-US" dirty="0">
                <a:latin typeface="华文新魏" panose="02010800040101010101" pitchFamily="2" charset="-122"/>
                <a:ea typeface="华文新魏" panose="02010800040101010101" pitchFamily="2" charset="-122"/>
              </a:rPr>
              <a:t>个信号，中间需用关键字</a:t>
            </a:r>
            <a:r>
              <a:rPr lang="en-US" altLang="zh-CN" dirty="0">
                <a:solidFill>
                  <a:srgbClr val="FF66CC"/>
                </a:solidFill>
                <a:latin typeface="华文新魏" panose="02010800040101010101" pitchFamily="2" charset="-122"/>
                <a:ea typeface="华文新魏" panose="02010800040101010101" pitchFamily="2" charset="-122"/>
              </a:rPr>
              <a:t>or</a:t>
            </a:r>
            <a:r>
              <a:rPr lang="zh-CN" altLang="en-US" dirty="0">
                <a:latin typeface="华文新魏" panose="02010800040101010101" pitchFamily="2" charset="-122"/>
                <a:ea typeface="华文新魏" panose="02010800040101010101" pitchFamily="2" charset="-122"/>
              </a:rPr>
              <a:t>连接！</a:t>
            </a:r>
            <a:endParaRPr lang="zh-CN" altLang="en-US" dirty="0">
              <a:latin typeface="华文新魏" panose="02010800040101010101" pitchFamily="2" charset="-122"/>
              <a:ea typeface="华文新魏" panose="02010800040101010101" pitchFamily="2" charset="-122"/>
            </a:endParaRPr>
          </a:p>
          <a:p>
            <a:pPr marL="377825" lvl="1" indent="-182245" algn="just" eaLnBrk="1" hangingPunct="1">
              <a:lnSpc>
                <a:spcPct val="110000"/>
              </a:lnSpc>
              <a:spcBef>
                <a:spcPct val="10000"/>
              </a:spcBef>
            </a:pPr>
            <a:r>
              <a:rPr lang="zh-CN" altLang="en-US" dirty="0">
                <a:latin typeface="华文新魏" panose="02010800040101010101" pitchFamily="2" charset="-122"/>
                <a:ea typeface="华文新魏" panose="02010800040101010101" pitchFamily="2" charset="-122"/>
              </a:rPr>
              <a:t>敏感信号不要为</a:t>
            </a:r>
            <a:r>
              <a:rPr lang="en-US" altLang="zh-CN" dirty="0">
                <a:latin typeface="华文新魏" panose="02010800040101010101" pitchFamily="2" charset="-122"/>
                <a:ea typeface="华文新魏" panose="02010800040101010101" pitchFamily="2" charset="-122"/>
              </a:rPr>
              <a:t>x</a:t>
            </a:r>
            <a:r>
              <a:rPr lang="zh-CN" altLang="en-US" dirty="0">
                <a:latin typeface="华文新魏" panose="02010800040101010101" pitchFamily="2" charset="-122"/>
                <a:ea typeface="华文新魏" panose="02010800040101010101" pitchFamily="2" charset="-122"/>
              </a:rPr>
              <a:t>或</a:t>
            </a:r>
            <a:r>
              <a:rPr lang="en-US" altLang="zh-CN" dirty="0">
                <a:latin typeface="华文新魏" panose="02010800040101010101" pitchFamily="2" charset="-122"/>
                <a:ea typeface="华文新魏" panose="02010800040101010101" pitchFamily="2" charset="-122"/>
              </a:rPr>
              <a:t>z</a:t>
            </a:r>
            <a:r>
              <a:rPr lang="zh-CN" altLang="en-US" dirty="0">
                <a:latin typeface="华文新魏" panose="02010800040101010101" pitchFamily="2" charset="-122"/>
                <a:ea typeface="华文新魏" panose="02010800040101010101" pitchFamily="2" charset="-122"/>
              </a:rPr>
              <a:t>，否则会阻挡进程！</a:t>
            </a:r>
            <a:endParaRPr lang="zh-CN" altLang="en-US" dirty="0">
              <a:latin typeface="华文新魏" panose="02010800040101010101" pitchFamily="2" charset="-122"/>
              <a:ea typeface="华文新魏" panose="02010800040101010101" pitchFamily="2" charset="-122"/>
            </a:endParaRPr>
          </a:p>
        </p:txBody>
      </p:sp>
      <p:sp>
        <p:nvSpPr>
          <p:cNvPr id="1760266" name="Rectangle 10"/>
          <p:cNvSpPr>
            <a:spLocks noGrp="1" noChangeArrowheads="1"/>
          </p:cNvSpPr>
          <p:nvPr>
            <p:ph idx="1"/>
          </p:nvPr>
        </p:nvSpPr>
        <p:spPr>
          <a:xfrm>
            <a:off x="868363" y="1169988"/>
            <a:ext cx="2760663" cy="522288"/>
          </a:xfrm>
          <a:ln w="25400">
            <a:solidFill>
              <a:srgbClr val="FF9900"/>
            </a:solidFill>
            <a:miter lim="800000"/>
          </a:ln>
          <a:extLst>
            <a:ext uri="{909E8E84-426E-40DD-AFC4-6F175D3DCCD1}">
              <a14:hiddenFill xmlns:a14="http://schemas.microsoft.com/office/drawing/2010/main">
                <a:gradFill rotWithShape="0">
                  <a:gsLst>
                    <a:gs pos="0">
                      <a:srgbClr val="8488C4"/>
                    </a:gs>
                    <a:gs pos="53000">
                      <a:srgbClr val="D4DEFF"/>
                    </a:gs>
                    <a:gs pos="83000">
                      <a:srgbClr val="D4DEFF"/>
                    </a:gs>
                    <a:gs pos="100000">
                      <a:srgbClr val="96AB94"/>
                    </a:gs>
                  </a:gsLst>
                  <a:lin ang="5400000" scaled="1"/>
                </a:gradFill>
              </a14:hiddenFill>
            </a:ext>
          </a:extLst>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30000"/>
              </a:spcBef>
              <a:spcAft>
                <a:spcPct val="0"/>
              </a:spcAft>
              <a:buClr>
                <a:schemeClr val="tx2"/>
              </a:buClr>
              <a:buSzPct val="85000"/>
              <a:buFont typeface="Wingdings" panose="05000000000000000000" pitchFamily="2" charset="2"/>
              <a:buNone/>
              <a:defRPr/>
            </a:pPr>
            <a:r>
              <a:rPr kumimoji="0" lang="en-US" altLang="zh-CN" sz="2400" b="1" i="0" u="none" strike="noStrike" kern="0" cap="none" spc="0" normalizeH="0" baseline="0" noProof="0" smtClean="0">
                <a:ln>
                  <a:noFill/>
                </a:ln>
                <a:solidFill>
                  <a:srgbClr val="CC3300"/>
                </a:solidFill>
                <a:effectLst/>
                <a:uLnTx/>
                <a:uFillTx/>
                <a:latin typeface="华文楷体" panose="02010600040101010101" pitchFamily="2" charset="-122"/>
                <a:ea typeface="华文楷体" panose="02010600040101010101" pitchFamily="2" charset="-122"/>
                <a:cs typeface="+mn-cs"/>
              </a:rPr>
              <a:t>always</a:t>
            </a:r>
            <a:r>
              <a:rPr kumimoji="0" lang="zh-CN" altLang="en-US" sz="2400" b="1" i="0" u="none" strike="noStrike" kern="0" cap="none" spc="0" normalizeH="0" baseline="0" noProof="0" smtClean="0">
                <a:ln>
                  <a:noFill/>
                </a:ln>
                <a:solidFill>
                  <a:srgbClr val="CC3300"/>
                </a:solidFill>
                <a:effectLst/>
                <a:uLnTx/>
                <a:uFillTx/>
                <a:latin typeface="华文楷体" panose="02010600040101010101" pitchFamily="2" charset="-122"/>
                <a:ea typeface="华文楷体" panose="02010600040101010101" pitchFamily="2" charset="-122"/>
                <a:cs typeface="+mn-cs"/>
              </a:rPr>
              <a:t>块语句</a:t>
            </a:r>
            <a:r>
              <a:rPr kumimoji="1" lang="zh-CN" altLang="en-US" sz="2400" b="1" i="0" u="none" strike="noStrike" kern="0" cap="none" spc="0" normalizeH="0" baseline="0" noProof="0" smtClean="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rPr>
              <a:t>模板</a:t>
            </a:r>
            <a:endParaRPr kumimoji="1" lang="zh-CN" altLang="en-US" sz="2400" b="1" i="0" u="none" strike="noStrike" kern="0" cap="none" spc="0" normalizeH="0" baseline="0" noProof="0" smtClean="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endParaRPr>
          </a:p>
        </p:txBody>
      </p:sp>
      <p:sp>
        <p:nvSpPr>
          <p:cNvPr id="1760267" name="AutoShape 11"/>
          <p:cNvSpPr/>
          <p:nvPr/>
        </p:nvSpPr>
        <p:spPr>
          <a:xfrm rot="-479700">
            <a:off x="850900" y="1978025"/>
            <a:ext cx="2982913" cy="1590675"/>
          </a:xfrm>
          <a:prstGeom prst="star16">
            <a:avLst>
              <a:gd name="adj" fmla="val 37500"/>
            </a:avLst>
          </a:prstGeom>
          <a:gradFill rotWithShape="0">
            <a:gsLst>
              <a:gs pos="0">
                <a:schemeClr val="accent2"/>
              </a:gs>
              <a:gs pos="100000">
                <a:srgbClr val="FFFF00"/>
              </a:gs>
            </a:gsLst>
            <a:lin ang="2700000" scaled="1"/>
            <a:tileRect/>
          </a:gradFill>
          <a:ln w="9525">
            <a:noFill/>
          </a:ln>
          <a:effectLst>
            <a:outerShdw dist="35921" dir="2699999" algn="ctr" rotWithShape="0">
              <a:schemeClr val="bg2"/>
            </a:outerShdw>
          </a:effectLst>
        </p:spPr>
        <p:txBody>
          <a:bodyPr anchor="ctr" anchorCtr="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2000" dirty="0">
                <a:latin typeface="华文新魏" panose="02010800040101010101" pitchFamily="2" charset="-122"/>
                <a:ea typeface="华文新魏" panose="02010800040101010101" pitchFamily="2" charset="-122"/>
              </a:rPr>
              <a:t>一个变量不能在多个</a:t>
            </a:r>
            <a:r>
              <a:rPr lang="en-US" altLang="zh-CN" sz="2000" dirty="0">
                <a:latin typeface="华文新魏" panose="02010800040101010101" pitchFamily="2" charset="-122"/>
                <a:ea typeface="华文新魏" panose="02010800040101010101" pitchFamily="2" charset="-122"/>
              </a:rPr>
              <a:t>always</a:t>
            </a:r>
            <a:r>
              <a:rPr lang="zh-CN" altLang="en-US" sz="2000" dirty="0">
                <a:latin typeface="华文新魏" panose="02010800040101010101" pitchFamily="2" charset="-122"/>
                <a:ea typeface="华文新魏" panose="02010800040101010101" pitchFamily="2" charset="-122"/>
              </a:rPr>
              <a:t>块中被赋值！</a:t>
            </a:r>
            <a:endParaRPr lang="zh-CN" altLang="en-US" sz="2000" dirty="0">
              <a:latin typeface="华文新魏" panose="02010800040101010101" pitchFamily="2" charset="-122"/>
              <a:ea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760266"/>
                                        </p:tgtEl>
                                        <p:attrNameLst>
                                          <p:attrName>style.visibility</p:attrName>
                                        </p:attrNameLst>
                                      </p:cBhvr>
                                      <p:to>
                                        <p:strVal val="visible"/>
                                      </p:to>
                                    </p:set>
                                    <p:anim calcmode="lin" valueType="num">
                                      <p:cBhvr>
                                        <p:cTn id="7" dur="500" fill="hold"/>
                                        <p:tgtEl>
                                          <p:spTgt spid="1760266"/>
                                        </p:tgtEl>
                                        <p:attrNameLst>
                                          <p:attrName>ppt_w</p:attrName>
                                        </p:attrNameLst>
                                      </p:cBhvr>
                                      <p:tavLst>
                                        <p:tav tm="0">
                                          <p:val>
                                            <p:fltVal val="0.000000"/>
                                          </p:val>
                                        </p:tav>
                                        <p:tav tm="100000">
                                          <p:val>
                                            <p:strVal val="#ppt_w"/>
                                          </p:val>
                                        </p:tav>
                                      </p:tavLst>
                                    </p:anim>
                                    <p:anim calcmode="lin" valueType="num">
                                      <p:cBhvr>
                                        <p:cTn id="8" dur="500" fill="hold"/>
                                        <p:tgtEl>
                                          <p:spTgt spid="1760266"/>
                                        </p:tgtEl>
                                        <p:attrNameLst>
                                          <p:attrName>ppt_h</p:attrName>
                                        </p:attrNameLst>
                                      </p:cBhvr>
                                      <p:tavLst>
                                        <p:tav tm="0">
                                          <p:val>
                                            <p:fltVal val="0.000000"/>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760260"/>
                                        </p:tgtEl>
                                        <p:attrNameLst>
                                          <p:attrName>style.visibility</p:attrName>
                                        </p:attrNameLst>
                                      </p:cBhvr>
                                      <p:to>
                                        <p:strVal val="visible"/>
                                      </p:to>
                                    </p:set>
                                    <p:animEffect transition="in" filter="wipe(left)">
                                      <p:cBhvr>
                                        <p:cTn id="12" dur="500"/>
                                        <p:tgtEl>
                                          <p:spTgt spid="176026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60263"/>
                                        </p:tgtEl>
                                        <p:attrNameLst>
                                          <p:attrName>style.visibility</p:attrName>
                                        </p:attrNameLst>
                                      </p:cBhvr>
                                      <p:to>
                                        <p:strVal val="visible"/>
                                      </p:to>
                                    </p:set>
                                    <p:anim calcmode="lin" valueType="num">
                                      <p:cBhvr additive="base">
                                        <p:cTn id="17" dur="500" fill="hold"/>
                                        <p:tgtEl>
                                          <p:spTgt spid="1760263"/>
                                        </p:tgtEl>
                                        <p:attrNameLst>
                                          <p:attrName>ppt_x</p:attrName>
                                        </p:attrNameLst>
                                      </p:cBhvr>
                                      <p:tavLst>
                                        <p:tav tm="0">
                                          <p:val>
                                            <p:strVal val="#ppt_x"/>
                                          </p:val>
                                        </p:tav>
                                        <p:tav tm="100000">
                                          <p:val>
                                            <p:strVal val="#ppt_x"/>
                                          </p:val>
                                        </p:tav>
                                      </p:tavLst>
                                    </p:anim>
                                    <p:anim calcmode="lin" valueType="num">
                                      <p:cBhvr additive="base">
                                        <p:cTn id="18" dur="500" fill="hold"/>
                                        <p:tgtEl>
                                          <p:spTgt spid="176026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760262"/>
                                        </p:tgtEl>
                                        <p:attrNameLst>
                                          <p:attrName>style.visibility</p:attrName>
                                        </p:attrNameLst>
                                      </p:cBhvr>
                                      <p:to>
                                        <p:strVal val="visible"/>
                                      </p:to>
                                    </p:set>
                                    <p:animEffect transition="in" filter="dissolve">
                                      <p:cBhvr>
                                        <p:cTn id="23" dur="500"/>
                                        <p:tgtEl>
                                          <p:spTgt spid="1760262"/>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1760267"/>
                                        </p:tgtEl>
                                        <p:attrNameLst>
                                          <p:attrName>style.visibility</p:attrName>
                                        </p:attrNameLst>
                                      </p:cBhvr>
                                      <p:to>
                                        <p:strVal val="visible"/>
                                      </p:to>
                                    </p:set>
                                    <p:anim calcmode="lin" valueType="num">
                                      <p:cBhvr>
                                        <p:cTn id="28" dur="500" fill="hold"/>
                                        <p:tgtEl>
                                          <p:spTgt spid="1760267"/>
                                        </p:tgtEl>
                                        <p:attrNameLst>
                                          <p:attrName>ppt_w</p:attrName>
                                        </p:attrNameLst>
                                      </p:cBhvr>
                                      <p:tavLst>
                                        <p:tav tm="0">
                                          <p:val>
                                            <p:fltVal val="0.000000"/>
                                          </p:val>
                                        </p:tav>
                                        <p:tav tm="100000">
                                          <p:val>
                                            <p:strVal val="#ppt_w"/>
                                          </p:val>
                                        </p:tav>
                                      </p:tavLst>
                                    </p:anim>
                                    <p:anim calcmode="lin" valueType="num">
                                      <p:cBhvr>
                                        <p:cTn id="29" dur="500" fill="hold"/>
                                        <p:tgtEl>
                                          <p:spTgt spid="1760267"/>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0260" grpId="0" animBg="1"/>
      <p:bldP spid="1760262" grpId="0" animBg="1"/>
      <p:bldP spid="1760263" grpId="0"/>
      <p:bldP spid="1760266" grpId="0" animBg="1"/>
      <p:bldP spid="1760267" grpId="0" animBg="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4546"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62307" name="Rectangle 3"/>
          <p:cNvSpPr>
            <a:spLocks noGrp="1"/>
          </p:cNvSpPr>
          <p:nvPr>
            <p:ph idx="1"/>
          </p:nvPr>
        </p:nvSpPr>
        <p:spPr>
          <a:xfrm>
            <a:off x="365125" y="1822450"/>
            <a:ext cx="7635875" cy="1066800"/>
          </a:xfrm>
          <a:ln/>
        </p:spPr>
        <p:txBody>
          <a:bodyPr vert="horz" wrap="square" lIns="91440" tIns="45720" rIns="91440" bIns="45720" anchor="t" anchorCtr="0"/>
          <a:p>
            <a:pPr algn="just" eaLnBrk="1" hangingPunct="1">
              <a:lnSpc>
                <a:spcPct val="110000"/>
              </a:lnSpc>
              <a:buClr>
                <a:srgbClr val="FF5050"/>
              </a:buClr>
              <a:buSzPct val="80000"/>
              <a:buFont typeface="Wingdings" panose="05000000000000000000" pitchFamily="2" charset="2"/>
              <a:buChar char="Ø"/>
            </a:pPr>
            <a:r>
              <a:rPr lang="en-US" altLang="zh-CN" dirty="0">
                <a:latin typeface="华文新魏" panose="02010800040101010101" pitchFamily="2" charset="-122"/>
                <a:ea typeface="华文新魏" panose="02010800040101010101" pitchFamily="2" charset="-122"/>
              </a:rPr>
              <a:t>always</a:t>
            </a:r>
            <a:r>
              <a:rPr lang="zh-CN" altLang="en-US" dirty="0">
                <a:latin typeface="华文新魏" panose="02010800040101010101" pitchFamily="2" charset="-122"/>
                <a:ea typeface="华文新魏" panose="02010800040101010101" pitchFamily="2" charset="-122"/>
              </a:rPr>
              <a:t>的时间控制可以为</a:t>
            </a:r>
            <a:r>
              <a:rPr lang="zh-CN" altLang="en-US" dirty="0">
                <a:solidFill>
                  <a:srgbClr val="FF66CC"/>
                </a:solidFill>
                <a:latin typeface="华文新魏" panose="02010800040101010101" pitchFamily="2" charset="-122"/>
                <a:ea typeface="华文新魏" panose="02010800040101010101" pitchFamily="2" charset="-122"/>
              </a:rPr>
              <a:t>沿</a:t>
            </a:r>
            <a:r>
              <a:rPr lang="zh-CN" altLang="en-US" dirty="0">
                <a:latin typeface="华文新魏" panose="02010800040101010101" pitchFamily="2" charset="-122"/>
                <a:ea typeface="华文新魏" panose="02010800040101010101" pitchFamily="2" charset="-122"/>
              </a:rPr>
              <a:t>触发，也可为</a:t>
            </a:r>
            <a:r>
              <a:rPr lang="zh-CN" altLang="en-US" dirty="0">
                <a:solidFill>
                  <a:srgbClr val="FF66CC"/>
                </a:solidFill>
                <a:latin typeface="华文新魏" panose="02010800040101010101" pitchFamily="2" charset="-122"/>
                <a:ea typeface="华文新魏" panose="02010800040101010101" pitchFamily="2" charset="-122"/>
              </a:rPr>
              <a:t>电平</a:t>
            </a:r>
            <a:r>
              <a:rPr lang="zh-CN" altLang="en-US" dirty="0">
                <a:latin typeface="华文新魏" panose="02010800040101010101" pitchFamily="2" charset="-122"/>
                <a:ea typeface="华文新魏" panose="02010800040101010101" pitchFamily="2" charset="-122"/>
              </a:rPr>
              <a:t>触发。</a:t>
            </a:r>
            <a:endParaRPr lang="zh-CN" altLang="en-US" dirty="0">
              <a:latin typeface="华文新魏" panose="02010800040101010101" pitchFamily="2" charset="-122"/>
              <a:ea typeface="华文新魏" panose="02010800040101010101" pitchFamily="2" charset="-122"/>
            </a:endParaRPr>
          </a:p>
          <a:p>
            <a:pPr algn="just" eaLnBrk="1" hangingPunct="1">
              <a:lnSpc>
                <a:spcPct val="110000"/>
              </a:lnSpc>
              <a:buClr>
                <a:srgbClr val="FF5050"/>
              </a:buClr>
              <a:buSzPct val="80000"/>
              <a:buFont typeface="Wingdings" panose="05000000000000000000" pitchFamily="2" charset="2"/>
              <a:buChar char="Ø"/>
            </a:pPr>
            <a:r>
              <a:rPr lang="zh-CN" altLang="en-US" dirty="0">
                <a:latin typeface="华文新魏" panose="02010800040101010101" pitchFamily="2" charset="-122"/>
                <a:ea typeface="华文新魏" panose="02010800040101010101" pitchFamily="2" charset="-122"/>
              </a:rPr>
              <a:t>关键字</a:t>
            </a:r>
            <a:r>
              <a:rPr lang="en-US" altLang="zh-CN" dirty="0">
                <a:solidFill>
                  <a:srgbClr val="FF66CC"/>
                </a:solidFill>
                <a:latin typeface="华文新魏" panose="02010800040101010101" pitchFamily="2" charset="-122"/>
                <a:ea typeface="华文新魏" panose="02010800040101010101" pitchFamily="2" charset="-122"/>
              </a:rPr>
              <a:t>posedge</a:t>
            </a:r>
            <a:r>
              <a:rPr lang="zh-CN" altLang="en-US" dirty="0">
                <a:latin typeface="华文新魏" panose="02010800040101010101" pitchFamily="2" charset="-122"/>
                <a:ea typeface="华文新魏" panose="02010800040101010101" pitchFamily="2" charset="-122"/>
              </a:rPr>
              <a:t>表示上升沿；</a:t>
            </a:r>
            <a:r>
              <a:rPr lang="en-US" altLang="zh-CN" dirty="0">
                <a:solidFill>
                  <a:srgbClr val="FF66CC"/>
                </a:solidFill>
                <a:latin typeface="华文新魏" panose="02010800040101010101" pitchFamily="2" charset="-122"/>
                <a:ea typeface="华文新魏" panose="02010800040101010101" pitchFamily="2" charset="-122"/>
              </a:rPr>
              <a:t>negedge</a:t>
            </a:r>
            <a:r>
              <a:rPr lang="zh-CN" altLang="en-US" dirty="0">
                <a:latin typeface="华文新魏" panose="02010800040101010101" pitchFamily="2" charset="-122"/>
                <a:ea typeface="华文新魏" panose="02010800040101010101" pitchFamily="2" charset="-122"/>
              </a:rPr>
              <a:t>表示下降沿。</a:t>
            </a:r>
            <a:endParaRPr lang="zh-CN" altLang="en-US" dirty="0">
              <a:latin typeface="华文新魏" panose="02010800040101010101" pitchFamily="2" charset="-122"/>
              <a:ea typeface="华文新魏" panose="02010800040101010101" pitchFamily="2" charset="-122"/>
            </a:endParaRPr>
          </a:p>
        </p:txBody>
      </p:sp>
      <p:sp>
        <p:nvSpPr>
          <p:cNvPr id="1762308" name="AutoShape 4"/>
          <p:cNvSpPr/>
          <p:nvPr/>
        </p:nvSpPr>
        <p:spPr>
          <a:xfrm>
            <a:off x="4592638" y="1225550"/>
            <a:ext cx="1676400" cy="685800"/>
          </a:xfrm>
          <a:prstGeom prst="wedgeRoundRectCallout">
            <a:avLst>
              <a:gd name="adj1" fmla="val -68181"/>
              <a:gd name="adj2" fmla="val 58796"/>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b="0" dirty="0">
                <a:latin typeface="宋体" panose="02010600030101010101" pitchFamily="2" charset="-122"/>
              </a:rPr>
              <a:t>常用于描述</a:t>
            </a:r>
            <a:r>
              <a:rPr lang="zh-CN" altLang="en-US" sz="2000" dirty="0">
                <a:solidFill>
                  <a:srgbClr val="FF0066"/>
                </a:solidFill>
                <a:latin typeface="宋体" panose="02010600030101010101" pitchFamily="2" charset="-122"/>
              </a:rPr>
              <a:t>时序</a:t>
            </a:r>
            <a:r>
              <a:rPr lang="zh-CN" altLang="en-US" sz="2000" b="0" dirty="0">
                <a:latin typeface="宋体" panose="02010600030101010101" pitchFamily="2" charset="-122"/>
              </a:rPr>
              <a:t>逻辑</a:t>
            </a:r>
            <a:endParaRPr lang="zh-CN" altLang="en-US" sz="2000" b="0" dirty="0">
              <a:latin typeface="宋体" panose="02010600030101010101" pitchFamily="2" charset="-122"/>
            </a:endParaRPr>
          </a:p>
        </p:txBody>
      </p:sp>
      <p:sp>
        <p:nvSpPr>
          <p:cNvPr id="1762309" name="AutoShape 5"/>
          <p:cNvSpPr/>
          <p:nvPr/>
        </p:nvSpPr>
        <p:spPr>
          <a:xfrm>
            <a:off x="6827838" y="1162050"/>
            <a:ext cx="1676400" cy="685800"/>
          </a:xfrm>
          <a:prstGeom prst="wedgeRoundRectCallout">
            <a:avLst>
              <a:gd name="adj1" fmla="val -72065"/>
              <a:gd name="adj2" fmla="val 64583"/>
              <a:gd name="adj3" fmla="val 16667"/>
            </a:avLst>
          </a:prstGeom>
          <a:solidFill>
            <a:srgbClr val="FFFFDD"/>
          </a:solidFill>
          <a:ln w="9525">
            <a:noFill/>
          </a:ln>
          <a:effectLst>
            <a:prstShdw prst="shdw17" dist="17961" dir="2699999">
              <a:srgbClr val="999985"/>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b="0" dirty="0">
                <a:latin typeface="宋体" panose="02010600030101010101" pitchFamily="2" charset="-122"/>
              </a:rPr>
              <a:t>常用于描述</a:t>
            </a:r>
            <a:r>
              <a:rPr lang="zh-CN" altLang="en-US" sz="2000" dirty="0">
                <a:solidFill>
                  <a:srgbClr val="FF0066"/>
                </a:solidFill>
                <a:latin typeface="宋体" panose="02010600030101010101" pitchFamily="2" charset="-122"/>
              </a:rPr>
              <a:t>组合</a:t>
            </a:r>
            <a:r>
              <a:rPr lang="zh-CN" altLang="en-US" sz="2000" b="0" dirty="0">
                <a:latin typeface="宋体" panose="02010600030101010101" pitchFamily="2" charset="-122"/>
              </a:rPr>
              <a:t>逻辑</a:t>
            </a:r>
            <a:endParaRPr lang="zh-CN" altLang="en-US" sz="2000" b="0" dirty="0">
              <a:latin typeface="宋体" panose="02010600030101010101" pitchFamily="2" charset="-122"/>
            </a:endParaRPr>
          </a:p>
        </p:txBody>
      </p:sp>
      <p:sp>
        <p:nvSpPr>
          <p:cNvPr id="1762310" name="Text Box 6"/>
          <p:cNvSpPr txBox="1"/>
          <p:nvPr/>
        </p:nvSpPr>
        <p:spPr>
          <a:xfrm>
            <a:off x="381000" y="3962400"/>
            <a:ext cx="4800600" cy="1781175"/>
          </a:xfrm>
          <a:prstGeom prst="rect">
            <a:avLst/>
          </a:prstGeom>
          <a:solidFill>
            <a:srgbClr val="99CCFF"/>
          </a:solidFill>
          <a:ln w="12700" cap="flat" cmpd="sng">
            <a:solidFill>
              <a:schemeClr val="tx1"/>
            </a:solidFill>
            <a:prstDash val="solid"/>
            <a:miter/>
            <a:headEnd type="none" w="med" len="med"/>
            <a:tailEnd type="none" w="med" len="med"/>
          </a:ln>
          <a:effectLst>
            <a:outerShdw dist="107763" dir="18900000" algn="ctr" rotWithShape="0">
              <a:schemeClr val="bg2"/>
            </a:outer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en-US" altLang="zh-CN" sz="2000" dirty="0">
                <a:latin typeface="Times New Roman" panose="02020603050405020304" pitchFamily="18" charset="0"/>
              </a:rPr>
              <a:t>always@ (posedge clock or posedge reset)</a:t>
            </a:r>
            <a:endParaRPr lang="en-US" altLang="zh-CN" sz="2000" dirty="0">
              <a:latin typeface="Times New Roman" panose="02020603050405020304" pitchFamily="18" charset="0"/>
            </a:endParaRPr>
          </a:p>
          <a:p>
            <a:pPr marL="0" lvl="0" indent="0" eaLnBrk="1" hangingPunct="1">
              <a:spcBef>
                <a:spcPct val="50000"/>
              </a:spcBef>
              <a:buClrTx/>
              <a:buFontTx/>
              <a:buNone/>
            </a:pPr>
            <a:r>
              <a:rPr lang="en-US" altLang="zh-CN" sz="2000" dirty="0">
                <a:latin typeface="Times New Roman" panose="02020603050405020304" pitchFamily="18" charset="0"/>
              </a:rPr>
              <a:t>   begin</a:t>
            </a:r>
            <a:endParaRPr lang="en-US" altLang="zh-CN" sz="2000" dirty="0">
              <a:latin typeface="Times New Roman" panose="02020603050405020304" pitchFamily="18" charset="0"/>
            </a:endParaRPr>
          </a:p>
          <a:p>
            <a:pPr marL="0" lvl="0" indent="0" eaLnBrk="1" hangingPunct="1">
              <a:spcBef>
                <a:spcPct val="50000"/>
              </a:spcBef>
              <a:buClrTx/>
              <a:buFontTx/>
              <a:buNone/>
            </a:pPr>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a:p>
            <a:pPr marL="0" lvl="0" indent="0" eaLnBrk="1" hangingPunct="1">
              <a:spcBef>
                <a:spcPct val="50000"/>
              </a:spcBef>
              <a:buClrTx/>
              <a:buFontTx/>
              <a:buNone/>
            </a:pPr>
            <a:r>
              <a:rPr lang="en-US" altLang="zh-CN" sz="2000" dirty="0">
                <a:latin typeface="Times New Roman" panose="02020603050405020304" pitchFamily="18" charset="0"/>
              </a:rPr>
              <a:t>   end</a:t>
            </a:r>
            <a:endParaRPr lang="en-US" altLang="zh-CN" sz="2000" dirty="0">
              <a:latin typeface="Times New Roman" panose="02020603050405020304" pitchFamily="18" charset="0"/>
            </a:endParaRPr>
          </a:p>
        </p:txBody>
      </p:sp>
      <p:sp>
        <p:nvSpPr>
          <p:cNvPr id="1762311" name="Text Box 7"/>
          <p:cNvSpPr txBox="1"/>
          <p:nvPr/>
        </p:nvSpPr>
        <p:spPr>
          <a:xfrm>
            <a:off x="5867400" y="3962400"/>
            <a:ext cx="2743200" cy="1781175"/>
          </a:xfrm>
          <a:prstGeom prst="rect">
            <a:avLst/>
          </a:prstGeom>
          <a:solidFill>
            <a:srgbClr val="99CCFF"/>
          </a:solidFill>
          <a:ln w="12700" cap="flat" cmpd="sng">
            <a:solidFill>
              <a:schemeClr val="tx1"/>
            </a:solidFill>
            <a:prstDash val="solid"/>
            <a:miter/>
            <a:headEnd type="none" w="med" len="med"/>
            <a:tailEnd type="none" w="med" len="med"/>
          </a:ln>
          <a:effectLst>
            <a:outerShdw dist="107763" dir="18900000" algn="ctr" rotWithShape="0">
              <a:schemeClr val="bg2"/>
            </a:outer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en-US" altLang="zh-CN" sz="2000" dirty="0">
                <a:latin typeface="Times New Roman" panose="02020603050405020304" pitchFamily="18" charset="0"/>
              </a:rPr>
              <a:t>always@ (a or b or c)</a:t>
            </a:r>
            <a:endParaRPr lang="en-US" altLang="zh-CN" sz="2000" dirty="0">
              <a:latin typeface="Times New Roman" panose="02020603050405020304" pitchFamily="18" charset="0"/>
            </a:endParaRPr>
          </a:p>
          <a:p>
            <a:pPr marL="0" lvl="0" indent="0" eaLnBrk="1" hangingPunct="1">
              <a:spcBef>
                <a:spcPct val="50000"/>
              </a:spcBef>
              <a:buClrTx/>
              <a:buFontTx/>
              <a:buNone/>
            </a:pPr>
            <a:r>
              <a:rPr lang="en-US" altLang="zh-CN" sz="2000" dirty="0">
                <a:latin typeface="Times New Roman" panose="02020603050405020304" pitchFamily="18" charset="0"/>
              </a:rPr>
              <a:t>   begin</a:t>
            </a:r>
            <a:endParaRPr lang="en-US" altLang="zh-CN" sz="2000" dirty="0">
              <a:latin typeface="Times New Roman" panose="02020603050405020304" pitchFamily="18" charset="0"/>
            </a:endParaRPr>
          </a:p>
          <a:p>
            <a:pPr marL="0" lvl="0" indent="0" eaLnBrk="1" hangingPunct="1">
              <a:spcBef>
                <a:spcPct val="50000"/>
              </a:spcBef>
              <a:buClrTx/>
              <a:buFontTx/>
              <a:buNone/>
            </a:pPr>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a:p>
            <a:pPr marL="0" lvl="0" indent="0" eaLnBrk="1" hangingPunct="1">
              <a:spcBef>
                <a:spcPct val="50000"/>
              </a:spcBef>
              <a:buClrTx/>
              <a:buFontTx/>
              <a:buNone/>
            </a:pPr>
            <a:r>
              <a:rPr lang="en-US" altLang="zh-CN" sz="2000" dirty="0">
                <a:latin typeface="Times New Roman" panose="02020603050405020304" pitchFamily="18" charset="0"/>
              </a:rPr>
              <a:t>   end</a:t>
            </a:r>
            <a:endParaRPr lang="en-US" altLang="zh-CN" sz="2000" dirty="0">
              <a:latin typeface="Times New Roman" panose="02020603050405020304" pitchFamily="18" charset="0"/>
            </a:endParaRPr>
          </a:p>
        </p:txBody>
      </p:sp>
      <p:sp>
        <p:nvSpPr>
          <p:cNvPr id="1762312" name="Text Box 8"/>
          <p:cNvSpPr txBox="1"/>
          <p:nvPr/>
        </p:nvSpPr>
        <p:spPr>
          <a:xfrm>
            <a:off x="685800" y="3195638"/>
            <a:ext cx="3962400" cy="427037"/>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algn="just">
              <a:spcBef>
                <a:spcPct val="0"/>
              </a:spcBef>
              <a:buClrTx/>
              <a:buFontTx/>
              <a:buNone/>
            </a:pPr>
            <a:r>
              <a:rPr lang="zh-CN" altLang="en-US" sz="2200" dirty="0">
                <a:solidFill>
                  <a:srgbClr val="CC3300"/>
                </a:solidFill>
                <a:latin typeface="方正姚体" panose="02010601030101010101" pitchFamily="2" charset="-122"/>
                <a:ea typeface="方正姚体" panose="02010601030101010101" pitchFamily="2" charset="-122"/>
              </a:rPr>
              <a:t>由两个沿触发的</a:t>
            </a:r>
            <a:r>
              <a:rPr lang="en-US" altLang="zh-CN" sz="2200" dirty="0">
                <a:solidFill>
                  <a:srgbClr val="CC3300"/>
                </a:solidFill>
                <a:latin typeface="方正姚体" panose="02010601030101010101" pitchFamily="2" charset="-122"/>
                <a:ea typeface="方正姚体" panose="02010601030101010101" pitchFamily="2" charset="-122"/>
              </a:rPr>
              <a:t>always </a:t>
            </a:r>
            <a:r>
              <a:rPr lang="zh-CN" altLang="en-US" sz="2200" dirty="0">
                <a:solidFill>
                  <a:srgbClr val="CC3300"/>
                </a:solidFill>
                <a:latin typeface="方正姚体" panose="02010601030101010101" pitchFamily="2" charset="-122"/>
                <a:ea typeface="方正姚体" panose="02010601030101010101" pitchFamily="2" charset="-122"/>
              </a:rPr>
              <a:t>块</a:t>
            </a:r>
            <a:endParaRPr lang="zh-CN" altLang="en-US" sz="2200" dirty="0">
              <a:solidFill>
                <a:srgbClr val="CC3300"/>
              </a:solidFill>
              <a:latin typeface="方正姚体" panose="02010601030101010101" pitchFamily="2" charset="-122"/>
              <a:ea typeface="方正姚体" panose="02010601030101010101" pitchFamily="2" charset="-122"/>
            </a:endParaRPr>
          </a:p>
        </p:txBody>
      </p:sp>
      <p:sp>
        <p:nvSpPr>
          <p:cNvPr id="1762313" name="Text Box 9"/>
          <p:cNvSpPr txBox="1"/>
          <p:nvPr/>
        </p:nvSpPr>
        <p:spPr>
          <a:xfrm>
            <a:off x="5181600" y="3216275"/>
            <a:ext cx="3962400" cy="427038"/>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algn="just">
              <a:spcBef>
                <a:spcPct val="0"/>
              </a:spcBef>
              <a:buClrTx/>
              <a:buFontTx/>
              <a:buNone/>
            </a:pPr>
            <a:r>
              <a:rPr lang="zh-CN" altLang="en-US" sz="2200" dirty="0">
                <a:solidFill>
                  <a:srgbClr val="CC3300"/>
                </a:solidFill>
                <a:latin typeface="方正姚体" panose="02010601030101010101" pitchFamily="2" charset="-122"/>
                <a:ea typeface="方正姚体" panose="02010601030101010101" pitchFamily="2" charset="-122"/>
              </a:rPr>
              <a:t>由多个电平触发的</a:t>
            </a:r>
            <a:r>
              <a:rPr lang="en-US" altLang="zh-CN" sz="2200" dirty="0">
                <a:solidFill>
                  <a:srgbClr val="CC3300"/>
                </a:solidFill>
                <a:latin typeface="方正姚体" panose="02010601030101010101" pitchFamily="2" charset="-122"/>
                <a:ea typeface="方正姚体" panose="02010601030101010101" pitchFamily="2" charset="-122"/>
              </a:rPr>
              <a:t>always </a:t>
            </a:r>
            <a:r>
              <a:rPr lang="zh-CN" altLang="en-US" sz="2200" dirty="0">
                <a:solidFill>
                  <a:srgbClr val="CC3300"/>
                </a:solidFill>
                <a:latin typeface="方正姚体" panose="02010601030101010101" pitchFamily="2" charset="-122"/>
                <a:ea typeface="方正姚体" panose="02010601030101010101" pitchFamily="2" charset="-122"/>
              </a:rPr>
              <a:t>块</a:t>
            </a:r>
            <a:endParaRPr lang="zh-CN" altLang="en-US" sz="2200" dirty="0">
              <a:solidFill>
                <a:srgbClr val="CC3300"/>
              </a:solidFill>
              <a:latin typeface="方正姚体" panose="02010601030101010101" pitchFamily="2" charset="-122"/>
              <a:ea typeface="方正姚体" panose="0201060103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62307"/>
                                        </p:tgtEl>
                                        <p:attrNameLst>
                                          <p:attrName>style.visibility</p:attrName>
                                        </p:attrNameLst>
                                      </p:cBhvr>
                                      <p:to>
                                        <p:strVal val="visible"/>
                                      </p:to>
                                    </p:set>
                                    <p:anim calcmode="lin" valueType="num">
                                      <p:cBhvr additive="base">
                                        <p:cTn id="7" dur="500" fill="hold"/>
                                        <p:tgtEl>
                                          <p:spTgt spid="1762307"/>
                                        </p:tgtEl>
                                        <p:attrNameLst>
                                          <p:attrName>ppt_x</p:attrName>
                                        </p:attrNameLst>
                                      </p:cBhvr>
                                      <p:tavLst>
                                        <p:tav tm="0">
                                          <p:val>
                                            <p:strVal val="0-#ppt_w/2"/>
                                          </p:val>
                                        </p:tav>
                                        <p:tav tm="100000">
                                          <p:val>
                                            <p:strVal val="#ppt_x"/>
                                          </p:val>
                                        </p:tav>
                                      </p:tavLst>
                                    </p:anim>
                                    <p:anim calcmode="lin" valueType="num">
                                      <p:cBhvr additive="base">
                                        <p:cTn id="8" dur="500" fill="hold"/>
                                        <p:tgtEl>
                                          <p:spTgt spid="176230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762308"/>
                                        </p:tgtEl>
                                        <p:attrNameLst>
                                          <p:attrName>style.visibility</p:attrName>
                                        </p:attrNameLst>
                                      </p:cBhvr>
                                      <p:to>
                                        <p:strVal val="visible"/>
                                      </p:to>
                                    </p:set>
                                    <p:animEffect transition="in" filter="dissolve">
                                      <p:cBhvr>
                                        <p:cTn id="13" dur="500"/>
                                        <p:tgtEl>
                                          <p:spTgt spid="176230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762309"/>
                                        </p:tgtEl>
                                        <p:attrNameLst>
                                          <p:attrName>style.visibility</p:attrName>
                                        </p:attrNameLst>
                                      </p:cBhvr>
                                      <p:to>
                                        <p:strVal val="visible"/>
                                      </p:to>
                                    </p:set>
                                    <p:animEffect transition="in" filter="dissolve">
                                      <p:cBhvr>
                                        <p:cTn id="18" dur="500"/>
                                        <p:tgtEl>
                                          <p:spTgt spid="176230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762312"/>
                                        </p:tgtEl>
                                        <p:attrNameLst>
                                          <p:attrName>style.visibility</p:attrName>
                                        </p:attrNameLst>
                                      </p:cBhvr>
                                      <p:to>
                                        <p:strVal val="visible"/>
                                      </p:to>
                                    </p:set>
                                    <p:animEffect transition="in" filter="wipe(left)">
                                      <p:cBhvr>
                                        <p:cTn id="23" dur="500"/>
                                        <p:tgtEl>
                                          <p:spTgt spid="1762312"/>
                                        </p:tgtEl>
                                      </p:cBhvr>
                                    </p:animEffect>
                                  </p:childTnLst>
                                </p:cTn>
                              </p:par>
                            </p:childTnLst>
                          </p:cTn>
                        </p:par>
                        <p:par>
                          <p:cTn id="24" fill="hold">
                            <p:stCondLst>
                              <p:cond delay="500"/>
                            </p:stCondLst>
                            <p:childTnLst>
                              <p:par>
                                <p:cTn id="25" presetID="2" presetClass="entr" presetSubtype="4" fill="hold" grpId="0" nodeType="afterEffect">
                                  <p:stCondLst>
                                    <p:cond delay="0"/>
                                  </p:stCondLst>
                                  <p:childTnLst>
                                    <p:set>
                                      <p:cBhvr>
                                        <p:cTn id="26" dur="1" fill="hold">
                                          <p:stCondLst>
                                            <p:cond delay="0"/>
                                          </p:stCondLst>
                                        </p:cTn>
                                        <p:tgtEl>
                                          <p:spTgt spid="1762310"/>
                                        </p:tgtEl>
                                        <p:attrNameLst>
                                          <p:attrName>style.visibility</p:attrName>
                                        </p:attrNameLst>
                                      </p:cBhvr>
                                      <p:to>
                                        <p:strVal val="visible"/>
                                      </p:to>
                                    </p:set>
                                    <p:anim calcmode="lin" valueType="num">
                                      <p:cBhvr additive="base">
                                        <p:cTn id="27" dur="500" fill="hold"/>
                                        <p:tgtEl>
                                          <p:spTgt spid="1762310"/>
                                        </p:tgtEl>
                                        <p:attrNameLst>
                                          <p:attrName>ppt_x</p:attrName>
                                        </p:attrNameLst>
                                      </p:cBhvr>
                                      <p:tavLst>
                                        <p:tav tm="0">
                                          <p:val>
                                            <p:strVal val="#ppt_x"/>
                                          </p:val>
                                        </p:tav>
                                        <p:tav tm="100000">
                                          <p:val>
                                            <p:strVal val="#ppt_x"/>
                                          </p:val>
                                        </p:tav>
                                      </p:tavLst>
                                    </p:anim>
                                    <p:anim calcmode="lin" valueType="num">
                                      <p:cBhvr additive="base">
                                        <p:cTn id="28" dur="500" fill="hold"/>
                                        <p:tgtEl>
                                          <p:spTgt spid="17623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762313"/>
                                        </p:tgtEl>
                                        <p:attrNameLst>
                                          <p:attrName>style.visibility</p:attrName>
                                        </p:attrNameLst>
                                      </p:cBhvr>
                                      <p:to>
                                        <p:strVal val="visible"/>
                                      </p:to>
                                    </p:set>
                                    <p:anim calcmode="lin" valueType="num">
                                      <p:cBhvr additive="base">
                                        <p:cTn id="33" dur="500" fill="hold"/>
                                        <p:tgtEl>
                                          <p:spTgt spid="1762313"/>
                                        </p:tgtEl>
                                        <p:attrNameLst>
                                          <p:attrName>ppt_x</p:attrName>
                                        </p:attrNameLst>
                                      </p:cBhvr>
                                      <p:tavLst>
                                        <p:tav tm="0">
                                          <p:val>
                                            <p:strVal val="1+#ppt_w/2"/>
                                          </p:val>
                                        </p:tav>
                                        <p:tav tm="100000">
                                          <p:val>
                                            <p:strVal val="#ppt_x"/>
                                          </p:val>
                                        </p:tav>
                                      </p:tavLst>
                                    </p:anim>
                                    <p:anim calcmode="lin" valueType="num">
                                      <p:cBhvr additive="base">
                                        <p:cTn id="34" dur="500" fill="hold"/>
                                        <p:tgtEl>
                                          <p:spTgt spid="1762313"/>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2" presetClass="entr" presetSubtype="4" fill="hold" grpId="0" nodeType="afterEffect">
                                  <p:stCondLst>
                                    <p:cond delay="0"/>
                                  </p:stCondLst>
                                  <p:childTnLst>
                                    <p:set>
                                      <p:cBhvr>
                                        <p:cTn id="37" dur="1" fill="hold">
                                          <p:stCondLst>
                                            <p:cond delay="0"/>
                                          </p:stCondLst>
                                        </p:cTn>
                                        <p:tgtEl>
                                          <p:spTgt spid="1762311"/>
                                        </p:tgtEl>
                                        <p:attrNameLst>
                                          <p:attrName>style.visibility</p:attrName>
                                        </p:attrNameLst>
                                      </p:cBhvr>
                                      <p:to>
                                        <p:strVal val="visible"/>
                                      </p:to>
                                    </p:set>
                                    <p:anim calcmode="lin" valueType="num">
                                      <p:cBhvr additive="base">
                                        <p:cTn id="38" dur="500" fill="hold"/>
                                        <p:tgtEl>
                                          <p:spTgt spid="1762311"/>
                                        </p:tgtEl>
                                        <p:attrNameLst>
                                          <p:attrName>ppt_x</p:attrName>
                                        </p:attrNameLst>
                                      </p:cBhvr>
                                      <p:tavLst>
                                        <p:tav tm="0">
                                          <p:val>
                                            <p:strVal val="#ppt_x"/>
                                          </p:val>
                                        </p:tav>
                                        <p:tav tm="100000">
                                          <p:val>
                                            <p:strVal val="#ppt_x"/>
                                          </p:val>
                                        </p:tav>
                                      </p:tavLst>
                                    </p:anim>
                                    <p:anim calcmode="lin" valueType="num">
                                      <p:cBhvr additive="base">
                                        <p:cTn id="39" dur="500" fill="hold"/>
                                        <p:tgtEl>
                                          <p:spTgt spid="17623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2307" grpId="0"/>
      <p:bldP spid="1762308" grpId="0" animBg="1"/>
      <p:bldP spid="1762309" grpId="0" animBg="1"/>
      <p:bldP spid="1762310" grpId="0" animBg="1"/>
      <p:bldP spid="1762311" grpId="0" animBg="1"/>
      <p:bldP spid="1762312" grpId="0"/>
      <p:bldP spid="1762313"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659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102275" name="Rectangle 3"/>
          <p:cNvSpPr>
            <a:spLocks noGrp="1"/>
          </p:cNvSpPr>
          <p:nvPr>
            <p:ph idx="1"/>
          </p:nvPr>
        </p:nvSpPr>
        <p:spPr>
          <a:xfrm>
            <a:off x="2433638" y="1066800"/>
            <a:ext cx="6261100" cy="1854200"/>
          </a:xfrm>
          <a:ln/>
        </p:spPr>
        <p:txBody>
          <a:bodyPr vert="horz" wrap="square" lIns="91440" tIns="45720" rIns="91440" bIns="45720" anchor="t" anchorCtr="0"/>
          <a:p>
            <a:pPr algn="just" eaLnBrk="1" hangingPunct="1">
              <a:lnSpc>
                <a:spcPct val="110000"/>
              </a:lnSpc>
              <a:buClr>
                <a:srgbClr val="FF5050"/>
              </a:buClr>
              <a:buSzPct val="80000"/>
              <a:buFont typeface="Wingdings" panose="05000000000000000000" pitchFamily="2" charset="2"/>
              <a:buChar char="Ø"/>
            </a:pPr>
            <a:r>
              <a:rPr lang="en-US" altLang="zh-CN" dirty="0">
                <a:latin typeface="Times New Roman" panose="02020603050405020304" pitchFamily="18" charset="0"/>
              </a:rPr>
              <a:t>always</a:t>
            </a:r>
            <a:r>
              <a:rPr lang="zh-CN" altLang="en-US" dirty="0">
                <a:latin typeface="Times New Roman" panose="02020603050405020304" pitchFamily="18" charset="0"/>
              </a:rPr>
              <a:t>块语句是用于综合过程的最有用的语句之一，但又常常是不可综合的。为得到最好的综合结果， </a:t>
            </a:r>
            <a:r>
              <a:rPr lang="en-US" altLang="zh-CN" dirty="0">
                <a:latin typeface="Times New Roman" panose="02020603050405020304" pitchFamily="18" charset="0"/>
              </a:rPr>
              <a:t>always</a:t>
            </a:r>
            <a:r>
              <a:rPr lang="zh-CN" altLang="en-US" dirty="0">
                <a:latin typeface="Times New Roman" panose="02020603050405020304" pitchFamily="18" charset="0"/>
              </a:rPr>
              <a:t>块程序应严格按以下模板来编写：</a:t>
            </a:r>
            <a:endParaRPr lang="zh-CN" altLang="en-US" dirty="0">
              <a:latin typeface="Times New Roman" panose="02020603050405020304" pitchFamily="18" charset="0"/>
            </a:endParaRPr>
          </a:p>
        </p:txBody>
      </p:sp>
      <p:sp>
        <p:nvSpPr>
          <p:cNvPr id="2102278" name="Rectangle 6"/>
          <p:cNvSpPr>
            <a:spLocks noChangeArrowheads="1"/>
          </p:cNvSpPr>
          <p:nvPr/>
        </p:nvSpPr>
        <p:spPr bwMode="auto">
          <a:xfrm>
            <a:off x="412750" y="3116263"/>
            <a:ext cx="971550" cy="446088"/>
          </a:xfrm>
          <a:prstGeom prst="rect">
            <a:avLst/>
          </a:prstGeom>
          <a:noFill/>
          <a:ln w="25400">
            <a:solidFill>
              <a:srgbClr val="FF9900"/>
            </a:solidFill>
            <a:miter lim="800000"/>
          </a:ln>
          <a:effectLst/>
          <a:extLst>
            <a:ext uri="{909E8E84-426E-40DD-AFC4-6F175D3DCCD1}">
              <a14:hiddenFill xmlns:a14="http://schemas.microsoft.com/office/drawing/2010/main">
                <a:gradFill rotWithShape="0">
                  <a:gsLst>
                    <a:gs pos="0">
                      <a:srgbClr val="8488C4"/>
                    </a:gs>
                    <a:gs pos="53000">
                      <a:srgbClr val="D4DEFF"/>
                    </a:gs>
                    <a:gs pos="83000">
                      <a:srgbClr val="D4DEFF"/>
                    </a:gs>
                    <a:gs pos="100000">
                      <a:srgbClr val="96AB94"/>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90000"/>
              </a:lnSpc>
              <a:spcBef>
                <a:spcPct val="30000"/>
              </a:spcBef>
              <a:spcAft>
                <a:spcPct val="0"/>
              </a:spcAft>
              <a:buClr>
                <a:schemeClr val="tx2"/>
              </a:buClr>
              <a:buSzPct val="85000"/>
              <a:buFont typeface="Wingdings" panose="05000000000000000000" pitchFamily="2" charset="2"/>
              <a:buNone/>
              <a:defRPr/>
            </a:pPr>
            <a:r>
              <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rPr>
              <a:t>模板</a:t>
            </a:r>
            <a:r>
              <a:rPr kumimoji="1" lang="en-US" altLang="zh-CN"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rPr>
              <a:t>1</a:t>
            </a:r>
            <a:endParaRPr kumimoji="1" lang="en-US" altLang="zh-CN"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endParaRPr>
          </a:p>
        </p:txBody>
      </p:sp>
      <p:sp>
        <p:nvSpPr>
          <p:cNvPr id="2102279" name="AutoShape 7"/>
          <p:cNvSpPr>
            <a:spLocks noChangeArrowheads="1"/>
          </p:cNvSpPr>
          <p:nvPr/>
        </p:nvSpPr>
        <p:spPr bwMode="auto">
          <a:xfrm rot="-765681">
            <a:off x="0" y="1047750"/>
            <a:ext cx="2395538" cy="800100"/>
          </a:xfrm>
          <a:prstGeom prst="star32">
            <a:avLst>
              <a:gd name="adj" fmla="val 37500"/>
            </a:avLst>
          </a:prstGeom>
          <a:solidFill>
            <a:schemeClr val="accent2"/>
          </a:solidFill>
          <a:ln w="9525">
            <a:solidFill>
              <a:srgbClr val="00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可综合性问题</a:t>
            </a:r>
            <a:endParaRPr kumimoji="0" lang="zh-CN" alt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endParaRPr>
          </a:p>
        </p:txBody>
      </p:sp>
      <p:sp>
        <p:nvSpPr>
          <p:cNvPr id="2102280" name="Text Box 8"/>
          <p:cNvSpPr txBox="1"/>
          <p:nvPr/>
        </p:nvSpPr>
        <p:spPr>
          <a:xfrm>
            <a:off x="2014538" y="2984500"/>
            <a:ext cx="6221412" cy="1317625"/>
          </a:xfrm>
          <a:prstGeom prst="rect">
            <a:avLst/>
          </a:prstGeom>
          <a:solidFill>
            <a:srgbClr val="ADD6FF"/>
          </a:solidFill>
          <a:ln w="12700" cap="flat" cmpd="sng">
            <a:solidFill>
              <a:schemeClr val="tx1"/>
            </a:solidFill>
            <a:prstDash val="solid"/>
            <a:miter/>
            <a:headEnd type="none" w="med" len="med"/>
            <a:tailEnd type="none" w="med" len="med"/>
          </a:ln>
          <a:effectLst>
            <a:outerShdw dist="107763" dir="2699999" algn="ctr" rotWithShape="0">
              <a:schemeClr val="bg2"/>
            </a:outer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eaLnBrk="1" hangingPunct="1">
              <a:lnSpc>
                <a:spcPct val="90000"/>
              </a:lnSpc>
              <a:buNone/>
            </a:pPr>
            <a:r>
              <a:rPr lang="en-US" altLang="zh-CN" sz="2000" dirty="0">
                <a:latin typeface="Times New Roman" panose="02020603050405020304" pitchFamily="18" charset="0"/>
              </a:rPr>
              <a:t>always @ (Inputs) //</a:t>
            </a:r>
            <a:r>
              <a:rPr lang="zh-CN" altLang="en-US" sz="2000" dirty="0">
                <a:latin typeface="Times New Roman" panose="02020603050405020304" pitchFamily="18" charset="0"/>
              </a:rPr>
              <a:t>所有输入信号必须列出，用</a:t>
            </a:r>
            <a:r>
              <a:rPr lang="en-US" altLang="zh-CN" sz="2000" dirty="0">
                <a:latin typeface="Times New Roman" panose="02020603050405020304" pitchFamily="18" charset="0"/>
              </a:rPr>
              <a:t>or</a:t>
            </a:r>
            <a:r>
              <a:rPr lang="zh-CN" altLang="en-US" sz="2000" dirty="0">
                <a:latin typeface="Times New Roman" panose="02020603050405020304" pitchFamily="18" charset="0"/>
              </a:rPr>
              <a:t>隔开</a:t>
            </a:r>
            <a:endParaRPr lang="zh-CN" altLang="en-US" sz="2000" dirty="0">
              <a:latin typeface="Times New Roman" panose="02020603050405020304" pitchFamily="18" charset="0"/>
            </a:endParaRPr>
          </a:p>
          <a:p>
            <a:pPr marL="0" lvl="0" indent="0" algn="just" eaLnBrk="1" hangingPunct="1">
              <a:lnSpc>
                <a:spcPct val="90000"/>
              </a:lnSpc>
              <a:buNone/>
            </a:pPr>
            <a:r>
              <a:rPr lang="zh-CN" altLang="en-US" sz="2000" dirty="0">
                <a:latin typeface="Times New Roman" panose="02020603050405020304" pitchFamily="18" charset="0"/>
              </a:rPr>
              <a:t>   </a:t>
            </a:r>
            <a:r>
              <a:rPr lang="en-US" altLang="zh-CN" sz="2000" dirty="0">
                <a:solidFill>
                  <a:srgbClr val="E43600"/>
                </a:solidFill>
                <a:latin typeface="Times New Roman" panose="02020603050405020304" pitchFamily="18" charset="0"/>
              </a:rPr>
              <a:t>begin</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marL="0" lvl="0" indent="0" algn="just">
              <a:lnSpc>
                <a:spcPct val="90000"/>
              </a:lnSpc>
              <a:spcBef>
                <a:spcPct val="0"/>
              </a:spcBef>
              <a:buClrTx/>
              <a:buFontTx/>
              <a:buNone/>
            </a:pPr>
            <a:r>
              <a:rPr lang="en-US" altLang="zh-CN" sz="2000" dirty="0">
                <a:latin typeface="Times New Roman" panose="02020603050405020304" pitchFamily="18" charset="0"/>
              </a:rPr>
              <a:t>       ……                 //</a:t>
            </a:r>
            <a:r>
              <a:rPr lang="zh-CN" altLang="en-US" sz="2000" dirty="0">
                <a:latin typeface="Times New Roman" panose="02020603050405020304" pitchFamily="18" charset="0"/>
              </a:rPr>
              <a:t>组合逻辑关系</a:t>
            </a:r>
            <a:endParaRPr lang="zh-CN" altLang="en-US" sz="2000" dirty="0">
              <a:latin typeface="Times New Roman" panose="02020603050405020304" pitchFamily="18" charset="0"/>
            </a:endParaRPr>
          </a:p>
          <a:p>
            <a:pPr marL="0" lvl="0" indent="0" algn="just">
              <a:lnSpc>
                <a:spcPct val="90000"/>
              </a:lnSpc>
              <a:spcBef>
                <a:spcPct val="0"/>
              </a:spcBef>
              <a:buClrTx/>
              <a:buFontTx/>
              <a:buNone/>
            </a:pPr>
            <a:r>
              <a:rPr lang="zh-CN" altLang="en-US" sz="2000" dirty="0">
                <a:latin typeface="Times New Roman" panose="02020603050405020304" pitchFamily="18" charset="0"/>
              </a:rPr>
              <a:t>   </a:t>
            </a:r>
            <a:r>
              <a:rPr lang="en-US" altLang="zh-CN" sz="2000" dirty="0">
                <a:solidFill>
                  <a:srgbClr val="E43600"/>
                </a:solidFill>
                <a:latin typeface="Times New Roman" panose="02020603050405020304" pitchFamily="18" charset="0"/>
              </a:rPr>
              <a:t>end</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2102281" name="Rectangle 9"/>
          <p:cNvSpPr>
            <a:spLocks noChangeArrowheads="1"/>
          </p:cNvSpPr>
          <p:nvPr/>
        </p:nvSpPr>
        <p:spPr bwMode="auto">
          <a:xfrm>
            <a:off x="417513" y="4862513"/>
            <a:ext cx="971550" cy="446088"/>
          </a:xfrm>
          <a:prstGeom prst="rect">
            <a:avLst/>
          </a:prstGeom>
          <a:noFill/>
          <a:ln w="25400">
            <a:solidFill>
              <a:srgbClr val="FF9900"/>
            </a:solidFill>
            <a:miter lim="800000"/>
          </a:ln>
          <a:effectLst/>
          <a:extLst>
            <a:ext uri="{909E8E84-426E-40DD-AFC4-6F175D3DCCD1}">
              <a14:hiddenFill xmlns:a14="http://schemas.microsoft.com/office/drawing/2010/main">
                <a:gradFill rotWithShape="0">
                  <a:gsLst>
                    <a:gs pos="0">
                      <a:srgbClr val="8488C4"/>
                    </a:gs>
                    <a:gs pos="53000">
                      <a:srgbClr val="D4DEFF"/>
                    </a:gs>
                    <a:gs pos="83000">
                      <a:srgbClr val="D4DEFF"/>
                    </a:gs>
                    <a:gs pos="100000">
                      <a:srgbClr val="96AB94"/>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90000"/>
              </a:lnSpc>
              <a:spcBef>
                <a:spcPct val="30000"/>
              </a:spcBef>
              <a:spcAft>
                <a:spcPct val="0"/>
              </a:spcAft>
              <a:buClr>
                <a:schemeClr val="tx2"/>
              </a:buClr>
              <a:buSzPct val="85000"/>
              <a:buFont typeface="Wingdings" panose="05000000000000000000" pitchFamily="2" charset="2"/>
              <a:buNone/>
              <a:defRPr/>
            </a:pPr>
            <a:r>
              <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rPr>
              <a:t>模板</a:t>
            </a:r>
            <a:r>
              <a:rPr kumimoji="1" lang="en-US" altLang="zh-CN"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rPr>
              <a:t>2</a:t>
            </a:r>
            <a:endParaRPr kumimoji="1" lang="en-US" altLang="zh-CN"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endParaRPr>
          </a:p>
        </p:txBody>
      </p:sp>
      <p:sp>
        <p:nvSpPr>
          <p:cNvPr id="2102282" name="Text Box 10"/>
          <p:cNvSpPr txBox="1"/>
          <p:nvPr/>
        </p:nvSpPr>
        <p:spPr>
          <a:xfrm>
            <a:off x="1993900" y="4699000"/>
            <a:ext cx="6283325" cy="1652588"/>
          </a:xfrm>
          <a:prstGeom prst="rect">
            <a:avLst/>
          </a:prstGeom>
          <a:solidFill>
            <a:srgbClr val="ADD6FF"/>
          </a:solidFill>
          <a:ln w="12700" cap="flat" cmpd="sng">
            <a:solidFill>
              <a:schemeClr val="tx1"/>
            </a:solidFill>
            <a:prstDash val="solid"/>
            <a:miter/>
            <a:headEnd type="none" w="med" len="med"/>
            <a:tailEnd type="none" w="med" len="med"/>
          </a:ln>
          <a:effectLst>
            <a:outerShdw dist="107763" dir="2699999" algn="ctr" rotWithShape="0">
              <a:schemeClr val="bg2"/>
            </a:outer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eaLnBrk="1" hangingPunct="1">
              <a:lnSpc>
                <a:spcPct val="90000"/>
              </a:lnSpc>
              <a:buNone/>
            </a:pPr>
            <a:r>
              <a:rPr lang="en-US" altLang="zh-CN" sz="2000" dirty="0">
                <a:latin typeface="Times New Roman" panose="02020603050405020304" pitchFamily="18" charset="0"/>
              </a:rPr>
              <a:t>always @ (Inputs) //</a:t>
            </a:r>
            <a:r>
              <a:rPr lang="zh-CN" altLang="en-US" sz="2000" dirty="0">
                <a:latin typeface="Times New Roman" panose="02020603050405020304" pitchFamily="18" charset="0"/>
              </a:rPr>
              <a:t>所有输入信号必须列出，用</a:t>
            </a:r>
            <a:r>
              <a:rPr lang="en-US" altLang="zh-CN" sz="2000" dirty="0">
                <a:latin typeface="Times New Roman" panose="02020603050405020304" pitchFamily="18" charset="0"/>
              </a:rPr>
              <a:t>or</a:t>
            </a:r>
            <a:r>
              <a:rPr lang="zh-CN" altLang="en-US" sz="2000" dirty="0">
                <a:latin typeface="Times New Roman" panose="02020603050405020304" pitchFamily="18" charset="0"/>
              </a:rPr>
              <a:t>隔开</a:t>
            </a:r>
            <a:endParaRPr lang="zh-CN" altLang="en-US" sz="2000" dirty="0">
              <a:latin typeface="Times New Roman" panose="02020603050405020304" pitchFamily="18" charset="0"/>
            </a:endParaRPr>
          </a:p>
          <a:p>
            <a:pPr marL="0" lvl="0" indent="0" algn="just" eaLnBrk="1" hangingPunct="1">
              <a:lnSpc>
                <a:spcPct val="90000"/>
              </a:lnSpc>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if (Enable) </a:t>
            </a:r>
            <a:endParaRPr lang="en-US" altLang="zh-CN" sz="2000" dirty="0">
              <a:latin typeface="Times New Roman" panose="02020603050405020304" pitchFamily="18" charset="0"/>
            </a:endParaRPr>
          </a:p>
          <a:p>
            <a:pPr marL="0" lvl="0" indent="0" algn="just" eaLnBrk="1" hangingPunct="1">
              <a:lnSpc>
                <a:spcPct val="90000"/>
              </a:lnSpc>
              <a:buNone/>
            </a:pPr>
            <a:r>
              <a:rPr lang="en-US" altLang="zh-CN" sz="2000" dirty="0">
                <a:latin typeface="Times New Roman" panose="02020603050405020304" pitchFamily="18" charset="0"/>
              </a:rPr>
              <a:t>      </a:t>
            </a:r>
            <a:r>
              <a:rPr lang="en-US" altLang="zh-CN" sz="2000" dirty="0">
                <a:solidFill>
                  <a:srgbClr val="E43600"/>
                </a:solidFill>
                <a:latin typeface="Times New Roman" panose="02020603050405020304" pitchFamily="18" charset="0"/>
              </a:rPr>
              <a:t>begin</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marL="0" lvl="0" indent="0" algn="just">
              <a:lnSpc>
                <a:spcPct val="90000"/>
              </a:lnSpc>
              <a:spcBef>
                <a:spcPct val="0"/>
              </a:spcBef>
              <a:buClrTx/>
              <a:buFontTx/>
              <a:buNone/>
            </a:pPr>
            <a:r>
              <a:rPr lang="en-US" altLang="zh-CN" sz="2000" dirty="0">
                <a:latin typeface="Times New Roman" panose="02020603050405020304" pitchFamily="18" charset="0"/>
              </a:rPr>
              <a:t>        ……                 //</a:t>
            </a:r>
            <a:r>
              <a:rPr lang="zh-CN" altLang="en-US" sz="2000" dirty="0">
                <a:latin typeface="Times New Roman" panose="02020603050405020304" pitchFamily="18" charset="0"/>
              </a:rPr>
              <a:t>锁存动作</a:t>
            </a:r>
            <a:endParaRPr lang="zh-CN" altLang="en-US" sz="2000" dirty="0">
              <a:latin typeface="Times New Roman" panose="02020603050405020304" pitchFamily="18" charset="0"/>
            </a:endParaRPr>
          </a:p>
          <a:p>
            <a:pPr marL="0" lvl="0" indent="0" algn="just">
              <a:lnSpc>
                <a:spcPct val="90000"/>
              </a:lnSpc>
              <a:spcBef>
                <a:spcPct val="0"/>
              </a:spcBef>
              <a:buClrTx/>
              <a:buFontTx/>
              <a:buNone/>
            </a:pPr>
            <a:r>
              <a:rPr lang="zh-CN" altLang="en-US" sz="2000" dirty="0">
                <a:latin typeface="Times New Roman" panose="02020603050405020304" pitchFamily="18" charset="0"/>
              </a:rPr>
              <a:t>      </a:t>
            </a:r>
            <a:r>
              <a:rPr lang="en-US" altLang="zh-CN" sz="2000" dirty="0">
                <a:solidFill>
                  <a:srgbClr val="E43600"/>
                </a:solidFill>
                <a:latin typeface="Times New Roman" panose="02020603050405020304" pitchFamily="18" charset="0"/>
              </a:rPr>
              <a:t>end</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102279"/>
                                        </p:tgtEl>
                                        <p:attrNameLst>
                                          <p:attrName>style.visibility</p:attrName>
                                        </p:attrNameLst>
                                      </p:cBhvr>
                                      <p:to>
                                        <p:strVal val="visible"/>
                                      </p:to>
                                    </p:set>
                                    <p:anim calcmode="lin" valueType="num">
                                      <p:cBhvr>
                                        <p:cTn id="7" dur="500" fill="hold"/>
                                        <p:tgtEl>
                                          <p:spTgt spid="2102279"/>
                                        </p:tgtEl>
                                        <p:attrNameLst>
                                          <p:attrName>ppt_w</p:attrName>
                                        </p:attrNameLst>
                                      </p:cBhvr>
                                      <p:tavLst>
                                        <p:tav tm="0">
                                          <p:val>
                                            <p:strVal val="4/3*#ppt_w"/>
                                          </p:val>
                                        </p:tav>
                                        <p:tav tm="100000">
                                          <p:val>
                                            <p:strVal val="#ppt_w"/>
                                          </p:val>
                                        </p:tav>
                                      </p:tavLst>
                                    </p:anim>
                                    <p:anim calcmode="lin" valueType="num">
                                      <p:cBhvr>
                                        <p:cTn id="8" dur="500" fill="hold"/>
                                        <p:tgtEl>
                                          <p:spTgt spid="2102279"/>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102275"/>
                                        </p:tgtEl>
                                        <p:attrNameLst>
                                          <p:attrName>style.visibility</p:attrName>
                                        </p:attrNameLst>
                                      </p:cBhvr>
                                      <p:to>
                                        <p:strVal val="visible"/>
                                      </p:to>
                                    </p:set>
                                    <p:anim calcmode="lin" valueType="num">
                                      <p:cBhvr additive="base">
                                        <p:cTn id="12" dur="500" fill="hold"/>
                                        <p:tgtEl>
                                          <p:spTgt spid="2102275"/>
                                        </p:tgtEl>
                                        <p:attrNameLst>
                                          <p:attrName>ppt_x</p:attrName>
                                        </p:attrNameLst>
                                      </p:cBhvr>
                                      <p:tavLst>
                                        <p:tav tm="0">
                                          <p:val>
                                            <p:strVal val="1+#ppt_w/2"/>
                                          </p:val>
                                        </p:tav>
                                        <p:tav tm="100000">
                                          <p:val>
                                            <p:strVal val="#ppt_x"/>
                                          </p:val>
                                        </p:tav>
                                      </p:tavLst>
                                    </p:anim>
                                    <p:anim calcmode="lin" valueType="num">
                                      <p:cBhvr additive="base">
                                        <p:cTn id="13" dur="500" fill="hold"/>
                                        <p:tgtEl>
                                          <p:spTgt spid="210227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2102278"/>
                                        </p:tgtEl>
                                        <p:attrNameLst>
                                          <p:attrName>style.visibility</p:attrName>
                                        </p:attrNameLst>
                                      </p:cBhvr>
                                      <p:to>
                                        <p:strVal val="visible"/>
                                      </p:to>
                                    </p:set>
                                    <p:anim calcmode="lin" valueType="num">
                                      <p:cBhvr>
                                        <p:cTn id="18" dur="500" fill="hold"/>
                                        <p:tgtEl>
                                          <p:spTgt spid="2102278"/>
                                        </p:tgtEl>
                                        <p:attrNameLst>
                                          <p:attrName>ppt_w</p:attrName>
                                        </p:attrNameLst>
                                      </p:cBhvr>
                                      <p:tavLst>
                                        <p:tav tm="0">
                                          <p:val>
                                            <p:fltVal val="0.000000"/>
                                          </p:val>
                                        </p:tav>
                                        <p:tav tm="100000">
                                          <p:val>
                                            <p:strVal val="#ppt_w"/>
                                          </p:val>
                                        </p:tav>
                                      </p:tavLst>
                                    </p:anim>
                                    <p:anim calcmode="lin" valueType="num">
                                      <p:cBhvr>
                                        <p:cTn id="19" dur="500" fill="hold"/>
                                        <p:tgtEl>
                                          <p:spTgt spid="2102278"/>
                                        </p:tgtEl>
                                        <p:attrNameLst>
                                          <p:attrName>ppt_h</p:attrName>
                                        </p:attrNameLst>
                                      </p:cBhvr>
                                      <p:tavLst>
                                        <p:tav tm="0">
                                          <p:val>
                                            <p:fltVal val="0.000000"/>
                                          </p:val>
                                        </p:tav>
                                        <p:tav tm="100000">
                                          <p:val>
                                            <p:strVal val="#ppt_h"/>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2102280"/>
                                        </p:tgtEl>
                                        <p:attrNameLst>
                                          <p:attrName>style.visibility</p:attrName>
                                        </p:attrNameLst>
                                      </p:cBhvr>
                                      <p:to>
                                        <p:strVal val="visible"/>
                                      </p:to>
                                    </p:set>
                                    <p:anim calcmode="lin" valueType="num">
                                      <p:cBhvr additive="base">
                                        <p:cTn id="23" dur="500" fill="hold"/>
                                        <p:tgtEl>
                                          <p:spTgt spid="2102280"/>
                                        </p:tgtEl>
                                        <p:attrNameLst>
                                          <p:attrName>ppt_x</p:attrName>
                                        </p:attrNameLst>
                                      </p:cBhvr>
                                      <p:tavLst>
                                        <p:tav tm="0">
                                          <p:val>
                                            <p:strVal val="#ppt_x"/>
                                          </p:val>
                                        </p:tav>
                                        <p:tav tm="100000">
                                          <p:val>
                                            <p:strVal val="#ppt_x"/>
                                          </p:val>
                                        </p:tav>
                                      </p:tavLst>
                                    </p:anim>
                                    <p:anim calcmode="lin" valueType="num">
                                      <p:cBhvr additive="base">
                                        <p:cTn id="24" dur="500" fill="hold"/>
                                        <p:tgtEl>
                                          <p:spTgt spid="210228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2102281"/>
                                        </p:tgtEl>
                                        <p:attrNameLst>
                                          <p:attrName>style.visibility</p:attrName>
                                        </p:attrNameLst>
                                      </p:cBhvr>
                                      <p:to>
                                        <p:strVal val="visible"/>
                                      </p:to>
                                    </p:set>
                                    <p:anim calcmode="lin" valueType="num">
                                      <p:cBhvr>
                                        <p:cTn id="29" dur="500" fill="hold"/>
                                        <p:tgtEl>
                                          <p:spTgt spid="2102281"/>
                                        </p:tgtEl>
                                        <p:attrNameLst>
                                          <p:attrName>ppt_w</p:attrName>
                                        </p:attrNameLst>
                                      </p:cBhvr>
                                      <p:tavLst>
                                        <p:tav tm="0">
                                          <p:val>
                                            <p:fltVal val="0.000000"/>
                                          </p:val>
                                        </p:tav>
                                        <p:tav tm="100000">
                                          <p:val>
                                            <p:strVal val="#ppt_w"/>
                                          </p:val>
                                        </p:tav>
                                      </p:tavLst>
                                    </p:anim>
                                    <p:anim calcmode="lin" valueType="num">
                                      <p:cBhvr>
                                        <p:cTn id="30" dur="500" fill="hold"/>
                                        <p:tgtEl>
                                          <p:spTgt spid="2102281"/>
                                        </p:tgtEl>
                                        <p:attrNameLst>
                                          <p:attrName>ppt_h</p:attrName>
                                        </p:attrNameLst>
                                      </p:cBhvr>
                                      <p:tavLst>
                                        <p:tav tm="0">
                                          <p:val>
                                            <p:fltVal val="0.000000"/>
                                          </p:val>
                                        </p:tav>
                                        <p:tav tm="100000">
                                          <p:val>
                                            <p:strVal val="#ppt_h"/>
                                          </p:val>
                                        </p:tav>
                                      </p:tavLst>
                                    </p:anim>
                                  </p:childTnLst>
                                </p:cTn>
                              </p:par>
                            </p:childTnLst>
                          </p:cTn>
                        </p:par>
                        <p:par>
                          <p:cTn id="31" fill="hold">
                            <p:stCondLst>
                              <p:cond delay="500"/>
                            </p:stCondLst>
                            <p:childTnLst>
                              <p:par>
                                <p:cTn id="32" presetID="2" presetClass="entr" presetSubtype="4" fill="hold" grpId="0" nodeType="afterEffect">
                                  <p:stCondLst>
                                    <p:cond delay="0"/>
                                  </p:stCondLst>
                                  <p:childTnLst>
                                    <p:set>
                                      <p:cBhvr>
                                        <p:cTn id="33" dur="1" fill="hold">
                                          <p:stCondLst>
                                            <p:cond delay="0"/>
                                          </p:stCondLst>
                                        </p:cTn>
                                        <p:tgtEl>
                                          <p:spTgt spid="2102282"/>
                                        </p:tgtEl>
                                        <p:attrNameLst>
                                          <p:attrName>style.visibility</p:attrName>
                                        </p:attrNameLst>
                                      </p:cBhvr>
                                      <p:to>
                                        <p:strVal val="visible"/>
                                      </p:to>
                                    </p:set>
                                    <p:anim calcmode="lin" valueType="num">
                                      <p:cBhvr additive="base">
                                        <p:cTn id="34" dur="500" fill="hold"/>
                                        <p:tgtEl>
                                          <p:spTgt spid="2102282"/>
                                        </p:tgtEl>
                                        <p:attrNameLst>
                                          <p:attrName>ppt_x</p:attrName>
                                        </p:attrNameLst>
                                      </p:cBhvr>
                                      <p:tavLst>
                                        <p:tav tm="0">
                                          <p:val>
                                            <p:strVal val="#ppt_x"/>
                                          </p:val>
                                        </p:tav>
                                        <p:tav tm="100000">
                                          <p:val>
                                            <p:strVal val="#ppt_x"/>
                                          </p:val>
                                        </p:tav>
                                      </p:tavLst>
                                    </p:anim>
                                    <p:anim calcmode="lin" valueType="num">
                                      <p:cBhvr additive="base">
                                        <p:cTn id="35" dur="500" fill="hold"/>
                                        <p:tgtEl>
                                          <p:spTgt spid="21022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2275" grpId="0"/>
      <p:bldP spid="2102278" grpId="0" animBg="1"/>
      <p:bldP spid="2102279" grpId="0" animBg="1"/>
      <p:bldP spid="2102280" grpId="0" animBg="1"/>
      <p:bldP spid="2102281" grpId="0" animBg="1"/>
      <p:bldP spid="2102282" grpId="0"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4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104324" name="Rectangle 4"/>
          <p:cNvSpPr>
            <a:spLocks noChangeArrowheads="1"/>
          </p:cNvSpPr>
          <p:nvPr/>
        </p:nvSpPr>
        <p:spPr bwMode="auto">
          <a:xfrm>
            <a:off x="1195388" y="1127125"/>
            <a:ext cx="971550" cy="446088"/>
          </a:xfrm>
          <a:prstGeom prst="rect">
            <a:avLst/>
          </a:prstGeom>
          <a:noFill/>
          <a:ln w="25400">
            <a:solidFill>
              <a:srgbClr val="FF9900"/>
            </a:solidFill>
            <a:miter lim="800000"/>
          </a:ln>
          <a:effectLst/>
          <a:extLst>
            <a:ext uri="{909E8E84-426E-40DD-AFC4-6F175D3DCCD1}">
              <a14:hiddenFill xmlns:a14="http://schemas.microsoft.com/office/drawing/2010/main">
                <a:gradFill rotWithShape="0">
                  <a:gsLst>
                    <a:gs pos="0">
                      <a:srgbClr val="8488C4"/>
                    </a:gs>
                    <a:gs pos="53000">
                      <a:srgbClr val="D4DEFF"/>
                    </a:gs>
                    <a:gs pos="83000">
                      <a:srgbClr val="D4DEFF"/>
                    </a:gs>
                    <a:gs pos="100000">
                      <a:srgbClr val="96AB94"/>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90000"/>
              </a:lnSpc>
              <a:spcBef>
                <a:spcPct val="30000"/>
              </a:spcBef>
              <a:spcAft>
                <a:spcPct val="0"/>
              </a:spcAft>
              <a:buClr>
                <a:schemeClr val="tx2"/>
              </a:buClr>
              <a:buSzPct val="85000"/>
              <a:buFont typeface="Wingdings" panose="05000000000000000000" pitchFamily="2" charset="2"/>
              <a:buNone/>
              <a:defRPr/>
            </a:pPr>
            <a:r>
              <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rPr>
              <a:t>模板</a:t>
            </a:r>
            <a:r>
              <a:rPr kumimoji="1" lang="en-US" altLang="zh-CN"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rPr>
              <a:t>5</a:t>
            </a:r>
            <a:endParaRPr kumimoji="1" lang="en-US" altLang="zh-CN"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endParaRPr>
          </a:p>
        </p:txBody>
      </p:sp>
      <p:sp>
        <p:nvSpPr>
          <p:cNvPr id="2104326" name="Text Box 6"/>
          <p:cNvSpPr txBox="1"/>
          <p:nvPr/>
        </p:nvSpPr>
        <p:spPr>
          <a:xfrm>
            <a:off x="2616200" y="1100138"/>
            <a:ext cx="4667250" cy="1317625"/>
          </a:xfrm>
          <a:prstGeom prst="rect">
            <a:avLst/>
          </a:prstGeom>
          <a:solidFill>
            <a:srgbClr val="ADD6FF"/>
          </a:solidFill>
          <a:ln w="12700" cap="flat" cmpd="sng">
            <a:solidFill>
              <a:schemeClr val="tx1"/>
            </a:solidFill>
            <a:prstDash val="solid"/>
            <a:miter/>
            <a:headEnd type="none" w="med" len="med"/>
            <a:tailEnd type="none" w="med" len="med"/>
          </a:ln>
          <a:effectLst>
            <a:outerShdw dist="107763" dir="2699999" algn="ctr" rotWithShape="0">
              <a:schemeClr val="bg2"/>
            </a:outer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eaLnBrk="1" hangingPunct="1">
              <a:lnSpc>
                <a:spcPct val="90000"/>
              </a:lnSpc>
              <a:buNone/>
            </a:pPr>
            <a:r>
              <a:rPr lang="en-US" altLang="zh-CN" sz="2000" dirty="0">
                <a:latin typeface="Times New Roman" panose="02020603050405020304" pitchFamily="18" charset="0"/>
              </a:rPr>
              <a:t>always @ (posedge Clock)  // Clock only</a:t>
            </a:r>
            <a:endParaRPr lang="en-US" altLang="zh-CN" sz="2000" dirty="0">
              <a:latin typeface="Times New Roman" panose="02020603050405020304" pitchFamily="18" charset="0"/>
            </a:endParaRPr>
          </a:p>
          <a:p>
            <a:pPr marL="0" lvl="0" indent="0" algn="just" eaLnBrk="1" hangingPunct="1">
              <a:lnSpc>
                <a:spcPct val="90000"/>
              </a:lnSpc>
              <a:buNone/>
            </a:pPr>
            <a:r>
              <a:rPr lang="en-US" altLang="zh-CN" sz="2000" dirty="0">
                <a:latin typeface="Times New Roman" panose="02020603050405020304" pitchFamily="18" charset="0"/>
              </a:rPr>
              <a:t>   </a:t>
            </a:r>
            <a:r>
              <a:rPr lang="en-US" altLang="zh-CN" sz="2000" dirty="0">
                <a:solidFill>
                  <a:srgbClr val="E43600"/>
                </a:solidFill>
                <a:latin typeface="Times New Roman" panose="02020603050405020304" pitchFamily="18" charset="0"/>
              </a:rPr>
              <a:t>begin</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marL="0" lvl="0" indent="0" algn="just">
              <a:lnSpc>
                <a:spcPct val="90000"/>
              </a:lnSpc>
              <a:spcBef>
                <a:spcPct val="0"/>
              </a:spcBef>
              <a:buClrTx/>
              <a:buFontTx/>
              <a:buNone/>
            </a:pPr>
            <a:r>
              <a:rPr lang="en-US" altLang="zh-CN" sz="2000" dirty="0">
                <a:latin typeface="Times New Roman" panose="02020603050405020304" pitchFamily="18" charset="0"/>
              </a:rPr>
              <a:t>       ……                               // </a:t>
            </a:r>
            <a:r>
              <a:rPr lang="zh-CN" altLang="en-US" sz="2000" dirty="0">
                <a:latin typeface="Times New Roman" panose="02020603050405020304" pitchFamily="18" charset="0"/>
              </a:rPr>
              <a:t>同步动作</a:t>
            </a:r>
            <a:endParaRPr lang="zh-CN" altLang="en-US" sz="2000" dirty="0">
              <a:latin typeface="Times New Roman" panose="02020603050405020304" pitchFamily="18" charset="0"/>
            </a:endParaRPr>
          </a:p>
          <a:p>
            <a:pPr marL="0" lvl="0" indent="0" algn="just">
              <a:lnSpc>
                <a:spcPct val="90000"/>
              </a:lnSpc>
              <a:spcBef>
                <a:spcPct val="0"/>
              </a:spcBef>
              <a:buClrTx/>
              <a:buFontTx/>
              <a:buNone/>
            </a:pPr>
            <a:r>
              <a:rPr lang="zh-CN" altLang="en-US" sz="2000" dirty="0">
                <a:latin typeface="Times New Roman" panose="02020603050405020304" pitchFamily="18" charset="0"/>
              </a:rPr>
              <a:t>   </a:t>
            </a:r>
            <a:r>
              <a:rPr lang="en-US" altLang="zh-CN" sz="2000" dirty="0">
                <a:solidFill>
                  <a:srgbClr val="E43600"/>
                </a:solidFill>
                <a:latin typeface="Times New Roman" panose="02020603050405020304" pitchFamily="18" charset="0"/>
              </a:rPr>
              <a:t>end</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2104328" name="Rectangle 8"/>
          <p:cNvSpPr>
            <a:spLocks noChangeArrowheads="1"/>
          </p:cNvSpPr>
          <p:nvPr/>
        </p:nvSpPr>
        <p:spPr bwMode="auto">
          <a:xfrm>
            <a:off x="844550" y="3201988"/>
            <a:ext cx="971550" cy="446088"/>
          </a:xfrm>
          <a:prstGeom prst="rect">
            <a:avLst/>
          </a:prstGeom>
          <a:noFill/>
          <a:ln w="25400">
            <a:solidFill>
              <a:srgbClr val="FF9900"/>
            </a:solidFill>
            <a:miter lim="800000"/>
          </a:ln>
          <a:effectLst/>
          <a:extLst>
            <a:ext uri="{909E8E84-426E-40DD-AFC4-6F175D3DCCD1}">
              <a14:hiddenFill xmlns:a14="http://schemas.microsoft.com/office/drawing/2010/main">
                <a:gradFill rotWithShape="0">
                  <a:gsLst>
                    <a:gs pos="0">
                      <a:srgbClr val="8488C4"/>
                    </a:gs>
                    <a:gs pos="53000">
                      <a:srgbClr val="D4DEFF"/>
                    </a:gs>
                    <a:gs pos="83000">
                      <a:srgbClr val="D4DEFF"/>
                    </a:gs>
                    <a:gs pos="100000">
                      <a:srgbClr val="96AB94"/>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90000"/>
              </a:lnSpc>
              <a:spcBef>
                <a:spcPct val="30000"/>
              </a:spcBef>
              <a:spcAft>
                <a:spcPct val="0"/>
              </a:spcAft>
              <a:buClr>
                <a:schemeClr val="tx2"/>
              </a:buClr>
              <a:buSzPct val="85000"/>
              <a:buFont typeface="Wingdings" panose="05000000000000000000" pitchFamily="2" charset="2"/>
              <a:buNone/>
              <a:defRPr/>
            </a:pPr>
            <a:r>
              <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rPr>
              <a:t>模板</a:t>
            </a:r>
            <a:r>
              <a:rPr kumimoji="1" lang="en-US" altLang="zh-CN"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rPr>
              <a:t>4</a:t>
            </a:r>
            <a:endParaRPr kumimoji="1" lang="en-US" altLang="zh-CN"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endParaRPr>
          </a:p>
        </p:txBody>
      </p:sp>
      <p:sp>
        <p:nvSpPr>
          <p:cNvPr id="2104329" name="Text Box 9"/>
          <p:cNvSpPr txBox="1"/>
          <p:nvPr/>
        </p:nvSpPr>
        <p:spPr>
          <a:xfrm>
            <a:off x="2176463" y="3087688"/>
            <a:ext cx="6197600" cy="2422525"/>
          </a:xfrm>
          <a:prstGeom prst="rect">
            <a:avLst/>
          </a:prstGeom>
          <a:solidFill>
            <a:srgbClr val="ADD6FF"/>
          </a:solidFill>
          <a:ln w="12700" cap="flat" cmpd="sng">
            <a:solidFill>
              <a:schemeClr val="tx1"/>
            </a:solidFill>
            <a:prstDash val="solid"/>
            <a:miter/>
            <a:headEnd type="none" w="med" len="med"/>
            <a:tailEnd type="none" w="med" len="med"/>
          </a:ln>
          <a:effectLst>
            <a:outerShdw dist="107763" dir="2699999" algn="ctr" rotWithShape="0">
              <a:schemeClr val="bg2"/>
            </a:outer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eaLnBrk="1" hangingPunct="1">
              <a:lnSpc>
                <a:spcPct val="90000"/>
              </a:lnSpc>
              <a:buNone/>
            </a:pPr>
            <a:r>
              <a:rPr lang="en-US" altLang="zh-CN" sz="2000" dirty="0">
                <a:latin typeface="Times New Roman" panose="02020603050405020304" pitchFamily="18" charset="0"/>
              </a:rPr>
              <a:t>always @ (posedge Clock or negedge Reset)</a:t>
            </a:r>
            <a:endParaRPr lang="en-US" altLang="zh-CN" sz="2000" dirty="0">
              <a:latin typeface="Times New Roman" panose="02020603050405020304" pitchFamily="18" charset="0"/>
            </a:endParaRPr>
          </a:p>
          <a:p>
            <a:pPr marL="0" lvl="0" indent="0" algn="just" eaLnBrk="1" hangingPunct="1">
              <a:lnSpc>
                <a:spcPct val="90000"/>
              </a:lnSpc>
              <a:buNone/>
            </a:pPr>
            <a:r>
              <a:rPr lang="en-US" altLang="zh-CN" sz="2000" dirty="0">
                <a:latin typeface="Times New Roman" panose="02020603050405020304" pitchFamily="18" charset="0"/>
              </a:rPr>
              <a:t>// Clock and Reset only</a:t>
            </a:r>
            <a:endParaRPr lang="en-US" altLang="zh-CN" sz="2000" dirty="0">
              <a:latin typeface="Times New Roman" panose="02020603050405020304" pitchFamily="18" charset="0"/>
            </a:endParaRPr>
          </a:p>
          <a:p>
            <a:pPr marL="0" lvl="0" indent="0" algn="just" eaLnBrk="1" hangingPunct="1">
              <a:lnSpc>
                <a:spcPct val="90000"/>
              </a:lnSpc>
              <a:buNone/>
            </a:pPr>
            <a:r>
              <a:rPr lang="en-US" altLang="zh-CN" sz="2000" dirty="0">
                <a:latin typeface="Times New Roman" panose="02020603050405020304" pitchFamily="18" charset="0"/>
              </a:rPr>
              <a:t>   </a:t>
            </a:r>
            <a:r>
              <a:rPr lang="en-US" altLang="zh-CN" sz="2000" dirty="0">
                <a:solidFill>
                  <a:srgbClr val="E43600"/>
                </a:solidFill>
                <a:latin typeface="Times New Roman" panose="02020603050405020304" pitchFamily="18" charset="0"/>
              </a:rPr>
              <a:t>begin</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marL="0" lvl="0" indent="0" algn="just">
              <a:lnSpc>
                <a:spcPct val="90000"/>
              </a:lnSpc>
              <a:spcBef>
                <a:spcPct val="0"/>
              </a:spcBef>
              <a:buClrTx/>
              <a:buFontTx/>
              <a:buNone/>
            </a:pPr>
            <a:r>
              <a:rPr lang="en-US" altLang="zh-CN" sz="2000" dirty="0">
                <a:latin typeface="Times New Roman" panose="02020603050405020304" pitchFamily="18" charset="0"/>
              </a:rPr>
              <a:t>       if (! Reset)            // </a:t>
            </a:r>
            <a:r>
              <a:rPr lang="zh-CN" altLang="en-US" sz="2000" dirty="0">
                <a:latin typeface="Times New Roman" panose="02020603050405020304" pitchFamily="18" charset="0"/>
              </a:rPr>
              <a:t>测试异步复位电平是否有效</a:t>
            </a:r>
            <a:endParaRPr lang="zh-CN" altLang="en-US" sz="2000" dirty="0">
              <a:latin typeface="Times New Roman" panose="02020603050405020304" pitchFamily="18" charset="0"/>
            </a:endParaRPr>
          </a:p>
          <a:p>
            <a:pPr marL="0" lvl="0" indent="0" algn="just">
              <a:lnSpc>
                <a:spcPct val="90000"/>
              </a:lnSpc>
              <a:spcBef>
                <a:spcPct val="0"/>
              </a:spcBef>
              <a:buClr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                  // </a:t>
            </a:r>
            <a:r>
              <a:rPr lang="zh-CN" altLang="en-US" sz="2000" dirty="0">
                <a:latin typeface="Times New Roman" panose="02020603050405020304" pitchFamily="18" charset="0"/>
              </a:rPr>
              <a:t>异步动作</a:t>
            </a:r>
            <a:endParaRPr lang="zh-CN" altLang="en-US" sz="2000" dirty="0">
              <a:latin typeface="Times New Roman" panose="02020603050405020304" pitchFamily="18" charset="0"/>
            </a:endParaRPr>
          </a:p>
          <a:p>
            <a:pPr marL="0" lvl="0" indent="0" algn="just">
              <a:lnSpc>
                <a:spcPct val="90000"/>
              </a:lnSpc>
              <a:spcBef>
                <a:spcPct val="0"/>
              </a:spcBef>
              <a:buClr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else</a:t>
            </a:r>
            <a:endParaRPr lang="en-US" altLang="zh-CN" sz="2000" dirty="0">
              <a:latin typeface="Times New Roman" panose="02020603050405020304" pitchFamily="18" charset="0"/>
            </a:endParaRPr>
          </a:p>
          <a:p>
            <a:pPr marL="0" lvl="0" indent="0" algn="just">
              <a:lnSpc>
                <a:spcPct val="90000"/>
              </a:lnSpc>
              <a:spcBef>
                <a:spcPct val="0"/>
              </a:spcBef>
              <a:buClrTx/>
              <a:buFontTx/>
              <a:buNone/>
            </a:pPr>
            <a:r>
              <a:rPr lang="en-US" altLang="zh-CN" sz="2000" dirty="0">
                <a:latin typeface="Times New Roman" panose="02020603050405020304" pitchFamily="18" charset="0"/>
              </a:rPr>
              <a:t>           ……                 // </a:t>
            </a:r>
            <a:r>
              <a:rPr lang="zh-CN" altLang="en-US" sz="2000" dirty="0">
                <a:latin typeface="Times New Roman" panose="02020603050405020304" pitchFamily="18" charset="0"/>
              </a:rPr>
              <a:t>同步动作</a:t>
            </a:r>
            <a:endParaRPr lang="zh-CN" altLang="en-US" sz="2000" dirty="0">
              <a:latin typeface="Times New Roman" panose="02020603050405020304" pitchFamily="18" charset="0"/>
            </a:endParaRPr>
          </a:p>
          <a:p>
            <a:pPr marL="0" lvl="0" indent="0" algn="just">
              <a:lnSpc>
                <a:spcPct val="90000"/>
              </a:lnSpc>
              <a:spcBef>
                <a:spcPct val="0"/>
              </a:spcBef>
              <a:buClrTx/>
              <a:buFontTx/>
              <a:buNone/>
            </a:pPr>
            <a:r>
              <a:rPr lang="zh-CN" altLang="en-US" sz="2000" dirty="0">
                <a:latin typeface="Times New Roman" panose="02020603050405020304" pitchFamily="18" charset="0"/>
              </a:rPr>
              <a:t>   </a:t>
            </a:r>
            <a:r>
              <a:rPr lang="en-US" altLang="zh-CN" sz="2000" dirty="0">
                <a:solidFill>
                  <a:srgbClr val="E43600"/>
                </a:solidFill>
                <a:latin typeface="Times New Roman" panose="02020603050405020304" pitchFamily="18" charset="0"/>
              </a:rPr>
              <a:t>end</a:t>
            </a:r>
            <a:r>
              <a:rPr lang="en-US" altLang="zh-CN" sz="2000" dirty="0">
                <a:latin typeface="Times New Roman" panose="02020603050405020304" pitchFamily="18" charset="0"/>
              </a:rPr>
              <a:t>                           // </a:t>
            </a:r>
            <a:r>
              <a:rPr lang="zh-CN" altLang="en-US" sz="2000" dirty="0">
                <a:latin typeface="Times New Roman" panose="02020603050405020304" pitchFamily="18" charset="0"/>
              </a:rPr>
              <a:t>可产生触发器和组合逻辑</a:t>
            </a:r>
            <a:endParaRPr lang="zh-CN" altLang="en-US" sz="2000" dirty="0">
              <a:latin typeface="Times New Roman" panose="02020603050405020304" pitchFamily="18" charset="0"/>
            </a:endParaRPr>
          </a:p>
        </p:txBody>
      </p:sp>
      <p:sp>
        <p:nvSpPr>
          <p:cNvPr id="2104330" name="AutoShape 10">
            <a:hlinkClick r:id="rId1" action="ppaction://hlinksldjump"/>
          </p:cNvPr>
          <p:cNvSpPr/>
          <p:nvPr/>
        </p:nvSpPr>
        <p:spPr>
          <a:xfrm>
            <a:off x="2716213" y="6224588"/>
            <a:ext cx="3160712" cy="576262"/>
          </a:xfrm>
          <a:prstGeom prst="actionButtonBlank">
            <a:avLst/>
          </a:prstGeom>
          <a:solidFill>
            <a:srgbClr val="FF9900"/>
          </a:solidFill>
          <a:ln w="9525" cap="flat" cmpd="sng">
            <a:solidFill>
              <a:srgbClr val="FFFF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2000" dirty="0">
                <a:solidFill>
                  <a:schemeClr val="tx2"/>
                </a:solidFill>
                <a:latin typeface="Times New Roman" panose="02020603050405020304" pitchFamily="18" charset="0"/>
                <a:ea typeface="方正姚体" panose="02010601030101010101" pitchFamily="2" charset="-122"/>
                <a:hlinkClick r:id="rId2" action="ppaction://hlinksldjump"/>
              </a:rPr>
              <a:t>返回“综合代码的编写标准”</a:t>
            </a:r>
            <a:endParaRPr lang="zh-CN" altLang="en-US" sz="2000" dirty="0">
              <a:solidFill>
                <a:schemeClr val="tx2"/>
              </a:solidFill>
              <a:latin typeface="Times New Roman" panose="02020603050405020304" pitchFamily="18" charset="0"/>
              <a:ea typeface="方正姚体" panose="0201060103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104324"/>
                                        </p:tgtEl>
                                        <p:attrNameLst>
                                          <p:attrName>style.visibility</p:attrName>
                                        </p:attrNameLst>
                                      </p:cBhvr>
                                      <p:to>
                                        <p:strVal val="visible"/>
                                      </p:to>
                                    </p:set>
                                    <p:anim calcmode="lin" valueType="num">
                                      <p:cBhvr>
                                        <p:cTn id="7" dur="500" fill="hold"/>
                                        <p:tgtEl>
                                          <p:spTgt spid="2104324"/>
                                        </p:tgtEl>
                                        <p:attrNameLst>
                                          <p:attrName>ppt_w</p:attrName>
                                        </p:attrNameLst>
                                      </p:cBhvr>
                                      <p:tavLst>
                                        <p:tav tm="0">
                                          <p:val>
                                            <p:fltVal val="0.000000"/>
                                          </p:val>
                                        </p:tav>
                                        <p:tav tm="100000">
                                          <p:val>
                                            <p:strVal val="#ppt_w"/>
                                          </p:val>
                                        </p:tav>
                                      </p:tavLst>
                                    </p:anim>
                                    <p:anim calcmode="lin" valueType="num">
                                      <p:cBhvr>
                                        <p:cTn id="8" dur="500" fill="hold"/>
                                        <p:tgtEl>
                                          <p:spTgt spid="2104324"/>
                                        </p:tgtEl>
                                        <p:attrNameLst>
                                          <p:attrName>ppt_h</p:attrName>
                                        </p:attrNameLst>
                                      </p:cBhvr>
                                      <p:tavLst>
                                        <p:tav tm="0">
                                          <p:val>
                                            <p:fltVal val="0.000000"/>
                                          </p:val>
                                        </p:tav>
                                        <p:tav tm="100000">
                                          <p:val>
                                            <p:strVal val="#ppt_h"/>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104326"/>
                                        </p:tgtEl>
                                        <p:attrNameLst>
                                          <p:attrName>style.visibility</p:attrName>
                                        </p:attrNameLst>
                                      </p:cBhvr>
                                      <p:to>
                                        <p:strVal val="visible"/>
                                      </p:to>
                                    </p:set>
                                    <p:anim calcmode="lin" valueType="num">
                                      <p:cBhvr additive="base">
                                        <p:cTn id="12" dur="500" fill="hold"/>
                                        <p:tgtEl>
                                          <p:spTgt spid="2104326"/>
                                        </p:tgtEl>
                                        <p:attrNameLst>
                                          <p:attrName>ppt_x</p:attrName>
                                        </p:attrNameLst>
                                      </p:cBhvr>
                                      <p:tavLst>
                                        <p:tav tm="0">
                                          <p:val>
                                            <p:strVal val="#ppt_x"/>
                                          </p:val>
                                        </p:tav>
                                        <p:tav tm="100000">
                                          <p:val>
                                            <p:strVal val="#ppt_x"/>
                                          </p:val>
                                        </p:tav>
                                      </p:tavLst>
                                    </p:anim>
                                    <p:anim calcmode="lin" valueType="num">
                                      <p:cBhvr additive="base">
                                        <p:cTn id="13" dur="500" fill="hold"/>
                                        <p:tgtEl>
                                          <p:spTgt spid="210432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2104328"/>
                                        </p:tgtEl>
                                        <p:attrNameLst>
                                          <p:attrName>style.visibility</p:attrName>
                                        </p:attrNameLst>
                                      </p:cBhvr>
                                      <p:to>
                                        <p:strVal val="visible"/>
                                      </p:to>
                                    </p:set>
                                    <p:anim calcmode="lin" valueType="num">
                                      <p:cBhvr>
                                        <p:cTn id="18" dur="500" fill="hold"/>
                                        <p:tgtEl>
                                          <p:spTgt spid="2104328"/>
                                        </p:tgtEl>
                                        <p:attrNameLst>
                                          <p:attrName>ppt_w</p:attrName>
                                        </p:attrNameLst>
                                      </p:cBhvr>
                                      <p:tavLst>
                                        <p:tav tm="0">
                                          <p:val>
                                            <p:fltVal val="0.000000"/>
                                          </p:val>
                                        </p:tav>
                                        <p:tav tm="100000">
                                          <p:val>
                                            <p:strVal val="#ppt_w"/>
                                          </p:val>
                                        </p:tav>
                                      </p:tavLst>
                                    </p:anim>
                                    <p:anim calcmode="lin" valueType="num">
                                      <p:cBhvr>
                                        <p:cTn id="19" dur="500" fill="hold"/>
                                        <p:tgtEl>
                                          <p:spTgt spid="2104328"/>
                                        </p:tgtEl>
                                        <p:attrNameLst>
                                          <p:attrName>ppt_h</p:attrName>
                                        </p:attrNameLst>
                                      </p:cBhvr>
                                      <p:tavLst>
                                        <p:tav tm="0">
                                          <p:val>
                                            <p:fltVal val="0.000000"/>
                                          </p:val>
                                        </p:tav>
                                        <p:tav tm="100000">
                                          <p:val>
                                            <p:strVal val="#ppt_h"/>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2104329"/>
                                        </p:tgtEl>
                                        <p:attrNameLst>
                                          <p:attrName>style.visibility</p:attrName>
                                        </p:attrNameLst>
                                      </p:cBhvr>
                                      <p:to>
                                        <p:strVal val="visible"/>
                                      </p:to>
                                    </p:set>
                                    <p:anim calcmode="lin" valueType="num">
                                      <p:cBhvr additive="base">
                                        <p:cTn id="23" dur="500" fill="hold"/>
                                        <p:tgtEl>
                                          <p:spTgt spid="2104329"/>
                                        </p:tgtEl>
                                        <p:attrNameLst>
                                          <p:attrName>ppt_x</p:attrName>
                                        </p:attrNameLst>
                                      </p:cBhvr>
                                      <p:tavLst>
                                        <p:tav tm="0">
                                          <p:val>
                                            <p:strVal val="#ppt_x"/>
                                          </p:val>
                                        </p:tav>
                                        <p:tav tm="100000">
                                          <p:val>
                                            <p:strVal val="#ppt_x"/>
                                          </p:val>
                                        </p:tav>
                                      </p:tavLst>
                                    </p:anim>
                                    <p:anim calcmode="lin" valueType="num">
                                      <p:cBhvr additive="base">
                                        <p:cTn id="24" dur="500" fill="hold"/>
                                        <p:tgtEl>
                                          <p:spTgt spid="2104329"/>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9" presetClass="entr" presetSubtype="0" fill="hold" grpId="0" nodeType="afterEffect">
                                  <p:stCondLst>
                                    <p:cond delay="1000"/>
                                  </p:stCondLst>
                                  <p:childTnLst>
                                    <p:set>
                                      <p:cBhvr>
                                        <p:cTn id="27" dur="1" fill="hold">
                                          <p:stCondLst>
                                            <p:cond delay="0"/>
                                          </p:stCondLst>
                                        </p:cTn>
                                        <p:tgtEl>
                                          <p:spTgt spid="2104330"/>
                                        </p:tgtEl>
                                        <p:attrNameLst>
                                          <p:attrName>style.visibility</p:attrName>
                                        </p:attrNameLst>
                                      </p:cBhvr>
                                      <p:to>
                                        <p:strVal val="visible"/>
                                      </p:to>
                                    </p:set>
                                    <p:animEffect transition="in" filter="dissolve">
                                      <p:cBhvr>
                                        <p:cTn id="28" dur="500"/>
                                        <p:tgtEl>
                                          <p:spTgt spid="2104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4324" grpId="0" animBg="1"/>
      <p:bldP spid="2104326" grpId="0" animBg="1"/>
      <p:bldP spid="2104328" grpId="0" animBg="1"/>
      <p:bldP spid="2104329" grpId="0" animBg="1"/>
      <p:bldP spid="2104330" grpId="0" animBg="1"/>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069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117635" name="Rectangle 3"/>
          <p:cNvSpPr>
            <a:spLocks noGrp="1"/>
          </p:cNvSpPr>
          <p:nvPr>
            <p:ph idx="1"/>
          </p:nvPr>
        </p:nvSpPr>
        <p:spPr>
          <a:xfrm>
            <a:off x="2074863" y="1003300"/>
            <a:ext cx="6261100" cy="1854200"/>
          </a:xfrm>
          <a:ln/>
        </p:spPr>
        <p:txBody>
          <a:bodyPr vert="horz" wrap="square" lIns="91440" tIns="45720" rIns="91440" bIns="45720" anchor="t" anchorCtr="0"/>
          <a:p>
            <a:pPr algn="just" eaLnBrk="1" hangingPunct="1">
              <a:lnSpc>
                <a:spcPct val="110000"/>
              </a:lnSpc>
              <a:spcBef>
                <a:spcPct val="0"/>
              </a:spcBef>
              <a:buClr>
                <a:srgbClr val="FF5050"/>
              </a:buClr>
              <a:buSzPct val="80000"/>
              <a:buNone/>
            </a:pPr>
            <a:r>
              <a:rPr lang="zh-CN" altLang="en-US" sz="2200" dirty="0">
                <a:solidFill>
                  <a:srgbClr val="D60093"/>
                </a:solidFill>
                <a:latin typeface="华文彩云" panose="02010800040101010101" pitchFamily="2" charset="-122"/>
                <a:ea typeface="华文彩云" panose="02010800040101010101" pitchFamily="2" charset="-122"/>
              </a:rPr>
              <a:t>（</a:t>
            </a:r>
            <a:r>
              <a:rPr lang="en-US" altLang="zh-CN" sz="2200" dirty="0">
                <a:solidFill>
                  <a:srgbClr val="D60093"/>
                </a:solidFill>
                <a:latin typeface="华文彩云" panose="02010800040101010101" pitchFamily="2" charset="-122"/>
                <a:ea typeface="华文彩云" panose="02010800040101010101" pitchFamily="2" charset="-122"/>
              </a:rPr>
              <a:t>1</a:t>
            </a:r>
            <a:r>
              <a:rPr lang="zh-CN" altLang="en-US" sz="2200" dirty="0">
                <a:solidFill>
                  <a:srgbClr val="D60093"/>
                </a:solidFill>
                <a:latin typeface="华文彩云" panose="02010800040101010101" pitchFamily="2" charset="-122"/>
                <a:ea typeface="华文彩云" panose="02010800040101010101" pitchFamily="2" charset="-122"/>
              </a:rPr>
              <a:t>）</a:t>
            </a:r>
            <a:r>
              <a:rPr lang="zh-CN" altLang="en-US" sz="2200" dirty="0">
                <a:latin typeface="Times New Roman" panose="02020603050405020304" pitchFamily="18" charset="0"/>
              </a:rPr>
              <a:t>当</a:t>
            </a:r>
            <a:r>
              <a:rPr lang="en-US" altLang="zh-CN" sz="2200" dirty="0">
                <a:latin typeface="Times New Roman" panose="02020603050405020304" pitchFamily="18" charset="0"/>
              </a:rPr>
              <a:t>always</a:t>
            </a:r>
            <a:r>
              <a:rPr lang="zh-CN" altLang="en-US" sz="2200" dirty="0">
                <a:latin typeface="Times New Roman" panose="02020603050405020304" pitchFamily="18" charset="0"/>
              </a:rPr>
              <a:t>块有多个敏感信号时，一定要采用</a:t>
            </a:r>
            <a:r>
              <a:rPr lang="en-US" altLang="zh-CN" sz="2200" dirty="0">
                <a:solidFill>
                  <a:srgbClr val="FF33CC"/>
                </a:solidFill>
                <a:latin typeface="Times New Roman" panose="02020603050405020304" pitchFamily="18" charset="0"/>
              </a:rPr>
              <a:t>if - else if</a:t>
            </a:r>
            <a:r>
              <a:rPr lang="zh-CN" altLang="en-US" sz="2200" dirty="0">
                <a:latin typeface="Times New Roman" panose="02020603050405020304" pitchFamily="18" charset="0"/>
              </a:rPr>
              <a:t>语句，而不能采用并列的</a:t>
            </a:r>
            <a:r>
              <a:rPr lang="en-US" altLang="zh-CN" sz="2200" dirty="0">
                <a:latin typeface="Times New Roman" panose="02020603050405020304" pitchFamily="18" charset="0"/>
              </a:rPr>
              <a:t>if</a:t>
            </a:r>
            <a:r>
              <a:rPr lang="zh-CN" altLang="en-US" sz="2200" dirty="0">
                <a:latin typeface="Times New Roman" panose="02020603050405020304" pitchFamily="18" charset="0"/>
              </a:rPr>
              <a:t>语句！否则易造成一个寄存器有多个时钟驱动，将出现编译错误。</a:t>
            </a:r>
            <a:endParaRPr lang="zh-CN" altLang="en-US" sz="2200" dirty="0">
              <a:latin typeface="Times New Roman" panose="02020603050405020304" pitchFamily="18" charset="0"/>
            </a:endParaRPr>
          </a:p>
        </p:txBody>
      </p:sp>
      <p:sp>
        <p:nvSpPr>
          <p:cNvPr id="2117637" name="AutoShape 5"/>
          <p:cNvSpPr>
            <a:spLocks noChangeArrowheads="1"/>
          </p:cNvSpPr>
          <p:nvPr/>
        </p:nvSpPr>
        <p:spPr bwMode="auto">
          <a:xfrm rot="-765681">
            <a:off x="295275" y="1160463"/>
            <a:ext cx="1771650" cy="800100"/>
          </a:xfrm>
          <a:prstGeom prst="star32">
            <a:avLst>
              <a:gd name="adj" fmla="val 37500"/>
            </a:avLst>
          </a:prstGeom>
          <a:solidFill>
            <a:schemeClr val="accent2"/>
          </a:solidFill>
          <a:ln w="9525">
            <a:solidFill>
              <a:srgbClr val="00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600" b="1" i="0" u="none" strike="noStrike" kern="1200" cap="none" spc="0" normalizeH="0" baseline="0" noProof="0">
                <a:ln>
                  <a:noFill/>
                </a:ln>
                <a:solidFill>
                  <a:srgbClr val="8000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注意</a:t>
            </a:r>
            <a:endParaRPr kumimoji="0" lang="zh-CN" altLang="en-US" sz="2600" b="1" i="0" u="none" strike="noStrike" kern="1200" cap="none" spc="0" normalizeH="0" baseline="0" noProof="0">
              <a:ln>
                <a:noFill/>
              </a:ln>
              <a:solidFill>
                <a:srgbClr val="8000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endParaRPr>
          </a:p>
        </p:txBody>
      </p:sp>
      <p:sp>
        <p:nvSpPr>
          <p:cNvPr id="2117638" name="Text Box 6"/>
          <p:cNvSpPr txBox="1"/>
          <p:nvPr/>
        </p:nvSpPr>
        <p:spPr>
          <a:xfrm>
            <a:off x="2309813" y="2657475"/>
            <a:ext cx="5921375" cy="2576513"/>
          </a:xfrm>
          <a:prstGeom prst="rect">
            <a:avLst/>
          </a:prstGeom>
          <a:solidFill>
            <a:srgbClr val="ADD6FF"/>
          </a:solidFill>
          <a:ln w="12700" cap="flat" cmpd="sng">
            <a:solidFill>
              <a:schemeClr val="tx1"/>
            </a:solidFill>
            <a:prstDash val="solid"/>
            <a:miter/>
            <a:headEnd type="none" w="med" len="med"/>
            <a:tailEnd type="none" w="med" len="med"/>
          </a:ln>
          <a:effectLst>
            <a:outerShdw dist="107763" dir="2699999" algn="ctr" rotWithShape="0">
              <a:schemeClr val="bg2"/>
            </a:outer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eaLnBrk="1" hangingPunct="1">
              <a:lnSpc>
                <a:spcPct val="90000"/>
              </a:lnSpc>
              <a:spcBef>
                <a:spcPct val="0"/>
              </a:spcBef>
              <a:buNone/>
            </a:pPr>
            <a:r>
              <a:rPr lang="en-US" altLang="zh-CN" sz="2000" dirty="0">
                <a:latin typeface="Times New Roman" panose="02020603050405020304" pitchFamily="18" charset="0"/>
              </a:rPr>
              <a:t>always @ posedge min_clk or negedge reset)</a:t>
            </a:r>
            <a:endParaRPr lang="en-US" altLang="zh-CN" sz="2000" dirty="0">
              <a:latin typeface="Times New Roman" panose="02020603050405020304" pitchFamily="18" charset="0"/>
            </a:endParaRPr>
          </a:p>
          <a:p>
            <a:pPr marL="0" lvl="0" indent="0" algn="just" eaLnBrk="1" hangingPunct="1">
              <a:lnSpc>
                <a:spcPct val="90000"/>
              </a:lnSpc>
              <a:spcBef>
                <a:spcPct val="0"/>
              </a:spcBef>
              <a:buNone/>
            </a:pPr>
            <a:r>
              <a:rPr lang="en-US" altLang="zh-CN" sz="2000" dirty="0">
                <a:latin typeface="Times New Roman" panose="02020603050405020304" pitchFamily="18" charset="0"/>
              </a:rPr>
              <a:t>   </a:t>
            </a:r>
            <a:r>
              <a:rPr lang="en-US" altLang="zh-CN" sz="2000" dirty="0">
                <a:solidFill>
                  <a:srgbClr val="E43600"/>
                </a:solidFill>
                <a:latin typeface="Times New Roman" panose="02020603050405020304" pitchFamily="18" charset="0"/>
              </a:rPr>
              <a:t>begin</a:t>
            </a:r>
            <a:endParaRPr lang="en-US" altLang="zh-CN" sz="2000" dirty="0">
              <a:solidFill>
                <a:srgbClr val="E43600"/>
              </a:solidFill>
              <a:latin typeface="Times New Roman" panose="02020603050405020304" pitchFamily="18" charset="0"/>
            </a:endParaRPr>
          </a:p>
          <a:p>
            <a:pPr marL="0" lvl="0" indent="0" algn="just" eaLnBrk="1" hangingPunct="1">
              <a:lnSpc>
                <a:spcPct val="90000"/>
              </a:lnSpc>
              <a:spcBef>
                <a:spcPct val="0"/>
              </a:spcBef>
              <a:buNone/>
            </a:pPr>
            <a:r>
              <a:rPr lang="en-US" altLang="zh-CN" sz="2000" dirty="0">
                <a:latin typeface="Times New Roman" panose="02020603050405020304" pitchFamily="18" charset="0"/>
              </a:rPr>
              <a:t>      if (reset)</a:t>
            </a:r>
            <a:endParaRPr lang="en-US" altLang="zh-CN" sz="2000" dirty="0">
              <a:latin typeface="Times New Roman" panose="02020603050405020304" pitchFamily="18" charset="0"/>
            </a:endParaRPr>
          </a:p>
          <a:p>
            <a:pPr marL="0" lvl="0" indent="0" algn="just" eaLnBrk="1" hangingPunct="1">
              <a:lnSpc>
                <a:spcPct val="90000"/>
              </a:lnSpc>
              <a:spcBef>
                <a:spcPct val="0"/>
              </a:spcBef>
              <a:buNone/>
            </a:pPr>
            <a:r>
              <a:rPr lang="en-US" altLang="zh-CN" sz="2000" dirty="0">
                <a:latin typeface="Times New Roman" panose="02020603050405020304" pitchFamily="18" charset="0"/>
              </a:rPr>
              <a:t>         min&lt;=0;</a:t>
            </a:r>
            <a:endParaRPr lang="en-US" altLang="zh-CN" sz="2000" dirty="0">
              <a:latin typeface="Times New Roman" panose="02020603050405020304" pitchFamily="18" charset="0"/>
            </a:endParaRPr>
          </a:p>
          <a:p>
            <a:pPr marL="0" lvl="0" indent="0" algn="just" eaLnBrk="1" hangingPunct="1">
              <a:lnSpc>
                <a:spcPct val="90000"/>
              </a:lnSpc>
              <a:spcBef>
                <a:spcPct val="0"/>
              </a:spcBef>
              <a:buNone/>
            </a:pPr>
            <a:r>
              <a:rPr lang="en-US" altLang="zh-CN" sz="2000" dirty="0">
                <a:latin typeface="Times New Roman" panose="02020603050405020304" pitchFamily="18" charset="0"/>
              </a:rPr>
              <a:t>      </a:t>
            </a:r>
            <a:r>
              <a:rPr lang="en-US" altLang="zh-CN" sz="2000" dirty="0">
                <a:solidFill>
                  <a:srgbClr val="FF3399"/>
                </a:solidFill>
                <a:latin typeface="Times New Roman" panose="02020603050405020304" pitchFamily="18" charset="0"/>
              </a:rPr>
              <a:t>else if</a:t>
            </a:r>
            <a:r>
              <a:rPr lang="en-US" altLang="zh-CN" sz="2000" dirty="0">
                <a:latin typeface="Times New Roman" panose="02020603050405020304" pitchFamily="18" charset="0"/>
              </a:rPr>
              <a:t> (min=8’h59) //</a:t>
            </a:r>
            <a:r>
              <a:rPr lang="zh-CN" altLang="en-US" sz="2000" dirty="0">
                <a:latin typeface="Times New Roman" panose="02020603050405020304" pitchFamily="18" charset="0"/>
              </a:rPr>
              <a:t>当</a:t>
            </a:r>
            <a:r>
              <a:rPr lang="en-US" altLang="zh-CN" sz="2000" dirty="0">
                <a:latin typeface="Times New Roman" panose="02020603050405020304" pitchFamily="18" charset="0"/>
              </a:rPr>
              <a:t>reset</a:t>
            </a:r>
            <a:r>
              <a:rPr lang="zh-CN" altLang="en-US" sz="2000" dirty="0">
                <a:latin typeface="Times New Roman" panose="02020603050405020304" pitchFamily="18" charset="0"/>
              </a:rPr>
              <a:t>无效且</a:t>
            </a:r>
            <a:r>
              <a:rPr lang="en-US" altLang="zh-CN" sz="2000" dirty="0">
                <a:latin typeface="Times New Roman" panose="02020603050405020304" pitchFamily="18" charset="0"/>
              </a:rPr>
              <a:t>min=8’h59</a:t>
            </a:r>
            <a:r>
              <a:rPr lang="zh-CN" altLang="en-US" sz="2000" dirty="0">
                <a:latin typeface="Times New Roman" panose="02020603050405020304" pitchFamily="18" charset="0"/>
              </a:rPr>
              <a:t>时</a:t>
            </a:r>
            <a:endParaRPr lang="zh-CN" altLang="en-US" sz="2000" dirty="0">
              <a:latin typeface="Times New Roman" panose="02020603050405020304" pitchFamily="18" charset="0"/>
            </a:endParaRPr>
          </a:p>
          <a:p>
            <a:pPr marL="0" lvl="0" indent="0" algn="just" eaLnBrk="1" hangingPunct="1">
              <a:lnSpc>
                <a:spcPct val="90000"/>
              </a:lnSpc>
              <a:spcBef>
                <a:spcPct val="0"/>
              </a:spcBef>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begin</a:t>
            </a:r>
            <a:endParaRPr lang="en-US" altLang="zh-CN" sz="2000" dirty="0">
              <a:latin typeface="Times New Roman" panose="02020603050405020304" pitchFamily="18" charset="0"/>
            </a:endParaRPr>
          </a:p>
          <a:p>
            <a:pPr marL="0" lvl="0" indent="0" algn="just" eaLnBrk="1" hangingPunct="1">
              <a:lnSpc>
                <a:spcPct val="90000"/>
              </a:lnSpc>
              <a:spcBef>
                <a:spcPct val="0"/>
              </a:spcBef>
              <a:buNone/>
            </a:pPr>
            <a:r>
              <a:rPr lang="en-US" altLang="zh-CN" sz="2000" dirty="0">
                <a:latin typeface="Times New Roman" panose="02020603050405020304" pitchFamily="18" charset="0"/>
              </a:rPr>
              <a:t>              min&lt;=0;h_clk&lt;=1;</a:t>
            </a:r>
            <a:endParaRPr lang="en-US" altLang="zh-CN" sz="2000" dirty="0">
              <a:latin typeface="Times New Roman" panose="02020603050405020304" pitchFamily="18" charset="0"/>
            </a:endParaRPr>
          </a:p>
          <a:p>
            <a:pPr marL="0" lvl="0" indent="0" algn="just" eaLnBrk="1" hangingPunct="1">
              <a:lnSpc>
                <a:spcPct val="90000"/>
              </a:lnSpc>
              <a:spcBef>
                <a:spcPct val="0"/>
              </a:spcBef>
              <a:buNone/>
            </a:pPr>
            <a:r>
              <a:rPr lang="en-US" altLang="zh-CN" sz="2000" dirty="0">
                <a:latin typeface="Times New Roman" panose="02020603050405020304" pitchFamily="18" charset="0"/>
              </a:rPr>
              <a:t>         end</a:t>
            </a:r>
            <a:endParaRPr lang="en-US" altLang="zh-CN" sz="2000" dirty="0">
              <a:latin typeface="Times New Roman" panose="02020603050405020304" pitchFamily="18" charset="0"/>
            </a:endParaRPr>
          </a:p>
          <a:p>
            <a:pPr marL="0" lvl="0" indent="0" algn="just">
              <a:lnSpc>
                <a:spcPct val="90000"/>
              </a:lnSpc>
              <a:spcBef>
                <a:spcPct val="0"/>
              </a:spcBef>
              <a:buClrTx/>
              <a:buFontTx/>
              <a:buNone/>
            </a:pPr>
            <a:r>
              <a:rPr lang="en-US" altLang="zh-CN" sz="2000" dirty="0">
                <a:latin typeface="Times New Roman" panose="02020603050405020304" pitchFamily="18" charset="0"/>
              </a:rPr>
              <a:t>    </a:t>
            </a:r>
            <a:r>
              <a:rPr lang="en-US" altLang="zh-CN" sz="2000" dirty="0">
                <a:solidFill>
                  <a:srgbClr val="E43600"/>
                </a:solidFill>
                <a:latin typeface="Times New Roman" panose="02020603050405020304" pitchFamily="18" charset="0"/>
              </a:rPr>
              <a:t>end</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2117641" name="Rectangle 9"/>
          <p:cNvSpPr/>
          <p:nvPr/>
        </p:nvSpPr>
        <p:spPr>
          <a:xfrm>
            <a:off x="522288" y="5557838"/>
            <a:ext cx="7724775" cy="830262"/>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algn="just" eaLnBrk="1" hangingPunct="1">
              <a:lnSpc>
                <a:spcPct val="110000"/>
              </a:lnSpc>
              <a:buClr>
                <a:srgbClr val="FF5050"/>
              </a:buClr>
              <a:buSzPct val="80000"/>
              <a:buNone/>
            </a:pPr>
            <a:r>
              <a:rPr lang="zh-CN" altLang="en-US" sz="2200" dirty="0">
                <a:solidFill>
                  <a:srgbClr val="D60093"/>
                </a:solidFill>
                <a:latin typeface="华文彩云" panose="02010800040101010101" pitchFamily="2" charset="-122"/>
                <a:ea typeface="华文彩云" panose="02010800040101010101" pitchFamily="2" charset="-122"/>
              </a:rPr>
              <a:t>（</a:t>
            </a:r>
            <a:r>
              <a:rPr lang="en-US" altLang="zh-CN" sz="2200" dirty="0">
                <a:solidFill>
                  <a:srgbClr val="D60093"/>
                </a:solidFill>
                <a:latin typeface="华文彩云" panose="02010800040101010101" pitchFamily="2" charset="-122"/>
                <a:ea typeface="华文彩云" panose="02010800040101010101" pitchFamily="2" charset="-122"/>
              </a:rPr>
              <a:t>2</a:t>
            </a:r>
            <a:r>
              <a:rPr lang="zh-CN" altLang="en-US" sz="2200" dirty="0">
                <a:solidFill>
                  <a:srgbClr val="D60093"/>
                </a:solidFill>
                <a:latin typeface="华文彩云" panose="02010800040101010101" pitchFamily="2" charset="-122"/>
                <a:ea typeface="华文彩云" panose="02010800040101010101" pitchFamily="2" charset="-122"/>
              </a:rPr>
              <a:t>）</a:t>
            </a:r>
            <a:r>
              <a:rPr lang="zh-CN" altLang="en-US" sz="2200" dirty="0">
                <a:latin typeface="Times New Roman" panose="02020603050405020304" pitchFamily="18" charset="0"/>
              </a:rPr>
              <a:t>通常采用</a:t>
            </a:r>
            <a:r>
              <a:rPr lang="zh-CN" altLang="en-US" sz="2200" dirty="0">
                <a:solidFill>
                  <a:srgbClr val="FF33CC"/>
                </a:solidFill>
                <a:latin typeface="Times New Roman" panose="02020603050405020304" pitchFamily="18" charset="0"/>
              </a:rPr>
              <a:t>异步</a:t>
            </a:r>
            <a:r>
              <a:rPr lang="zh-CN" altLang="en-US" sz="2200" dirty="0">
                <a:latin typeface="Times New Roman" panose="02020603050405020304" pitchFamily="18" charset="0"/>
              </a:rPr>
              <a:t>清零！只有在时钟周期很小或清零信号为电平信号时（容易捕捉到清零信号）采用同步清零。</a:t>
            </a:r>
            <a:endParaRPr lang="zh-CN" altLang="en-US" sz="2200" dirty="0">
              <a:latin typeface="Times New Roman" panose="02020603050405020304" pitchFamily="18" charset="0"/>
            </a:endParaRPr>
          </a:p>
        </p:txBody>
      </p:sp>
      <p:sp>
        <p:nvSpPr>
          <p:cNvPr id="2117642" name="AutoShape 10"/>
          <p:cNvSpPr/>
          <p:nvPr/>
        </p:nvSpPr>
        <p:spPr>
          <a:xfrm>
            <a:off x="1133475" y="4094163"/>
            <a:ext cx="1319213" cy="685800"/>
          </a:xfrm>
          <a:prstGeom prst="wedgeRoundRectCallout">
            <a:avLst>
              <a:gd name="adj1" fmla="val 90917"/>
              <a:gd name="adj2" fmla="val -58333"/>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dirty="0">
                <a:latin typeface="宋体" panose="02010600030101010101" pitchFamily="2" charset="-122"/>
              </a:rPr>
              <a:t>千万别写成</a:t>
            </a:r>
            <a:r>
              <a:rPr lang="en-US" altLang="zh-CN" sz="2000" dirty="0">
                <a:solidFill>
                  <a:srgbClr val="CC3300"/>
                </a:solidFill>
                <a:latin typeface="宋体" panose="02010600030101010101" pitchFamily="2" charset="-122"/>
              </a:rPr>
              <a:t>if</a:t>
            </a:r>
            <a:r>
              <a:rPr lang="zh-CN" altLang="en-US" sz="2000" dirty="0">
                <a:latin typeface="宋体" panose="02010600030101010101" pitchFamily="2" charset="-122"/>
              </a:rPr>
              <a:t>哦！</a:t>
            </a:r>
            <a:endParaRPr lang="zh-CN" altLang="en-US" sz="2000" dirty="0">
              <a:latin typeface="宋体" panose="0201060003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117637"/>
                                        </p:tgtEl>
                                        <p:attrNameLst>
                                          <p:attrName>style.visibility</p:attrName>
                                        </p:attrNameLst>
                                      </p:cBhvr>
                                      <p:to>
                                        <p:strVal val="visible"/>
                                      </p:to>
                                    </p:set>
                                    <p:anim calcmode="lin" valueType="num">
                                      <p:cBhvr>
                                        <p:cTn id="7" dur="500" fill="hold"/>
                                        <p:tgtEl>
                                          <p:spTgt spid="2117637"/>
                                        </p:tgtEl>
                                        <p:attrNameLst>
                                          <p:attrName>ppt_w</p:attrName>
                                        </p:attrNameLst>
                                      </p:cBhvr>
                                      <p:tavLst>
                                        <p:tav tm="0">
                                          <p:val>
                                            <p:strVal val="4/3*#ppt_w"/>
                                          </p:val>
                                        </p:tav>
                                        <p:tav tm="100000">
                                          <p:val>
                                            <p:strVal val="#ppt_w"/>
                                          </p:val>
                                        </p:tav>
                                      </p:tavLst>
                                    </p:anim>
                                    <p:anim calcmode="lin" valueType="num">
                                      <p:cBhvr>
                                        <p:cTn id="8" dur="500" fill="hold"/>
                                        <p:tgtEl>
                                          <p:spTgt spid="2117637"/>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117635"/>
                                        </p:tgtEl>
                                        <p:attrNameLst>
                                          <p:attrName>style.visibility</p:attrName>
                                        </p:attrNameLst>
                                      </p:cBhvr>
                                      <p:to>
                                        <p:strVal val="visible"/>
                                      </p:to>
                                    </p:set>
                                    <p:anim calcmode="lin" valueType="num">
                                      <p:cBhvr additive="base">
                                        <p:cTn id="12" dur="500" fill="hold"/>
                                        <p:tgtEl>
                                          <p:spTgt spid="2117635"/>
                                        </p:tgtEl>
                                        <p:attrNameLst>
                                          <p:attrName>ppt_x</p:attrName>
                                        </p:attrNameLst>
                                      </p:cBhvr>
                                      <p:tavLst>
                                        <p:tav tm="0">
                                          <p:val>
                                            <p:strVal val="1+#ppt_w/2"/>
                                          </p:val>
                                        </p:tav>
                                        <p:tav tm="100000">
                                          <p:val>
                                            <p:strVal val="#ppt_x"/>
                                          </p:val>
                                        </p:tav>
                                      </p:tavLst>
                                    </p:anim>
                                    <p:anim calcmode="lin" valueType="num">
                                      <p:cBhvr additive="base">
                                        <p:cTn id="13" dur="500" fill="hold"/>
                                        <p:tgtEl>
                                          <p:spTgt spid="211763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117638"/>
                                        </p:tgtEl>
                                        <p:attrNameLst>
                                          <p:attrName>style.visibility</p:attrName>
                                        </p:attrNameLst>
                                      </p:cBhvr>
                                      <p:to>
                                        <p:strVal val="visible"/>
                                      </p:to>
                                    </p:set>
                                    <p:anim calcmode="lin" valueType="num">
                                      <p:cBhvr additive="base">
                                        <p:cTn id="18" dur="500" fill="hold"/>
                                        <p:tgtEl>
                                          <p:spTgt spid="2117638"/>
                                        </p:tgtEl>
                                        <p:attrNameLst>
                                          <p:attrName>ppt_x</p:attrName>
                                        </p:attrNameLst>
                                      </p:cBhvr>
                                      <p:tavLst>
                                        <p:tav tm="0">
                                          <p:val>
                                            <p:strVal val="#ppt_x"/>
                                          </p:val>
                                        </p:tav>
                                        <p:tav tm="100000">
                                          <p:val>
                                            <p:strVal val="#ppt_x"/>
                                          </p:val>
                                        </p:tav>
                                      </p:tavLst>
                                    </p:anim>
                                    <p:anim calcmode="lin" valueType="num">
                                      <p:cBhvr additive="base">
                                        <p:cTn id="19" dur="500" fill="hold"/>
                                        <p:tgtEl>
                                          <p:spTgt spid="211763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117642"/>
                                        </p:tgtEl>
                                        <p:attrNameLst>
                                          <p:attrName>style.visibility</p:attrName>
                                        </p:attrNameLst>
                                      </p:cBhvr>
                                      <p:to>
                                        <p:strVal val="visible"/>
                                      </p:to>
                                    </p:set>
                                    <p:animEffect transition="in" filter="dissolve">
                                      <p:cBhvr>
                                        <p:cTn id="24" dur="500"/>
                                        <p:tgtEl>
                                          <p:spTgt spid="211764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2117641"/>
                                        </p:tgtEl>
                                        <p:attrNameLst>
                                          <p:attrName>style.visibility</p:attrName>
                                        </p:attrNameLst>
                                      </p:cBhvr>
                                      <p:to>
                                        <p:strVal val="visible"/>
                                      </p:to>
                                    </p:set>
                                    <p:anim calcmode="lin" valueType="num">
                                      <p:cBhvr additive="base">
                                        <p:cTn id="29" dur="500" fill="hold"/>
                                        <p:tgtEl>
                                          <p:spTgt spid="2117641"/>
                                        </p:tgtEl>
                                        <p:attrNameLst>
                                          <p:attrName>ppt_x</p:attrName>
                                        </p:attrNameLst>
                                      </p:cBhvr>
                                      <p:tavLst>
                                        <p:tav tm="0">
                                          <p:val>
                                            <p:strVal val="1+#ppt_w/2"/>
                                          </p:val>
                                        </p:tav>
                                        <p:tav tm="100000">
                                          <p:val>
                                            <p:strVal val="#ppt_x"/>
                                          </p:val>
                                        </p:tav>
                                      </p:tavLst>
                                    </p:anim>
                                    <p:anim calcmode="lin" valueType="num">
                                      <p:cBhvr additive="base">
                                        <p:cTn id="30" dur="500" fill="hold"/>
                                        <p:tgtEl>
                                          <p:spTgt spid="21176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7635" grpId="0"/>
      <p:bldP spid="2117637" grpId="0" animBg="1"/>
      <p:bldP spid="2117638" grpId="0" animBg="1"/>
      <p:bldP spid="2117641" grpId="0"/>
      <p:bldP spid="2117642" grpId="0"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2738"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063363" name="Rectangle 3"/>
          <p:cNvSpPr>
            <a:spLocks noGrp="1"/>
          </p:cNvSpPr>
          <p:nvPr>
            <p:ph idx="1"/>
          </p:nvPr>
        </p:nvSpPr>
        <p:spPr>
          <a:xfrm>
            <a:off x="225425" y="1514475"/>
            <a:ext cx="3741738" cy="544513"/>
          </a:xfrm>
          <a:ln/>
        </p:spPr>
        <p:txBody>
          <a:bodyPr vert="horz" wrap="square" lIns="91440" tIns="45720" rIns="91440" bIns="45720" anchor="t" anchorCtr="0"/>
          <a:p>
            <a:pPr algn="just" eaLnBrk="1" hangingPunct="1">
              <a:lnSpc>
                <a:spcPct val="110000"/>
              </a:lnSpc>
              <a:buNone/>
            </a:pPr>
            <a:r>
              <a:rPr lang="zh-CN" altLang="en-US" sz="2800" dirty="0">
                <a:solidFill>
                  <a:srgbClr val="FF0000"/>
                </a:solidFill>
                <a:latin typeface="宋体" panose="02010600030101010101" pitchFamily="2" charset="-122"/>
              </a:rPr>
              <a:t>二、</a:t>
            </a:r>
            <a:r>
              <a:rPr lang="en-US" altLang="zh-CN" sz="2800" dirty="0">
                <a:solidFill>
                  <a:srgbClr val="FF0000"/>
                </a:solidFill>
                <a:latin typeface="宋体" panose="02010600030101010101" pitchFamily="2" charset="-122"/>
              </a:rPr>
              <a:t>initial</a:t>
            </a:r>
            <a:r>
              <a:rPr lang="zh-CN" altLang="en-US" sz="2800" dirty="0">
                <a:solidFill>
                  <a:srgbClr val="FF0000"/>
                </a:solidFill>
                <a:latin typeface="宋体" panose="02010600030101010101" pitchFamily="2" charset="-122"/>
              </a:rPr>
              <a:t>语句</a:t>
            </a:r>
            <a:endParaRPr lang="zh-CN" altLang="en-US" sz="2800" dirty="0">
              <a:latin typeface="宋体" panose="02010600030101010101" pitchFamily="2" charset="-122"/>
            </a:endParaRPr>
          </a:p>
        </p:txBody>
      </p:sp>
      <p:sp>
        <p:nvSpPr>
          <p:cNvPr id="2063364" name="Text Box 4"/>
          <p:cNvSpPr txBox="1"/>
          <p:nvPr/>
        </p:nvSpPr>
        <p:spPr>
          <a:xfrm>
            <a:off x="1554163" y="2459038"/>
            <a:ext cx="1825625" cy="2286000"/>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initial</a:t>
            </a:r>
            <a:endParaRPr lang="en-US" altLang="zh-CN" sz="2000" dirty="0">
              <a:solidFill>
                <a:srgbClr val="FF0066"/>
              </a:solidFill>
              <a:latin typeface="宋体" panose="02010600030101010101" pitchFamily="2" charset="-122"/>
            </a:endParaRPr>
          </a:p>
          <a:p>
            <a:pPr marL="0" lvl="0" indent="0" algn="just">
              <a:lnSpc>
                <a:spcPct val="110000"/>
              </a:lnSpc>
              <a:spcBef>
                <a:spcPct val="0"/>
              </a:spcBef>
              <a:buClrTx/>
              <a:buFontTx/>
              <a:buNone/>
            </a:pPr>
            <a:r>
              <a:rPr lang="en-US" altLang="zh-CN" sz="2000" dirty="0">
                <a:latin typeface="宋体" panose="02010600030101010101" pitchFamily="2" charset="-122"/>
              </a:rPr>
              <a:t> </a:t>
            </a:r>
            <a:r>
              <a:rPr lang="en-US" altLang="zh-CN" sz="2000" dirty="0">
                <a:solidFill>
                  <a:srgbClr val="FF6600"/>
                </a:solidFill>
                <a:latin typeface="宋体" panose="02010600030101010101" pitchFamily="2" charset="-122"/>
              </a:rPr>
              <a:t>begin</a:t>
            </a:r>
            <a:endParaRPr lang="en-US" altLang="zh-CN" sz="2000" dirty="0">
              <a:solidFill>
                <a:srgbClr val="FF6600"/>
              </a:solidFill>
              <a:latin typeface="宋体" panose="02010600030101010101" pitchFamily="2" charset="-122"/>
            </a:endParaRPr>
          </a:p>
          <a:p>
            <a:pPr marL="0" lvl="0" indent="0">
              <a:spcBef>
                <a:spcPct val="0"/>
              </a:spcBef>
              <a:buClrTx/>
              <a:buFontTx/>
              <a:buNone/>
            </a:pPr>
            <a:r>
              <a:rPr lang="en-US" altLang="zh-CN" sz="2000" dirty="0">
                <a:latin typeface="宋体" panose="02010600030101010101" pitchFamily="2" charset="-122"/>
              </a:rPr>
              <a:t>   </a:t>
            </a:r>
            <a:r>
              <a:rPr lang="zh-CN" altLang="en-US" sz="2000" dirty="0">
                <a:latin typeface="宋体" panose="02010600030101010101" pitchFamily="2" charset="-122"/>
              </a:rPr>
              <a:t>语句</a:t>
            </a:r>
            <a:r>
              <a:rPr lang="en-US" altLang="zh-CN" sz="2000" dirty="0">
                <a:latin typeface="宋体" panose="02010600030101010101" pitchFamily="2" charset="-122"/>
              </a:rPr>
              <a:t>1</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0" lvl="0" indent="0">
              <a:spcBef>
                <a:spcPct val="0"/>
              </a:spcBef>
              <a:buClrTx/>
              <a:buFontTx/>
              <a:buNone/>
            </a:pPr>
            <a:r>
              <a:rPr lang="zh-CN" altLang="en-US" sz="2000" dirty="0">
                <a:latin typeface="宋体" panose="02010600030101010101" pitchFamily="2" charset="-122"/>
              </a:rPr>
              <a:t>   语句</a:t>
            </a:r>
            <a:r>
              <a:rPr lang="en-US" altLang="zh-CN" sz="2000" dirty="0">
                <a:latin typeface="宋体" panose="02010600030101010101" pitchFamily="2" charset="-122"/>
              </a:rPr>
              <a:t>2</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0" lvl="0" indent="0">
              <a:spcBef>
                <a:spcPct val="0"/>
              </a:spcBef>
              <a:buClrTx/>
              <a:buFontTx/>
              <a:buNone/>
            </a:pPr>
            <a:r>
              <a:rPr lang="zh-CN" altLang="en-US" sz="2000" dirty="0">
                <a:latin typeface="宋体" panose="02010600030101010101" pitchFamily="2" charset="-122"/>
              </a:rPr>
              <a:t>   </a:t>
            </a:r>
            <a:r>
              <a:rPr lang="en-US" altLang="zh-CN" sz="2000" dirty="0">
                <a:latin typeface="Times New Roman" panose="02020603050405020304" pitchFamily="18" charset="0"/>
              </a:rPr>
              <a:t>……</a:t>
            </a:r>
            <a:endParaRPr lang="en-US" altLang="zh-CN" sz="2000" dirty="0">
              <a:latin typeface="宋体" panose="02010600030101010101" pitchFamily="2" charset="-122"/>
            </a:endParaRPr>
          </a:p>
          <a:p>
            <a:pPr marL="0" lvl="0" indent="0">
              <a:spcBef>
                <a:spcPct val="0"/>
              </a:spcBef>
              <a:buClrTx/>
              <a:buFontTx/>
              <a:buNone/>
            </a:pPr>
            <a:r>
              <a:rPr lang="en-US" altLang="zh-CN" sz="2000" dirty="0">
                <a:latin typeface="宋体" panose="02010600030101010101" pitchFamily="2" charset="-122"/>
              </a:rPr>
              <a:t>   </a:t>
            </a:r>
            <a:r>
              <a:rPr lang="zh-CN" altLang="en-US" sz="2000" dirty="0">
                <a:latin typeface="宋体" panose="02010600030101010101" pitchFamily="2" charset="-122"/>
              </a:rPr>
              <a:t>语句</a:t>
            </a:r>
            <a:r>
              <a:rPr lang="en-US" altLang="zh-CN" sz="2000" dirty="0">
                <a:latin typeface="宋体" panose="02010600030101010101" pitchFamily="2" charset="-122"/>
              </a:rPr>
              <a:t>n</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0" lvl="0" indent="0">
              <a:spcBef>
                <a:spcPct val="0"/>
              </a:spcBef>
              <a:buClrTx/>
              <a:buFontTx/>
              <a:buNone/>
            </a:pPr>
            <a:r>
              <a:rPr lang="zh-CN" altLang="en-US" sz="2000" dirty="0">
                <a:latin typeface="宋体" panose="02010600030101010101" pitchFamily="2" charset="-122"/>
              </a:rPr>
              <a:t>  </a:t>
            </a:r>
            <a:r>
              <a:rPr lang="en-US" altLang="zh-CN" sz="2000" dirty="0">
                <a:solidFill>
                  <a:srgbClr val="FF6600"/>
                </a:solidFill>
                <a:latin typeface="宋体" panose="02010600030101010101" pitchFamily="2" charset="-122"/>
              </a:rPr>
              <a:t>end</a:t>
            </a:r>
            <a:endParaRPr lang="en-US" altLang="zh-CN" sz="2000" dirty="0">
              <a:latin typeface="宋体" panose="02010600030101010101" pitchFamily="2" charset="-122"/>
            </a:endParaRPr>
          </a:p>
        </p:txBody>
      </p:sp>
      <p:sp>
        <p:nvSpPr>
          <p:cNvPr id="2063366" name="AutoShape 6"/>
          <p:cNvSpPr/>
          <p:nvPr/>
        </p:nvSpPr>
        <p:spPr>
          <a:xfrm>
            <a:off x="3190875" y="931863"/>
            <a:ext cx="2611438" cy="669925"/>
          </a:xfrm>
          <a:prstGeom prst="wedgeRectCallout">
            <a:avLst>
              <a:gd name="adj1" fmla="val -57051"/>
              <a:gd name="adj2" fmla="val 85310"/>
            </a:avLst>
          </a:prstGeom>
          <a:solidFill>
            <a:srgbClr val="FFCCFF"/>
          </a:solidFill>
          <a:ln w="9525">
            <a:noFill/>
          </a:ln>
          <a:effectLst>
            <a:prstShdw prst="shdw17" dist="17961" dir="2699999">
              <a:srgbClr val="997A99"/>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en-US" altLang="zh-CN" sz="2000" dirty="0">
                <a:latin typeface="Times New Roman" panose="02020603050405020304" pitchFamily="18" charset="0"/>
              </a:rPr>
              <a:t>MAX+PLUS Ⅱ </a:t>
            </a:r>
            <a:r>
              <a:rPr lang="zh-CN" altLang="en-US" sz="2000" dirty="0">
                <a:latin typeface="Times New Roman" panose="02020603050405020304" pitchFamily="18" charset="0"/>
              </a:rPr>
              <a:t>和</a:t>
            </a:r>
            <a:r>
              <a:rPr lang="en-US" altLang="zh-CN" sz="2000" dirty="0">
                <a:latin typeface="Times New Roman" panose="02020603050405020304" pitchFamily="18" charset="0"/>
              </a:rPr>
              <a:t>Quartus Ⅱ</a:t>
            </a:r>
            <a:r>
              <a:rPr lang="zh-CN" altLang="en-US" sz="2000" dirty="0">
                <a:latin typeface="Times New Roman" panose="02020603050405020304" pitchFamily="18" charset="0"/>
              </a:rPr>
              <a:t>均不支持</a:t>
            </a:r>
            <a:r>
              <a:rPr lang="zh-CN" altLang="en-US" sz="2000" dirty="0">
                <a:latin typeface="宋体" panose="02010600030101010101" pitchFamily="2" charset="-122"/>
              </a:rPr>
              <a:t>！</a:t>
            </a:r>
            <a:endParaRPr lang="zh-CN" altLang="en-US" sz="2000" dirty="0">
              <a:latin typeface="宋体" panose="02010600030101010101" pitchFamily="2" charset="-122"/>
            </a:endParaRPr>
          </a:p>
        </p:txBody>
      </p:sp>
      <p:sp>
        <p:nvSpPr>
          <p:cNvPr id="2063367" name="Rectangle 7"/>
          <p:cNvSpPr>
            <a:spLocks noChangeArrowheads="1"/>
          </p:cNvSpPr>
          <p:nvPr/>
        </p:nvSpPr>
        <p:spPr bwMode="auto">
          <a:xfrm>
            <a:off x="468313" y="2473325"/>
            <a:ext cx="819150" cy="446088"/>
          </a:xfrm>
          <a:prstGeom prst="rect">
            <a:avLst/>
          </a:prstGeom>
          <a:noFill/>
          <a:ln w="25400">
            <a:solidFill>
              <a:srgbClr val="FF9900"/>
            </a:solidFill>
            <a:miter lim="800000"/>
          </a:ln>
          <a:effectLst/>
          <a:extLst>
            <a:ext uri="{909E8E84-426E-40DD-AFC4-6F175D3DCCD1}">
              <a14:hiddenFill xmlns:a14="http://schemas.microsoft.com/office/drawing/2010/main">
                <a:gradFill rotWithShape="0">
                  <a:gsLst>
                    <a:gs pos="0">
                      <a:srgbClr val="8488C4"/>
                    </a:gs>
                    <a:gs pos="53000">
                      <a:srgbClr val="D4DEFF"/>
                    </a:gs>
                    <a:gs pos="83000">
                      <a:srgbClr val="D4DEFF"/>
                    </a:gs>
                    <a:gs pos="100000">
                      <a:srgbClr val="96AB94"/>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90000"/>
              </a:lnSpc>
              <a:spcBef>
                <a:spcPct val="30000"/>
              </a:spcBef>
              <a:spcAft>
                <a:spcPct val="0"/>
              </a:spcAft>
              <a:buClr>
                <a:schemeClr val="tx2"/>
              </a:buClr>
              <a:buSzPct val="85000"/>
              <a:buFont typeface="Wingdings" panose="05000000000000000000" pitchFamily="2" charset="2"/>
              <a:buNone/>
              <a:defRPr/>
            </a:pPr>
            <a:r>
              <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rPr>
              <a:t>格式</a:t>
            </a:r>
            <a:endPar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endParaRPr>
          </a:p>
        </p:txBody>
      </p:sp>
      <p:sp>
        <p:nvSpPr>
          <p:cNvPr id="2063369" name="Rectangle 9"/>
          <p:cNvSpPr/>
          <p:nvPr/>
        </p:nvSpPr>
        <p:spPr>
          <a:xfrm>
            <a:off x="3627438" y="2025650"/>
            <a:ext cx="5238750" cy="411163"/>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90000"/>
              </a:lnSpc>
              <a:spcBef>
                <a:spcPct val="0"/>
              </a:spcBef>
              <a:buClrTx/>
              <a:buFontTx/>
              <a:buNone/>
            </a:pPr>
            <a:r>
              <a:rPr lang="en-US" altLang="zh-CN" dirty="0">
                <a:latin typeface="Times New Roman" panose="02020603050405020304" pitchFamily="18" charset="0"/>
              </a:rPr>
              <a:t>  </a:t>
            </a:r>
            <a:r>
              <a:rPr lang="en-US" altLang="zh-CN" sz="2200" dirty="0">
                <a:latin typeface="Times New Roman" panose="02020603050405020304" pitchFamily="18" charset="0"/>
              </a:rPr>
              <a:t>[</a:t>
            </a:r>
            <a:r>
              <a:rPr lang="zh-CN" altLang="en-US" sz="2200" dirty="0">
                <a:solidFill>
                  <a:srgbClr val="FF0066"/>
                </a:solidFill>
                <a:latin typeface="Times New Roman" panose="02020603050405020304" pitchFamily="18" charset="0"/>
              </a:rPr>
              <a:t>例</a:t>
            </a:r>
            <a:r>
              <a:rPr lang="en-US" altLang="zh-CN" sz="2200" dirty="0">
                <a:latin typeface="Times New Roman" panose="02020603050405020304" pitchFamily="18" charset="0"/>
              </a:rPr>
              <a:t>] </a:t>
            </a:r>
            <a:r>
              <a:rPr lang="zh-CN" altLang="en-US" sz="2200" dirty="0">
                <a:latin typeface="Times New Roman" panose="02020603050405020304" pitchFamily="18" charset="0"/>
              </a:rPr>
              <a:t>利用</a:t>
            </a:r>
            <a:r>
              <a:rPr lang="en-US" altLang="zh-CN" sz="2200" dirty="0">
                <a:latin typeface="Times New Roman" panose="02020603050405020304" pitchFamily="18" charset="0"/>
              </a:rPr>
              <a:t>initial</a:t>
            </a:r>
            <a:r>
              <a:rPr lang="zh-CN" altLang="en-US" sz="2200" dirty="0">
                <a:latin typeface="Times New Roman" panose="02020603050405020304" pitchFamily="18" charset="0"/>
              </a:rPr>
              <a:t>语句生成激励波形。</a:t>
            </a:r>
            <a:r>
              <a:rPr lang="zh-CN" altLang="en-US" sz="2000" dirty="0">
                <a:latin typeface="Times New Roman" panose="02020603050405020304" pitchFamily="18" charset="0"/>
              </a:rPr>
              <a:t>              </a:t>
            </a:r>
            <a:endParaRPr lang="zh-CN" altLang="en-US" sz="2000" dirty="0">
              <a:latin typeface="Times New Roman" panose="02020603050405020304" pitchFamily="18" charset="0"/>
            </a:endParaRPr>
          </a:p>
        </p:txBody>
      </p:sp>
      <p:sp>
        <p:nvSpPr>
          <p:cNvPr id="2063370" name="Text Box 10"/>
          <p:cNvSpPr txBox="1"/>
          <p:nvPr/>
        </p:nvSpPr>
        <p:spPr>
          <a:xfrm>
            <a:off x="4148138" y="2473325"/>
            <a:ext cx="4267200" cy="3025775"/>
          </a:xfrm>
          <a:prstGeom prst="rect">
            <a:avLst/>
          </a:prstGeom>
          <a:solidFill>
            <a:srgbClr val="99CCFF"/>
          </a:solidFill>
          <a:ln w="12700" cap="flat" cmpd="sng">
            <a:solidFill>
              <a:schemeClr val="tx1"/>
            </a:solidFill>
            <a:prstDash val="solid"/>
            <a:miter/>
            <a:headEnd type="none" w="med" len="med"/>
            <a:tailEnd type="none" w="med" len="med"/>
          </a:ln>
          <a:effectLst>
            <a:outerShdw dist="107763" dir="2699999" algn="ctr" rotWithShape="0">
              <a:schemeClr val="bg2"/>
            </a:outer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spcBef>
                <a:spcPct val="0"/>
              </a:spcBef>
              <a:buClrTx/>
              <a:buFontTx/>
              <a:buNone/>
            </a:pPr>
            <a:r>
              <a:rPr lang="en-US" altLang="zh-CN" dirty="0">
                <a:solidFill>
                  <a:srgbClr val="FF0066"/>
                </a:solidFill>
                <a:latin typeface="Times New Roman" panose="02020603050405020304" pitchFamily="18" charset="0"/>
              </a:rPr>
              <a:t>initial</a:t>
            </a:r>
            <a:endParaRPr lang="en-US" altLang="zh-CN" dirty="0">
              <a:solidFill>
                <a:srgbClr val="FF0066"/>
              </a:solidFill>
              <a:latin typeface="Times New Roman" panose="02020603050405020304" pitchFamily="18" charset="0"/>
            </a:endParaRPr>
          </a:p>
          <a:p>
            <a:pPr marL="0" lvl="0" indent="0" algn="just">
              <a:spcBef>
                <a:spcPct val="0"/>
              </a:spcBef>
              <a:buClrTx/>
              <a:buFontTx/>
              <a:buNone/>
            </a:pPr>
            <a:r>
              <a:rPr lang="en-US" altLang="zh-CN" dirty="0">
                <a:latin typeface="Times New Roman" panose="02020603050405020304" pitchFamily="18" charset="0"/>
              </a:rPr>
              <a:t>   begin</a:t>
            </a:r>
            <a:endParaRPr lang="en-US" altLang="zh-CN" dirty="0">
              <a:latin typeface="Times New Roman" panose="02020603050405020304" pitchFamily="18" charset="0"/>
            </a:endParaRPr>
          </a:p>
          <a:p>
            <a:pPr marL="0" lvl="0" indent="0" algn="just">
              <a:spcBef>
                <a:spcPct val="0"/>
              </a:spcBef>
              <a:buClrTx/>
              <a:buFontTx/>
              <a:buNone/>
            </a:pPr>
            <a:r>
              <a:rPr lang="en-US" altLang="zh-CN" dirty="0">
                <a:latin typeface="Times New Roman" panose="02020603050405020304" pitchFamily="18" charset="0"/>
              </a:rPr>
              <a:t>        inputs = ’b000000;          </a:t>
            </a:r>
            <a:endParaRPr lang="en-US" altLang="zh-CN" dirty="0">
              <a:latin typeface="Times New Roman" panose="02020603050405020304" pitchFamily="18" charset="0"/>
            </a:endParaRPr>
          </a:p>
          <a:p>
            <a:pPr marL="0" lvl="0" indent="0" algn="just">
              <a:spcBef>
                <a:spcPct val="0"/>
              </a:spcBef>
              <a:buClrTx/>
              <a:buFontTx/>
              <a:buNone/>
            </a:pPr>
            <a:r>
              <a:rPr lang="en-US" altLang="zh-CN" dirty="0">
                <a:latin typeface="Times New Roman" panose="02020603050405020304" pitchFamily="18" charset="0"/>
              </a:rPr>
              <a:t>        #10 inputs = ’b011001; </a:t>
            </a:r>
            <a:endParaRPr lang="en-US" altLang="zh-CN" dirty="0">
              <a:latin typeface="Times New Roman" panose="02020603050405020304" pitchFamily="18" charset="0"/>
            </a:endParaRPr>
          </a:p>
          <a:p>
            <a:pPr marL="0" lvl="0" indent="0" algn="just">
              <a:spcBef>
                <a:spcPct val="0"/>
              </a:spcBef>
              <a:buClrTx/>
              <a:buFontTx/>
              <a:buNone/>
            </a:pPr>
            <a:r>
              <a:rPr lang="en-US" altLang="zh-CN" dirty="0">
                <a:latin typeface="Times New Roman" panose="02020603050405020304" pitchFamily="18" charset="0"/>
              </a:rPr>
              <a:t>        #10 inputs = ’b011011;</a:t>
            </a:r>
            <a:endParaRPr lang="en-US" altLang="zh-CN" dirty="0">
              <a:latin typeface="Times New Roman" panose="02020603050405020304" pitchFamily="18" charset="0"/>
            </a:endParaRPr>
          </a:p>
          <a:p>
            <a:pPr marL="0" lvl="0" indent="0" algn="just">
              <a:spcBef>
                <a:spcPct val="0"/>
              </a:spcBef>
              <a:buClrTx/>
              <a:buFontTx/>
              <a:buNone/>
            </a:pPr>
            <a:r>
              <a:rPr lang="en-US" altLang="zh-CN" dirty="0">
                <a:latin typeface="Times New Roman" panose="02020603050405020304" pitchFamily="18" charset="0"/>
              </a:rPr>
              <a:t>        #10 inputs = ’b011000; </a:t>
            </a:r>
            <a:endParaRPr lang="en-US" altLang="zh-CN" dirty="0">
              <a:latin typeface="Times New Roman" panose="02020603050405020304" pitchFamily="18" charset="0"/>
            </a:endParaRPr>
          </a:p>
          <a:p>
            <a:pPr marL="0" lvl="0" indent="0" algn="just">
              <a:spcBef>
                <a:spcPct val="0"/>
              </a:spcBef>
              <a:buClrTx/>
              <a:buFontTx/>
              <a:buNone/>
            </a:pPr>
            <a:r>
              <a:rPr lang="en-US" altLang="zh-CN" dirty="0">
                <a:latin typeface="Times New Roman" panose="02020603050405020304" pitchFamily="18" charset="0"/>
              </a:rPr>
              <a:t>        #10 inputs = ’b001000;</a:t>
            </a:r>
            <a:endParaRPr lang="en-US" altLang="zh-CN" dirty="0">
              <a:latin typeface="Times New Roman" panose="02020603050405020304" pitchFamily="18" charset="0"/>
            </a:endParaRPr>
          </a:p>
          <a:p>
            <a:pPr marL="0" lvl="0" indent="0" algn="just">
              <a:spcBef>
                <a:spcPct val="0"/>
              </a:spcBef>
              <a:buClrTx/>
              <a:buFontTx/>
              <a:buNone/>
            </a:pPr>
            <a:r>
              <a:rPr lang="en-US" altLang="zh-CN" dirty="0">
                <a:latin typeface="Times New Roman" panose="02020603050405020304" pitchFamily="18" charset="0"/>
              </a:rPr>
              <a:t>    end</a:t>
            </a:r>
            <a:endParaRPr lang="en-US" altLang="zh-CN" dirty="0">
              <a:latin typeface="Times New Roman" panose="02020603050405020304" pitchFamily="18" charset="0"/>
            </a:endParaRPr>
          </a:p>
        </p:txBody>
      </p:sp>
      <p:sp>
        <p:nvSpPr>
          <p:cNvPr id="2063371" name="AutoShape 11"/>
          <p:cNvSpPr/>
          <p:nvPr/>
        </p:nvSpPr>
        <p:spPr>
          <a:xfrm rot="-479700">
            <a:off x="6161088" y="817563"/>
            <a:ext cx="2982912" cy="1062037"/>
          </a:xfrm>
          <a:prstGeom prst="star16">
            <a:avLst>
              <a:gd name="adj" fmla="val 37500"/>
            </a:avLst>
          </a:prstGeom>
          <a:gradFill rotWithShape="0">
            <a:gsLst>
              <a:gs pos="0">
                <a:schemeClr val="accent2"/>
              </a:gs>
              <a:gs pos="100000">
                <a:srgbClr val="FFFF00"/>
              </a:gs>
            </a:gsLst>
            <a:lin ang="2700000" scaled="1"/>
            <a:tileRect/>
          </a:gradFill>
          <a:ln w="9525">
            <a:noFill/>
          </a:ln>
          <a:effectLst>
            <a:outerShdw dist="35921" dir="2699999" algn="ctr" rotWithShape="0">
              <a:schemeClr val="bg2"/>
            </a:outerShdw>
          </a:effectLst>
        </p:spPr>
        <p:txBody>
          <a:bodyPr wrap="none" anchor="ctr" anchorCtr="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2000" dirty="0">
                <a:latin typeface="华文新魏" panose="02010800040101010101" pitchFamily="2" charset="-122"/>
                <a:ea typeface="华文新魏" panose="02010800040101010101" pitchFamily="2" charset="-122"/>
              </a:rPr>
              <a:t>不可综合！</a:t>
            </a:r>
            <a:endParaRPr lang="zh-CN" altLang="en-US" sz="2000" dirty="0">
              <a:latin typeface="华文新魏" panose="02010800040101010101" pitchFamily="2" charset="-122"/>
              <a:ea typeface="华文新魏" panose="02010800040101010101" pitchFamily="2" charset="-122"/>
            </a:endParaRPr>
          </a:p>
          <a:p>
            <a:pPr marL="0" lvl="0" indent="0" algn="ctr" eaLnBrk="1" hangingPunct="1">
              <a:spcBef>
                <a:spcPct val="0"/>
              </a:spcBef>
              <a:buClrTx/>
              <a:buFontTx/>
              <a:buNone/>
            </a:pPr>
            <a:r>
              <a:rPr lang="zh-CN" altLang="en-US" sz="2000" dirty="0">
                <a:latin typeface="华文新魏" panose="02010800040101010101" pitchFamily="2" charset="-122"/>
                <a:ea typeface="华文新魏" panose="02010800040101010101" pitchFamily="2" charset="-122"/>
              </a:rPr>
              <a:t>常用在测试文件中</a:t>
            </a:r>
            <a:endParaRPr lang="zh-CN" altLang="en-US" sz="2000" dirty="0">
              <a:latin typeface="华文新魏" panose="02010800040101010101" pitchFamily="2" charset="-122"/>
              <a:ea typeface="华文新魏" panose="02010800040101010101" pitchFamily="2" charset="-122"/>
            </a:endParaRPr>
          </a:p>
        </p:txBody>
      </p:sp>
      <p:sp>
        <p:nvSpPr>
          <p:cNvPr id="2063372" name="AutoShape 12"/>
          <p:cNvSpPr>
            <a:spLocks noChangeArrowheads="1"/>
          </p:cNvSpPr>
          <p:nvPr/>
        </p:nvSpPr>
        <p:spPr bwMode="auto">
          <a:xfrm rot="-765681">
            <a:off x="211138" y="5335588"/>
            <a:ext cx="1257300" cy="631825"/>
          </a:xfrm>
          <a:prstGeom prst="star32">
            <a:avLst>
              <a:gd name="adj" fmla="val 37500"/>
            </a:avLst>
          </a:prstGeom>
          <a:solidFill>
            <a:schemeClr val="accent2"/>
          </a:solidFill>
          <a:ln w="9525">
            <a:solidFill>
              <a:srgbClr val="00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用途</a:t>
            </a:r>
            <a:endParaRPr kumimoji="0" lang="zh-CN" alt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endParaRPr>
          </a:p>
        </p:txBody>
      </p:sp>
      <p:sp>
        <p:nvSpPr>
          <p:cNvPr id="2063373" name="Rectangle 13"/>
          <p:cNvSpPr/>
          <p:nvPr/>
        </p:nvSpPr>
        <p:spPr>
          <a:xfrm>
            <a:off x="1119188" y="5641975"/>
            <a:ext cx="6894512" cy="904875"/>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algn="just" eaLnBrk="1" hangingPunct="1">
              <a:lnSpc>
                <a:spcPct val="110000"/>
              </a:lnSpc>
              <a:spcBef>
                <a:spcPct val="0"/>
              </a:spcBef>
              <a:buClr>
                <a:srgbClr val="FF5050"/>
              </a:buClr>
              <a:buSzPct val="80000"/>
              <a:buFont typeface="Wingdings" panose="05000000000000000000" pitchFamily="2" charset="2"/>
              <a:buChar char="Ø"/>
            </a:pPr>
            <a:r>
              <a:rPr lang="zh-CN" altLang="en-US" sz="2200" dirty="0">
                <a:latin typeface="宋体" panose="02010600030101010101" pitchFamily="2" charset="-122"/>
              </a:rPr>
              <a:t>在仿真的初始状态对各变量进行</a:t>
            </a:r>
            <a:r>
              <a:rPr lang="zh-CN" altLang="en-US" sz="2200" dirty="0">
                <a:solidFill>
                  <a:srgbClr val="FF3399"/>
                </a:solidFill>
                <a:latin typeface="宋体" panose="02010600030101010101" pitchFamily="2" charset="-122"/>
              </a:rPr>
              <a:t>初始化</a:t>
            </a:r>
            <a:r>
              <a:rPr lang="zh-CN" altLang="en-US" sz="2200" dirty="0">
                <a:latin typeface="宋体" panose="02010600030101010101" pitchFamily="2" charset="-122"/>
              </a:rPr>
              <a:t>；</a:t>
            </a:r>
            <a:endParaRPr lang="zh-CN" altLang="en-US" sz="2200" dirty="0">
              <a:latin typeface="宋体" panose="02010600030101010101" pitchFamily="2" charset="-122"/>
            </a:endParaRPr>
          </a:p>
          <a:p>
            <a:pPr marL="342900" lvl="0" indent="-342900" algn="just" eaLnBrk="1" hangingPunct="1">
              <a:lnSpc>
                <a:spcPct val="110000"/>
              </a:lnSpc>
              <a:spcBef>
                <a:spcPct val="0"/>
              </a:spcBef>
              <a:buClr>
                <a:srgbClr val="FF5050"/>
              </a:buClr>
              <a:buSzPct val="80000"/>
              <a:buFont typeface="Wingdings" panose="05000000000000000000" pitchFamily="2" charset="2"/>
              <a:buChar char="Ø"/>
            </a:pPr>
            <a:r>
              <a:rPr lang="zh-CN" altLang="en-US" sz="2200" dirty="0">
                <a:latin typeface="宋体" panose="02010600030101010101" pitchFamily="2" charset="-122"/>
              </a:rPr>
              <a:t>在测试文件中</a:t>
            </a:r>
            <a:r>
              <a:rPr lang="zh-CN" altLang="en-US" sz="2200" dirty="0">
                <a:solidFill>
                  <a:srgbClr val="FF3399"/>
                </a:solidFill>
                <a:latin typeface="宋体" panose="02010600030101010101" pitchFamily="2" charset="-122"/>
              </a:rPr>
              <a:t>生成激励波形</a:t>
            </a:r>
            <a:r>
              <a:rPr lang="zh-CN" altLang="en-US" sz="2200" dirty="0">
                <a:latin typeface="宋体" panose="02010600030101010101" pitchFamily="2" charset="-122"/>
              </a:rPr>
              <a:t>作为电路的仿真信号。</a:t>
            </a:r>
            <a:endParaRPr lang="zh-CN" altLang="en-US" sz="2200" dirty="0"/>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63363">
                                            <p:txEl>
                                              <p:charRg st="0" end="12"/>
                                            </p:txEl>
                                          </p:spTgt>
                                        </p:tgtEl>
                                        <p:attrNameLst>
                                          <p:attrName>style.visibility</p:attrName>
                                        </p:attrNameLst>
                                      </p:cBhvr>
                                      <p:to>
                                        <p:strVal val="visible"/>
                                      </p:to>
                                    </p:set>
                                    <p:anim calcmode="lin" valueType="num">
                                      <p:cBhvr additive="base">
                                        <p:cTn id="7" dur="500" fill="hold"/>
                                        <p:tgtEl>
                                          <p:spTgt spid="2063363">
                                            <p:txEl>
                                              <p:charRg st="0" end="1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63363">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063366"/>
                                        </p:tgtEl>
                                        <p:attrNameLst>
                                          <p:attrName>style.visibility</p:attrName>
                                        </p:attrNameLst>
                                      </p:cBhvr>
                                      <p:to>
                                        <p:strVal val="visible"/>
                                      </p:to>
                                    </p:set>
                                    <p:animEffect transition="in" filter="dissolve">
                                      <p:cBhvr>
                                        <p:cTn id="13" dur="500"/>
                                        <p:tgtEl>
                                          <p:spTgt spid="2063366"/>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2063367"/>
                                        </p:tgtEl>
                                        <p:attrNameLst>
                                          <p:attrName>style.visibility</p:attrName>
                                        </p:attrNameLst>
                                      </p:cBhvr>
                                      <p:to>
                                        <p:strVal val="visible"/>
                                      </p:to>
                                    </p:set>
                                    <p:anim calcmode="lin" valueType="num">
                                      <p:cBhvr>
                                        <p:cTn id="18" dur="500" fill="hold"/>
                                        <p:tgtEl>
                                          <p:spTgt spid="2063367"/>
                                        </p:tgtEl>
                                        <p:attrNameLst>
                                          <p:attrName>ppt_w</p:attrName>
                                        </p:attrNameLst>
                                      </p:cBhvr>
                                      <p:tavLst>
                                        <p:tav tm="0">
                                          <p:val>
                                            <p:fltVal val="0.000000"/>
                                          </p:val>
                                        </p:tav>
                                        <p:tav tm="100000">
                                          <p:val>
                                            <p:strVal val="#ppt_w"/>
                                          </p:val>
                                        </p:tav>
                                      </p:tavLst>
                                    </p:anim>
                                    <p:anim calcmode="lin" valueType="num">
                                      <p:cBhvr>
                                        <p:cTn id="19" dur="500" fill="hold"/>
                                        <p:tgtEl>
                                          <p:spTgt spid="2063367"/>
                                        </p:tgtEl>
                                        <p:attrNameLst>
                                          <p:attrName>ppt_h</p:attrName>
                                        </p:attrNameLst>
                                      </p:cBhvr>
                                      <p:tavLst>
                                        <p:tav tm="0">
                                          <p:val>
                                            <p:fltVal val="0.000000"/>
                                          </p:val>
                                        </p:tav>
                                        <p:tav tm="100000">
                                          <p:val>
                                            <p:strVal val="#ppt_h"/>
                                          </p:val>
                                        </p:tav>
                                      </p:tavLst>
                                    </p:anim>
                                  </p:childTnLst>
                                </p:cTn>
                              </p:par>
                            </p:childTnLst>
                          </p:cTn>
                        </p:par>
                        <p:par>
                          <p:cTn id="20" fill="hold">
                            <p:stCondLst>
                              <p:cond delay="500"/>
                            </p:stCondLst>
                            <p:childTnLst>
                              <p:par>
                                <p:cTn id="21" presetID="2" presetClass="entr" presetSubtype="2" fill="hold" grpId="0" nodeType="afterEffect">
                                  <p:stCondLst>
                                    <p:cond delay="0"/>
                                  </p:stCondLst>
                                  <p:childTnLst>
                                    <p:set>
                                      <p:cBhvr>
                                        <p:cTn id="22" dur="1" fill="hold">
                                          <p:stCondLst>
                                            <p:cond delay="0"/>
                                          </p:stCondLst>
                                        </p:cTn>
                                        <p:tgtEl>
                                          <p:spTgt spid="2063364"/>
                                        </p:tgtEl>
                                        <p:attrNameLst>
                                          <p:attrName>style.visibility</p:attrName>
                                        </p:attrNameLst>
                                      </p:cBhvr>
                                      <p:to>
                                        <p:strVal val="visible"/>
                                      </p:to>
                                    </p:set>
                                    <p:anim calcmode="lin" valueType="num">
                                      <p:cBhvr additive="base">
                                        <p:cTn id="23" dur="500" fill="hold"/>
                                        <p:tgtEl>
                                          <p:spTgt spid="2063364"/>
                                        </p:tgtEl>
                                        <p:attrNameLst>
                                          <p:attrName>ppt_x</p:attrName>
                                        </p:attrNameLst>
                                      </p:cBhvr>
                                      <p:tavLst>
                                        <p:tav tm="0">
                                          <p:val>
                                            <p:strVal val="1+#ppt_w/2"/>
                                          </p:val>
                                        </p:tav>
                                        <p:tav tm="100000">
                                          <p:val>
                                            <p:strVal val="#ppt_x"/>
                                          </p:val>
                                        </p:tav>
                                      </p:tavLst>
                                    </p:anim>
                                    <p:anim calcmode="lin" valueType="num">
                                      <p:cBhvr additive="base">
                                        <p:cTn id="24" dur="500" fill="hold"/>
                                        <p:tgtEl>
                                          <p:spTgt spid="206336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288" fill="hold" grpId="0" nodeType="clickEffect">
                                  <p:stCondLst>
                                    <p:cond delay="0"/>
                                  </p:stCondLst>
                                  <p:childTnLst>
                                    <p:set>
                                      <p:cBhvr>
                                        <p:cTn id="28" dur="1" fill="hold">
                                          <p:stCondLst>
                                            <p:cond delay="0"/>
                                          </p:stCondLst>
                                        </p:cTn>
                                        <p:tgtEl>
                                          <p:spTgt spid="2063372"/>
                                        </p:tgtEl>
                                        <p:attrNameLst>
                                          <p:attrName>style.visibility</p:attrName>
                                        </p:attrNameLst>
                                      </p:cBhvr>
                                      <p:to>
                                        <p:strVal val="visible"/>
                                      </p:to>
                                    </p:set>
                                    <p:anim calcmode="lin" valueType="num">
                                      <p:cBhvr>
                                        <p:cTn id="29" dur="500" fill="hold"/>
                                        <p:tgtEl>
                                          <p:spTgt spid="2063372"/>
                                        </p:tgtEl>
                                        <p:attrNameLst>
                                          <p:attrName>ppt_w</p:attrName>
                                        </p:attrNameLst>
                                      </p:cBhvr>
                                      <p:tavLst>
                                        <p:tav tm="0">
                                          <p:val>
                                            <p:strVal val="4/3*#ppt_w"/>
                                          </p:val>
                                        </p:tav>
                                        <p:tav tm="100000">
                                          <p:val>
                                            <p:strVal val="#ppt_w"/>
                                          </p:val>
                                        </p:tav>
                                      </p:tavLst>
                                    </p:anim>
                                    <p:anim calcmode="lin" valueType="num">
                                      <p:cBhvr>
                                        <p:cTn id="30" dur="500" fill="hold"/>
                                        <p:tgtEl>
                                          <p:spTgt spid="2063372"/>
                                        </p:tgtEl>
                                        <p:attrNameLst>
                                          <p:attrName>ppt_h</p:attrName>
                                        </p:attrNameLst>
                                      </p:cBhvr>
                                      <p:tavLst>
                                        <p:tav tm="0">
                                          <p:val>
                                            <p:strVal val="4/3*#ppt_h"/>
                                          </p:val>
                                        </p:tav>
                                        <p:tav tm="100000">
                                          <p:val>
                                            <p:strVal val="#ppt_h"/>
                                          </p:val>
                                        </p:tav>
                                      </p:tavLst>
                                    </p:anim>
                                  </p:childTnLst>
                                </p:cTn>
                              </p:par>
                            </p:childTnLst>
                          </p:cTn>
                        </p:par>
                        <p:par>
                          <p:cTn id="31" fill="hold">
                            <p:stCondLst>
                              <p:cond delay="500"/>
                            </p:stCondLst>
                            <p:childTnLst>
                              <p:par>
                                <p:cTn id="32" presetID="2" presetClass="entr" presetSubtype="2" fill="hold" grpId="0" nodeType="afterEffect">
                                  <p:stCondLst>
                                    <p:cond delay="0"/>
                                  </p:stCondLst>
                                  <p:childTnLst>
                                    <p:set>
                                      <p:cBhvr>
                                        <p:cTn id="33" dur="1" fill="hold">
                                          <p:stCondLst>
                                            <p:cond delay="0"/>
                                          </p:stCondLst>
                                        </p:cTn>
                                        <p:tgtEl>
                                          <p:spTgt spid="2063373"/>
                                        </p:tgtEl>
                                        <p:attrNameLst>
                                          <p:attrName>style.visibility</p:attrName>
                                        </p:attrNameLst>
                                      </p:cBhvr>
                                      <p:to>
                                        <p:strVal val="visible"/>
                                      </p:to>
                                    </p:set>
                                    <p:anim calcmode="lin" valueType="num">
                                      <p:cBhvr additive="base">
                                        <p:cTn id="34" dur="500" fill="hold"/>
                                        <p:tgtEl>
                                          <p:spTgt spid="2063373"/>
                                        </p:tgtEl>
                                        <p:attrNameLst>
                                          <p:attrName>ppt_x</p:attrName>
                                        </p:attrNameLst>
                                      </p:cBhvr>
                                      <p:tavLst>
                                        <p:tav tm="0">
                                          <p:val>
                                            <p:strVal val="1+#ppt_w/2"/>
                                          </p:val>
                                        </p:tav>
                                        <p:tav tm="100000">
                                          <p:val>
                                            <p:strVal val="#ppt_x"/>
                                          </p:val>
                                        </p:tav>
                                      </p:tavLst>
                                    </p:anim>
                                    <p:anim calcmode="lin" valueType="num">
                                      <p:cBhvr additive="base">
                                        <p:cTn id="35" dur="500" fill="hold"/>
                                        <p:tgtEl>
                                          <p:spTgt spid="2063373"/>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063369">
                                            <p:txEl>
                                              <p:charRg st="0" end="39"/>
                                            </p:txEl>
                                          </p:spTgt>
                                        </p:tgtEl>
                                        <p:attrNameLst>
                                          <p:attrName>style.visibility</p:attrName>
                                        </p:attrNameLst>
                                      </p:cBhvr>
                                      <p:to>
                                        <p:strVal val="visible"/>
                                      </p:to>
                                    </p:set>
                                    <p:animEffect transition="in" filter="wipe(left)">
                                      <p:cBhvr>
                                        <p:cTn id="40" dur="500"/>
                                        <p:tgtEl>
                                          <p:spTgt spid="2063369">
                                            <p:txEl>
                                              <p:charRg st="0" end="39"/>
                                            </p:txEl>
                                          </p:spTgt>
                                        </p:tgtEl>
                                      </p:cBhvr>
                                    </p:animEffect>
                                  </p:childTnLst>
                                </p:cTn>
                              </p:par>
                            </p:childTnLst>
                          </p:cTn>
                        </p:par>
                        <p:par>
                          <p:cTn id="41" fill="hold">
                            <p:stCondLst>
                              <p:cond delay="500"/>
                            </p:stCondLst>
                            <p:childTnLst>
                              <p:par>
                                <p:cTn id="42" presetID="2" presetClass="entr" presetSubtype="4" fill="hold" grpId="0" nodeType="afterEffect">
                                  <p:stCondLst>
                                    <p:cond delay="0"/>
                                  </p:stCondLst>
                                  <p:childTnLst>
                                    <p:set>
                                      <p:cBhvr>
                                        <p:cTn id="43" dur="1" fill="hold">
                                          <p:stCondLst>
                                            <p:cond delay="0"/>
                                          </p:stCondLst>
                                        </p:cTn>
                                        <p:tgtEl>
                                          <p:spTgt spid="2063370"/>
                                        </p:tgtEl>
                                        <p:attrNameLst>
                                          <p:attrName>style.visibility</p:attrName>
                                        </p:attrNameLst>
                                      </p:cBhvr>
                                      <p:to>
                                        <p:strVal val="visible"/>
                                      </p:to>
                                    </p:set>
                                    <p:anim calcmode="lin" valueType="num">
                                      <p:cBhvr additive="base">
                                        <p:cTn id="44" dur="500" fill="hold"/>
                                        <p:tgtEl>
                                          <p:spTgt spid="2063370"/>
                                        </p:tgtEl>
                                        <p:attrNameLst>
                                          <p:attrName>ppt_x</p:attrName>
                                        </p:attrNameLst>
                                      </p:cBhvr>
                                      <p:tavLst>
                                        <p:tav tm="0">
                                          <p:val>
                                            <p:strVal val="#ppt_x"/>
                                          </p:val>
                                        </p:tav>
                                        <p:tav tm="100000">
                                          <p:val>
                                            <p:strVal val="#ppt_x"/>
                                          </p:val>
                                        </p:tav>
                                      </p:tavLst>
                                    </p:anim>
                                    <p:anim calcmode="lin" valueType="num">
                                      <p:cBhvr additive="base">
                                        <p:cTn id="45" dur="500" fill="hold"/>
                                        <p:tgtEl>
                                          <p:spTgt spid="206337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2063371"/>
                                        </p:tgtEl>
                                        <p:attrNameLst>
                                          <p:attrName>style.visibility</p:attrName>
                                        </p:attrNameLst>
                                      </p:cBhvr>
                                      <p:to>
                                        <p:strVal val="visible"/>
                                      </p:to>
                                    </p:set>
                                    <p:anim calcmode="lin" valueType="num">
                                      <p:cBhvr>
                                        <p:cTn id="50" dur="500" fill="hold"/>
                                        <p:tgtEl>
                                          <p:spTgt spid="2063371"/>
                                        </p:tgtEl>
                                        <p:attrNameLst>
                                          <p:attrName>ppt_w</p:attrName>
                                        </p:attrNameLst>
                                      </p:cBhvr>
                                      <p:tavLst>
                                        <p:tav tm="0">
                                          <p:val>
                                            <p:fltVal val="0.000000"/>
                                          </p:val>
                                        </p:tav>
                                        <p:tav tm="100000">
                                          <p:val>
                                            <p:strVal val="#ppt_w"/>
                                          </p:val>
                                        </p:tav>
                                      </p:tavLst>
                                    </p:anim>
                                    <p:anim calcmode="lin" valueType="num">
                                      <p:cBhvr>
                                        <p:cTn id="51" dur="500" fill="hold"/>
                                        <p:tgtEl>
                                          <p:spTgt spid="2063371"/>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3363" grpId="0" advAuto="1000" build="p"/>
      <p:bldP spid="2063364" grpId="0" animBg="1"/>
      <p:bldP spid="2063366" grpId="0" animBg="1"/>
      <p:bldP spid="2063367" grpId="0" animBg="1"/>
      <p:bldP spid="2063369" grpId="0" build="p"/>
      <p:bldP spid="2063370" grpId="0" animBg="1"/>
      <p:bldP spid="2063371" grpId="0" animBg="1"/>
      <p:bldP spid="2063372" grpId="0" animBg="1"/>
      <p:bldP spid="2063373" grpId="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4786"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64362" name="Text Box 10"/>
          <p:cNvSpPr txBox="1"/>
          <p:nvPr/>
        </p:nvSpPr>
        <p:spPr>
          <a:xfrm>
            <a:off x="1273175" y="1771650"/>
            <a:ext cx="5705475" cy="4486275"/>
          </a:xfrm>
          <a:prstGeom prst="rect">
            <a:avLst/>
          </a:prstGeom>
          <a:solidFill>
            <a:srgbClr val="99CCFF"/>
          </a:solidFill>
          <a:ln w="12700" cap="flat" cmpd="sng">
            <a:solidFill>
              <a:schemeClr val="tx1"/>
            </a:solidFill>
            <a:prstDash val="solid"/>
            <a:miter/>
            <a:headEnd type="none" w="med" len="med"/>
            <a:tailEnd type="none" w="med" len="med"/>
          </a:ln>
          <a:effectLst>
            <a:outerShdw dist="107763" dir="2699999" algn="ctr" rotWithShape="0">
              <a:schemeClr val="bg2"/>
            </a:outer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spcBef>
                <a:spcPct val="0"/>
              </a:spcBef>
              <a:buClrTx/>
              <a:buFontTx/>
              <a:buNone/>
            </a:pPr>
            <a:r>
              <a:rPr lang="en-US" altLang="zh-CN" dirty="0">
                <a:latin typeface="Times New Roman" panose="02020603050405020304" pitchFamily="18" charset="0"/>
              </a:rPr>
              <a:t>……</a:t>
            </a:r>
            <a:endParaRPr lang="en-US" altLang="zh-CN" dirty="0">
              <a:latin typeface="Times New Roman" panose="02020603050405020304" pitchFamily="18" charset="0"/>
            </a:endParaRPr>
          </a:p>
          <a:p>
            <a:pPr marL="0" lvl="0" indent="0" algn="just">
              <a:spcBef>
                <a:spcPct val="0"/>
              </a:spcBef>
              <a:buClrTx/>
              <a:buFontTx/>
              <a:buNone/>
            </a:pPr>
            <a:r>
              <a:rPr lang="en-US" altLang="zh-CN" dirty="0">
                <a:latin typeface="Times New Roman" panose="02020603050405020304" pitchFamily="18" charset="0"/>
              </a:rPr>
              <a:t>parameter size=16;</a:t>
            </a:r>
            <a:endParaRPr lang="en-US" altLang="zh-CN" dirty="0">
              <a:latin typeface="Times New Roman" panose="02020603050405020304" pitchFamily="18" charset="0"/>
            </a:endParaRPr>
          </a:p>
          <a:p>
            <a:pPr marL="0" lvl="0" indent="0" algn="just">
              <a:spcBef>
                <a:spcPct val="0"/>
              </a:spcBef>
              <a:buClrTx/>
              <a:buFontTx/>
              <a:buNone/>
            </a:pPr>
            <a:r>
              <a:rPr lang="en-US" altLang="zh-CN" dirty="0">
                <a:latin typeface="Times New Roman" panose="02020603050405020304" pitchFamily="18" charset="0"/>
              </a:rPr>
              <a:t>reg[5:0] addr;</a:t>
            </a:r>
            <a:endParaRPr lang="en-US" altLang="zh-CN" dirty="0">
              <a:latin typeface="Times New Roman" panose="02020603050405020304" pitchFamily="18" charset="0"/>
            </a:endParaRPr>
          </a:p>
          <a:p>
            <a:pPr marL="0" lvl="0" indent="0" algn="just">
              <a:spcBef>
                <a:spcPct val="0"/>
              </a:spcBef>
              <a:buClrTx/>
              <a:buFontTx/>
              <a:buNone/>
            </a:pPr>
            <a:r>
              <a:rPr lang="en-US" altLang="zh-CN" dirty="0">
                <a:latin typeface="Times New Roman" panose="02020603050405020304" pitchFamily="18" charset="0"/>
              </a:rPr>
              <a:t>reg reg1;</a:t>
            </a:r>
            <a:endParaRPr lang="en-US" altLang="zh-CN" dirty="0">
              <a:latin typeface="Times New Roman" panose="02020603050405020304" pitchFamily="18" charset="0"/>
            </a:endParaRPr>
          </a:p>
          <a:p>
            <a:pPr marL="0" lvl="0" indent="0" algn="just">
              <a:spcBef>
                <a:spcPct val="0"/>
              </a:spcBef>
              <a:buClrTx/>
              <a:buFontTx/>
              <a:buNone/>
            </a:pPr>
            <a:r>
              <a:rPr lang="en-US" altLang="zh-CN" dirty="0">
                <a:latin typeface="Times New Roman" panose="02020603050405020304" pitchFamily="18" charset="0"/>
              </a:rPr>
              <a:t>reg[7:0] memory[0:15];</a:t>
            </a:r>
            <a:endParaRPr lang="en-US" altLang="zh-CN" dirty="0">
              <a:latin typeface="Times New Roman" panose="02020603050405020304" pitchFamily="18" charset="0"/>
            </a:endParaRPr>
          </a:p>
          <a:p>
            <a:pPr marL="0" lvl="0" indent="0" algn="just">
              <a:spcBef>
                <a:spcPct val="0"/>
              </a:spcBef>
              <a:buClrTx/>
              <a:buFontTx/>
              <a:buNone/>
            </a:pPr>
            <a:r>
              <a:rPr lang="en-US" altLang="zh-CN" dirty="0">
                <a:solidFill>
                  <a:srgbClr val="FF0066"/>
                </a:solidFill>
                <a:latin typeface="Times New Roman" panose="02020603050405020304" pitchFamily="18" charset="0"/>
              </a:rPr>
              <a:t>initial</a:t>
            </a:r>
            <a:endParaRPr lang="en-US" altLang="zh-CN" dirty="0">
              <a:solidFill>
                <a:srgbClr val="FF0066"/>
              </a:solidFill>
              <a:latin typeface="Times New Roman" panose="02020603050405020304" pitchFamily="18" charset="0"/>
            </a:endParaRPr>
          </a:p>
          <a:p>
            <a:pPr marL="0" lvl="0" indent="0" algn="just">
              <a:spcBef>
                <a:spcPct val="0"/>
              </a:spcBef>
              <a:buClrTx/>
              <a:buFontTx/>
              <a:buNone/>
            </a:pPr>
            <a:r>
              <a:rPr lang="en-US" altLang="zh-CN" dirty="0">
                <a:latin typeface="Times New Roman" panose="02020603050405020304" pitchFamily="18" charset="0"/>
              </a:rPr>
              <a:t>   begin</a:t>
            </a:r>
            <a:endParaRPr lang="en-US" altLang="zh-CN" dirty="0">
              <a:latin typeface="Times New Roman" panose="02020603050405020304" pitchFamily="18" charset="0"/>
            </a:endParaRPr>
          </a:p>
          <a:p>
            <a:pPr marL="0" lvl="0" indent="0" algn="just">
              <a:spcBef>
                <a:spcPct val="0"/>
              </a:spcBef>
              <a:buClrTx/>
              <a:buFontTx/>
              <a:buNone/>
            </a:pPr>
            <a:r>
              <a:rPr lang="en-US" altLang="zh-CN" dirty="0">
                <a:latin typeface="Times New Roman" panose="02020603050405020304" pitchFamily="18" charset="0"/>
              </a:rPr>
              <a:t>        reg1 = 0; </a:t>
            </a:r>
            <a:endParaRPr lang="en-US" altLang="zh-CN" dirty="0">
              <a:latin typeface="Times New Roman" panose="02020603050405020304" pitchFamily="18" charset="0"/>
            </a:endParaRPr>
          </a:p>
          <a:p>
            <a:pPr marL="0" lvl="0" indent="0" algn="just">
              <a:spcBef>
                <a:spcPct val="0"/>
              </a:spcBef>
              <a:buClrTx/>
              <a:buFontTx/>
              <a:buNone/>
            </a:pPr>
            <a:r>
              <a:rPr lang="en-US" altLang="zh-CN" dirty="0">
                <a:latin typeface="Times New Roman" panose="02020603050405020304" pitchFamily="18" charset="0"/>
              </a:rPr>
              <a:t>        for(addr=0;addr&lt;size;addr=addr+1); </a:t>
            </a:r>
            <a:endParaRPr lang="en-US" altLang="zh-CN" dirty="0">
              <a:latin typeface="Times New Roman" panose="02020603050405020304" pitchFamily="18" charset="0"/>
            </a:endParaRPr>
          </a:p>
          <a:p>
            <a:pPr marL="0" lvl="0" indent="0" algn="just">
              <a:spcBef>
                <a:spcPct val="0"/>
              </a:spcBef>
              <a:buClrTx/>
              <a:buFontTx/>
              <a:buNone/>
            </a:pPr>
            <a:r>
              <a:rPr lang="en-US" altLang="zh-CN" dirty="0">
                <a:latin typeface="Times New Roman" panose="02020603050405020304" pitchFamily="18" charset="0"/>
              </a:rPr>
              <a:t>            memory[addr]=0;</a:t>
            </a:r>
            <a:endParaRPr lang="en-US" altLang="zh-CN" dirty="0">
              <a:latin typeface="Times New Roman" panose="02020603050405020304" pitchFamily="18" charset="0"/>
            </a:endParaRPr>
          </a:p>
          <a:p>
            <a:pPr marL="0" lvl="0" indent="0" algn="just">
              <a:spcBef>
                <a:spcPct val="0"/>
              </a:spcBef>
              <a:buClrTx/>
              <a:buFontTx/>
              <a:buNone/>
            </a:pPr>
            <a:r>
              <a:rPr lang="en-US" altLang="zh-CN" dirty="0">
                <a:latin typeface="Times New Roman" panose="02020603050405020304" pitchFamily="18" charset="0"/>
              </a:rPr>
              <a:t>    end</a:t>
            </a:r>
            <a:endParaRPr lang="en-US" altLang="zh-CN" dirty="0">
              <a:latin typeface="Times New Roman" panose="02020603050405020304" pitchFamily="18" charset="0"/>
            </a:endParaRPr>
          </a:p>
          <a:p>
            <a:pPr marL="0" lvl="0" indent="0" algn="just">
              <a:spcBef>
                <a:spcPct val="0"/>
              </a:spcBef>
              <a:buClrTx/>
              <a:buFontTx/>
              <a:buNone/>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764365" name="Rectangle 13"/>
          <p:cNvSpPr>
            <a:spLocks noGrp="1"/>
          </p:cNvSpPr>
          <p:nvPr>
            <p:ph idx="1"/>
          </p:nvPr>
        </p:nvSpPr>
        <p:spPr>
          <a:xfrm>
            <a:off x="636588" y="1208088"/>
            <a:ext cx="5141912" cy="485775"/>
          </a:xfrm>
          <a:ln/>
        </p:spPr>
        <p:txBody>
          <a:bodyPr vert="horz" wrap="square" lIns="91440" tIns="45720" rIns="91440" bIns="45720" anchor="t" anchorCtr="0"/>
          <a:p>
            <a:pPr eaLnBrk="1" hangingPunct="1"/>
            <a:r>
              <a:rPr lang="en-US" altLang="zh-CN" dirty="0">
                <a:latin typeface="Times New Roman" panose="02020603050405020304" pitchFamily="18" charset="0"/>
              </a:rPr>
              <a:t>[</a:t>
            </a:r>
            <a:r>
              <a:rPr lang="zh-CN" altLang="en-US" dirty="0">
                <a:solidFill>
                  <a:srgbClr val="FF0066"/>
                </a:solidFill>
                <a:latin typeface="Times New Roman" panose="02020603050405020304" pitchFamily="18" charset="0"/>
              </a:rPr>
              <a:t>例</a:t>
            </a:r>
            <a:r>
              <a:rPr lang="en-US" altLang="zh-CN" dirty="0">
                <a:latin typeface="Times New Roman" panose="02020603050405020304" pitchFamily="18" charset="0"/>
              </a:rPr>
              <a:t>]  </a:t>
            </a:r>
            <a:r>
              <a:rPr lang="zh-CN" altLang="en-US" dirty="0">
                <a:latin typeface="宋体" panose="02010600030101010101" pitchFamily="2" charset="-122"/>
              </a:rPr>
              <a:t>对各变量进行初始化。</a:t>
            </a:r>
            <a:endParaRPr lang="zh-CN" altLang="en-US" dirty="0">
              <a:latin typeface="宋体" panose="0201060003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64365"/>
                                        </p:tgtEl>
                                        <p:attrNameLst>
                                          <p:attrName>style.visibility</p:attrName>
                                        </p:attrNameLst>
                                      </p:cBhvr>
                                      <p:to>
                                        <p:strVal val="visible"/>
                                      </p:to>
                                    </p:set>
                                    <p:anim calcmode="lin" valueType="num">
                                      <p:cBhvr additive="base">
                                        <p:cTn id="7" dur="500" fill="hold"/>
                                        <p:tgtEl>
                                          <p:spTgt spid="1764365"/>
                                        </p:tgtEl>
                                        <p:attrNameLst>
                                          <p:attrName>ppt_x</p:attrName>
                                        </p:attrNameLst>
                                      </p:cBhvr>
                                      <p:tavLst>
                                        <p:tav tm="0">
                                          <p:val>
                                            <p:strVal val="0-#ppt_w/2"/>
                                          </p:val>
                                        </p:tav>
                                        <p:tav tm="100000">
                                          <p:val>
                                            <p:strVal val="#ppt_x"/>
                                          </p:val>
                                        </p:tav>
                                      </p:tavLst>
                                    </p:anim>
                                    <p:anim calcmode="lin" valueType="num">
                                      <p:cBhvr additive="base">
                                        <p:cTn id="8" dur="500" fill="hold"/>
                                        <p:tgtEl>
                                          <p:spTgt spid="176436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64362"/>
                                        </p:tgtEl>
                                        <p:attrNameLst>
                                          <p:attrName>style.visibility</p:attrName>
                                        </p:attrNameLst>
                                      </p:cBhvr>
                                      <p:to>
                                        <p:strVal val="visible"/>
                                      </p:to>
                                    </p:set>
                                    <p:anim calcmode="lin" valueType="num">
                                      <p:cBhvr additive="base">
                                        <p:cTn id="12" dur="500" fill="hold"/>
                                        <p:tgtEl>
                                          <p:spTgt spid="1764362"/>
                                        </p:tgtEl>
                                        <p:attrNameLst>
                                          <p:attrName>ppt_x</p:attrName>
                                        </p:attrNameLst>
                                      </p:cBhvr>
                                      <p:tavLst>
                                        <p:tav tm="0">
                                          <p:val>
                                            <p:strVal val="#ppt_x"/>
                                          </p:val>
                                        </p:tav>
                                        <p:tav tm="100000">
                                          <p:val>
                                            <p:strVal val="#ppt_x"/>
                                          </p:val>
                                        </p:tav>
                                      </p:tavLst>
                                    </p:anim>
                                    <p:anim calcmode="lin" valueType="num">
                                      <p:cBhvr additive="base">
                                        <p:cTn id="13" dur="500" fill="hold"/>
                                        <p:tgtEl>
                                          <p:spTgt spid="17643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4362" grpId="0" animBg="1"/>
      <p:bldP spid="176436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505" name="Text Box 9"/>
          <p:cNvSpPr txBox="1"/>
          <p:nvPr/>
        </p:nvSpPr>
        <p:spPr>
          <a:xfrm>
            <a:off x="457200" y="349250"/>
            <a:ext cx="2895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en-US" altLang="zh-CN" sz="2800" dirty="0">
                <a:solidFill>
                  <a:srgbClr val="FF0000"/>
                </a:solidFill>
                <a:latin typeface="Arial" panose="020B0604020202020204" pitchFamily="34" charset="0"/>
                <a:ea typeface="楷体_GB2312" pitchFamily="49" charset="-122"/>
              </a:rPr>
              <a:t>Verilog</a:t>
            </a:r>
            <a:r>
              <a:rPr lang="zh-CN" altLang="en-US" sz="2800" dirty="0">
                <a:solidFill>
                  <a:srgbClr val="FF0000"/>
                </a:solidFill>
                <a:latin typeface="Arial" panose="020B0604020202020204" pitchFamily="34" charset="0"/>
                <a:ea typeface="楷体_GB2312" pitchFamily="49" charset="-122"/>
              </a:rPr>
              <a:t>模块结构 </a:t>
            </a:r>
            <a:endParaRPr lang="zh-CN" altLang="en-US" sz="2800" dirty="0">
              <a:solidFill>
                <a:srgbClr val="FF0000"/>
              </a:solidFill>
              <a:latin typeface="Arial" panose="020B0604020202020204" pitchFamily="34" charset="0"/>
              <a:ea typeface="楷体_GB2312" pitchFamily="49" charset="-122"/>
            </a:endParaRPr>
          </a:p>
        </p:txBody>
      </p:sp>
      <p:sp>
        <p:nvSpPr>
          <p:cNvPr id="93187" name="Rectangle 10"/>
          <p:cNvSpPr/>
          <p:nvPr/>
        </p:nvSpPr>
        <p:spPr>
          <a:xfrm>
            <a:off x="327025" y="2500313"/>
            <a:ext cx="3683000" cy="3970337"/>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en-US" altLang="zh-CN" sz="2800" dirty="0">
                <a:solidFill>
                  <a:schemeClr val="tx2"/>
                </a:solidFill>
                <a:latin typeface="Arial" panose="020B0604020202020204" pitchFamily="34" charset="0"/>
              </a:rPr>
              <a:t>       </a:t>
            </a:r>
            <a:r>
              <a:rPr lang="en-US" altLang="zh-CN" sz="2800" dirty="0">
                <a:solidFill>
                  <a:schemeClr val="tx2"/>
                </a:solidFill>
                <a:latin typeface="Times New Roman" panose="02020603050405020304" pitchFamily="18" charset="0"/>
              </a:rPr>
              <a:t>Verilog</a:t>
            </a:r>
            <a:r>
              <a:rPr lang="zh-CN" altLang="en-US" sz="2800" dirty="0">
                <a:solidFill>
                  <a:schemeClr val="tx2"/>
                </a:solidFill>
                <a:latin typeface="Arial" panose="020B0604020202020204" pitchFamily="34" charset="0"/>
              </a:rPr>
              <a:t>模块结构完全嵌在</a:t>
            </a:r>
            <a:r>
              <a:rPr lang="en-US" altLang="zh-CN" sz="2800" dirty="0">
                <a:solidFill>
                  <a:schemeClr val="tx2"/>
                </a:solidFill>
                <a:latin typeface="Times New Roman" panose="02020603050405020304" pitchFamily="18" charset="0"/>
              </a:rPr>
              <a:t>module</a:t>
            </a:r>
            <a:r>
              <a:rPr lang="zh-CN" altLang="en-US" sz="2800" dirty="0">
                <a:solidFill>
                  <a:schemeClr val="tx2"/>
                </a:solidFill>
                <a:latin typeface="Arial" panose="020B0604020202020204" pitchFamily="34" charset="0"/>
              </a:rPr>
              <a:t>和</a:t>
            </a:r>
            <a:r>
              <a:rPr lang="en-US" altLang="zh-CN" sz="2800" dirty="0">
                <a:solidFill>
                  <a:schemeClr val="tx2"/>
                </a:solidFill>
                <a:latin typeface="Times New Roman" panose="02020603050405020304" pitchFamily="18" charset="0"/>
              </a:rPr>
              <a:t>endmodule</a:t>
            </a:r>
            <a:r>
              <a:rPr lang="zh-CN" altLang="en-US" sz="2800" dirty="0">
                <a:solidFill>
                  <a:schemeClr val="tx2"/>
                </a:solidFill>
                <a:latin typeface="Arial" panose="020B0604020202020204" pitchFamily="34" charset="0"/>
              </a:rPr>
              <a:t>之间关键字之间，每个</a:t>
            </a:r>
            <a:r>
              <a:rPr lang="en-US" altLang="zh-CN" sz="2800" dirty="0">
                <a:solidFill>
                  <a:schemeClr val="tx2"/>
                </a:solidFill>
                <a:latin typeface="Times New Roman" panose="02020603050405020304" pitchFamily="18" charset="0"/>
              </a:rPr>
              <a:t>Verilog</a:t>
            </a:r>
            <a:r>
              <a:rPr lang="zh-CN" altLang="en-US" sz="2800" dirty="0">
                <a:solidFill>
                  <a:schemeClr val="tx2"/>
                </a:solidFill>
                <a:latin typeface="Arial" panose="020B0604020202020204" pitchFamily="34" charset="0"/>
              </a:rPr>
              <a:t>程序包括</a:t>
            </a:r>
            <a:r>
              <a:rPr lang="en-US" altLang="zh-CN" sz="2800" dirty="0">
                <a:solidFill>
                  <a:schemeClr val="tx2"/>
                </a:solidFill>
                <a:latin typeface="Arial" panose="020B0604020202020204" pitchFamily="34" charset="0"/>
              </a:rPr>
              <a:t>4</a:t>
            </a:r>
            <a:r>
              <a:rPr lang="zh-CN" altLang="en-US" sz="2800" dirty="0">
                <a:solidFill>
                  <a:schemeClr val="tx2"/>
                </a:solidFill>
                <a:latin typeface="Arial" panose="020B0604020202020204" pitchFamily="34" charset="0"/>
              </a:rPr>
              <a:t>个主要部分：</a:t>
            </a:r>
            <a:r>
              <a:rPr lang="zh-CN" altLang="en-US" sz="2800" dirty="0">
                <a:solidFill>
                  <a:srgbClr val="7030A0"/>
                </a:solidFill>
                <a:latin typeface="Arial" panose="020B0604020202020204" pitchFamily="34" charset="0"/>
              </a:rPr>
              <a:t>模块声明、</a:t>
            </a:r>
            <a:endParaRPr lang="en-US" altLang="zh-CN" sz="2800" dirty="0">
              <a:solidFill>
                <a:srgbClr val="7030A0"/>
              </a:solidFill>
              <a:latin typeface="Arial" panose="020B0604020202020204" pitchFamily="34" charset="0"/>
            </a:endParaRPr>
          </a:p>
          <a:p>
            <a:pPr marL="0" lvl="0" indent="0" eaLnBrk="1" hangingPunct="1">
              <a:spcBef>
                <a:spcPct val="0"/>
              </a:spcBef>
              <a:buClrTx/>
              <a:buFontTx/>
              <a:buNone/>
            </a:pPr>
            <a:r>
              <a:rPr lang="zh-CN" altLang="en-US" sz="2800" dirty="0">
                <a:solidFill>
                  <a:srgbClr val="7030A0"/>
                </a:solidFill>
                <a:latin typeface="Arial" panose="020B0604020202020204" pitchFamily="34" charset="0"/>
              </a:rPr>
              <a:t>端口定义、</a:t>
            </a:r>
            <a:endParaRPr lang="en-US" altLang="zh-CN" sz="2800" dirty="0">
              <a:solidFill>
                <a:srgbClr val="7030A0"/>
              </a:solidFill>
              <a:latin typeface="Arial" panose="020B0604020202020204" pitchFamily="34" charset="0"/>
            </a:endParaRPr>
          </a:p>
          <a:p>
            <a:pPr marL="0" lvl="0" indent="0" eaLnBrk="1" hangingPunct="1">
              <a:spcBef>
                <a:spcPct val="0"/>
              </a:spcBef>
              <a:buClrTx/>
              <a:buFontTx/>
              <a:buNone/>
            </a:pPr>
            <a:r>
              <a:rPr lang="zh-CN" altLang="en-US" sz="2800" dirty="0">
                <a:solidFill>
                  <a:srgbClr val="7030A0"/>
                </a:solidFill>
                <a:latin typeface="Arial" panose="020B0604020202020204" pitchFamily="34" charset="0"/>
              </a:rPr>
              <a:t>信号类型说明、</a:t>
            </a:r>
            <a:endParaRPr lang="en-US" altLang="zh-CN" sz="2800" dirty="0">
              <a:solidFill>
                <a:srgbClr val="7030A0"/>
              </a:solidFill>
              <a:latin typeface="Arial" panose="020B0604020202020204" pitchFamily="34" charset="0"/>
            </a:endParaRPr>
          </a:p>
          <a:p>
            <a:pPr marL="0" lvl="0" indent="0" eaLnBrk="1" hangingPunct="1">
              <a:spcBef>
                <a:spcPct val="0"/>
              </a:spcBef>
              <a:buClrTx/>
              <a:buFontTx/>
              <a:buNone/>
            </a:pPr>
            <a:r>
              <a:rPr lang="zh-CN" altLang="en-US" sz="2800" dirty="0">
                <a:solidFill>
                  <a:srgbClr val="7030A0"/>
                </a:solidFill>
                <a:latin typeface="Arial" panose="020B0604020202020204" pitchFamily="34" charset="0"/>
              </a:rPr>
              <a:t>功能描述。</a:t>
            </a:r>
            <a:endParaRPr lang="zh-CN" altLang="en-US" sz="2800" dirty="0">
              <a:solidFill>
                <a:srgbClr val="7030A0"/>
              </a:solidFill>
              <a:latin typeface="Arial" panose="020B0604020202020204" pitchFamily="34" charset="0"/>
            </a:endParaRPr>
          </a:p>
        </p:txBody>
      </p:sp>
      <p:pic>
        <p:nvPicPr>
          <p:cNvPr id="93188" name="Picture 12" descr="L{I[_VT52@4NY$SS4Y)75YY"/>
          <p:cNvPicPr>
            <a:picLocks noChangeAspect="1"/>
          </p:cNvPicPr>
          <p:nvPr/>
        </p:nvPicPr>
        <p:blipFill>
          <a:blip r:embed="rId1"/>
          <a:stretch>
            <a:fillRect/>
          </a:stretch>
        </p:blipFill>
        <p:spPr>
          <a:xfrm>
            <a:off x="4010025" y="185738"/>
            <a:ext cx="4800600" cy="6553200"/>
          </a:xfrm>
          <a:prstGeom prst="rect">
            <a:avLst/>
          </a:prstGeom>
          <a:noFill/>
          <a:ln w="9525">
            <a:noFill/>
          </a:ln>
        </p:spPr>
      </p:pic>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4505"/>
                                        </p:tgtEl>
                                        <p:attrNameLst>
                                          <p:attrName>style.visibility</p:attrName>
                                        </p:attrNameLst>
                                      </p:cBhvr>
                                      <p:to>
                                        <p:strVal val="visible"/>
                                      </p:to>
                                    </p:set>
                                    <p:anim calcmode="lin" valueType="num">
                                      <p:cBhvr additive="base">
                                        <p:cTn id="7" dur="500" fill="hold"/>
                                        <p:tgtEl>
                                          <p:spTgt spid="234505"/>
                                        </p:tgtEl>
                                        <p:attrNameLst>
                                          <p:attrName>ppt_x</p:attrName>
                                        </p:attrNameLst>
                                      </p:cBhvr>
                                      <p:tavLst>
                                        <p:tav tm="0">
                                          <p:val>
                                            <p:strVal val="0-#ppt_w/2"/>
                                          </p:val>
                                        </p:tav>
                                        <p:tav tm="100000">
                                          <p:val>
                                            <p:strVal val="#ppt_x"/>
                                          </p:val>
                                        </p:tav>
                                      </p:tavLst>
                                    </p:anim>
                                    <p:anim calcmode="lin" valueType="num">
                                      <p:cBhvr additive="base">
                                        <p:cTn id="8" dur="500" fill="hold"/>
                                        <p:tgtEl>
                                          <p:spTgt spid="2345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5" grpId="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683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68451" name="Rectangle 3"/>
          <p:cNvSpPr>
            <a:spLocks noGrp="1"/>
          </p:cNvSpPr>
          <p:nvPr>
            <p:ph idx="1"/>
          </p:nvPr>
        </p:nvSpPr>
        <p:spPr>
          <a:xfrm>
            <a:off x="465138" y="1558925"/>
            <a:ext cx="8120062" cy="3695700"/>
          </a:xfrm>
          <a:ln/>
        </p:spPr>
        <p:txBody>
          <a:bodyPr vert="horz" wrap="square" lIns="91440" tIns="45720" rIns="91440" bIns="45720" anchor="t" anchorCtr="0"/>
          <a:p>
            <a:pPr algn="just" eaLnBrk="1" hangingPunct="1">
              <a:lnSpc>
                <a:spcPct val="120000"/>
              </a:lnSpc>
              <a:buNone/>
            </a:pPr>
            <a:r>
              <a:rPr lang="zh-CN" altLang="en-US" sz="2800" dirty="0">
                <a:solidFill>
                  <a:srgbClr val="FF0000"/>
                </a:solidFill>
                <a:latin typeface="宋体" panose="02010600030101010101" pitchFamily="2" charset="-122"/>
              </a:rPr>
              <a:t>三、</a:t>
            </a:r>
            <a:r>
              <a:rPr lang="en-US" altLang="zh-CN" sz="2800" dirty="0">
                <a:solidFill>
                  <a:srgbClr val="FF0000"/>
                </a:solidFill>
                <a:latin typeface="宋体" panose="02010600030101010101" pitchFamily="2" charset="-122"/>
              </a:rPr>
              <a:t>task</a:t>
            </a:r>
            <a:r>
              <a:rPr lang="zh-CN" altLang="en-US" sz="2800" dirty="0">
                <a:solidFill>
                  <a:srgbClr val="FF0000"/>
                </a:solidFill>
                <a:latin typeface="宋体" panose="02010600030101010101" pitchFamily="2" charset="-122"/>
              </a:rPr>
              <a:t>和</a:t>
            </a:r>
            <a:r>
              <a:rPr lang="en-US" altLang="zh-CN" sz="2800" dirty="0">
                <a:solidFill>
                  <a:srgbClr val="FF0000"/>
                </a:solidFill>
                <a:latin typeface="宋体" panose="02010600030101010101" pitchFamily="2" charset="-122"/>
              </a:rPr>
              <a:t>function</a:t>
            </a:r>
            <a:r>
              <a:rPr lang="zh-CN" altLang="en-US" sz="2800" dirty="0">
                <a:solidFill>
                  <a:srgbClr val="FF0000"/>
                </a:solidFill>
                <a:latin typeface="宋体" panose="02010600030101010101" pitchFamily="2" charset="-122"/>
              </a:rPr>
              <a:t>语句</a:t>
            </a:r>
            <a:endParaRPr lang="zh-CN" altLang="en-US" sz="2800" dirty="0">
              <a:latin typeface="宋体" panose="02010600030101010101" pitchFamily="2" charset="-122"/>
            </a:endParaRPr>
          </a:p>
          <a:p>
            <a:pPr algn="just" eaLnBrk="1" hangingPunct="1">
              <a:lnSpc>
                <a:spcPct val="120000"/>
              </a:lnSpc>
            </a:pPr>
            <a:r>
              <a:rPr lang="en-US" altLang="zh-CN" dirty="0">
                <a:latin typeface="宋体" panose="02010600030101010101" pitchFamily="2" charset="-122"/>
              </a:rPr>
              <a:t>task</a:t>
            </a:r>
            <a:r>
              <a:rPr lang="zh-CN" altLang="en-US" dirty="0">
                <a:latin typeface="宋体" panose="02010600030101010101" pitchFamily="2" charset="-122"/>
              </a:rPr>
              <a:t>和</a:t>
            </a:r>
            <a:r>
              <a:rPr lang="en-US" altLang="zh-CN" dirty="0">
                <a:latin typeface="宋体" panose="02010600030101010101" pitchFamily="2" charset="-122"/>
              </a:rPr>
              <a:t>function</a:t>
            </a:r>
            <a:r>
              <a:rPr lang="zh-CN" altLang="en-US" dirty="0">
                <a:latin typeface="宋体" panose="02010600030101010101" pitchFamily="2" charset="-122"/>
              </a:rPr>
              <a:t>语句分别用来由用户定义任务和函数。</a:t>
            </a:r>
            <a:endParaRPr lang="zh-CN" altLang="en-US" dirty="0">
              <a:latin typeface="宋体" panose="02010600030101010101" pitchFamily="2" charset="-122"/>
            </a:endParaRPr>
          </a:p>
          <a:p>
            <a:pPr algn="just" eaLnBrk="1" hangingPunct="1">
              <a:lnSpc>
                <a:spcPct val="120000"/>
              </a:lnSpc>
            </a:pPr>
            <a:r>
              <a:rPr lang="zh-CN" altLang="en-US" dirty="0">
                <a:latin typeface="宋体" panose="02010600030101010101" pitchFamily="2" charset="-122"/>
              </a:rPr>
              <a:t>任务和函数往往是大的程序模块中在</a:t>
            </a:r>
            <a:r>
              <a:rPr lang="zh-CN" altLang="en-US" dirty="0">
                <a:solidFill>
                  <a:srgbClr val="FF66CC"/>
                </a:solidFill>
                <a:latin typeface="宋体" panose="02010600030101010101" pitchFamily="2" charset="-122"/>
              </a:rPr>
              <a:t>不同</a:t>
            </a:r>
            <a:r>
              <a:rPr lang="zh-CN" altLang="en-US" dirty="0">
                <a:latin typeface="宋体" panose="02010600030101010101" pitchFamily="2" charset="-122"/>
              </a:rPr>
              <a:t>地点</a:t>
            </a:r>
            <a:r>
              <a:rPr lang="zh-CN" altLang="en-US" dirty="0">
                <a:solidFill>
                  <a:srgbClr val="FF66CC"/>
                </a:solidFill>
                <a:latin typeface="宋体" panose="02010600030101010101" pitchFamily="2" charset="-122"/>
              </a:rPr>
              <a:t>多次</a:t>
            </a:r>
            <a:r>
              <a:rPr lang="zh-CN" altLang="en-US" dirty="0">
                <a:latin typeface="宋体" panose="02010600030101010101" pitchFamily="2" charset="-122"/>
              </a:rPr>
              <a:t>用到的</a:t>
            </a:r>
            <a:r>
              <a:rPr lang="zh-CN" altLang="en-US" dirty="0">
                <a:solidFill>
                  <a:srgbClr val="FF66CC"/>
                </a:solidFill>
                <a:latin typeface="宋体" panose="02010600030101010101" pitchFamily="2" charset="-122"/>
              </a:rPr>
              <a:t>相同</a:t>
            </a:r>
            <a:r>
              <a:rPr lang="zh-CN" altLang="en-US" dirty="0">
                <a:latin typeface="宋体" panose="02010600030101010101" pitchFamily="2" charset="-122"/>
              </a:rPr>
              <a:t>的程序段。</a:t>
            </a:r>
            <a:endParaRPr lang="zh-CN" altLang="en-US" dirty="0">
              <a:latin typeface="宋体" panose="02010600030101010101" pitchFamily="2" charset="-122"/>
            </a:endParaRPr>
          </a:p>
          <a:p>
            <a:pPr algn="just" eaLnBrk="1" hangingPunct="1">
              <a:lnSpc>
                <a:spcPct val="120000"/>
              </a:lnSpc>
            </a:pPr>
            <a:r>
              <a:rPr lang="zh-CN" altLang="en-US" dirty="0">
                <a:latin typeface="宋体" panose="02010600030101010101" pitchFamily="2" charset="-122"/>
              </a:rPr>
              <a:t>利用任务和函数可将一个很大的程序模块分解为许多较小的任务和函数，便于理解和调试。</a:t>
            </a:r>
            <a:endParaRPr lang="zh-CN" altLang="en-US" dirty="0">
              <a:latin typeface="宋体" panose="02010600030101010101" pitchFamily="2" charset="-122"/>
            </a:endParaRPr>
          </a:p>
          <a:p>
            <a:pPr algn="just" eaLnBrk="1" hangingPunct="1">
              <a:lnSpc>
                <a:spcPct val="120000"/>
              </a:lnSpc>
            </a:pPr>
            <a:r>
              <a:rPr lang="zh-CN" altLang="en-US" dirty="0">
                <a:latin typeface="宋体" panose="02010600030101010101" pitchFamily="2" charset="-122"/>
              </a:rPr>
              <a:t>输入、输出和总线信号的值可以传入、传出任务和函数。</a:t>
            </a:r>
            <a:endParaRPr lang="zh-CN" altLang="en-US" dirty="0">
              <a:latin typeface="宋体" panose="02010600030101010101" pitchFamily="2" charset="-122"/>
            </a:endParaRPr>
          </a:p>
          <a:p>
            <a:pPr algn="just" eaLnBrk="1" hangingPunct="1">
              <a:lnSpc>
                <a:spcPct val="110000"/>
              </a:lnSpc>
            </a:pPr>
            <a:endParaRPr lang="en-US" altLang="zh-CN" dirty="0">
              <a:latin typeface="宋体" panose="0201060003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68451"/>
                                        </p:tgtEl>
                                        <p:attrNameLst>
                                          <p:attrName>style.visibility</p:attrName>
                                        </p:attrNameLst>
                                      </p:cBhvr>
                                      <p:to>
                                        <p:strVal val="visible"/>
                                      </p:to>
                                    </p:set>
                                    <p:anim calcmode="lin" valueType="num">
                                      <p:cBhvr additive="base">
                                        <p:cTn id="7" dur="500" fill="hold"/>
                                        <p:tgtEl>
                                          <p:spTgt spid="1768451"/>
                                        </p:tgtEl>
                                        <p:attrNameLst>
                                          <p:attrName>ppt_x</p:attrName>
                                        </p:attrNameLst>
                                      </p:cBhvr>
                                      <p:tavLst>
                                        <p:tav tm="0">
                                          <p:val>
                                            <p:strVal val="0-#ppt_w/2"/>
                                          </p:val>
                                        </p:tav>
                                        <p:tav tm="100000">
                                          <p:val>
                                            <p:strVal val="#ppt_x"/>
                                          </p:val>
                                        </p:tav>
                                      </p:tavLst>
                                    </p:anim>
                                    <p:anim calcmode="lin" valueType="num">
                                      <p:cBhvr additive="base">
                                        <p:cTn id="8" dur="500" fill="hold"/>
                                        <p:tgtEl>
                                          <p:spTgt spid="17684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8451" grpId="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8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119683" name="Rectangle 3"/>
          <p:cNvSpPr>
            <a:spLocks noGrp="1"/>
          </p:cNvSpPr>
          <p:nvPr>
            <p:ph idx="1"/>
          </p:nvPr>
        </p:nvSpPr>
        <p:spPr>
          <a:xfrm>
            <a:off x="533400" y="1757363"/>
            <a:ext cx="7762875" cy="1843087"/>
          </a:xfrm>
          <a:ln/>
        </p:spPr>
        <p:txBody>
          <a:bodyPr vert="horz" wrap="square" lIns="91440" tIns="45720" rIns="91440" bIns="45720" anchor="t" anchorCtr="0"/>
          <a:p>
            <a:pPr algn="just" eaLnBrk="1" hangingPunct="1">
              <a:lnSpc>
                <a:spcPct val="110000"/>
              </a:lnSpc>
            </a:pPr>
            <a:r>
              <a:rPr lang="zh-CN" altLang="en-US" dirty="0">
                <a:latin typeface="宋体" panose="02010600030101010101" pitchFamily="2" charset="-122"/>
              </a:rPr>
              <a:t>当希望能够对一些信号进行一些运算并输出</a:t>
            </a:r>
            <a:r>
              <a:rPr lang="zh-CN" altLang="en-US" dirty="0">
                <a:solidFill>
                  <a:srgbClr val="FF66CC"/>
                </a:solidFill>
                <a:latin typeface="宋体" panose="02010600030101010101" pitchFamily="2" charset="-122"/>
              </a:rPr>
              <a:t>多个</a:t>
            </a:r>
            <a:r>
              <a:rPr lang="zh-CN" altLang="en-US" dirty="0">
                <a:latin typeface="宋体" panose="02010600030101010101" pitchFamily="2" charset="-122"/>
              </a:rPr>
              <a:t>结果（即有多个输出变量）时，宜采用任务结构。</a:t>
            </a:r>
            <a:endParaRPr lang="zh-CN" altLang="en-US" dirty="0">
              <a:latin typeface="宋体" panose="02010600030101010101" pitchFamily="2" charset="-122"/>
            </a:endParaRPr>
          </a:p>
          <a:p>
            <a:pPr algn="just" eaLnBrk="1" hangingPunct="1">
              <a:lnSpc>
                <a:spcPct val="110000"/>
              </a:lnSpc>
            </a:pPr>
            <a:r>
              <a:rPr lang="zh-CN" altLang="en-US" dirty="0">
                <a:latin typeface="宋体" panose="02010600030101010101" pitchFamily="2" charset="-122"/>
              </a:rPr>
              <a:t>常常利用任务来帮助实现结构化的模块设计，将批量的操作以任务的形式独立出来，使设计简单明了。</a:t>
            </a:r>
            <a:endParaRPr lang="zh-CN" altLang="en-US" dirty="0">
              <a:latin typeface="宋体" panose="02010600030101010101" pitchFamily="2" charset="-122"/>
            </a:endParaRPr>
          </a:p>
        </p:txBody>
      </p:sp>
      <p:sp>
        <p:nvSpPr>
          <p:cNvPr id="2119684" name="Rectangle 4"/>
          <p:cNvSpPr/>
          <p:nvPr/>
        </p:nvSpPr>
        <p:spPr>
          <a:xfrm>
            <a:off x="279400" y="1185863"/>
            <a:ext cx="2527300" cy="633412"/>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algn="just" eaLnBrk="1" hangingPunct="1">
              <a:lnSpc>
                <a:spcPct val="110000"/>
              </a:lnSpc>
              <a:buNone/>
            </a:pPr>
            <a:r>
              <a:rPr lang="en-US" altLang="zh-CN" sz="2800" dirty="0">
                <a:solidFill>
                  <a:srgbClr val="008000"/>
                </a:solidFill>
                <a:latin typeface="华文新魏" panose="02010800040101010101" pitchFamily="2" charset="-122"/>
                <a:ea typeface="华文新魏" panose="02010800040101010101" pitchFamily="2" charset="-122"/>
              </a:rPr>
              <a:t>1.</a:t>
            </a:r>
            <a:r>
              <a:rPr lang="zh-CN" altLang="en-US" sz="2800" dirty="0">
                <a:solidFill>
                  <a:srgbClr val="008000"/>
                </a:solidFill>
                <a:latin typeface="华文新魏" panose="02010800040101010101" pitchFamily="2" charset="-122"/>
                <a:ea typeface="华文新魏" panose="02010800040101010101" pitchFamily="2" charset="-122"/>
              </a:rPr>
              <a:t>任务（</a:t>
            </a:r>
            <a:r>
              <a:rPr lang="en-US" altLang="zh-CN" sz="2800" dirty="0">
                <a:solidFill>
                  <a:srgbClr val="008000"/>
                </a:solidFill>
                <a:latin typeface="华文新魏" panose="02010800040101010101" pitchFamily="2" charset="-122"/>
                <a:ea typeface="华文新魏" panose="02010800040101010101" pitchFamily="2" charset="-122"/>
              </a:rPr>
              <a:t>task</a:t>
            </a:r>
            <a:r>
              <a:rPr lang="zh-CN" altLang="en-US" sz="2800" dirty="0">
                <a:solidFill>
                  <a:srgbClr val="008000"/>
                </a:solidFill>
                <a:latin typeface="华文新魏" panose="02010800040101010101" pitchFamily="2" charset="-122"/>
                <a:ea typeface="华文新魏" panose="02010800040101010101" pitchFamily="2" charset="-122"/>
              </a:rPr>
              <a:t>）</a:t>
            </a:r>
            <a:endParaRPr lang="zh-CN" altLang="en-US" sz="2800" dirty="0">
              <a:solidFill>
                <a:srgbClr val="008000"/>
              </a:solidFill>
              <a:latin typeface="华文新魏" panose="02010800040101010101" pitchFamily="2" charset="-122"/>
              <a:ea typeface="华文新魏" panose="02010800040101010101" pitchFamily="2" charset="-122"/>
            </a:endParaRPr>
          </a:p>
        </p:txBody>
      </p:sp>
      <p:sp>
        <p:nvSpPr>
          <p:cNvPr id="2119685" name="Text Box 5"/>
          <p:cNvSpPr txBox="1"/>
          <p:nvPr/>
        </p:nvSpPr>
        <p:spPr>
          <a:xfrm>
            <a:off x="2670175" y="4297363"/>
            <a:ext cx="3581400" cy="1371600"/>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task </a:t>
            </a:r>
            <a:r>
              <a:rPr lang="en-US" altLang="zh-CN" sz="2000" dirty="0">
                <a:latin typeface="宋体" panose="02010600030101010101" pitchFamily="2" charset="-122"/>
              </a:rPr>
              <a:t>&lt;</a:t>
            </a:r>
            <a:r>
              <a:rPr lang="zh-CN" altLang="en-US" sz="2000" dirty="0">
                <a:latin typeface="宋体" panose="02010600030101010101" pitchFamily="2" charset="-122"/>
              </a:rPr>
              <a:t>任务名</a:t>
            </a:r>
            <a:r>
              <a:rPr lang="en-US" altLang="zh-CN" sz="2000" dirty="0">
                <a:latin typeface="宋体" panose="02010600030101010101" pitchFamily="2" charset="-122"/>
              </a:rPr>
              <a:t>&gt;</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0" lvl="0" indent="0" algn="just">
              <a:lnSpc>
                <a:spcPct val="110000"/>
              </a:lnSpc>
              <a:spcBef>
                <a:spcPct val="0"/>
              </a:spcBef>
              <a:buClrTx/>
              <a:buFontTx/>
              <a:buNone/>
            </a:pPr>
            <a:r>
              <a:rPr lang="zh-CN" altLang="en-US" sz="2000" dirty="0">
                <a:latin typeface="宋体" panose="02010600030101010101" pitchFamily="2" charset="-122"/>
              </a:rPr>
              <a:t>  端口及数据类型声明语句；</a:t>
            </a:r>
            <a:endParaRPr lang="zh-CN" altLang="en-US" sz="2000" dirty="0">
              <a:latin typeface="宋体" panose="02010600030101010101" pitchFamily="2" charset="-122"/>
            </a:endParaRPr>
          </a:p>
          <a:p>
            <a:pPr marL="0" lvl="0" indent="0">
              <a:spcBef>
                <a:spcPct val="0"/>
              </a:spcBef>
              <a:buClrTx/>
              <a:buFontTx/>
              <a:buNone/>
            </a:pPr>
            <a:r>
              <a:rPr lang="zh-CN" altLang="en-US" sz="2000" dirty="0">
                <a:latin typeface="宋体" panose="02010600030101010101" pitchFamily="2" charset="-122"/>
              </a:rPr>
              <a:t>  其他语句；</a:t>
            </a:r>
            <a:endParaRPr lang="zh-CN" altLang="en-US" sz="2000" dirty="0">
              <a:latin typeface="宋体" panose="02010600030101010101" pitchFamily="2" charset="-122"/>
            </a:endParaRPr>
          </a:p>
          <a:p>
            <a:pPr marL="0" lvl="0" indent="0">
              <a:spcBef>
                <a:spcPct val="0"/>
              </a:spcBef>
              <a:buClrTx/>
              <a:buFontTx/>
              <a:buNone/>
            </a:pPr>
            <a:r>
              <a:rPr lang="en-US" altLang="zh-CN" sz="2000" dirty="0">
                <a:solidFill>
                  <a:srgbClr val="FF0066"/>
                </a:solidFill>
                <a:latin typeface="宋体" panose="02010600030101010101" pitchFamily="2" charset="-122"/>
              </a:rPr>
              <a:t>endtask</a:t>
            </a:r>
            <a:endParaRPr lang="en-US" altLang="zh-CN" sz="2000" dirty="0">
              <a:solidFill>
                <a:srgbClr val="FF0066"/>
              </a:solidFill>
              <a:latin typeface="宋体" panose="02010600030101010101" pitchFamily="2" charset="-122"/>
            </a:endParaRPr>
          </a:p>
        </p:txBody>
      </p:sp>
      <p:sp>
        <p:nvSpPr>
          <p:cNvPr id="2119686" name="Text Box 6"/>
          <p:cNvSpPr txBox="1"/>
          <p:nvPr/>
        </p:nvSpPr>
        <p:spPr>
          <a:xfrm>
            <a:off x="2670175" y="5900738"/>
            <a:ext cx="4038600" cy="427037"/>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Tx/>
              <a:buFontTx/>
              <a:buNone/>
            </a:pPr>
            <a:r>
              <a:rPr lang="en-US" altLang="zh-CN" sz="2000" dirty="0">
                <a:latin typeface="宋体" panose="02010600030101010101" pitchFamily="2" charset="-122"/>
              </a:rPr>
              <a:t>&lt;</a:t>
            </a:r>
            <a:r>
              <a:rPr lang="zh-CN" altLang="en-US" sz="2000" dirty="0">
                <a:latin typeface="宋体" panose="02010600030101010101" pitchFamily="2" charset="-122"/>
              </a:rPr>
              <a:t>任务名</a:t>
            </a:r>
            <a:r>
              <a:rPr lang="en-US" altLang="zh-CN" sz="2000" dirty="0">
                <a:latin typeface="宋体" panose="02010600030101010101" pitchFamily="2" charset="-122"/>
              </a:rPr>
              <a:t>&gt;</a:t>
            </a:r>
            <a:r>
              <a:rPr lang="zh-CN" altLang="en-US" sz="2000" dirty="0">
                <a:latin typeface="宋体" panose="02010600030101010101" pitchFamily="2" charset="-122"/>
              </a:rPr>
              <a:t>（端口</a:t>
            </a:r>
            <a:r>
              <a:rPr lang="en-US" altLang="zh-CN" sz="2000" dirty="0">
                <a:latin typeface="宋体" panose="02010600030101010101" pitchFamily="2" charset="-122"/>
              </a:rPr>
              <a:t>1,</a:t>
            </a:r>
            <a:r>
              <a:rPr lang="zh-CN" altLang="en-US" sz="2000" dirty="0">
                <a:latin typeface="宋体" panose="02010600030101010101" pitchFamily="2" charset="-122"/>
              </a:rPr>
              <a:t>端口</a:t>
            </a:r>
            <a:r>
              <a:rPr lang="en-US" altLang="zh-CN" sz="2000" dirty="0">
                <a:latin typeface="宋体" panose="02010600030101010101" pitchFamily="2" charset="-122"/>
              </a:rPr>
              <a:t>2,</a:t>
            </a:r>
            <a:r>
              <a:rPr lang="en-US" altLang="zh-CN" sz="2000" dirty="0">
                <a:latin typeface="Times New Roman" panose="02020603050405020304" pitchFamily="18" charset="0"/>
              </a:rPr>
              <a:t>……</a:t>
            </a:r>
            <a:r>
              <a:rPr lang="zh-CN" altLang="en-US" sz="2000" dirty="0">
                <a:latin typeface="宋体" panose="02010600030101010101" pitchFamily="2" charset="-122"/>
              </a:rPr>
              <a:t>）；  </a:t>
            </a:r>
            <a:endParaRPr lang="zh-CN" altLang="en-US" sz="2000" dirty="0">
              <a:solidFill>
                <a:srgbClr val="FF0066"/>
              </a:solidFill>
              <a:latin typeface="宋体" panose="02010600030101010101" pitchFamily="2" charset="-122"/>
            </a:endParaRPr>
          </a:p>
        </p:txBody>
      </p:sp>
      <p:sp>
        <p:nvSpPr>
          <p:cNvPr id="2119687" name="AutoShape 7"/>
          <p:cNvSpPr/>
          <p:nvPr/>
        </p:nvSpPr>
        <p:spPr>
          <a:xfrm>
            <a:off x="3109913" y="1019175"/>
            <a:ext cx="2794000" cy="639763"/>
          </a:xfrm>
          <a:prstGeom prst="wedgeRectCallout">
            <a:avLst>
              <a:gd name="adj1" fmla="val -72954"/>
              <a:gd name="adj2" fmla="val 26921"/>
            </a:avLst>
          </a:prstGeom>
          <a:solidFill>
            <a:srgbClr val="FFCCFF"/>
          </a:solidFill>
          <a:ln w="9525">
            <a:noFill/>
          </a:ln>
          <a:effectLst>
            <a:prstShdw prst="shdw17" dist="17961" dir="2699999">
              <a:srgbClr val="997A99"/>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en-US" altLang="zh-CN" sz="2000" dirty="0">
                <a:latin typeface="Times New Roman" panose="02020603050405020304" pitchFamily="18" charset="0"/>
                <a:ea typeface="华文楷体" panose="02010600040101010101" pitchFamily="2" charset="-122"/>
              </a:rPr>
              <a:t>MAX + PLUS </a:t>
            </a:r>
            <a:r>
              <a:rPr lang="en-US" altLang="zh-CN" sz="2000" dirty="0">
                <a:latin typeface="Times New Roman" panose="02020603050405020304" pitchFamily="18" charset="0"/>
                <a:ea typeface="华文新魏" panose="02010800040101010101" pitchFamily="2" charset="-122"/>
              </a:rPr>
              <a:t>II</a:t>
            </a:r>
            <a:r>
              <a:rPr lang="zh-CN" altLang="en-US" sz="2000" dirty="0">
                <a:latin typeface="Times New Roman" panose="02020603050405020304" pitchFamily="18" charset="0"/>
              </a:rPr>
              <a:t>不支持但</a:t>
            </a:r>
            <a:r>
              <a:rPr lang="en-US" altLang="zh-CN" sz="2000" dirty="0">
                <a:latin typeface="宋体" panose="02010600030101010101" pitchFamily="2" charset="-122"/>
              </a:rPr>
              <a:t>Quartus Ⅱ</a:t>
            </a:r>
            <a:r>
              <a:rPr lang="zh-CN" altLang="en-US" sz="2000" dirty="0">
                <a:latin typeface="宋体" panose="02010600030101010101" pitchFamily="2" charset="-122"/>
              </a:rPr>
              <a:t>支持！</a:t>
            </a:r>
            <a:endParaRPr lang="zh-CN" altLang="en-US" sz="2000" dirty="0">
              <a:latin typeface="宋体" panose="02010600030101010101" pitchFamily="2" charset="-122"/>
            </a:endParaRPr>
          </a:p>
        </p:txBody>
      </p:sp>
      <p:sp>
        <p:nvSpPr>
          <p:cNvPr id="2119688" name="Rectangle 8"/>
          <p:cNvSpPr>
            <a:spLocks noChangeArrowheads="1"/>
          </p:cNvSpPr>
          <p:nvPr/>
        </p:nvSpPr>
        <p:spPr bwMode="auto">
          <a:xfrm>
            <a:off x="663575" y="4441825"/>
            <a:ext cx="1428750" cy="446088"/>
          </a:xfrm>
          <a:prstGeom prst="rect">
            <a:avLst/>
          </a:prstGeom>
          <a:noFill/>
          <a:ln w="25400">
            <a:solidFill>
              <a:srgbClr val="FF9900"/>
            </a:solidFill>
            <a:miter lim="800000"/>
          </a:ln>
          <a:effectLst/>
          <a:extLst>
            <a:ext uri="{909E8E84-426E-40DD-AFC4-6F175D3DCCD1}">
              <a14:hiddenFill xmlns:a14="http://schemas.microsoft.com/office/drawing/2010/main">
                <a:gradFill rotWithShape="0">
                  <a:gsLst>
                    <a:gs pos="0">
                      <a:srgbClr val="8488C4"/>
                    </a:gs>
                    <a:gs pos="53000">
                      <a:srgbClr val="D4DEFF"/>
                    </a:gs>
                    <a:gs pos="83000">
                      <a:srgbClr val="D4DEFF"/>
                    </a:gs>
                    <a:gs pos="100000">
                      <a:srgbClr val="96AB94"/>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90000"/>
              </a:lnSpc>
              <a:spcBef>
                <a:spcPct val="30000"/>
              </a:spcBef>
              <a:spcAft>
                <a:spcPct val="0"/>
              </a:spcAft>
              <a:buClr>
                <a:schemeClr val="tx2"/>
              </a:buClr>
              <a:buSzPct val="85000"/>
              <a:buFont typeface="Wingdings" panose="05000000000000000000" pitchFamily="2" charset="2"/>
              <a:buNone/>
              <a:defRPr/>
            </a:pPr>
            <a:r>
              <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rPr>
              <a:t>任务定义</a:t>
            </a:r>
            <a:endPar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endParaRPr>
          </a:p>
        </p:txBody>
      </p:sp>
      <p:sp>
        <p:nvSpPr>
          <p:cNvPr id="2119689" name="Rectangle 9"/>
          <p:cNvSpPr>
            <a:spLocks noChangeArrowheads="1"/>
          </p:cNvSpPr>
          <p:nvPr/>
        </p:nvSpPr>
        <p:spPr bwMode="auto">
          <a:xfrm>
            <a:off x="657225" y="5913438"/>
            <a:ext cx="1428750" cy="446088"/>
          </a:xfrm>
          <a:prstGeom prst="rect">
            <a:avLst/>
          </a:prstGeom>
          <a:noFill/>
          <a:ln w="25400">
            <a:solidFill>
              <a:srgbClr val="FF9900"/>
            </a:solidFill>
            <a:miter lim="800000"/>
          </a:ln>
          <a:effectLst/>
          <a:extLst>
            <a:ext uri="{909E8E84-426E-40DD-AFC4-6F175D3DCCD1}">
              <a14:hiddenFill xmlns:a14="http://schemas.microsoft.com/office/drawing/2010/main">
                <a:gradFill rotWithShape="0">
                  <a:gsLst>
                    <a:gs pos="0">
                      <a:srgbClr val="8488C4"/>
                    </a:gs>
                    <a:gs pos="53000">
                      <a:srgbClr val="D4DEFF"/>
                    </a:gs>
                    <a:gs pos="83000">
                      <a:srgbClr val="D4DEFF"/>
                    </a:gs>
                    <a:gs pos="100000">
                      <a:srgbClr val="96AB94"/>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90000"/>
              </a:lnSpc>
              <a:spcBef>
                <a:spcPct val="30000"/>
              </a:spcBef>
              <a:spcAft>
                <a:spcPct val="0"/>
              </a:spcAft>
              <a:buClr>
                <a:schemeClr val="tx2"/>
              </a:buClr>
              <a:buSzPct val="85000"/>
              <a:buFont typeface="Wingdings" panose="05000000000000000000" pitchFamily="2" charset="2"/>
              <a:buNone/>
              <a:defRPr/>
            </a:pPr>
            <a:r>
              <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rPr>
              <a:t>任务调用</a:t>
            </a:r>
            <a:endPar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endParaRPr>
          </a:p>
        </p:txBody>
      </p:sp>
      <p:sp>
        <p:nvSpPr>
          <p:cNvPr id="2119690" name="AutoShape 10"/>
          <p:cNvSpPr/>
          <p:nvPr/>
        </p:nvSpPr>
        <p:spPr>
          <a:xfrm rot="-479700">
            <a:off x="5807075" y="3429000"/>
            <a:ext cx="3336925" cy="966788"/>
          </a:xfrm>
          <a:prstGeom prst="star16">
            <a:avLst>
              <a:gd name="adj" fmla="val 37500"/>
            </a:avLst>
          </a:prstGeom>
          <a:gradFill rotWithShape="0">
            <a:gsLst>
              <a:gs pos="0">
                <a:schemeClr val="accent2"/>
              </a:gs>
              <a:gs pos="100000">
                <a:srgbClr val="FFFF00"/>
              </a:gs>
            </a:gsLst>
            <a:lin ang="2700000" scaled="1"/>
            <a:tileRect/>
          </a:gradFill>
          <a:ln w="9525">
            <a:noFill/>
          </a:ln>
          <a:effectLst>
            <a:outerShdw dist="35921" dir="2699999" algn="ctr" rotWithShape="0">
              <a:schemeClr val="bg2"/>
            </a:outerShdw>
          </a:effectLst>
        </p:spPr>
        <p:txBody>
          <a:bodyPr wrap="none" anchor="ctr" anchorCtr="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2000" dirty="0">
                <a:latin typeface="华文新魏" panose="02010800040101010101" pitchFamily="2" charset="-122"/>
                <a:ea typeface="华文新魏" panose="02010800040101010101" pitchFamily="2" charset="-122"/>
              </a:rPr>
              <a:t>包含定时控制语句的</a:t>
            </a:r>
            <a:endParaRPr lang="zh-CN" altLang="en-US" sz="2000" dirty="0">
              <a:latin typeface="华文新魏" panose="02010800040101010101" pitchFamily="2" charset="-122"/>
              <a:ea typeface="华文新魏" panose="02010800040101010101" pitchFamily="2" charset="-122"/>
            </a:endParaRPr>
          </a:p>
          <a:p>
            <a:pPr marL="0" lvl="0" indent="0" algn="ctr" eaLnBrk="1" hangingPunct="1">
              <a:spcBef>
                <a:spcPct val="0"/>
              </a:spcBef>
              <a:buClrTx/>
              <a:buFontTx/>
              <a:buNone/>
            </a:pPr>
            <a:r>
              <a:rPr lang="zh-CN" altLang="en-US" sz="2000" dirty="0">
                <a:latin typeface="华文新魏" panose="02010800040101010101" pitchFamily="2" charset="-122"/>
                <a:ea typeface="华文新魏" panose="02010800040101010101" pitchFamily="2" charset="-122"/>
              </a:rPr>
              <a:t>任务是不可综合的！</a:t>
            </a:r>
            <a:endParaRPr lang="zh-CN" altLang="en-US" sz="2000" dirty="0">
              <a:latin typeface="华文新魏" panose="02010800040101010101" pitchFamily="2" charset="-122"/>
              <a:ea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19684"/>
                                        </p:tgtEl>
                                        <p:attrNameLst>
                                          <p:attrName>style.visibility</p:attrName>
                                        </p:attrNameLst>
                                      </p:cBhvr>
                                      <p:to>
                                        <p:strVal val="visible"/>
                                      </p:to>
                                    </p:set>
                                    <p:anim calcmode="lin" valueType="num">
                                      <p:cBhvr additive="base">
                                        <p:cTn id="7" dur="500" fill="hold"/>
                                        <p:tgtEl>
                                          <p:spTgt spid="2119684"/>
                                        </p:tgtEl>
                                        <p:attrNameLst>
                                          <p:attrName>ppt_x</p:attrName>
                                        </p:attrNameLst>
                                      </p:cBhvr>
                                      <p:tavLst>
                                        <p:tav tm="0">
                                          <p:val>
                                            <p:strVal val="0-#ppt_w/2"/>
                                          </p:val>
                                        </p:tav>
                                        <p:tav tm="100000">
                                          <p:val>
                                            <p:strVal val="#ppt_x"/>
                                          </p:val>
                                        </p:tav>
                                      </p:tavLst>
                                    </p:anim>
                                    <p:anim calcmode="lin" valueType="num">
                                      <p:cBhvr additive="base">
                                        <p:cTn id="8" dur="500" fill="hold"/>
                                        <p:tgtEl>
                                          <p:spTgt spid="211968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119687"/>
                                        </p:tgtEl>
                                        <p:attrNameLst>
                                          <p:attrName>style.visibility</p:attrName>
                                        </p:attrNameLst>
                                      </p:cBhvr>
                                      <p:to>
                                        <p:strVal val="visible"/>
                                      </p:to>
                                    </p:set>
                                    <p:animEffect transition="in" filter="dissolve">
                                      <p:cBhvr>
                                        <p:cTn id="13" dur="500"/>
                                        <p:tgtEl>
                                          <p:spTgt spid="2119687"/>
                                        </p:tgtEl>
                                      </p:cBhvr>
                                    </p:animEffect>
                                  </p:childTnLst>
                                </p:cTn>
                              </p:par>
                            </p:childTnLst>
                          </p:cTn>
                        </p:par>
                        <p:par>
                          <p:cTn id="14" fill="hold">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2119683"/>
                                        </p:tgtEl>
                                        <p:attrNameLst>
                                          <p:attrName>style.visibility</p:attrName>
                                        </p:attrNameLst>
                                      </p:cBhvr>
                                      <p:to>
                                        <p:strVal val="visible"/>
                                      </p:to>
                                    </p:set>
                                    <p:anim calcmode="lin" valueType="num">
                                      <p:cBhvr additive="base">
                                        <p:cTn id="17" dur="500" fill="hold"/>
                                        <p:tgtEl>
                                          <p:spTgt spid="2119683"/>
                                        </p:tgtEl>
                                        <p:attrNameLst>
                                          <p:attrName>ppt_x</p:attrName>
                                        </p:attrNameLst>
                                      </p:cBhvr>
                                      <p:tavLst>
                                        <p:tav tm="0">
                                          <p:val>
                                            <p:strVal val="0-#ppt_w/2"/>
                                          </p:val>
                                        </p:tav>
                                        <p:tav tm="100000">
                                          <p:val>
                                            <p:strVal val="#ppt_x"/>
                                          </p:val>
                                        </p:tav>
                                      </p:tavLst>
                                    </p:anim>
                                    <p:anim calcmode="lin" valueType="num">
                                      <p:cBhvr additive="base">
                                        <p:cTn id="18" dur="500" fill="hold"/>
                                        <p:tgtEl>
                                          <p:spTgt spid="211968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2119688"/>
                                        </p:tgtEl>
                                        <p:attrNameLst>
                                          <p:attrName>style.visibility</p:attrName>
                                        </p:attrNameLst>
                                      </p:cBhvr>
                                      <p:to>
                                        <p:strVal val="visible"/>
                                      </p:to>
                                    </p:set>
                                    <p:anim calcmode="lin" valueType="num">
                                      <p:cBhvr>
                                        <p:cTn id="23" dur="500" fill="hold"/>
                                        <p:tgtEl>
                                          <p:spTgt spid="2119688"/>
                                        </p:tgtEl>
                                        <p:attrNameLst>
                                          <p:attrName>ppt_w</p:attrName>
                                        </p:attrNameLst>
                                      </p:cBhvr>
                                      <p:tavLst>
                                        <p:tav tm="0">
                                          <p:val>
                                            <p:fltVal val="0.000000"/>
                                          </p:val>
                                        </p:tav>
                                        <p:tav tm="100000">
                                          <p:val>
                                            <p:strVal val="#ppt_w"/>
                                          </p:val>
                                        </p:tav>
                                      </p:tavLst>
                                    </p:anim>
                                    <p:anim calcmode="lin" valueType="num">
                                      <p:cBhvr>
                                        <p:cTn id="24" dur="500" fill="hold"/>
                                        <p:tgtEl>
                                          <p:spTgt spid="2119688"/>
                                        </p:tgtEl>
                                        <p:attrNameLst>
                                          <p:attrName>ppt_h</p:attrName>
                                        </p:attrNameLst>
                                      </p:cBhvr>
                                      <p:tavLst>
                                        <p:tav tm="0">
                                          <p:val>
                                            <p:fltVal val="0.000000"/>
                                          </p:val>
                                        </p:tav>
                                        <p:tav tm="100000">
                                          <p:val>
                                            <p:strVal val="#ppt_h"/>
                                          </p:val>
                                        </p:tav>
                                      </p:tavLst>
                                    </p:anim>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2119685"/>
                                        </p:tgtEl>
                                        <p:attrNameLst>
                                          <p:attrName>style.visibility</p:attrName>
                                        </p:attrNameLst>
                                      </p:cBhvr>
                                      <p:to>
                                        <p:strVal val="visible"/>
                                      </p:to>
                                    </p:set>
                                    <p:animEffect transition="in" filter="wipe(left)">
                                      <p:cBhvr>
                                        <p:cTn id="28" dur="500"/>
                                        <p:tgtEl>
                                          <p:spTgt spid="2119685"/>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2119689"/>
                                        </p:tgtEl>
                                        <p:attrNameLst>
                                          <p:attrName>style.visibility</p:attrName>
                                        </p:attrNameLst>
                                      </p:cBhvr>
                                      <p:to>
                                        <p:strVal val="visible"/>
                                      </p:to>
                                    </p:set>
                                    <p:anim calcmode="lin" valueType="num">
                                      <p:cBhvr>
                                        <p:cTn id="33" dur="500" fill="hold"/>
                                        <p:tgtEl>
                                          <p:spTgt spid="2119689"/>
                                        </p:tgtEl>
                                        <p:attrNameLst>
                                          <p:attrName>ppt_w</p:attrName>
                                        </p:attrNameLst>
                                      </p:cBhvr>
                                      <p:tavLst>
                                        <p:tav tm="0">
                                          <p:val>
                                            <p:fltVal val="0.000000"/>
                                          </p:val>
                                        </p:tav>
                                        <p:tav tm="100000">
                                          <p:val>
                                            <p:strVal val="#ppt_w"/>
                                          </p:val>
                                        </p:tav>
                                      </p:tavLst>
                                    </p:anim>
                                    <p:anim calcmode="lin" valueType="num">
                                      <p:cBhvr>
                                        <p:cTn id="34" dur="500" fill="hold"/>
                                        <p:tgtEl>
                                          <p:spTgt spid="2119689"/>
                                        </p:tgtEl>
                                        <p:attrNameLst>
                                          <p:attrName>ppt_h</p:attrName>
                                        </p:attrNameLst>
                                      </p:cBhvr>
                                      <p:tavLst>
                                        <p:tav tm="0">
                                          <p:val>
                                            <p:fltVal val="0.000000"/>
                                          </p:val>
                                        </p:tav>
                                        <p:tav tm="100000">
                                          <p:val>
                                            <p:strVal val="#ppt_h"/>
                                          </p:val>
                                        </p:tav>
                                      </p:tavLst>
                                    </p:anim>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2119686"/>
                                        </p:tgtEl>
                                        <p:attrNameLst>
                                          <p:attrName>style.visibility</p:attrName>
                                        </p:attrNameLst>
                                      </p:cBhvr>
                                      <p:to>
                                        <p:strVal val="visible"/>
                                      </p:to>
                                    </p:set>
                                    <p:animEffect transition="in" filter="wipe(left)">
                                      <p:cBhvr>
                                        <p:cTn id="38" dur="500"/>
                                        <p:tgtEl>
                                          <p:spTgt spid="2119686"/>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2119690"/>
                                        </p:tgtEl>
                                        <p:attrNameLst>
                                          <p:attrName>style.visibility</p:attrName>
                                        </p:attrNameLst>
                                      </p:cBhvr>
                                      <p:to>
                                        <p:strVal val="visible"/>
                                      </p:to>
                                    </p:set>
                                    <p:anim calcmode="lin" valueType="num">
                                      <p:cBhvr>
                                        <p:cTn id="43" dur="500" fill="hold"/>
                                        <p:tgtEl>
                                          <p:spTgt spid="2119690"/>
                                        </p:tgtEl>
                                        <p:attrNameLst>
                                          <p:attrName>ppt_w</p:attrName>
                                        </p:attrNameLst>
                                      </p:cBhvr>
                                      <p:tavLst>
                                        <p:tav tm="0">
                                          <p:val>
                                            <p:fltVal val="0.000000"/>
                                          </p:val>
                                        </p:tav>
                                        <p:tav tm="100000">
                                          <p:val>
                                            <p:strVal val="#ppt_w"/>
                                          </p:val>
                                        </p:tav>
                                      </p:tavLst>
                                    </p:anim>
                                    <p:anim calcmode="lin" valueType="num">
                                      <p:cBhvr>
                                        <p:cTn id="44" dur="500" fill="hold"/>
                                        <p:tgtEl>
                                          <p:spTgt spid="2119690"/>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683" grpId="0"/>
      <p:bldP spid="2119684" grpId="0"/>
      <p:bldP spid="2119685" grpId="0" animBg="1"/>
      <p:bldP spid="2119686" grpId="0" animBg="1"/>
      <p:bldP spid="2119687" grpId="0" animBg="1"/>
      <p:bldP spid="2119688" grpId="0" animBg="1"/>
      <p:bldP spid="2119689" grpId="0" animBg="1"/>
      <p:bldP spid="2119690"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093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72547" name="Rectangle 3"/>
          <p:cNvSpPr>
            <a:spLocks noGrp="1"/>
          </p:cNvSpPr>
          <p:nvPr>
            <p:ph idx="1"/>
          </p:nvPr>
        </p:nvSpPr>
        <p:spPr>
          <a:xfrm>
            <a:off x="247650" y="2646363"/>
            <a:ext cx="4160838" cy="368300"/>
          </a:xfrm>
          <a:ln/>
        </p:spPr>
        <p:txBody>
          <a:bodyPr vert="horz" wrap="square" lIns="91440" tIns="45720" rIns="91440" bIns="45720" anchor="t" anchorCtr="0"/>
          <a:p>
            <a:pPr marL="0" indent="0" algn="just">
              <a:lnSpc>
                <a:spcPct val="90000"/>
              </a:lnSpc>
              <a:spcBef>
                <a:spcPct val="0"/>
              </a:spcBef>
              <a:buClrTx/>
              <a:buFontTx/>
              <a:buNone/>
            </a:pPr>
            <a:r>
              <a:rPr lang="en-US" altLang="zh-CN" sz="2200" dirty="0">
                <a:latin typeface="Times New Roman" panose="02020603050405020304" pitchFamily="18" charset="0"/>
              </a:rPr>
              <a:t>[</a:t>
            </a:r>
            <a:r>
              <a:rPr lang="zh-CN" altLang="en-US" sz="2200" dirty="0">
                <a:solidFill>
                  <a:srgbClr val="FF0066"/>
                </a:solidFill>
                <a:latin typeface="Times New Roman" panose="02020603050405020304" pitchFamily="18" charset="0"/>
              </a:rPr>
              <a:t>例</a:t>
            </a:r>
            <a:r>
              <a:rPr lang="en-US" altLang="zh-CN" sz="2200" dirty="0">
                <a:latin typeface="Times New Roman" panose="02020603050405020304" pitchFamily="18" charset="0"/>
              </a:rPr>
              <a:t>] </a:t>
            </a:r>
            <a:r>
              <a:rPr lang="zh-CN" altLang="en-US" sz="2200" dirty="0">
                <a:latin typeface="Times New Roman" panose="02020603050405020304" pitchFamily="18" charset="0"/>
              </a:rPr>
              <a:t>任务的定义与调用。</a:t>
            </a:r>
            <a:r>
              <a:rPr lang="zh-CN" altLang="en-US" sz="2000" dirty="0">
                <a:latin typeface="Times New Roman" panose="02020603050405020304" pitchFamily="18" charset="0"/>
              </a:rPr>
              <a:t>                    </a:t>
            </a:r>
            <a:endParaRPr lang="zh-CN" altLang="en-US" sz="2000" dirty="0">
              <a:latin typeface="Times New Roman" panose="02020603050405020304" pitchFamily="18" charset="0"/>
            </a:endParaRPr>
          </a:p>
        </p:txBody>
      </p:sp>
      <p:sp>
        <p:nvSpPr>
          <p:cNvPr id="1772548" name="Text Box 4"/>
          <p:cNvSpPr txBox="1"/>
          <p:nvPr/>
        </p:nvSpPr>
        <p:spPr>
          <a:xfrm>
            <a:off x="306388" y="3375025"/>
            <a:ext cx="4800600" cy="3457575"/>
          </a:xfrm>
          <a:prstGeom prst="rect">
            <a:avLst/>
          </a:prstGeom>
          <a:solidFill>
            <a:srgbClr val="99CCFF"/>
          </a:solidFill>
          <a:ln w="12700" cap="flat" cmpd="sng">
            <a:solidFill>
              <a:schemeClr val="tx1"/>
            </a:solidFill>
            <a:prstDash val="solid"/>
            <a:miter/>
            <a:headEnd type="none" w="med" len="med"/>
            <a:tailEnd type="none" w="med" len="med"/>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spcBef>
                <a:spcPct val="0"/>
              </a:spcBef>
              <a:buClrTx/>
              <a:buFontTx/>
              <a:buNone/>
            </a:pPr>
            <a:r>
              <a:rPr lang="en-US" altLang="zh-CN" sz="2000" dirty="0">
                <a:solidFill>
                  <a:srgbClr val="FF0066"/>
                </a:solidFill>
                <a:latin typeface="Times New Roman" panose="02020603050405020304" pitchFamily="18" charset="0"/>
              </a:rPr>
              <a:t>task my_task;</a:t>
            </a:r>
            <a:endParaRPr lang="en-US" altLang="zh-CN" sz="2000" dirty="0">
              <a:solidFill>
                <a:srgbClr val="FF0066"/>
              </a:solidFill>
              <a:latin typeface="Times New Roman" panose="02020603050405020304" pitchFamily="18" charset="0"/>
            </a:endParaRPr>
          </a:p>
          <a:p>
            <a:pPr marL="0" lvl="0" indent="0" algn="just">
              <a:spcBef>
                <a:spcPct val="0"/>
              </a:spcBef>
              <a:buClrTx/>
              <a:buFontTx/>
              <a:buNone/>
            </a:pPr>
            <a:r>
              <a:rPr lang="en-US" altLang="zh-CN" sz="2000" dirty="0">
                <a:latin typeface="Times New Roman" panose="02020603050405020304" pitchFamily="18" charset="0"/>
              </a:rPr>
              <a:t>    input a,b;</a:t>
            </a:r>
            <a:endParaRPr lang="en-US" altLang="zh-CN" sz="2000" dirty="0">
              <a:latin typeface="Times New Roman" panose="02020603050405020304" pitchFamily="18" charset="0"/>
            </a:endParaRPr>
          </a:p>
          <a:p>
            <a:pPr marL="0" lvl="0" indent="0" algn="just">
              <a:spcBef>
                <a:spcPct val="0"/>
              </a:spcBef>
              <a:buClrTx/>
              <a:buFontTx/>
              <a:buNone/>
            </a:pPr>
            <a:r>
              <a:rPr lang="en-US" altLang="zh-CN" sz="2000" dirty="0">
                <a:latin typeface="Times New Roman" panose="02020603050405020304" pitchFamily="18" charset="0"/>
              </a:rPr>
              <a:t>    inout c;</a:t>
            </a:r>
            <a:endParaRPr lang="en-US" altLang="zh-CN" sz="2000" dirty="0">
              <a:latin typeface="Times New Roman" panose="02020603050405020304" pitchFamily="18" charset="0"/>
            </a:endParaRPr>
          </a:p>
          <a:p>
            <a:pPr marL="0" lvl="0" indent="0" algn="just">
              <a:spcBef>
                <a:spcPct val="0"/>
              </a:spcBef>
              <a:buClrTx/>
              <a:buFontTx/>
              <a:buNone/>
            </a:pPr>
            <a:r>
              <a:rPr lang="en-US" altLang="zh-CN" sz="2000" dirty="0">
                <a:latin typeface="Times New Roman" panose="02020603050405020304" pitchFamily="18" charset="0"/>
              </a:rPr>
              <a:t>    output d,e;</a:t>
            </a:r>
            <a:endParaRPr lang="en-US" altLang="zh-CN" sz="2000" dirty="0">
              <a:latin typeface="Times New Roman" panose="02020603050405020304" pitchFamily="18" charset="0"/>
            </a:endParaRPr>
          </a:p>
          <a:p>
            <a:pPr marL="0" lvl="0" indent="0" algn="just">
              <a:spcBef>
                <a:spcPct val="0"/>
              </a:spcBef>
              <a:buClrTx/>
              <a:buFontTx/>
              <a:buNone/>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marL="0" lvl="0" indent="0" algn="just">
              <a:spcBef>
                <a:spcPct val="0"/>
              </a:spcBef>
              <a:buClrTx/>
              <a:buFontTx/>
              <a:buNone/>
            </a:pPr>
            <a:r>
              <a:rPr lang="en-US" altLang="zh-CN" sz="2000" dirty="0">
                <a:latin typeface="Times New Roman" panose="02020603050405020304" pitchFamily="18" charset="0"/>
              </a:rPr>
              <a:t>      &lt;</a:t>
            </a:r>
            <a:r>
              <a:rPr lang="zh-CN" altLang="en-US" sz="2000" dirty="0">
                <a:latin typeface="Times New Roman" panose="02020603050405020304" pitchFamily="18" charset="0"/>
              </a:rPr>
              <a:t>语句</a:t>
            </a:r>
            <a:r>
              <a:rPr lang="en-US" altLang="zh-CN" sz="2000" dirty="0">
                <a:latin typeface="Times New Roman" panose="02020603050405020304" pitchFamily="18" charset="0"/>
              </a:rPr>
              <a:t>&gt;       //</a:t>
            </a:r>
            <a:r>
              <a:rPr lang="zh-CN" altLang="en-US" sz="2000" dirty="0">
                <a:latin typeface="Times New Roman" panose="02020603050405020304" pitchFamily="18" charset="0"/>
              </a:rPr>
              <a:t>执行任务工作相应的语句</a:t>
            </a:r>
            <a:endParaRPr lang="zh-CN" altLang="en-US" sz="2000" dirty="0">
              <a:latin typeface="Times New Roman" panose="02020603050405020304" pitchFamily="18" charset="0"/>
            </a:endParaRPr>
          </a:p>
          <a:p>
            <a:pPr marL="0" lvl="0" indent="0" algn="just">
              <a:spcBef>
                <a:spcPct val="0"/>
              </a:spcBef>
              <a:buClr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marL="0" lvl="0" indent="0" algn="just">
              <a:spcBef>
                <a:spcPct val="0"/>
              </a:spcBef>
              <a:buClrTx/>
              <a:buFontTx/>
              <a:buNone/>
            </a:pPr>
            <a:r>
              <a:rPr lang="en-US" altLang="zh-CN" sz="2000" dirty="0">
                <a:latin typeface="Times New Roman" panose="02020603050405020304" pitchFamily="18" charset="0"/>
              </a:rPr>
              <a:t>    c = foo1;</a:t>
            </a:r>
            <a:endParaRPr lang="en-US" altLang="zh-CN" sz="2000" dirty="0">
              <a:latin typeface="Times New Roman" panose="02020603050405020304" pitchFamily="18" charset="0"/>
            </a:endParaRPr>
          </a:p>
          <a:p>
            <a:pPr marL="0" lvl="0" indent="0" algn="just">
              <a:spcBef>
                <a:spcPct val="0"/>
              </a:spcBef>
              <a:buClrTx/>
              <a:buFontTx/>
              <a:buNone/>
            </a:pPr>
            <a:r>
              <a:rPr lang="en-US" altLang="zh-CN" sz="2000" dirty="0">
                <a:latin typeface="Times New Roman" panose="02020603050405020304" pitchFamily="18" charset="0"/>
              </a:rPr>
              <a:t>    d = foo2;      //</a:t>
            </a:r>
            <a:r>
              <a:rPr lang="zh-CN" altLang="en-US" sz="2000" dirty="0">
                <a:latin typeface="Times New Roman" panose="02020603050405020304" pitchFamily="18" charset="0"/>
              </a:rPr>
              <a:t>对任务的输出变量赋值</a:t>
            </a:r>
            <a:endParaRPr lang="zh-CN" altLang="en-US" sz="2000" dirty="0">
              <a:latin typeface="Times New Roman" panose="02020603050405020304" pitchFamily="18" charset="0"/>
            </a:endParaRPr>
          </a:p>
          <a:p>
            <a:pPr marL="0" lvl="0" indent="0" algn="just">
              <a:spcBef>
                <a:spcPct val="0"/>
              </a:spcBef>
              <a:buClr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e = foo5; </a:t>
            </a:r>
            <a:endParaRPr lang="en-US" altLang="zh-CN" sz="2000" dirty="0">
              <a:latin typeface="Times New Roman" panose="02020603050405020304" pitchFamily="18" charset="0"/>
            </a:endParaRPr>
          </a:p>
          <a:p>
            <a:pPr marL="0" lvl="0" indent="0" algn="just">
              <a:spcBef>
                <a:spcPct val="0"/>
              </a:spcBef>
              <a:buClrTx/>
              <a:buFontTx/>
              <a:buNone/>
            </a:pPr>
            <a:r>
              <a:rPr lang="en-US" altLang="zh-CN" sz="2000" dirty="0">
                <a:latin typeface="Times New Roman" panose="02020603050405020304" pitchFamily="18" charset="0"/>
              </a:rPr>
              <a:t> </a:t>
            </a:r>
            <a:r>
              <a:rPr lang="en-US" altLang="zh-CN" sz="2000" dirty="0">
                <a:solidFill>
                  <a:srgbClr val="FF0066"/>
                </a:solidFill>
                <a:latin typeface="Times New Roman" panose="02020603050405020304" pitchFamily="18" charset="0"/>
              </a:rPr>
              <a:t>endtask</a:t>
            </a:r>
            <a:endParaRPr lang="en-US" altLang="zh-CN" sz="2000" dirty="0">
              <a:latin typeface="Times New Roman" panose="02020603050405020304" pitchFamily="18" charset="0"/>
            </a:endParaRPr>
          </a:p>
        </p:txBody>
      </p:sp>
      <p:sp>
        <p:nvSpPr>
          <p:cNvPr id="1772549" name="Text Box 5"/>
          <p:cNvSpPr txBox="1"/>
          <p:nvPr/>
        </p:nvSpPr>
        <p:spPr>
          <a:xfrm>
            <a:off x="5830888" y="3476625"/>
            <a:ext cx="2667000" cy="409575"/>
          </a:xfrm>
          <a:prstGeom prst="rect">
            <a:avLst/>
          </a:prstGeom>
          <a:solidFill>
            <a:srgbClr val="99CCFF"/>
          </a:solidFill>
          <a:ln w="12700" cap="flat" cmpd="sng">
            <a:solidFill>
              <a:schemeClr val="tx1"/>
            </a:solidFill>
            <a:prstDash val="solid"/>
            <a:miter/>
            <a:headEnd type="none" w="med" len="med"/>
            <a:tailEnd type="none" w="med" len="med"/>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spcBef>
                <a:spcPct val="0"/>
              </a:spcBef>
              <a:buClrTx/>
              <a:buFontTx/>
              <a:buNone/>
            </a:pPr>
            <a:r>
              <a:rPr lang="en-US" altLang="zh-CN" sz="2000" dirty="0">
                <a:solidFill>
                  <a:srgbClr val="FF0066"/>
                </a:solidFill>
                <a:latin typeface="Times New Roman" panose="02020603050405020304" pitchFamily="18" charset="0"/>
              </a:rPr>
              <a:t>my_task</a:t>
            </a:r>
            <a:r>
              <a:rPr lang="zh-CN" altLang="en-US" sz="2000" dirty="0">
                <a:solidFill>
                  <a:srgbClr val="FF0066"/>
                </a:solidFill>
                <a:latin typeface="Times New Roman" panose="02020603050405020304" pitchFamily="18" charset="0"/>
              </a:rPr>
              <a:t>（</a:t>
            </a:r>
            <a:r>
              <a:rPr lang="en-US" altLang="zh-CN" sz="2000" dirty="0">
                <a:solidFill>
                  <a:srgbClr val="FF0066"/>
                </a:solidFill>
                <a:latin typeface="Times New Roman" panose="02020603050405020304" pitchFamily="18" charset="0"/>
              </a:rPr>
              <a:t>v,w,x,y,z);</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1772550" name="Text Box 6"/>
          <p:cNvSpPr txBox="1"/>
          <p:nvPr/>
        </p:nvSpPr>
        <p:spPr>
          <a:xfrm>
            <a:off x="1846263" y="2967038"/>
            <a:ext cx="1828800" cy="396875"/>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algn="just">
              <a:spcBef>
                <a:spcPct val="0"/>
              </a:spcBef>
              <a:buClrTx/>
              <a:buFontTx/>
              <a:buNone/>
            </a:pPr>
            <a:r>
              <a:rPr lang="zh-CN" altLang="en-US" sz="2000" dirty="0">
                <a:solidFill>
                  <a:srgbClr val="990000"/>
                </a:solidFill>
                <a:latin typeface="方正姚体" panose="02010601030101010101" pitchFamily="2" charset="-122"/>
                <a:ea typeface="方正姚体" panose="02010601030101010101" pitchFamily="2" charset="-122"/>
              </a:rPr>
              <a:t>任务定义</a:t>
            </a:r>
            <a:endParaRPr lang="zh-CN" altLang="en-US" sz="2000" dirty="0">
              <a:solidFill>
                <a:srgbClr val="990000"/>
              </a:solidFill>
              <a:latin typeface="方正姚体" panose="02010601030101010101" pitchFamily="2" charset="-122"/>
              <a:ea typeface="方正姚体" panose="02010601030101010101" pitchFamily="2" charset="-122"/>
            </a:endParaRPr>
          </a:p>
        </p:txBody>
      </p:sp>
      <p:sp>
        <p:nvSpPr>
          <p:cNvPr id="1772551" name="Text Box 7"/>
          <p:cNvSpPr txBox="1"/>
          <p:nvPr/>
        </p:nvSpPr>
        <p:spPr>
          <a:xfrm>
            <a:off x="6381750" y="3016250"/>
            <a:ext cx="1524000" cy="396875"/>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algn="just">
              <a:spcBef>
                <a:spcPct val="0"/>
              </a:spcBef>
              <a:buClrTx/>
              <a:buFontTx/>
              <a:buNone/>
            </a:pPr>
            <a:r>
              <a:rPr lang="zh-CN" altLang="en-US" sz="2000" dirty="0">
                <a:solidFill>
                  <a:srgbClr val="990000"/>
                </a:solidFill>
                <a:latin typeface="方正姚体" panose="02010601030101010101" pitchFamily="2" charset="-122"/>
                <a:ea typeface="方正姚体" panose="02010601030101010101" pitchFamily="2" charset="-122"/>
              </a:rPr>
              <a:t>任务调用</a:t>
            </a:r>
            <a:endParaRPr lang="zh-CN" altLang="en-US" sz="2000" dirty="0">
              <a:solidFill>
                <a:srgbClr val="990000"/>
              </a:solidFill>
              <a:latin typeface="方正姚体" panose="02010601030101010101" pitchFamily="2" charset="-122"/>
              <a:ea typeface="方正姚体" panose="02010601030101010101" pitchFamily="2" charset="-122"/>
            </a:endParaRPr>
          </a:p>
        </p:txBody>
      </p:sp>
      <p:sp>
        <p:nvSpPr>
          <p:cNvPr id="1772552" name="Rectangle 8"/>
          <p:cNvSpPr/>
          <p:nvPr/>
        </p:nvSpPr>
        <p:spPr>
          <a:xfrm>
            <a:off x="5334000" y="4343400"/>
            <a:ext cx="3505200" cy="1441450"/>
          </a:xfrm>
          <a:prstGeom prst="rect">
            <a:avLst/>
          </a:prstGeom>
          <a:solidFill>
            <a:srgbClr val="FFFF99"/>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
                <a:schemeClr val="hlink"/>
              </a:buClr>
              <a:buSzPct val="85000"/>
              <a:buFont typeface="Wingdings" panose="05000000000000000000" pitchFamily="2" charset="2"/>
              <a:buChar char="Ø"/>
            </a:pPr>
            <a:r>
              <a:rPr lang="en-US" altLang="zh-CN" sz="2000" dirty="0">
                <a:latin typeface="仿宋_GB2312" pitchFamily="50" charset="-122"/>
                <a:ea typeface="仿宋_GB2312" pitchFamily="50" charset="-122"/>
              </a:rPr>
              <a:t> </a:t>
            </a:r>
            <a:r>
              <a:rPr lang="zh-CN" altLang="zh-CN" sz="2000" dirty="0">
                <a:latin typeface="仿宋_GB2312" pitchFamily="50" charset="-122"/>
                <a:ea typeface="仿宋_GB2312" pitchFamily="50" charset="-122"/>
              </a:rPr>
              <a:t>当</a:t>
            </a:r>
            <a:r>
              <a:rPr lang="zh-CN" altLang="en-US" sz="2000" dirty="0">
                <a:latin typeface="仿宋_GB2312" pitchFamily="50" charset="-122"/>
                <a:ea typeface="仿宋_GB2312" pitchFamily="50" charset="-122"/>
              </a:rPr>
              <a:t>任务启动时，由</a:t>
            </a:r>
            <a:r>
              <a:rPr lang="en-US" altLang="zh-CN" sz="2000" dirty="0">
                <a:latin typeface="仿宋_GB2312" pitchFamily="50" charset="-122"/>
                <a:ea typeface="仿宋_GB2312" pitchFamily="50" charset="-122"/>
              </a:rPr>
              <a:t>v</a:t>
            </a:r>
            <a:r>
              <a:rPr lang="zh-CN" altLang="en-US" sz="2000" dirty="0">
                <a:latin typeface="仿宋_GB2312" pitchFamily="50" charset="-122"/>
                <a:ea typeface="仿宋_GB2312" pitchFamily="50" charset="-122"/>
              </a:rPr>
              <a:t>、</a:t>
            </a:r>
            <a:r>
              <a:rPr lang="en-US" altLang="zh-CN" sz="2000" dirty="0">
                <a:latin typeface="仿宋_GB2312" pitchFamily="50" charset="-122"/>
                <a:ea typeface="仿宋_GB2312" pitchFamily="50" charset="-122"/>
              </a:rPr>
              <a:t>w</a:t>
            </a:r>
            <a:r>
              <a:rPr lang="zh-CN" altLang="en-US" sz="2000" dirty="0">
                <a:latin typeface="仿宋_GB2312" pitchFamily="50" charset="-122"/>
                <a:ea typeface="仿宋_GB2312" pitchFamily="50" charset="-122"/>
              </a:rPr>
              <a:t>和</a:t>
            </a:r>
            <a:r>
              <a:rPr lang="en-US" altLang="zh-CN" sz="2000" dirty="0">
                <a:latin typeface="仿宋_GB2312" pitchFamily="50" charset="-122"/>
                <a:ea typeface="仿宋_GB2312" pitchFamily="50" charset="-122"/>
              </a:rPr>
              <a:t>x</a:t>
            </a:r>
            <a:r>
              <a:rPr lang="zh-CN" altLang="en-US" sz="2000" dirty="0">
                <a:latin typeface="仿宋_GB2312" pitchFamily="50" charset="-122"/>
                <a:ea typeface="仿宋_GB2312" pitchFamily="50" charset="-122"/>
              </a:rPr>
              <a:t>传入的变量赋给了</a:t>
            </a:r>
            <a:r>
              <a:rPr lang="en-US" altLang="zh-CN" sz="2000" dirty="0">
                <a:latin typeface="仿宋_GB2312" pitchFamily="50" charset="-122"/>
                <a:ea typeface="仿宋_GB2312" pitchFamily="50" charset="-122"/>
              </a:rPr>
              <a:t>a</a:t>
            </a:r>
            <a:r>
              <a:rPr lang="zh-CN" altLang="en-US" sz="2000" dirty="0">
                <a:latin typeface="仿宋_GB2312" pitchFamily="50" charset="-122"/>
                <a:ea typeface="仿宋_GB2312" pitchFamily="50" charset="-122"/>
              </a:rPr>
              <a:t>、</a:t>
            </a:r>
            <a:r>
              <a:rPr lang="en-US" altLang="zh-CN" sz="2000" dirty="0">
                <a:latin typeface="仿宋_GB2312" pitchFamily="50" charset="-122"/>
                <a:ea typeface="仿宋_GB2312" pitchFamily="50" charset="-122"/>
              </a:rPr>
              <a:t>b</a:t>
            </a:r>
            <a:r>
              <a:rPr lang="zh-CN" altLang="en-US" sz="2000" dirty="0">
                <a:latin typeface="仿宋_GB2312" pitchFamily="50" charset="-122"/>
                <a:ea typeface="仿宋_GB2312" pitchFamily="50" charset="-122"/>
              </a:rPr>
              <a:t>和</a:t>
            </a:r>
            <a:r>
              <a:rPr lang="en-US" altLang="zh-CN" sz="2000" dirty="0">
                <a:latin typeface="仿宋_GB2312" pitchFamily="50" charset="-122"/>
                <a:ea typeface="仿宋_GB2312" pitchFamily="50" charset="-122"/>
              </a:rPr>
              <a:t>c</a:t>
            </a:r>
            <a:r>
              <a:rPr lang="zh-CN" altLang="en-US" sz="2000" dirty="0">
                <a:latin typeface="仿宋_GB2312" pitchFamily="50" charset="-122"/>
                <a:ea typeface="仿宋_GB2312" pitchFamily="50" charset="-122"/>
              </a:rPr>
              <a:t>；</a:t>
            </a:r>
            <a:endParaRPr lang="zh-CN" altLang="en-US" sz="2000" dirty="0">
              <a:latin typeface="仿宋_GB2312" pitchFamily="50" charset="-122"/>
              <a:ea typeface="仿宋_GB2312" pitchFamily="50" charset="-122"/>
            </a:endParaRPr>
          </a:p>
          <a:p>
            <a:pPr marL="0" lvl="0" indent="0" algn="just">
              <a:lnSpc>
                <a:spcPct val="110000"/>
              </a:lnSpc>
              <a:spcBef>
                <a:spcPct val="0"/>
              </a:spcBef>
              <a:buClr>
                <a:schemeClr val="hlink"/>
              </a:buClr>
              <a:buSzPct val="85000"/>
              <a:buFont typeface="Wingdings" panose="05000000000000000000" pitchFamily="2" charset="2"/>
              <a:buChar char="Ø"/>
            </a:pPr>
            <a:r>
              <a:rPr lang="zh-CN" altLang="en-US" sz="2000" dirty="0">
                <a:latin typeface="仿宋_GB2312" pitchFamily="50" charset="-122"/>
                <a:ea typeface="仿宋_GB2312" pitchFamily="50" charset="-122"/>
              </a:rPr>
              <a:t> 当任务完成后，输出通过</a:t>
            </a:r>
            <a:r>
              <a:rPr lang="en-US" altLang="zh-CN" sz="2000" dirty="0">
                <a:latin typeface="仿宋_GB2312" pitchFamily="50" charset="-122"/>
                <a:ea typeface="仿宋_GB2312" pitchFamily="50" charset="-122"/>
              </a:rPr>
              <a:t>c</a:t>
            </a:r>
            <a:r>
              <a:rPr lang="zh-CN" altLang="en-US" sz="2000" dirty="0">
                <a:latin typeface="仿宋_GB2312" pitchFamily="50" charset="-122"/>
                <a:ea typeface="仿宋_GB2312" pitchFamily="50" charset="-122"/>
              </a:rPr>
              <a:t>、</a:t>
            </a:r>
            <a:r>
              <a:rPr lang="en-US" altLang="zh-CN" sz="2000" dirty="0">
                <a:latin typeface="仿宋_GB2312" pitchFamily="50" charset="-122"/>
                <a:ea typeface="仿宋_GB2312" pitchFamily="50" charset="-122"/>
              </a:rPr>
              <a:t>d</a:t>
            </a:r>
            <a:r>
              <a:rPr lang="zh-CN" altLang="en-US" sz="2000" dirty="0">
                <a:latin typeface="仿宋_GB2312" pitchFamily="50" charset="-122"/>
                <a:ea typeface="仿宋_GB2312" pitchFamily="50" charset="-122"/>
              </a:rPr>
              <a:t>和</a:t>
            </a:r>
            <a:r>
              <a:rPr lang="en-US" altLang="zh-CN" sz="2000" dirty="0">
                <a:latin typeface="仿宋_GB2312" pitchFamily="50" charset="-122"/>
                <a:ea typeface="仿宋_GB2312" pitchFamily="50" charset="-122"/>
              </a:rPr>
              <a:t>e</a:t>
            </a:r>
            <a:r>
              <a:rPr lang="zh-CN" altLang="en-US" sz="2000" dirty="0">
                <a:latin typeface="仿宋_GB2312" pitchFamily="50" charset="-122"/>
                <a:ea typeface="仿宋_GB2312" pitchFamily="50" charset="-122"/>
              </a:rPr>
              <a:t>赋给了</a:t>
            </a:r>
            <a:r>
              <a:rPr lang="en-US" altLang="zh-CN" sz="2000" dirty="0">
                <a:latin typeface="仿宋_GB2312" pitchFamily="50" charset="-122"/>
                <a:ea typeface="仿宋_GB2312" pitchFamily="50" charset="-122"/>
              </a:rPr>
              <a:t>x</a:t>
            </a:r>
            <a:r>
              <a:rPr lang="zh-CN" altLang="en-US" sz="2000" dirty="0">
                <a:latin typeface="仿宋_GB2312" pitchFamily="50" charset="-122"/>
                <a:ea typeface="仿宋_GB2312" pitchFamily="50" charset="-122"/>
              </a:rPr>
              <a:t>、</a:t>
            </a:r>
            <a:r>
              <a:rPr lang="en-US" altLang="zh-CN" sz="2000" dirty="0">
                <a:latin typeface="仿宋_GB2312" pitchFamily="50" charset="-122"/>
                <a:ea typeface="仿宋_GB2312" pitchFamily="50" charset="-122"/>
              </a:rPr>
              <a:t>y</a:t>
            </a:r>
            <a:r>
              <a:rPr lang="zh-CN" altLang="en-US" sz="2000" dirty="0">
                <a:latin typeface="仿宋_GB2312" pitchFamily="50" charset="-122"/>
                <a:ea typeface="仿宋_GB2312" pitchFamily="50" charset="-122"/>
              </a:rPr>
              <a:t>和</a:t>
            </a:r>
            <a:r>
              <a:rPr lang="en-US" altLang="zh-CN" sz="2000" dirty="0">
                <a:latin typeface="仿宋_GB2312" pitchFamily="50" charset="-122"/>
                <a:ea typeface="仿宋_GB2312" pitchFamily="50" charset="-122"/>
              </a:rPr>
              <a:t>z</a:t>
            </a:r>
            <a:r>
              <a:rPr lang="zh-CN" altLang="en-US" sz="2000" dirty="0">
                <a:latin typeface="仿宋_GB2312" pitchFamily="50" charset="-122"/>
                <a:ea typeface="仿宋_GB2312" pitchFamily="50" charset="-122"/>
              </a:rPr>
              <a:t>。</a:t>
            </a:r>
            <a:endParaRPr lang="zh-CN" altLang="en-US" sz="2000" dirty="0">
              <a:latin typeface="仿宋_GB2312" pitchFamily="50" charset="-122"/>
              <a:ea typeface="仿宋_GB2312" pitchFamily="50" charset="-122"/>
            </a:endParaRPr>
          </a:p>
        </p:txBody>
      </p:sp>
      <p:sp>
        <p:nvSpPr>
          <p:cNvPr id="1772553" name="Rectangle 9"/>
          <p:cNvSpPr/>
          <p:nvPr/>
        </p:nvSpPr>
        <p:spPr>
          <a:xfrm>
            <a:off x="1522413" y="1011238"/>
            <a:ext cx="6026150" cy="1501775"/>
          </a:xfrm>
          <a:prstGeom prst="rect">
            <a:avLst/>
          </a:prstGeom>
          <a:solidFill>
            <a:srgbClr val="FFCC99"/>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665480" lvl="0" indent="-665480" algn="just">
              <a:lnSpc>
                <a:spcPct val="110000"/>
              </a:lnSpc>
              <a:spcBef>
                <a:spcPct val="0"/>
              </a:spcBef>
              <a:buClr>
                <a:schemeClr val="hlink"/>
              </a:buClr>
              <a:buNone/>
            </a:pPr>
            <a:r>
              <a:rPr lang="zh-CN" altLang="zh-CN" sz="2000" dirty="0">
                <a:latin typeface="仿宋_GB2312" pitchFamily="50" charset="-122"/>
                <a:ea typeface="仿宋_GB2312" pitchFamily="50" charset="-122"/>
              </a:rPr>
              <a:t>注</a:t>
            </a:r>
            <a:r>
              <a:rPr lang="en-US" altLang="zh-CN" sz="2000" dirty="0">
                <a:latin typeface="仿宋_GB2312" pitchFamily="50" charset="-122"/>
                <a:ea typeface="仿宋_GB2312" pitchFamily="50" charset="-122"/>
              </a:rPr>
              <a:t>1</a:t>
            </a:r>
            <a:r>
              <a:rPr lang="zh-CN" altLang="zh-CN" sz="2000" dirty="0">
                <a:latin typeface="仿宋_GB2312" pitchFamily="50" charset="-122"/>
                <a:ea typeface="仿宋_GB2312" pitchFamily="50" charset="-122"/>
              </a:rPr>
              <a:t>：</a:t>
            </a:r>
            <a:r>
              <a:rPr lang="zh-CN" altLang="en-US" sz="2000" dirty="0">
                <a:solidFill>
                  <a:srgbClr val="FF3399"/>
                </a:solidFill>
                <a:latin typeface="仿宋_GB2312" pitchFamily="50" charset="-122"/>
                <a:ea typeface="仿宋_GB2312" pitchFamily="50" charset="-122"/>
              </a:rPr>
              <a:t>任务的定义与调用必须在一个</a:t>
            </a:r>
            <a:r>
              <a:rPr lang="en-US" altLang="zh-CN" sz="2000" dirty="0">
                <a:solidFill>
                  <a:srgbClr val="FF3399"/>
                </a:solidFill>
                <a:latin typeface="仿宋_GB2312" pitchFamily="50" charset="-122"/>
                <a:ea typeface="仿宋_GB2312" pitchFamily="50" charset="-122"/>
              </a:rPr>
              <a:t>module</a:t>
            </a:r>
            <a:r>
              <a:rPr lang="zh-CN" altLang="en-US" sz="2000" dirty="0">
                <a:solidFill>
                  <a:srgbClr val="FF3399"/>
                </a:solidFill>
                <a:latin typeface="仿宋_GB2312" pitchFamily="50" charset="-122"/>
                <a:ea typeface="仿宋_GB2312" pitchFamily="50" charset="-122"/>
              </a:rPr>
              <a:t>模块内</a:t>
            </a:r>
            <a:r>
              <a:rPr lang="zh-CN" altLang="en-US" sz="2000" dirty="0">
                <a:latin typeface="仿宋_GB2312" pitchFamily="50" charset="-122"/>
                <a:ea typeface="仿宋_GB2312" pitchFamily="50" charset="-122"/>
              </a:rPr>
              <a:t>！</a:t>
            </a:r>
            <a:endParaRPr lang="zh-CN" altLang="en-US" sz="2000" dirty="0">
              <a:latin typeface="仿宋_GB2312" pitchFamily="50" charset="-122"/>
              <a:ea typeface="仿宋_GB2312" pitchFamily="50" charset="-122"/>
            </a:endParaRPr>
          </a:p>
          <a:p>
            <a:pPr marL="665480" lvl="0" indent="-665480" algn="just">
              <a:lnSpc>
                <a:spcPct val="110000"/>
              </a:lnSpc>
              <a:spcBef>
                <a:spcPct val="0"/>
              </a:spcBef>
              <a:buClr>
                <a:schemeClr val="hlink"/>
              </a:buClr>
              <a:buNone/>
            </a:pPr>
            <a:r>
              <a:rPr lang="zh-CN" altLang="en-US" sz="2000" dirty="0">
                <a:latin typeface="仿宋_GB2312" pitchFamily="50" charset="-122"/>
                <a:ea typeface="仿宋_GB2312" pitchFamily="50" charset="-122"/>
              </a:rPr>
              <a:t>注</a:t>
            </a:r>
            <a:r>
              <a:rPr lang="en-US" altLang="zh-CN" sz="2000" dirty="0">
                <a:latin typeface="仿宋_GB2312" pitchFamily="50" charset="-122"/>
                <a:ea typeface="仿宋_GB2312" pitchFamily="50" charset="-122"/>
              </a:rPr>
              <a:t>2</a:t>
            </a:r>
            <a:r>
              <a:rPr lang="zh-CN" altLang="en-US" sz="2000" dirty="0">
                <a:latin typeface="仿宋_GB2312" pitchFamily="50" charset="-122"/>
                <a:ea typeface="仿宋_GB2312" pitchFamily="50" charset="-122"/>
              </a:rPr>
              <a:t>：任务被调用时，需列出端口名列表，且必须与任务定义中的</a:t>
            </a:r>
            <a:r>
              <a:rPr lang="en-US" altLang="zh-CN" sz="2000" dirty="0">
                <a:latin typeface="仿宋_GB2312" pitchFamily="50" charset="-122"/>
                <a:ea typeface="仿宋_GB2312" pitchFamily="50" charset="-122"/>
              </a:rPr>
              <a:t>I/O</a:t>
            </a:r>
            <a:r>
              <a:rPr lang="zh-CN" altLang="en-US" sz="2000" dirty="0">
                <a:latin typeface="仿宋_GB2312" pitchFamily="50" charset="-122"/>
                <a:ea typeface="仿宋_GB2312" pitchFamily="50" charset="-122"/>
              </a:rPr>
              <a:t>变量</a:t>
            </a:r>
            <a:r>
              <a:rPr lang="zh-CN" altLang="en-US" sz="2000" dirty="0">
                <a:solidFill>
                  <a:srgbClr val="FF66CC"/>
                </a:solidFill>
                <a:latin typeface="宋体" panose="02010600030101010101" pitchFamily="2" charset="-122"/>
              </a:rPr>
              <a:t>一一对应</a:t>
            </a:r>
            <a:r>
              <a:rPr lang="zh-CN" altLang="en-US" sz="2000" b="0" dirty="0">
                <a:latin typeface="宋体" panose="02010600030101010101" pitchFamily="2" charset="-122"/>
              </a:rPr>
              <a:t>！</a:t>
            </a:r>
            <a:endParaRPr lang="zh-CN" altLang="en-US" sz="2000" dirty="0">
              <a:latin typeface="仿宋_GB2312" pitchFamily="50" charset="-122"/>
              <a:ea typeface="仿宋_GB2312" pitchFamily="50" charset="-122"/>
            </a:endParaRPr>
          </a:p>
          <a:p>
            <a:pPr marL="665480" lvl="0" indent="-665480" algn="just">
              <a:lnSpc>
                <a:spcPct val="110000"/>
              </a:lnSpc>
              <a:spcBef>
                <a:spcPct val="0"/>
              </a:spcBef>
              <a:buClr>
                <a:schemeClr val="hlink"/>
              </a:buClr>
              <a:buNone/>
            </a:pPr>
            <a:r>
              <a:rPr lang="zh-CN" altLang="en-US" sz="2000" dirty="0">
                <a:latin typeface="仿宋_GB2312" pitchFamily="50" charset="-122"/>
                <a:ea typeface="仿宋_GB2312" pitchFamily="50" charset="-122"/>
              </a:rPr>
              <a:t>注</a:t>
            </a:r>
            <a:r>
              <a:rPr lang="en-US" altLang="zh-CN" sz="2000" dirty="0">
                <a:latin typeface="仿宋_GB2312" pitchFamily="50" charset="-122"/>
                <a:ea typeface="仿宋_GB2312" pitchFamily="50" charset="-122"/>
              </a:rPr>
              <a:t>5</a:t>
            </a:r>
            <a:r>
              <a:rPr lang="zh-CN" altLang="en-US" sz="2000" dirty="0">
                <a:latin typeface="仿宋_GB2312" pitchFamily="50" charset="-122"/>
                <a:ea typeface="仿宋_GB2312" pitchFamily="50" charset="-122"/>
              </a:rPr>
              <a:t>：一个任务可以调用其他任务和函数。</a:t>
            </a:r>
            <a:endParaRPr lang="zh-CN" altLang="en-US" sz="2000" dirty="0">
              <a:latin typeface="仿宋_GB2312" pitchFamily="50" charset="-122"/>
              <a:ea typeface="仿宋_GB2312" pitchFamily="50"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72553"/>
                                        </p:tgtEl>
                                        <p:attrNameLst>
                                          <p:attrName>style.visibility</p:attrName>
                                        </p:attrNameLst>
                                      </p:cBhvr>
                                      <p:to>
                                        <p:strVal val="visible"/>
                                      </p:to>
                                    </p:set>
                                    <p:anim calcmode="lin" valueType="num">
                                      <p:cBhvr additive="base">
                                        <p:cTn id="7" dur="500" fill="hold"/>
                                        <p:tgtEl>
                                          <p:spTgt spid="1772553"/>
                                        </p:tgtEl>
                                        <p:attrNameLst>
                                          <p:attrName>ppt_x</p:attrName>
                                        </p:attrNameLst>
                                      </p:cBhvr>
                                      <p:tavLst>
                                        <p:tav tm="0">
                                          <p:val>
                                            <p:strVal val="#ppt_x"/>
                                          </p:val>
                                        </p:tav>
                                        <p:tav tm="100000">
                                          <p:val>
                                            <p:strVal val="#ppt_x"/>
                                          </p:val>
                                        </p:tav>
                                      </p:tavLst>
                                    </p:anim>
                                    <p:anim calcmode="lin" valueType="num">
                                      <p:cBhvr additive="base">
                                        <p:cTn id="8" dur="500" fill="hold"/>
                                        <p:tgtEl>
                                          <p:spTgt spid="17725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772547">
                                            <p:txEl>
                                              <p:charRg st="0" end="34"/>
                                            </p:txEl>
                                          </p:spTgt>
                                        </p:tgtEl>
                                        <p:attrNameLst>
                                          <p:attrName>style.visibility</p:attrName>
                                        </p:attrNameLst>
                                      </p:cBhvr>
                                      <p:to>
                                        <p:strVal val="visible"/>
                                      </p:to>
                                    </p:set>
                                    <p:animEffect transition="in" filter="wipe(left)">
                                      <p:cBhvr>
                                        <p:cTn id="13" dur="500"/>
                                        <p:tgtEl>
                                          <p:spTgt spid="1772547">
                                            <p:txEl>
                                              <p:charRg st="0" end="3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772550"/>
                                        </p:tgtEl>
                                        <p:attrNameLst>
                                          <p:attrName>style.visibility</p:attrName>
                                        </p:attrNameLst>
                                      </p:cBhvr>
                                      <p:to>
                                        <p:strVal val="visible"/>
                                      </p:to>
                                    </p:set>
                                    <p:animEffect transition="in" filter="dissolve">
                                      <p:cBhvr>
                                        <p:cTn id="18" dur="500"/>
                                        <p:tgtEl>
                                          <p:spTgt spid="1772550"/>
                                        </p:tgtEl>
                                      </p:cBhvr>
                                    </p:animEffect>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1772548"/>
                                        </p:tgtEl>
                                        <p:attrNameLst>
                                          <p:attrName>style.visibility</p:attrName>
                                        </p:attrNameLst>
                                      </p:cBhvr>
                                      <p:to>
                                        <p:strVal val="visible"/>
                                      </p:to>
                                    </p:set>
                                    <p:anim calcmode="lin" valueType="num">
                                      <p:cBhvr additive="base">
                                        <p:cTn id="22" dur="500" fill="hold"/>
                                        <p:tgtEl>
                                          <p:spTgt spid="1772548"/>
                                        </p:tgtEl>
                                        <p:attrNameLst>
                                          <p:attrName>ppt_x</p:attrName>
                                        </p:attrNameLst>
                                      </p:cBhvr>
                                      <p:tavLst>
                                        <p:tav tm="0">
                                          <p:val>
                                            <p:strVal val="#ppt_x"/>
                                          </p:val>
                                        </p:tav>
                                        <p:tav tm="100000">
                                          <p:val>
                                            <p:strVal val="#ppt_x"/>
                                          </p:val>
                                        </p:tav>
                                      </p:tavLst>
                                    </p:anim>
                                    <p:anim calcmode="lin" valueType="num">
                                      <p:cBhvr additive="base">
                                        <p:cTn id="23" dur="500" fill="hold"/>
                                        <p:tgtEl>
                                          <p:spTgt spid="177254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772551"/>
                                        </p:tgtEl>
                                        <p:attrNameLst>
                                          <p:attrName>style.visibility</p:attrName>
                                        </p:attrNameLst>
                                      </p:cBhvr>
                                      <p:to>
                                        <p:strVal val="visible"/>
                                      </p:to>
                                    </p:set>
                                    <p:animEffect transition="in" filter="dissolve">
                                      <p:cBhvr>
                                        <p:cTn id="28" dur="500"/>
                                        <p:tgtEl>
                                          <p:spTgt spid="1772551"/>
                                        </p:tgtEl>
                                      </p:cBhvr>
                                    </p:animEffect>
                                  </p:childTnLst>
                                </p:cTn>
                              </p:par>
                            </p:childTnLst>
                          </p:cTn>
                        </p:par>
                        <p:par>
                          <p:cTn id="29" fill="hold">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1772549"/>
                                        </p:tgtEl>
                                        <p:attrNameLst>
                                          <p:attrName>style.visibility</p:attrName>
                                        </p:attrNameLst>
                                      </p:cBhvr>
                                      <p:to>
                                        <p:strVal val="visible"/>
                                      </p:to>
                                    </p:set>
                                    <p:anim calcmode="lin" valueType="num">
                                      <p:cBhvr additive="base">
                                        <p:cTn id="32" dur="500" fill="hold"/>
                                        <p:tgtEl>
                                          <p:spTgt spid="1772549"/>
                                        </p:tgtEl>
                                        <p:attrNameLst>
                                          <p:attrName>ppt_x</p:attrName>
                                        </p:attrNameLst>
                                      </p:cBhvr>
                                      <p:tavLst>
                                        <p:tav tm="0">
                                          <p:val>
                                            <p:strVal val="#ppt_x"/>
                                          </p:val>
                                        </p:tav>
                                        <p:tav tm="100000">
                                          <p:val>
                                            <p:strVal val="#ppt_x"/>
                                          </p:val>
                                        </p:tav>
                                      </p:tavLst>
                                    </p:anim>
                                    <p:anim calcmode="lin" valueType="num">
                                      <p:cBhvr additive="base">
                                        <p:cTn id="33" dur="500" fill="hold"/>
                                        <p:tgtEl>
                                          <p:spTgt spid="177254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1772552"/>
                                        </p:tgtEl>
                                        <p:attrNameLst>
                                          <p:attrName>style.visibility</p:attrName>
                                        </p:attrNameLst>
                                      </p:cBhvr>
                                      <p:to>
                                        <p:strVal val="visible"/>
                                      </p:to>
                                    </p:set>
                                    <p:anim calcmode="lin" valueType="num">
                                      <p:cBhvr>
                                        <p:cTn id="38" dur="500" fill="hold"/>
                                        <p:tgtEl>
                                          <p:spTgt spid="1772552"/>
                                        </p:tgtEl>
                                        <p:attrNameLst>
                                          <p:attrName>ppt_w</p:attrName>
                                        </p:attrNameLst>
                                      </p:cBhvr>
                                      <p:tavLst>
                                        <p:tav tm="0">
                                          <p:val>
                                            <p:fltVal val="0.000000"/>
                                          </p:val>
                                        </p:tav>
                                        <p:tav tm="100000">
                                          <p:val>
                                            <p:strVal val="#ppt_w"/>
                                          </p:val>
                                        </p:tav>
                                      </p:tavLst>
                                    </p:anim>
                                    <p:anim calcmode="lin" valueType="num">
                                      <p:cBhvr>
                                        <p:cTn id="39" dur="500" fill="hold"/>
                                        <p:tgtEl>
                                          <p:spTgt spid="1772552"/>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2547" grpId="0" build="p"/>
      <p:bldP spid="1772548" grpId="0" animBg="1"/>
      <p:bldP spid="1772549" grpId="0" animBg="1"/>
      <p:bldP spid="1772550" grpId="0"/>
      <p:bldP spid="1772551" grpId="0"/>
      <p:bldP spid="1772552" grpId="0" animBg="1"/>
      <p:bldP spid="1772553" grpId="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2978"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121731" name="Rectangle 3"/>
          <p:cNvSpPr>
            <a:spLocks noGrp="1"/>
          </p:cNvSpPr>
          <p:nvPr>
            <p:ph idx="1"/>
          </p:nvPr>
        </p:nvSpPr>
        <p:spPr>
          <a:xfrm>
            <a:off x="381000" y="1139825"/>
            <a:ext cx="8042275" cy="368300"/>
          </a:xfrm>
          <a:ln/>
        </p:spPr>
        <p:txBody>
          <a:bodyPr vert="horz" wrap="square" lIns="91440" tIns="45720" rIns="91440" bIns="45720" anchor="t" anchorCtr="0"/>
          <a:p>
            <a:pPr marL="0" indent="0" algn="just">
              <a:lnSpc>
                <a:spcPct val="90000"/>
              </a:lnSpc>
              <a:spcBef>
                <a:spcPct val="0"/>
              </a:spcBef>
              <a:buClrTx/>
              <a:buFontTx/>
              <a:buNone/>
            </a:pPr>
            <a:r>
              <a:rPr lang="en-US" altLang="zh-CN" sz="2200" dirty="0">
                <a:latin typeface="Times New Roman" panose="02020603050405020304" pitchFamily="18" charset="0"/>
              </a:rPr>
              <a:t>[</a:t>
            </a:r>
            <a:r>
              <a:rPr lang="zh-CN" altLang="en-US" sz="2200" dirty="0">
                <a:solidFill>
                  <a:srgbClr val="FF0066"/>
                </a:solidFill>
                <a:latin typeface="Times New Roman" panose="02020603050405020304" pitchFamily="18" charset="0"/>
              </a:rPr>
              <a:t>例</a:t>
            </a:r>
            <a:r>
              <a:rPr lang="en-US" altLang="zh-CN" sz="2200" dirty="0">
                <a:latin typeface="Times New Roman" panose="02020603050405020304" pitchFamily="18" charset="0"/>
              </a:rPr>
              <a:t>] </a:t>
            </a:r>
            <a:r>
              <a:rPr lang="zh-CN" altLang="en-US" sz="2200" dirty="0">
                <a:latin typeface="Times New Roman" panose="02020603050405020304" pitchFamily="18" charset="0"/>
              </a:rPr>
              <a:t>通过任务调用完成</a:t>
            </a:r>
            <a:r>
              <a:rPr lang="en-US" altLang="zh-CN" sz="2200" dirty="0">
                <a:latin typeface="Times New Roman" panose="02020603050405020304" pitchFamily="18" charset="0"/>
              </a:rPr>
              <a:t>4</a:t>
            </a:r>
            <a:r>
              <a:rPr lang="zh-CN" altLang="en-US" sz="2200" dirty="0">
                <a:latin typeface="Times New Roman" panose="02020603050405020304" pitchFamily="18" charset="0"/>
              </a:rPr>
              <a:t>个</a:t>
            </a:r>
            <a:r>
              <a:rPr lang="en-US" altLang="zh-CN" sz="2200" dirty="0">
                <a:latin typeface="Times New Roman" panose="02020603050405020304" pitchFamily="18" charset="0"/>
              </a:rPr>
              <a:t>4</a:t>
            </a:r>
            <a:r>
              <a:rPr lang="zh-CN" altLang="en-US" sz="2200" dirty="0">
                <a:latin typeface="Times New Roman" panose="02020603050405020304" pitchFamily="18" charset="0"/>
              </a:rPr>
              <a:t>位二进制输入数据的冒泡排序。</a:t>
            </a:r>
            <a:r>
              <a:rPr lang="zh-CN" altLang="en-US" sz="2000" dirty="0">
                <a:latin typeface="Times New Roman" panose="02020603050405020304" pitchFamily="18" charset="0"/>
              </a:rPr>
              <a:t>       </a:t>
            </a:r>
            <a:endParaRPr lang="zh-CN" altLang="en-US" sz="2000" dirty="0">
              <a:latin typeface="Times New Roman" panose="02020603050405020304" pitchFamily="18" charset="0"/>
            </a:endParaRPr>
          </a:p>
        </p:txBody>
      </p:sp>
      <p:graphicFrame>
        <p:nvGraphicFramePr>
          <p:cNvPr id="2121739" name="Object 11"/>
          <p:cNvGraphicFramePr>
            <a:graphicFrameLocks noChangeAspect="1"/>
          </p:cNvGraphicFramePr>
          <p:nvPr/>
        </p:nvGraphicFramePr>
        <p:xfrm>
          <a:off x="1244600" y="1549400"/>
          <a:ext cx="6918325" cy="5080000"/>
        </p:xfrm>
        <a:graphic>
          <a:graphicData uri="http://schemas.openxmlformats.org/presentationml/2006/ole">
            <mc:AlternateContent xmlns:mc="http://schemas.openxmlformats.org/markup-compatibility/2006">
              <mc:Choice xmlns:v="urn:schemas-microsoft-com:vml" Requires="v">
                <p:oleObj spid="_x0000_s3083" name="" r:id="rId1" imgW="5591175" imgH="4105275" progId="Paint.Picture">
                  <p:embed/>
                </p:oleObj>
              </mc:Choice>
              <mc:Fallback>
                <p:oleObj name="" r:id="rId1" imgW="5591175" imgH="4105275" progId="Paint.Picture">
                  <p:embed/>
                  <p:pic>
                    <p:nvPicPr>
                      <p:cNvPr id="0" name="图片 3082"/>
                      <p:cNvPicPr/>
                      <p:nvPr/>
                    </p:nvPicPr>
                    <p:blipFill>
                      <a:blip r:embed="rId2"/>
                      <a:stretch>
                        <a:fillRect/>
                      </a:stretch>
                    </p:blipFill>
                    <p:spPr>
                      <a:xfrm>
                        <a:off x="1244600" y="1549400"/>
                        <a:ext cx="6918325" cy="5080000"/>
                      </a:xfrm>
                      <a:prstGeom prst="rect">
                        <a:avLst/>
                      </a:prstGeom>
                      <a:noFill/>
                      <a:ln w="38100">
                        <a:noFill/>
                        <a:miter/>
                      </a:ln>
                    </p:spPr>
                  </p:pic>
                </p:oleObj>
              </mc:Fallback>
            </mc:AlternateContent>
          </a:graphicData>
        </a:graphic>
      </p:graphicFrame>
      <p:sp>
        <p:nvSpPr>
          <p:cNvPr id="2121740" name="AutoShape 12"/>
          <p:cNvSpPr/>
          <p:nvPr/>
        </p:nvSpPr>
        <p:spPr>
          <a:xfrm>
            <a:off x="3875088" y="5824538"/>
            <a:ext cx="977900" cy="604837"/>
          </a:xfrm>
          <a:prstGeom prst="wedgeRoundRectCallout">
            <a:avLst>
              <a:gd name="adj1" fmla="val -99676"/>
              <a:gd name="adj2" fmla="val -22704"/>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1800" dirty="0">
                <a:latin typeface="宋体" panose="02010600030101010101" pitchFamily="2" charset="-122"/>
                <a:ea typeface="华文楷体" panose="02010600040101010101" pitchFamily="2" charset="-122"/>
              </a:rPr>
              <a:t>任务的定义</a:t>
            </a:r>
            <a:endParaRPr lang="zh-CN" altLang="en-US" sz="2000" dirty="0">
              <a:ea typeface="华文楷体" panose="02010600040101010101" pitchFamily="2" charset="-122"/>
            </a:endParaRPr>
          </a:p>
        </p:txBody>
      </p:sp>
      <p:sp>
        <p:nvSpPr>
          <p:cNvPr id="2121741" name="Rectangle 13"/>
          <p:cNvSpPr/>
          <p:nvPr/>
        </p:nvSpPr>
        <p:spPr>
          <a:xfrm>
            <a:off x="1666875" y="4525963"/>
            <a:ext cx="1658938" cy="1712912"/>
          </a:xfrm>
          <a:prstGeom prst="rect">
            <a:avLst/>
          </a:prstGeom>
          <a:noFill/>
          <a:ln w="19050" cap="flat" cmpd="sng">
            <a:solidFill>
              <a:srgbClr val="FF0066"/>
            </a:solidFill>
            <a:prstDash val="dash"/>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2121742" name="AutoShape 14"/>
          <p:cNvSpPr/>
          <p:nvPr/>
        </p:nvSpPr>
        <p:spPr>
          <a:xfrm>
            <a:off x="508000" y="3297238"/>
            <a:ext cx="1454150" cy="401637"/>
          </a:xfrm>
          <a:prstGeom prst="wedgeRoundRectCallout">
            <a:avLst>
              <a:gd name="adj1" fmla="val 51745"/>
              <a:gd name="adj2" fmla="val 105338"/>
              <a:gd name="adj3" fmla="val 16667"/>
            </a:avLst>
          </a:prstGeom>
          <a:solidFill>
            <a:srgbClr val="FFFF99"/>
          </a:solidFill>
          <a:ln w="9525">
            <a:noFill/>
          </a:ln>
          <a:effectLst>
            <a:prstShdw prst="shdw17" dist="17961" dir="2699999">
              <a:srgbClr val="9999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1800" dirty="0">
                <a:latin typeface="宋体" panose="02010600030101010101" pitchFamily="2" charset="-122"/>
                <a:ea typeface="华文楷体" panose="02010600040101010101" pitchFamily="2" charset="-122"/>
              </a:rPr>
              <a:t>任务的调用</a:t>
            </a:r>
            <a:endParaRPr lang="zh-CN" altLang="en-US" sz="1800" dirty="0">
              <a:latin typeface="宋体" panose="02010600030101010101" pitchFamily="2" charset="-122"/>
              <a:ea typeface="华文楷体" panose="02010600040101010101" pitchFamily="2" charset="-122"/>
            </a:endParaRPr>
          </a:p>
        </p:txBody>
      </p:sp>
      <p:sp>
        <p:nvSpPr>
          <p:cNvPr id="2121743" name="Rectangle 15"/>
          <p:cNvSpPr/>
          <p:nvPr/>
        </p:nvSpPr>
        <p:spPr>
          <a:xfrm>
            <a:off x="2005013" y="3248025"/>
            <a:ext cx="1420812" cy="944563"/>
          </a:xfrm>
          <a:prstGeom prst="rect">
            <a:avLst/>
          </a:prstGeom>
          <a:noFill/>
          <a:ln w="19050" cap="flat" cmpd="sng">
            <a:solidFill>
              <a:srgbClr val="FF0066"/>
            </a:solidFill>
            <a:prstDash val="dash"/>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21731">
                                            <p:txEl>
                                              <p:charRg st="0" end="37"/>
                                            </p:txEl>
                                          </p:spTgt>
                                        </p:tgtEl>
                                        <p:attrNameLst>
                                          <p:attrName>style.visibility</p:attrName>
                                        </p:attrNameLst>
                                      </p:cBhvr>
                                      <p:to>
                                        <p:strVal val="visible"/>
                                      </p:to>
                                    </p:set>
                                    <p:animEffect transition="in" filter="wipe(left)">
                                      <p:cBhvr>
                                        <p:cTn id="7" dur="500"/>
                                        <p:tgtEl>
                                          <p:spTgt spid="2121731">
                                            <p:txEl>
                                              <p:charRg st="0" end="37"/>
                                            </p:txEl>
                                          </p:spTgt>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121739"/>
                                        </p:tgtEl>
                                        <p:attrNameLst>
                                          <p:attrName>style.visibility</p:attrName>
                                        </p:attrNameLst>
                                      </p:cBhvr>
                                      <p:to>
                                        <p:strVal val="visible"/>
                                      </p:to>
                                    </p:set>
                                    <p:anim calcmode="lin" valueType="num">
                                      <p:cBhvr additive="base">
                                        <p:cTn id="11" dur="500" fill="hold"/>
                                        <p:tgtEl>
                                          <p:spTgt spid="2121739"/>
                                        </p:tgtEl>
                                        <p:attrNameLst>
                                          <p:attrName>ppt_x</p:attrName>
                                        </p:attrNameLst>
                                      </p:cBhvr>
                                      <p:tavLst>
                                        <p:tav tm="0">
                                          <p:val>
                                            <p:strVal val="#ppt_x"/>
                                          </p:val>
                                        </p:tav>
                                        <p:tav tm="100000">
                                          <p:val>
                                            <p:strVal val="#ppt_x"/>
                                          </p:val>
                                        </p:tav>
                                      </p:tavLst>
                                    </p:anim>
                                    <p:anim calcmode="lin" valueType="num">
                                      <p:cBhvr additive="base">
                                        <p:cTn id="12" dur="500" fill="hold"/>
                                        <p:tgtEl>
                                          <p:spTgt spid="212173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2121743"/>
                                        </p:tgtEl>
                                        <p:attrNameLst>
                                          <p:attrName>style.visibility</p:attrName>
                                        </p:attrNameLst>
                                      </p:cBhvr>
                                      <p:to>
                                        <p:strVal val="visible"/>
                                      </p:to>
                                    </p:set>
                                    <p:anim calcmode="lin" valueType="num">
                                      <p:cBhvr>
                                        <p:cTn id="17" dur="500" fill="hold"/>
                                        <p:tgtEl>
                                          <p:spTgt spid="2121743"/>
                                        </p:tgtEl>
                                        <p:attrNameLst>
                                          <p:attrName>ppt_w</p:attrName>
                                        </p:attrNameLst>
                                      </p:cBhvr>
                                      <p:tavLst>
                                        <p:tav tm="0">
                                          <p:val>
                                            <p:fltVal val="0.000000"/>
                                          </p:val>
                                        </p:tav>
                                        <p:tav tm="100000">
                                          <p:val>
                                            <p:strVal val="#ppt_w"/>
                                          </p:val>
                                        </p:tav>
                                      </p:tavLst>
                                    </p:anim>
                                    <p:anim calcmode="lin" valueType="num">
                                      <p:cBhvr>
                                        <p:cTn id="18" dur="500" fill="hold"/>
                                        <p:tgtEl>
                                          <p:spTgt spid="2121743"/>
                                        </p:tgtEl>
                                        <p:attrNameLst>
                                          <p:attrName>ppt_h</p:attrName>
                                        </p:attrNameLst>
                                      </p:cBhvr>
                                      <p:tavLst>
                                        <p:tav tm="0">
                                          <p:val>
                                            <p:fltVal val="0.000000"/>
                                          </p:val>
                                        </p:tav>
                                        <p:tav tm="100000">
                                          <p:val>
                                            <p:strVal val="#ppt_h"/>
                                          </p:val>
                                        </p:tav>
                                      </p:tavLst>
                                    </p:anim>
                                  </p:childTnLst>
                                </p:cTn>
                              </p:par>
                            </p:childTnLst>
                          </p:cTn>
                        </p:par>
                        <p:par>
                          <p:cTn id="19" fill="hold">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2121742"/>
                                        </p:tgtEl>
                                        <p:attrNameLst>
                                          <p:attrName>style.visibility</p:attrName>
                                        </p:attrNameLst>
                                      </p:cBhvr>
                                      <p:to>
                                        <p:strVal val="visible"/>
                                      </p:to>
                                    </p:set>
                                    <p:animEffect transition="in" filter="dissolve">
                                      <p:cBhvr>
                                        <p:cTn id="22" dur="500"/>
                                        <p:tgtEl>
                                          <p:spTgt spid="2121742"/>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2121741"/>
                                        </p:tgtEl>
                                        <p:attrNameLst>
                                          <p:attrName>style.visibility</p:attrName>
                                        </p:attrNameLst>
                                      </p:cBhvr>
                                      <p:to>
                                        <p:strVal val="visible"/>
                                      </p:to>
                                    </p:set>
                                    <p:anim calcmode="lin" valueType="num">
                                      <p:cBhvr>
                                        <p:cTn id="27" dur="500" fill="hold"/>
                                        <p:tgtEl>
                                          <p:spTgt spid="2121741"/>
                                        </p:tgtEl>
                                        <p:attrNameLst>
                                          <p:attrName>ppt_w</p:attrName>
                                        </p:attrNameLst>
                                      </p:cBhvr>
                                      <p:tavLst>
                                        <p:tav tm="0">
                                          <p:val>
                                            <p:fltVal val="0.000000"/>
                                          </p:val>
                                        </p:tav>
                                        <p:tav tm="100000">
                                          <p:val>
                                            <p:strVal val="#ppt_w"/>
                                          </p:val>
                                        </p:tav>
                                      </p:tavLst>
                                    </p:anim>
                                    <p:anim calcmode="lin" valueType="num">
                                      <p:cBhvr>
                                        <p:cTn id="28" dur="500" fill="hold"/>
                                        <p:tgtEl>
                                          <p:spTgt spid="2121741"/>
                                        </p:tgtEl>
                                        <p:attrNameLst>
                                          <p:attrName>ppt_h</p:attrName>
                                        </p:attrNameLst>
                                      </p:cBhvr>
                                      <p:tavLst>
                                        <p:tav tm="0">
                                          <p:val>
                                            <p:fltVal val="0.000000"/>
                                          </p:val>
                                        </p:tav>
                                        <p:tav tm="100000">
                                          <p:val>
                                            <p:strVal val="#ppt_h"/>
                                          </p:val>
                                        </p:tav>
                                      </p:tavLst>
                                    </p:anim>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2121740"/>
                                        </p:tgtEl>
                                        <p:attrNameLst>
                                          <p:attrName>style.visibility</p:attrName>
                                        </p:attrNameLst>
                                      </p:cBhvr>
                                      <p:to>
                                        <p:strVal val="visible"/>
                                      </p:to>
                                    </p:set>
                                    <p:animEffect transition="in" filter="dissolve">
                                      <p:cBhvr>
                                        <p:cTn id="32" dur="500"/>
                                        <p:tgtEl>
                                          <p:spTgt spid="2121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1731" grpId="0" advAuto="1000" build="p"/>
      <p:bldP spid="2121740" grpId="0" animBg="1"/>
      <p:bldP spid="2121741" grpId="0" animBg="1"/>
      <p:bldP spid="2121742" grpId="0" animBg="1"/>
      <p:bldP spid="2121743"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5026"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graphicFrame>
        <p:nvGraphicFramePr>
          <p:cNvPr id="2123782" name="Object 6"/>
          <p:cNvGraphicFramePr>
            <a:graphicFrameLocks noChangeAspect="1"/>
          </p:cNvGraphicFramePr>
          <p:nvPr/>
        </p:nvGraphicFramePr>
        <p:xfrm>
          <a:off x="155575" y="1465263"/>
          <a:ext cx="8864600" cy="4851400"/>
        </p:xfrm>
        <a:graphic>
          <a:graphicData uri="http://schemas.openxmlformats.org/presentationml/2006/ole">
            <mc:AlternateContent xmlns:mc="http://schemas.openxmlformats.org/markup-compatibility/2006">
              <mc:Choice xmlns:v="urn:schemas-microsoft-com:vml" Requires="v">
                <p:oleObj spid="_x0000_s3084" name="" r:id="rId1" imgW="6438900" imgH="3524250" progId="Paint.Picture">
                  <p:embed/>
                </p:oleObj>
              </mc:Choice>
              <mc:Fallback>
                <p:oleObj name="" r:id="rId1" imgW="6438900" imgH="3524250" progId="Paint.Picture">
                  <p:embed/>
                  <p:pic>
                    <p:nvPicPr>
                      <p:cNvPr id="0" name="图片 3083"/>
                      <p:cNvPicPr/>
                      <p:nvPr/>
                    </p:nvPicPr>
                    <p:blipFill>
                      <a:blip r:embed="rId2"/>
                      <a:stretch>
                        <a:fillRect/>
                      </a:stretch>
                    </p:blipFill>
                    <p:spPr>
                      <a:xfrm>
                        <a:off x="155575" y="1465263"/>
                        <a:ext cx="8864600" cy="4851400"/>
                      </a:xfrm>
                      <a:prstGeom prst="rect">
                        <a:avLst/>
                      </a:prstGeom>
                      <a:noFill/>
                      <a:ln w="38100">
                        <a:noFill/>
                        <a:miter/>
                      </a:ln>
                    </p:spPr>
                  </p:pic>
                </p:oleObj>
              </mc:Fallback>
            </mc:AlternateContent>
          </a:graphicData>
        </a:graphic>
      </p:graphicFrame>
      <p:sp>
        <p:nvSpPr>
          <p:cNvPr id="2123783" name="Rectangle 7"/>
          <p:cNvSpPr/>
          <p:nvPr/>
        </p:nvSpPr>
        <p:spPr>
          <a:xfrm>
            <a:off x="1173163" y="966788"/>
            <a:ext cx="2601912" cy="457200"/>
          </a:xfrm>
          <a:prstGeom prst="rect">
            <a:avLst/>
          </a:prstGeom>
          <a:solidFill>
            <a:srgbClr val="66FFFF"/>
          </a:solidFill>
          <a:ln w="9525">
            <a:noFill/>
          </a:ln>
          <a:effectLst>
            <a:prstShdw prst="shdw13" dist="53882" dir="13499999">
              <a:schemeClr val="bg2"/>
            </a:prstShdw>
          </a:effectLst>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484505" lvl="1" indent="-294005" eaLnBrk="1" hangingPunct="1">
              <a:buNone/>
            </a:pPr>
            <a:r>
              <a:rPr lang="en-US" altLang="zh-CN" sz="2200" dirty="0">
                <a:latin typeface="Times New Roman" panose="02020603050405020304" pitchFamily="18" charset="0"/>
              </a:rPr>
              <a:t>sort4.v</a:t>
            </a:r>
            <a:r>
              <a:rPr lang="zh-CN" altLang="en-US" sz="2200" dirty="0">
                <a:latin typeface="Times New Roman" panose="02020603050405020304" pitchFamily="18" charset="0"/>
              </a:rPr>
              <a:t>的测试文件</a:t>
            </a:r>
            <a:endParaRPr lang="zh-CN" altLang="en-US" sz="2200" dirty="0">
              <a:latin typeface="Times New Roman" panose="02020603050405020304" pitchFamily="18" charset="0"/>
            </a:endParaRPr>
          </a:p>
        </p:txBody>
      </p:sp>
      <p:sp>
        <p:nvSpPr>
          <p:cNvPr id="2123784" name="Rectangle 8"/>
          <p:cNvSpPr/>
          <p:nvPr/>
        </p:nvSpPr>
        <p:spPr>
          <a:xfrm>
            <a:off x="4967288" y="2463800"/>
            <a:ext cx="3770312" cy="2814638"/>
          </a:xfrm>
          <a:prstGeom prst="rect">
            <a:avLst/>
          </a:prstGeom>
          <a:solidFill>
            <a:srgbClr val="FFFF99"/>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
                <a:schemeClr val="hlink"/>
              </a:buClr>
              <a:buSzPct val="80000"/>
              <a:buFont typeface="Wingdings" panose="05000000000000000000" pitchFamily="2" charset="2"/>
              <a:buChar char="Ø"/>
            </a:pPr>
            <a:r>
              <a:rPr lang="en-US" altLang="zh-CN" sz="2000" dirty="0">
                <a:latin typeface="仿宋_GB2312" pitchFamily="50" charset="-122"/>
                <a:ea typeface="仿宋_GB2312" pitchFamily="50" charset="-122"/>
              </a:rPr>
              <a:t> </a:t>
            </a:r>
            <a:r>
              <a:rPr lang="en-US" altLang="zh-CN" sz="2000" dirty="0">
                <a:latin typeface="Times New Roman" panose="02020603050405020304" pitchFamily="18" charset="0"/>
                <a:ea typeface="仿宋_GB2312" pitchFamily="50" charset="-122"/>
              </a:rPr>
              <a:t>$random</a:t>
            </a:r>
            <a:r>
              <a:rPr lang="zh-CN" altLang="en-US" sz="2000" dirty="0">
                <a:latin typeface="Times New Roman" panose="02020603050405020304" pitchFamily="18" charset="0"/>
                <a:ea typeface="仿宋_GB2312" pitchFamily="50" charset="-122"/>
              </a:rPr>
              <a:t>为系统任务，返回一个</a:t>
            </a:r>
            <a:r>
              <a:rPr lang="en-US" altLang="zh-CN" sz="2000" dirty="0">
                <a:latin typeface="Times New Roman" panose="02020603050405020304" pitchFamily="18" charset="0"/>
                <a:ea typeface="仿宋_GB2312" pitchFamily="50" charset="-122"/>
              </a:rPr>
              <a:t>52</a:t>
            </a:r>
            <a:r>
              <a:rPr lang="zh-CN" altLang="en-US" sz="2000" dirty="0">
                <a:latin typeface="Times New Roman" panose="02020603050405020304" pitchFamily="18" charset="0"/>
                <a:ea typeface="仿宋_GB2312" pitchFamily="50" charset="-122"/>
              </a:rPr>
              <a:t>位的带符号的随机数；</a:t>
            </a:r>
            <a:endParaRPr lang="zh-CN" altLang="en-US" sz="2000" dirty="0">
              <a:latin typeface="Times New Roman" panose="02020603050405020304" pitchFamily="18" charset="0"/>
              <a:ea typeface="仿宋_GB2312" pitchFamily="50" charset="-122"/>
            </a:endParaRPr>
          </a:p>
          <a:p>
            <a:pPr marL="0" lvl="0" indent="0" algn="just">
              <a:lnSpc>
                <a:spcPct val="110000"/>
              </a:lnSpc>
              <a:spcBef>
                <a:spcPct val="0"/>
              </a:spcBef>
              <a:buClr>
                <a:schemeClr val="hlink"/>
              </a:buClr>
              <a:buSzPct val="80000"/>
              <a:buFont typeface="Wingdings" panose="05000000000000000000" pitchFamily="2" charset="2"/>
              <a:buChar char="Ø"/>
            </a:pPr>
            <a:r>
              <a:rPr lang="zh-CN" altLang="en-US" sz="2000" dirty="0">
                <a:latin typeface="Times New Roman" panose="02020603050405020304" pitchFamily="18" charset="0"/>
                <a:ea typeface="仿宋_GB2312" pitchFamily="50" charset="-122"/>
              </a:rPr>
              <a:t>一般用法为： </a:t>
            </a:r>
            <a:r>
              <a:rPr lang="en-US" altLang="zh-CN" sz="2000" dirty="0">
                <a:solidFill>
                  <a:srgbClr val="CC3300"/>
                </a:solidFill>
                <a:latin typeface="Times New Roman" panose="02020603050405020304" pitchFamily="18" charset="0"/>
                <a:ea typeface="仿宋_GB2312" pitchFamily="50" charset="-122"/>
              </a:rPr>
              <a:t>$random % b</a:t>
            </a:r>
            <a:endParaRPr lang="en-US" altLang="zh-CN" sz="2000" dirty="0">
              <a:solidFill>
                <a:srgbClr val="CC3300"/>
              </a:solidFill>
              <a:latin typeface="Times New Roman" panose="02020603050405020304" pitchFamily="18" charset="0"/>
              <a:ea typeface="仿宋_GB2312" pitchFamily="50" charset="-122"/>
            </a:endParaRPr>
          </a:p>
          <a:p>
            <a:pPr marL="0" lvl="0" indent="0" eaLnBrk="1" hangingPunct="1">
              <a:spcBef>
                <a:spcPct val="30000"/>
              </a:spcBef>
              <a:buClrTx/>
              <a:buFontTx/>
              <a:buNone/>
            </a:pPr>
            <a:r>
              <a:rPr lang="zh-CN" altLang="en-US" sz="2000" dirty="0">
                <a:latin typeface="Times New Roman" panose="02020603050405020304" pitchFamily="18" charset="0"/>
                <a:ea typeface="仿宋_GB2312" pitchFamily="50" charset="-122"/>
              </a:rPr>
              <a:t>其中</a:t>
            </a:r>
            <a:r>
              <a:rPr lang="en-US" altLang="zh-CN" sz="2000" dirty="0">
                <a:latin typeface="Times New Roman" panose="02020603050405020304" pitchFamily="18" charset="0"/>
                <a:ea typeface="仿宋_GB2312" pitchFamily="50" charset="-122"/>
              </a:rPr>
              <a:t>b&gt;0</a:t>
            </a:r>
            <a:r>
              <a:rPr lang="zh-CN" altLang="en-US" sz="2000" dirty="0">
                <a:latin typeface="Times New Roman" panose="02020603050405020304" pitchFamily="18" charset="0"/>
                <a:ea typeface="仿宋_GB2312" pitchFamily="50" charset="-122"/>
              </a:rPr>
              <a:t>，它给出了一个范围在</a:t>
            </a:r>
            <a:r>
              <a:rPr lang="en-US" altLang="zh-CN" sz="2000" dirty="0">
                <a:latin typeface="Times New Roman" panose="02020603050405020304" pitchFamily="18" charset="0"/>
                <a:ea typeface="仿宋_GB2312" pitchFamily="50" charset="-122"/>
              </a:rPr>
              <a:t>-b+1~b-1</a:t>
            </a:r>
            <a:r>
              <a:rPr lang="zh-CN" altLang="en-US" sz="2000" dirty="0">
                <a:latin typeface="Times New Roman" panose="02020603050405020304" pitchFamily="18" charset="0"/>
                <a:ea typeface="仿宋_GB2312" pitchFamily="50" charset="-122"/>
              </a:rPr>
              <a:t>之间的随机数。</a:t>
            </a:r>
            <a:endParaRPr lang="zh-CN" altLang="en-US" sz="2000" dirty="0">
              <a:latin typeface="Times New Roman" panose="02020603050405020304" pitchFamily="18" charset="0"/>
              <a:ea typeface="仿宋_GB2312" pitchFamily="50" charset="-122"/>
            </a:endParaRPr>
          </a:p>
          <a:p>
            <a:pPr marL="0" lvl="0" indent="0" eaLnBrk="1" hangingPunct="1">
              <a:spcBef>
                <a:spcPct val="30000"/>
              </a:spcBef>
              <a:buClr>
                <a:srgbClr val="FF0000"/>
              </a:buClr>
              <a:buSzPct val="80000"/>
              <a:buFont typeface="Wingdings" panose="05000000000000000000" pitchFamily="2" charset="2"/>
              <a:buChar char="Ø"/>
            </a:pPr>
            <a:r>
              <a:rPr lang="en-US" altLang="zh-CN" sz="2000" dirty="0">
                <a:solidFill>
                  <a:srgbClr val="CC3300"/>
                </a:solidFill>
                <a:latin typeface="Times New Roman" panose="02020603050405020304" pitchFamily="18" charset="0"/>
                <a:ea typeface="仿宋_GB2312" pitchFamily="50" charset="-122"/>
              </a:rPr>
              <a:t>{$random}%15</a:t>
            </a:r>
            <a:r>
              <a:rPr lang="zh-CN" altLang="en-US" sz="2000" dirty="0">
                <a:latin typeface="Times New Roman" panose="02020603050405020304" pitchFamily="18" charset="0"/>
                <a:ea typeface="仿宋_GB2312" pitchFamily="50" charset="-122"/>
              </a:rPr>
              <a:t>通过位拼接操作，产生一个</a:t>
            </a:r>
            <a:r>
              <a:rPr lang="en-US" altLang="zh-CN" sz="2000" dirty="0">
                <a:latin typeface="Times New Roman" panose="02020603050405020304" pitchFamily="18" charset="0"/>
                <a:ea typeface="仿宋_GB2312" pitchFamily="50" charset="-122"/>
              </a:rPr>
              <a:t>0~14</a:t>
            </a:r>
            <a:r>
              <a:rPr lang="zh-CN" altLang="en-US" sz="2000" dirty="0">
                <a:latin typeface="Times New Roman" panose="02020603050405020304" pitchFamily="18" charset="0"/>
                <a:ea typeface="仿宋_GB2312" pitchFamily="50" charset="-122"/>
              </a:rPr>
              <a:t>之间的随机数</a:t>
            </a:r>
            <a:r>
              <a:rPr lang="zh-CN" altLang="en-US" sz="2000" dirty="0">
                <a:latin typeface="仿宋_GB2312" pitchFamily="50" charset="-122"/>
                <a:ea typeface="仿宋_GB2312" pitchFamily="50" charset="-122"/>
              </a:rPr>
              <a:t>。</a:t>
            </a:r>
            <a:endParaRPr lang="zh-CN" altLang="en-US" sz="2000" dirty="0">
              <a:latin typeface="仿宋_GB2312" pitchFamily="50" charset="-122"/>
              <a:ea typeface="仿宋_GB2312" pitchFamily="50"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123783"/>
                                        </p:tgtEl>
                                        <p:attrNameLst>
                                          <p:attrName>style.visibility</p:attrName>
                                        </p:attrNameLst>
                                      </p:cBhvr>
                                      <p:to>
                                        <p:strVal val="visible"/>
                                      </p:to>
                                    </p:set>
                                    <p:anim calcmode="lin" valueType="num">
                                      <p:cBhvr>
                                        <p:cTn id="7" dur="500" fill="hold"/>
                                        <p:tgtEl>
                                          <p:spTgt spid="2123783"/>
                                        </p:tgtEl>
                                        <p:attrNameLst>
                                          <p:attrName>ppt_w</p:attrName>
                                        </p:attrNameLst>
                                      </p:cBhvr>
                                      <p:tavLst>
                                        <p:tav tm="0">
                                          <p:val>
                                            <p:fltVal val="0.000000"/>
                                          </p:val>
                                        </p:tav>
                                        <p:tav tm="100000">
                                          <p:val>
                                            <p:strVal val="#ppt_w"/>
                                          </p:val>
                                        </p:tav>
                                      </p:tavLst>
                                    </p:anim>
                                    <p:anim calcmode="lin" valueType="num">
                                      <p:cBhvr>
                                        <p:cTn id="8" dur="500" fill="hold"/>
                                        <p:tgtEl>
                                          <p:spTgt spid="2123783"/>
                                        </p:tgtEl>
                                        <p:attrNameLst>
                                          <p:attrName>ppt_h</p:attrName>
                                        </p:attrNameLst>
                                      </p:cBhvr>
                                      <p:tavLst>
                                        <p:tav tm="0">
                                          <p:val>
                                            <p:fltVal val="0.000000"/>
                                          </p:val>
                                        </p:tav>
                                        <p:tav tm="100000">
                                          <p:val>
                                            <p:strVal val="#ppt_h"/>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123782"/>
                                        </p:tgtEl>
                                        <p:attrNameLst>
                                          <p:attrName>style.visibility</p:attrName>
                                        </p:attrNameLst>
                                      </p:cBhvr>
                                      <p:to>
                                        <p:strVal val="visible"/>
                                      </p:to>
                                    </p:set>
                                    <p:anim calcmode="lin" valueType="num">
                                      <p:cBhvr additive="base">
                                        <p:cTn id="12" dur="500" fill="hold"/>
                                        <p:tgtEl>
                                          <p:spTgt spid="2123782"/>
                                        </p:tgtEl>
                                        <p:attrNameLst>
                                          <p:attrName>ppt_x</p:attrName>
                                        </p:attrNameLst>
                                      </p:cBhvr>
                                      <p:tavLst>
                                        <p:tav tm="0">
                                          <p:val>
                                            <p:strVal val="#ppt_x"/>
                                          </p:val>
                                        </p:tav>
                                        <p:tav tm="100000">
                                          <p:val>
                                            <p:strVal val="#ppt_x"/>
                                          </p:val>
                                        </p:tav>
                                      </p:tavLst>
                                    </p:anim>
                                    <p:anim calcmode="lin" valueType="num">
                                      <p:cBhvr additive="base">
                                        <p:cTn id="13" dur="500" fill="hold"/>
                                        <p:tgtEl>
                                          <p:spTgt spid="212378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2123784"/>
                                        </p:tgtEl>
                                        <p:attrNameLst>
                                          <p:attrName>style.visibility</p:attrName>
                                        </p:attrNameLst>
                                      </p:cBhvr>
                                      <p:to>
                                        <p:strVal val="visible"/>
                                      </p:to>
                                    </p:set>
                                    <p:anim calcmode="lin" valueType="num">
                                      <p:cBhvr>
                                        <p:cTn id="18" dur="500" fill="hold"/>
                                        <p:tgtEl>
                                          <p:spTgt spid="2123784"/>
                                        </p:tgtEl>
                                        <p:attrNameLst>
                                          <p:attrName>ppt_w</p:attrName>
                                        </p:attrNameLst>
                                      </p:cBhvr>
                                      <p:tavLst>
                                        <p:tav tm="0">
                                          <p:val>
                                            <p:fltVal val="0.000000"/>
                                          </p:val>
                                        </p:tav>
                                        <p:tav tm="100000">
                                          <p:val>
                                            <p:strVal val="#ppt_w"/>
                                          </p:val>
                                        </p:tav>
                                      </p:tavLst>
                                    </p:anim>
                                    <p:anim calcmode="lin" valueType="num">
                                      <p:cBhvr>
                                        <p:cTn id="19" dur="500" fill="hold"/>
                                        <p:tgtEl>
                                          <p:spTgt spid="2123784"/>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3783" grpId="0" animBg="1"/>
      <p:bldP spid="2123784" grpId="0" animBg="1"/>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707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125828" name="Rectangle 4"/>
          <p:cNvSpPr/>
          <p:nvPr/>
        </p:nvSpPr>
        <p:spPr>
          <a:xfrm>
            <a:off x="1573213" y="1011238"/>
            <a:ext cx="4186237" cy="412750"/>
          </a:xfrm>
          <a:prstGeom prst="rect">
            <a:avLst/>
          </a:prstGeom>
          <a:solidFill>
            <a:srgbClr val="66FFFF"/>
          </a:solidFill>
          <a:ln w="9525">
            <a:noFill/>
          </a:ln>
          <a:effectLst>
            <a:prstShdw prst="shdw13" dist="53882" dir="13499999">
              <a:schemeClr val="bg2"/>
            </a:prstShdw>
          </a:effectLst>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484505" lvl="1" indent="-294005" eaLnBrk="1" hangingPunct="1">
              <a:buNone/>
            </a:pPr>
            <a:r>
              <a:rPr lang="en-US" altLang="zh-CN" sz="2200" dirty="0">
                <a:latin typeface="Times New Roman" panose="02020603050405020304" pitchFamily="18" charset="0"/>
              </a:rPr>
              <a:t>sort4.v</a:t>
            </a:r>
            <a:r>
              <a:rPr lang="zh-CN" altLang="en-US" sz="2200" dirty="0">
                <a:latin typeface="Times New Roman" panose="02020603050405020304" pitchFamily="18" charset="0"/>
              </a:rPr>
              <a:t>的仿真波形</a:t>
            </a:r>
            <a:r>
              <a:rPr lang="en-US" altLang="zh-CN" sz="2200" dirty="0">
                <a:latin typeface="Times New Roman" panose="02020603050405020304" pitchFamily="18" charset="0"/>
              </a:rPr>
              <a:t>task_Top.wlf</a:t>
            </a:r>
            <a:endParaRPr lang="en-US" altLang="zh-CN" sz="2200" dirty="0">
              <a:latin typeface="Times New Roman" panose="02020603050405020304" pitchFamily="18" charset="0"/>
            </a:endParaRPr>
          </a:p>
        </p:txBody>
      </p:sp>
      <p:graphicFrame>
        <p:nvGraphicFramePr>
          <p:cNvPr id="2125830" name="Object 6"/>
          <p:cNvGraphicFramePr>
            <a:graphicFrameLocks noChangeAspect="1"/>
          </p:cNvGraphicFramePr>
          <p:nvPr/>
        </p:nvGraphicFramePr>
        <p:xfrm>
          <a:off x="1406525" y="1524000"/>
          <a:ext cx="6356350" cy="5222875"/>
        </p:xfrm>
        <a:graphic>
          <a:graphicData uri="http://schemas.openxmlformats.org/presentationml/2006/ole">
            <mc:AlternateContent xmlns:mc="http://schemas.openxmlformats.org/markup-compatibility/2006">
              <mc:Choice xmlns:v="urn:schemas-microsoft-com:vml" Requires="v">
                <p:oleObj spid="_x0000_s3085" name="" r:id="rId1" imgW="4057650" imgH="3333750" progId="Paint.Picture">
                  <p:embed/>
                </p:oleObj>
              </mc:Choice>
              <mc:Fallback>
                <p:oleObj name="" r:id="rId1" imgW="4057650" imgH="3333750" progId="Paint.Picture">
                  <p:embed/>
                  <p:pic>
                    <p:nvPicPr>
                      <p:cNvPr id="0" name="图片 3084"/>
                      <p:cNvPicPr/>
                      <p:nvPr/>
                    </p:nvPicPr>
                    <p:blipFill>
                      <a:blip r:embed="rId2"/>
                      <a:stretch>
                        <a:fillRect/>
                      </a:stretch>
                    </p:blipFill>
                    <p:spPr>
                      <a:xfrm>
                        <a:off x="1406525" y="1524000"/>
                        <a:ext cx="6356350" cy="5222875"/>
                      </a:xfrm>
                      <a:prstGeom prst="rect">
                        <a:avLst/>
                      </a:prstGeom>
                      <a:noFill/>
                      <a:ln w="38100">
                        <a:noFill/>
                        <a:miter/>
                      </a:ln>
                    </p:spPr>
                  </p:pic>
                </p:oleObj>
              </mc:Fallback>
            </mc:AlternateContent>
          </a:graphicData>
        </a:graphic>
      </p:graphicFrame>
      <p:sp>
        <p:nvSpPr>
          <p:cNvPr id="2125831" name="Oval 7"/>
          <p:cNvSpPr/>
          <p:nvPr/>
        </p:nvSpPr>
        <p:spPr>
          <a:xfrm>
            <a:off x="3994150" y="4127500"/>
            <a:ext cx="331788" cy="1116013"/>
          </a:xfrm>
          <a:prstGeom prst="ellipse">
            <a:avLst/>
          </a:prstGeom>
          <a:noFill/>
          <a:ln w="22225" cap="flat" cmpd="sng">
            <a:solidFill>
              <a:srgbClr val="FF3399"/>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2125832" name="AutoShape 8"/>
          <p:cNvSpPr/>
          <p:nvPr/>
        </p:nvSpPr>
        <p:spPr>
          <a:xfrm>
            <a:off x="1982788" y="5310188"/>
            <a:ext cx="1676400" cy="685800"/>
          </a:xfrm>
          <a:prstGeom prst="wedgeRoundRectCallout">
            <a:avLst>
              <a:gd name="adj1" fmla="val 78218"/>
              <a:gd name="adj2" fmla="val -74537"/>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dirty="0">
                <a:latin typeface="宋体" panose="02010600030101010101" pitchFamily="2" charset="-122"/>
              </a:rPr>
              <a:t>按从小到大的顺序排序</a:t>
            </a:r>
            <a:endParaRPr lang="zh-CN" altLang="en-US" sz="2000" dirty="0">
              <a:latin typeface="宋体" panose="0201060003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125828"/>
                                        </p:tgtEl>
                                        <p:attrNameLst>
                                          <p:attrName>style.visibility</p:attrName>
                                        </p:attrNameLst>
                                      </p:cBhvr>
                                      <p:to>
                                        <p:strVal val="visible"/>
                                      </p:to>
                                    </p:set>
                                    <p:anim calcmode="lin" valueType="num">
                                      <p:cBhvr>
                                        <p:cTn id="7" dur="500" fill="hold"/>
                                        <p:tgtEl>
                                          <p:spTgt spid="2125828"/>
                                        </p:tgtEl>
                                        <p:attrNameLst>
                                          <p:attrName>ppt_w</p:attrName>
                                        </p:attrNameLst>
                                      </p:cBhvr>
                                      <p:tavLst>
                                        <p:tav tm="0">
                                          <p:val>
                                            <p:fltVal val="0.000000"/>
                                          </p:val>
                                        </p:tav>
                                        <p:tav tm="100000">
                                          <p:val>
                                            <p:strVal val="#ppt_w"/>
                                          </p:val>
                                        </p:tav>
                                      </p:tavLst>
                                    </p:anim>
                                    <p:anim calcmode="lin" valueType="num">
                                      <p:cBhvr>
                                        <p:cTn id="8" dur="500" fill="hold"/>
                                        <p:tgtEl>
                                          <p:spTgt spid="2125828"/>
                                        </p:tgtEl>
                                        <p:attrNameLst>
                                          <p:attrName>ppt_h</p:attrName>
                                        </p:attrNameLst>
                                      </p:cBhvr>
                                      <p:tavLst>
                                        <p:tav tm="0">
                                          <p:val>
                                            <p:fltVal val="0.000000"/>
                                          </p:val>
                                        </p:tav>
                                        <p:tav tm="100000">
                                          <p:val>
                                            <p:strVal val="#ppt_h"/>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125830"/>
                                        </p:tgtEl>
                                        <p:attrNameLst>
                                          <p:attrName>style.visibility</p:attrName>
                                        </p:attrNameLst>
                                      </p:cBhvr>
                                      <p:to>
                                        <p:strVal val="visible"/>
                                      </p:to>
                                    </p:set>
                                    <p:anim calcmode="lin" valueType="num">
                                      <p:cBhvr additive="base">
                                        <p:cTn id="12" dur="500" fill="hold"/>
                                        <p:tgtEl>
                                          <p:spTgt spid="2125830"/>
                                        </p:tgtEl>
                                        <p:attrNameLst>
                                          <p:attrName>ppt_x</p:attrName>
                                        </p:attrNameLst>
                                      </p:cBhvr>
                                      <p:tavLst>
                                        <p:tav tm="0">
                                          <p:val>
                                            <p:strVal val="#ppt_x"/>
                                          </p:val>
                                        </p:tav>
                                        <p:tav tm="100000">
                                          <p:val>
                                            <p:strVal val="#ppt_x"/>
                                          </p:val>
                                        </p:tav>
                                      </p:tavLst>
                                    </p:anim>
                                    <p:anim calcmode="lin" valueType="num">
                                      <p:cBhvr additive="base">
                                        <p:cTn id="13" dur="500" fill="hold"/>
                                        <p:tgtEl>
                                          <p:spTgt spid="212583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2125831"/>
                                        </p:tgtEl>
                                        <p:attrNameLst>
                                          <p:attrName>style.visibility</p:attrName>
                                        </p:attrNameLst>
                                      </p:cBhvr>
                                      <p:to>
                                        <p:strVal val="visible"/>
                                      </p:to>
                                    </p:set>
                                    <p:anim calcmode="lin" valueType="num">
                                      <p:cBhvr>
                                        <p:cTn id="18" dur="500" fill="hold"/>
                                        <p:tgtEl>
                                          <p:spTgt spid="2125831"/>
                                        </p:tgtEl>
                                        <p:attrNameLst>
                                          <p:attrName>ppt_w</p:attrName>
                                        </p:attrNameLst>
                                      </p:cBhvr>
                                      <p:tavLst>
                                        <p:tav tm="0">
                                          <p:val>
                                            <p:fltVal val="0.000000"/>
                                          </p:val>
                                        </p:tav>
                                        <p:tav tm="100000">
                                          <p:val>
                                            <p:strVal val="#ppt_w"/>
                                          </p:val>
                                        </p:tav>
                                      </p:tavLst>
                                    </p:anim>
                                    <p:anim calcmode="lin" valueType="num">
                                      <p:cBhvr>
                                        <p:cTn id="19" dur="500" fill="hold"/>
                                        <p:tgtEl>
                                          <p:spTgt spid="2125831"/>
                                        </p:tgtEl>
                                        <p:attrNameLst>
                                          <p:attrName>ppt_h</p:attrName>
                                        </p:attrNameLst>
                                      </p:cBhvr>
                                      <p:tavLst>
                                        <p:tav tm="0">
                                          <p:val>
                                            <p:fltVal val="0.000000"/>
                                          </p:val>
                                        </p:tav>
                                        <p:tav tm="100000">
                                          <p:val>
                                            <p:strVal val="#ppt_h"/>
                                          </p:val>
                                        </p:tav>
                                      </p:tavLst>
                                    </p:anim>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2125832"/>
                                        </p:tgtEl>
                                        <p:attrNameLst>
                                          <p:attrName>style.visibility</p:attrName>
                                        </p:attrNameLst>
                                      </p:cBhvr>
                                      <p:to>
                                        <p:strVal val="visible"/>
                                      </p:to>
                                    </p:set>
                                    <p:animEffect transition="in" filter="dissolve">
                                      <p:cBhvr>
                                        <p:cTn id="23" dur="500"/>
                                        <p:tgtEl>
                                          <p:spTgt spid="2125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5828" grpId="0" animBg="1"/>
      <p:bldP spid="2125831" grpId="0" animBg="1"/>
      <p:bldP spid="2125832" grpId="0"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2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74595" name="Rectangle 3"/>
          <p:cNvSpPr>
            <a:spLocks noGrp="1"/>
          </p:cNvSpPr>
          <p:nvPr>
            <p:ph idx="1"/>
          </p:nvPr>
        </p:nvSpPr>
        <p:spPr>
          <a:xfrm>
            <a:off x="363538" y="1457325"/>
            <a:ext cx="7856537" cy="2263775"/>
          </a:xfrm>
          <a:ln/>
        </p:spPr>
        <p:txBody>
          <a:bodyPr vert="horz" wrap="square" lIns="91440" tIns="45720" rIns="91440" bIns="45720" anchor="t" anchorCtr="0"/>
          <a:p>
            <a:pPr algn="just" eaLnBrk="1" hangingPunct="1">
              <a:lnSpc>
                <a:spcPct val="110000"/>
              </a:lnSpc>
              <a:buNone/>
            </a:pPr>
            <a:r>
              <a:rPr lang="en-US" altLang="zh-CN" dirty="0">
                <a:solidFill>
                  <a:srgbClr val="008000"/>
                </a:solidFill>
                <a:latin typeface="华文新魏" panose="02010800040101010101" pitchFamily="2" charset="-122"/>
                <a:ea typeface="华文新魏" panose="02010800040101010101" pitchFamily="2" charset="-122"/>
              </a:rPr>
              <a:t>2.</a:t>
            </a:r>
            <a:r>
              <a:rPr lang="zh-CN" altLang="en-US" dirty="0">
                <a:solidFill>
                  <a:srgbClr val="008000"/>
                </a:solidFill>
                <a:latin typeface="华文新魏" panose="02010800040101010101" pitchFamily="2" charset="-122"/>
                <a:ea typeface="华文新魏" panose="02010800040101010101" pitchFamily="2" charset="-122"/>
              </a:rPr>
              <a:t>函数（</a:t>
            </a:r>
            <a:r>
              <a:rPr lang="en-US" altLang="zh-CN" dirty="0">
                <a:solidFill>
                  <a:srgbClr val="008000"/>
                </a:solidFill>
                <a:latin typeface="华文新魏" panose="02010800040101010101" pitchFamily="2" charset="-122"/>
                <a:ea typeface="华文新魏" panose="02010800040101010101" pitchFamily="2" charset="-122"/>
              </a:rPr>
              <a:t>function</a:t>
            </a:r>
            <a:r>
              <a:rPr lang="zh-CN" altLang="en-US" dirty="0">
                <a:solidFill>
                  <a:srgbClr val="008000"/>
                </a:solidFill>
                <a:latin typeface="华文新魏" panose="02010800040101010101" pitchFamily="2" charset="-122"/>
                <a:ea typeface="华文新魏" panose="02010800040101010101" pitchFamily="2" charset="-122"/>
              </a:rPr>
              <a:t>）</a:t>
            </a:r>
            <a:endParaRPr lang="zh-CN" altLang="en-US" dirty="0">
              <a:solidFill>
                <a:srgbClr val="008000"/>
              </a:solidFill>
              <a:latin typeface="华文新魏" panose="02010800040101010101" pitchFamily="2" charset="-122"/>
              <a:ea typeface="华文新魏" panose="02010800040101010101" pitchFamily="2" charset="-122"/>
            </a:endParaRPr>
          </a:p>
          <a:p>
            <a:pPr algn="just" eaLnBrk="1" hangingPunct="1">
              <a:lnSpc>
                <a:spcPct val="110000"/>
              </a:lnSpc>
            </a:pPr>
            <a:r>
              <a:rPr lang="zh-CN" altLang="en-US" sz="2200" dirty="0">
                <a:latin typeface="宋体" panose="02010600030101010101" pitchFamily="2" charset="-122"/>
              </a:rPr>
              <a:t>函数的目的是通过返回一个用于某表达式的值，来响应输入信号。</a:t>
            </a:r>
            <a:r>
              <a:rPr lang="zh-CN" altLang="en-US" sz="2200" dirty="0">
                <a:solidFill>
                  <a:srgbClr val="990000"/>
                </a:solidFill>
                <a:latin typeface="华文新魏" panose="02010800040101010101" pitchFamily="2" charset="-122"/>
                <a:ea typeface="华文新魏" panose="02010800040101010101" pitchFamily="2" charset="-122"/>
              </a:rPr>
              <a:t>适于对不同变量采取同一运算的操作</a:t>
            </a:r>
            <a:r>
              <a:rPr lang="zh-CN" altLang="en-US" sz="2200" dirty="0">
                <a:latin typeface="华文新魏" panose="02010800040101010101" pitchFamily="2" charset="-122"/>
                <a:ea typeface="华文新魏" panose="02010800040101010101" pitchFamily="2" charset="-122"/>
              </a:rPr>
              <a:t>。</a:t>
            </a:r>
            <a:endParaRPr lang="zh-CN" altLang="en-US" sz="2200" dirty="0">
              <a:latin typeface="华文新魏" panose="02010800040101010101" pitchFamily="2" charset="-122"/>
              <a:ea typeface="华文新魏" panose="02010800040101010101" pitchFamily="2" charset="-122"/>
            </a:endParaRPr>
          </a:p>
          <a:p>
            <a:pPr algn="just" eaLnBrk="1" hangingPunct="1">
              <a:lnSpc>
                <a:spcPct val="110000"/>
              </a:lnSpc>
            </a:pPr>
            <a:r>
              <a:rPr lang="zh-CN" altLang="en-US" sz="2200" dirty="0">
                <a:latin typeface="宋体" panose="02010600030101010101" pitchFamily="2" charset="-122"/>
              </a:rPr>
              <a:t>函数在模块内部定义，通常在</a:t>
            </a:r>
            <a:r>
              <a:rPr lang="zh-CN" altLang="en-US" sz="2200" dirty="0">
                <a:solidFill>
                  <a:srgbClr val="FF66CC"/>
                </a:solidFill>
                <a:latin typeface="宋体" panose="02010600030101010101" pitchFamily="2" charset="-122"/>
              </a:rPr>
              <a:t>本模块</a:t>
            </a:r>
            <a:r>
              <a:rPr lang="zh-CN" altLang="en-US" sz="2200" dirty="0">
                <a:latin typeface="宋体" panose="02010600030101010101" pitchFamily="2" charset="-122"/>
              </a:rPr>
              <a:t>中调用，也能根据按模块层次分级命名的函数名从</a:t>
            </a:r>
            <a:r>
              <a:rPr lang="zh-CN" altLang="en-US" sz="2200" dirty="0">
                <a:solidFill>
                  <a:srgbClr val="FF66CC"/>
                </a:solidFill>
                <a:latin typeface="宋体" panose="02010600030101010101" pitchFamily="2" charset="-122"/>
              </a:rPr>
              <a:t>其他模块</a:t>
            </a:r>
            <a:r>
              <a:rPr lang="zh-CN" altLang="en-US" sz="2200" dirty="0">
                <a:latin typeface="宋体" panose="02010600030101010101" pitchFamily="2" charset="-122"/>
              </a:rPr>
              <a:t>调用。</a:t>
            </a:r>
            <a:r>
              <a:rPr lang="zh-CN" altLang="en-US" sz="2200" dirty="0">
                <a:solidFill>
                  <a:srgbClr val="990000"/>
                </a:solidFill>
                <a:latin typeface="华文新魏" panose="02010800040101010101" pitchFamily="2" charset="-122"/>
                <a:ea typeface="华文新魏" panose="02010800040101010101" pitchFamily="2" charset="-122"/>
              </a:rPr>
              <a:t>而任务只能在同一模块内定义与调用！ </a:t>
            </a:r>
            <a:endParaRPr lang="zh-CN" altLang="en-US" sz="2200" dirty="0">
              <a:solidFill>
                <a:srgbClr val="990000"/>
              </a:solidFill>
              <a:latin typeface="华文新魏" panose="02010800040101010101" pitchFamily="2" charset="-122"/>
              <a:ea typeface="华文新魏" panose="02010800040101010101" pitchFamily="2" charset="-122"/>
            </a:endParaRPr>
          </a:p>
        </p:txBody>
      </p:sp>
      <p:sp>
        <p:nvSpPr>
          <p:cNvPr id="1774596" name="Text Box 4"/>
          <p:cNvSpPr txBox="1"/>
          <p:nvPr/>
        </p:nvSpPr>
        <p:spPr>
          <a:xfrm>
            <a:off x="2286000" y="4237038"/>
            <a:ext cx="5334000" cy="1706562"/>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function </a:t>
            </a:r>
            <a:r>
              <a:rPr lang="en-US" altLang="zh-CN" sz="2000" dirty="0">
                <a:latin typeface="宋体" panose="02010600030101010101" pitchFamily="2" charset="-122"/>
              </a:rPr>
              <a:t>&lt;</a:t>
            </a:r>
            <a:r>
              <a:rPr lang="zh-CN" altLang="en-US" sz="2000" dirty="0">
                <a:latin typeface="宋体" panose="02010600030101010101" pitchFamily="2" charset="-122"/>
              </a:rPr>
              <a:t>返回值位宽或类型说明</a:t>
            </a:r>
            <a:r>
              <a:rPr lang="en-US" altLang="zh-CN" sz="2000" dirty="0">
                <a:latin typeface="宋体" panose="02010600030101010101" pitchFamily="2" charset="-122"/>
              </a:rPr>
              <a:t>&gt; </a:t>
            </a:r>
            <a:r>
              <a:rPr lang="zh-CN" altLang="en-US" sz="2000" dirty="0">
                <a:latin typeface="宋体" panose="02010600030101010101" pitchFamily="2" charset="-122"/>
              </a:rPr>
              <a:t>函数名；</a:t>
            </a:r>
            <a:endParaRPr lang="zh-CN" altLang="en-US" sz="2000" dirty="0">
              <a:latin typeface="宋体" panose="02010600030101010101" pitchFamily="2" charset="-122"/>
            </a:endParaRPr>
          </a:p>
          <a:p>
            <a:pPr marL="0" lvl="0" indent="0" algn="just">
              <a:lnSpc>
                <a:spcPct val="110000"/>
              </a:lnSpc>
              <a:spcBef>
                <a:spcPct val="0"/>
              </a:spcBef>
              <a:buClrTx/>
              <a:buFontTx/>
              <a:buNone/>
            </a:pPr>
            <a:r>
              <a:rPr lang="zh-CN" altLang="en-US" sz="2000" dirty="0">
                <a:latin typeface="宋体" panose="02010600030101010101" pitchFamily="2" charset="-122"/>
              </a:rPr>
              <a:t>  端口声明；</a:t>
            </a:r>
            <a:endParaRPr lang="zh-CN" altLang="en-US" sz="2000" dirty="0">
              <a:latin typeface="宋体" panose="02010600030101010101" pitchFamily="2" charset="-122"/>
            </a:endParaRPr>
          </a:p>
          <a:p>
            <a:pPr marL="0" lvl="0" indent="0" algn="just">
              <a:lnSpc>
                <a:spcPct val="110000"/>
              </a:lnSpc>
              <a:spcBef>
                <a:spcPct val="0"/>
              </a:spcBef>
              <a:buClrTx/>
              <a:buFontTx/>
              <a:buNone/>
            </a:pPr>
            <a:r>
              <a:rPr lang="zh-CN" altLang="en-US" sz="2000" dirty="0">
                <a:latin typeface="宋体" panose="02010600030101010101" pitchFamily="2" charset="-122"/>
              </a:rPr>
              <a:t>  局部变量定义；</a:t>
            </a:r>
            <a:endParaRPr lang="zh-CN" altLang="en-US" sz="2000" dirty="0">
              <a:latin typeface="宋体" panose="02010600030101010101" pitchFamily="2" charset="-122"/>
            </a:endParaRPr>
          </a:p>
          <a:p>
            <a:pPr marL="0" lvl="0" indent="0">
              <a:spcBef>
                <a:spcPct val="0"/>
              </a:spcBef>
              <a:buClrTx/>
              <a:buFontTx/>
              <a:buNone/>
            </a:pPr>
            <a:r>
              <a:rPr lang="zh-CN" altLang="en-US" sz="2000" dirty="0">
                <a:latin typeface="宋体" panose="02010600030101010101" pitchFamily="2" charset="-122"/>
              </a:rPr>
              <a:t>  其他语句；</a:t>
            </a:r>
            <a:endParaRPr lang="zh-CN" altLang="en-US" sz="2000" dirty="0">
              <a:latin typeface="宋体" panose="02010600030101010101" pitchFamily="2" charset="-122"/>
            </a:endParaRPr>
          </a:p>
          <a:p>
            <a:pPr marL="0" lvl="0" indent="0">
              <a:spcBef>
                <a:spcPct val="0"/>
              </a:spcBef>
              <a:buClrTx/>
              <a:buFontTx/>
              <a:buNone/>
            </a:pPr>
            <a:r>
              <a:rPr lang="en-US" altLang="zh-CN" sz="2000" dirty="0">
                <a:solidFill>
                  <a:srgbClr val="FF0066"/>
                </a:solidFill>
                <a:latin typeface="宋体" panose="02010600030101010101" pitchFamily="2" charset="-122"/>
              </a:rPr>
              <a:t>endfunction</a:t>
            </a:r>
            <a:endParaRPr lang="en-US" altLang="zh-CN" sz="2000" dirty="0">
              <a:solidFill>
                <a:srgbClr val="FF0066"/>
              </a:solidFill>
              <a:latin typeface="宋体" panose="02010600030101010101" pitchFamily="2" charset="-122"/>
            </a:endParaRPr>
          </a:p>
        </p:txBody>
      </p:sp>
      <p:sp>
        <p:nvSpPr>
          <p:cNvPr id="1774597" name="AutoShape 5"/>
          <p:cNvSpPr/>
          <p:nvPr/>
        </p:nvSpPr>
        <p:spPr>
          <a:xfrm>
            <a:off x="5486400" y="4724400"/>
            <a:ext cx="1905000" cy="685800"/>
          </a:xfrm>
          <a:prstGeom prst="wedgeRectCallout">
            <a:avLst>
              <a:gd name="adj1" fmla="val -78500"/>
              <a:gd name="adj2" fmla="val -68056"/>
            </a:avLst>
          </a:prstGeom>
          <a:solidFill>
            <a:srgbClr val="FFCCFF"/>
          </a:solidFill>
          <a:ln w="9525">
            <a:noFill/>
          </a:ln>
          <a:effectLst>
            <a:prstShdw prst="shdw17" dist="17961" dir="2699999">
              <a:srgbClr val="997A99"/>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2000" b="0" dirty="0">
                <a:latin typeface="宋体" panose="02010600030101010101" pitchFamily="2" charset="-122"/>
              </a:rPr>
              <a:t>缺省则返回</a:t>
            </a:r>
            <a:r>
              <a:rPr lang="en-US" altLang="zh-CN" sz="2000" dirty="0">
                <a:solidFill>
                  <a:srgbClr val="990000"/>
                </a:solidFill>
                <a:latin typeface="宋体" panose="02010600030101010101" pitchFamily="2" charset="-122"/>
              </a:rPr>
              <a:t>1</a:t>
            </a:r>
            <a:r>
              <a:rPr lang="zh-CN" altLang="en-US" sz="2000" b="0" dirty="0">
                <a:latin typeface="宋体" panose="02010600030101010101" pitchFamily="2" charset="-122"/>
              </a:rPr>
              <a:t>位</a:t>
            </a:r>
            <a:r>
              <a:rPr lang="en-US" altLang="zh-CN" sz="2000" dirty="0">
                <a:solidFill>
                  <a:srgbClr val="990000"/>
                </a:solidFill>
                <a:latin typeface="宋体" panose="02010600030101010101" pitchFamily="2" charset="-122"/>
              </a:rPr>
              <a:t>reg</a:t>
            </a:r>
            <a:r>
              <a:rPr lang="zh-CN" altLang="en-US" sz="2000" b="0" dirty="0">
                <a:latin typeface="宋体" panose="02010600030101010101" pitchFamily="2" charset="-122"/>
              </a:rPr>
              <a:t>型数据</a:t>
            </a:r>
            <a:endParaRPr lang="zh-CN" altLang="en-US" sz="2000" b="0" dirty="0">
              <a:latin typeface="宋体" panose="02010600030101010101" pitchFamily="2" charset="-122"/>
            </a:endParaRPr>
          </a:p>
        </p:txBody>
      </p:sp>
      <p:sp>
        <p:nvSpPr>
          <p:cNvPr id="1774598" name="Rectangle 6"/>
          <p:cNvSpPr>
            <a:spLocks noChangeArrowheads="1"/>
          </p:cNvSpPr>
          <p:nvPr/>
        </p:nvSpPr>
        <p:spPr bwMode="auto">
          <a:xfrm>
            <a:off x="493713" y="4289425"/>
            <a:ext cx="1428750" cy="446088"/>
          </a:xfrm>
          <a:prstGeom prst="rect">
            <a:avLst/>
          </a:prstGeom>
          <a:noFill/>
          <a:ln w="25400">
            <a:solidFill>
              <a:srgbClr val="FF9900"/>
            </a:solidFill>
            <a:miter lim="800000"/>
          </a:ln>
          <a:effectLst/>
          <a:extLst>
            <a:ext uri="{909E8E84-426E-40DD-AFC4-6F175D3DCCD1}">
              <a14:hiddenFill xmlns:a14="http://schemas.microsoft.com/office/drawing/2010/main">
                <a:gradFill rotWithShape="0">
                  <a:gsLst>
                    <a:gs pos="0">
                      <a:srgbClr val="8488C4"/>
                    </a:gs>
                    <a:gs pos="53000">
                      <a:srgbClr val="D4DEFF"/>
                    </a:gs>
                    <a:gs pos="83000">
                      <a:srgbClr val="D4DEFF"/>
                    </a:gs>
                    <a:gs pos="100000">
                      <a:srgbClr val="96AB94"/>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90000"/>
              </a:lnSpc>
              <a:spcBef>
                <a:spcPct val="30000"/>
              </a:spcBef>
              <a:spcAft>
                <a:spcPct val="0"/>
              </a:spcAft>
              <a:buClr>
                <a:schemeClr val="tx2"/>
              </a:buClr>
              <a:buSzPct val="85000"/>
              <a:buFont typeface="Wingdings" panose="05000000000000000000" pitchFamily="2" charset="2"/>
              <a:buNone/>
              <a:defRPr/>
            </a:pPr>
            <a:r>
              <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rPr>
              <a:t>函数定义</a:t>
            </a:r>
            <a:endPar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endParaRPr>
          </a:p>
        </p:txBody>
      </p:sp>
      <p:sp>
        <p:nvSpPr>
          <p:cNvPr id="1774600" name="AutoShape 8"/>
          <p:cNvSpPr/>
          <p:nvPr/>
        </p:nvSpPr>
        <p:spPr>
          <a:xfrm rot="-479700">
            <a:off x="3770313" y="955675"/>
            <a:ext cx="2433637" cy="784225"/>
          </a:xfrm>
          <a:prstGeom prst="star16">
            <a:avLst>
              <a:gd name="adj" fmla="val 37500"/>
            </a:avLst>
          </a:prstGeom>
          <a:gradFill rotWithShape="0">
            <a:gsLst>
              <a:gs pos="0">
                <a:schemeClr val="accent2"/>
              </a:gs>
              <a:gs pos="100000">
                <a:srgbClr val="FFFF00"/>
              </a:gs>
            </a:gsLst>
            <a:lin ang="2700000" scaled="1"/>
            <a:tileRect/>
          </a:gradFill>
          <a:ln w="9525">
            <a:noFill/>
          </a:ln>
          <a:effectLst>
            <a:outerShdw dist="35921" dir="2699999" algn="ctr" rotWithShape="0">
              <a:schemeClr val="bg2"/>
            </a:outerShdw>
          </a:effectLst>
        </p:spPr>
        <p:txBody>
          <a:bodyPr wrap="none" anchor="ctr" anchorCtr="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2000" dirty="0">
                <a:latin typeface="华文新魏" panose="02010800040101010101" pitchFamily="2" charset="-122"/>
                <a:ea typeface="华文新魏" panose="02010800040101010101" pitchFamily="2" charset="-122"/>
              </a:rPr>
              <a:t>可以综合！</a:t>
            </a:r>
            <a:endParaRPr lang="zh-CN" altLang="en-US" sz="2000" dirty="0">
              <a:latin typeface="华文新魏" panose="02010800040101010101" pitchFamily="2" charset="-122"/>
              <a:ea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74595"/>
                                        </p:tgtEl>
                                        <p:attrNameLst>
                                          <p:attrName>style.visibility</p:attrName>
                                        </p:attrNameLst>
                                      </p:cBhvr>
                                      <p:to>
                                        <p:strVal val="visible"/>
                                      </p:to>
                                    </p:set>
                                    <p:anim calcmode="lin" valueType="num">
                                      <p:cBhvr additive="base">
                                        <p:cTn id="7" dur="500" fill="hold"/>
                                        <p:tgtEl>
                                          <p:spTgt spid="1774595"/>
                                        </p:tgtEl>
                                        <p:attrNameLst>
                                          <p:attrName>ppt_x</p:attrName>
                                        </p:attrNameLst>
                                      </p:cBhvr>
                                      <p:tavLst>
                                        <p:tav tm="0">
                                          <p:val>
                                            <p:strVal val="0-#ppt_w/2"/>
                                          </p:val>
                                        </p:tav>
                                        <p:tav tm="100000">
                                          <p:val>
                                            <p:strVal val="#ppt_x"/>
                                          </p:val>
                                        </p:tav>
                                      </p:tavLst>
                                    </p:anim>
                                    <p:anim calcmode="lin" valueType="num">
                                      <p:cBhvr additive="base">
                                        <p:cTn id="8" dur="500" fill="hold"/>
                                        <p:tgtEl>
                                          <p:spTgt spid="17745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774598"/>
                                        </p:tgtEl>
                                        <p:attrNameLst>
                                          <p:attrName>style.visibility</p:attrName>
                                        </p:attrNameLst>
                                      </p:cBhvr>
                                      <p:to>
                                        <p:strVal val="visible"/>
                                      </p:to>
                                    </p:set>
                                    <p:anim calcmode="lin" valueType="num">
                                      <p:cBhvr>
                                        <p:cTn id="13" dur="500" fill="hold"/>
                                        <p:tgtEl>
                                          <p:spTgt spid="1774598"/>
                                        </p:tgtEl>
                                        <p:attrNameLst>
                                          <p:attrName>ppt_w</p:attrName>
                                        </p:attrNameLst>
                                      </p:cBhvr>
                                      <p:tavLst>
                                        <p:tav tm="0">
                                          <p:val>
                                            <p:fltVal val="0.000000"/>
                                          </p:val>
                                        </p:tav>
                                        <p:tav tm="100000">
                                          <p:val>
                                            <p:strVal val="#ppt_w"/>
                                          </p:val>
                                        </p:tav>
                                      </p:tavLst>
                                    </p:anim>
                                    <p:anim calcmode="lin" valueType="num">
                                      <p:cBhvr>
                                        <p:cTn id="14" dur="500" fill="hold"/>
                                        <p:tgtEl>
                                          <p:spTgt spid="1774598"/>
                                        </p:tgtEl>
                                        <p:attrNameLst>
                                          <p:attrName>ppt_h</p:attrName>
                                        </p:attrNameLst>
                                      </p:cBhvr>
                                      <p:tavLst>
                                        <p:tav tm="0">
                                          <p:val>
                                            <p:fltVal val="0.00000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774596"/>
                                        </p:tgtEl>
                                        <p:attrNameLst>
                                          <p:attrName>style.visibility</p:attrName>
                                        </p:attrNameLst>
                                      </p:cBhvr>
                                      <p:to>
                                        <p:strVal val="visible"/>
                                      </p:to>
                                    </p:set>
                                    <p:animEffect transition="in" filter="wipe(left)">
                                      <p:cBhvr>
                                        <p:cTn id="18" dur="500"/>
                                        <p:tgtEl>
                                          <p:spTgt spid="177459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774597"/>
                                        </p:tgtEl>
                                        <p:attrNameLst>
                                          <p:attrName>style.visibility</p:attrName>
                                        </p:attrNameLst>
                                      </p:cBhvr>
                                      <p:to>
                                        <p:strVal val="visible"/>
                                      </p:to>
                                    </p:set>
                                    <p:animEffect transition="in" filter="dissolve">
                                      <p:cBhvr>
                                        <p:cTn id="23" dur="500"/>
                                        <p:tgtEl>
                                          <p:spTgt spid="1774597"/>
                                        </p:tgtEl>
                                      </p:cBhvr>
                                    </p:animEffect>
                                  </p:childTnLst>
                                  <p:subTnLst>
                                    <p:set>
                                      <p:cBhvr override="childStyle">
                                        <p:cTn dur="1" fill="hold" display="0" masterRel="nextClick" afterEffect="1"/>
                                        <p:tgtEl>
                                          <p:spTgt spid="1774597"/>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1774600"/>
                                        </p:tgtEl>
                                        <p:attrNameLst>
                                          <p:attrName>style.visibility</p:attrName>
                                        </p:attrNameLst>
                                      </p:cBhvr>
                                      <p:to>
                                        <p:strVal val="visible"/>
                                      </p:to>
                                    </p:set>
                                    <p:anim calcmode="lin" valueType="num">
                                      <p:cBhvr>
                                        <p:cTn id="28" dur="500" fill="hold"/>
                                        <p:tgtEl>
                                          <p:spTgt spid="1774600"/>
                                        </p:tgtEl>
                                        <p:attrNameLst>
                                          <p:attrName>ppt_w</p:attrName>
                                        </p:attrNameLst>
                                      </p:cBhvr>
                                      <p:tavLst>
                                        <p:tav tm="0">
                                          <p:val>
                                            <p:fltVal val="0.000000"/>
                                          </p:val>
                                        </p:tav>
                                        <p:tav tm="100000">
                                          <p:val>
                                            <p:strVal val="#ppt_w"/>
                                          </p:val>
                                        </p:tav>
                                      </p:tavLst>
                                    </p:anim>
                                    <p:anim calcmode="lin" valueType="num">
                                      <p:cBhvr>
                                        <p:cTn id="29" dur="500" fill="hold"/>
                                        <p:tgtEl>
                                          <p:spTgt spid="1774600"/>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4595" grpId="0"/>
      <p:bldP spid="1774596" grpId="0" animBg="1"/>
      <p:bldP spid="1774597" grpId="0" animBg="1"/>
      <p:bldP spid="1774598" grpId="0" animBg="1"/>
      <p:bldP spid="1774600" grpId="0" animBg="1"/>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117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76644" name="Text Box 4"/>
          <p:cNvSpPr txBox="1"/>
          <p:nvPr/>
        </p:nvSpPr>
        <p:spPr>
          <a:xfrm>
            <a:off x="2463800" y="1468438"/>
            <a:ext cx="3989388" cy="427037"/>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Tx/>
              <a:buFontTx/>
              <a:buNone/>
            </a:pPr>
            <a:r>
              <a:rPr lang="en-US" altLang="zh-CN" sz="2000" dirty="0">
                <a:latin typeface="宋体" panose="02010600030101010101" pitchFamily="2" charset="-122"/>
              </a:rPr>
              <a:t>&lt;</a:t>
            </a:r>
            <a:r>
              <a:rPr lang="zh-CN" altLang="en-US" sz="2000" dirty="0">
                <a:latin typeface="宋体" panose="02010600030101010101" pitchFamily="2" charset="-122"/>
              </a:rPr>
              <a:t>函数名</a:t>
            </a:r>
            <a:r>
              <a:rPr lang="en-US" altLang="zh-CN" sz="2000" dirty="0">
                <a:latin typeface="宋体" panose="02010600030101010101" pitchFamily="2" charset="-122"/>
              </a:rPr>
              <a:t>&gt;</a:t>
            </a:r>
            <a:r>
              <a:rPr lang="zh-CN" altLang="en-US" sz="2000" dirty="0">
                <a:latin typeface="宋体" panose="02010600030101010101" pitchFamily="2" charset="-122"/>
              </a:rPr>
              <a:t>（</a:t>
            </a:r>
            <a:r>
              <a:rPr lang="en-US" altLang="zh-CN" sz="2000" dirty="0">
                <a:latin typeface="宋体" panose="02010600030101010101" pitchFamily="2" charset="-122"/>
              </a:rPr>
              <a:t>&lt;</a:t>
            </a:r>
            <a:r>
              <a:rPr lang="zh-CN" altLang="en-US" sz="2000" dirty="0">
                <a:latin typeface="宋体" panose="02010600030101010101" pitchFamily="2" charset="-122"/>
              </a:rPr>
              <a:t>表达式</a:t>
            </a:r>
            <a:r>
              <a:rPr lang="en-US" altLang="zh-CN" sz="2000" dirty="0">
                <a:latin typeface="宋体" panose="02010600030101010101" pitchFamily="2" charset="-122"/>
              </a:rPr>
              <a:t>&gt; &lt;</a:t>
            </a:r>
            <a:r>
              <a:rPr lang="zh-CN" altLang="en-US" sz="2000" dirty="0">
                <a:latin typeface="宋体" panose="02010600030101010101" pitchFamily="2" charset="-122"/>
              </a:rPr>
              <a:t>表达式</a:t>
            </a:r>
            <a:r>
              <a:rPr lang="en-US" altLang="zh-CN" sz="2000" dirty="0">
                <a:latin typeface="宋体" panose="02010600030101010101" pitchFamily="2" charset="-122"/>
              </a:rPr>
              <a:t>&gt;</a:t>
            </a:r>
            <a:r>
              <a:rPr lang="zh-CN" altLang="en-US" sz="2000" dirty="0">
                <a:latin typeface="宋体" panose="02010600030101010101" pitchFamily="2" charset="-122"/>
              </a:rPr>
              <a:t>）</a:t>
            </a:r>
            <a:endParaRPr lang="zh-CN" altLang="en-US" sz="2000" dirty="0">
              <a:latin typeface="宋体" panose="02010600030101010101" pitchFamily="2" charset="-122"/>
            </a:endParaRPr>
          </a:p>
        </p:txBody>
      </p:sp>
      <p:sp>
        <p:nvSpPr>
          <p:cNvPr id="1776645" name="Rectangle 5"/>
          <p:cNvSpPr/>
          <p:nvPr/>
        </p:nvSpPr>
        <p:spPr>
          <a:xfrm>
            <a:off x="1077913" y="2157413"/>
            <a:ext cx="6705600" cy="771525"/>
          </a:xfrm>
          <a:prstGeom prst="rect">
            <a:avLst/>
          </a:prstGeom>
          <a:solidFill>
            <a:srgbClr val="FFCC99"/>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
                <a:schemeClr val="hlink"/>
              </a:buClr>
              <a:buNone/>
            </a:pPr>
            <a:r>
              <a:rPr lang="zh-CN" altLang="zh-CN" sz="2000" dirty="0">
                <a:latin typeface="仿宋_GB2312" pitchFamily="50" charset="-122"/>
                <a:ea typeface="仿宋_GB2312" pitchFamily="50" charset="-122"/>
              </a:rPr>
              <a:t>注</a:t>
            </a:r>
            <a:r>
              <a:rPr lang="en-US" altLang="zh-CN" sz="2000" dirty="0">
                <a:latin typeface="仿宋_GB2312" pitchFamily="50" charset="-122"/>
                <a:ea typeface="仿宋_GB2312" pitchFamily="50" charset="-122"/>
              </a:rPr>
              <a:t>1</a:t>
            </a:r>
            <a:r>
              <a:rPr lang="zh-CN" altLang="zh-CN" sz="2000" dirty="0">
                <a:latin typeface="仿宋_GB2312" pitchFamily="50" charset="-122"/>
                <a:ea typeface="仿宋_GB2312" pitchFamily="50" charset="-122"/>
              </a:rPr>
              <a:t>：</a:t>
            </a:r>
            <a:r>
              <a:rPr lang="zh-CN" altLang="en-US" sz="2000" dirty="0">
                <a:latin typeface="仿宋_GB2312" pitchFamily="50" charset="-122"/>
                <a:ea typeface="仿宋_GB2312" pitchFamily="50" charset="-122"/>
              </a:rPr>
              <a:t>函数的调用是通过将函数作为调用函数的表达式中的</a:t>
            </a:r>
            <a:r>
              <a:rPr lang="zh-CN" altLang="en-US" sz="2000" dirty="0">
                <a:solidFill>
                  <a:srgbClr val="FF0066"/>
                </a:solidFill>
                <a:latin typeface="宋体" panose="02010600030101010101" pitchFamily="2" charset="-122"/>
                <a:ea typeface="仿宋_GB2312" pitchFamily="50" charset="-122"/>
              </a:rPr>
              <a:t>操作数</a:t>
            </a:r>
            <a:r>
              <a:rPr lang="zh-CN" altLang="en-US" sz="2000" dirty="0">
                <a:latin typeface="仿宋_GB2312" pitchFamily="50" charset="-122"/>
                <a:ea typeface="仿宋_GB2312" pitchFamily="50" charset="-122"/>
              </a:rPr>
              <a:t>来实现的！</a:t>
            </a:r>
            <a:endParaRPr lang="zh-CN" altLang="en-US" sz="2000" dirty="0">
              <a:latin typeface="仿宋_GB2312" pitchFamily="50" charset="-122"/>
              <a:ea typeface="仿宋_GB2312" pitchFamily="50" charset="-122"/>
            </a:endParaRPr>
          </a:p>
        </p:txBody>
      </p:sp>
      <p:sp>
        <p:nvSpPr>
          <p:cNvPr id="1776646" name="AutoShape 6"/>
          <p:cNvSpPr/>
          <p:nvPr/>
        </p:nvSpPr>
        <p:spPr>
          <a:xfrm>
            <a:off x="5094288" y="811213"/>
            <a:ext cx="2133600" cy="685800"/>
          </a:xfrm>
          <a:prstGeom prst="wedgeRectCallout">
            <a:avLst>
              <a:gd name="adj1" fmla="val -82662"/>
              <a:gd name="adj2" fmla="val 69907"/>
            </a:avLst>
          </a:prstGeom>
          <a:solidFill>
            <a:srgbClr val="FFCCFF"/>
          </a:solidFill>
          <a:ln w="9525">
            <a:noFill/>
          </a:ln>
          <a:effectLst>
            <a:prstShdw prst="shdw17" dist="17961" dir="2699999">
              <a:srgbClr val="997A99"/>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2000" b="0" dirty="0">
                <a:latin typeface="宋体" panose="02010600030101010101" pitchFamily="2" charset="-122"/>
              </a:rPr>
              <a:t>与函数定义中的输入变量对应！</a:t>
            </a:r>
            <a:endParaRPr lang="zh-CN" altLang="en-US" sz="2000" b="0" dirty="0">
              <a:latin typeface="宋体" panose="02010600030101010101" pitchFamily="2" charset="-122"/>
            </a:endParaRPr>
          </a:p>
        </p:txBody>
      </p:sp>
      <p:sp>
        <p:nvSpPr>
          <p:cNvPr id="1776647" name="Rectangle 7"/>
          <p:cNvSpPr/>
          <p:nvPr/>
        </p:nvSpPr>
        <p:spPr>
          <a:xfrm>
            <a:off x="1617663" y="5608638"/>
            <a:ext cx="5527675" cy="1106487"/>
          </a:xfrm>
          <a:prstGeom prst="rect">
            <a:avLst/>
          </a:prstGeom>
          <a:solidFill>
            <a:srgbClr val="FFCC99"/>
          </a:solidFill>
          <a:ln w="9525" cap="flat" cmpd="sng">
            <a:solidFill>
              <a:schemeClr val="tx1"/>
            </a:solidFill>
            <a:prstDash val="solid"/>
            <a:miter/>
            <a:headEnd type="none" w="med" len="med"/>
            <a:tailEnd type="none" w="med" len="med"/>
          </a:ln>
          <a:effectLst>
            <a:outerShdw dist="107763" dir="2699999" algn="ctr" rotWithShape="0">
              <a:schemeClr val="bg2"/>
            </a:outer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
                <a:schemeClr val="hlink"/>
              </a:buClr>
              <a:buNone/>
            </a:pPr>
            <a:r>
              <a:rPr lang="zh-CN" altLang="zh-CN" sz="2000" dirty="0">
                <a:latin typeface="仿宋_GB2312" pitchFamily="50" charset="-122"/>
                <a:ea typeface="仿宋_GB2312" pitchFamily="50" charset="-122"/>
              </a:rPr>
              <a:t>注</a:t>
            </a:r>
            <a:r>
              <a:rPr lang="en-US" altLang="zh-CN" sz="2000" dirty="0">
                <a:latin typeface="仿宋_GB2312" pitchFamily="50" charset="-122"/>
                <a:ea typeface="仿宋_GB2312" pitchFamily="50" charset="-122"/>
              </a:rPr>
              <a:t>2</a:t>
            </a:r>
            <a:r>
              <a:rPr lang="zh-CN" altLang="zh-CN" sz="2000" dirty="0">
                <a:latin typeface="仿宋_GB2312" pitchFamily="50" charset="-122"/>
                <a:ea typeface="仿宋_GB2312" pitchFamily="50" charset="-122"/>
              </a:rPr>
              <a:t>：</a:t>
            </a:r>
            <a:r>
              <a:rPr lang="zh-CN" altLang="en-US" sz="2000" dirty="0">
                <a:latin typeface="仿宋_GB2312" pitchFamily="50" charset="-122"/>
                <a:ea typeface="仿宋_GB2312" pitchFamily="50" charset="-122"/>
              </a:rPr>
              <a:t>函数在</a:t>
            </a:r>
            <a:r>
              <a:rPr lang="zh-CN" altLang="en-US" sz="2000" dirty="0">
                <a:solidFill>
                  <a:srgbClr val="FF3399"/>
                </a:solidFill>
                <a:latin typeface="仿宋_GB2312" pitchFamily="50" charset="-122"/>
                <a:ea typeface="仿宋_GB2312" pitchFamily="50" charset="-122"/>
              </a:rPr>
              <a:t>综合</a:t>
            </a:r>
            <a:r>
              <a:rPr lang="zh-CN" altLang="en-US" sz="2000" dirty="0">
                <a:latin typeface="仿宋_GB2312" pitchFamily="50" charset="-122"/>
                <a:ea typeface="仿宋_GB2312" pitchFamily="50" charset="-122"/>
              </a:rPr>
              <a:t>时被理解成具有独立运算功能的电路，每调用一次函数，相当于改变此电路的输入，以得到相应的计算结果。</a:t>
            </a:r>
            <a:endParaRPr lang="zh-CN" altLang="en-US" sz="2000" dirty="0">
              <a:latin typeface="仿宋_GB2312" pitchFamily="50" charset="-122"/>
              <a:ea typeface="仿宋_GB2312" pitchFamily="50" charset="-122"/>
            </a:endParaRPr>
          </a:p>
        </p:txBody>
      </p:sp>
      <p:sp>
        <p:nvSpPr>
          <p:cNvPr id="1776648" name="Text Box 8"/>
          <p:cNvSpPr txBox="1"/>
          <p:nvPr/>
        </p:nvSpPr>
        <p:spPr>
          <a:xfrm>
            <a:off x="2124075" y="3068638"/>
            <a:ext cx="5391150" cy="2416175"/>
          </a:xfrm>
          <a:prstGeom prst="rect">
            <a:avLst/>
          </a:prstGeom>
          <a:solidFill>
            <a:srgbClr val="99CCFF"/>
          </a:solidFill>
          <a:ln w="12700" cap="flat" cmpd="sng">
            <a:solidFill>
              <a:schemeClr val="tx1"/>
            </a:solidFill>
            <a:prstDash val="solid"/>
            <a:miter/>
            <a:headEnd type="none" w="med" len="med"/>
            <a:tailEnd type="none" w="med" len="med"/>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95000"/>
              </a:lnSpc>
              <a:spcBef>
                <a:spcPct val="0"/>
              </a:spcBef>
              <a:buClrTx/>
              <a:buFontTx/>
              <a:buNone/>
            </a:pPr>
            <a:r>
              <a:rPr lang="en-US" altLang="zh-CN" sz="2000" dirty="0">
                <a:solidFill>
                  <a:srgbClr val="FF0066"/>
                </a:solidFill>
                <a:latin typeface="Times New Roman" panose="02020603050405020304" pitchFamily="18" charset="0"/>
              </a:rPr>
              <a:t>function[7:0] gefun;                 </a:t>
            </a:r>
            <a:r>
              <a:rPr lang="en-US" altLang="zh-CN" sz="2000" dirty="0">
                <a:latin typeface="Times New Roman" panose="02020603050405020304" pitchFamily="18" charset="0"/>
              </a:rPr>
              <a:t>//</a:t>
            </a:r>
            <a:r>
              <a:rPr lang="zh-CN" altLang="en-US" sz="2000" dirty="0">
                <a:latin typeface="Times New Roman" panose="02020603050405020304" pitchFamily="18" charset="0"/>
              </a:rPr>
              <a:t>函数的定义</a:t>
            </a:r>
            <a:endParaRPr lang="zh-CN" altLang="en-US" sz="2000" dirty="0">
              <a:latin typeface="Times New Roman" panose="02020603050405020304" pitchFamily="18" charset="0"/>
            </a:endParaRPr>
          </a:p>
          <a:p>
            <a:pPr marL="0" lvl="0" indent="0" algn="just">
              <a:lnSpc>
                <a:spcPct val="95000"/>
              </a:lnSpc>
              <a:spcBef>
                <a:spcPct val="0"/>
              </a:spcBef>
              <a:buClr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input [7:0] x;    </a:t>
            </a:r>
            <a:endParaRPr lang="en-US" altLang="zh-CN" sz="2000" dirty="0">
              <a:latin typeface="Times New Roman" panose="02020603050405020304" pitchFamily="18" charset="0"/>
            </a:endParaRPr>
          </a:p>
          <a:p>
            <a:pPr marL="0" lvl="0" indent="0" algn="just">
              <a:lnSpc>
                <a:spcPct val="95000"/>
              </a:lnSpc>
              <a:spcBef>
                <a:spcPct val="0"/>
              </a:spcBef>
              <a:buClrTx/>
              <a:buFontTx/>
              <a:buNone/>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marL="0" lvl="0" indent="0" algn="just">
              <a:lnSpc>
                <a:spcPct val="95000"/>
              </a:lnSpc>
              <a:spcBef>
                <a:spcPct val="0"/>
              </a:spcBef>
              <a:buClrTx/>
              <a:buFontTx/>
              <a:buNone/>
            </a:pPr>
            <a:r>
              <a:rPr lang="en-US" altLang="zh-CN" sz="2000" dirty="0">
                <a:latin typeface="Times New Roman" panose="02020603050405020304" pitchFamily="18" charset="0"/>
              </a:rPr>
              <a:t>      &lt;</a:t>
            </a:r>
            <a:r>
              <a:rPr lang="zh-CN" altLang="en-US" sz="2000" dirty="0">
                <a:latin typeface="Times New Roman" panose="02020603050405020304" pitchFamily="18" charset="0"/>
              </a:rPr>
              <a:t>语句</a:t>
            </a:r>
            <a:r>
              <a:rPr lang="en-US" altLang="zh-CN" sz="2000" dirty="0">
                <a:latin typeface="Times New Roman" panose="02020603050405020304" pitchFamily="18" charset="0"/>
              </a:rPr>
              <a:t>&gt;                                 //</a:t>
            </a:r>
            <a:r>
              <a:rPr lang="zh-CN" altLang="en-US" sz="2000" dirty="0">
                <a:latin typeface="Times New Roman" panose="02020603050405020304" pitchFamily="18" charset="0"/>
              </a:rPr>
              <a:t>进行运算</a:t>
            </a:r>
            <a:endParaRPr lang="zh-CN" altLang="en-US" sz="2000" dirty="0">
              <a:latin typeface="Times New Roman" panose="02020603050405020304" pitchFamily="18" charset="0"/>
            </a:endParaRPr>
          </a:p>
          <a:p>
            <a:pPr marL="0" lvl="0" indent="0" algn="just">
              <a:lnSpc>
                <a:spcPct val="95000"/>
              </a:lnSpc>
              <a:spcBef>
                <a:spcPct val="0"/>
              </a:spcBef>
              <a:buClr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gefun = count;                   //</a:t>
            </a:r>
            <a:r>
              <a:rPr lang="zh-CN" altLang="en-US" sz="2000" dirty="0">
                <a:latin typeface="Times New Roman" panose="02020603050405020304" pitchFamily="18" charset="0"/>
              </a:rPr>
              <a:t>赋值语句</a:t>
            </a:r>
            <a:endParaRPr lang="zh-CN" altLang="en-US" sz="2000" dirty="0">
              <a:latin typeface="Times New Roman" panose="02020603050405020304" pitchFamily="18" charset="0"/>
            </a:endParaRPr>
          </a:p>
          <a:p>
            <a:pPr marL="0" lvl="0" indent="0" algn="just">
              <a:lnSpc>
                <a:spcPct val="95000"/>
              </a:lnSpc>
              <a:spcBef>
                <a:spcPct val="0"/>
              </a:spcBef>
              <a:buClrTx/>
              <a:buFontTx/>
              <a:buNone/>
            </a:pPr>
            <a:r>
              <a:rPr lang="zh-CN" altLang="en-US" sz="2000" dirty="0">
                <a:latin typeface="Times New Roman" panose="02020603050405020304" pitchFamily="18" charset="0"/>
              </a:rPr>
              <a:t> </a:t>
            </a:r>
            <a:r>
              <a:rPr lang="en-US" altLang="zh-CN" sz="2000" dirty="0">
                <a:solidFill>
                  <a:srgbClr val="FF0066"/>
                </a:solidFill>
                <a:latin typeface="Times New Roman" panose="02020603050405020304" pitchFamily="18" charset="0"/>
              </a:rPr>
              <a:t>endfunction</a:t>
            </a:r>
            <a:endParaRPr lang="en-US" altLang="zh-CN" sz="2000" dirty="0">
              <a:solidFill>
                <a:srgbClr val="FF0066"/>
              </a:solidFill>
              <a:latin typeface="Times New Roman" panose="02020603050405020304" pitchFamily="18" charset="0"/>
            </a:endParaRPr>
          </a:p>
          <a:p>
            <a:pPr marL="0" lvl="0" indent="0" algn="just">
              <a:lnSpc>
                <a:spcPct val="95000"/>
              </a:lnSpc>
              <a:spcBef>
                <a:spcPct val="0"/>
              </a:spcBef>
              <a:buClrTx/>
              <a:buFontTx/>
              <a:buNone/>
            </a:pPr>
            <a:endParaRPr lang="en-US" altLang="zh-CN" sz="2000" dirty="0">
              <a:solidFill>
                <a:srgbClr val="FF0066"/>
              </a:solidFill>
              <a:latin typeface="Times New Roman" panose="02020603050405020304" pitchFamily="18" charset="0"/>
            </a:endParaRPr>
          </a:p>
          <a:p>
            <a:pPr marL="0" lvl="0" indent="0" algn="just">
              <a:lnSpc>
                <a:spcPct val="95000"/>
              </a:lnSpc>
              <a:spcBef>
                <a:spcPct val="0"/>
              </a:spcBef>
              <a:buClrTx/>
              <a:buFontTx/>
              <a:buNone/>
            </a:pPr>
            <a:r>
              <a:rPr lang="en-US" altLang="zh-CN" sz="2000" dirty="0">
                <a:latin typeface="Times New Roman" panose="02020603050405020304" pitchFamily="18" charset="0"/>
              </a:rPr>
              <a:t>assign number = gefun(rega); //</a:t>
            </a:r>
            <a:r>
              <a:rPr lang="zh-CN" altLang="en-US" sz="2000" dirty="0">
                <a:latin typeface="Times New Roman" panose="02020603050405020304" pitchFamily="18" charset="0"/>
              </a:rPr>
              <a:t>对函数的调用</a:t>
            </a:r>
            <a:endParaRPr lang="zh-CN" altLang="en-US" sz="2000" dirty="0">
              <a:latin typeface="Times New Roman" panose="02020603050405020304" pitchFamily="18" charset="0"/>
            </a:endParaRPr>
          </a:p>
        </p:txBody>
      </p:sp>
      <p:sp>
        <p:nvSpPr>
          <p:cNvPr id="1776651" name="Rectangle 11"/>
          <p:cNvSpPr>
            <a:spLocks noGrp="1" noChangeArrowheads="1"/>
          </p:cNvSpPr>
          <p:nvPr>
            <p:ph idx="1"/>
          </p:nvPr>
        </p:nvSpPr>
        <p:spPr>
          <a:xfrm>
            <a:off x="473075" y="1443038"/>
            <a:ext cx="1558925" cy="508000"/>
          </a:xfrm>
          <a:ln w="25400">
            <a:solidFill>
              <a:srgbClr val="FF9900"/>
            </a:solidFill>
            <a:miter lim="800000"/>
          </a:ln>
          <a:extLst>
            <a:ext uri="{909E8E84-426E-40DD-AFC4-6F175D3DCCD1}">
              <a14:hiddenFill xmlns:a14="http://schemas.microsoft.com/office/drawing/2010/main">
                <a:gradFill rotWithShape="0">
                  <a:gsLst>
                    <a:gs pos="0">
                      <a:srgbClr val="8488C4"/>
                    </a:gs>
                    <a:gs pos="53000">
                      <a:srgbClr val="D4DEFF"/>
                    </a:gs>
                    <a:gs pos="83000">
                      <a:srgbClr val="D4DEFF"/>
                    </a:gs>
                    <a:gs pos="100000">
                      <a:srgbClr val="96AB94"/>
                    </a:gs>
                  </a:gsLst>
                  <a:lin ang="5400000" scaled="1"/>
                </a:gradFill>
              </a14:hiddenFill>
            </a:ext>
          </a:extLst>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30000"/>
              </a:spcBef>
              <a:spcAft>
                <a:spcPct val="0"/>
              </a:spcAft>
              <a:buClr>
                <a:schemeClr val="tx2"/>
              </a:buClr>
              <a:buSzPct val="85000"/>
              <a:buFont typeface="Wingdings" panose="05000000000000000000" pitchFamily="2" charset="2"/>
              <a:buNone/>
              <a:defRPr/>
            </a:pPr>
            <a:r>
              <a:rPr kumimoji="1" lang="zh-CN" altLang="en-US" sz="2400" b="1" i="0" u="none" strike="noStrike" kern="0" cap="none" spc="0" normalizeH="0" baseline="0" noProof="0" smtClean="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rPr>
              <a:t>函数调用</a:t>
            </a:r>
            <a:endParaRPr kumimoji="1" lang="zh-CN" altLang="en-US" sz="2400" b="1" i="0" u="none" strike="noStrike" kern="0" cap="none" spc="0" normalizeH="0" baseline="0" noProof="0" smtClean="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endParaRPr>
          </a:p>
        </p:txBody>
      </p:sp>
      <p:sp>
        <p:nvSpPr>
          <p:cNvPr id="1776652" name="AutoShape 12"/>
          <p:cNvSpPr>
            <a:spLocks noChangeArrowheads="1"/>
          </p:cNvSpPr>
          <p:nvPr/>
        </p:nvSpPr>
        <p:spPr bwMode="auto">
          <a:xfrm>
            <a:off x="439738" y="4578350"/>
            <a:ext cx="1600200" cy="419100"/>
          </a:xfrm>
          <a:prstGeom prst="wedgeRoundRectCallout">
            <a:avLst>
              <a:gd name="adj1" fmla="val 85713"/>
              <a:gd name="adj2" fmla="val -85606"/>
              <a:gd name="adj3"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nchor="b"/>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内部寄存器</a:t>
            </a:r>
            <a:endParaRPr kumimoji="0" lang="zh-CN" altLang="en-US" sz="20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776651"/>
                                        </p:tgtEl>
                                        <p:attrNameLst>
                                          <p:attrName>style.visibility</p:attrName>
                                        </p:attrNameLst>
                                      </p:cBhvr>
                                      <p:to>
                                        <p:strVal val="visible"/>
                                      </p:to>
                                    </p:set>
                                    <p:anim calcmode="lin" valueType="num">
                                      <p:cBhvr>
                                        <p:cTn id="7" dur="500" fill="hold"/>
                                        <p:tgtEl>
                                          <p:spTgt spid="1776651"/>
                                        </p:tgtEl>
                                        <p:attrNameLst>
                                          <p:attrName>ppt_w</p:attrName>
                                        </p:attrNameLst>
                                      </p:cBhvr>
                                      <p:tavLst>
                                        <p:tav tm="0">
                                          <p:val>
                                            <p:fltVal val="0.000000"/>
                                          </p:val>
                                        </p:tav>
                                        <p:tav tm="100000">
                                          <p:val>
                                            <p:strVal val="#ppt_w"/>
                                          </p:val>
                                        </p:tav>
                                      </p:tavLst>
                                    </p:anim>
                                    <p:anim calcmode="lin" valueType="num">
                                      <p:cBhvr>
                                        <p:cTn id="8" dur="500" fill="hold"/>
                                        <p:tgtEl>
                                          <p:spTgt spid="1776651"/>
                                        </p:tgtEl>
                                        <p:attrNameLst>
                                          <p:attrName>ppt_h</p:attrName>
                                        </p:attrNameLst>
                                      </p:cBhvr>
                                      <p:tavLst>
                                        <p:tav tm="0">
                                          <p:val>
                                            <p:fltVal val="0.000000"/>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776644"/>
                                        </p:tgtEl>
                                        <p:attrNameLst>
                                          <p:attrName>style.visibility</p:attrName>
                                        </p:attrNameLst>
                                      </p:cBhvr>
                                      <p:to>
                                        <p:strVal val="visible"/>
                                      </p:to>
                                    </p:set>
                                    <p:animEffect transition="in" filter="wipe(left)">
                                      <p:cBhvr>
                                        <p:cTn id="12" dur="500"/>
                                        <p:tgtEl>
                                          <p:spTgt spid="177664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76646"/>
                                        </p:tgtEl>
                                        <p:attrNameLst>
                                          <p:attrName>style.visibility</p:attrName>
                                        </p:attrNameLst>
                                      </p:cBhvr>
                                      <p:to>
                                        <p:strVal val="visible"/>
                                      </p:to>
                                    </p:set>
                                    <p:animEffect transition="in" filter="dissolve">
                                      <p:cBhvr>
                                        <p:cTn id="17" dur="500"/>
                                        <p:tgtEl>
                                          <p:spTgt spid="1776646"/>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1776645"/>
                                        </p:tgtEl>
                                        <p:attrNameLst>
                                          <p:attrName>style.visibility</p:attrName>
                                        </p:attrNameLst>
                                      </p:cBhvr>
                                      <p:to>
                                        <p:strVal val="visible"/>
                                      </p:to>
                                    </p:set>
                                    <p:anim calcmode="lin" valueType="num">
                                      <p:cBhvr>
                                        <p:cTn id="22" dur="500" fill="hold"/>
                                        <p:tgtEl>
                                          <p:spTgt spid="1776645"/>
                                        </p:tgtEl>
                                        <p:attrNameLst>
                                          <p:attrName>ppt_w</p:attrName>
                                        </p:attrNameLst>
                                      </p:cBhvr>
                                      <p:tavLst>
                                        <p:tav tm="0">
                                          <p:val>
                                            <p:fltVal val="0.000000"/>
                                          </p:val>
                                        </p:tav>
                                        <p:tav tm="100000">
                                          <p:val>
                                            <p:strVal val="#ppt_w"/>
                                          </p:val>
                                        </p:tav>
                                      </p:tavLst>
                                    </p:anim>
                                    <p:anim calcmode="lin" valueType="num">
                                      <p:cBhvr>
                                        <p:cTn id="23" dur="500" fill="hold"/>
                                        <p:tgtEl>
                                          <p:spTgt spid="1776645"/>
                                        </p:tgtEl>
                                        <p:attrNameLst>
                                          <p:attrName>ppt_h</p:attrName>
                                        </p:attrNameLst>
                                      </p:cBhvr>
                                      <p:tavLst>
                                        <p:tav tm="0">
                                          <p:val>
                                            <p:fltVal val="0.00000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776648"/>
                                        </p:tgtEl>
                                        <p:attrNameLst>
                                          <p:attrName>style.visibility</p:attrName>
                                        </p:attrNameLst>
                                      </p:cBhvr>
                                      <p:to>
                                        <p:strVal val="visible"/>
                                      </p:to>
                                    </p:set>
                                    <p:anim calcmode="lin" valueType="num">
                                      <p:cBhvr additive="base">
                                        <p:cTn id="28" dur="500" fill="hold"/>
                                        <p:tgtEl>
                                          <p:spTgt spid="1776648"/>
                                        </p:tgtEl>
                                        <p:attrNameLst>
                                          <p:attrName>ppt_x</p:attrName>
                                        </p:attrNameLst>
                                      </p:cBhvr>
                                      <p:tavLst>
                                        <p:tav tm="0">
                                          <p:val>
                                            <p:strVal val="#ppt_x"/>
                                          </p:val>
                                        </p:tav>
                                        <p:tav tm="100000">
                                          <p:val>
                                            <p:strVal val="#ppt_x"/>
                                          </p:val>
                                        </p:tav>
                                      </p:tavLst>
                                    </p:anim>
                                    <p:anim calcmode="lin" valueType="num">
                                      <p:cBhvr additive="base">
                                        <p:cTn id="29" dur="500" fill="hold"/>
                                        <p:tgtEl>
                                          <p:spTgt spid="177664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776652"/>
                                        </p:tgtEl>
                                        <p:attrNameLst>
                                          <p:attrName>style.visibility</p:attrName>
                                        </p:attrNameLst>
                                      </p:cBhvr>
                                      <p:to>
                                        <p:strVal val="visible"/>
                                      </p:to>
                                    </p:set>
                                    <p:animEffect transition="in" filter="dissolve">
                                      <p:cBhvr>
                                        <p:cTn id="34" dur="500"/>
                                        <p:tgtEl>
                                          <p:spTgt spid="1776652"/>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776647"/>
                                        </p:tgtEl>
                                        <p:attrNameLst>
                                          <p:attrName>style.visibility</p:attrName>
                                        </p:attrNameLst>
                                      </p:cBhvr>
                                      <p:to>
                                        <p:strVal val="visible"/>
                                      </p:to>
                                    </p:set>
                                    <p:anim calcmode="lin" valueType="num">
                                      <p:cBhvr additive="base">
                                        <p:cTn id="39" dur="500" fill="hold"/>
                                        <p:tgtEl>
                                          <p:spTgt spid="1776647"/>
                                        </p:tgtEl>
                                        <p:attrNameLst>
                                          <p:attrName>ppt_x</p:attrName>
                                        </p:attrNameLst>
                                      </p:cBhvr>
                                      <p:tavLst>
                                        <p:tav tm="0">
                                          <p:val>
                                            <p:strVal val="#ppt_x"/>
                                          </p:val>
                                        </p:tav>
                                        <p:tav tm="100000">
                                          <p:val>
                                            <p:strVal val="#ppt_x"/>
                                          </p:val>
                                        </p:tav>
                                      </p:tavLst>
                                    </p:anim>
                                    <p:anim calcmode="lin" valueType="num">
                                      <p:cBhvr additive="base">
                                        <p:cTn id="40" dur="500" fill="hold"/>
                                        <p:tgtEl>
                                          <p:spTgt spid="17766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6644" grpId="0" animBg="1"/>
      <p:bldP spid="1776645" grpId="0" animBg="1"/>
      <p:bldP spid="1776646" grpId="0" animBg="1"/>
      <p:bldP spid="1776647" grpId="0" animBg="1"/>
      <p:bldP spid="1776648" grpId="0" animBg="1"/>
      <p:bldP spid="1776651" grpId="0" animBg="1"/>
      <p:bldP spid="1776652" grpId="0" animBg="1"/>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3218"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78691" name="Rectangle 3"/>
          <p:cNvSpPr>
            <a:spLocks noGrp="1"/>
          </p:cNvSpPr>
          <p:nvPr>
            <p:ph idx="1"/>
          </p:nvPr>
        </p:nvSpPr>
        <p:spPr>
          <a:xfrm>
            <a:off x="384175" y="2370138"/>
            <a:ext cx="8235950" cy="3349625"/>
          </a:xfrm>
          <a:ln/>
        </p:spPr>
        <p:txBody>
          <a:bodyPr vert="horz" wrap="square" lIns="91440" tIns="45720" rIns="91440" bIns="45720" anchor="t" anchorCtr="0"/>
          <a:p>
            <a:pPr algn="just" eaLnBrk="1" hangingPunct="1">
              <a:lnSpc>
                <a:spcPct val="110000"/>
              </a:lnSpc>
              <a:buClr>
                <a:schemeClr val="hlink"/>
              </a:buClr>
              <a:buSzPct val="80000"/>
              <a:buFont typeface="Wingdings" panose="05000000000000000000" pitchFamily="2" charset="2"/>
              <a:buChar char="Ø"/>
            </a:pPr>
            <a:r>
              <a:rPr lang="zh-CN" altLang="en-US" b="0" dirty="0">
                <a:latin typeface="方正姚体" panose="02010601030101010101" pitchFamily="2" charset="-122"/>
                <a:ea typeface="方正姚体" panose="02010601030101010101" pitchFamily="2" charset="-122"/>
              </a:rPr>
              <a:t>函数的定义</a:t>
            </a:r>
            <a:r>
              <a:rPr lang="zh-CN" altLang="en-US" b="0" dirty="0">
                <a:solidFill>
                  <a:srgbClr val="CC3300"/>
                </a:solidFill>
                <a:latin typeface="方正姚体" panose="02010601030101010101" pitchFamily="2" charset="-122"/>
                <a:ea typeface="方正姚体" panose="02010601030101010101" pitchFamily="2" charset="-122"/>
              </a:rPr>
              <a:t>不能包含任何时间控制语句</a:t>
            </a:r>
            <a:r>
              <a:rPr lang="en-US" altLang="zh-CN" b="0" dirty="0">
                <a:latin typeface="Times New Roman" panose="02020603050405020304" pitchFamily="18" charset="0"/>
                <a:ea typeface="方正姚体" panose="02010601030101010101" pitchFamily="2" charset="-122"/>
              </a:rPr>
              <a:t>——</a:t>
            </a:r>
            <a:r>
              <a:rPr lang="zh-CN" altLang="en-US" b="0" dirty="0">
                <a:latin typeface="方正姚体" panose="02010601030101010101" pitchFamily="2" charset="-122"/>
                <a:ea typeface="方正姚体" panose="02010601030101010101" pitchFamily="2" charset="-122"/>
              </a:rPr>
              <a:t>用延迟</a:t>
            </a:r>
            <a:r>
              <a:rPr lang="en-US" altLang="zh-CN" b="0" dirty="0">
                <a:latin typeface="方正姚体" panose="02010601030101010101" pitchFamily="2" charset="-122"/>
                <a:ea typeface="方正姚体" panose="02010601030101010101" pitchFamily="2" charset="-122"/>
              </a:rPr>
              <a:t>#</a:t>
            </a:r>
            <a:r>
              <a:rPr lang="zh-CN" altLang="en-US" b="0" dirty="0">
                <a:latin typeface="方正姚体" panose="02010601030101010101" pitchFamily="2" charset="-122"/>
                <a:ea typeface="方正姚体" panose="02010601030101010101" pitchFamily="2" charset="-122"/>
              </a:rPr>
              <a:t>、事件控制</a:t>
            </a:r>
            <a:r>
              <a:rPr lang="en-US" altLang="zh-CN" b="0" dirty="0">
                <a:latin typeface="方正姚体" panose="02010601030101010101" pitchFamily="2" charset="-122"/>
                <a:ea typeface="方正姚体" panose="02010601030101010101" pitchFamily="2" charset="-122"/>
              </a:rPr>
              <a:t>@</a:t>
            </a:r>
            <a:r>
              <a:rPr lang="zh-CN" altLang="en-US" b="0" dirty="0">
                <a:latin typeface="方正姚体" panose="02010601030101010101" pitchFamily="2" charset="-122"/>
                <a:ea typeface="方正姚体" panose="02010601030101010101" pitchFamily="2" charset="-122"/>
              </a:rPr>
              <a:t>或等待</a:t>
            </a:r>
            <a:r>
              <a:rPr lang="en-US" altLang="zh-CN" b="0" dirty="0">
                <a:latin typeface="方正姚体" panose="02010601030101010101" pitchFamily="2" charset="-122"/>
                <a:ea typeface="方正姚体" panose="02010601030101010101" pitchFamily="2" charset="-122"/>
              </a:rPr>
              <a:t>wait</a:t>
            </a:r>
            <a:r>
              <a:rPr lang="zh-CN" altLang="en-US" b="0" dirty="0">
                <a:latin typeface="方正姚体" panose="02010601030101010101" pitchFamily="2" charset="-122"/>
                <a:ea typeface="方正姚体" panose="02010601030101010101" pitchFamily="2" charset="-122"/>
              </a:rPr>
              <a:t>标识的语句。</a:t>
            </a:r>
            <a:endParaRPr lang="zh-CN" altLang="en-US" b="0" dirty="0">
              <a:latin typeface="方正姚体" panose="02010601030101010101" pitchFamily="2" charset="-122"/>
              <a:ea typeface="方正姚体" panose="02010601030101010101" pitchFamily="2" charset="-122"/>
            </a:endParaRPr>
          </a:p>
          <a:p>
            <a:pPr algn="just" eaLnBrk="1" hangingPunct="1">
              <a:lnSpc>
                <a:spcPct val="110000"/>
              </a:lnSpc>
              <a:buClr>
                <a:schemeClr val="hlink"/>
              </a:buClr>
              <a:buSzPct val="80000"/>
              <a:buFont typeface="Wingdings" panose="05000000000000000000" pitchFamily="2" charset="2"/>
              <a:buChar char="Ø"/>
            </a:pPr>
            <a:r>
              <a:rPr lang="zh-CN" altLang="en-US" b="0" dirty="0">
                <a:latin typeface="方正姚体" panose="02010601030101010101" pitchFamily="2" charset="-122"/>
                <a:ea typeface="方正姚体" panose="02010601030101010101" pitchFamily="2" charset="-122"/>
              </a:rPr>
              <a:t>函数不能启动（即调用）任务！</a:t>
            </a:r>
            <a:endParaRPr lang="zh-CN" altLang="en-US" b="0" dirty="0">
              <a:latin typeface="方正姚体" panose="02010601030101010101" pitchFamily="2" charset="-122"/>
              <a:ea typeface="方正姚体" panose="02010601030101010101" pitchFamily="2" charset="-122"/>
            </a:endParaRPr>
          </a:p>
          <a:p>
            <a:pPr algn="just" eaLnBrk="1" hangingPunct="1">
              <a:lnSpc>
                <a:spcPct val="110000"/>
              </a:lnSpc>
              <a:buClr>
                <a:schemeClr val="hlink"/>
              </a:buClr>
              <a:buSzPct val="80000"/>
              <a:buFont typeface="Wingdings" panose="05000000000000000000" pitchFamily="2" charset="2"/>
              <a:buChar char="Ø"/>
            </a:pPr>
            <a:r>
              <a:rPr lang="zh-CN" altLang="en-US" b="0" dirty="0">
                <a:latin typeface="方正姚体" panose="02010601030101010101" pitchFamily="2" charset="-122"/>
                <a:ea typeface="方正姚体" panose="02010601030101010101" pitchFamily="2" charset="-122"/>
              </a:rPr>
              <a:t>定义函数时至少要有一个输入参量！且</a:t>
            </a:r>
            <a:r>
              <a:rPr lang="zh-CN" altLang="en-US" b="0" dirty="0">
                <a:solidFill>
                  <a:srgbClr val="CC3300"/>
                </a:solidFill>
                <a:latin typeface="方正姚体" panose="02010601030101010101" pitchFamily="2" charset="-122"/>
                <a:ea typeface="方正姚体" panose="02010601030101010101" pitchFamily="2" charset="-122"/>
              </a:rPr>
              <a:t>不能有任何输出或输入</a:t>
            </a:r>
            <a:r>
              <a:rPr lang="en-US" altLang="zh-CN" b="0" dirty="0">
                <a:solidFill>
                  <a:srgbClr val="CC3300"/>
                </a:solidFill>
                <a:latin typeface="方正姚体" panose="02010601030101010101" pitchFamily="2" charset="-122"/>
                <a:ea typeface="方正姚体" panose="02010601030101010101" pitchFamily="2" charset="-122"/>
              </a:rPr>
              <a:t>/</a:t>
            </a:r>
            <a:r>
              <a:rPr lang="zh-CN" altLang="en-US" b="0" dirty="0">
                <a:solidFill>
                  <a:srgbClr val="CC3300"/>
                </a:solidFill>
                <a:latin typeface="方正姚体" panose="02010601030101010101" pitchFamily="2" charset="-122"/>
                <a:ea typeface="方正姚体" panose="02010601030101010101" pitchFamily="2" charset="-122"/>
              </a:rPr>
              <a:t>输出双向变量</a:t>
            </a:r>
            <a:r>
              <a:rPr lang="zh-CN" altLang="en-US" b="0" dirty="0">
                <a:latin typeface="方正姚体" panose="02010601030101010101" pitchFamily="2" charset="-122"/>
                <a:ea typeface="方正姚体" panose="02010601030101010101" pitchFamily="2" charset="-122"/>
              </a:rPr>
              <a:t>。</a:t>
            </a:r>
            <a:endParaRPr lang="zh-CN" altLang="en-US" b="0" dirty="0">
              <a:latin typeface="方正姚体" panose="02010601030101010101" pitchFamily="2" charset="-122"/>
              <a:ea typeface="方正姚体" panose="02010601030101010101" pitchFamily="2" charset="-122"/>
            </a:endParaRPr>
          </a:p>
          <a:p>
            <a:pPr algn="just" eaLnBrk="1" hangingPunct="1">
              <a:lnSpc>
                <a:spcPct val="110000"/>
              </a:lnSpc>
              <a:buClr>
                <a:schemeClr val="hlink"/>
              </a:buClr>
              <a:buSzPct val="80000"/>
              <a:buFont typeface="Wingdings" panose="05000000000000000000" pitchFamily="2" charset="2"/>
              <a:buChar char="Ø"/>
            </a:pPr>
            <a:r>
              <a:rPr lang="zh-CN" altLang="en-US" b="0" dirty="0">
                <a:latin typeface="方正姚体" panose="02010601030101010101" pitchFamily="2" charset="-122"/>
                <a:ea typeface="方正姚体" panose="02010601030101010101" pitchFamily="2" charset="-122"/>
              </a:rPr>
              <a:t>在函数的定义中必须有一条</a:t>
            </a:r>
            <a:r>
              <a:rPr lang="zh-CN" altLang="en-US" b="0" dirty="0">
                <a:solidFill>
                  <a:srgbClr val="FF33CC"/>
                </a:solidFill>
                <a:latin typeface="方正姚体" panose="02010601030101010101" pitchFamily="2" charset="-122"/>
                <a:ea typeface="方正姚体" panose="02010601030101010101" pitchFamily="2" charset="-122"/>
              </a:rPr>
              <a:t>赋值语句</a:t>
            </a:r>
            <a:r>
              <a:rPr lang="zh-CN" altLang="en-US" b="0" dirty="0">
                <a:latin typeface="方正姚体" panose="02010601030101010101" pitchFamily="2" charset="-122"/>
                <a:ea typeface="方正姚体" panose="02010601030101010101" pitchFamily="2" charset="-122"/>
              </a:rPr>
              <a:t>，给函数中的一个</a:t>
            </a:r>
            <a:r>
              <a:rPr lang="zh-CN" altLang="en-US" b="0" dirty="0">
                <a:solidFill>
                  <a:srgbClr val="FF33CC"/>
                </a:solidFill>
                <a:latin typeface="方正姚体" panose="02010601030101010101" pitchFamily="2" charset="-122"/>
                <a:ea typeface="方正姚体" panose="02010601030101010101" pitchFamily="2" charset="-122"/>
              </a:rPr>
              <a:t>内部寄存器</a:t>
            </a:r>
            <a:r>
              <a:rPr lang="zh-CN" altLang="en-US" b="0" dirty="0">
                <a:latin typeface="方正姚体" panose="02010601030101010101" pitchFamily="2" charset="-122"/>
                <a:ea typeface="方正姚体" panose="02010601030101010101" pitchFamily="2" charset="-122"/>
              </a:rPr>
              <a:t>赋以函数的结果值，该内部寄存器与函数同名。</a:t>
            </a:r>
            <a:endParaRPr lang="zh-CN" altLang="en-US" b="0" dirty="0">
              <a:latin typeface="方正姚体" panose="02010601030101010101" pitchFamily="2" charset="-122"/>
              <a:ea typeface="方正姚体" panose="02010601030101010101" pitchFamily="2" charset="-122"/>
            </a:endParaRPr>
          </a:p>
        </p:txBody>
      </p:sp>
      <p:sp>
        <p:nvSpPr>
          <p:cNvPr id="1778692" name="AutoShape 4"/>
          <p:cNvSpPr>
            <a:spLocks noChangeArrowheads="1"/>
          </p:cNvSpPr>
          <p:nvPr/>
        </p:nvSpPr>
        <p:spPr bwMode="auto">
          <a:xfrm rot="-765681">
            <a:off x="0" y="1360488"/>
            <a:ext cx="3005138" cy="687388"/>
          </a:xfrm>
          <a:prstGeom prst="star32">
            <a:avLst>
              <a:gd name="adj" fmla="val 37500"/>
            </a:avLst>
          </a:prstGeom>
          <a:solidFill>
            <a:schemeClr val="accent2"/>
          </a:solidFill>
          <a:ln w="9525">
            <a:solidFill>
              <a:srgbClr val="00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cs typeface="+mn-cs"/>
              </a:rPr>
              <a:t>函数的使用规则</a:t>
            </a:r>
            <a:endParaRPr kumimoji="0" lang="zh-CN" alt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cs typeface="+mn-cs"/>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1778692"/>
                                        </p:tgtEl>
                                        <p:attrNameLst>
                                          <p:attrName>style.visibility</p:attrName>
                                        </p:attrNameLst>
                                      </p:cBhvr>
                                      <p:to>
                                        <p:strVal val="visible"/>
                                      </p:to>
                                    </p:set>
                                    <p:anim calcmode="lin" valueType="num">
                                      <p:cBhvr>
                                        <p:cTn id="7" dur="500" fill="hold"/>
                                        <p:tgtEl>
                                          <p:spTgt spid="1778692"/>
                                        </p:tgtEl>
                                        <p:attrNameLst>
                                          <p:attrName>ppt_w</p:attrName>
                                        </p:attrNameLst>
                                      </p:cBhvr>
                                      <p:tavLst>
                                        <p:tav tm="0">
                                          <p:val>
                                            <p:strVal val="4/3*#ppt_w"/>
                                          </p:val>
                                        </p:tav>
                                        <p:tav tm="100000">
                                          <p:val>
                                            <p:strVal val="#ppt_w"/>
                                          </p:val>
                                        </p:tav>
                                      </p:tavLst>
                                    </p:anim>
                                    <p:anim calcmode="lin" valueType="num">
                                      <p:cBhvr>
                                        <p:cTn id="8" dur="500" fill="hold"/>
                                        <p:tgtEl>
                                          <p:spTgt spid="1778692"/>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78691"/>
                                        </p:tgtEl>
                                        <p:attrNameLst>
                                          <p:attrName>style.visibility</p:attrName>
                                        </p:attrNameLst>
                                      </p:cBhvr>
                                      <p:to>
                                        <p:strVal val="visible"/>
                                      </p:to>
                                    </p:set>
                                    <p:anim calcmode="lin" valueType="num">
                                      <p:cBhvr additive="base">
                                        <p:cTn id="12" dur="500" fill="hold"/>
                                        <p:tgtEl>
                                          <p:spTgt spid="1778691"/>
                                        </p:tgtEl>
                                        <p:attrNameLst>
                                          <p:attrName>ppt_x</p:attrName>
                                        </p:attrNameLst>
                                      </p:cBhvr>
                                      <p:tavLst>
                                        <p:tav tm="0">
                                          <p:val>
                                            <p:strVal val="#ppt_x"/>
                                          </p:val>
                                        </p:tav>
                                        <p:tav tm="100000">
                                          <p:val>
                                            <p:strVal val="#ppt_x"/>
                                          </p:val>
                                        </p:tav>
                                      </p:tavLst>
                                    </p:anim>
                                    <p:anim calcmode="lin" valueType="num">
                                      <p:cBhvr additive="base">
                                        <p:cTn id="13" dur="500" fill="hold"/>
                                        <p:tgtEl>
                                          <p:spTgt spid="17786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8691" grpId="0"/>
      <p:bldP spid="1778692" grpId="0" animBg="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5266"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80739" name="Rectangle 3"/>
          <p:cNvSpPr>
            <a:spLocks noGrp="1"/>
          </p:cNvSpPr>
          <p:nvPr>
            <p:ph idx="1"/>
          </p:nvPr>
        </p:nvSpPr>
        <p:spPr>
          <a:xfrm>
            <a:off x="395288" y="1154113"/>
            <a:ext cx="8555037" cy="515937"/>
          </a:xfrm>
          <a:ln/>
        </p:spPr>
        <p:txBody>
          <a:bodyPr vert="horz" wrap="square" lIns="91440" tIns="45720" rIns="91440" bIns="45720" anchor="t" anchorCtr="0"/>
          <a:p>
            <a:pPr algn="just" eaLnBrk="1" hangingPunct="1">
              <a:lnSpc>
                <a:spcPct val="110000"/>
              </a:lnSpc>
              <a:buNone/>
            </a:pPr>
            <a:r>
              <a:rPr lang="en-US" altLang="zh-CN" dirty="0">
                <a:latin typeface="宋体" panose="02010600030101010101" pitchFamily="2" charset="-122"/>
              </a:rPr>
              <a:t>[</a:t>
            </a:r>
            <a:r>
              <a:rPr lang="zh-CN" altLang="en-US" dirty="0">
                <a:solidFill>
                  <a:srgbClr val="FF0066"/>
                </a:solidFill>
                <a:latin typeface="宋体" panose="02010600030101010101" pitchFamily="2" charset="-122"/>
              </a:rPr>
              <a:t>例</a:t>
            </a:r>
            <a:r>
              <a:rPr lang="en-US" altLang="zh-CN" dirty="0">
                <a:latin typeface="宋体" panose="02010600030101010101" pitchFamily="2" charset="-122"/>
              </a:rPr>
              <a:t>] </a:t>
            </a:r>
            <a:r>
              <a:rPr lang="zh-CN" altLang="en-US" dirty="0">
                <a:latin typeface="宋体" panose="02010600030101010101" pitchFamily="2" charset="-122"/>
              </a:rPr>
              <a:t>利用函数对一个</a:t>
            </a:r>
            <a:r>
              <a:rPr lang="en-US" altLang="zh-CN" dirty="0">
                <a:latin typeface="宋体" panose="02010600030101010101" pitchFamily="2" charset="-122"/>
              </a:rPr>
              <a:t>8</a:t>
            </a:r>
            <a:r>
              <a:rPr lang="zh-CN" altLang="en-US" dirty="0">
                <a:latin typeface="宋体" panose="02010600030101010101" pitchFamily="2" charset="-122"/>
              </a:rPr>
              <a:t>位二进制数中为</a:t>
            </a:r>
            <a:r>
              <a:rPr lang="en-US" altLang="zh-CN" dirty="0">
                <a:latin typeface="宋体" panose="02010600030101010101" pitchFamily="2" charset="-122"/>
              </a:rPr>
              <a:t>0</a:t>
            </a:r>
            <a:r>
              <a:rPr lang="zh-CN" altLang="en-US" dirty="0">
                <a:latin typeface="宋体" panose="02010600030101010101" pitchFamily="2" charset="-122"/>
              </a:rPr>
              <a:t>的位进行计数。</a:t>
            </a:r>
            <a:endParaRPr lang="zh-CN" altLang="en-US" dirty="0">
              <a:latin typeface="宋体" panose="02010600030101010101" pitchFamily="2" charset="-122"/>
            </a:endParaRPr>
          </a:p>
        </p:txBody>
      </p:sp>
      <p:pic>
        <p:nvPicPr>
          <p:cNvPr id="1780740" name="Picture 4" descr="count0s_function_v"/>
          <p:cNvPicPr>
            <a:picLocks noChangeAspect="1"/>
          </p:cNvPicPr>
          <p:nvPr/>
        </p:nvPicPr>
        <p:blipFill>
          <a:blip r:embed="rId1"/>
          <a:stretch>
            <a:fillRect/>
          </a:stretch>
        </p:blipFill>
        <p:spPr>
          <a:xfrm>
            <a:off x="623888" y="1779588"/>
            <a:ext cx="7924800" cy="4538662"/>
          </a:xfrm>
          <a:prstGeom prst="rect">
            <a:avLst/>
          </a:prstGeom>
          <a:noFill/>
          <a:ln w="9525">
            <a:noFill/>
          </a:ln>
        </p:spPr>
      </p:pic>
      <p:grpSp>
        <p:nvGrpSpPr>
          <p:cNvPr id="1780741" name="Group 5"/>
          <p:cNvGrpSpPr/>
          <p:nvPr/>
        </p:nvGrpSpPr>
        <p:grpSpPr>
          <a:xfrm>
            <a:off x="2909888" y="3151188"/>
            <a:ext cx="2438400" cy="336550"/>
            <a:chOff x="1824" y="2112"/>
            <a:chExt cx="1536" cy="212"/>
          </a:xfrm>
        </p:grpSpPr>
        <p:sp>
          <p:nvSpPr>
            <p:cNvPr id="395278" name="Line 6"/>
            <p:cNvSpPr/>
            <p:nvPr/>
          </p:nvSpPr>
          <p:spPr>
            <a:xfrm>
              <a:off x="1824" y="2208"/>
              <a:ext cx="336" cy="0"/>
            </a:xfrm>
            <a:prstGeom prst="line">
              <a:avLst/>
            </a:prstGeom>
            <a:ln w="28575" cap="flat" cmpd="sng">
              <a:solidFill>
                <a:srgbClr val="FF0066"/>
              </a:solidFill>
              <a:prstDash val="solid"/>
              <a:headEnd type="none" w="med" len="med"/>
              <a:tailEnd type="triangle" w="med" len="med"/>
            </a:ln>
          </p:spPr>
        </p:sp>
        <p:sp>
          <p:nvSpPr>
            <p:cNvPr id="395279" name="Text Box 7"/>
            <p:cNvSpPr txBox="1"/>
            <p:nvPr/>
          </p:nvSpPr>
          <p:spPr>
            <a:xfrm>
              <a:off x="2208" y="2112"/>
              <a:ext cx="1152" cy="212"/>
            </a:xfrm>
            <a:prstGeom prst="rect">
              <a:avLst/>
            </a:prstGeom>
            <a:solidFill>
              <a:srgbClr val="FF66FF"/>
            </a:solidFill>
            <a:ln w="76200">
              <a:noFill/>
            </a:ln>
          </p:spPr>
          <p:txBody>
            <a:bodyPr lIns="30724" tIns="15362" rIns="30724" bIns="15362">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defTabSz="307975" eaLnBrk="1" hangingPunct="1">
                <a:spcBef>
                  <a:spcPct val="50000"/>
                </a:spcBef>
                <a:buClrTx/>
                <a:buFontTx/>
                <a:buNone/>
              </a:pPr>
              <a:r>
                <a:rPr lang="zh-CN" altLang="en-US" sz="2000" b="0" dirty="0">
                  <a:solidFill>
                    <a:srgbClr val="000000"/>
                  </a:solidFill>
                  <a:latin typeface="Times New Roman" panose="02020603050405020304" pitchFamily="18" charset="0"/>
                </a:rPr>
                <a:t>只有输入变量</a:t>
              </a:r>
              <a:endParaRPr lang="zh-CN" altLang="en-US" sz="2000" b="0" dirty="0">
                <a:solidFill>
                  <a:srgbClr val="000000"/>
                </a:solidFill>
                <a:latin typeface="Times New Roman" panose="02020603050405020304" pitchFamily="18" charset="0"/>
              </a:endParaRPr>
            </a:p>
          </p:txBody>
        </p:sp>
      </p:grpSp>
      <p:grpSp>
        <p:nvGrpSpPr>
          <p:cNvPr id="1780744" name="Group 8"/>
          <p:cNvGrpSpPr/>
          <p:nvPr/>
        </p:nvGrpSpPr>
        <p:grpSpPr>
          <a:xfrm>
            <a:off x="1919288" y="5056188"/>
            <a:ext cx="1981200" cy="412750"/>
            <a:chOff x="1200" y="3264"/>
            <a:chExt cx="1248" cy="260"/>
          </a:xfrm>
        </p:grpSpPr>
        <p:sp>
          <p:nvSpPr>
            <p:cNvPr id="395276" name="Line 9"/>
            <p:cNvSpPr/>
            <p:nvPr/>
          </p:nvSpPr>
          <p:spPr>
            <a:xfrm>
              <a:off x="1200" y="3264"/>
              <a:ext cx="288" cy="144"/>
            </a:xfrm>
            <a:prstGeom prst="line">
              <a:avLst/>
            </a:prstGeom>
            <a:ln w="28575" cap="flat" cmpd="sng">
              <a:solidFill>
                <a:srgbClr val="FF0066"/>
              </a:solidFill>
              <a:prstDash val="solid"/>
              <a:headEnd type="none" w="med" len="med"/>
              <a:tailEnd type="triangle" w="med" len="med"/>
            </a:ln>
          </p:spPr>
        </p:sp>
        <p:sp>
          <p:nvSpPr>
            <p:cNvPr id="395277" name="Text Box 10"/>
            <p:cNvSpPr txBox="1"/>
            <p:nvPr/>
          </p:nvSpPr>
          <p:spPr>
            <a:xfrm>
              <a:off x="1488" y="3312"/>
              <a:ext cx="960" cy="212"/>
            </a:xfrm>
            <a:prstGeom prst="rect">
              <a:avLst/>
            </a:prstGeom>
            <a:solidFill>
              <a:srgbClr val="FF66FF"/>
            </a:solidFill>
            <a:ln w="76200">
              <a:noFill/>
            </a:ln>
          </p:spPr>
          <p:txBody>
            <a:bodyPr lIns="30724" tIns="15362" rIns="30724" bIns="15362">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defTabSz="307975" eaLnBrk="1" hangingPunct="1">
                <a:spcBef>
                  <a:spcPct val="50000"/>
                </a:spcBef>
                <a:buClrTx/>
                <a:buFontTx/>
                <a:buNone/>
              </a:pPr>
              <a:r>
                <a:rPr lang="zh-CN" altLang="en-US" sz="2000" b="0" dirty="0">
                  <a:solidFill>
                    <a:srgbClr val="000000"/>
                  </a:solidFill>
                  <a:latin typeface="Times New Roman" panose="02020603050405020304" pitchFamily="18" charset="0"/>
                </a:rPr>
                <a:t>内部寄存器</a:t>
              </a:r>
              <a:endParaRPr lang="zh-CN" altLang="en-US" sz="2000" b="0" dirty="0">
                <a:solidFill>
                  <a:srgbClr val="000000"/>
                </a:solidFill>
                <a:latin typeface="Times New Roman" panose="02020603050405020304" pitchFamily="18" charset="0"/>
              </a:endParaRPr>
            </a:p>
          </p:txBody>
        </p:sp>
      </p:grpSp>
      <p:grpSp>
        <p:nvGrpSpPr>
          <p:cNvPr id="1780747" name="Group 11"/>
          <p:cNvGrpSpPr/>
          <p:nvPr/>
        </p:nvGrpSpPr>
        <p:grpSpPr>
          <a:xfrm>
            <a:off x="3367088" y="6046788"/>
            <a:ext cx="3124200" cy="412750"/>
            <a:chOff x="2112" y="3888"/>
            <a:chExt cx="1968" cy="260"/>
          </a:xfrm>
        </p:grpSpPr>
        <p:sp>
          <p:nvSpPr>
            <p:cNvPr id="395274" name="Line 12"/>
            <p:cNvSpPr/>
            <p:nvPr/>
          </p:nvSpPr>
          <p:spPr>
            <a:xfrm>
              <a:off x="2112" y="3888"/>
              <a:ext cx="288" cy="144"/>
            </a:xfrm>
            <a:prstGeom prst="line">
              <a:avLst/>
            </a:prstGeom>
            <a:ln w="28575" cap="flat" cmpd="sng">
              <a:solidFill>
                <a:srgbClr val="FF0066"/>
              </a:solidFill>
              <a:prstDash val="solid"/>
              <a:headEnd type="none" w="med" len="med"/>
              <a:tailEnd type="triangle" w="med" len="med"/>
            </a:ln>
          </p:spPr>
        </p:sp>
        <p:sp>
          <p:nvSpPr>
            <p:cNvPr id="395275" name="Text Box 13"/>
            <p:cNvSpPr txBox="1"/>
            <p:nvPr/>
          </p:nvSpPr>
          <p:spPr>
            <a:xfrm>
              <a:off x="2400" y="3936"/>
              <a:ext cx="1680" cy="212"/>
            </a:xfrm>
            <a:prstGeom prst="rect">
              <a:avLst/>
            </a:prstGeom>
            <a:solidFill>
              <a:srgbClr val="FF66FF"/>
            </a:solidFill>
            <a:ln w="76200">
              <a:noFill/>
            </a:ln>
          </p:spPr>
          <p:txBody>
            <a:bodyPr lIns="30724" tIns="15362" rIns="30724" bIns="15362">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defTabSz="307975" eaLnBrk="1" hangingPunct="1">
                <a:spcBef>
                  <a:spcPct val="50000"/>
                </a:spcBef>
                <a:buClrTx/>
                <a:buFontTx/>
                <a:buNone/>
              </a:pPr>
              <a:r>
                <a:rPr lang="zh-CN" altLang="en-US" sz="2000" b="0" dirty="0">
                  <a:solidFill>
                    <a:srgbClr val="000000"/>
                  </a:solidFill>
                  <a:latin typeface="Times New Roman" panose="02020603050405020304" pitchFamily="18" charset="0"/>
                </a:rPr>
                <a:t>对应函数的输入变量</a:t>
              </a:r>
              <a:endParaRPr lang="zh-CN" altLang="en-US" sz="2000" b="0" dirty="0">
                <a:solidFill>
                  <a:srgbClr val="000000"/>
                </a:solidFill>
                <a:latin typeface="Times New Roman" panose="02020603050405020304" pitchFamily="18" charset="0"/>
              </a:endParaRPr>
            </a:p>
          </p:txBody>
        </p:sp>
      </p:grpSp>
      <p:sp>
        <p:nvSpPr>
          <p:cNvPr id="1780750" name="Oval 14"/>
          <p:cNvSpPr/>
          <p:nvPr/>
        </p:nvSpPr>
        <p:spPr>
          <a:xfrm>
            <a:off x="1500188" y="4808538"/>
            <a:ext cx="628650" cy="304800"/>
          </a:xfrm>
          <a:prstGeom prst="ellipse">
            <a:avLst/>
          </a:prstGeom>
          <a:noFill/>
          <a:ln w="222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1780751" name="Oval 15"/>
          <p:cNvSpPr/>
          <p:nvPr/>
        </p:nvSpPr>
        <p:spPr>
          <a:xfrm>
            <a:off x="3081338" y="5703888"/>
            <a:ext cx="628650" cy="304800"/>
          </a:xfrm>
          <a:prstGeom prst="ellipse">
            <a:avLst/>
          </a:prstGeom>
          <a:noFill/>
          <a:ln w="222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80739"/>
                                        </p:tgtEl>
                                        <p:attrNameLst>
                                          <p:attrName>style.visibility</p:attrName>
                                        </p:attrNameLst>
                                      </p:cBhvr>
                                      <p:to>
                                        <p:strVal val="visible"/>
                                      </p:to>
                                    </p:set>
                                    <p:anim calcmode="lin" valueType="num">
                                      <p:cBhvr additive="base">
                                        <p:cTn id="7" dur="500" fill="hold"/>
                                        <p:tgtEl>
                                          <p:spTgt spid="1780739"/>
                                        </p:tgtEl>
                                        <p:attrNameLst>
                                          <p:attrName>ppt_x</p:attrName>
                                        </p:attrNameLst>
                                      </p:cBhvr>
                                      <p:tavLst>
                                        <p:tav tm="0">
                                          <p:val>
                                            <p:strVal val="0-#ppt_w/2"/>
                                          </p:val>
                                        </p:tav>
                                        <p:tav tm="100000">
                                          <p:val>
                                            <p:strVal val="#ppt_x"/>
                                          </p:val>
                                        </p:tav>
                                      </p:tavLst>
                                    </p:anim>
                                    <p:anim calcmode="lin" valueType="num">
                                      <p:cBhvr additive="base">
                                        <p:cTn id="8" dur="500" fill="hold"/>
                                        <p:tgtEl>
                                          <p:spTgt spid="17807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780740"/>
                                        </p:tgtEl>
                                        <p:attrNameLst>
                                          <p:attrName>style.visibility</p:attrName>
                                        </p:attrNameLst>
                                      </p:cBhvr>
                                      <p:to>
                                        <p:strVal val="visible"/>
                                      </p:to>
                                    </p:set>
                                    <p:anim calcmode="lin" valueType="num">
                                      <p:cBhvr additive="base">
                                        <p:cTn id="12" dur="500" fill="hold"/>
                                        <p:tgtEl>
                                          <p:spTgt spid="1780740"/>
                                        </p:tgtEl>
                                        <p:attrNameLst>
                                          <p:attrName>ppt_x</p:attrName>
                                        </p:attrNameLst>
                                      </p:cBhvr>
                                      <p:tavLst>
                                        <p:tav tm="0">
                                          <p:val>
                                            <p:strVal val="#ppt_x"/>
                                          </p:val>
                                        </p:tav>
                                        <p:tav tm="100000">
                                          <p:val>
                                            <p:strVal val="#ppt_x"/>
                                          </p:val>
                                        </p:tav>
                                      </p:tavLst>
                                    </p:anim>
                                    <p:anim calcmode="lin" valueType="num">
                                      <p:cBhvr additive="base">
                                        <p:cTn id="13" dur="500" fill="hold"/>
                                        <p:tgtEl>
                                          <p:spTgt spid="178074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780741"/>
                                        </p:tgtEl>
                                        <p:attrNameLst>
                                          <p:attrName>style.visibility</p:attrName>
                                        </p:attrNameLst>
                                      </p:cBhvr>
                                      <p:to>
                                        <p:strVal val="visible"/>
                                      </p:to>
                                    </p:set>
                                    <p:animEffect transition="in" filter="wipe(left)">
                                      <p:cBhvr>
                                        <p:cTn id="18" dur="500"/>
                                        <p:tgtEl>
                                          <p:spTgt spid="1780741"/>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780750"/>
                                        </p:tgtEl>
                                        <p:attrNameLst>
                                          <p:attrName>style.visibility</p:attrName>
                                        </p:attrNameLst>
                                      </p:cBhvr>
                                      <p:to>
                                        <p:strVal val="visible"/>
                                      </p:to>
                                    </p:set>
                                    <p:animEffect transition="in" filter="dissolve">
                                      <p:cBhvr>
                                        <p:cTn id="23" dur="500"/>
                                        <p:tgtEl>
                                          <p:spTgt spid="1780750"/>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780744"/>
                                        </p:tgtEl>
                                        <p:attrNameLst>
                                          <p:attrName>style.visibility</p:attrName>
                                        </p:attrNameLst>
                                      </p:cBhvr>
                                      <p:to>
                                        <p:strVal val="visible"/>
                                      </p:to>
                                    </p:set>
                                    <p:animEffect transition="in" filter="wipe(left)">
                                      <p:cBhvr>
                                        <p:cTn id="27" dur="500"/>
                                        <p:tgtEl>
                                          <p:spTgt spid="178074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80751"/>
                                        </p:tgtEl>
                                        <p:attrNameLst>
                                          <p:attrName>style.visibility</p:attrName>
                                        </p:attrNameLst>
                                      </p:cBhvr>
                                      <p:to>
                                        <p:strVal val="visible"/>
                                      </p:to>
                                    </p:set>
                                    <p:animEffect transition="in" filter="dissolve">
                                      <p:cBhvr>
                                        <p:cTn id="32" dur="500"/>
                                        <p:tgtEl>
                                          <p:spTgt spid="1780751"/>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780747"/>
                                        </p:tgtEl>
                                        <p:attrNameLst>
                                          <p:attrName>style.visibility</p:attrName>
                                        </p:attrNameLst>
                                      </p:cBhvr>
                                      <p:to>
                                        <p:strVal val="visible"/>
                                      </p:to>
                                    </p:set>
                                    <p:animEffect transition="in" filter="wipe(left)">
                                      <p:cBhvr>
                                        <p:cTn id="36" dur="500"/>
                                        <p:tgtEl>
                                          <p:spTgt spid="1780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0739" grpId="0"/>
      <p:bldP spid="1780750" grpId="0" animBg="1"/>
      <p:bldP spid="17807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Text Box 13"/>
          <p:cNvSpPr txBox="1"/>
          <p:nvPr/>
        </p:nvSpPr>
        <p:spPr>
          <a:xfrm>
            <a:off x="685800" y="990600"/>
            <a:ext cx="4495800" cy="457200"/>
          </a:xfrm>
          <a:prstGeom prst="rect">
            <a:avLst/>
          </a:prstGeom>
          <a:noFill/>
          <a:ln w="9525">
            <a:noFill/>
          </a:ln>
        </p:spPr>
        <p:txBody>
          <a:bodyPr>
            <a:spAutoFit/>
          </a:bodyPr>
          <a:p>
            <a:pPr>
              <a:spcBef>
                <a:spcPct val="50000"/>
              </a:spcBef>
            </a:pPr>
            <a:endParaRPr lang="zh-CN" altLang="zh-CN" sz="1800" b="0" dirty="0">
              <a:solidFill>
                <a:srgbClr val="000000"/>
              </a:solidFill>
              <a:latin typeface="Arial" panose="020B0604020202020204" pitchFamily="34" charset="0"/>
            </a:endParaRPr>
          </a:p>
        </p:txBody>
      </p:sp>
      <p:sp>
        <p:nvSpPr>
          <p:cNvPr id="94211" name="Text Box 14"/>
          <p:cNvSpPr txBox="1"/>
          <p:nvPr/>
        </p:nvSpPr>
        <p:spPr>
          <a:xfrm>
            <a:off x="685800" y="434975"/>
            <a:ext cx="2971800" cy="523875"/>
          </a:xfrm>
          <a:prstGeom prst="rect">
            <a:avLst/>
          </a:prstGeom>
          <a:noFill/>
          <a:ln w="9525">
            <a:noFill/>
          </a:ln>
        </p:spPr>
        <p:txBody>
          <a:bodyPr>
            <a:spAutoFit/>
          </a:bodyPr>
          <a:p>
            <a:pPr>
              <a:spcBef>
                <a:spcPct val="50000"/>
              </a:spcBef>
            </a:pPr>
            <a:r>
              <a:rPr lang="en-US" altLang="zh-CN" sz="2800" b="0" dirty="0">
                <a:solidFill>
                  <a:srgbClr val="7030A0"/>
                </a:solidFill>
                <a:latin typeface="Arial" panose="020B0604020202020204" pitchFamily="34" charset="0"/>
              </a:rPr>
              <a:t>1)</a:t>
            </a:r>
            <a:r>
              <a:rPr lang="zh-CN" altLang="en-US" sz="2800" b="0" dirty="0">
                <a:solidFill>
                  <a:srgbClr val="7030A0"/>
                </a:solidFill>
                <a:latin typeface="Arial" panose="020B0604020202020204" pitchFamily="34" charset="0"/>
              </a:rPr>
              <a:t>模块声明</a:t>
            </a:r>
            <a:endParaRPr lang="zh-CN" altLang="en-US" sz="2800" b="0" dirty="0">
              <a:solidFill>
                <a:srgbClr val="7030A0"/>
              </a:solidFill>
              <a:latin typeface="Arial" panose="020B0604020202020204" pitchFamily="34" charset="0"/>
            </a:endParaRPr>
          </a:p>
        </p:txBody>
      </p:sp>
      <p:sp>
        <p:nvSpPr>
          <p:cNvPr id="94212" name="Text Box 15"/>
          <p:cNvSpPr txBox="1"/>
          <p:nvPr/>
        </p:nvSpPr>
        <p:spPr>
          <a:xfrm>
            <a:off x="685800" y="1033463"/>
            <a:ext cx="8123238" cy="1785937"/>
          </a:xfrm>
          <a:prstGeom prst="rect">
            <a:avLst/>
          </a:prstGeom>
          <a:noFill/>
          <a:ln w="9525">
            <a:noFill/>
          </a:ln>
        </p:spPr>
        <p:txBody>
          <a:bodyPr>
            <a:spAutoFit/>
          </a:bodyPr>
          <a:p>
            <a:pPr>
              <a:spcBef>
                <a:spcPct val="50000"/>
              </a:spcBef>
            </a:pPr>
            <a:r>
              <a:rPr lang="en-US" altLang="zh-CN" sz="2000" b="0" dirty="0">
                <a:solidFill>
                  <a:srgbClr val="44546A"/>
                </a:solidFill>
                <a:latin typeface="Arial" panose="020B0604020202020204" pitchFamily="34" charset="0"/>
              </a:rPr>
              <a:t>       </a:t>
            </a:r>
            <a:r>
              <a:rPr lang="zh-CN" altLang="en-US" sz="2000" b="0" dirty="0">
                <a:solidFill>
                  <a:srgbClr val="44546A"/>
                </a:solidFill>
                <a:latin typeface="Arial" panose="020B0604020202020204" pitchFamily="34" charset="0"/>
              </a:rPr>
              <a:t>模块声明包括模块名字和模块输入、输出端口列表。其格式如下：</a:t>
            </a:r>
            <a:endParaRPr lang="zh-CN" altLang="en-US" sz="2000" b="0" dirty="0">
              <a:solidFill>
                <a:srgbClr val="44546A"/>
              </a:solidFill>
              <a:latin typeface="Arial" panose="020B0604020202020204" pitchFamily="34" charset="0"/>
            </a:endParaRPr>
          </a:p>
          <a:p>
            <a:pPr>
              <a:spcBef>
                <a:spcPct val="50000"/>
              </a:spcBef>
            </a:pPr>
            <a:r>
              <a:rPr lang="zh-CN" altLang="en-US" sz="2000" b="0" dirty="0">
                <a:solidFill>
                  <a:srgbClr val="44546A"/>
                </a:solidFill>
                <a:latin typeface="Arial" panose="020B0604020202020204" pitchFamily="34" charset="0"/>
              </a:rPr>
              <a:t>     </a:t>
            </a:r>
            <a:r>
              <a:rPr lang="en-US" altLang="zh-CN" sz="2000" b="0" dirty="0">
                <a:solidFill>
                  <a:srgbClr val="44546A"/>
                </a:solidFill>
                <a:latin typeface="Arial" panose="020B0604020202020204" pitchFamily="34" charset="0"/>
              </a:rPr>
              <a:t>module  </a:t>
            </a:r>
            <a:r>
              <a:rPr lang="zh-CN" altLang="en-US" sz="2000" b="0" dirty="0">
                <a:solidFill>
                  <a:srgbClr val="44546A"/>
                </a:solidFill>
                <a:latin typeface="Arial" panose="020B0604020202020204" pitchFamily="34" charset="0"/>
              </a:rPr>
              <a:t>模块名 </a:t>
            </a:r>
            <a:r>
              <a:rPr lang="en-US" altLang="zh-CN" sz="2000" b="0" dirty="0">
                <a:solidFill>
                  <a:srgbClr val="44546A"/>
                </a:solidFill>
                <a:latin typeface="Arial" panose="020B0604020202020204" pitchFamily="34" charset="0"/>
              </a:rPr>
              <a:t>(</a:t>
            </a:r>
            <a:r>
              <a:rPr lang="zh-CN" altLang="en-US" sz="2000" b="0" dirty="0">
                <a:solidFill>
                  <a:srgbClr val="44546A"/>
                </a:solidFill>
                <a:latin typeface="Arial" panose="020B0604020202020204" pitchFamily="34" charset="0"/>
              </a:rPr>
              <a:t>端口</a:t>
            </a:r>
            <a:r>
              <a:rPr lang="en-US" altLang="zh-CN" sz="2000" b="0" dirty="0">
                <a:solidFill>
                  <a:srgbClr val="44546A"/>
                </a:solidFill>
                <a:latin typeface="Arial" panose="020B0604020202020204" pitchFamily="34" charset="0"/>
              </a:rPr>
              <a:t>1</a:t>
            </a:r>
            <a:r>
              <a:rPr lang="zh-CN" altLang="en-US" sz="2000" b="0" dirty="0">
                <a:solidFill>
                  <a:srgbClr val="44546A"/>
                </a:solidFill>
                <a:latin typeface="Arial" panose="020B0604020202020204" pitchFamily="34" charset="0"/>
              </a:rPr>
              <a:t>，端口</a:t>
            </a:r>
            <a:r>
              <a:rPr lang="en-US" altLang="zh-CN" sz="2000" b="0" dirty="0">
                <a:solidFill>
                  <a:srgbClr val="44546A"/>
                </a:solidFill>
                <a:latin typeface="Arial" panose="020B0604020202020204" pitchFamily="34" charset="0"/>
              </a:rPr>
              <a:t>2</a:t>
            </a:r>
            <a:r>
              <a:rPr lang="zh-CN" altLang="en-US" sz="2000" b="0" dirty="0">
                <a:solidFill>
                  <a:srgbClr val="44546A"/>
                </a:solidFill>
                <a:latin typeface="Arial" panose="020B0604020202020204" pitchFamily="34" charset="0"/>
              </a:rPr>
              <a:t>，端口</a:t>
            </a:r>
            <a:r>
              <a:rPr lang="en-US" altLang="zh-CN" sz="2000" b="0" dirty="0">
                <a:solidFill>
                  <a:srgbClr val="44546A"/>
                </a:solidFill>
                <a:latin typeface="Arial" panose="020B0604020202020204" pitchFamily="34" charset="0"/>
              </a:rPr>
              <a:t>3……)</a:t>
            </a:r>
            <a:r>
              <a:rPr lang="en-US" altLang="zh-CN" sz="2000" b="0" dirty="0">
                <a:solidFill>
                  <a:srgbClr val="000000"/>
                </a:solidFill>
                <a:latin typeface="Arial" panose="020B0604020202020204" pitchFamily="34" charset="0"/>
              </a:rPr>
              <a:t>;</a:t>
            </a:r>
            <a:endParaRPr lang="en-US" altLang="zh-CN" sz="2000" b="0" dirty="0">
              <a:solidFill>
                <a:srgbClr val="000000"/>
              </a:solidFill>
              <a:latin typeface="Arial" panose="020B0604020202020204" pitchFamily="34" charset="0"/>
            </a:endParaRPr>
          </a:p>
          <a:p>
            <a:pPr>
              <a:spcBef>
                <a:spcPct val="50000"/>
              </a:spcBef>
            </a:pPr>
            <a:r>
              <a:rPr lang="en-US" altLang="zh-CN" sz="2000" b="0" dirty="0">
                <a:solidFill>
                  <a:srgbClr val="44546A"/>
                </a:solidFill>
                <a:latin typeface="Arial" panose="020B0604020202020204" pitchFamily="34" charset="0"/>
              </a:rPr>
              <a:t>     …….</a:t>
            </a:r>
            <a:endParaRPr lang="en-US" altLang="zh-CN" sz="2000" b="0" dirty="0">
              <a:solidFill>
                <a:srgbClr val="44546A"/>
              </a:solidFill>
              <a:latin typeface="Arial" panose="020B0604020202020204" pitchFamily="34" charset="0"/>
            </a:endParaRPr>
          </a:p>
          <a:p>
            <a:pPr>
              <a:spcBef>
                <a:spcPct val="50000"/>
              </a:spcBef>
            </a:pPr>
            <a:r>
              <a:rPr lang="en-US" altLang="zh-CN" sz="2000" b="0" dirty="0">
                <a:solidFill>
                  <a:srgbClr val="44546A"/>
                </a:solidFill>
                <a:latin typeface="Arial" panose="020B0604020202020204" pitchFamily="34" charset="0"/>
              </a:rPr>
              <a:t>    endmodule</a:t>
            </a:r>
            <a:r>
              <a:rPr lang="zh-CN" altLang="en-US" sz="2000" b="0" dirty="0">
                <a:solidFill>
                  <a:srgbClr val="44546A"/>
                </a:solidFill>
                <a:latin typeface="Arial" panose="020B0604020202020204" pitchFamily="34" charset="0"/>
              </a:rPr>
              <a:t>。</a:t>
            </a:r>
            <a:endParaRPr lang="zh-CN" altLang="en-US" sz="2000" b="0" dirty="0">
              <a:solidFill>
                <a:srgbClr val="44546A"/>
              </a:solidFill>
              <a:latin typeface="Arial" panose="020B0604020202020204" pitchFamily="34" charset="0"/>
            </a:endParaRPr>
          </a:p>
        </p:txBody>
      </p:sp>
      <p:sp>
        <p:nvSpPr>
          <p:cNvPr id="94213" name="Text Box 16"/>
          <p:cNvSpPr txBox="1"/>
          <p:nvPr/>
        </p:nvSpPr>
        <p:spPr>
          <a:xfrm>
            <a:off x="655638" y="2874963"/>
            <a:ext cx="2971800" cy="523875"/>
          </a:xfrm>
          <a:prstGeom prst="rect">
            <a:avLst/>
          </a:prstGeom>
          <a:noFill/>
          <a:ln w="9525">
            <a:noFill/>
          </a:ln>
        </p:spPr>
        <p:txBody>
          <a:bodyPr>
            <a:spAutoFit/>
          </a:bodyPr>
          <a:p>
            <a:pPr>
              <a:spcBef>
                <a:spcPct val="50000"/>
              </a:spcBef>
            </a:pPr>
            <a:r>
              <a:rPr lang="en-US" altLang="zh-CN" sz="2800" b="0" dirty="0">
                <a:solidFill>
                  <a:srgbClr val="7030A0"/>
                </a:solidFill>
                <a:latin typeface="Arial" panose="020B0604020202020204" pitchFamily="34" charset="0"/>
              </a:rPr>
              <a:t>2)</a:t>
            </a:r>
            <a:r>
              <a:rPr lang="zh-CN" altLang="en-US" sz="2800" b="0" dirty="0">
                <a:solidFill>
                  <a:srgbClr val="7030A0"/>
                </a:solidFill>
                <a:latin typeface="Arial" panose="020B0604020202020204" pitchFamily="34" charset="0"/>
              </a:rPr>
              <a:t>端口</a:t>
            </a:r>
            <a:r>
              <a:rPr lang="en-US" altLang="zh-CN" sz="2800" b="0" dirty="0">
                <a:solidFill>
                  <a:srgbClr val="7030A0"/>
                </a:solidFill>
                <a:latin typeface="Arial" panose="020B0604020202020204" pitchFamily="34" charset="0"/>
              </a:rPr>
              <a:t>(Port)</a:t>
            </a:r>
            <a:r>
              <a:rPr lang="zh-CN" altLang="en-US" sz="2800" b="0" dirty="0">
                <a:solidFill>
                  <a:srgbClr val="7030A0"/>
                </a:solidFill>
                <a:latin typeface="Arial" panose="020B0604020202020204" pitchFamily="34" charset="0"/>
              </a:rPr>
              <a:t>定义</a:t>
            </a:r>
            <a:endParaRPr lang="zh-CN" altLang="en-US" sz="2800" b="0" dirty="0">
              <a:solidFill>
                <a:srgbClr val="7030A0"/>
              </a:solidFill>
              <a:latin typeface="Arial" panose="020B0604020202020204" pitchFamily="34" charset="0"/>
            </a:endParaRPr>
          </a:p>
        </p:txBody>
      </p:sp>
      <p:sp>
        <p:nvSpPr>
          <p:cNvPr id="94214" name="Text Box 17"/>
          <p:cNvSpPr txBox="1"/>
          <p:nvPr/>
        </p:nvSpPr>
        <p:spPr>
          <a:xfrm>
            <a:off x="838200" y="4724400"/>
            <a:ext cx="7086600" cy="400050"/>
          </a:xfrm>
          <a:prstGeom prst="rect">
            <a:avLst/>
          </a:prstGeom>
          <a:noFill/>
          <a:ln w="9525">
            <a:noFill/>
          </a:ln>
        </p:spPr>
        <p:txBody>
          <a:bodyPr>
            <a:spAutoFit/>
          </a:bodyPr>
          <a:p>
            <a:pPr>
              <a:spcBef>
                <a:spcPct val="50000"/>
              </a:spcBef>
            </a:pPr>
            <a:r>
              <a:rPr lang="zh-CN" altLang="en-US" sz="2000" b="0" dirty="0">
                <a:solidFill>
                  <a:srgbClr val="44546A"/>
                </a:solidFill>
                <a:latin typeface="Arial" panose="020B0604020202020204" pitchFamily="34" charset="0"/>
              </a:rPr>
              <a:t>对模块的输入、输出端口要明确说明，其格式为：</a:t>
            </a:r>
            <a:endParaRPr lang="zh-CN" altLang="en-US" sz="2000" b="0" dirty="0">
              <a:solidFill>
                <a:srgbClr val="44546A"/>
              </a:solidFill>
              <a:latin typeface="Arial" panose="020B0604020202020204" pitchFamily="34" charset="0"/>
            </a:endParaRPr>
          </a:p>
        </p:txBody>
      </p:sp>
      <p:sp>
        <p:nvSpPr>
          <p:cNvPr id="94215" name="矩形 1"/>
          <p:cNvSpPr/>
          <p:nvPr/>
        </p:nvSpPr>
        <p:spPr>
          <a:xfrm>
            <a:off x="1550988" y="5249863"/>
            <a:ext cx="5935662" cy="400050"/>
          </a:xfrm>
          <a:prstGeom prst="rect">
            <a:avLst/>
          </a:prstGeom>
          <a:noFill/>
          <a:ln w="9525">
            <a:noFill/>
          </a:ln>
        </p:spPr>
        <p:txBody>
          <a:bodyPr>
            <a:spAutoFit/>
          </a:bodyPr>
          <a:p>
            <a:r>
              <a:rPr lang="en-US" altLang="zh-CN" sz="2000" b="0" dirty="0">
                <a:solidFill>
                  <a:srgbClr val="44546A"/>
                </a:solidFill>
                <a:latin typeface="Arial" panose="020B0604020202020204" pitchFamily="34" charset="0"/>
              </a:rPr>
              <a:t>Input   </a:t>
            </a:r>
            <a:r>
              <a:rPr lang="zh-CN" altLang="en-US" sz="2000" b="0" dirty="0">
                <a:solidFill>
                  <a:srgbClr val="44546A"/>
                </a:solidFill>
                <a:latin typeface="Arial" panose="020B0604020202020204" pitchFamily="34" charset="0"/>
              </a:rPr>
              <a:t>端口</a:t>
            </a:r>
            <a:r>
              <a:rPr lang="en-US" altLang="zh-CN" sz="2000" b="0" dirty="0">
                <a:solidFill>
                  <a:srgbClr val="44546A"/>
                </a:solidFill>
                <a:latin typeface="Arial" panose="020B0604020202020204" pitchFamily="34" charset="0"/>
              </a:rPr>
              <a:t>1</a:t>
            </a:r>
            <a:r>
              <a:rPr lang="zh-CN" altLang="en-US" sz="2000" b="0" dirty="0">
                <a:solidFill>
                  <a:srgbClr val="44546A"/>
                </a:solidFill>
                <a:latin typeface="Arial" panose="020B0604020202020204" pitchFamily="34" charset="0"/>
              </a:rPr>
              <a:t>，端口</a:t>
            </a:r>
            <a:r>
              <a:rPr lang="en-US" altLang="zh-CN" sz="2000" b="0" dirty="0">
                <a:solidFill>
                  <a:srgbClr val="44546A"/>
                </a:solidFill>
                <a:latin typeface="Arial" panose="020B0604020202020204" pitchFamily="34" charset="0"/>
              </a:rPr>
              <a:t>2</a:t>
            </a:r>
            <a:r>
              <a:rPr lang="zh-CN" altLang="en-US" sz="2000" b="0" dirty="0">
                <a:solidFill>
                  <a:srgbClr val="44546A"/>
                </a:solidFill>
                <a:latin typeface="Arial" panose="020B0604020202020204" pitchFamily="34" charset="0"/>
              </a:rPr>
              <a:t>，</a:t>
            </a:r>
            <a:r>
              <a:rPr lang="en-US" altLang="zh-CN" sz="2000" b="0" dirty="0">
                <a:solidFill>
                  <a:srgbClr val="44546A"/>
                </a:solidFill>
                <a:latin typeface="Arial" panose="020B0604020202020204" pitchFamily="34" charset="0"/>
              </a:rPr>
              <a:t>….</a:t>
            </a:r>
            <a:r>
              <a:rPr lang="zh-CN" altLang="en-US" sz="2000" b="0" dirty="0">
                <a:solidFill>
                  <a:srgbClr val="44546A"/>
                </a:solidFill>
                <a:latin typeface="Arial" panose="020B0604020202020204" pitchFamily="34" charset="0"/>
              </a:rPr>
              <a:t>端口</a:t>
            </a:r>
            <a:r>
              <a:rPr lang="en-US" altLang="zh-CN" sz="2000" b="0" dirty="0">
                <a:solidFill>
                  <a:srgbClr val="44546A"/>
                </a:solidFill>
                <a:latin typeface="Arial" panose="020B0604020202020204" pitchFamily="34" charset="0"/>
              </a:rPr>
              <a:t>N;      //</a:t>
            </a:r>
            <a:r>
              <a:rPr lang="zh-CN" altLang="en-US" sz="2000" b="0" dirty="0">
                <a:solidFill>
                  <a:srgbClr val="44546A"/>
                </a:solidFill>
                <a:latin typeface="Arial" panose="020B0604020202020204" pitchFamily="34" charset="0"/>
              </a:rPr>
              <a:t>输入端口</a:t>
            </a:r>
            <a:endParaRPr lang="zh-CN" altLang="en-US" sz="2000" b="0" dirty="0">
              <a:solidFill>
                <a:srgbClr val="000000"/>
              </a:solidFill>
              <a:latin typeface="Arial" panose="020B0604020202020204" pitchFamily="34" charset="0"/>
            </a:endParaRPr>
          </a:p>
        </p:txBody>
      </p:sp>
      <p:sp>
        <p:nvSpPr>
          <p:cNvPr id="94216" name="矩形 8"/>
          <p:cNvSpPr/>
          <p:nvPr/>
        </p:nvSpPr>
        <p:spPr>
          <a:xfrm>
            <a:off x="1497013" y="5703888"/>
            <a:ext cx="5935662" cy="400050"/>
          </a:xfrm>
          <a:prstGeom prst="rect">
            <a:avLst/>
          </a:prstGeom>
          <a:noFill/>
          <a:ln w="9525">
            <a:noFill/>
          </a:ln>
        </p:spPr>
        <p:txBody>
          <a:bodyPr>
            <a:spAutoFit/>
          </a:bodyPr>
          <a:p>
            <a:r>
              <a:rPr lang="en-US" altLang="zh-CN" sz="2000" b="0" dirty="0">
                <a:solidFill>
                  <a:srgbClr val="44546A"/>
                </a:solidFill>
                <a:latin typeface="Arial" panose="020B0604020202020204" pitchFamily="34" charset="0"/>
              </a:rPr>
              <a:t>output   </a:t>
            </a:r>
            <a:r>
              <a:rPr lang="zh-CN" altLang="en-US" sz="2000" b="0" dirty="0">
                <a:solidFill>
                  <a:srgbClr val="44546A"/>
                </a:solidFill>
                <a:latin typeface="Arial" panose="020B0604020202020204" pitchFamily="34" charset="0"/>
              </a:rPr>
              <a:t>端口</a:t>
            </a:r>
            <a:r>
              <a:rPr lang="en-US" altLang="zh-CN" sz="2000" b="0" dirty="0">
                <a:solidFill>
                  <a:srgbClr val="44546A"/>
                </a:solidFill>
                <a:latin typeface="Arial" panose="020B0604020202020204" pitchFamily="34" charset="0"/>
              </a:rPr>
              <a:t>1</a:t>
            </a:r>
            <a:r>
              <a:rPr lang="zh-CN" altLang="en-US" sz="2000" b="0" dirty="0">
                <a:solidFill>
                  <a:srgbClr val="44546A"/>
                </a:solidFill>
                <a:latin typeface="Arial" panose="020B0604020202020204" pitchFamily="34" charset="0"/>
              </a:rPr>
              <a:t>，端口</a:t>
            </a:r>
            <a:r>
              <a:rPr lang="en-US" altLang="zh-CN" sz="2000" b="0" dirty="0">
                <a:solidFill>
                  <a:srgbClr val="44546A"/>
                </a:solidFill>
                <a:latin typeface="Arial" panose="020B0604020202020204" pitchFamily="34" charset="0"/>
              </a:rPr>
              <a:t>2</a:t>
            </a:r>
            <a:r>
              <a:rPr lang="zh-CN" altLang="en-US" sz="2000" b="0" dirty="0">
                <a:solidFill>
                  <a:srgbClr val="44546A"/>
                </a:solidFill>
                <a:latin typeface="Arial" panose="020B0604020202020204" pitchFamily="34" charset="0"/>
              </a:rPr>
              <a:t>，</a:t>
            </a:r>
            <a:r>
              <a:rPr lang="en-US" altLang="zh-CN" sz="2000" b="0" dirty="0">
                <a:solidFill>
                  <a:srgbClr val="44546A"/>
                </a:solidFill>
                <a:latin typeface="Arial" panose="020B0604020202020204" pitchFamily="34" charset="0"/>
              </a:rPr>
              <a:t>….</a:t>
            </a:r>
            <a:r>
              <a:rPr lang="zh-CN" altLang="en-US" sz="2000" b="0" dirty="0">
                <a:solidFill>
                  <a:srgbClr val="44546A"/>
                </a:solidFill>
                <a:latin typeface="Arial" panose="020B0604020202020204" pitchFamily="34" charset="0"/>
              </a:rPr>
              <a:t>端口</a:t>
            </a:r>
            <a:r>
              <a:rPr lang="en-US" altLang="zh-CN" sz="2000" b="0" dirty="0">
                <a:solidFill>
                  <a:srgbClr val="44546A"/>
                </a:solidFill>
                <a:latin typeface="Arial" panose="020B0604020202020204" pitchFamily="34" charset="0"/>
              </a:rPr>
              <a:t>N;     //</a:t>
            </a:r>
            <a:r>
              <a:rPr lang="zh-CN" altLang="en-US" sz="2000" b="0" dirty="0">
                <a:solidFill>
                  <a:srgbClr val="44546A"/>
                </a:solidFill>
                <a:latin typeface="Arial" panose="020B0604020202020204" pitchFamily="34" charset="0"/>
              </a:rPr>
              <a:t>输出端口</a:t>
            </a:r>
            <a:endParaRPr lang="zh-CN" altLang="en-US" sz="2000" b="0" dirty="0">
              <a:solidFill>
                <a:srgbClr val="000000"/>
              </a:solidFill>
              <a:latin typeface="Arial" panose="020B0604020202020204" pitchFamily="34" charset="0"/>
            </a:endParaRPr>
          </a:p>
        </p:txBody>
      </p:sp>
      <p:sp>
        <p:nvSpPr>
          <p:cNvPr id="94217" name="矩形 9"/>
          <p:cNvSpPr/>
          <p:nvPr/>
        </p:nvSpPr>
        <p:spPr>
          <a:xfrm>
            <a:off x="1550988" y="6175375"/>
            <a:ext cx="5935662" cy="400050"/>
          </a:xfrm>
          <a:prstGeom prst="rect">
            <a:avLst/>
          </a:prstGeom>
          <a:noFill/>
          <a:ln w="9525">
            <a:noFill/>
          </a:ln>
        </p:spPr>
        <p:txBody>
          <a:bodyPr>
            <a:spAutoFit/>
          </a:bodyPr>
          <a:p>
            <a:r>
              <a:rPr lang="en-US" altLang="zh-CN" sz="2000" b="0" dirty="0">
                <a:solidFill>
                  <a:srgbClr val="44546A"/>
                </a:solidFill>
                <a:latin typeface="Arial" panose="020B0604020202020204" pitchFamily="34" charset="0"/>
              </a:rPr>
              <a:t>Inout    </a:t>
            </a:r>
            <a:r>
              <a:rPr lang="zh-CN" altLang="en-US" sz="2000" b="0" dirty="0">
                <a:solidFill>
                  <a:srgbClr val="44546A"/>
                </a:solidFill>
                <a:latin typeface="Arial" panose="020B0604020202020204" pitchFamily="34" charset="0"/>
              </a:rPr>
              <a:t>端口</a:t>
            </a:r>
            <a:r>
              <a:rPr lang="en-US" altLang="zh-CN" sz="2000" b="0" dirty="0">
                <a:solidFill>
                  <a:srgbClr val="44546A"/>
                </a:solidFill>
                <a:latin typeface="Arial" panose="020B0604020202020204" pitchFamily="34" charset="0"/>
              </a:rPr>
              <a:t>1</a:t>
            </a:r>
            <a:r>
              <a:rPr lang="zh-CN" altLang="en-US" sz="2000" b="0" dirty="0">
                <a:solidFill>
                  <a:srgbClr val="44546A"/>
                </a:solidFill>
                <a:latin typeface="Arial" panose="020B0604020202020204" pitchFamily="34" charset="0"/>
              </a:rPr>
              <a:t>，端口</a:t>
            </a:r>
            <a:r>
              <a:rPr lang="en-US" altLang="zh-CN" sz="2000" b="0" dirty="0">
                <a:solidFill>
                  <a:srgbClr val="44546A"/>
                </a:solidFill>
                <a:latin typeface="Arial" panose="020B0604020202020204" pitchFamily="34" charset="0"/>
              </a:rPr>
              <a:t>2</a:t>
            </a:r>
            <a:r>
              <a:rPr lang="zh-CN" altLang="en-US" sz="2000" b="0" dirty="0">
                <a:solidFill>
                  <a:srgbClr val="44546A"/>
                </a:solidFill>
                <a:latin typeface="Arial" panose="020B0604020202020204" pitchFamily="34" charset="0"/>
              </a:rPr>
              <a:t>，</a:t>
            </a:r>
            <a:r>
              <a:rPr lang="en-US" altLang="zh-CN" sz="2000" b="0" dirty="0">
                <a:solidFill>
                  <a:srgbClr val="44546A"/>
                </a:solidFill>
                <a:latin typeface="Arial" panose="020B0604020202020204" pitchFamily="34" charset="0"/>
              </a:rPr>
              <a:t>….</a:t>
            </a:r>
            <a:r>
              <a:rPr lang="zh-CN" altLang="en-US" sz="2000" b="0" dirty="0">
                <a:solidFill>
                  <a:srgbClr val="44546A"/>
                </a:solidFill>
                <a:latin typeface="Arial" panose="020B0604020202020204" pitchFamily="34" charset="0"/>
              </a:rPr>
              <a:t>端口</a:t>
            </a:r>
            <a:r>
              <a:rPr lang="en-US" altLang="zh-CN" sz="2000" b="0" dirty="0">
                <a:solidFill>
                  <a:srgbClr val="44546A"/>
                </a:solidFill>
                <a:latin typeface="Arial" panose="020B0604020202020204" pitchFamily="34" charset="0"/>
              </a:rPr>
              <a:t>N;     //</a:t>
            </a:r>
            <a:r>
              <a:rPr lang="zh-CN" altLang="en-US" sz="2000" b="0" dirty="0">
                <a:solidFill>
                  <a:srgbClr val="44546A"/>
                </a:solidFill>
                <a:latin typeface="Arial" panose="020B0604020202020204" pitchFamily="34" charset="0"/>
              </a:rPr>
              <a:t>双向端口</a:t>
            </a:r>
            <a:endParaRPr lang="zh-CN" altLang="en-US" sz="2000" b="0" dirty="0">
              <a:solidFill>
                <a:srgbClr val="000000"/>
              </a:solidFill>
              <a:latin typeface="Arial" panose="020B0604020202020204" pitchFamily="34" charset="0"/>
            </a:endParaRPr>
          </a:p>
        </p:txBody>
      </p:sp>
      <p:sp>
        <p:nvSpPr>
          <p:cNvPr id="94218" name="Text Box 11"/>
          <p:cNvSpPr txBox="1"/>
          <p:nvPr/>
        </p:nvSpPr>
        <p:spPr>
          <a:xfrm>
            <a:off x="377825" y="3473450"/>
            <a:ext cx="7848600" cy="400050"/>
          </a:xfrm>
          <a:prstGeom prst="rect">
            <a:avLst/>
          </a:prstGeom>
          <a:noFill/>
          <a:ln w="9525">
            <a:noFill/>
          </a:ln>
        </p:spPr>
        <p:txBody>
          <a:bodyPr>
            <a:spAutoFit/>
          </a:bodyPr>
          <a:p>
            <a:pPr>
              <a:spcBef>
                <a:spcPct val="50000"/>
              </a:spcBef>
            </a:pPr>
            <a:r>
              <a:rPr lang="en-US" altLang="zh-CN" sz="2000" b="0" dirty="0">
                <a:solidFill>
                  <a:srgbClr val="44546A"/>
                </a:solidFill>
                <a:latin typeface="Arial" panose="020B0604020202020204" pitchFamily="34" charset="0"/>
              </a:rPr>
              <a:t>       </a:t>
            </a:r>
            <a:r>
              <a:rPr lang="zh-CN" altLang="en-US" sz="2000" b="0" dirty="0">
                <a:solidFill>
                  <a:srgbClr val="44546A"/>
                </a:solidFill>
                <a:latin typeface="Arial" panose="020B0604020202020204" pitchFamily="34" charset="0"/>
              </a:rPr>
              <a:t>端口是模块与外界或其他模块连接和通信的信号线，</a:t>
            </a:r>
            <a:endParaRPr lang="zh-CN" altLang="en-US" sz="2000" b="0" dirty="0">
              <a:solidFill>
                <a:srgbClr val="44546A"/>
              </a:solidFill>
              <a:latin typeface="Arial" panose="020B0604020202020204" pitchFamily="34" charset="0"/>
            </a:endParaRPr>
          </a:p>
        </p:txBody>
      </p:sp>
      <p:sp>
        <p:nvSpPr>
          <p:cNvPr id="94219" name="Text Box 14"/>
          <p:cNvSpPr txBox="1"/>
          <p:nvPr/>
        </p:nvSpPr>
        <p:spPr>
          <a:xfrm>
            <a:off x="758825" y="3919538"/>
            <a:ext cx="8385175" cy="708025"/>
          </a:xfrm>
          <a:prstGeom prst="rect">
            <a:avLst/>
          </a:prstGeom>
          <a:noFill/>
          <a:ln w="9525">
            <a:noFill/>
          </a:ln>
        </p:spPr>
        <p:txBody>
          <a:bodyPr>
            <a:spAutoFit/>
          </a:bodyPr>
          <a:p>
            <a:pPr>
              <a:spcBef>
                <a:spcPct val="50000"/>
              </a:spcBef>
            </a:pPr>
            <a:r>
              <a:rPr lang="zh-CN" altLang="en-US" sz="2000" b="0" dirty="0">
                <a:solidFill>
                  <a:srgbClr val="44546A"/>
                </a:solidFill>
                <a:latin typeface="Arial" panose="020B0604020202020204" pitchFamily="34" charset="0"/>
              </a:rPr>
              <a:t>有三种类型的端口</a:t>
            </a:r>
            <a:r>
              <a:rPr lang="en-US" altLang="zh-CN" sz="2000" b="0" dirty="0">
                <a:solidFill>
                  <a:srgbClr val="44546A"/>
                </a:solidFill>
                <a:latin typeface="Arial" panose="020B0604020202020204" pitchFamily="34" charset="0"/>
              </a:rPr>
              <a:t>:</a:t>
            </a:r>
            <a:r>
              <a:rPr lang="zh-CN" altLang="en-US" sz="2000" b="0" dirty="0">
                <a:solidFill>
                  <a:srgbClr val="44546A"/>
                </a:solidFill>
                <a:latin typeface="Arial" panose="020B0604020202020204" pitchFamily="34" charset="0"/>
              </a:rPr>
              <a:t>输入端口</a:t>
            </a:r>
            <a:r>
              <a:rPr lang="en-US" altLang="zh-CN" sz="2000" b="0" dirty="0">
                <a:solidFill>
                  <a:srgbClr val="44546A"/>
                </a:solidFill>
                <a:latin typeface="Arial" panose="020B0604020202020204" pitchFamily="34" charset="0"/>
              </a:rPr>
              <a:t>(input)</a:t>
            </a:r>
            <a:r>
              <a:rPr lang="zh-CN" altLang="en-US" sz="2000" b="0" dirty="0">
                <a:solidFill>
                  <a:srgbClr val="44546A"/>
                </a:solidFill>
                <a:latin typeface="Arial" panose="020B0604020202020204" pitchFamily="34" charset="0"/>
              </a:rPr>
              <a:t>、输出端口</a:t>
            </a:r>
            <a:r>
              <a:rPr lang="en-US" altLang="zh-CN" sz="2000" b="0" dirty="0">
                <a:solidFill>
                  <a:srgbClr val="44546A"/>
                </a:solidFill>
                <a:latin typeface="Arial" panose="020B0604020202020204" pitchFamily="34" charset="0"/>
              </a:rPr>
              <a:t>(output)</a:t>
            </a:r>
            <a:r>
              <a:rPr lang="zh-CN" altLang="en-US" sz="2000" b="0" dirty="0">
                <a:solidFill>
                  <a:srgbClr val="44546A"/>
                </a:solidFill>
                <a:latin typeface="Arial" panose="020B0604020202020204" pitchFamily="34" charset="0"/>
              </a:rPr>
              <a:t>和输入</a:t>
            </a:r>
            <a:r>
              <a:rPr lang="en-US" altLang="zh-CN" sz="2000" b="0" dirty="0">
                <a:solidFill>
                  <a:srgbClr val="44546A"/>
                </a:solidFill>
                <a:latin typeface="Arial" panose="020B0604020202020204" pitchFamily="34" charset="0"/>
              </a:rPr>
              <a:t>/</a:t>
            </a:r>
            <a:r>
              <a:rPr lang="zh-CN" altLang="en-US" sz="2000" b="0" dirty="0">
                <a:solidFill>
                  <a:srgbClr val="44546A"/>
                </a:solidFill>
                <a:latin typeface="Arial" panose="020B0604020202020204" pitchFamily="34" charset="0"/>
              </a:rPr>
              <a:t>输出端口</a:t>
            </a:r>
            <a:r>
              <a:rPr lang="en-US" altLang="zh-CN" sz="2000" b="0" dirty="0">
                <a:solidFill>
                  <a:srgbClr val="44546A"/>
                </a:solidFill>
                <a:latin typeface="Arial" panose="020B0604020202020204" pitchFamily="34" charset="0"/>
              </a:rPr>
              <a:t>(inout).</a:t>
            </a:r>
            <a:endParaRPr lang="en-US" altLang="zh-CN" sz="2000" b="0" dirty="0">
              <a:solidFill>
                <a:srgbClr val="44546A"/>
              </a:solidFill>
              <a:latin typeface="Arial" panose="020B0604020202020204" pitchFamily="34" charset="0"/>
            </a:endParaRPr>
          </a:p>
        </p:txBody>
      </p:sp>
    </p:spTree>
  </p:cSld>
  <p:clrMapOvr>
    <a:masterClrMapping/>
  </p:clrMapOvr>
  <p:transition spd="slow">
    <p:pull dir="ru"/>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731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397315" name="Rectangle 3"/>
          <p:cNvSpPr>
            <a:spLocks noGrp="1"/>
          </p:cNvSpPr>
          <p:nvPr>
            <p:ph idx="1"/>
          </p:nvPr>
        </p:nvSpPr>
        <p:spPr>
          <a:xfrm>
            <a:off x="685800" y="1676400"/>
            <a:ext cx="2819400" cy="457200"/>
          </a:xfrm>
          <a:solidFill>
            <a:srgbClr val="66FFFF">
              <a:alpha val="100000"/>
            </a:srgbClr>
          </a:solidFill>
          <a:ln/>
          <a:effectLst>
            <a:prstShdw prst="shdw13" dist="53882" dir="13499999">
              <a:schemeClr val="bg2">
                <a:alpha val="100000"/>
              </a:schemeClr>
            </a:prstShdw>
          </a:effectLst>
        </p:spPr>
        <p:txBody>
          <a:bodyPr vert="horz" wrap="square" lIns="91440" tIns="45720" rIns="91440" bIns="45720" anchor="t" anchorCtr="0"/>
          <a:p>
            <a:pPr marL="484505" lvl="1" indent="-294005" eaLnBrk="1" hangingPunct="1">
              <a:buNone/>
            </a:pPr>
            <a:r>
              <a:rPr lang="en-US" altLang="zh-CN" sz="2000" dirty="0">
                <a:latin typeface="Times New Roman" panose="02020603050405020304" pitchFamily="18" charset="0"/>
              </a:rPr>
              <a:t>count0s_function.vwf</a:t>
            </a:r>
            <a:endParaRPr lang="en-US" altLang="zh-CN" sz="2000" b="0" dirty="0">
              <a:latin typeface="Times New Roman" panose="02020603050405020304" pitchFamily="18" charset="0"/>
            </a:endParaRPr>
          </a:p>
        </p:txBody>
      </p:sp>
      <p:pic>
        <p:nvPicPr>
          <p:cNvPr id="397316" name="Picture 4" descr="count0s_function_scf"/>
          <p:cNvPicPr>
            <a:picLocks noChangeAspect="1"/>
          </p:cNvPicPr>
          <p:nvPr/>
        </p:nvPicPr>
        <p:blipFill>
          <a:blip r:embed="rId1"/>
          <a:stretch>
            <a:fillRect/>
          </a:stretch>
        </p:blipFill>
        <p:spPr>
          <a:xfrm>
            <a:off x="152400" y="2667000"/>
            <a:ext cx="8839200" cy="1600200"/>
          </a:xfrm>
          <a:prstGeom prst="rect">
            <a:avLst/>
          </a:prstGeom>
          <a:noFill/>
          <a:ln w="9525">
            <a:noFill/>
          </a:ln>
        </p:spPr>
      </p:pic>
    </p:spTree>
  </p:cSld>
  <p:clrMapOvr>
    <a:masterClrMapping/>
  </p:clrMapOvr>
  <p:transition spd="med">
    <p:cover dir="ru"/>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6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84835" name="Rectangle 3"/>
          <p:cNvSpPr>
            <a:spLocks noGrp="1"/>
          </p:cNvSpPr>
          <p:nvPr>
            <p:ph idx="1"/>
          </p:nvPr>
        </p:nvSpPr>
        <p:spPr>
          <a:xfrm>
            <a:off x="168275" y="1131888"/>
            <a:ext cx="5754688" cy="504825"/>
          </a:xfrm>
          <a:ln/>
        </p:spPr>
        <p:txBody>
          <a:bodyPr vert="horz" wrap="square" lIns="91440" tIns="45720" rIns="91440" bIns="45720" anchor="t" anchorCtr="0"/>
          <a:p>
            <a:pPr algn="just" eaLnBrk="1" hangingPunct="1">
              <a:lnSpc>
                <a:spcPct val="110000"/>
              </a:lnSpc>
            </a:pPr>
            <a:r>
              <a:rPr lang="en-US" altLang="zh-CN" dirty="0">
                <a:latin typeface="宋体" panose="02010600030101010101" pitchFamily="2" charset="-122"/>
              </a:rPr>
              <a:t>[</a:t>
            </a:r>
            <a:r>
              <a:rPr lang="zh-CN" altLang="en-US" dirty="0">
                <a:solidFill>
                  <a:srgbClr val="FF0066"/>
                </a:solidFill>
                <a:latin typeface="宋体" panose="02010600030101010101" pitchFamily="2" charset="-122"/>
              </a:rPr>
              <a:t>例</a:t>
            </a:r>
            <a:r>
              <a:rPr lang="en-US" altLang="zh-CN" dirty="0">
                <a:latin typeface="宋体" panose="02010600030101010101" pitchFamily="2" charset="-122"/>
              </a:rPr>
              <a:t>]</a:t>
            </a:r>
            <a:r>
              <a:rPr lang="zh-CN" altLang="en-US" dirty="0">
                <a:latin typeface="宋体" panose="02010600030101010101" pitchFamily="2" charset="-122"/>
              </a:rPr>
              <a:t>阶乘运算函数</a:t>
            </a:r>
            <a:endParaRPr lang="zh-CN" altLang="en-US" dirty="0">
              <a:latin typeface="宋体" panose="02010600030101010101" pitchFamily="2" charset="-122"/>
            </a:endParaRPr>
          </a:p>
        </p:txBody>
      </p:sp>
      <p:graphicFrame>
        <p:nvGraphicFramePr>
          <p:cNvPr id="1784836" name="Object 4"/>
          <p:cNvGraphicFramePr>
            <a:graphicFrameLocks noChangeAspect="1"/>
          </p:cNvGraphicFramePr>
          <p:nvPr/>
        </p:nvGraphicFramePr>
        <p:xfrm>
          <a:off x="1603375" y="1612900"/>
          <a:ext cx="4343400" cy="4953000"/>
        </p:xfrm>
        <a:graphic>
          <a:graphicData uri="http://schemas.openxmlformats.org/presentationml/2006/ole">
            <mc:AlternateContent xmlns:mc="http://schemas.openxmlformats.org/markup-compatibility/2006">
              <mc:Choice xmlns:v="urn:schemas-microsoft-com:vml" Requires="v">
                <p:oleObj spid="_x0000_s3093" name="" r:id="rId1" imgW="3190875" imgH="3552825" progId="Paint.Picture">
                  <p:embed/>
                </p:oleObj>
              </mc:Choice>
              <mc:Fallback>
                <p:oleObj name="" r:id="rId1" imgW="3190875" imgH="3552825" progId="Paint.Picture">
                  <p:embed/>
                  <p:pic>
                    <p:nvPicPr>
                      <p:cNvPr id="0" name="图片 3092"/>
                      <p:cNvPicPr/>
                      <p:nvPr/>
                    </p:nvPicPr>
                    <p:blipFill>
                      <a:blip r:embed="rId2"/>
                      <a:stretch>
                        <a:fillRect/>
                      </a:stretch>
                    </p:blipFill>
                    <p:spPr>
                      <a:xfrm>
                        <a:off x="1603375" y="1612900"/>
                        <a:ext cx="4343400" cy="4953000"/>
                      </a:xfrm>
                      <a:prstGeom prst="rect">
                        <a:avLst/>
                      </a:prstGeom>
                      <a:noFill/>
                      <a:ln w="38100">
                        <a:noFill/>
                        <a:miter/>
                      </a:ln>
                    </p:spPr>
                  </p:pic>
                </p:oleObj>
              </mc:Fallback>
            </mc:AlternateContent>
          </a:graphicData>
        </a:graphic>
      </p:graphicFrame>
      <p:grpSp>
        <p:nvGrpSpPr>
          <p:cNvPr id="1784837" name="Group 5"/>
          <p:cNvGrpSpPr/>
          <p:nvPr/>
        </p:nvGrpSpPr>
        <p:grpSpPr>
          <a:xfrm>
            <a:off x="3203575" y="3517900"/>
            <a:ext cx="1981200" cy="412750"/>
            <a:chOff x="1200" y="3264"/>
            <a:chExt cx="1248" cy="260"/>
          </a:xfrm>
        </p:grpSpPr>
        <p:sp>
          <p:nvSpPr>
            <p:cNvPr id="399377" name="Line 6"/>
            <p:cNvSpPr/>
            <p:nvPr/>
          </p:nvSpPr>
          <p:spPr>
            <a:xfrm>
              <a:off x="1200" y="3264"/>
              <a:ext cx="288" cy="144"/>
            </a:xfrm>
            <a:prstGeom prst="line">
              <a:avLst/>
            </a:prstGeom>
            <a:ln w="28575" cap="flat" cmpd="sng">
              <a:solidFill>
                <a:srgbClr val="FF0066"/>
              </a:solidFill>
              <a:prstDash val="solid"/>
              <a:headEnd type="none" w="med" len="med"/>
              <a:tailEnd type="triangle" w="med" len="med"/>
            </a:ln>
          </p:spPr>
        </p:sp>
        <p:sp>
          <p:nvSpPr>
            <p:cNvPr id="399378" name="Text Box 7"/>
            <p:cNvSpPr txBox="1"/>
            <p:nvPr/>
          </p:nvSpPr>
          <p:spPr>
            <a:xfrm>
              <a:off x="1488" y="3312"/>
              <a:ext cx="960" cy="212"/>
            </a:xfrm>
            <a:prstGeom prst="rect">
              <a:avLst/>
            </a:prstGeom>
            <a:solidFill>
              <a:srgbClr val="FF66FF"/>
            </a:solidFill>
            <a:ln w="76200">
              <a:noFill/>
            </a:ln>
          </p:spPr>
          <p:txBody>
            <a:bodyPr lIns="30724" tIns="15362" rIns="30724" bIns="15362">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defTabSz="307975" eaLnBrk="1" hangingPunct="1">
                <a:spcBef>
                  <a:spcPct val="50000"/>
                </a:spcBef>
                <a:buClrTx/>
                <a:buFontTx/>
                <a:buNone/>
              </a:pPr>
              <a:r>
                <a:rPr lang="zh-CN" altLang="en-US" sz="2000" b="0" dirty="0">
                  <a:solidFill>
                    <a:srgbClr val="000000"/>
                  </a:solidFill>
                  <a:latin typeface="Times New Roman" panose="02020603050405020304" pitchFamily="18" charset="0"/>
                </a:rPr>
                <a:t>内部寄存器</a:t>
              </a:r>
              <a:endParaRPr lang="zh-CN" altLang="en-US" sz="2000" b="0" dirty="0">
                <a:solidFill>
                  <a:srgbClr val="000000"/>
                </a:solidFill>
                <a:latin typeface="Times New Roman" panose="02020603050405020304" pitchFamily="18" charset="0"/>
              </a:endParaRPr>
            </a:p>
          </p:txBody>
        </p:sp>
      </p:grpSp>
      <p:grpSp>
        <p:nvGrpSpPr>
          <p:cNvPr id="1784840" name="Group 8"/>
          <p:cNvGrpSpPr/>
          <p:nvPr/>
        </p:nvGrpSpPr>
        <p:grpSpPr>
          <a:xfrm>
            <a:off x="4803775" y="4965700"/>
            <a:ext cx="2438400" cy="641350"/>
            <a:chOff x="3552" y="3120"/>
            <a:chExt cx="1536" cy="404"/>
          </a:xfrm>
        </p:grpSpPr>
        <p:sp>
          <p:nvSpPr>
            <p:cNvPr id="399375" name="Line 9"/>
            <p:cNvSpPr/>
            <p:nvPr/>
          </p:nvSpPr>
          <p:spPr>
            <a:xfrm>
              <a:off x="3552" y="3360"/>
              <a:ext cx="336" cy="0"/>
            </a:xfrm>
            <a:prstGeom prst="line">
              <a:avLst/>
            </a:prstGeom>
            <a:ln w="28575" cap="flat" cmpd="sng">
              <a:solidFill>
                <a:srgbClr val="FF0066"/>
              </a:solidFill>
              <a:prstDash val="solid"/>
              <a:headEnd type="none" w="med" len="med"/>
              <a:tailEnd type="triangle" w="med" len="med"/>
            </a:ln>
          </p:spPr>
        </p:sp>
        <p:sp>
          <p:nvSpPr>
            <p:cNvPr id="399376" name="Text Box 10"/>
            <p:cNvSpPr txBox="1"/>
            <p:nvPr/>
          </p:nvSpPr>
          <p:spPr>
            <a:xfrm>
              <a:off x="3936" y="3120"/>
              <a:ext cx="1152" cy="404"/>
            </a:xfrm>
            <a:prstGeom prst="rect">
              <a:avLst/>
            </a:prstGeom>
            <a:solidFill>
              <a:srgbClr val="FF66FF"/>
            </a:solidFill>
            <a:ln w="76200">
              <a:noFill/>
            </a:ln>
          </p:spPr>
          <p:txBody>
            <a:bodyPr lIns="30724" tIns="15362" rIns="30724" bIns="15362">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defTabSz="307975" eaLnBrk="1" hangingPunct="1">
                <a:spcBef>
                  <a:spcPct val="50000"/>
                </a:spcBef>
                <a:buClrTx/>
                <a:buFontTx/>
                <a:buNone/>
              </a:pPr>
              <a:r>
                <a:rPr lang="en-US" altLang="zh-CN" sz="2000" b="0" dirty="0">
                  <a:solidFill>
                    <a:srgbClr val="000000"/>
                  </a:solidFill>
                  <a:latin typeface="Times New Roman" panose="02020603050405020304" pitchFamily="18" charset="0"/>
                </a:rPr>
                <a:t>clk</a:t>
              </a:r>
              <a:r>
                <a:rPr lang="zh-CN" altLang="en-US" sz="2000" b="0" dirty="0">
                  <a:solidFill>
                    <a:srgbClr val="000000"/>
                  </a:solidFill>
                  <a:latin typeface="Times New Roman" panose="02020603050405020304" pitchFamily="18" charset="0"/>
                </a:rPr>
                <a:t>的上升沿触发同步运算</a:t>
              </a:r>
              <a:endParaRPr lang="zh-CN" altLang="en-US" sz="2000" b="0" dirty="0">
                <a:solidFill>
                  <a:srgbClr val="000000"/>
                </a:solidFill>
                <a:latin typeface="Times New Roman" panose="02020603050405020304" pitchFamily="18" charset="0"/>
              </a:endParaRPr>
            </a:p>
          </p:txBody>
        </p:sp>
      </p:grpSp>
      <p:grpSp>
        <p:nvGrpSpPr>
          <p:cNvPr id="1784843" name="Group 11"/>
          <p:cNvGrpSpPr/>
          <p:nvPr/>
        </p:nvGrpSpPr>
        <p:grpSpPr>
          <a:xfrm>
            <a:off x="4384675" y="6165850"/>
            <a:ext cx="1981200" cy="412750"/>
            <a:chOff x="1200" y="3264"/>
            <a:chExt cx="1248" cy="260"/>
          </a:xfrm>
        </p:grpSpPr>
        <p:sp>
          <p:nvSpPr>
            <p:cNvPr id="399373" name="Line 12"/>
            <p:cNvSpPr/>
            <p:nvPr/>
          </p:nvSpPr>
          <p:spPr>
            <a:xfrm>
              <a:off x="1200" y="3264"/>
              <a:ext cx="288" cy="144"/>
            </a:xfrm>
            <a:prstGeom prst="line">
              <a:avLst/>
            </a:prstGeom>
            <a:ln w="28575" cap="flat" cmpd="sng">
              <a:solidFill>
                <a:srgbClr val="FF0066"/>
              </a:solidFill>
              <a:prstDash val="solid"/>
              <a:headEnd type="none" w="med" len="med"/>
              <a:tailEnd type="triangle" w="med" len="med"/>
            </a:ln>
          </p:spPr>
        </p:sp>
        <p:sp>
          <p:nvSpPr>
            <p:cNvPr id="399374" name="Text Box 13"/>
            <p:cNvSpPr txBox="1"/>
            <p:nvPr/>
          </p:nvSpPr>
          <p:spPr>
            <a:xfrm>
              <a:off x="1488" y="3312"/>
              <a:ext cx="960" cy="212"/>
            </a:xfrm>
            <a:prstGeom prst="rect">
              <a:avLst/>
            </a:prstGeom>
            <a:solidFill>
              <a:srgbClr val="FF66FF"/>
            </a:solidFill>
            <a:ln w="76200">
              <a:noFill/>
            </a:ln>
          </p:spPr>
          <p:txBody>
            <a:bodyPr lIns="30724" tIns="15362" rIns="30724" bIns="15362">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defTabSz="307975" eaLnBrk="1" hangingPunct="1">
                <a:spcBef>
                  <a:spcPct val="50000"/>
                </a:spcBef>
                <a:buClrTx/>
                <a:buFontTx/>
                <a:buNone/>
              </a:pPr>
              <a:r>
                <a:rPr lang="zh-CN" altLang="en-US" sz="2000" dirty="0">
                  <a:solidFill>
                    <a:srgbClr val="000000"/>
                  </a:solidFill>
                  <a:latin typeface="Times New Roman" panose="02020603050405020304" pitchFamily="18" charset="0"/>
                </a:rPr>
                <a:t>函数的调用</a:t>
              </a:r>
              <a:endParaRPr lang="zh-CN" altLang="en-US" sz="2000" dirty="0">
                <a:solidFill>
                  <a:srgbClr val="000000"/>
                </a:solidFill>
                <a:latin typeface="Times New Roman" panose="02020603050405020304" pitchFamily="18" charset="0"/>
              </a:endParaRPr>
            </a:p>
          </p:txBody>
        </p:sp>
      </p:grpSp>
      <p:sp>
        <p:nvSpPr>
          <p:cNvPr id="1784846" name="Oval 14"/>
          <p:cNvSpPr/>
          <p:nvPr/>
        </p:nvSpPr>
        <p:spPr>
          <a:xfrm>
            <a:off x="2438400" y="3314700"/>
            <a:ext cx="1143000" cy="247650"/>
          </a:xfrm>
          <a:prstGeom prst="ellipse">
            <a:avLst/>
          </a:prstGeom>
          <a:noFill/>
          <a:ln w="222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1784847" name="Oval 15"/>
          <p:cNvSpPr/>
          <p:nvPr/>
        </p:nvSpPr>
        <p:spPr>
          <a:xfrm>
            <a:off x="3810000" y="5829300"/>
            <a:ext cx="1524000" cy="342900"/>
          </a:xfrm>
          <a:prstGeom prst="ellipse">
            <a:avLst/>
          </a:prstGeom>
          <a:noFill/>
          <a:ln w="222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1784848" name="AutoShape 16"/>
          <p:cNvSpPr/>
          <p:nvPr/>
        </p:nvSpPr>
        <p:spPr>
          <a:xfrm rot="-479700">
            <a:off x="5634038" y="2552700"/>
            <a:ext cx="3509962" cy="1441450"/>
          </a:xfrm>
          <a:prstGeom prst="star16">
            <a:avLst>
              <a:gd name="adj" fmla="val 37500"/>
            </a:avLst>
          </a:prstGeom>
          <a:gradFill rotWithShape="0">
            <a:gsLst>
              <a:gs pos="0">
                <a:schemeClr val="accent2"/>
              </a:gs>
              <a:gs pos="100000">
                <a:srgbClr val="FFFF00"/>
              </a:gs>
            </a:gsLst>
            <a:lin ang="2700000" scaled="1"/>
            <a:tileRect/>
          </a:gradFill>
          <a:ln w="9525">
            <a:noFill/>
          </a:ln>
          <a:effectLst>
            <a:outerShdw dist="35921" dir="2699999" algn="ctr" rotWithShape="0">
              <a:schemeClr val="bg2"/>
            </a:outerShdw>
          </a:effectLst>
        </p:spPr>
        <p:txBody>
          <a:bodyPr wrap="none" anchor="ctr" anchorCtr="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2000" dirty="0">
                <a:latin typeface="华文新魏" panose="02010800040101010101" pitchFamily="2" charset="-122"/>
                <a:ea typeface="华文新魏" panose="02010800040101010101" pitchFamily="2" charset="-122"/>
              </a:rPr>
              <a:t>函数名被赋予的值</a:t>
            </a:r>
            <a:endParaRPr lang="zh-CN" altLang="en-US" sz="2000" dirty="0">
              <a:latin typeface="华文新魏" panose="02010800040101010101" pitchFamily="2" charset="-122"/>
              <a:ea typeface="华文新魏" panose="02010800040101010101" pitchFamily="2" charset="-122"/>
            </a:endParaRPr>
          </a:p>
          <a:p>
            <a:pPr marL="0" lvl="0" indent="0" algn="ctr" eaLnBrk="1" hangingPunct="1">
              <a:spcBef>
                <a:spcPct val="0"/>
              </a:spcBef>
              <a:buClrTx/>
              <a:buFontTx/>
              <a:buNone/>
            </a:pPr>
            <a:r>
              <a:rPr lang="zh-CN" altLang="en-US" sz="2000" dirty="0">
                <a:latin typeface="华文新魏" panose="02010800040101010101" pitchFamily="2" charset="-122"/>
                <a:ea typeface="华文新魏" panose="02010800040101010101" pitchFamily="2" charset="-122"/>
              </a:rPr>
              <a:t>就是函数的返回值！</a:t>
            </a:r>
            <a:endParaRPr lang="zh-CN" altLang="en-US" sz="2000" dirty="0">
              <a:latin typeface="华文新魏" panose="02010800040101010101" pitchFamily="2" charset="-122"/>
              <a:ea typeface="华文新魏" panose="02010800040101010101" pitchFamily="2" charset="-122"/>
            </a:endParaRPr>
          </a:p>
        </p:txBody>
      </p:sp>
      <p:sp>
        <p:nvSpPr>
          <p:cNvPr id="1784849" name="AutoShape 17"/>
          <p:cNvSpPr/>
          <p:nvPr/>
        </p:nvSpPr>
        <p:spPr>
          <a:xfrm>
            <a:off x="1533525" y="2125663"/>
            <a:ext cx="271463" cy="1779587"/>
          </a:xfrm>
          <a:prstGeom prst="leftBrace">
            <a:avLst>
              <a:gd name="adj1" fmla="val 54629"/>
              <a:gd name="adj2" fmla="val 50000"/>
            </a:avLst>
          </a:prstGeom>
          <a:noFill/>
          <a:ln w="22225" cap="flat" cmpd="sng">
            <a:solidFill>
              <a:srgbClr val="0066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1784850" name="Rectangle 18"/>
          <p:cNvSpPr>
            <a:spLocks noChangeArrowheads="1"/>
          </p:cNvSpPr>
          <p:nvPr/>
        </p:nvSpPr>
        <p:spPr bwMode="auto">
          <a:xfrm>
            <a:off x="127000" y="2773363"/>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0066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函数定义</a:t>
            </a:r>
            <a:endParaRPr kumimoji="1" lang="zh-CN" altLang="en-US" sz="2400" b="1" i="0" u="none" strike="noStrike" kern="1200" cap="none" spc="0" normalizeH="0" baseline="0" noProof="0">
              <a:ln>
                <a:noFill/>
              </a:ln>
              <a:solidFill>
                <a:srgbClr val="0066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84835"/>
                                        </p:tgtEl>
                                        <p:attrNameLst>
                                          <p:attrName>style.visibility</p:attrName>
                                        </p:attrNameLst>
                                      </p:cBhvr>
                                      <p:to>
                                        <p:strVal val="visible"/>
                                      </p:to>
                                    </p:set>
                                    <p:anim calcmode="lin" valueType="num">
                                      <p:cBhvr additive="base">
                                        <p:cTn id="7" dur="500" fill="hold"/>
                                        <p:tgtEl>
                                          <p:spTgt spid="1784835"/>
                                        </p:tgtEl>
                                        <p:attrNameLst>
                                          <p:attrName>ppt_x</p:attrName>
                                        </p:attrNameLst>
                                      </p:cBhvr>
                                      <p:tavLst>
                                        <p:tav tm="0">
                                          <p:val>
                                            <p:strVal val="0-#ppt_w/2"/>
                                          </p:val>
                                        </p:tav>
                                        <p:tav tm="100000">
                                          <p:val>
                                            <p:strVal val="#ppt_x"/>
                                          </p:val>
                                        </p:tav>
                                      </p:tavLst>
                                    </p:anim>
                                    <p:anim calcmode="lin" valueType="num">
                                      <p:cBhvr additive="base">
                                        <p:cTn id="8" dur="500" fill="hold"/>
                                        <p:tgtEl>
                                          <p:spTgt spid="178483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784836"/>
                                        </p:tgtEl>
                                        <p:attrNameLst>
                                          <p:attrName>style.visibility</p:attrName>
                                        </p:attrNameLst>
                                      </p:cBhvr>
                                      <p:to>
                                        <p:strVal val="visible"/>
                                      </p:to>
                                    </p:set>
                                    <p:anim calcmode="lin" valueType="num">
                                      <p:cBhvr additive="base">
                                        <p:cTn id="12" dur="500" fill="hold"/>
                                        <p:tgtEl>
                                          <p:spTgt spid="1784836"/>
                                        </p:tgtEl>
                                        <p:attrNameLst>
                                          <p:attrName>ppt_x</p:attrName>
                                        </p:attrNameLst>
                                      </p:cBhvr>
                                      <p:tavLst>
                                        <p:tav tm="0">
                                          <p:val>
                                            <p:strVal val="#ppt_x"/>
                                          </p:val>
                                        </p:tav>
                                        <p:tav tm="100000">
                                          <p:val>
                                            <p:strVal val="#ppt_x"/>
                                          </p:val>
                                        </p:tav>
                                      </p:tavLst>
                                    </p:anim>
                                    <p:anim calcmode="lin" valueType="num">
                                      <p:cBhvr additive="base">
                                        <p:cTn id="13" dur="500" fill="hold"/>
                                        <p:tgtEl>
                                          <p:spTgt spid="17848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1784849"/>
                                        </p:tgtEl>
                                        <p:attrNameLst>
                                          <p:attrName>style.visibility</p:attrName>
                                        </p:attrNameLst>
                                      </p:cBhvr>
                                      <p:to>
                                        <p:strVal val="visible"/>
                                      </p:to>
                                    </p:set>
                                    <p:animEffect transition="in" filter="barn(outHorizontal)">
                                      <p:cBhvr>
                                        <p:cTn id="18" dur="500"/>
                                        <p:tgtEl>
                                          <p:spTgt spid="1784849"/>
                                        </p:tgtEl>
                                      </p:cBhvr>
                                    </p:animEffect>
                                  </p:childTnLst>
                                </p:cTn>
                              </p:par>
                            </p:childTnLst>
                          </p:cTn>
                        </p:par>
                        <p:par>
                          <p:cTn id="19" fill="hold">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1784850"/>
                                        </p:tgtEl>
                                        <p:attrNameLst>
                                          <p:attrName>style.visibility</p:attrName>
                                        </p:attrNameLst>
                                      </p:cBhvr>
                                      <p:to>
                                        <p:strVal val="visible"/>
                                      </p:to>
                                    </p:set>
                                    <p:animEffect transition="in" filter="dissolve">
                                      <p:cBhvr>
                                        <p:cTn id="22" dur="500"/>
                                        <p:tgtEl>
                                          <p:spTgt spid="178485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84846"/>
                                        </p:tgtEl>
                                        <p:attrNameLst>
                                          <p:attrName>style.visibility</p:attrName>
                                        </p:attrNameLst>
                                      </p:cBhvr>
                                      <p:to>
                                        <p:strVal val="visible"/>
                                      </p:to>
                                    </p:set>
                                    <p:animEffect transition="in" filter="dissolve">
                                      <p:cBhvr>
                                        <p:cTn id="27" dur="500"/>
                                        <p:tgtEl>
                                          <p:spTgt spid="1784846"/>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784837"/>
                                        </p:tgtEl>
                                        <p:attrNameLst>
                                          <p:attrName>style.visibility</p:attrName>
                                        </p:attrNameLst>
                                      </p:cBhvr>
                                      <p:to>
                                        <p:strVal val="visible"/>
                                      </p:to>
                                    </p:set>
                                    <p:animEffect transition="in" filter="wipe(left)">
                                      <p:cBhvr>
                                        <p:cTn id="31" dur="500"/>
                                        <p:tgtEl>
                                          <p:spTgt spid="1784837"/>
                                        </p:tgtEl>
                                      </p:cBhvr>
                                    </p:animEffect>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1784848"/>
                                        </p:tgtEl>
                                        <p:attrNameLst>
                                          <p:attrName>style.visibility</p:attrName>
                                        </p:attrNameLst>
                                      </p:cBhvr>
                                      <p:to>
                                        <p:strVal val="visible"/>
                                      </p:to>
                                    </p:set>
                                    <p:anim calcmode="lin" valueType="num">
                                      <p:cBhvr>
                                        <p:cTn id="36" dur="500" fill="hold"/>
                                        <p:tgtEl>
                                          <p:spTgt spid="1784848"/>
                                        </p:tgtEl>
                                        <p:attrNameLst>
                                          <p:attrName>ppt_w</p:attrName>
                                        </p:attrNameLst>
                                      </p:cBhvr>
                                      <p:tavLst>
                                        <p:tav tm="0">
                                          <p:val>
                                            <p:fltVal val="0.000000"/>
                                          </p:val>
                                        </p:tav>
                                        <p:tav tm="100000">
                                          <p:val>
                                            <p:strVal val="#ppt_w"/>
                                          </p:val>
                                        </p:tav>
                                      </p:tavLst>
                                    </p:anim>
                                    <p:anim calcmode="lin" valueType="num">
                                      <p:cBhvr>
                                        <p:cTn id="37" dur="500" fill="hold"/>
                                        <p:tgtEl>
                                          <p:spTgt spid="1784848"/>
                                        </p:tgtEl>
                                        <p:attrNameLst>
                                          <p:attrName>ppt_h</p:attrName>
                                        </p:attrNameLst>
                                      </p:cBhvr>
                                      <p:tavLst>
                                        <p:tav tm="0">
                                          <p:val>
                                            <p:fltVal val="0.00000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84840"/>
                                        </p:tgtEl>
                                        <p:attrNameLst>
                                          <p:attrName>style.visibility</p:attrName>
                                        </p:attrNameLst>
                                      </p:cBhvr>
                                      <p:to>
                                        <p:strVal val="visible"/>
                                      </p:to>
                                    </p:set>
                                    <p:animEffect transition="in" filter="wipe(left)">
                                      <p:cBhvr>
                                        <p:cTn id="42" dur="500"/>
                                        <p:tgtEl>
                                          <p:spTgt spid="178484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784847"/>
                                        </p:tgtEl>
                                        <p:attrNameLst>
                                          <p:attrName>style.visibility</p:attrName>
                                        </p:attrNameLst>
                                      </p:cBhvr>
                                      <p:to>
                                        <p:strVal val="visible"/>
                                      </p:to>
                                    </p:set>
                                    <p:animEffect transition="in" filter="dissolve">
                                      <p:cBhvr>
                                        <p:cTn id="47" dur="500"/>
                                        <p:tgtEl>
                                          <p:spTgt spid="1784847"/>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1784843"/>
                                        </p:tgtEl>
                                        <p:attrNameLst>
                                          <p:attrName>style.visibility</p:attrName>
                                        </p:attrNameLst>
                                      </p:cBhvr>
                                      <p:to>
                                        <p:strVal val="visible"/>
                                      </p:to>
                                    </p:set>
                                    <p:animEffect transition="in" filter="wipe(left)">
                                      <p:cBhvr>
                                        <p:cTn id="51" dur="500"/>
                                        <p:tgtEl>
                                          <p:spTgt spid="1784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4835" grpId="0"/>
      <p:bldP spid="1784846" grpId="0" animBg="1"/>
      <p:bldP spid="1784847" grpId="0" animBg="1"/>
      <p:bldP spid="1784848" grpId="0" animBg="1"/>
      <p:bldP spid="1784849" grpId="0" animBg="1"/>
      <p:bldP spid="1784850" grpId="0"/>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141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graphicFrame>
        <p:nvGraphicFramePr>
          <p:cNvPr id="401411" name="Object 2"/>
          <p:cNvGraphicFramePr>
            <a:graphicFrameLocks noChangeAspect="1"/>
          </p:cNvGraphicFramePr>
          <p:nvPr/>
        </p:nvGraphicFramePr>
        <p:xfrm>
          <a:off x="1238250" y="1066800"/>
          <a:ext cx="6686550" cy="5638800"/>
        </p:xfrm>
        <a:graphic>
          <a:graphicData uri="http://schemas.openxmlformats.org/presentationml/2006/ole">
            <mc:AlternateContent xmlns:mc="http://schemas.openxmlformats.org/markup-compatibility/2006">
              <mc:Choice xmlns:v="urn:schemas-microsoft-com:vml" Requires="v">
                <p:oleObj spid="_x0000_s3095" name="" r:id="rId1" imgW="5905500" imgH="4286250" progId="Paint.Picture">
                  <p:embed/>
                </p:oleObj>
              </mc:Choice>
              <mc:Fallback>
                <p:oleObj name="" r:id="rId1" imgW="5905500" imgH="4286250" progId="Paint.Picture">
                  <p:embed/>
                  <p:pic>
                    <p:nvPicPr>
                      <p:cNvPr id="0" name="图片 3094"/>
                      <p:cNvPicPr/>
                      <p:nvPr/>
                    </p:nvPicPr>
                    <p:blipFill>
                      <a:blip r:embed="rId2"/>
                      <a:stretch>
                        <a:fillRect/>
                      </a:stretch>
                    </p:blipFill>
                    <p:spPr>
                      <a:xfrm>
                        <a:off x="1238250" y="1066800"/>
                        <a:ext cx="6686550" cy="5638800"/>
                      </a:xfrm>
                      <a:prstGeom prst="rect">
                        <a:avLst/>
                      </a:prstGeom>
                      <a:noFill/>
                      <a:ln w="38100">
                        <a:noFill/>
                        <a:miter/>
                      </a:ln>
                    </p:spPr>
                  </p:pic>
                </p:oleObj>
              </mc:Fallback>
            </mc:AlternateContent>
          </a:graphicData>
        </a:graphic>
      </p:graphicFrame>
      <p:sp>
        <p:nvSpPr>
          <p:cNvPr id="1786884" name="Rectangle 4"/>
          <p:cNvSpPr/>
          <p:nvPr/>
        </p:nvSpPr>
        <p:spPr>
          <a:xfrm>
            <a:off x="4495800" y="1524000"/>
            <a:ext cx="3048000" cy="457200"/>
          </a:xfrm>
          <a:prstGeom prst="rect">
            <a:avLst/>
          </a:prstGeom>
          <a:solidFill>
            <a:srgbClr val="66FFFF"/>
          </a:solidFill>
          <a:ln w="9525">
            <a:noFill/>
          </a:ln>
          <a:effectLst>
            <a:prstShdw prst="shdw13" dist="53882" dir="13499999">
              <a:schemeClr val="bg2"/>
            </a:prstShdw>
          </a:effectLst>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484505" lvl="1" indent="-294005" eaLnBrk="1" hangingPunct="1">
              <a:buNone/>
            </a:pPr>
            <a:r>
              <a:rPr lang="en-US" altLang="zh-CN" sz="2000" dirty="0">
                <a:latin typeface="宋体" panose="02010600030101010101" pitchFamily="2" charset="-122"/>
              </a:rPr>
              <a:t>tryfunct.v</a:t>
            </a:r>
            <a:r>
              <a:rPr lang="zh-CN" altLang="en-US" sz="2000" dirty="0">
                <a:latin typeface="宋体" panose="02010600030101010101" pitchFamily="2" charset="-122"/>
              </a:rPr>
              <a:t>的测试模块</a:t>
            </a:r>
            <a:endParaRPr lang="zh-CN" altLang="en-US" sz="2000" dirty="0">
              <a:latin typeface="宋体" panose="02010600030101010101" pitchFamily="2" charset="-122"/>
            </a:endParaRPr>
          </a:p>
        </p:txBody>
      </p:sp>
      <p:sp>
        <p:nvSpPr>
          <p:cNvPr id="1786886" name="AutoShape 6"/>
          <p:cNvSpPr/>
          <p:nvPr/>
        </p:nvSpPr>
        <p:spPr>
          <a:xfrm>
            <a:off x="6497638" y="5530850"/>
            <a:ext cx="2095500" cy="457200"/>
          </a:xfrm>
          <a:prstGeom prst="wedgeRoundRectCallout">
            <a:avLst>
              <a:gd name="adj1" fmla="val -64546"/>
              <a:gd name="adj2" fmla="val 63194"/>
              <a:gd name="adj3" fmla="val 16667"/>
            </a:avLst>
          </a:prstGeom>
          <a:solidFill>
            <a:srgbClr val="FFCCFF"/>
          </a:solidFill>
          <a:ln w="9525">
            <a:noFill/>
          </a:ln>
          <a:effectLst>
            <a:prstShdw prst="shdw17" dist="17961" dir="2699999">
              <a:srgbClr val="997A99"/>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200" dirty="0">
                <a:solidFill>
                  <a:srgbClr val="FF0066"/>
                </a:solidFill>
                <a:latin typeface="华文新魏" panose="02010800040101010101" pitchFamily="2" charset="-122"/>
                <a:ea typeface="华文新魏" panose="02010800040101010101" pitchFamily="2" charset="-122"/>
              </a:rPr>
              <a:t>模块元件例化</a:t>
            </a:r>
            <a:endParaRPr lang="zh-CN" altLang="en-US" sz="2000" b="0" dirty="0">
              <a:latin typeface="宋体" panose="02010600030101010101" pitchFamily="2" charset="-122"/>
            </a:endParaRPr>
          </a:p>
        </p:txBody>
      </p:sp>
      <p:sp>
        <p:nvSpPr>
          <p:cNvPr id="1786887" name="AutoShape 7"/>
          <p:cNvSpPr/>
          <p:nvPr/>
        </p:nvSpPr>
        <p:spPr>
          <a:xfrm>
            <a:off x="4497388" y="3092450"/>
            <a:ext cx="1847850" cy="1047750"/>
          </a:xfrm>
          <a:prstGeom prst="wedgeRoundRectCallout">
            <a:avLst>
              <a:gd name="adj1" fmla="val -66495"/>
              <a:gd name="adj2" fmla="val 55759"/>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dirty="0">
                <a:latin typeface="方正姚体" panose="02010601030101010101" pitchFamily="2" charset="-122"/>
                <a:ea typeface="方正姚体" panose="02010601030101010101" pitchFamily="2" charset="-122"/>
              </a:rPr>
              <a:t>对各变量进行初始化，并生成激励波形</a:t>
            </a:r>
            <a:endParaRPr lang="zh-CN" altLang="en-US" sz="2000" dirty="0">
              <a:latin typeface="方正姚体" panose="02010601030101010101" pitchFamily="2" charset="-122"/>
              <a:ea typeface="方正姚体" panose="02010601030101010101" pitchFamily="2" charset="-122"/>
            </a:endParaRPr>
          </a:p>
        </p:txBody>
      </p:sp>
      <p:sp>
        <p:nvSpPr>
          <p:cNvPr id="1786888" name="AutoShape 8"/>
          <p:cNvSpPr/>
          <p:nvPr/>
        </p:nvSpPr>
        <p:spPr>
          <a:xfrm>
            <a:off x="3829050" y="3067050"/>
            <a:ext cx="266700" cy="2228850"/>
          </a:xfrm>
          <a:prstGeom prst="rightBrace">
            <a:avLst>
              <a:gd name="adj1" fmla="val 69642"/>
              <a:gd name="adj2" fmla="val 50000"/>
            </a:avLst>
          </a:prstGeom>
          <a:noFill/>
          <a:ln w="38100" cap="flat" cmpd="sng">
            <a:solidFill>
              <a:srgbClr val="80008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1786889" name="AutoShape 9"/>
          <p:cNvSpPr/>
          <p:nvPr/>
        </p:nvSpPr>
        <p:spPr>
          <a:xfrm>
            <a:off x="4249738" y="5111750"/>
            <a:ext cx="1885950" cy="457200"/>
          </a:xfrm>
          <a:prstGeom prst="wedgeRoundRectCallout">
            <a:avLst>
              <a:gd name="adj1" fmla="val -66162"/>
              <a:gd name="adj2" fmla="val 63194"/>
              <a:gd name="adj3" fmla="val 16667"/>
            </a:avLst>
          </a:prstGeom>
          <a:solidFill>
            <a:srgbClr val="99FFCC"/>
          </a:solidFill>
          <a:ln w="9525">
            <a:noFill/>
          </a:ln>
          <a:effectLst>
            <a:prstShdw prst="shdw17" dist="17961" dir="2699999">
              <a:srgbClr val="5C997A"/>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dirty="0">
                <a:latin typeface="方正姚体" panose="02010601030101010101" pitchFamily="2" charset="-122"/>
                <a:ea typeface="方正姚体" panose="02010601030101010101" pitchFamily="2" charset="-122"/>
              </a:rPr>
              <a:t>产生时钟波形</a:t>
            </a:r>
            <a:endParaRPr lang="zh-CN" altLang="en-US" sz="2000" dirty="0">
              <a:latin typeface="方正姚体" panose="02010601030101010101" pitchFamily="2" charset="-122"/>
              <a:ea typeface="方正姚体" panose="0201060103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786884"/>
                                        </p:tgtEl>
                                        <p:attrNameLst>
                                          <p:attrName>style.visibility</p:attrName>
                                        </p:attrNameLst>
                                      </p:cBhvr>
                                      <p:to>
                                        <p:strVal val="visible"/>
                                      </p:to>
                                    </p:set>
                                    <p:anim calcmode="lin" valueType="num">
                                      <p:cBhvr>
                                        <p:cTn id="7" dur="500" fill="hold"/>
                                        <p:tgtEl>
                                          <p:spTgt spid="1786884"/>
                                        </p:tgtEl>
                                        <p:attrNameLst>
                                          <p:attrName>ppt_w</p:attrName>
                                        </p:attrNameLst>
                                      </p:cBhvr>
                                      <p:tavLst>
                                        <p:tav tm="0">
                                          <p:val>
                                            <p:fltVal val="0.000000"/>
                                          </p:val>
                                        </p:tav>
                                        <p:tav tm="100000">
                                          <p:val>
                                            <p:strVal val="#ppt_w"/>
                                          </p:val>
                                        </p:tav>
                                      </p:tavLst>
                                    </p:anim>
                                    <p:anim calcmode="lin" valueType="num">
                                      <p:cBhvr>
                                        <p:cTn id="8" dur="500" fill="hold"/>
                                        <p:tgtEl>
                                          <p:spTgt spid="1786884"/>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1786888"/>
                                        </p:tgtEl>
                                        <p:attrNameLst>
                                          <p:attrName>style.visibility</p:attrName>
                                        </p:attrNameLst>
                                      </p:cBhvr>
                                      <p:to>
                                        <p:strVal val="visible"/>
                                      </p:to>
                                    </p:set>
                                    <p:animEffect transition="in" filter="barn(outHorizontal)">
                                      <p:cBhvr>
                                        <p:cTn id="13" dur="500"/>
                                        <p:tgtEl>
                                          <p:spTgt spid="1786888"/>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1786887"/>
                                        </p:tgtEl>
                                        <p:attrNameLst>
                                          <p:attrName>style.visibility</p:attrName>
                                        </p:attrNameLst>
                                      </p:cBhvr>
                                      <p:to>
                                        <p:strVal val="visible"/>
                                      </p:to>
                                    </p:set>
                                    <p:animEffect transition="in" filter="dissolve">
                                      <p:cBhvr>
                                        <p:cTn id="17" dur="500"/>
                                        <p:tgtEl>
                                          <p:spTgt spid="178688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86889"/>
                                        </p:tgtEl>
                                        <p:attrNameLst>
                                          <p:attrName>style.visibility</p:attrName>
                                        </p:attrNameLst>
                                      </p:cBhvr>
                                      <p:to>
                                        <p:strVal val="visible"/>
                                      </p:to>
                                    </p:set>
                                    <p:animEffect transition="in" filter="dissolve">
                                      <p:cBhvr>
                                        <p:cTn id="22" dur="500"/>
                                        <p:tgtEl>
                                          <p:spTgt spid="178688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86886"/>
                                        </p:tgtEl>
                                        <p:attrNameLst>
                                          <p:attrName>style.visibility</p:attrName>
                                        </p:attrNameLst>
                                      </p:cBhvr>
                                      <p:to>
                                        <p:strVal val="visible"/>
                                      </p:to>
                                    </p:set>
                                    <p:animEffect transition="in" filter="dissolve">
                                      <p:cBhvr>
                                        <p:cTn id="27" dur="500"/>
                                        <p:tgtEl>
                                          <p:spTgt spid="1786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6884" grpId="0" animBg="1"/>
      <p:bldP spid="1786886" grpId="0" animBg="1"/>
      <p:bldP spid="1786887" grpId="0" animBg="1"/>
      <p:bldP spid="1786888" grpId="0" animBg="1"/>
      <p:bldP spid="1786889"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3458"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graphicFrame>
        <p:nvGraphicFramePr>
          <p:cNvPr id="403459" name="Object 9"/>
          <p:cNvGraphicFramePr>
            <a:graphicFrameLocks noChangeAspect="1"/>
          </p:cNvGraphicFramePr>
          <p:nvPr/>
        </p:nvGraphicFramePr>
        <p:xfrm>
          <a:off x="346075" y="1706563"/>
          <a:ext cx="8515350" cy="3803650"/>
        </p:xfrm>
        <a:graphic>
          <a:graphicData uri="http://schemas.openxmlformats.org/presentationml/2006/ole">
            <mc:AlternateContent xmlns:mc="http://schemas.openxmlformats.org/markup-compatibility/2006">
              <mc:Choice xmlns:v="urn:schemas-microsoft-com:vml" Requires="v">
                <p:oleObj spid="_x0000_s3094" name="" r:id="rId1" imgW="5562600" imgH="2486025" progId="Paint.Picture">
                  <p:embed/>
                </p:oleObj>
              </mc:Choice>
              <mc:Fallback>
                <p:oleObj name="" r:id="rId1" imgW="5562600" imgH="2486025" progId="Paint.Picture">
                  <p:embed/>
                  <p:pic>
                    <p:nvPicPr>
                      <p:cNvPr id="0" name="图片 3093"/>
                      <p:cNvPicPr/>
                      <p:nvPr/>
                    </p:nvPicPr>
                    <p:blipFill>
                      <a:blip r:embed="rId2"/>
                      <a:stretch>
                        <a:fillRect/>
                      </a:stretch>
                    </p:blipFill>
                    <p:spPr>
                      <a:xfrm>
                        <a:off x="346075" y="1706563"/>
                        <a:ext cx="8515350" cy="3803650"/>
                      </a:xfrm>
                      <a:prstGeom prst="rect">
                        <a:avLst/>
                      </a:prstGeom>
                      <a:noFill/>
                      <a:ln w="38100">
                        <a:noFill/>
                        <a:miter/>
                      </a:ln>
                    </p:spPr>
                  </p:pic>
                </p:oleObj>
              </mc:Fallback>
            </mc:AlternateContent>
          </a:graphicData>
        </a:graphic>
      </p:graphicFrame>
      <p:sp>
        <p:nvSpPr>
          <p:cNvPr id="403460" name="Rectangle 4"/>
          <p:cNvSpPr/>
          <p:nvPr/>
        </p:nvSpPr>
        <p:spPr>
          <a:xfrm>
            <a:off x="1571625" y="1071563"/>
            <a:ext cx="6096000" cy="457200"/>
          </a:xfrm>
          <a:prstGeom prst="rect">
            <a:avLst/>
          </a:prstGeom>
          <a:solidFill>
            <a:srgbClr val="66FFFF"/>
          </a:solidFill>
          <a:ln w="9525">
            <a:noFill/>
          </a:ln>
          <a:effectLst>
            <a:prstShdw prst="shdw13" dist="53882" dir="13499999">
              <a:schemeClr val="bg2"/>
            </a:prstShdw>
          </a:effectLst>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484505" lvl="1" indent="-294005" eaLnBrk="1" hangingPunct="1">
              <a:buNone/>
            </a:pPr>
            <a:r>
              <a:rPr lang="en-US" altLang="zh-CN" sz="2000" dirty="0">
                <a:latin typeface="宋体" panose="02010600030101010101" pitchFamily="2" charset="-122"/>
              </a:rPr>
              <a:t>tryfuncttop.v</a:t>
            </a:r>
            <a:r>
              <a:rPr lang="zh-CN" altLang="en-US" sz="2000" dirty="0">
                <a:latin typeface="宋体" panose="02010600030101010101" pitchFamily="2" charset="-122"/>
              </a:rPr>
              <a:t>的仿真波形</a:t>
            </a:r>
            <a:r>
              <a:rPr lang="en-US" altLang="zh-CN" sz="2000" dirty="0">
                <a:latin typeface="宋体" panose="02010600030101010101" pitchFamily="2" charset="-122"/>
              </a:rPr>
              <a:t>(</a:t>
            </a:r>
            <a:r>
              <a:rPr lang="zh-CN" altLang="en-US" sz="2000" dirty="0">
                <a:latin typeface="宋体" panose="02010600030101010101" pitchFamily="2" charset="-122"/>
              </a:rPr>
              <a:t>用</a:t>
            </a:r>
            <a:r>
              <a:rPr lang="en-US" altLang="zh-CN" sz="2000" dirty="0">
                <a:latin typeface="宋体" panose="02010600030101010101" pitchFamily="2" charset="-122"/>
              </a:rPr>
              <a:t>Modelsim</a:t>
            </a:r>
            <a:r>
              <a:rPr lang="zh-CN" altLang="en-US" sz="2000" dirty="0">
                <a:latin typeface="宋体" panose="02010600030101010101" pitchFamily="2" charset="-122"/>
              </a:rPr>
              <a:t>编译、仿真</a:t>
            </a:r>
            <a:r>
              <a:rPr lang="en-US" altLang="zh-CN" sz="2000" dirty="0">
                <a:latin typeface="宋体" panose="02010600030101010101" pitchFamily="2" charset="-122"/>
              </a:rPr>
              <a:t>)</a:t>
            </a:r>
            <a:endParaRPr lang="en-US" altLang="zh-CN" sz="2000" dirty="0">
              <a:latin typeface="宋体" panose="02010600030101010101" pitchFamily="2" charset="-122"/>
            </a:endParaRPr>
          </a:p>
        </p:txBody>
      </p:sp>
      <p:sp>
        <p:nvSpPr>
          <p:cNvPr id="1788934" name="Rectangle 6"/>
          <p:cNvSpPr/>
          <p:nvPr/>
        </p:nvSpPr>
        <p:spPr>
          <a:xfrm>
            <a:off x="1963738" y="5848350"/>
            <a:ext cx="5330825" cy="503238"/>
          </a:xfrm>
          <a:prstGeom prst="rect">
            <a:avLst/>
          </a:prstGeom>
          <a:solidFill>
            <a:srgbClr val="FFFFDD"/>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
                <a:schemeClr val="hlink"/>
              </a:buClr>
              <a:buNone/>
            </a:pPr>
            <a:r>
              <a:rPr lang="en-US" altLang="zh-CN" dirty="0">
                <a:latin typeface="仿宋_GB2312" pitchFamily="50" charset="-122"/>
                <a:ea typeface="仿宋_GB2312" pitchFamily="50" charset="-122"/>
              </a:rPr>
              <a:t>n</a:t>
            </a:r>
            <a:r>
              <a:rPr lang="zh-CN" altLang="en-US" dirty="0">
                <a:latin typeface="仿宋_GB2312" pitchFamily="50" charset="-122"/>
                <a:ea typeface="仿宋_GB2312" pitchFamily="50" charset="-122"/>
              </a:rPr>
              <a:t>的</a:t>
            </a:r>
            <a:r>
              <a:rPr lang="zh-CN" altLang="en-US" dirty="0">
                <a:latin typeface="宋体" panose="02010600030101010101" pitchFamily="2" charset="-122"/>
              </a:rPr>
              <a:t>阶乘</a:t>
            </a:r>
            <a:r>
              <a:rPr lang="en-US" altLang="zh-CN" dirty="0">
                <a:latin typeface="仿宋_GB2312" pitchFamily="50" charset="-122"/>
                <a:ea typeface="仿宋_GB2312" pitchFamily="50" charset="-122"/>
              </a:rPr>
              <a:t>n!= n</a:t>
            </a:r>
            <a:r>
              <a:rPr lang="en-US" altLang="zh-CN" dirty="0">
                <a:latin typeface="Times New Roman" panose="02020603050405020304" pitchFamily="18" charset="0"/>
              </a:rPr>
              <a:t>·</a:t>
            </a:r>
            <a:r>
              <a:rPr lang="en-US" altLang="zh-CN" dirty="0">
                <a:latin typeface="仿宋_GB2312" pitchFamily="50" charset="-122"/>
                <a:ea typeface="仿宋_GB2312" pitchFamily="50" charset="-122"/>
              </a:rPr>
              <a:t>(n-1)</a:t>
            </a:r>
            <a:r>
              <a:rPr lang="en-US" altLang="zh-CN" dirty="0">
                <a:latin typeface="Times New Roman" panose="02020603050405020304" pitchFamily="18" charset="0"/>
              </a:rPr>
              <a:t>·</a:t>
            </a:r>
            <a:r>
              <a:rPr lang="en-US" altLang="zh-CN" dirty="0">
                <a:latin typeface="仿宋_GB2312" pitchFamily="50" charset="-122"/>
                <a:ea typeface="仿宋_GB2312" pitchFamily="50" charset="-122"/>
              </a:rPr>
              <a:t>(n-2) </a:t>
            </a:r>
            <a:r>
              <a:rPr lang="en-US" altLang="zh-CN" dirty="0">
                <a:latin typeface="Times New Roman" panose="02020603050405020304" pitchFamily="18" charset="0"/>
              </a:rPr>
              <a:t>……2·1</a:t>
            </a:r>
            <a:endParaRPr lang="en-US" altLang="zh-CN" dirty="0">
              <a:latin typeface="Times New Roman" panose="02020603050405020304" pitchFamily="18" charset="0"/>
            </a:endParaRPr>
          </a:p>
        </p:txBody>
      </p:sp>
      <p:sp>
        <p:nvSpPr>
          <p:cNvPr id="1788935" name="Oval 7"/>
          <p:cNvSpPr/>
          <p:nvPr/>
        </p:nvSpPr>
        <p:spPr>
          <a:xfrm>
            <a:off x="6608763" y="3244850"/>
            <a:ext cx="550862" cy="768350"/>
          </a:xfrm>
          <a:prstGeom prst="ellipse">
            <a:avLst/>
          </a:prstGeom>
          <a:noFill/>
          <a:ln w="22225" cap="flat" cmpd="sng">
            <a:solidFill>
              <a:srgbClr val="FF3399"/>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1788936" name="AutoShape 8"/>
          <p:cNvSpPr/>
          <p:nvPr/>
        </p:nvSpPr>
        <p:spPr>
          <a:xfrm>
            <a:off x="4618038" y="4168775"/>
            <a:ext cx="1676400" cy="1182688"/>
          </a:xfrm>
          <a:prstGeom prst="wedgeRoundRectCallout">
            <a:avLst>
              <a:gd name="adj1" fmla="val 78218"/>
              <a:gd name="adj2" fmla="val -66241"/>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en-US" altLang="zh-CN" dirty="0">
                <a:latin typeface="仿宋_GB2312" pitchFamily="50" charset="-122"/>
                <a:ea typeface="仿宋_GB2312" pitchFamily="50" charset="-122"/>
              </a:rPr>
              <a:t>5</a:t>
            </a:r>
            <a:r>
              <a:rPr lang="zh-CN" altLang="en-US" dirty="0">
                <a:latin typeface="仿宋_GB2312" pitchFamily="50" charset="-122"/>
                <a:ea typeface="仿宋_GB2312" pitchFamily="50" charset="-122"/>
              </a:rPr>
              <a:t>的</a:t>
            </a:r>
            <a:r>
              <a:rPr lang="zh-CN" altLang="en-US" dirty="0">
                <a:latin typeface="宋体" panose="02010600030101010101" pitchFamily="2" charset="-122"/>
              </a:rPr>
              <a:t>阶乘</a:t>
            </a:r>
            <a:r>
              <a:rPr lang="en-US" altLang="zh-CN" dirty="0">
                <a:latin typeface="仿宋_GB2312" pitchFamily="50" charset="-122"/>
                <a:ea typeface="仿宋_GB2312" pitchFamily="50" charset="-122"/>
              </a:rPr>
              <a:t>5!=5x4x5x2x1=120</a:t>
            </a:r>
            <a:endParaRPr lang="en-US" altLang="zh-CN" dirty="0">
              <a:latin typeface="仿宋_GB2312" pitchFamily="50" charset="-122"/>
              <a:ea typeface="仿宋_GB2312" pitchFamily="50"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788935"/>
                                        </p:tgtEl>
                                        <p:attrNameLst>
                                          <p:attrName>style.visibility</p:attrName>
                                        </p:attrNameLst>
                                      </p:cBhvr>
                                      <p:to>
                                        <p:strVal val="visible"/>
                                      </p:to>
                                    </p:set>
                                    <p:anim calcmode="lin" valueType="num">
                                      <p:cBhvr>
                                        <p:cTn id="7" dur="500" fill="hold"/>
                                        <p:tgtEl>
                                          <p:spTgt spid="1788935"/>
                                        </p:tgtEl>
                                        <p:attrNameLst>
                                          <p:attrName>ppt_w</p:attrName>
                                        </p:attrNameLst>
                                      </p:cBhvr>
                                      <p:tavLst>
                                        <p:tav tm="0">
                                          <p:val>
                                            <p:fltVal val="0.000000"/>
                                          </p:val>
                                        </p:tav>
                                        <p:tav tm="100000">
                                          <p:val>
                                            <p:strVal val="#ppt_w"/>
                                          </p:val>
                                        </p:tav>
                                      </p:tavLst>
                                    </p:anim>
                                    <p:anim calcmode="lin" valueType="num">
                                      <p:cBhvr>
                                        <p:cTn id="8" dur="500" fill="hold"/>
                                        <p:tgtEl>
                                          <p:spTgt spid="1788935"/>
                                        </p:tgtEl>
                                        <p:attrNameLst>
                                          <p:attrName>ppt_h</p:attrName>
                                        </p:attrNameLst>
                                      </p:cBhvr>
                                      <p:tavLst>
                                        <p:tav tm="0">
                                          <p:val>
                                            <p:fltVal val="0.000000"/>
                                          </p:val>
                                        </p:tav>
                                        <p:tav tm="100000">
                                          <p:val>
                                            <p:strVal val="#ppt_h"/>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788936"/>
                                        </p:tgtEl>
                                        <p:attrNameLst>
                                          <p:attrName>style.visibility</p:attrName>
                                        </p:attrNameLst>
                                      </p:cBhvr>
                                      <p:to>
                                        <p:strVal val="visible"/>
                                      </p:to>
                                    </p:set>
                                    <p:animEffect transition="in" filter="dissolve">
                                      <p:cBhvr>
                                        <p:cTn id="12" dur="500"/>
                                        <p:tgtEl>
                                          <p:spTgt spid="1788936"/>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788934"/>
                                        </p:tgtEl>
                                        <p:attrNameLst>
                                          <p:attrName>style.visibility</p:attrName>
                                        </p:attrNameLst>
                                      </p:cBhvr>
                                      <p:to>
                                        <p:strVal val="visible"/>
                                      </p:to>
                                    </p:set>
                                    <p:anim calcmode="lin" valueType="num">
                                      <p:cBhvr>
                                        <p:cTn id="17" dur="500" fill="hold"/>
                                        <p:tgtEl>
                                          <p:spTgt spid="1788934"/>
                                        </p:tgtEl>
                                        <p:attrNameLst>
                                          <p:attrName>ppt_w</p:attrName>
                                        </p:attrNameLst>
                                      </p:cBhvr>
                                      <p:tavLst>
                                        <p:tav tm="0">
                                          <p:val>
                                            <p:fltVal val="0.000000"/>
                                          </p:val>
                                        </p:tav>
                                        <p:tav tm="100000">
                                          <p:val>
                                            <p:strVal val="#ppt_w"/>
                                          </p:val>
                                        </p:tav>
                                      </p:tavLst>
                                    </p:anim>
                                    <p:anim calcmode="lin" valueType="num">
                                      <p:cBhvr>
                                        <p:cTn id="18" dur="500" fill="hold"/>
                                        <p:tgtEl>
                                          <p:spTgt spid="1788934"/>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8934" grpId="0" animBg="1"/>
      <p:bldP spid="1788935" grpId="0" animBg="1"/>
      <p:bldP spid="1788936" grpId="0" animBg="1"/>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5506"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405507"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5.9  </a:t>
            </a:r>
            <a:r>
              <a:rPr lang="zh-CN" altLang="en-US" dirty="0">
                <a:latin typeface="华文楷体" panose="02010600040101010101" pitchFamily="2" charset="-122"/>
              </a:rPr>
              <a:t>结构说明语句</a:t>
            </a:r>
            <a:endParaRPr lang="zh-CN" altLang="en-US" dirty="0">
              <a:latin typeface="华文楷体" panose="02010600040101010101" pitchFamily="2" charset="-122"/>
            </a:endParaRPr>
          </a:p>
        </p:txBody>
      </p:sp>
      <p:graphicFrame>
        <p:nvGraphicFramePr>
          <p:cNvPr id="1791065" name="Group 89"/>
          <p:cNvGraphicFramePr>
            <a:graphicFrameLocks noGrp="1"/>
          </p:cNvGraphicFramePr>
          <p:nvPr/>
        </p:nvGraphicFramePr>
        <p:xfrm>
          <a:off x="795338" y="2154238"/>
          <a:ext cx="7620000" cy="3802063"/>
        </p:xfrm>
        <a:graphic>
          <a:graphicData uri="http://schemas.openxmlformats.org/drawingml/2006/table">
            <a:tbl>
              <a:tblPr/>
              <a:tblGrid>
                <a:gridCol w="1620837"/>
                <a:gridCol w="2593975"/>
                <a:gridCol w="3405188"/>
              </a:tblGrid>
              <a:tr h="374422">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endParaRPr kumimoji="1" 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3" marB="15353"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任务（</a:t>
                      </a: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task </a:t>
                      </a: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3" marB="153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函数（</a:t>
                      </a: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function)</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3" marB="15353"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640301">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目的或用途</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3" marB="15353"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可计算</a:t>
                      </a:r>
                      <a:r>
                        <a:rPr kumimoji="1" lang="zh-CN" altLang="en-US" sz="20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多个</a:t>
                      </a: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结果值</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3" marB="153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通过返回</a:t>
                      </a:r>
                      <a:r>
                        <a:rPr kumimoji="1" lang="zh-CN" altLang="en-US" sz="20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一个</a:t>
                      </a: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值，来响应输入信号</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3" marB="15353"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640301">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输入与输出</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3" marB="15353"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可为各种类型（包括</a:t>
                      </a: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inout</a:t>
                      </a: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型）</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3" marB="153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至少有一个输入变量，但不能有任何</a:t>
                      </a: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output</a:t>
                      </a: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或</a:t>
                      </a: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inout</a:t>
                      </a: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型变量</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3" marB="15353"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945099">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被调用</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3" marB="15353"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只可在</a:t>
                      </a:r>
                      <a:r>
                        <a:rPr kumimoji="1" lang="zh-CN" altLang="en-US" sz="20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过程</a:t>
                      </a: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赋值语句中调用，不能在连续赋值语句中调用</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3" marB="153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可作为表达式中的一个操作数来调用，在</a:t>
                      </a:r>
                      <a:r>
                        <a:rPr kumimoji="1" lang="zh-CN" altLang="en-US" sz="20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过程</a:t>
                      </a: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赋值和</a:t>
                      </a:r>
                      <a:r>
                        <a:rPr kumimoji="1" lang="zh-CN" altLang="en-US" sz="20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连续</a:t>
                      </a: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赋值语句中均可调用</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3" marB="15353"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640301">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调用其他任务和函数</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3" marB="15353"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任务可调用其他</a:t>
                      </a:r>
                      <a:r>
                        <a:rPr kumimoji="1" lang="zh-CN" altLang="en-US" sz="20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任务</a:t>
                      </a: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和</a:t>
                      </a:r>
                      <a:r>
                        <a:rPr kumimoji="1" lang="zh-CN" altLang="en-US" sz="20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函数</a:t>
                      </a:r>
                      <a:endParaRPr kumimoji="1" lang="zh-CN" altLang="en-US" sz="20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endParaRPr>
                    </a:p>
                  </a:txBody>
                  <a:tcPr marL="30724" marR="30724" marT="15353" marB="153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函数可调用其他函数，但不可调用其他任务</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3" marB="15353"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561637">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返回值</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3" marB="15353"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不向表达式返回值</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3" marB="153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向调用它的表达式返回一个值</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53" marB="15353"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CCCCFF"/>
                    </a:solidFill>
                  </a:tcPr>
                </a:tc>
              </a:tr>
            </a:tbl>
          </a:graphicData>
        </a:graphic>
      </p:graphicFrame>
      <p:sp>
        <p:nvSpPr>
          <p:cNvPr id="1791009" name="Rectangle 33"/>
          <p:cNvSpPr/>
          <p:nvPr/>
        </p:nvSpPr>
        <p:spPr>
          <a:xfrm>
            <a:off x="2720975" y="1495425"/>
            <a:ext cx="3778250" cy="396875"/>
          </a:xfrm>
          <a:prstGeom prst="rect">
            <a:avLst/>
          </a:prstGeom>
          <a:solidFill>
            <a:srgbClr val="00FFFF"/>
          </a:solidFill>
          <a:ln w="9525">
            <a:noFill/>
          </a:ln>
        </p:spPr>
        <p:txBody>
          <a:bodyPr lIns="30724" tIns="15362" rIns="30724" bIns="15362">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defTabSz="307975" eaLnBrk="1" hangingPunct="1">
              <a:spcBef>
                <a:spcPct val="0"/>
              </a:spcBef>
              <a:buClrTx/>
              <a:buFontTx/>
              <a:buNone/>
            </a:pPr>
            <a:r>
              <a:rPr lang="zh-CN" altLang="en-US" dirty="0">
                <a:latin typeface="华文楷体" panose="02010600040101010101" pitchFamily="2" charset="-122"/>
                <a:ea typeface="华文楷体" panose="02010600040101010101" pitchFamily="2" charset="-122"/>
              </a:rPr>
              <a:t>表</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任务与函数的区别</a:t>
            </a:r>
            <a:endParaRPr lang="zh-CN" altLang="en-US" dirty="0">
              <a:latin typeface="华文楷体" panose="02010600040101010101" pitchFamily="2" charset="-122"/>
              <a:ea typeface="华文楷体" panose="020106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791009"/>
                                        </p:tgtEl>
                                        <p:attrNameLst>
                                          <p:attrName>style.visibility</p:attrName>
                                        </p:attrNameLst>
                                      </p:cBhvr>
                                      <p:to>
                                        <p:strVal val="visible"/>
                                      </p:to>
                                    </p:set>
                                    <p:anim calcmode="lin" valueType="num">
                                      <p:cBhvr>
                                        <p:cTn id="7" dur="500" fill="hold"/>
                                        <p:tgtEl>
                                          <p:spTgt spid="1791009"/>
                                        </p:tgtEl>
                                        <p:attrNameLst>
                                          <p:attrName>ppt_w</p:attrName>
                                        </p:attrNameLst>
                                      </p:cBhvr>
                                      <p:tavLst>
                                        <p:tav tm="0">
                                          <p:val>
                                            <p:fltVal val="0.000000"/>
                                          </p:val>
                                        </p:tav>
                                        <p:tav tm="100000">
                                          <p:val>
                                            <p:strVal val="#ppt_w"/>
                                          </p:val>
                                        </p:tav>
                                      </p:tavLst>
                                    </p:anim>
                                    <p:anim calcmode="lin" valueType="num">
                                      <p:cBhvr>
                                        <p:cTn id="8" dur="500" fill="hold"/>
                                        <p:tgtEl>
                                          <p:spTgt spid="1791009"/>
                                        </p:tgtEl>
                                        <p:attrNameLst>
                                          <p:attrName>ppt_h</p:attrName>
                                        </p:attrNameLst>
                                      </p:cBhvr>
                                      <p:tavLst>
                                        <p:tav tm="0">
                                          <p:val>
                                            <p:fltVal val="0.000000"/>
                                          </p:val>
                                        </p:tav>
                                        <p:tav tm="100000">
                                          <p:val>
                                            <p:strVal val="#ppt_h"/>
                                          </p:val>
                                        </p:tav>
                                      </p:tavLst>
                                    </p:anim>
                                  </p:childTnLst>
                                </p:cTn>
                              </p:par>
                            </p:childTnLst>
                          </p:cTn>
                        </p:par>
                        <p:par>
                          <p:cTn id="9" fill="hold">
                            <p:stCondLst>
                              <p:cond delay="500"/>
                            </p:stCondLst>
                            <p:childTnLst>
                              <p:par>
                                <p:cTn id="10" presetID="2" presetClass="entr" presetSubtype="12" fill="hold" nodeType="afterEffect">
                                  <p:stCondLst>
                                    <p:cond delay="0"/>
                                  </p:stCondLst>
                                  <p:childTnLst>
                                    <p:set>
                                      <p:cBhvr>
                                        <p:cTn id="11" dur="1" fill="hold">
                                          <p:stCondLst>
                                            <p:cond delay="0"/>
                                          </p:stCondLst>
                                        </p:cTn>
                                        <p:tgtEl>
                                          <p:spTgt spid="1791065"/>
                                        </p:tgtEl>
                                        <p:attrNameLst>
                                          <p:attrName>style.visibility</p:attrName>
                                        </p:attrNameLst>
                                      </p:cBhvr>
                                      <p:to>
                                        <p:strVal val="visible"/>
                                      </p:to>
                                    </p:set>
                                    <p:anim calcmode="lin" valueType="num">
                                      <p:cBhvr additive="base">
                                        <p:cTn id="12" dur="500" fill="hold"/>
                                        <p:tgtEl>
                                          <p:spTgt spid="1791065"/>
                                        </p:tgtEl>
                                        <p:attrNameLst>
                                          <p:attrName>ppt_x</p:attrName>
                                        </p:attrNameLst>
                                      </p:cBhvr>
                                      <p:tavLst>
                                        <p:tav tm="0">
                                          <p:val>
                                            <p:strVal val="0-#ppt_w/2"/>
                                          </p:val>
                                        </p:tav>
                                        <p:tav tm="100000">
                                          <p:val>
                                            <p:strVal val="#ppt_x"/>
                                          </p:val>
                                        </p:tav>
                                      </p:tavLst>
                                    </p:anim>
                                    <p:anim calcmode="lin" valueType="num">
                                      <p:cBhvr additive="base">
                                        <p:cTn id="13" dur="500" fill="hold"/>
                                        <p:tgtEl>
                                          <p:spTgt spid="17910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1009" grpId="0" animBg="1"/>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755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045954" name="Rectangle 2"/>
          <p:cNvSpPr>
            <a:spLocks noGrp="1"/>
          </p:cNvSpPr>
          <p:nvPr>
            <p:ph type="title"/>
          </p:nvPr>
        </p:nvSpPr>
        <p:spPr>
          <a:xfrm>
            <a:off x="2133600" y="161925"/>
            <a:ext cx="5081588" cy="609600"/>
          </a:xfrm>
          <a:ln/>
        </p:spPr>
        <p:txBody>
          <a:bodyPr vert="horz" wrap="square" lIns="91440" tIns="45720" rIns="91440" bIns="45720" anchor="b" anchorCtr="0"/>
          <a:p>
            <a:pPr eaLnBrk="1" hangingPunct="1"/>
            <a:r>
              <a:rPr lang="en-US" altLang="zh-CN" sz="3200" dirty="0">
                <a:latin typeface="华文楷体" panose="02010600040101010101" pitchFamily="2" charset="-122"/>
              </a:rPr>
              <a:t>10  </a:t>
            </a:r>
            <a:r>
              <a:rPr lang="zh-CN" altLang="en-US" sz="3200" dirty="0">
                <a:latin typeface="华文楷体" panose="02010600040101010101" pitchFamily="2" charset="-122"/>
              </a:rPr>
              <a:t>编译预处理语句</a:t>
            </a:r>
            <a:endParaRPr lang="zh-CN" altLang="en-US" sz="3200" dirty="0">
              <a:latin typeface="华文楷体" panose="02010600040101010101" pitchFamily="2" charset="-122"/>
            </a:endParaRPr>
          </a:p>
        </p:txBody>
      </p:sp>
      <p:sp>
        <p:nvSpPr>
          <p:cNvPr id="2045955" name="Rectangle 3"/>
          <p:cNvSpPr>
            <a:spLocks noGrp="1"/>
          </p:cNvSpPr>
          <p:nvPr>
            <p:ph idx="1"/>
          </p:nvPr>
        </p:nvSpPr>
        <p:spPr>
          <a:xfrm>
            <a:off x="2689225" y="3390900"/>
            <a:ext cx="4541838" cy="2006600"/>
          </a:xfrm>
          <a:ln/>
        </p:spPr>
        <p:txBody>
          <a:bodyPr vert="horz" wrap="square" lIns="91440" tIns="45720" rIns="91440" bIns="45720" anchor="t" anchorCtr="0"/>
          <a:p>
            <a:pPr eaLnBrk="1" hangingPunct="1">
              <a:lnSpc>
                <a:spcPct val="120000"/>
              </a:lnSpc>
              <a:buNone/>
            </a:pPr>
            <a:r>
              <a:rPr lang="zh-CN" altLang="en-US" sz="2800" dirty="0">
                <a:solidFill>
                  <a:srgbClr val="FF0000"/>
                </a:solidFill>
                <a:latin typeface="华文楷体" panose="02010600040101010101" pitchFamily="2" charset="-122"/>
                <a:ea typeface="华文楷体" panose="02010600040101010101" pitchFamily="2" charset="-122"/>
              </a:rPr>
              <a:t>一、</a:t>
            </a:r>
            <a:r>
              <a:rPr lang="en-US" altLang="zh-CN" sz="2800" dirty="0">
                <a:solidFill>
                  <a:srgbClr val="FF0000"/>
                </a:solidFill>
                <a:latin typeface="华文楷体" panose="02010600040101010101" pitchFamily="2" charset="-122"/>
                <a:ea typeface="华文楷体" panose="02010600040101010101" pitchFamily="2" charset="-122"/>
              </a:rPr>
              <a:t>‵define</a:t>
            </a:r>
            <a:r>
              <a:rPr lang="zh-CN" altLang="en-US" sz="2800" dirty="0">
                <a:solidFill>
                  <a:srgbClr val="FF0000"/>
                </a:solidFill>
                <a:latin typeface="华文楷体" panose="02010600040101010101" pitchFamily="2" charset="-122"/>
                <a:ea typeface="华文楷体" panose="02010600040101010101" pitchFamily="2" charset="-122"/>
              </a:rPr>
              <a:t>语句</a:t>
            </a:r>
            <a:endParaRPr lang="zh-CN" altLang="en-US" sz="2800" dirty="0">
              <a:solidFill>
                <a:srgbClr val="FF0000"/>
              </a:solidFill>
              <a:latin typeface="华文楷体" panose="02010600040101010101" pitchFamily="2" charset="-122"/>
              <a:ea typeface="华文楷体" panose="02010600040101010101" pitchFamily="2" charset="-122"/>
            </a:endParaRPr>
          </a:p>
          <a:p>
            <a:pPr eaLnBrk="1" hangingPunct="1">
              <a:buNone/>
            </a:pPr>
            <a:r>
              <a:rPr lang="zh-CN" altLang="en-US" sz="2800" dirty="0">
                <a:solidFill>
                  <a:srgbClr val="FF0000"/>
                </a:solidFill>
                <a:latin typeface="华文楷体" panose="02010600040101010101" pitchFamily="2" charset="-122"/>
                <a:ea typeface="华文楷体" panose="02010600040101010101" pitchFamily="2" charset="-122"/>
              </a:rPr>
              <a:t>二、</a:t>
            </a:r>
            <a:r>
              <a:rPr lang="en-US" altLang="zh-CN" sz="2800" dirty="0">
                <a:solidFill>
                  <a:srgbClr val="FF0000"/>
                </a:solidFill>
                <a:latin typeface="华文楷体" panose="02010600040101010101" pitchFamily="2" charset="-122"/>
                <a:ea typeface="华文楷体" panose="02010600040101010101" pitchFamily="2" charset="-122"/>
              </a:rPr>
              <a:t>‵include</a:t>
            </a:r>
            <a:r>
              <a:rPr lang="zh-CN" altLang="en-US" sz="2800" dirty="0">
                <a:solidFill>
                  <a:srgbClr val="FF0000"/>
                </a:solidFill>
                <a:latin typeface="华文楷体" panose="02010600040101010101" pitchFamily="2" charset="-122"/>
                <a:ea typeface="华文楷体" panose="02010600040101010101" pitchFamily="2" charset="-122"/>
              </a:rPr>
              <a:t>语句</a:t>
            </a:r>
            <a:endParaRPr lang="zh-CN" altLang="en-US" sz="2800" dirty="0">
              <a:solidFill>
                <a:srgbClr val="FF0000"/>
              </a:solidFill>
              <a:latin typeface="华文楷体" panose="02010600040101010101" pitchFamily="2" charset="-122"/>
              <a:ea typeface="华文楷体" panose="02010600040101010101" pitchFamily="2" charset="-122"/>
            </a:endParaRPr>
          </a:p>
          <a:p>
            <a:pPr eaLnBrk="1" hangingPunct="1">
              <a:buNone/>
            </a:pPr>
            <a:r>
              <a:rPr lang="zh-CN" altLang="en-US" sz="2800" dirty="0">
                <a:solidFill>
                  <a:srgbClr val="FF0000"/>
                </a:solidFill>
                <a:latin typeface="华文楷体" panose="02010600040101010101" pitchFamily="2" charset="-122"/>
                <a:ea typeface="华文楷体" panose="02010600040101010101" pitchFamily="2" charset="-122"/>
              </a:rPr>
              <a:t>三、</a:t>
            </a:r>
            <a:r>
              <a:rPr lang="en-US" altLang="zh-CN" sz="2800" dirty="0">
                <a:solidFill>
                  <a:srgbClr val="FF0000"/>
                </a:solidFill>
                <a:latin typeface="华文楷体" panose="02010600040101010101" pitchFamily="2" charset="-122"/>
                <a:ea typeface="华文楷体" panose="02010600040101010101" pitchFamily="2" charset="-122"/>
              </a:rPr>
              <a:t>‵timescale</a:t>
            </a:r>
            <a:r>
              <a:rPr lang="zh-CN" altLang="en-US" sz="2800" dirty="0">
                <a:solidFill>
                  <a:srgbClr val="FF0000"/>
                </a:solidFill>
                <a:latin typeface="华文楷体" panose="02010600040101010101" pitchFamily="2" charset="-122"/>
                <a:ea typeface="华文楷体" panose="02010600040101010101" pitchFamily="2" charset="-122"/>
              </a:rPr>
              <a:t>语句</a:t>
            </a:r>
            <a:endParaRPr lang="zh-CN" altLang="en-US" sz="2800" dirty="0">
              <a:solidFill>
                <a:srgbClr val="FF0000"/>
              </a:solidFill>
              <a:latin typeface="华文楷体" panose="02010600040101010101" pitchFamily="2" charset="-122"/>
              <a:ea typeface="华文楷体" panose="02010600040101010101" pitchFamily="2" charset="-122"/>
            </a:endParaRPr>
          </a:p>
        </p:txBody>
      </p:sp>
      <p:sp>
        <p:nvSpPr>
          <p:cNvPr id="2045956" name="Oval 4"/>
          <p:cNvSpPr>
            <a:spLocks noChangeArrowheads="1"/>
          </p:cNvSpPr>
          <p:nvPr/>
        </p:nvSpPr>
        <p:spPr bwMode="auto">
          <a:xfrm>
            <a:off x="2268538" y="2184400"/>
            <a:ext cx="4572000" cy="722313"/>
          </a:xfrm>
          <a:prstGeom prst="ellipse">
            <a:avLst/>
          </a:prstGeom>
          <a:gradFill rotWithShape="0">
            <a:gsLst>
              <a:gs pos="0">
                <a:srgbClr val="66FFFF"/>
              </a:gs>
              <a:gs pos="100000">
                <a:srgbClr val="66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rPr>
              <a:t>内容概要</a:t>
            </a:r>
            <a:endParaRPr kumimoji="0" lang="zh-CN" altLang="en-US" sz="4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045954"/>
                                        </p:tgtEl>
                                        <p:attrNameLst>
                                          <p:attrName>style.visibility</p:attrName>
                                        </p:attrNameLst>
                                      </p:cBhvr>
                                      <p:to>
                                        <p:strVal val="visible"/>
                                      </p:to>
                                    </p:set>
                                    <p:anim calcmode="lin" valueType="num">
                                      <p:cBhvr additive="base">
                                        <p:cTn id="7" dur="500" fill="hold"/>
                                        <p:tgtEl>
                                          <p:spTgt spid="2045954"/>
                                        </p:tgtEl>
                                        <p:attrNameLst>
                                          <p:attrName>ppt_x</p:attrName>
                                        </p:attrNameLst>
                                      </p:cBhvr>
                                      <p:tavLst>
                                        <p:tav tm="0">
                                          <p:val>
                                            <p:strVal val="#ppt_x"/>
                                          </p:val>
                                        </p:tav>
                                        <p:tav tm="100000">
                                          <p:val>
                                            <p:strVal val="#ppt_x"/>
                                          </p:val>
                                        </p:tav>
                                      </p:tavLst>
                                    </p:anim>
                                    <p:anim calcmode="lin" valueType="num">
                                      <p:cBhvr additive="base">
                                        <p:cTn id="8" dur="500" fill="hold"/>
                                        <p:tgtEl>
                                          <p:spTgt spid="204595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2045956"/>
                                        </p:tgtEl>
                                        <p:attrNameLst>
                                          <p:attrName>style.visibility</p:attrName>
                                        </p:attrNameLst>
                                      </p:cBhvr>
                                      <p:to>
                                        <p:strVal val="visible"/>
                                      </p:to>
                                    </p:set>
                                    <p:animEffect transition="in" filter="dissolve">
                                      <p:cBhvr>
                                        <p:cTn id="12" dur="500"/>
                                        <p:tgtEl>
                                          <p:spTgt spid="2045956"/>
                                        </p:tgtEl>
                                      </p:cBhvr>
                                    </p:animEffect>
                                  </p:childTnLst>
                                </p:cTn>
                              </p:par>
                            </p:childTnLst>
                          </p:cTn>
                        </p:par>
                        <p:par>
                          <p:cTn id="13" fill="hold">
                            <p:stCondLst>
                              <p:cond delay="1000"/>
                            </p:stCondLst>
                            <p:childTnLst>
                              <p:par>
                                <p:cTn id="14" presetID="2" presetClass="entr" presetSubtype="12" fill="hold" grpId="0" nodeType="afterEffect">
                                  <p:stCondLst>
                                    <p:cond delay="0"/>
                                  </p:stCondLst>
                                  <p:childTnLst>
                                    <p:set>
                                      <p:cBhvr>
                                        <p:cTn id="15" dur="1" fill="hold">
                                          <p:stCondLst>
                                            <p:cond delay="0"/>
                                          </p:stCondLst>
                                        </p:cTn>
                                        <p:tgtEl>
                                          <p:spTgt spid="2045955"/>
                                        </p:tgtEl>
                                        <p:attrNameLst>
                                          <p:attrName>style.visibility</p:attrName>
                                        </p:attrNameLst>
                                      </p:cBhvr>
                                      <p:to>
                                        <p:strVal val="visible"/>
                                      </p:to>
                                    </p:set>
                                    <p:anim calcmode="lin" valueType="num">
                                      <p:cBhvr additive="base">
                                        <p:cTn id="16" dur="500" fill="hold"/>
                                        <p:tgtEl>
                                          <p:spTgt spid="2045955"/>
                                        </p:tgtEl>
                                        <p:attrNameLst>
                                          <p:attrName>ppt_x</p:attrName>
                                        </p:attrNameLst>
                                      </p:cBhvr>
                                      <p:tavLst>
                                        <p:tav tm="0">
                                          <p:val>
                                            <p:strVal val="0-#ppt_w/2"/>
                                          </p:val>
                                        </p:tav>
                                        <p:tav tm="100000">
                                          <p:val>
                                            <p:strVal val="#ppt_x"/>
                                          </p:val>
                                        </p:tav>
                                      </p:tavLst>
                                    </p:anim>
                                    <p:anim calcmode="lin" valueType="num">
                                      <p:cBhvr additive="base">
                                        <p:cTn id="17" dur="500" fill="hold"/>
                                        <p:tgtEl>
                                          <p:spTgt spid="204595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1"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5954" grpId="0"/>
      <p:bldP spid="2045955" grpId="0"/>
      <p:bldP spid="2045956" grpId="0" animBg="1"/>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0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409603"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10  </a:t>
            </a:r>
            <a:r>
              <a:rPr lang="zh-CN" altLang="en-US" dirty="0">
                <a:latin typeface="华文楷体" panose="02010600040101010101" pitchFamily="2" charset="-122"/>
              </a:rPr>
              <a:t>编译预处理语句</a:t>
            </a:r>
            <a:endParaRPr lang="zh-CN" altLang="en-US" dirty="0">
              <a:latin typeface="华文楷体" panose="02010600040101010101" pitchFamily="2" charset="-122"/>
            </a:endParaRPr>
          </a:p>
        </p:txBody>
      </p:sp>
      <p:sp>
        <p:nvSpPr>
          <p:cNvPr id="1794051" name="Rectangle 3"/>
          <p:cNvSpPr>
            <a:spLocks noGrp="1"/>
          </p:cNvSpPr>
          <p:nvPr>
            <p:ph idx="1"/>
          </p:nvPr>
        </p:nvSpPr>
        <p:spPr>
          <a:xfrm>
            <a:off x="374650" y="3154363"/>
            <a:ext cx="7294563" cy="1273175"/>
          </a:xfrm>
          <a:ln/>
        </p:spPr>
        <p:txBody>
          <a:bodyPr vert="horz" wrap="square" lIns="91440" tIns="45720" rIns="91440" bIns="45720" anchor="t" anchorCtr="0"/>
          <a:p>
            <a:pPr algn="just" eaLnBrk="1" hangingPunct="1">
              <a:lnSpc>
                <a:spcPct val="110000"/>
              </a:lnSpc>
              <a:buNone/>
            </a:pPr>
            <a:r>
              <a:rPr lang="zh-CN" altLang="en-US" dirty="0">
                <a:solidFill>
                  <a:srgbClr val="FF0000"/>
                </a:solidFill>
                <a:latin typeface="宋体" panose="02010600030101010101" pitchFamily="2" charset="-122"/>
              </a:rPr>
              <a:t>一、</a:t>
            </a:r>
            <a:r>
              <a:rPr lang="en-US" altLang="zh-CN" dirty="0">
                <a:solidFill>
                  <a:srgbClr val="FF0000"/>
                </a:solidFill>
                <a:latin typeface="宋体" panose="02010600030101010101" pitchFamily="2" charset="-122"/>
              </a:rPr>
              <a:t>‵define</a:t>
            </a:r>
            <a:r>
              <a:rPr lang="zh-CN" altLang="en-US" dirty="0">
                <a:solidFill>
                  <a:srgbClr val="FF0000"/>
                </a:solidFill>
                <a:latin typeface="宋体" panose="02010600030101010101" pitchFamily="2" charset="-122"/>
              </a:rPr>
              <a:t>语句</a:t>
            </a:r>
            <a:endParaRPr lang="zh-CN" altLang="en-US" dirty="0">
              <a:solidFill>
                <a:srgbClr val="FF0000"/>
              </a:solidFill>
              <a:latin typeface="宋体" panose="02010600030101010101" pitchFamily="2" charset="-122"/>
            </a:endParaRPr>
          </a:p>
          <a:p>
            <a:pPr algn="just" eaLnBrk="1" hangingPunct="1">
              <a:lnSpc>
                <a:spcPct val="110000"/>
              </a:lnSpc>
            </a:pPr>
            <a:r>
              <a:rPr lang="zh-CN" altLang="en-US" sz="2200" dirty="0">
                <a:solidFill>
                  <a:srgbClr val="FF0066"/>
                </a:solidFill>
                <a:latin typeface="华文新魏" panose="02010800040101010101" pitchFamily="2" charset="-122"/>
                <a:ea typeface="华文新魏" panose="02010800040101010101" pitchFamily="2" charset="-122"/>
              </a:rPr>
              <a:t>宏定义</a:t>
            </a:r>
            <a:r>
              <a:rPr lang="zh-CN" altLang="en-US" sz="2200" dirty="0">
                <a:latin typeface="华文新魏" panose="02010800040101010101" pitchFamily="2" charset="-122"/>
                <a:ea typeface="华文新魏" panose="02010800040101010101" pitchFamily="2" charset="-122"/>
              </a:rPr>
              <a:t>语句</a:t>
            </a:r>
            <a:r>
              <a:rPr lang="en-US" altLang="zh-CN" sz="2200" dirty="0">
                <a:latin typeface="Times New Roman" panose="02020603050405020304" pitchFamily="18" charset="0"/>
              </a:rPr>
              <a:t>——</a:t>
            </a:r>
            <a:r>
              <a:rPr lang="zh-CN" altLang="en-US" sz="2200" b="0" dirty="0">
                <a:latin typeface="方正姚体" panose="02010601030101010101" pitchFamily="2" charset="-122"/>
                <a:ea typeface="方正姚体" panose="02010601030101010101" pitchFamily="2" charset="-122"/>
              </a:rPr>
              <a:t>用一个指定的标志符（即宏名）来代表一个字符串（即宏内容）。</a:t>
            </a:r>
            <a:endParaRPr lang="zh-CN" altLang="en-US" sz="2200" b="0" dirty="0">
              <a:latin typeface="方正姚体" panose="02010601030101010101" pitchFamily="2" charset="-122"/>
              <a:ea typeface="方正姚体" panose="02010601030101010101" pitchFamily="2" charset="-122"/>
            </a:endParaRPr>
          </a:p>
        </p:txBody>
      </p:sp>
      <p:sp>
        <p:nvSpPr>
          <p:cNvPr id="1794052" name="Text Box 4"/>
          <p:cNvSpPr txBox="1"/>
          <p:nvPr/>
        </p:nvSpPr>
        <p:spPr>
          <a:xfrm>
            <a:off x="1922463" y="4524375"/>
            <a:ext cx="5715000" cy="427038"/>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‵define</a:t>
            </a:r>
            <a:r>
              <a:rPr lang="en-US" altLang="zh-CN" sz="2000" dirty="0">
                <a:latin typeface="宋体" panose="02010600030101010101" pitchFamily="2" charset="-122"/>
              </a:rPr>
              <a:t> </a:t>
            </a:r>
            <a:r>
              <a:rPr lang="zh-CN" altLang="en-US" sz="2000" dirty="0">
                <a:latin typeface="宋体" panose="02010600030101010101" pitchFamily="2" charset="-122"/>
              </a:rPr>
              <a:t>标志符（即宏名）字符串（即宏内容）</a:t>
            </a:r>
            <a:endParaRPr lang="zh-CN" altLang="en-US" sz="2000" dirty="0">
              <a:latin typeface="宋体" panose="02010600030101010101" pitchFamily="2" charset="-122"/>
            </a:endParaRPr>
          </a:p>
        </p:txBody>
      </p:sp>
      <p:sp>
        <p:nvSpPr>
          <p:cNvPr id="1794053" name="Text Box 5"/>
          <p:cNvSpPr txBox="1"/>
          <p:nvPr/>
        </p:nvSpPr>
        <p:spPr>
          <a:xfrm>
            <a:off x="500063" y="5334000"/>
            <a:ext cx="7508875" cy="895350"/>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algn="just" eaLnBrk="1" hangingPunct="1">
              <a:lnSpc>
                <a:spcPct val="110000"/>
              </a:lnSpc>
            </a:pPr>
            <a:r>
              <a:rPr lang="en-US" altLang="zh-CN" sz="2200" dirty="0">
                <a:latin typeface="Times New Roman" panose="02020603050405020304" pitchFamily="18" charset="0"/>
              </a:rPr>
              <a:t>[</a:t>
            </a:r>
            <a:r>
              <a:rPr lang="zh-CN" altLang="en-US" sz="2200" dirty="0">
                <a:solidFill>
                  <a:srgbClr val="FF0066"/>
                </a:solidFill>
                <a:latin typeface="Times New Roman" panose="02020603050405020304" pitchFamily="18" charset="0"/>
              </a:rPr>
              <a:t>例</a:t>
            </a:r>
            <a:r>
              <a:rPr lang="en-US" altLang="zh-CN" sz="2200" dirty="0">
                <a:latin typeface="Times New Roman" panose="02020603050405020304" pitchFamily="18" charset="0"/>
              </a:rPr>
              <a:t>] </a:t>
            </a:r>
            <a:r>
              <a:rPr lang="en-US" altLang="zh-CN" sz="2200" dirty="0">
                <a:latin typeface="宋体" panose="02010600030101010101" pitchFamily="2" charset="-122"/>
              </a:rPr>
              <a:t>‵define IN ina+inb+inc+ind</a:t>
            </a:r>
            <a:endParaRPr lang="en-US" altLang="zh-CN" sz="2200" dirty="0">
              <a:latin typeface="宋体" panose="02010600030101010101" pitchFamily="2" charset="-122"/>
            </a:endParaRPr>
          </a:p>
          <a:p>
            <a:pPr marL="281305" lvl="0" indent="-281305" algn="just" eaLnBrk="1" hangingPunct="1">
              <a:lnSpc>
                <a:spcPct val="110000"/>
              </a:lnSpc>
            </a:pPr>
            <a:r>
              <a:rPr lang="zh-CN" altLang="en-US" sz="2200" dirty="0">
                <a:solidFill>
                  <a:srgbClr val="FF0066"/>
                </a:solidFill>
                <a:latin typeface="华文新魏" panose="02010800040101010101" pitchFamily="2" charset="-122"/>
                <a:ea typeface="华文新魏" panose="02010800040101010101" pitchFamily="2" charset="-122"/>
              </a:rPr>
              <a:t>宏展开</a:t>
            </a:r>
            <a:r>
              <a:rPr lang="en-US" altLang="zh-CN" sz="2200" dirty="0">
                <a:latin typeface="Times New Roman" panose="02020603050405020304" pitchFamily="18" charset="0"/>
              </a:rPr>
              <a:t>——</a:t>
            </a:r>
            <a:r>
              <a:rPr lang="zh-CN" altLang="en-US" sz="2200" b="0" dirty="0">
                <a:latin typeface="方正姚体" panose="02010601030101010101" pitchFamily="2" charset="-122"/>
                <a:ea typeface="方正姚体" panose="02010601030101010101" pitchFamily="2" charset="-122"/>
              </a:rPr>
              <a:t>在编译预处理时将宏名替换为字符串的过程。</a:t>
            </a:r>
            <a:endParaRPr lang="zh-CN" altLang="en-US" sz="2200" b="0" dirty="0">
              <a:solidFill>
                <a:schemeClr val="hlink"/>
              </a:solidFill>
              <a:latin typeface="方正姚体" panose="02010601030101010101" pitchFamily="2" charset="-122"/>
              <a:ea typeface="方正姚体" panose="02010601030101010101" pitchFamily="2" charset="-122"/>
            </a:endParaRPr>
          </a:p>
        </p:txBody>
      </p:sp>
      <p:sp>
        <p:nvSpPr>
          <p:cNvPr id="1794055" name="AutoShape 7"/>
          <p:cNvSpPr/>
          <p:nvPr/>
        </p:nvSpPr>
        <p:spPr>
          <a:xfrm>
            <a:off x="792163" y="600075"/>
            <a:ext cx="7754937" cy="2527300"/>
          </a:xfrm>
          <a:prstGeom prst="horizontalScroll">
            <a:avLst>
              <a:gd name="adj" fmla="val 12500"/>
            </a:avLst>
          </a:prstGeom>
          <a:solidFill>
            <a:schemeClr val="accent1"/>
          </a:solidFill>
          <a:ln w="9525">
            <a:noFill/>
          </a:ln>
        </p:spPr>
        <p:txBody>
          <a:bodyPr anchor="ctr"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7655" lvl="0" indent="-287655" algn="just">
              <a:spcBef>
                <a:spcPct val="0"/>
              </a:spcBef>
            </a:pPr>
            <a:r>
              <a:rPr lang="zh-CN" altLang="zh-CN" dirty="0">
                <a:latin typeface="Times New Roman" panose="02020603050405020304" pitchFamily="18" charset="0"/>
                <a:ea typeface="华文新魏" panose="02010800040101010101" pitchFamily="2" charset="-122"/>
              </a:rPr>
              <a:t>“</a:t>
            </a:r>
            <a:r>
              <a:rPr lang="zh-CN" altLang="zh-CN" dirty="0">
                <a:solidFill>
                  <a:srgbClr val="FF6699"/>
                </a:solidFill>
                <a:latin typeface="华文新魏" panose="02010800040101010101" pitchFamily="2" charset="-122"/>
                <a:ea typeface="华文新魏" panose="02010800040101010101" pitchFamily="2" charset="-122"/>
              </a:rPr>
              <a:t>编译预处理</a:t>
            </a:r>
            <a:r>
              <a:rPr lang="zh-CN" altLang="zh-CN" dirty="0">
                <a:latin typeface="Times New Roman" panose="02020603050405020304" pitchFamily="18" charset="0"/>
                <a:ea typeface="华文新魏" panose="02010800040101010101" pitchFamily="2" charset="-122"/>
              </a:rPr>
              <a:t>”</a:t>
            </a:r>
            <a:r>
              <a:rPr lang="zh-CN" altLang="zh-CN" dirty="0">
                <a:latin typeface="华文新魏" panose="02010800040101010101" pitchFamily="2" charset="-122"/>
                <a:ea typeface="华文新魏" panose="02010800040101010101" pitchFamily="2" charset="-122"/>
              </a:rPr>
              <a:t>是</a:t>
            </a:r>
            <a:r>
              <a:rPr lang="en-US" altLang="zh-CN" dirty="0">
                <a:latin typeface="华文新魏" panose="02010800040101010101" pitchFamily="2" charset="-122"/>
                <a:ea typeface="华文新魏" panose="02010800040101010101" pitchFamily="2" charset="-122"/>
              </a:rPr>
              <a:t>Verilog HDL</a:t>
            </a:r>
            <a:r>
              <a:rPr lang="zh-CN" altLang="en-US" dirty="0">
                <a:latin typeface="华文新魏" panose="02010800040101010101" pitchFamily="2" charset="-122"/>
                <a:ea typeface="华文新魏" panose="02010800040101010101" pitchFamily="2" charset="-122"/>
              </a:rPr>
              <a:t>编译系统的一个组成部分。</a:t>
            </a:r>
            <a:r>
              <a:rPr lang="zh-CN" altLang="zh-CN" dirty="0">
                <a:latin typeface="华文新魏" panose="02010800040101010101" pitchFamily="2" charset="-122"/>
                <a:ea typeface="华文新魏" panose="02010800040101010101" pitchFamily="2" charset="-122"/>
              </a:rPr>
              <a:t>编译预处理语句以西文符号</a:t>
            </a:r>
            <a:r>
              <a:rPr lang="zh-CN" altLang="en-US" dirty="0">
                <a:latin typeface="Times New Roman" panose="02020603050405020304" pitchFamily="18" charset="0"/>
                <a:ea typeface="华文新魏" panose="02010800040101010101" pitchFamily="2" charset="-122"/>
              </a:rPr>
              <a:t>“</a:t>
            </a:r>
            <a:r>
              <a:rPr lang="en-US" altLang="zh-CN" dirty="0">
                <a:solidFill>
                  <a:srgbClr val="FF0066"/>
                </a:solidFill>
                <a:latin typeface="华文新魏" panose="02010800040101010101" pitchFamily="2" charset="-122"/>
                <a:ea typeface="华文新魏" panose="02010800040101010101" pitchFamily="2" charset="-122"/>
              </a:rPr>
              <a:t>‵</a:t>
            </a:r>
            <a:r>
              <a:rPr lang="en-US" altLang="zh-CN" dirty="0">
                <a:latin typeface="Times New Roman" panose="02020603050405020304" pitchFamily="18" charset="0"/>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开头</a:t>
            </a:r>
            <a:r>
              <a:rPr lang="en-US" altLang="zh-CN" dirty="0">
                <a:latin typeface="Times New Roman" panose="02020603050405020304" pitchFamily="18" charset="0"/>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注意，不是单引号</a:t>
            </a:r>
            <a:r>
              <a:rPr lang="zh-CN" altLang="en-US" dirty="0">
                <a:latin typeface="Times New Roman" panose="02020603050405020304" pitchFamily="18" charset="0"/>
                <a:ea typeface="华文新魏" panose="02010800040101010101" pitchFamily="2" charset="-122"/>
              </a:rPr>
              <a:t>“</a:t>
            </a:r>
            <a:r>
              <a:rPr lang="zh-CN" altLang="en-US" dirty="0">
                <a:solidFill>
                  <a:srgbClr val="FF0066"/>
                </a:solidFill>
                <a:latin typeface="Times New Roman" panose="02020603050405020304" pitchFamily="18" charset="0"/>
                <a:ea typeface="华文新魏" panose="02010800040101010101" pitchFamily="2" charset="-122"/>
              </a:rPr>
              <a:t>’</a:t>
            </a:r>
            <a:r>
              <a:rPr lang="zh-CN" altLang="en-US" dirty="0">
                <a:latin typeface="Times New Roman" panose="02020603050405020304" pitchFamily="18" charset="0"/>
                <a:ea typeface="华文新魏" panose="02010800040101010101" pitchFamily="2" charset="-122"/>
              </a:rPr>
              <a:t>”</a:t>
            </a:r>
            <a:r>
              <a:rPr lang="zh-CN"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a:p>
            <a:pPr marL="287655" lvl="0" indent="-287655" algn="just">
              <a:spcBef>
                <a:spcPct val="0"/>
              </a:spcBef>
            </a:pPr>
            <a:r>
              <a:rPr lang="zh-CN" altLang="en-US" dirty="0">
                <a:latin typeface="华文新魏" panose="02010800040101010101" pitchFamily="2" charset="-122"/>
                <a:ea typeface="华文新魏" panose="02010800040101010101" pitchFamily="2" charset="-122"/>
              </a:rPr>
              <a:t>在编译时，编译系统先对</a:t>
            </a:r>
            <a:r>
              <a:rPr lang="zh-CN" altLang="zh-CN" dirty="0">
                <a:latin typeface="华文新魏" panose="02010800040101010101" pitchFamily="2" charset="-122"/>
                <a:ea typeface="华文新魏" panose="02010800040101010101" pitchFamily="2" charset="-122"/>
              </a:rPr>
              <a:t>编译预处理语句进行预处理，然后将处理结果和源程序一起进行编译。</a:t>
            </a:r>
            <a:endParaRPr lang="zh-CN" altLang="en-US" dirty="0">
              <a:latin typeface="华文新魏" panose="02010800040101010101" pitchFamily="2" charset="-122"/>
              <a:ea typeface="华文新魏" panose="02010800040101010101" pitchFamily="2" charset="-122"/>
            </a:endParaRPr>
          </a:p>
        </p:txBody>
      </p:sp>
      <p:sp>
        <p:nvSpPr>
          <p:cNvPr id="1794056" name="Rectangle 8"/>
          <p:cNvSpPr>
            <a:spLocks noChangeArrowheads="1"/>
          </p:cNvSpPr>
          <p:nvPr/>
        </p:nvSpPr>
        <p:spPr bwMode="auto">
          <a:xfrm>
            <a:off x="869950" y="4530725"/>
            <a:ext cx="819150" cy="446088"/>
          </a:xfrm>
          <a:prstGeom prst="rect">
            <a:avLst/>
          </a:prstGeom>
          <a:noFill/>
          <a:ln w="25400">
            <a:solidFill>
              <a:srgbClr val="FF9900"/>
            </a:solidFill>
            <a:miter lim="800000"/>
          </a:ln>
          <a:effectLst/>
          <a:extLst>
            <a:ext uri="{909E8E84-426E-40DD-AFC4-6F175D3DCCD1}">
              <a14:hiddenFill xmlns:a14="http://schemas.microsoft.com/office/drawing/2010/main">
                <a:gradFill rotWithShape="0">
                  <a:gsLst>
                    <a:gs pos="0">
                      <a:srgbClr val="8488C4"/>
                    </a:gs>
                    <a:gs pos="53000">
                      <a:srgbClr val="D4DEFF"/>
                    </a:gs>
                    <a:gs pos="83000">
                      <a:srgbClr val="D4DEFF"/>
                    </a:gs>
                    <a:gs pos="100000">
                      <a:srgbClr val="96AB94"/>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90000"/>
              </a:lnSpc>
              <a:spcBef>
                <a:spcPct val="30000"/>
              </a:spcBef>
              <a:spcAft>
                <a:spcPct val="0"/>
              </a:spcAft>
              <a:buClr>
                <a:schemeClr val="tx2"/>
              </a:buClr>
              <a:buSzPct val="85000"/>
              <a:buFont typeface="Wingdings" panose="05000000000000000000" pitchFamily="2" charset="2"/>
              <a:buNone/>
              <a:defRPr/>
            </a:pPr>
            <a:r>
              <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rPr>
              <a:t>格式</a:t>
            </a:r>
            <a:endPar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794055"/>
                                        </p:tgtEl>
                                        <p:attrNameLst>
                                          <p:attrName>style.visibility</p:attrName>
                                        </p:attrNameLst>
                                      </p:cBhvr>
                                      <p:to>
                                        <p:strVal val="visible"/>
                                      </p:to>
                                    </p:set>
                                    <p:anim calcmode="lin" valueType="num">
                                      <p:cBhvr>
                                        <p:cTn id="7" dur="500" fill="hold"/>
                                        <p:tgtEl>
                                          <p:spTgt spid="1794055"/>
                                        </p:tgtEl>
                                        <p:attrNameLst>
                                          <p:attrName>ppt_w</p:attrName>
                                        </p:attrNameLst>
                                      </p:cBhvr>
                                      <p:tavLst>
                                        <p:tav tm="0">
                                          <p:val>
                                            <p:fltVal val="0.000000"/>
                                          </p:val>
                                        </p:tav>
                                        <p:tav tm="100000">
                                          <p:val>
                                            <p:strVal val="#ppt_w"/>
                                          </p:val>
                                        </p:tav>
                                      </p:tavLst>
                                    </p:anim>
                                    <p:anim calcmode="lin" valueType="num">
                                      <p:cBhvr>
                                        <p:cTn id="8" dur="500" fill="hold"/>
                                        <p:tgtEl>
                                          <p:spTgt spid="1794055"/>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94051"/>
                                        </p:tgtEl>
                                        <p:attrNameLst>
                                          <p:attrName>style.visibility</p:attrName>
                                        </p:attrNameLst>
                                      </p:cBhvr>
                                      <p:to>
                                        <p:strVal val="visible"/>
                                      </p:to>
                                    </p:set>
                                    <p:anim calcmode="lin" valueType="num">
                                      <p:cBhvr additive="base">
                                        <p:cTn id="13" dur="500" fill="hold"/>
                                        <p:tgtEl>
                                          <p:spTgt spid="1794051"/>
                                        </p:tgtEl>
                                        <p:attrNameLst>
                                          <p:attrName>ppt_x</p:attrName>
                                        </p:attrNameLst>
                                      </p:cBhvr>
                                      <p:tavLst>
                                        <p:tav tm="0">
                                          <p:val>
                                            <p:strVal val="0-#ppt_w/2"/>
                                          </p:val>
                                        </p:tav>
                                        <p:tav tm="100000">
                                          <p:val>
                                            <p:strVal val="#ppt_x"/>
                                          </p:val>
                                        </p:tav>
                                      </p:tavLst>
                                    </p:anim>
                                    <p:anim calcmode="lin" valueType="num">
                                      <p:cBhvr additive="base">
                                        <p:cTn id="14" dur="500" fill="hold"/>
                                        <p:tgtEl>
                                          <p:spTgt spid="179405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794056"/>
                                        </p:tgtEl>
                                        <p:attrNameLst>
                                          <p:attrName>style.visibility</p:attrName>
                                        </p:attrNameLst>
                                      </p:cBhvr>
                                      <p:to>
                                        <p:strVal val="visible"/>
                                      </p:to>
                                    </p:set>
                                    <p:anim calcmode="lin" valueType="num">
                                      <p:cBhvr>
                                        <p:cTn id="19" dur="500" fill="hold"/>
                                        <p:tgtEl>
                                          <p:spTgt spid="1794056"/>
                                        </p:tgtEl>
                                        <p:attrNameLst>
                                          <p:attrName>ppt_w</p:attrName>
                                        </p:attrNameLst>
                                      </p:cBhvr>
                                      <p:tavLst>
                                        <p:tav tm="0">
                                          <p:val>
                                            <p:fltVal val="0.000000"/>
                                          </p:val>
                                        </p:tav>
                                        <p:tav tm="100000">
                                          <p:val>
                                            <p:strVal val="#ppt_w"/>
                                          </p:val>
                                        </p:tav>
                                      </p:tavLst>
                                    </p:anim>
                                    <p:anim calcmode="lin" valueType="num">
                                      <p:cBhvr>
                                        <p:cTn id="20" dur="500" fill="hold"/>
                                        <p:tgtEl>
                                          <p:spTgt spid="1794056"/>
                                        </p:tgtEl>
                                        <p:attrNameLst>
                                          <p:attrName>ppt_h</p:attrName>
                                        </p:attrNameLst>
                                      </p:cBhvr>
                                      <p:tavLst>
                                        <p:tav tm="0">
                                          <p:val>
                                            <p:fltVal val="0.000000"/>
                                          </p:val>
                                        </p:tav>
                                        <p:tav tm="100000">
                                          <p:val>
                                            <p:strVal val="#ppt_h"/>
                                          </p:val>
                                        </p:tav>
                                      </p:tavLst>
                                    </p:anim>
                                  </p:childTnLst>
                                </p:cTn>
                              </p:par>
                            </p:childTnLst>
                          </p:cTn>
                        </p:par>
                        <p:par>
                          <p:cTn id="21" fill="hold">
                            <p:stCondLst>
                              <p:cond delay="500"/>
                            </p:stCondLst>
                            <p:childTnLst>
                              <p:par>
                                <p:cTn id="22" presetID="23" presetClass="entr" presetSubtype="16" fill="hold" grpId="0" nodeType="afterEffect">
                                  <p:stCondLst>
                                    <p:cond delay="0"/>
                                  </p:stCondLst>
                                  <p:childTnLst>
                                    <p:set>
                                      <p:cBhvr>
                                        <p:cTn id="23" dur="1" fill="hold">
                                          <p:stCondLst>
                                            <p:cond delay="0"/>
                                          </p:stCondLst>
                                        </p:cTn>
                                        <p:tgtEl>
                                          <p:spTgt spid="1794052"/>
                                        </p:tgtEl>
                                        <p:attrNameLst>
                                          <p:attrName>style.visibility</p:attrName>
                                        </p:attrNameLst>
                                      </p:cBhvr>
                                      <p:to>
                                        <p:strVal val="visible"/>
                                      </p:to>
                                    </p:set>
                                    <p:anim calcmode="lin" valueType="num">
                                      <p:cBhvr>
                                        <p:cTn id="24" dur="500" fill="hold"/>
                                        <p:tgtEl>
                                          <p:spTgt spid="1794052"/>
                                        </p:tgtEl>
                                        <p:attrNameLst>
                                          <p:attrName>ppt_w</p:attrName>
                                        </p:attrNameLst>
                                      </p:cBhvr>
                                      <p:tavLst>
                                        <p:tav tm="0">
                                          <p:val>
                                            <p:fltVal val="0.000000"/>
                                          </p:val>
                                        </p:tav>
                                        <p:tav tm="100000">
                                          <p:val>
                                            <p:strVal val="#ppt_w"/>
                                          </p:val>
                                        </p:tav>
                                      </p:tavLst>
                                    </p:anim>
                                    <p:anim calcmode="lin" valueType="num">
                                      <p:cBhvr>
                                        <p:cTn id="25" dur="500" fill="hold"/>
                                        <p:tgtEl>
                                          <p:spTgt spid="1794052"/>
                                        </p:tgtEl>
                                        <p:attrNameLst>
                                          <p:attrName>ppt_h</p:attrName>
                                        </p:attrNameLst>
                                      </p:cBhvr>
                                      <p:tavLst>
                                        <p:tav tm="0">
                                          <p:val>
                                            <p:fltVal val="0.00000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794053"/>
                                        </p:tgtEl>
                                        <p:attrNameLst>
                                          <p:attrName>style.visibility</p:attrName>
                                        </p:attrNameLst>
                                      </p:cBhvr>
                                      <p:to>
                                        <p:strVal val="visible"/>
                                      </p:to>
                                    </p:set>
                                    <p:anim calcmode="lin" valueType="num">
                                      <p:cBhvr additive="base">
                                        <p:cTn id="30" dur="500" fill="hold"/>
                                        <p:tgtEl>
                                          <p:spTgt spid="1794053"/>
                                        </p:tgtEl>
                                        <p:attrNameLst>
                                          <p:attrName>ppt_x</p:attrName>
                                        </p:attrNameLst>
                                      </p:cBhvr>
                                      <p:tavLst>
                                        <p:tav tm="0">
                                          <p:val>
                                            <p:strVal val="0-#ppt_w/2"/>
                                          </p:val>
                                        </p:tav>
                                        <p:tav tm="100000">
                                          <p:val>
                                            <p:strVal val="#ppt_x"/>
                                          </p:val>
                                        </p:tav>
                                      </p:tavLst>
                                    </p:anim>
                                    <p:anim calcmode="lin" valueType="num">
                                      <p:cBhvr additive="base">
                                        <p:cTn id="31" dur="500" fill="hold"/>
                                        <p:tgtEl>
                                          <p:spTgt spid="17940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4051" grpId="0"/>
      <p:bldP spid="1794052" grpId="0" animBg="1"/>
      <p:bldP spid="1794053" grpId="0"/>
      <p:bldP spid="1794055" grpId="0" animBg="1"/>
      <p:bldP spid="1794056" grpId="0" animBg="1"/>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165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96099" name="Rectangle 3"/>
          <p:cNvSpPr>
            <a:spLocks noGrp="1"/>
          </p:cNvSpPr>
          <p:nvPr>
            <p:ph idx="1"/>
          </p:nvPr>
        </p:nvSpPr>
        <p:spPr>
          <a:xfrm>
            <a:off x="401638" y="2962275"/>
            <a:ext cx="8326437" cy="3895725"/>
          </a:xfrm>
          <a:ln/>
        </p:spPr>
        <p:txBody>
          <a:bodyPr vert="horz" wrap="square" lIns="91440" tIns="45720" rIns="91440" bIns="45720" anchor="t" anchorCtr="0"/>
          <a:p>
            <a:pPr algn="just" eaLnBrk="1" hangingPunct="1">
              <a:lnSpc>
                <a:spcPct val="110000"/>
              </a:lnSpc>
              <a:buClr>
                <a:srgbClr val="FF5050"/>
              </a:buClr>
              <a:buSzPct val="80000"/>
              <a:buFont typeface="Wingdings" panose="05000000000000000000" pitchFamily="2" charset="2"/>
              <a:buChar char="Ø"/>
            </a:pPr>
            <a:r>
              <a:rPr lang="zh-CN" altLang="en-US" sz="2000" b="0" dirty="0">
                <a:latin typeface="方正姚体" panose="02010601030101010101" pitchFamily="2" charset="-122"/>
                <a:ea typeface="方正姚体" panose="02010601030101010101" pitchFamily="2" charset="-122"/>
              </a:rPr>
              <a:t>宏名可以用</a:t>
            </a:r>
            <a:r>
              <a:rPr lang="zh-CN" altLang="en-US" sz="2000" dirty="0">
                <a:solidFill>
                  <a:srgbClr val="FF66CC"/>
                </a:solidFill>
                <a:latin typeface="方正姚体" panose="02010601030101010101" pitchFamily="2" charset="-122"/>
                <a:ea typeface="方正姚体" panose="02010601030101010101" pitchFamily="2" charset="-122"/>
              </a:rPr>
              <a:t>大写</a:t>
            </a:r>
            <a:r>
              <a:rPr lang="zh-CN" altLang="en-US" sz="2000" b="0" dirty="0">
                <a:latin typeface="方正姚体" panose="02010601030101010101" pitchFamily="2" charset="-122"/>
                <a:ea typeface="方正姚体" panose="02010601030101010101" pitchFamily="2" charset="-122"/>
              </a:rPr>
              <a:t>字母，也可用</a:t>
            </a:r>
            <a:r>
              <a:rPr lang="zh-CN" altLang="en-US" sz="2000" dirty="0">
                <a:solidFill>
                  <a:srgbClr val="FF66CC"/>
                </a:solidFill>
                <a:latin typeface="方正姚体" panose="02010601030101010101" pitchFamily="2" charset="-122"/>
                <a:ea typeface="方正姚体" panose="02010601030101010101" pitchFamily="2" charset="-122"/>
              </a:rPr>
              <a:t>小写</a:t>
            </a:r>
            <a:r>
              <a:rPr lang="zh-CN" altLang="en-US" sz="2000" b="0" dirty="0">
                <a:latin typeface="方正姚体" panose="02010601030101010101" pitchFamily="2" charset="-122"/>
                <a:ea typeface="方正姚体" panose="02010601030101010101" pitchFamily="2" charset="-122"/>
              </a:rPr>
              <a:t>字母表示；但</a:t>
            </a:r>
            <a:r>
              <a:rPr lang="zh-CN" altLang="en-US" sz="2000" dirty="0">
                <a:solidFill>
                  <a:srgbClr val="FF66CC"/>
                </a:solidFill>
                <a:latin typeface="方正姚体" panose="02010601030101010101" pitchFamily="2" charset="-122"/>
                <a:ea typeface="方正姚体" panose="02010601030101010101" pitchFamily="2" charset="-122"/>
              </a:rPr>
              <a:t>建议用大写字母</a:t>
            </a:r>
            <a:r>
              <a:rPr lang="zh-CN" altLang="en-US" sz="2000" b="0" dirty="0">
                <a:latin typeface="方正姚体" panose="02010601030101010101" pitchFamily="2" charset="-122"/>
                <a:ea typeface="方正姚体" panose="02010601030101010101" pitchFamily="2" charset="-122"/>
              </a:rPr>
              <a:t>，以与变量名相区别。</a:t>
            </a:r>
            <a:endParaRPr lang="zh-CN" altLang="en-US" sz="2000" b="0" dirty="0">
              <a:latin typeface="方正姚体" panose="02010601030101010101" pitchFamily="2" charset="-122"/>
              <a:ea typeface="方正姚体" panose="02010601030101010101" pitchFamily="2" charset="-122"/>
            </a:endParaRPr>
          </a:p>
          <a:p>
            <a:pPr algn="just" eaLnBrk="1" hangingPunct="1">
              <a:lnSpc>
                <a:spcPct val="110000"/>
              </a:lnSpc>
              <a:buClr>
                <a:srgbClr val="FF5050"/>
              </a:buClr>
              <a:buSzPct val="80000"/>
              <a:buFont typeface="Wingdings" panose="05000000000000000000" pitchFamily="2" charset="2"/>
              <a:buChar char="Ø"/>
            </a:pPr>
            <a:r>
              <a:rPr lang="en-US" altLang="zh-CN" sz="2000" b="0" dirty="0">
                <a:latin typeface="方正姚体" panose="02010601030101010101" pitchFamily="2" charset="-122"/>
                <a:ea typeface="方正姚体" panose="02010601030101010101" pitchFamily="2" charset="-122"/>
              </a:rPr>
              <a:t>‵define</a:t>
            </a:r>
            <a:r>
              <a:rPr lang="zh-CN" altLang="en-US" sz="2000" b="0" dirty="0">
                <a:latin typeface="方正姚体" panose="02010601030101010101" pitchFamily="2" charset="-122"/>
                <a:ea typeface="方正姚体" panose="02010601030101010101" pitchFamily="2" charset="-122"/>
              </a:rPr>
              <a:t>语句可以写在模块定义的</a:t>
            </a:r>
            <a:r>
              <a:rPr lang="zh-CN" altLang="en-US" sz="2000" dirty="0">
                <a:solidFill>
                  <a:srgbClr val="FF66CC"/>
                </a:solidFill>
                <a:latin typeface="方正姚体" panose="02010601030101010101" pitchFamily="2" charset="-122"/>
                <a:ea typeface="方正姚体" panose="02010601030101010101" pitchFamily="2" charset="-122"/>
              </a:rPr>
              <a:t>外面</a:t>
            </a:r>
            <a:r>
              <a:rPr lang="zh-CN" altLang="en-US" sz="2000" b="0" dirty="0">
                <a:latin typeface="方正姚体" panose="02010601030101010101" pitchFamily="2" charset="-122"/>
                <a:ea typeface="方正姚体" panose="02010601030101010101" pitchFamily="2" charset="-122"/>
              </a:rPr>
              <a:t>或</a:t>
            </a:r>
            <a:r>
              <a:rPr lang="zh-CN" altLang="en-US" sz="2000" dirty="0">
                <a:solidFill>
                  <a:srgbClr val="FF66CC"/>
                </a:solidFill>
                <a:latin typeface="方正姚体" panose="02010601030101010101" pitchFamily="2" charset="-122"/>
                <a:ea typeface="方正姚体" panose="02010601030101010101" pitchFamily="2" charset="-122"/>
              </a:rPr>
              <a:t>里面</a:t>
            </a:r>
            <a:r>
              <a:rPr lang="zh-CN" altLang="en-US" sz="2000" b="0" dirty="0">
                <a:latin typeface="方正姚体" panose="02010601030101010101" pitchFamily="2" charset="-122"/>
                <a:ea typeface="方正姚体" panose="02010601030101010101" pitchFamily="2" charset="-122"/>
              </a:rPr>
              <a:t>。宏名的有效范围为定义命令之后到源文件结束。</a:t>
            </a:r>
            <a:endParaRPr lang="zh-CN" altLang="en-US" sz="2000" b="0" dirty="0">
              <a:latin typeface="方正姚体" panose="02010601030101010101" pitchFamily="2" charset="-122"/>
              <a:ea typeface="方正姚体" panose="02010601030101010101" pitchFamily="2" charset="-122"/>
            </a:endParaRPr>
          </a:p>
          <a:p>
            <a:pPr algn="just" eaLnBrk="1" hangingPunct="1">
              <a:lnSpc>
                <a:spcPct val="110000"/>
              </a:lnSpc>
              <a:buClr>
                <a:srgbClr val="FF5050"/>
              </a:buClr>
              <a:buSzPct val="80000"/>
              <a:buFont typeface="Wingdings" panose="05000000000000000000" pitchFamily="2" charset="2"/>
              <a:buChar char="Ø"/>
            </a:pPr>
            <a:r>
              <a:rPr lang="zh-CN" altLang="en-US" sz="2000" b="0" dirty="0">
                <a:latin typeface="方正姚体" panose="02010601030101010101" pitchFamily="2" charset="-122"/>
                <a:ea typeface="方正姚体" panose="02010601030101010101" pitchFamily="2" charset="-122"/>
              </a:rPr>
              <a:t>在引用已定义的宏名时，必须在其前面加上符号</a:t>
            </a:r>
            <a:r>
              <a:rPr lang="zh-CN" altLang="en-US" sz="2000" b="0" dirty="0">
                <a:latin typeface="Times New Roman" panose="02020603050405020304" pitchFamily="18" charset="0"/>
                <a:ea typeface="方正姚体" panose="02010601030101010101" pitchFamily="2" charset="-122"/>
              </a:rPr>
              <a:t>“</a:t>
            </a:r>
            <a:r>
              <a:rPr lang="en-US" altLang="zh-CN" sz="2000" b="0" dirty="0">
                <a:solidFill>
                  <a:schemeClr val="hlink"/>
                </a:solidFill>
                <a:latin typeface="方正姚体" panose="02010601030101010101" pitchFamily="2" charset="-122"/>
                <a:ea typeface="方正姚体" panose="02010601030101010101" pitchFamily="2" charset="-122"/>
              </a:rPr>
              <a:t>‵</a:t>
            </a:r>
            <a:r>
              <a:rPr lang="en-US" altLang="zh-CN" sz="2000" b="0" dirty="0">
                <a:latin typeface="方正姚体" panose="02010601030101010101" pitchFamily="2" charset="-122"/>
                <a:ea typeface="方正姚体" panose="02010601030101010101" pitchFamily="2" charset="-122"/>
              </a:rPr>
              <a:t> </a:t>
            </a:r>
            <a:r>
              <a:rPr lang="en-US" altLang="zh-CN" sz="2000" b="0" dirty="0">
                <a:latin typeface="Times New Roman" panose="02020603050405020304" pitchFamily="18" charset="0"/>
                <a:ea typeface="方正姚体" panose="02010601030101010101" pitchFamily="2" charset="-122"/>
              </a:rPr>
              <a:t>”</a:t>
            </a:r>
            <a:r>
              <a:rPr lang="en-US" altLang="zh-CN" sz="2000" b="0" dirty="0">
                <a:latin typeface="方正姚体" panose="02010601030101010101" pitchFamily="2" charset="-122"/>
                <a:ea typeface="方正姚体" panose="02010601030101010101" pitchFamily="2" charset="-122"/>
              </a:rPr>
              <a:t> </a:t>
            </a:r>
            <a:r>
              <a:rPr lang="zh-CN" altLang="en-US" sz="2000" b="0" dirty="0">
                <a:latin typeface="方正姚体" panose="02010601030101010101" pitchFamily="2" charset="-122"/>
                <a:ea typeface="方正姚体" panose="02010601030101010101" pitchFamily="2" charset="-122"/>
              </a:rPr>
              <a:t>！</a:t>
            </a:r>
            <a:endParaRPr lang="zh-CN" altLang="en-US" sz="2000" b="0" dirty="0">
              <a:latin typeface="方正姚体" panose="02010601030101010101" pitchFamily="2" charset="-122"/>
              <a:ea typeface="方正姚体" panose="02010601030101010101" pitchFamily="2" charset="-122"/>
            </a:endParaRPr>
          </a:p>
          <a:p>
            <a:pPr algn="just" eaLnBrk="1" hangingPunct="1">
              <a:lnSpc>
                <a:spcPct val="110000"/>
              </a:lnSpc>
              <a:buClr>
                <a:srgbClr val="FF5050"/>
              </a:buClr>
              <a:buSzPct val="80000"/>
              <a:buFont typeface="Wingdings" panose="05000000000000000000" pitchFamily="2" charset="2"/>
              <a:buChar char="Ø"/>
            </a:pPr>
            <a:r>
              <a:rPr lang="zh-CN" altLang="en-US" sz="2000" b="0" dirty="0">
                <a:latin typeface="方正姚体" panose="02010601030101010101" pitchFamily="2" charset="-122"/>
                <a:ea typeface="方正姚体" panose="02010601030101010101" pitchFamily="2" charset="-122"/>
              </a:rPr>
              <a:t>使用宏名代替一个字符串，可简化书写，便于记忆，易于修改。</a:t>
            </a:r>
            <a:endParaRPr lang="zh-CN" altLang="en-US" sz="2000" b="0" dirty="0">
              <a:latin typeface="方正姚体" panose="02010601030101010101" pitchFamily="2" charset="-122"/>
              <a:ea typeface="方正姚体" panose="02010601030101010101" pitchFamily="2" charset="-122"/>
            </a:endParaRPr>
          </a:p>
          <a:p>
            <a:pPr algn="just" eaLnBrk="1" hangingPunct="1">
              <a:lnSpc>
                <a:spcPct val="110000"/>
              </a:lnSpc>
              <a:buClr>
                <a:srgbClr val="FF5050"/>
              </a:buClr>
              <a:buSzPct val="80000"/>
              <a:buFont typeface="Wingdings" panose="05000000000000000000" pitchFamily="2" charset="2"/>
              <a:buChar char="Ø"/>
            </a:pPr>
            <a:r>
              <a:rPr lang="zh-CN" altLang="en-US" sz="2000" b="0" dirty="0">
                <a:latin typeface="方正姚体" panose="02010601030101010101" pitchFamily="2" charset="-122"/>
                <a:ea typeface="方正姚体" panose="02010601030101010101" pitchFamily="2" charset="-122"/>
              </a:rPr>
              <a:t>预处理时只是将程序中的宏名替换为字符串，不管含义是否正确。只有在编译宏展开后的源程序时才报错。</a:t>
            </a:r>
            <a:endParaRPr lang="zh-CN" altLang="en-US" sz="2000" b="0" dirty="0">
              <a:latin typeface="方正姚体" panose="02010601030101010101" pitchFamily="2" charset="-122"/>
              <a:ea typeface="方正姚体" panose="02010601030101010101" pitchFamily="2" charset="-122"/>
            </a:endParaRPr>
          </a:p>
          <a:p>
            <a:pPr algn="just" eaLnBrk="1" hangingPunct="1">
              <a:lnSpc>
                <a:spcPct val="110000"/>
              </a:lnSpc>
              <a:buClr>
                <a:srgbClr val="FF5050"/>
              </a:buClr>
              <a:buSzPct val="80000"/>
              <a:buFont typeface="Wingdings" panose="05000000000000000000" pitchFamily="2" charset="2"/>
              <a:buChar char="Ø"/>
            </a:pPr>
            <a:r>
              <a:rPr lang="zh-CN" altLang="en-US" sz="2000" b="0" dirty="0">
                <a:solidFill>
                  <a:srgbClr val="CC3300"/>
                </a:solidFill>
                <a:latin typeface="方正姚体" panose="02010601030101010101" pitchFamily="2" charset="-122"/>
                <a:ea typeface="方正姚体" panose="02010601030101010101" pitchFamily="2" charset="-122"/>
              </a:rPr>
              <a:t>宏名和宏内容必须在同一行中进行声明</a:t>
            </a:r>
            <a:r>
              <a:rPr lang="zh-CN" altLang="en-US" sz="2000" b="0" dirty="0">
                <a:latin typeface="方正姚体" panose="02010601030101010101" pitchFamily="2" charset="-122"/>
                <a:ea typeface="方正姚体" panose="02010601030101010101" pitchFamily="2" charset="-122"/>
              </a:rPr>
              <a:t>！</a:t>
            </a:r>
            <a:endParaRPr lang="zh-CN" altLang="en-US" sz="2000" b="0" dirty="0">
              <a:latin typeface="方正姚体" panose="02010601030101010101" pitchFamily="2" charset="-122"/>
              <a:ea typeface="方正姚体" panose="02010601030101010101" pitchFamily="2" charset="-122"/>
            </a:endParaRPr>
          </a:p>
        </p:txBody>
      </p:sp>
      <p:sp>
        <p:nvSpPr>
          <p:cNvPr id="1796100" name="AutoShape 4"/>
          <p:cNvSpPr>
            <a:spLocks noChangeArrowheads="1"/>
          </p:cNvSpPr>
          <p:nvPr/>
        </p:nvSpPr>
        <p:spPr bwMode="auto">
          <a:xfrm rot="-765681">
            <a:off x="0" y="2225675"/>
            <a:ext cx="3338513" cy="687388"/>
          </a:xfrm>
          <a:prstGeom prst="star32">
            <a:avLst>
              <a:gd name="adj" fmla="val 37500"/>
            </a:avLst>
          </a:prstGeom>
          <a:solidFill>
            <a:schemeClr val="accent2"/>
          </a:solidFill>
          <a:ln w="9525">
            <a:solidFill>
              <a:srgbClr val="00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cs typeface="+mn-cs"/>
              </a:rPr>
              <a:t>关于宏定义的说明</a:t>
            </a:r>
            <a:endParaRPr kumimoji="0" lang="zh-CN" alt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cs typeface="+mn-cs"/>
            </a:endParaRPr>
          </a:p>
        </p:txBody>
      </p:sp>
      <p:sp>
        <p:nvSpPr>
          <p:cNvPr id="1796101" name="Rectangle 5"/>
          <p:cNvSpPr/>
          <p:nvPr/>
        </p:nvSpPr>
        <p:spPr>
          <a:xfrm>
            <a:off x="992188" y="908050"/>
            <a:ext cx="7548562" cy="1574800"/>
          </a:xfrm>
          <a:prstGeom prst="rect">
            <a:avLst/>
          </a:prstGeom>
          <a:solidFill>
            <a:srgbClr val="FFCC99"/>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eaLnBrk="1" hangingPunct="1">
              <a:lnSpc>
                <a:spcPct val="110000"/>
              </a:lnSpc>
              <a:spcBef>
                <a:spcPct val="0"/>
              </a:spcBef>
              <a:buClr>
                <a:srgbClr val="FF0066"/>
              </a:buClr>
              <a:buFont typeface="Wingdings" panose="05000000000000000000" pitchFamily="2" charset="2"/>
              <a:buChar char="v"/>
            </a:pPr>
            <a:r>
              <a:rPr lang="zh-CN" altLang="en-US" sz="2200" dirty="0">
                <a:latin typeface="仿宋_GB2312" pitchFamily="50" charset="-122"/>
                <a:ea typeface="仿宋_GB2312" pitchFamily="50" charset="-122"/>
              </a:rPr>
              <a:t>宏定义的</a:t>
            </a:r>
            <a:r>
              <a:rPr lang="zh-CN" altLang="en-US" sz="2200" dirty="0">
                <a:solidFill>
                  <a:srgbClr val="CC3300"/>
                </a:solidFill>
                <a:latin typeface="华文彩云" panose="02010800040101010101" pitchFamily="2" charset="-122"/>
                <a:ea typeface="华文彩云" panose="02010800040101010101" pitchFamily="2" charset="-122"/>
              </a:rPr>
              <a:t>作用</a:t>
            </a:r>
            <a:r>
              <a:rPr lang="zh-CN" altLang="en-US" sz="2200" dirty="0">
                <a:latin typeface="仿宋_GB2312" pitchFamily="50" charset="-122"/>
                <a:ea typeface="仿宋_GB2312" pitchFamily="50" charset="-122"/>
              </a:rPr>
              <a:t>：</a:t>
            </a:r>
            <a:endParaRPr lang="zh-CN" altLang="en-US" sz="2200" dirty="0">
              <a:latin typeface="仿宋_GB2312" pitchFamily="50" charset="-122"/>
              <a:ea typeface="仿宋_GB2312" pitchFamily="50" charset="-122"/>
            </a:endParaRPr>
          </a:p>
          <a:p>
            <a:pPr marL="457200" lvl="1" indent="0" algn="just" eaLnBrk="1" hangingPunct="1">
              <a:lnSpc>
                <a:spcPct val="110000"/>
              </a:lnSpc>
              <a:spcBef>
                <a:spcPct val="0"/>
              </a:spcBef>
              <a:buClr>
                <a:srgbClr val="FF0066"/>
              </a:buClr>
            </a:pPr>
            <a:r>
              <a:rPr lang="zh-CN" altLang="en-US" sz="2200" dirty="0">
                <a:latin typeface="仿宋_GB2312" pitchFamily="50" charset="-122"/>
                <a:ea typeface="仿宋_GB2312" pitchFamily="50" charset="-122"/>
              </a:rPr>
              <a:t>以一个简单的名字代替一个长的字符串或复杂表达式；</a:t>
            </a:r>
            <a:endParaRPr lang="zh-CN" altLang="en-US" sz="2200" dirty="0">
              <a:latin typeface="仿宋_GB2312" pitchFamily="50" charset="-122"/>
              <a:ea typeface="仿宋_GB2312" pitchFamily="50" charset="-122"/>
            </a:endParaRPr>
          </a:p>
          <a:p>
            <a:pPr marL="457200" lvl="1" indent="0" algn="just" eaLnBrk="1" hangingPunct="1">
              <a:lnSpc>
                <a:spcPct val="110000"/>
              </a:lnSpc>
              <a:spcBef>
                <a:spcPct val="0"/>
              </a:spcBef>
              <a:buClr>
                <a:srgbClr val="FF0066"/>
              </a:buClr>
            </a:pPr>
            <a:r>
              <a:rPr lang="zh-CN" altLang="en-US" sz="2200" dirty="0">
                <a:latin typeface="仿宋_GB2312" pitchFamily="50" charset="-122"/>
                <a:ea typeface="仿宋_GB2312" pitchFamily="50" charset="-122"/>
              </a:rPr>
              <a:t>以一个有含义的名字代替没有含义的数字和符号。</a:t>
            </a:r>
            <a:endParaRPr lang="zh-CN" altLang="en-US" sz="2200" dirty="0">
              <a:latin typeface="仿宋_GB2312" pitchFamily="50" charset="-122"/>
              <a:ea typeface="仿宋_GB2312" pitchFamily="50"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796101"/>
                                        </p:tgtEl>
                                        <p:attrNameLst>
                                          <p:attrName>style.visibility</p:attrName>
                                        </p:attrNameLst>
                                      </p:cBhvr>
                                      <p:to>
                                        <p:strVal val="visible"/>
                                      </p:to>
                                    </p:set>
                                    <p:animEffect transition="in" filter="barn(outVertical)">
                                      <p:cBhvr>
                                        <p:cTn id="7" dur="500"/>
                                        <p:tgtEl>
                                          <p:spTgt spid="1796101"/>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288" fill="hold" grpId="0" nodeType="clickEffect">
                                  <p:stCondLst>
                                    <p:cond delay="0"/>
                                  </p:stCondLst>
                                  <p:childTnLst>
                                    <p:set>
                                      <p:cBhvr>
                                        <p:cTn id="11" dur="1" fill="hold">
                                          <p:stCondLst>
                                            <p:cond delay="0"/>
                                          </p:stCondLst>
                                        </p:cTn>
                                        <p:tgtEl>
                                          <p:spTgt spid="1796100"/>
                                        </p:tgtEl>
                                        <p:attrNameLst>
                                          <p:attrName>style.visibility</p:attrName>
                                        </p:attrNameLst>
                                      </p:cBhvr>
                                      <p:to>
                                        <p:strVal val="visible"/>
                                      </p:to>
                                    </p:set>
                                    <p:anim calcmode="lin" valueType="num">
                                      <p:cBhvr>
                                        <p:cTn id="12" dur="500" fill="hold"/>
                                        <p:tgtEl>
                                          <p:spTgt spid="1796100"/>
                                        </p:tgtEl>
                                        <p:attrNameLst>
                                          <p:attrName>ppt_w</p:attrName>
                                        </p:attrNameLst>
                                      </p:cBhvr>
                                      <p:tavLst>
                                        <p:tav tm="0">
                                          <p:val>
                                            <p:strVal val="4/3*#ppt_w"/>
                                          </p:val>
                                        </p:tav>
                                        <p:tav tm="100000">
                                          <p:val>
                                            <p:strVal val="#ppt_w"/>
                                          </p:val>
                                        </p:tav>
                                      </p:tavLst>
                                    </p:anim>
                                    <p:anim calcmode="lin" valueType="num">
                                      <p:cBhvr>
                                        <p:cTn id="13" dur="500" fill="hold"/>
                                        <p:tgtEl>
                                          <p:spTgt spid="1796100"/>
                                        </p:tgtEl>
                                        <p:attrNameLst>
                                          <p:attrName>ppt_h</p:attrName>
                                        </p:attrNameLst>
                                      </p:cBhvr>
                                      <p:tavLst>
                                        <p:tav tm="0">
                                          <p:val>
                                            <p:strVal val="4/3*#ppt_h"/>
                                          </p:val>
                                        </p:tav>
                                        <p:tav tm="100000">
                                          <p:val>
                                            <p:strVal val="#ppt_h"/>
                                          </p:val>
                                        </p:tav>
                                      </p:tavLst>
                                    </p:anim>
                                  </p:childTnLst>
                                </p:cTn>
                              </p:par>
                            </p:childTnLst>
                          </p:cTn>
                        </p:par>
                        <p:par>
                          <p:cTn id="14" fill="hold">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1796099"/>
                                        </p:tgtEl>
                                        <p:attrNameLst>
                                          <p:attrName>style.visibility</p:attrName>
                                        </p:attrNameLst>
                                      </p:cBhvr>
                                      <p:to>
                                        <p:strVal val="visible"/>
                                      </p:to>
                                    </p:set>
                                    <p:anim calcmode="lin" valueType="num">
                                      <p:cBhvr additive="base">
                                        <p:cTn id="17" dur="500" fill="hold"/>
                                        <p:tgtEl>
                                          <p:spTgt spid="1796099"/>
                                        </p:tgtEl>
                                        <p:attrNameLst>
                                          <p:attrName>ppt_x</p:attrName>
                                        </p:attrNameLst>
                                      </p:cBhvr>
                                      <p:tavLst>
                                        <p:tav tm="0">
                                          <p:val>
                                            <p:strVal val="1+#ppt_w/2"/>
                                          </p:val>
                                        </p:tav>
                                        <p:tav tm="100000">
                                          <p:val>
                                            <p:strVal val="#ppt_x"/>
                                          </p:val>
                                        </p:tav>
                                      </p:tavLst>
                                    </p:anim>
                                    <p:anim calcmode="lin" valueType="num">
                                      <p:cBhvr additive="base">
                                        <p:cTn id="18" dur="500" fill="hold"/>
                                        <p:tgtEl>
                                          <p:spTgt spid="17960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6099" grpId="0"/>
      <p:bldP spid="1796100" grpId="0" animBg="1"/>
      <p:bldP spid="1796101" grpId="0" animBg="1"/>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3698"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98148" name="Text Box 4"/>
          <p:cNvSpPr txBox="1"/>
          <p:nvPr/>
        </p:nvSpPr>
        <p:spPr>
          <a:xfrm>
            <a:off x="1295400" y="2743200"/>
            <a:ext cx="6324600" cy="2405063"/>
          </a:xfrm>
          <a:prstGeom prst="rect">
            <a:avLst/>
          </a:prstGeom>
          <a:solidFill>
            <a:srgbClr val="99CCFF"/>
          </a:solidFill>
          <a:ln w="12700" cap="flat" cmpd="sng">
            <a:solidFill>
              <a:schemeClr val="tx1"/>
            </a:solidFill>
            <a:prstDash val="solid"/>
            <a:miter/>
            <a:headEnd type="none" w="med" len="med"/>
            <a:tailEnd type="none" w="med" len="med"/>
          </a:ln>
          <a:effectLst>
            <a:prstShdw prst="shdw13" dist="53882" dir="13499999">
              <a:schemeClr val="bg2"/>
            </a:prst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eaLnBrk="1" hangingPunct="1">
              <a:lnSpc>
                <a:spcPct val="110000"/>
              </a:lnSpc>
              <a:buNone/>
            </a:pPr>
            <a:r>
              <a:rPr lang="en-US" altLang="zh-CN" dirty="0">
                <a:latin typeface="Times New Roman" panose="02020603050405020304" pitchFamily="18" charset="0"/>
              </a:rPr>
              <a:t>[</a:t>
            </a:r>
            <a:r>
              <a:rPr lang="zh-CN" altLang="en-US" dirty="0">
                <a:solidFill>
                  <a:srgbClr val="FF0066"/>
                </a:solidFill>
                <a:latin typeface="Times New Roman" panose="02020603050405020304" pitchFamily="18" charset="0"/>
              </a:rPr>
              <a:t>例</a:t>
            </a:r>
            <a:r>
              <a:rPr lang="en-US" altLang="zh-CN" dirty="0">
                <a:latin typeface="Times New Roman" panose="02020603050405020304" pitchFamily="18" charset="0"/>
              </a:rPr>
              <a:t>] module test;</a:t>
            </a:r>
            <a:endParaRPr lang="en-US" altLang="zh-CN" dirty="0">
              <a:latin typeface="Times New Roman" panose="02020603050405020304" pitchFamily="18" charset="0"/>
            </a:endParaRPr>
          </a:p>
          <a:p>
            <a:pPr marL="0" lvl="0" indent="0" algn="just" eaLnBrk="1" hangingPunct="1">
              <a:lnSpc>
                <a:spcPct val="110000"/>
              </a:lnSpc>
              <a:buNone/>
            </a:pPr>
            <a:r>
              <a:rPr lang="en-US" altLang="zh-CN" dirty="0">
                <a:latin typeface="Times New Roman" panose="02020603050405020304" pitchFamily="18" charset="0"/>
              </a:rPr>
              <a:t>                  reg  a,b,c,d,e,out;</a:t>
            </a:r>
            <a:endParaRPr lang="en-US" altLang="zh-CN" dirty="0">
              <a:latin typeface="Times New Roman" panose="02020603050405020304" pitchFamily="18" charset="0"/>
            </a:endParaRPr>
          </a:p>
          <a:p>
            <a:pPr marL="0" lvl="0" indent="0" algn="just" eaLnBrk="1" hangingPunct="1">
              <a:lnSpc>
                <a:spcPct val="110000"/>
              </a:lnSpc>
              <a:buNone/>
            </a:pPr>
            <a:r>
              <a:rPr lang="en-US" altLang="zh-CN" dirty="0">
                <a:latin typeface="Times New Roman" panose="02020603050405020304" pitchFamily="18" charset="0"/>
              </a:rPr>
              <a:t>                 ‵define expression a + b + c + d</a:t>
            </a:r>
            <a:r>
              <a:rPr lang="en-US" altLang="zh-CN" dirty="0">
                <a:solidFill>
                  <a:srgbClr val="FF0066"/>
                </a:solidFill>
                <a:latin typeface="Times New Roman" panose="02020603050405020304" pitchFamily="18" charset="0"/>
              </a:rPr>
              <a:t>;</a:t>
            </a:r>
            <a:endParaRPr lang="en-US" altLang="zh-CN" dirty="0">
              <a:solidFill>
                <a:srgbClr val="FF0066"/>
              </a:solidFill>
              <a:latin typeface="Times New Roman" panose="02020603050405020304" pitchFamily="18" charset="0"/>
            </a:endParaRPr>
          </a:p>
          <a:p>
            <a:pPr marL="0" lvl="0" indent="0" algn="just" eaLnBrk="1" hangingPunct="1">
              <a:lnSpc>
                <a:spcPct val="110000"/>
              </a:lnSpc>
              <a:buNone/>
            </a:pPr>
            <a:r>
              <a:rPr lang="en-US" altLang="zh-CN" dirty="0">
                <a:latin typeface="Times New Roman" panose="02020603050405020304" pitchFamily="18" charset="0"/>
              </a:rPr>
              <a:t>                  assign out = ‵expression + e;</a:t>
            </a:r>
            <a:endParaRPr lang="en-US" altLang="zh-CN" dirty="0">
              <a:latin typeface="Times New Roman" panose="02020603050405020304" pitchFamily="18" charset="0"/>
            </a:endParaRPr>
          </a:p>
          <a:p>
            <a:pPr marL="0" lvl="0" indent="0" algn="just" eaLnBrk="1" hangingPunct="1">
              <a:lnSpc>
                <a:spcPct val="110000"/>
              </a:lnSpc>
              <a:buNone/>
            </a:pPr>
            <a:r>
              <a:rPr lang="en-US" altLang="zh-CN" dirty="0">
                <a:latin typeface="Times New Roman" panose="02020603050405020304" pitchFamily="18" charset="0"/>
              </a:rPr>
              <a:t>                           …… </a:t>
            </a:r>
            <a:endParaRPr lang="en-US" altLang="zh-CN" sz="2000" dirty="0">
              <a:latin typeface="Times New Roman" panose="02020603050405020304" pitchFamily="18" charset="0"/>
            </a:endParaRPr>
          </a:p>
        </p:txBody>
      </p:sp>
      <p:sp>
        <p:nvSpPr>
          <p:cNvPr id="1798149" name="Text Box 5"/>
          <p:cNvSpPr txBox="1"/>
          <p:nvPr/>
        </p:nvSpPr>
        <p:spPr>
          <a:xfrm>
            <a:off x="228600" y="5257800"/>
            <a:ext cx="8305800" cy="968375"/>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algn="just" eaLnBrk="1" hangingPunct="1">
              <a:lnSpc>
                <a:spcPct val="110000"/>
              </a:lnSpc>
              <a:buNone/>
            </a:pPr>
            <a:r>
              <a:rPr lang="zh-CN" altLang="en-US" dirty="0">
                <a:latin typeface="宋体" panose="02010600030101010101" pitchFamily="2" charset="-122"/>
              </a:rPr>
              <a:t>经过宏展开后，</a:t>
            </a:r>
            <a:r>
              <a:rPr lang="en-US" altLang="zh-CN" dirty="0">
                <a:latin typeface="宋体" panose="02010600030101010101" pitchFamily="2" charset="-122"/>
              </a:rPr>
              <a:t>assign</a:t>
            </a:r>
            <a:r>
              <a:rPr lang="zh-CN" altLang="en-US" dirty="0">
                <a:latin typeface="宋体" panose="02010600030101010101" pitchFamily="2" charset="-122"/>
              </a:rPr>
              <a:t>语句为</a:t>
            </a:r>
            <a:r>
              <a:rPr lang="en-US" altLang="zh-CN" dirty="0">
                <a:latin typeface="宋体" panose="02010600030101010101" pitchFamily="2" charset="-122"/>
              </a:rPr>
              <a:t>:</a:t>
            </a:r>
            <a:endParaRPr lang="en-US" altLang="zh-CN" dirty="0">
              <a:latin typeface="宋体" panose="02010600030101010101" pitchFamily="2" charset="-122"/>
            </a:endParaRPr>
          </a:p>
          <a:p>
            <a:pPr marL="281305" lvl="0" indent="-281305" algn="just" eaLnBrk="1" hangingPunct="1">
              <a:lnSpc>
                <a:spcPct val="110000"/>
              </a:lnSpc>
              <a:buNone/>
            </a:pPr>
            <a:r>
              <a:rPr lang="en-US" altLang="zh-CN" dirty="0">
                <a:latin typeface="宋体" panose="02010600030101010101" pitchFamily="2" charset="-122"/>
              </a:rPr>
              <a:t>    </a:t>
            </a:r>
            <a:r>
              <a:rPr lang="en-US" altLang="zh-CN" dirty="0">
                <a:latin typeface="Times New Roman" panose="02020603050405020304" pitchFamily="18" charset="0"/>
              </a:rPr>
              <a:t>assign out = a + b + c + d</a:t>
            </a:r>
            <a:r>
              <a:rPr lang="en-US" altLang="zh-CN" dirty="0">
                <a:solidFill>
                  <a:srgbClr val="FF0066"/>
                </a:solidFill>
                <a:latin typeface="Times New Roman" panose="02020603050405020304" pitchFamily="18" charset="0"/>
              </a:rPr>
              <a:t>;</a:t>
            </a:r>
            <a:r>
              <a:rPr lang="en-US" altLang="zh-CN" dirty="0">
                <a:latin typeface="Times New Roman" panose="02020603050405020304" pitchFamily="18" charset="0"/>
              </a:rPr>
              <a:t> + e;     //</a:t>
            </a:r>
            <a:r>
              <a:rPr lang="zh-CN" altLang="en-US" dirty="0">
                <a:latin typeface="Times New Roman" panose="02020603050405020304" pitchFamily="18" charset="0"/>
              </a:rPr>
              <a:t>出现语法错误！</a:t>
            </a:r>
            <a:endParaRPr lang="zh-CN" altLang="en-US" dirty="0">
              <a:latin typeface="Times New Roman" panose="02020603050405020304" pitchFamily="18" charset="0"/>
            </a:endParaRPr>
          </a:p>
        </p:txBody>
      </p:sp>
      <p:sp>
        <p:nvSpPr>
          <p:cNvPr id="1798152" name="AutoShape 8"/>
          <p:cNvSpPr/>
          <p:nvPr>
            <p:ph idx="1"/>
          </p:nvPr>
        </p:nvSpPr>
        <p:spPr>
          <a:xfrm>
            <a:off x="774700" y="1201738"/>
            <a:ext cx="7567613" cy="1227137"/>
          </a:xfrm>
          <a:prstGeom prst="horizontalScroll">
            <a:avLst>
              <a:gd name="adj" fmla="val 12500"/>
            </a:avLst>
          </a:prstGeom>
          <a:solidFill>
            <a:schemeClr val="accent1">
              <a:alpha val="100000"/>
            </a:schemeClr>
          </a:solidFill>
          <a:ln/>
        </p:spPr>
        <p:txBody>
          <a:bodyPr vert="horz" wrap="square" lIns="91440" tIns="45720" rIns="91440" bIns="45720" anchor="t" anchorCtr="0"/>
          <a:p>
            <a:pPr marL="287655" indent="-287655">
              <a:spcBef>
                <a:spcPct val="0"/>
              </a:spcBef>
              <a:buClr>
                <a:srgbClr val="FF5050"/>
              </a:buClr>
              <a:buSzPct val="80000"/>
              <a:buFont typeface="Wingdings" panose="05000000000000000000" pitchFamily="2" charset="2"/>
              <a:buChar char="Ø"/>
            </a:pPr>
            <a:r>
              <a:rPr lang="zh-CN" altLang="en-US" dirty="0">
                <a:latin typeface="华文新魏" panose="02010800040101010101" pitchFamily="2" charset="-122"/>
                <a:ea typeface="华文新魏" panose="02010800040101010101" pitchFamily="2" charset="-122"/>
              </a:rPr>
              <a:t>宏定义不是</a:t>
            </a:r>
            <a:r>
              <a:rPr lang="en-US" altLang="zh-CN" dirty="0">
                <a:latin typeface="华文新魏" panose="02010800040101010101" pitchFamily="2" charset="-122"/>
                <a:ea typeface="华文新魏" panose="02010800040101010101" pitchFamily="2" charset="-122"/>
              </a:rPr>
              <a:t>Verilog HDL</a:t>
            </a:r>
            <a:r>
              <a:rPr lang="zh-CN" altLang="en-US" dirty="0">
                <a:latin typeface="华文新魏" panose="02010800040101010101" pitchFamily="2" charset="-122"/>
                <a:ea typeface="华文新魏" panose="02010800040101010101" pitchFamily="2" charset="-122"/>
              </a:rPr>
              <a:t>语句，不必在行末加分号</a:t>
            </a:r>
            <a:r>
              <a:rPr lang="zh-CN" altLang="en-US" sz="2000" dirty="0">
                <a:latin typeface="华文新魏" panose="02010800040101010101" pitchFamily="2" charset="-122"/>
                <a:ea typeface="华文新魏" panose="02010800040101010101" pitchFamily="2" charset="-122"/>
              </a:rPr>
              <a:t>！</a:t>
            </a:r>
            <a:endParaRPr lang="zh-CN" altLang="en-US" sz="2000" dirty="0">
              <a:latin typeface="华文新魏" panose="02010800040101010101" pitchFamily="2" charset="-122"/>
              <a:ea typeface="华文新魏" panose="02010800040101010101" pitchFamily="2" charset="-122"/>
            </a:endParaRPr>
          </a:p>
          <a:p>
            <a:pPr marL="287655" indent="-287655">
              <a:spcBef>
                <a:spcPct val="0"/>
              </a:spcBef>
              <a:buClr>
                <a:srgbClr val="FF5050"/>
              </a:buClr>
              <a:buSzPct val="80000"/>
              <a:buFont typeface="Wingdings" panose="05000000000000000000" pitchFamily="2" charset="2"/>
              <a:buChar char="Ø"/>
            </a:pPr>
            <a:r>
              <a:rPr lang="zh-CN" altLang="en-US" dirty="0">
                <a:solidFill>
                  <a:srgbClr val="CC3300"/>
                </a:solidFill>
                <a:latin typeface="华文新魏" panose="02010800040101010101" pitchFamily="2" charset="-122"/>
                <a:ea typeface="华文新魏" panose="02010800040101010101" pitchFamily="2" charset="-122"/>
              </a:rPr>
              <a:t>如果加了分号，会连分号一起置换！</a:t>
            </a:r>
            <a:endParaRPr lang="zh-CN" altLang="en-US" dirty="0">
              <a:solidFill>
                <a:srgbClr val="CC3300"/>
              </a:solidFill>
              <a:latin typeface="华文新魏" panose="02010800040101010101" pitchFamily="2" charset="-122"/>
              <a:ea typeface="华文新魏" panose="02010800040101010101" pitchFamily="2" charset="-122"/>
            </a:endParaRPr>
          </a:p>
        </p:txBody>
      </p:sp>
      <p:sp>
        <p:nvSpPr>
          <p:cNvPr id="1798153" name="AutoShape 9"/>
          <p:cNvSpPr/>
          <p:nvPr/>
        </p:nvSpPr>
        <p:spPr>
          <a:xfrm>
            <a:off x="7493000" y="3429000"/>
            <a:ext cx="1108075" cy="614363"/>
          </a:xfrm>
          <a:prstGeom prst="wedgeRoundRectCallout">
            <a:avLst>
              <a:gd name="adj1" fmla="val -96991"/>
              <a:gd name="adj2" fmla="val 39407"/>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dirty="0">
                <a:latin typeface="仿宋_GB2312" pitchFamily="50" charset="-122"/>
                <a:ea typeface="仿宋_GB2312" pitchFamily="50" charset="-122"/>
              </a:rPr>
              <a:t>错误！</a:t>
            </a:r>
            <a:endParaRPr lang="zh-CN" altLang="en-US" dirty="0">
              <a:latin typeface="仿宋_GB2312" pitchFamily="50" charset="-122"/>
              <a:ea typeface="仿宋_GB2312" pitchFamily="50"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798152"/>
                                        </p:tgtEl>
                                        <p:attrNameLst>
                                          <p:attrName>style.visibility</p:attrName>
                                        </p:attrNameLst>
                                      </p:cBhvr>
                                      <p:to>
                                        <p:strVal val="visible"/>
                                      </p:to>
                                    </p:set>
                                    <p:anim calcmode="lin" valueType="num">
                                      <p:cBhvr>
                                        <p:cTn id="7" dur="500" fill="hold"/>
                                        <p:tgtEl>
                                          <p:spTgt spid="1798152"/>
                                        </p:tgtEl>
                                        <p:attrNameLst>
                                          <p:attrName>ppt_w</p:attrName>
                                        </p:attrNameLst>
                                      </p:cBhvr>
                                      <p:tavLst>
                                        <p:tav tm="0">
                                          <p:val>
                                            <p:fltVal val="0.000000"/>
                                          </p:val>
                                        </p:tav>
                                        <p:tav tm="100000">
                                          <p:val>
                                            <p:strVal val="#ppt_w"/>
                                          </p:val>
                                        </p:tav>
                                      </p:tavLst>
                                    </p:anim>
                                    <p:anim calcmode="lin" valueType="num">
                                      <p:cBhvr>
                                        <p:cTn id="8" dur="500" fill="hold"/>
                                        <p:tgtEl>
                                          <p:spTgt spid="1798152"/>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1798148"/>
                                        </p:tgtEl>
                                        <p:attrNameLst>
                                          <p:attrName>style.visibility</p:attrName>
                                        </p:attrNameLst>
                                      </p:cBhvr>
                                      <p:to>
                                        <p:strVal val="visible"/>
                                      </p:to>
                                    </p:set>
                                    <p:anim calcmode="lin" valueType="num">
                                      <p:cBhvr additive="base">
                                        <p:cTn id="13" dur="500" fill="hold"/>
                                        <p:tgtEl>
                                          <p:spTgt spid="1798148"/>
                                        </p:tgtEl>
                                        <p:attrNameLst>
                                          <p:attrName>ppt_x</p:attrName>
                                        </p:attrNameLst>
                                      </p:cBhvr>
                                      <p:tavLst>
                                        <p:tav tm="0">
                                          <p:val>
                                            <p:strVal val="0-#ppt_w/2"/>
                                          </p:val>
                                        </p:tav>
                                        <p:tav tm="100000">
                                          <p:val>
                                            <p:strVal val="#ppt_x"/>
                                          </p:val>
                                        </p:tav>
                                      </p:tavLst>
                                    </p:anim>
                                    <p:anim calcmode="lin" valueType="num">
                                      <p:cBhvr additive="base">
                                        <p:cTn id="14" dur="500" fill="hold"/>
                                        <p:tgtEl>
                                          <p:spTgt spid="179814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798153"/>
                                        </p:tgtEl>
                                        <p:attrNameLst>
                                          <p:attrName>style.visibility</p:attrName>
                                        </p:attrNameLst>
                                      </p:cBhvr>
                                      <p:to>
                                        <p:strVal val="visible"/>
                                      </p:to>
                                    </p:set>
                                    <p:anim calcmode="lin" valueType="num">
                                      <p:cBhvr additive="base">
                                        <p:cTn id="19" dur="500" fill="hold"/>
                                        <p:tgtEl>
                                          <p:spTgt spid="1798153"/>
                                        </p:tgtEl>
                                        <p:attrNameLst>
                                          <p:attrName>ppt_x</p:attrName>
                                        </p:attrNameLst>
                                      </p:cBhvr>
                                      <p:tavLst>
                                        <p:tav tm="0">
                                          <p:val>
                                            <p:strVal val="1+#ppt_w/2"/>
                                          </p:val>
                                        </p:tav>
                                        <p:tav tm="100000">
                                          <p:val>
                                            <p:strVal val="#ppt_x"/>
                                          </p:val>
                                        </p:tav>
                                      </p:tavLst>
                                    </p:anim>
                                    <p:anim calcmode="lin" valueType="num">
                                      <p:cBhvr additive="base">
                                        <p:cTn id="20" dur="500" fill="hold"/>
                                        <p:tgtEl>
                                          <p:spTgt spid="179815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98149"/>
                                        </p:tgtEl>
                                        <p:attrNameLst>
                                          <p:attrName>style.visibility</p:attrName>
                                        </p:attrNameLst>
                                      </p:cBhvr>
                                      <p:to>
                                        <p:strVal val="visible"/>
                                      </p:to>
                                    </p:set>
                                    <p:anim calcmode="lin" valueType="num">
                                      <p:cBhvr additive="base">
                                        <p:cTn id="25" dur="500" fill="hold"/>
                                        <p:tgtEl>
                                          <p:spTgt spid="1798149"/>
                                        </p:tgtEl>
                                        <p:attrNameLst>
                                          <p:attrName>ppt_x</p:attrName>
                                        </p:attrNameLst>
                                      </p:cBhvr>
                                      <p:tavLst>
                                        <p:tav tm="0">
                                          <p:val>
                                            <p:strVal val="#ppt_x"/>
                                          </p:val>
                                        </p:tav>
                                        <p:tav tm="100000">
                                          <p:val>
                                            <p:strVal val="#ppt_x"/>
                                          </p:val>
                                        </p:tav>
                                      </p:tavLst>
                                    </p:anim>
                                    <p:anim calcmode="lin" valueType="num">
                                      <p:cBhvr additive="base">
                                        <p:cTn id="26" dur="500" fill="hold"/>
                                        <p:tgtEl>
                                          <p:spTgt spid="1798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8148" grpId="0" animBg="1"/>
      <p:bldP spid="1798149" grpId="0"/>
      <p:bldP spid="1798152" grpId="0" animBg="1"/>
      <p:bldP spid="1798153" grpId="0" animBg="1"/>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5746"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800196" name="Text Box 4"/>
          <p:cNvSpPr txBox="1"/>
          <p:nvPr/>
        </p:nvSpPr>
        <p:spPr>
          <a:xfrm>
            <a:off x="514350" y="2338388"/>
            <a:ext cx="8153400" cy="2781300"/>
          </a:xfrm>
          <a:prstGeom prst="rect">
            <a:avLst/>
          </a:prstGeom>
          <a:solidFill>
            <a:srgbClr val="99CCFF"/>
          </a:solidFill>
          <a:ln w="12700" cap="flat" cmpd="sng">
            <a:solidFill>
              <a:schemeClr val="tx1"/>
            </a:solidFill>
            <a:prstDash val="solid"/>
            <a:miter/>
            <a:headEnd type="none" w="med" len="med"/>
            <a:tailEnd type="none" w="med" len="med"/>
          </a:ln>
          <a:effectLst>
            <a:prstShdw prst="shdw13" dist="53882" dir="13499999">
              <a:schemeClr val="bg2"/>
            </a:prst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190500" lvl="1" indent="0" eaLnBrk="1" hangingPunct="1">
              <a:buNone/>
            </a:pPr>
            <a:r>
              <a:rPr lang="en-US" altLang="zh-CN" sz="2000" dirty="0">
                <a:latin typeface="Times New Roman" panose="02020603050405020304" pitchFamily="18" charset="0"/>
              </a:rPr>
              <a:t>[</a:t>
            </a:r>
            <a:r>
              <a:rPr lang="zh-CN" altLang="en-US" sz="2000" dirty="0">
                <a:solidFill>
                  <a:srgbClr val="FF0066"/>
                </a:solidFill>
                <a:latin typeface="Times New Roman" panose="02020603050405020304" pitchFamily="18" charset="0"/>
              </a:rPr>
              <a:t>例</a:t>
            </a:r>
            <a:r>
              <a:rPr lang="en-US" altLang="zh-CN" sz="2000" dirty="0">
                <a:latin typeface="Times New Roman" panose="02020603050405020304" pitchFamily="18" charset="0"/>
              </a:rPr>
              <a:t>] module test;</a:t>
            </a:r>
            <a:endParaRPr lang="en-US" altLang="zh-CN" sz="2000" dirty="0">
              <a:latin typeface="Times New Roman" panose="02020603050405020304" pitchFamily="18" charset="0"/>
            </a:endParaRPr>
          </a:p>
          <a:p>
            <a:pPr marL="0" lvl="0" indent="0" algn="just" eaLnBrk="1" hangingPunct="1">
              <a:lnSpc>
                <a:spcPct val="110000"/>
              </a:lnSpc>
              <a:buNone/>
            </a:pPr>
            <a:r>
              <a:rPr lang="en-US" altLang="zh-CN" sz="2000" dirty="0">
                <a:latin typeface="Times New Roman" panose="02020603050405020304" pitchFamily="18" charset="0"/>
              </a:rPr>
              <a:t>                reg  a,b,c;</a:t>
            </a:r>
            <a:endParaRPr lang="en-US" altLang="zh-CN" sz="2000" dirty="0">
              <a:latin typeface="Times New Roman" panose="02020603050405020304" pitchFamily="18" charset="0"/>
            </a:endParaRPr>
          </a:p>
          <a:p>
            <a:pPr marL="0" lvl="0" indent="0" algn="just" eaLnBrk="1" hangingPunct="1">
              <a:lnSpc>
                <a:spcPct val="110000"/>
              </a:lnSpc>
              <a:buNone/>
            </a:pPr>
            <a:r>
              <a:rPr lang="en-US" altLang="zh-CN" sz="2000" dirty="0">
                <a:latin typeface="Times New Roman" panose="02020603050405020304" pitchFamily="18" charset="0"/>
              </a:rPr>
              <a:t>                 wire out;</a:t>
            </a:r>
            <a:endParaRPr lang="en-US" altLang="zh-CN" sz="2000" dirty="0">
              <a:latin typeface="Times New Roman" panose="02020603050405020304" pitchFamily="18" charset="0"/>
            </a:endParaRPr>
          </a:p>
          <a:p>
            <a:pPr marL="0" lvl="0" indent="0" algn="just" eaLnBrk="1" hangingPunct="1">
              <a:lnSpc>
                <a:spcPct val="110000"/>
              </a:lnSpc>
              <a:buNone/>
            </a:pPr>
            <a:r>
              <a:rPr lang="en-US" altLang="zh-CN" sz="2000" dirty="0">
                <a:latin typeface="Times New Roman" panose="02020603050405020304" pitchFamily="18" charset="0"/>
              </a:rPr>
              <a:t>                ‵define aa a + b</a:t>
            </a:r>
            <a:endParaRPr lang="en-US" altLang="zh-CN" sz="2000" dirty="0">
              <a:latin typeface="Times New Roman" panose="02020603050405020304" pitchFamily="18" charset="0"/>
            </a:endParaRPr>
          </a:p>
          <a:p>
            <a:pPr marL="0" lvl="0" indent="0" algn="just" eaLnBrk="1" hangingPunct="1">
              <a:lnSpc>
                <a:spcPct val="110000"/>
              </a:lnSpc>
              <a:buNone/>
            </a:pPr>
            <a:r>
              <a:rPr lang="en-US" altLang="zh-CN" sz="2000" dirty="0">
                <a:latin typeface="Times New Roman" panose="02020603050405020304" pitchFamily="18" charset="0"/>
              </a:rPr>
              <a:t>                </a:t>
            </a:r>
            <a:r>
              <a:rPr lang="en-US" altLang="zh-CN" sz="2000" dirty="0">
                <a:solidFill>
                  <a:srgbClr val="FF0066"/>
                </a:solidFill>
                <a:latin typeface="Times New Roman" panose="02020603050405020304" pitchFamily="18" charset="0"/>
              </a:rPr>
              <a:t>‵define cc c +‵aa</a:t>
            </a:r>
            <a:r>
              <a:rPr lang="en-US" altLang="zh-CN" sz="2000" dirty="0">
                <a:latin typeface="Times New Roman" panose="02020603050405020304" pitchFamily="18" charset="0"/>
              </a:rPr>
              <a:t>       //</a:t>
            </a:r>
            <a:r>
              <a:rPr lang="zh-CN" altLang="en-US" sz="2000" dirty="0">
                <a:latin typeface="Times New Roman" panose="02020603050405020304" pitchFamily="18" charset="0"/>
              </a:rPr>
              <a:t>引用</a:t>
            </a:r>
            <a:r>
              <a:rPr lang="zh-CN" altLang="en-US" sz="2000" dirty="0">
                <a:latin typeface="宋体" panose="02010600030101010101" pitchFamily="2" charset="-122"/>
              </a:rPr>
              <a:t>已定义的宏名</a:t>
            </a:r>
            <a:r>
              <a:rPr lang="en-US" altLang="zh-CN" sz="2000" dirty="0">
                <a:latin typeface="Times New Roman" panose="02020603050405020304" pitchFamily="18" charset="0"/>
              </a:rPr>
              <a:t>‵aa </a:t>
            </a:r>
            <a:r>
              <a:rPr lang="zh-CN" altLang="en-US" sz="2000" dirty="0">
                <a:latin typeface="Times New Roman" panose="02020603050405020304" pitchFamily="18" charset="0"/>
              </a:rPr>
              <a:t>来定义宏</a:t>
            </a:r>
            <a:r>
              <a:rPr lang="en-US" altLang="zh-CN" sz="2000" dirty="0">
                <a:latin typeface="Times New Roman" panose="02020603050405020304" pitchFamily="18" charset="0"/>
              </a:rPr>
              <a:t>cc</a:t>
            </a:r>
            <a:endParaRPr lang="en-US" altLang="zh-CN" sz="2000" dirty="0">
              <a:latin typeface="Times New Roman" panose="02020603050405020304" pitchFamily="18" charset="0"/>
            </a:endParaRPr>
          </a:p>
          <a:p>
            <a:pPr marL="0" lvl="0" indent="0" algn="just" eaLnBrk="1" hangingPunct="1">
              <a:lnSpc>
                <a:spcPct val="110000"/>
              </a:lnSpc>
              <a:buNone/>
            </a:pPr>
            <a:r>
              <a:rPr lang="en-US" altLang="zh-CN" sz="2000" dirty="0">
                <a:latin typeface="Times New Roman" panose="02020603050405020304" pitchFamily="18" charset="0"/>
              </a:rPr>
              <a:t>                  assign out = ‵cc;</a:t>
            </a:r>
            <a:endParaRPr lang="en-US" altLang="zh-CN" sz="2000" dirty="0">
              <a:latin typeface="Times New Roman" panose="02020603050405020304" pitchFamily="18" charset="0"/>
            </a:endParaRPr>
          </a:p>
          <a:p>
            <a:pPr marL="0" lvl="0" indent="0" algn="just" eaLnBrk="1" hangingPunct="1">
              <a:lnSpc>
                <a:spcPct val="110000"/>
              </a:lnSpc>
              <a:buNone/>
            </a:pPr>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p:txBody>
      </p:sp>
      <p:sp>
        <p:nvSpPr>
          <p:cNvPr id="1800197" name="Text Box 5"/>
          <p:cNvSpPr txBox="1"/>
          <p:nvPr/>
        </p:nvSpPr>
        <p:spPr>
          <a:xfrm>
            <a:off x="228600" y="5294313"/>
            <a:ext cx="8305800" cy="931862"/>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471805" lvl="1" indent="0" eaLnBrk="1" hangingPunct="1">
              <a:buNone/>
            </a:pPr>
            <a:r>
              <a:rPr lang="zh-CN" altLang="en-US" dirty="0">
                <a:latin typeface="宋体" panose="02010600030101010101" pitchFamily="2" charset="-122"/>
              </a:rPr>
              <a:t>经过宏展开后， </a:t>
            </a:r>
            <a:r>
              <a:rPr lang="en-US" altLang="zh-CN" dirty="0">
                <a:latin typeface="Times New Roman" panose="02020603050405020304" pitchFamily="18" charset="0"/>
              </a:rPr>
              <a:t>assign</a:t>
            </a:r>
            <a:r>
              <a:rPr lang="zh-CN" altLang="en-US" dirty="0">
                <a:latin typeface="宋体" panose="02010600030101010101" pitchFamily="2" charset="-122"/>
              </a:rPr>
              <a:t>语句为</a:t>
            </a:r>
            <a:r>
              <a:rPr lang="en-US" altLang="zh-CN" dirty="0">
                <a:latin typeface="宋体" panose="02010600030101010101" pitchFamily="2" charset="-122"/>
              </a:rPr>
              <a:t>:</a:t>
            </a:r>
            <a:endParaRPr lang="en-US" altLang="zh-CN" dirty="0">
              <a:latin typeface="宋体" panose="02010600030101010101" pitchFamily="2" charset="-122"/>
            </a:endParaRPr>
          </a:p>
          <a:p>
            <a:pPr marL="281305" lvl="0" indent="-281305" algn="just" eaLnBrk="1" hangingPunct="1">
              <a:lnSpc>
                <a:spcPct val="110000"/>
              </a:lnSpc>
              <a:buNone/>
            </a:pPr>
            <a:r>
              <a:rPr lang="en-US" altLang="zh-CN" dirty="0">
                <a:latin typeface="宋体" panose="02010600030101010101" pitchFamily="2" charset="-122"/>
              </a:rPr>
              <a:t>        </a:t>
            </a:r>
            <a:r>
              <a:rPr lang="en-US" altLang="zh-CN" dirty="0">
                <a:latin typeface="Times New Roman" panose="02020603050405020304" pitchFamily="18" charset="0"/>
              </a:rPr>
              <a:t>assign out = c + a + b;</a:t>
            </a:r>
            <a:endParaRPr lang="en-US" altLang="zh-CN" dirty="0">
              <a:latin typeface="Times New Roman" panose="02020603050405020304" pitchFamily="18" charset="0"/>
            </a:endParaRPr>
          </a:p>
        </p:txBody>
      </p:sp>
      <p:sp>
        <p:nvSpPr>
          <p:cNvPr id="1800200" name="AutoShape 8"/>
          <p:cNvSpPr/>
          <p:nvPr>
            <p:ph idx="1"/>
          </p:nvPr>
        </p:nvSpPr>
        <p:spPr>
          <a:xfrm>
            <a:off x="485775" y="1352550"/>
            <a:ext cx="8285163" cy="717550"/>
          </a:xfrm>
          <a:prstGeom prst="horizontalScroll">
            <a:avLst>
              <a:gd name="adj" fmla="val 12500"/>
            </a:avLst>
          </a:prstGeom>
          <a:solidFill>
            <a:schemeClr val="accent1">
              <a:alpha val="100000"/>
            </a:schemeClr>
          </a:solidFill>
          <a:ln/>
        </p:spPr>
        <p:txBody>
          <a:bodyPr vert="horz" wrap="square" lIns="91440" tIns="45720" rIns="91440" bIns="45720" anchor="t" anchorCtr="0"/>
          <a:p>
            <a:pPr marL="287655" indent="-287655">
              <a:spcBef>
                <a:spcPct val="0"/>
              </a:spcBef>
              <a:buClr>
                <a:srgbClr val="FF5050"/>
              </a:buClr>
              <a:buSzPct val="80000"/>
              <a:buFont typeface="Wingdings" panose="05000000000000000000" pitchFamily="2" charset="2"/>
              <a:buChar char="Ø"/>
            </a:pPr>
            <a:r>
              <a:rPr lang="zh-CN" altLang="en-US" dirty="0">
                <a:solidFill>
                  <a:srgbClr val="CC3300"/>
                </a:solidFill>
                <a:latin typeface="华文新魏" panose="02010800040101010101" pitchFamily="2" charset="-122"/>
                <a:ea typeface="华文新魏" panose="02010800040101010101" pitchFamily="2" charset="-122"/>
              </a:rPr>
              <a:t>在进行宏定义时，可引用已定义的宏名，实现层层置换。</a:t>
            </a:r>
            <a:endParaRPr lang="zh-CN" altLang="en-US" dirty="0">
              <a:solidFill>
                <a:srgbClr val="CC3300"/>
              </a:solidFill>
              <a:latin typeface="华文新魏" panose="02010800040101010101" pitchFamily="2" charset="-122"/>
              <a:ea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800200"/>
                                        </p:tgtEl>
                                        <p:attrNameLst>
                                          <p:attrName>style.visibility</p:attrName>
                                        </p:attrNameLst>
                                      </p:cBhvr>
                                      <p:to>
                                        <p:strVal val="visible"/>
                                      </p:to>
                                    </p:set>
                                    <p:anim calcmode="lin" valueType="num">
                                      <p:cBhvr>
                                        <p:cTn id="7" dur="500" fill="hold"/>
                                        <p:tgtEl>
                                          <p:spTgt spid="1800200"/>
                                        </p:tgtEl>
                                        <p:attrNameLst>
                                          <p:attrName>ppt_w</p:attrName>
                                        </p:attrNameLst>
                                      </p:cBhvr>
                                      <p:tavLst>
                                        <p:tav tm="0">
                                          <p:val>
                                            <p:fltVal val="0.000000"/>
                                          </p:val>
                                        </p:tav>
                                        <p:tav tm="100000">
                                          <p:val>
                                            <p:strVal val="#ppt_w"/>
                                          </p:val>
                                        </p:tav>
                                      </p:tavLst>
                                    </p:anim>
                                    <p:anim calcmode="lin" valueType="num">
                                      <p:cBhvr>
                                        <p:cTn id="8" dur="500" fill="hold"/>
                                        <p:tgtEl>
                                          <p:spTgt spid="1800200"/>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00196"/>
                                        </p:tgtEl>
                                        <p:attrNameLst>
                                          <p:attrName>style.visibility</p:attrName>
                                        </p:attrNameLst>
                                      </p:cBhvr>
                                      <p:to>
                                        <p:strVal val="visible"/>
                                      </p:to>
                                    </p:set>
                                    <p:anim calcmode="lin" valueType="num">
                                      <p:cBhvr additive="base">
                                        <p:cTn id="13" dur="500" fill="hold"/>
                                        <p:tgtEl>
                                          <p:spTgt spid="1800196"/>
                                        </p:tgtEl>
                                        <p:attrNameLst>
                                          <p:attrName>ppt_x</p:attrName>
                                        </p:attrNameLst>
                                      </p:cBhvr>
                                      <p:tavLst>
                                        <p:tav tm="0">
                                          <p:val>
                                            <p:strVal val="#ppt_x"/>
                                          </p:val>
                                        </p:tav>
                                        <p:tav tm="100000">
                                          <p:val>
                                            <p:strVal val="#ppt_x"/>
                                          </p:val>
                                        </p:tav>
                                      </p:tavLst>
                                    </p:anim>
                                    <p:anim calcmode="lin" valueType="num">
                                      <p:cBhvr additive="base">
                                        <p:cTn id="14" dur="500" fill="hold"/>
                                        <p:tgtEl>
                                          <p:spTgt spid="180019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00197"/>
                                        </p:tgtEl>
                                        <p:attrNameLst>
                                          <p:attrName>style.visibility</p:attrName>
                                        </p:attrNameLst>
                                      </p:cBhvr>
                                      <p:to>
                                        <p:strVal val="visible"/>
                                      </p:to>
                                    </p:set>
                                    <p:anim calcmode="lin" valueType="num">
                                      <p:cBhvr additive="base">
                                        <p:cTn id="19" dur="500" fill="hold"/>
                                        <p:tgtEl>
                                          <p:spTgt spid="1800197"/>
                                        </p:tgtEl>
                                        <p:attrNameLst>
                                          <p:attrName>ppt_x</p:attrName>
                                        </p:attrNameLst>
                                      </p:cBhvr>
                                      <p:tavLst>
                                        <p:tav tm="0">
                                          <p:val>
                                            <p:strVal val="#ppt_x"/>
                                          </p:val>
                                        </p:tav>
                                        <p:tav tm="100000">
                                          <p:val>
                                            <p:strVal val="#ppt_x"/>
                                          </p:val>
                                        </p:tav>
                                      </p:tavLst>
                                    </p:anim>
                                    <p:anim calcmode="lin" valueType="num">
                                      <p:cBhvr additive="base">
                                        <p:cTn id="20" dur="500" fill="hold"/>
                                        <p:tgtEl>
                                          <p:spTgt spid="18001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0196" grpId="0" animBg="1"/>
      <p:bldP spid="1800197" grpId="0"/>
      <p:bldP spid="180020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Text Box 10"/>
          <p:cNvSpPr txBox="1"/>
          <p:nvPr/>
        </p:nvSpPr>
        <p:spPr>
          <a:xfrm>
            <a:off x="496888" y="447675"/>
            <a:ext cx="2971800" cy="523875"/>
          </a:xfrm>
          <a:prstGeom prst="rect">
            <a:avLst/>
          </a:prstGeom>
          <a:noFill/>
          <a:ln w="9525">
            <a:noFill/>
          </a:ln>
        </p:spPr>
        <p:txBody>
          <a:bodyPr>
            <a:spAutoFit/>
          </a:bodyPr>
          <a:p>
            <a:pPr>
              <a:spcBef>
                <a:spcPct val="50000"/>
              </a:spcBef>
            </a:pPr>
            <a:r>
              <a:rPr lang="en-US" altLang="zh-CN" sz="2800" b="0" dirty="0">
                <a:solidFill>
                  <a:srgbClr val="7030A0"/>
                </a:solidFill>
                <a:latin typeface="Arial" panose="020B0604020202020204" pitchFamily="34" charset="0"/>
              </a:rPr>
              <a:t>3)</a:t>
            </a:r>
            <a:r>
              <a:rPr lang="zh-CN" altLang="en-US" sz="2800" b="0" dirty="0">
                <a:solidFill>
                  <a:srgbClr val="7030A0"/>
                </a:solidFill>
                <a:latin typeface="Arial" panose="020B0604020202020204" pitchFamily="34" charset="0"/>
              </a:rPr>
              <a:t>信号类型声明</a:t>
            </a:r>
            <a:endParaRPr lang="zh-CN" altLang="en-US" sz="2800" b="0" dirty="0">
              <a:solidFill>
                <a:srgbClr val="7030A0"/>
              </a:solidFill>
              <a:latin typeface="Arial" panose="020B0604020202020204" pitchFamily="34" charset="0"/>
            </a:endParaRPr>
          </a:p>
        </p:txBody>
      </p:sp>
      <p:sp>
        <p:nvSpPr>
          <p:cNvPr id="95235" name="Text Box 11"/>
          <p:cNvSpPr txBox="1"/>
          <p:nvPr/>
        </p:nvSpPr>
        <p:spPr>
          <a:xfrm>
            <a:off x="373063" y="1309688"/>
            <a:ext cx="8677275" cy="3232150"/>
          </a:xfrm>
          <a:prstGeom prst="rect">
            <a:avLst/>
          </a:prstGeom>
          <a:noFill/>
          <a:ln w="9525">
            <a:noFill/>
          </a:ln>
        </p:spPr>
        <p:txBody>
          <a:bodyPr>
            <a:spAutoFit/>
          </a:bodyPr>
          <a:p>
            <a:pPr>
              <a:spcBef>
                <a:spcPct val="50000"/>
              </a:spcBef>
            </a:pPr>
            <a:r>
              <a:rPr lang="en-US" altLang="zh-CN" sz="2400" b="0" dirty="0">
                <a:solidFill>
                  <a:srgbClr val="44546A"/>
                </a:solidFill>
                <a:latin typeface="Arial" panose="020B0604020202020204" pitchFamily="34" charset="0"/>
              </a:rPr>
              <a:t>        </a:t>
            </a:r>
            <a:r>
              <a:rPr lang="zh-CN" altLang="en-US" sz="2400" b="0" dirty="0">
                <a:solidFill>
                  <a:srgbClr val="44546A"/>
                </a:solidFill>
                <a:latin typeface="Arial" panose="020B0604020202020204" pitchFamily="34" charset="0"/>
              </a:rPr>
              <a:t>对端口的输入输出要明确说明外，还要进行信号数据类型的定义。</a:t>
            </a:r>
            <a:r>
              <a:rPr lang="en-US" altLang="zh-CN" sz="2400" b="0" dirty="0">
                <a:solidFill>
                  <a:srgbClr val="44546A"/>
                </a:solidFill>
                <a:latin typeface="Arial" panose="020B0604020202020204" pitchFamily="34" charset="0"/>
              </a:rPr>
              <a:t>Verilog</a:t>
            </a:r>
            <a:r>
              <a:rPr lang="zh-CN" altLang="en-US" sz="2400" b="0" dirty="0">
                <a:solidFill>
                  <a:srgbClr val="44546A"/>
                </a:solidFill>
                <a:latin typeface="Arial" panose="020B0604020202020204" pitchFamily="34" charset="0"/>
              </a:rPr>
              <a:t>语言提供了各种信号类型，分别模拟实际电路中的各种物理连接和物理实体</a:t>
            </a:r>
            <a:endParaRPr lang="zh-CN" altLang="en-US" sz="2400" b="0" dirty="0">
              <a:solidFill>
                <a:srgbClr val="44546A"/>
              </a:solidFill>
              <a:latin typeface="Arial" panose="020B0604020202020204" pitchFamily="34" charset="0"/>
            </a:endParaRPr>
          </a:p>
          <a:p>
            <a:pPr>
              <a:spcBef>
                <a:spcPct val="50000"/>
              </a:spcBef>
            </a:pPr>
            <a:r>
              <a:rPr lang="zh-CN" altLang="en-US" sz="2400" b="0" dirty="0">
                <a:solidFill>
                  <a:srgbClr val="44546A"/>
                </a:solidFill>
                <a:latin typeface="Arial" panose="020B0604020202020204" pitchFamily="34" charset="0"/>
              </a:rPr>
              <a:t>       常用的数据类型包括</a:t>
            </a:r>
            <a:r>
              <a:rPr lang="zh-CN" altLang="en-US" sz="2400" b="0" dirty="0">
                <a:solidFill>
                  <a:srgbClr val="FF0066"/>
                </a:solidFill>
                <a:latin typeface="Arial" panose="020B0604020202020204" pitchFamily="34" charset="0"/>
              </a:rPr>
              <a:t>连线型</a:t>
            </a:r>
            <a:r>
              <a:rPr lang="en-US" altLang="zh-CN" sz="2400" b="0" dirty="0">
                <a:solidFill>
                  <a:srgbClr val="FF0066"/>
                </a:solidFill>
                <a:latin typeface="Arial" panose="020B0604020202020204" pitchFamily="34" charset="0"/>
              </a:rPr>
              <a:t>(wire)</a:t>
            </a:r>
            <a:r>
              <a:rPr lang="zh-CN" altLang="en-US" sz="2400" b="0" dirty="0">
                <a:solidFill>
                  <a:srgbClr val="44546A"/>
                </a:solidFill>
                <a:latin typeface="Arial" panose="020B0604020202020204" pitchFamily="34" charset="0"/>
              </a:rPr>
              <a:t>、</a:t>
            </a:r>
            <a:r>
              <a:rPr lang="zh-CN" altLang="en-US" sz="2400" b="0" dirty="0">
                <a:solidFill>
                  <a:srgbClr val="FF0066"/>
                </a:solidFill>
                <a:latin typeface="Arial" panose="020B0604020202020204" pitchFamily="34" charset="0"/>
              </a:rPr>
              <a:t>寄存器型</a:t>
            </a:r>
            <a:r>
              <a:rPr lang="en-US" altLang="zh-CN" sz="2400" b="0" dirty="0">
                <a:solidFill>
                  <a:srgbClr val="FF0066"/>
                </a:solidFill>
                <a:latin typeface="Arial" panose="020B0604020202020204" pitchFamily="34" charset="0"/>
              </a:rPr>
              <a:t>(reg)</a:t>
            </a:r>
            <a:r>
              <a:rPr lang="zh-CN" altLang="en-US" sz="2400" b="0" dirty="0">
                <a:solidFill>
                  <a:srgbClr val="44546A"/>
                </a:solidFill>
                <a:latin typeface="Arial" panose="020B0604020202020204" pitchFamily="34" charset="0"/>
              </a:rPr>
              <a:t>两种。如果信号的数据类型没有定义，则综合器将其</a:t>
            </a:r>
            <a:r>
              <a:rPr lang="zh-CN" altLang="en-US" sz="2400" b="0" dirty="0">
                <a:solidFill>
                  <a:srgbClr val="FF0066"/>
                </a:solidFill>
                <a:latin typeface="Arial" panose="020B0604020202020204" pitchFamily="34" charset="0"/>
              </a:rPr>
              <a:t>默认为</a:t>
            </a:r>
            <a:r>
              <a:rPr lang="en-US" altLang="zh-CN" sz="2400" b="0" dirty="0">
                <a:solidFill>
                  <a:srgbClr val="FF0066"/>
                </a:solidFill>
                <a:latin typeface="Arial" panose="020B0604020202020204" pitchFamily="34" charset="0"/>
              </a:rPr>
              <a:t>wire</a:t>
            </a:r>
            <a:r>
              <a:rPr lang="zh-CN" altLang="en-US" sz="2400" b="0" dirty="0">
                <a:solidFill>
                  <a:srgbClr val="FF0066"/>
                </a:solidFill>
                <a:latin typeface="Arial" panose="020B0604020202020204" pitchFamily="34" charset="0"/>
              </a:rPr>
              <a:t>型</a:t>
            </a:r>
            <a:r>
              <a:rPr lang="zh-CN" altLang="en-US" sz="2400" b="0" dirty="0">
                <a:solidFill>
                  <a:srgbClr val="44546A"/>
                </a:solidFill>
                <a:latin typeface="Arial" panose="020B0604020202020204" pitchFamily="34" charset="0"/>
              </a:rPr>
              <a:t>。</a:t>
            </a:r>
            <a:endParaRPr lang="zh-CN" altLang="en-US" sz="2400" b="0" dirty="0">
              <a:solidFill>
                <a:srgbClr val="44546A"/>
              </a:solidFill>
              <a:latin typeface="Arial" panose="020B0604020202020204" pitchFamily="34" charset="0"/>
            </a:endParaRPr>
          </a:p>
          <a:p>
            <a:pPr>
              <a:spcBef>
                <a:spcPct val="50000"/>
              </a:spcBef>
            </a:pPr>
            <a:r>
              <a:rPr lang="zh-CN" altLang="en-US" sz="2400" b="0" dirty="0">
                <a:solidFill>
                  <a:srgbClr val="44546A"/>
                </a:solidFill>
                <a:latin typeface="Arial" panose="020B0604020202020204" pitchFamily="34" charset="0"/>
              </a:rPr>
              <a:t>      </a:t>
            </a:r>
            <a:r>
              <a:rPr lang="zh-CN" altLang="en-US" sz="2400" b="0" dirty="0">
                <a:solidFill>
                  <a:srgbClr val="000000"/>
                </a:solidFill>
                <a:latin typeface="Arial" panose="020B0604020202020204" pitchFamily="34" charset="0"/>
              </a:rPr>
              <a:t>注：输入和双向端口不能声明为寄存器型</a:t>
            </a:r>
            <a:endParaRPr lang="zh-CN" altLang="en-US" sz="2400" b="0" dirty="0">
              <a:solidFill>
                <a:srgbClr val="000000"/>
              </a:solidFill>
              <a:latin typeface="Arial" panose="020B0604020202020204" pitchFamily="34" charset="0"/>
            </a:endParaRPr>
          </a:p>
          <a:p>
            <a:pPr>
              <a:spcBef>
                <a:spcPct val="50000"/>
              </a:spcBef>
            </a:pPr>
            <a:r>
              <a:rPr lang="zh-CN" altLang="en-US" sz="2400" b="0" dirty="0">
                <a:solidFill>
                  <a:srgbClr val="44546A"/>
                </a:solidFill>
                <a:latin typeface="Arial" panose="020B0604020202020204" pitchFamily="34" charset="0"/>
              </a:rPr>
              <a:t>     定义信号数据类型举例：</a:t>
            </a:r>
            <a:endParaRPr lang="zh-CN" altLang="en-US" sz="2400" b="0" dirty="0">
              <a:solidFill>
                <a:srgbClr val="44546A"/>
              </a:solidFill>
              <a:latin typeface="Arial" panose="020B0604020202020204" pitchFamily="34" charset="0"/>
            </a:endParaRPr>
          </a:p>
        </p:txBody>
      </p:sp>
      <p:sp>
        <p:nvSpPr>
          <p:cNvPr id="95236" name="矩形 1"/>
          <p:cNvSpPr/>
          <p:nvPr/>
        </p:nvSpPr>
        <p:spPr>
          <a:xfrm>
            <a:off x="755650" y="4964113"/>
            <a:ext cx="8064500" cy="1200150"/>
          </a:xfrm>
          <a:prstGeom prst="rect">
            <a:avLst/>
          </a:prstGeom>
          <a:noFill/>
          <a:ln w="9525">
            <a:noFill/>
          </a:ln>
        </p:spPr>
        <p:txBody>
          <a:bodyPr>
            <a:spAutoFit/>
          </a:bodyPr>
          <a:p>
            <a:r>
              <a:rPr lang="en-US" altLang="zh-CN" sz="2400" b="0" dirty="0">
                <a:solidFill>
                  <a:srgbClr val="44546A"/>
                </a:solidFill>
                <a:latin typeface="Arial" panose="020B0604020202020204" pitchFamily="34" charset="0"/>
              </a:rPr>
              <a:t>reg    cout;            //</a:t>
            </a:r>
            <a:r>
              <a:rPr lang="zh-CN" altLang="en-US" sz="2400" b="0" dirty="0">
                <a:solidFill>
                  <a:srgbClr val="44546A"/>
                </a:solidFill>
                <a:latin typeface="Arial" panose="020B0604020202020204" pitchFamily="34" charset="0"/>
              </a:rPr>
              <a:t>定义信号</a:t>
            </a:r>
            <a:r>
              <a:rPr lang="en-US" altLang="zh-CN" sz="2400" b="0" dirty="0">
                <a:solidFill>
                  <a:srgbClr val="44546A"/>
                </a:solidFill>
                <a:latin typeface="Arial" panose="020B0604020202020204" pitchFamily="34" charset="0"/>
              </a:rPr>
              <a:t>cout</a:t>
            </a:r>
            <a:r>
              <a:rPr lang="zh-CN" altLang="en-US" sz="2400" b="0" dirty="0">
                <a:solidFill>
                  <a:srgbClr val="44546A"/>
                </a:solidFill>
                <a:latin typeface="Arial" panose="020B0604020202020204" pitchFamily="34" charset="0"/>
              </a:rPr>
              <a:t>数据类型为</a:t>
            </a:r>
            <a:r>
              <a:rPr lang="en-US" altLang="zh-CN" sz="2400" b="0" dirty="0">
                <a:solidFill>
                  <a:srgbClr val="44546A"/>
                </a:solidFill>
                <a:latin typeface="Arial" panose="020B0604020202020204" pitchFamily="34" charset="0"/>
              </a:rPr>
              <a:t>reg</a:t>
            </a:r>
            <a:r>
              <a:rPr lang="zh-CN" altLang="en-US" sz="2400" b="0" dirty="0">
                <a:solidFill>
                  <a:srgbClr val="44546A"/>
                </a:solidFill>
                <a:latin typeface="Arial" panose="020B0604020202020204" pitchFamily="34" charset="0"/>
              </a:rPr>
              <a:t>型</a:t>
            </a:r>
            <a:endParaRPr lang="en-US" altLang="zh-CN" sz="2400" b="0" dirty="0">
              <a:solidFill>
                <a:srgbClr val="44546A"/>
              </a:solidFill>
              <a:latin typeface="Arial" panose="020B0604020202020204" pitchFamily="34" charset="0"/>
            </a:endParaRPr>
          </a:p>
          <a:p>
            <a:r>
              <a:rPr lang="en-US" altLang="zh-CN" sz="2400" b="0" dirty="0">
                <a:solidFill>
                  <a:srgbClr val="000000"/>
                </a:solidFill>
                <a:latin typeface="Arial" panose="020B0604020202020204" pitchFamily="34" charset="0"/>
              </a:rPr>
              <a:t>wire   a,b,c</a:t>
            </a:r>
            <a:r>
              <a:rPr lang="zh-CN" altLang="en-US" sz="2400" b="0" dirty="0">
                <a:solidFill>
                  <a:srgbClr val="000000"/>
                </a:solidFill>
                <a:latin typeface="Arial" panose="020B0604020202020204" pitchFamily="34" charset="0"/>
              </a:rPr>
              <a:t>；      </a:t>
            </a:r>
            <a:r>
              <a:rPr lang="en-US" altLang="zh-CN" sz="2400" b="0" dirty="0">
                <a:solidFill>
                  <a:srgbClr val="000000"/>
                </a:solidFill>
                <a:latin typeface="Arial" panose="020B0604020202020204" pitchFamily="34" charset="0"/>
              </a:rPr>
              <a:t>//</a:t>
            </a:r>
            <a:r>
              <a:rPr lang="zh-CN" altLang="en-US" sz="2400" b="0" dirty="0">
                <a:solidFill>
                  <a:srgbClr val="44546A"/>
                </a:solidFill>
                <a:latin typeface="Arial" panose="020B0604020202020204" pitchFamily="34" charset="0"/>
              </a:rPr>
              <a:t>定义信号</a:t>
            </a:r>
            <a:r>
              <a:rPr lang="en-US" altLang="zh-CN" sz="2400" b="0" dirty="0">
                <a:solidFill>
                  <a:srgbClr val="44546A"/>
                </a:solidFill>
                <a:latin typeface="Arial" panose="020B0604020202020204" pitchFamily="34" charset="0"/>
              </a:rPr>
              <a:t>a,b,c</a:t>
            </a:r>
            <a:r>
              <a:rPr lang="zh-CN" altLang="en-US" sz="2400" b="0" dirty="0">
                <a:solidFill>
                  <a:srgbClr val="44546A"/>
                </a:solidFill>
                <a:latin typeface="Arial" panose="020B0604020202020204" pitchFamily="34" charset="0"/>
              </a:rPr>
              <a:t>数据类型为</a:t>
            </a:r>
            <a:r>
              <a:rPr lang="en-US" altLang="zh-CN" sz="2400" b="0" dirty="0">
                <a:solidFill>
                  <a:srgbClr val="44546A"/>
                </a:solidFill>
                <a:latin typeface="Arial" panose="020B0604020202020204" pitchFamily="34" charset="0"/>
              </a:rPr>
              <a:t>wire(</a:t>
            </a:r>
            <a:r>
              <a:rPr lang="zh-CN" altLang="en-US" sz="2400" b="0" dirty="0">
                <a:solidFill>
                  <a:srgbClr val="44546A"/>
                </a:solidFill>
                <a:latin typeface="Arial" panose="020B0604020202020204" pitchFamily="34" charset="0"/>
              </a:rPr>
              <a:t>连线）型</a:t>
            </a:r>
            <a:endParaRPr lang="en-US" altLang="zh-CN" sz="2400" b="0" dirty="0">
              <a:solidFill>
                <a:srgbClr val="44546A"/>
              </a:solidFill>
              <a:latin typeface="Arial" panose="020B0604020202020204" pitchFamily="34" charset="0"/>
            </a:endParaRPr>
          </a:p>
          <a:p>
            <a:endParaRPr lang="zh-CN" altLang="en-US" sz="2400" b="0" dirty="0">
              <a:solidFill>
                <a:srgbClr val="000000"/>
              </a:solidFill>
              <a:latin typeface="Arial" panose="020B0604020202020204" pitchFamily="34" charset="0"/>
            </a:endParaRPr>
          </a:p>
        </p:txBody>
      </p:sp>
    </p:spTree>
  </p:cSld>
  <p:clrMapOvr>
    <a:masterClrMapping/>
  </p:clrMapOvr>
  <p:transition spd="slow">
    <p:pull dir="ru"/>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779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802243" name="Rectangle 3"/>
          <p:cNvSpPr>
            <a:spLocks noGrp="1"/>
          </p:cNvSpPr>
          <p:nvPr>
            <p:ph idx="1"/>
          </p:nvPr>
        </p:nvSpPr>
        <p:spPr>
          <a:xfrm>
            <a:off x="228600" y="1295400"/>
            <a:ext cx="7334250" cy="1295400"/>
          </a:xfrm>
          <a:ln/>
        </p:spPr>
        <p:txBody>
          <a:bodyPr vert="horz" wrap="square" lIns="91440" tIns="45720" rIns="91440" bIns="45720" anchor="t" anchorCtr="0"/>
          <a:p>
            <a:pPr algn="just" eaLnBrk="1" hangingPunct="1">
              <a:lnSpc>
                <a:spcPct val="110000"/>
              </a:lnSpc>
              <a:buNone/>
            </a:pPr>
            <a:r>
              <a:rPr lang="zh-CN" altLang="en-US" sz="2800" dirty="0">
                <a:solidFill>
                  <a:srgbClr val="FF0000"/>
                </a:solidFill>
                <a:latin typeface="宋体" panose="02010600030101010101" pitchFamily="2" charset="-122"/>
              </a:rPr>
              <a:t>二、</a:t>
            </a:r>
            <a:r>
              <a:rPr lang="en-US" altLang="zh-CN" sz="2800" dirty="0">
                <a:solidFill>
                  <a:srgbClr val="FF0000"/>
                </a:solidFill>
                <a:latin typeface="宋体" panose="02010600030101010101" pitchFamily="2" charset="-122"/>
              </a:rPr>
              <a:t>‵include</a:t>
            </a:r>
            <a:r>
              <a:rPr lang="zh-CN" altLang="en-US" sz="2800" dirty="0">
                <a:solidFill>
                  <a:srgbClr val="FF0000"/>
                </a:solidFill>
                <a:latin typeface="宋体" panose="02010600030101010101" pitchFamily="2" charset="-122"/>
              </a:rPr>
              <a:t>语句</a:t>
            </a:r>
            <a:endParaRPr lang="zh-CN" altLang="en-US" sz="2800" dirty="0">
              <a:solidFill>
                <a:srgbClr val="FF0000"/>
              </a:solidFill>
              <a:latin typeface="宋体" panose="02010600030101010101" pitchFamily="2" charset="-122"/>
            </a:endParaRPr>
          </a:p>
          <a:p>
            <a:pPr algn="just" eaLnBrk="1" hangingPunct="1">
              <a:lnSpc>
                <a:spcPct val="110000"/>
              </a:lnSpc>
            </a:pPr>
            <a:r>
              <a:rPr lang="zh-CN" altLang="en-US" dirty="0">
                <a:solidFill>
                  <a:srgbClr val="FF0066"/>
                </a:solidFill>
                <a:latin typeface="华文新魏" panose="02010800040101010101" pitchFamily="2" charset="-122"/>
                <a:ea typeface="华文新魏" panose="02010800040101010101" pitchFamily="2" charset="-122"/>
              </a:rPr>
              <a:t>文件包含</a:t>
            </a:r>
            <a:r>
              <a:rPr lang="zh-CN" altLang="en-US" dirty="0">
                <a:latin typeface="华文新魏" panose="02010800040101010101" pitchFamily="2" charset="-122"/>
                <a:ea typeface="华文新魏" panose="02010800040101010101" pitchFamily="2" charset="-122"/>
              </a:rPr>
              <a:t>语句</a:t>
            </a:r>
            <a:r>
              <a:rPr lang="en-US" altLang="zh-CN" dirty="0">
                <a:latin typeface="Times New Roman" panose="02020603050405020304" pitchFamily="18" charset="0"/>
              </a:rPr>
              <a:t>——</a:t>
            </a:r>
            <a:r>
              <a:rPr lang="zh-CN" altLang="en-US" b="0" dirty="0">
                <a:latin typeface="方正姚体" panose="02010601030101010101" pitchFamily="2" charset="-122"/>
                <a:ea typeface="方正姚体" panose="02010601030101010101" pitchFamily="2" charset="-122"/>
              </a:rPr>
              <a:t>一个源文件可将另一个源文件的全部内容包含进来。</a:t>
            </a:r>
            <a:endParaRPr lang="zh-CN" altLang="en-US" b="0" dirty="0">
              <a:latin typeface="方正姚体" panose="02010601030101010101" pitchFamily="2" charset="-122"/>
              <a:ea typeface="方正姚体" panose="02010601030101010101" pitchFamily="2" charset="-122"/>
            </a:endParaRPr>
          </a:p>
        </p:txBody>
      </p:sp>
      <p:sp>
        <p:nvSpPr>
          <p:cNvPr id="1802244" name="Text Box 4"/>
          <p:cNvSpPr txBox="1"/>
          <p:nvPr/>
        </p:nvSpPr>
        <p:spPr>
          <a:xfrm>
            <a:off x="1581150" y="2870200"/>
            <a:ext cx="2514600" cy="427038"/>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‵include</a:t>
            </a:r>
            <a:r>
              <a:rPr lang="en-US" altLang="zh-CN" sz="2000" dirty="0">
                <a:latin typeface="宋体" panose="02010600030101010101" pitchFamily="2" charset="-122"/>
              </a:rPr>
              <a:t> </a:t>
            </a:r>
            <a:r>
              <a:rPr lang="en-US" altLang="zh-CN" sz="2000" dirty="0">
                <a:latin typeface="Times New Roman" panose="02020603050405020304" pitchFamily="18" charset="0"/>
              </a:rPr>
              <a:t>“</a:t>
            </a:r>
            <a:r>
              <a:rPr lang="zh-CN" altLang="en-US" sz="2000" dirty="0">
                <a:latin typeface="宋体" panose="02010600030101010101" pitchFamily="2" charset="-122"/>
              </a:rPr>
              <a:t>文件名</a:t>
            </a:r>
            <a:r>
              <a:rPr lang="zh-CN" altLang="en-US" sz="2000" dirty="0">
                <a:latin typeface="Times New Roman" panose="02020603050405020304" pitchFamily="18" charset="0"/>
              </a:rPr>
              <a:t>”</a:t>
            </a:r>
            <a:endParaRPr lang="zh-CN" altLang="en-US" sz="2000" dirty="0">
              <a:latin typeface="宋体" panose="02010600030101010101" pitchFamily="2" charset="-122"/>
            </a:endParaRPr>
          </a:p>
        </p:txBody>
      </p:sp>
      <p:sp>
        <p:nvSpPr>
          <p:cNvPr id="417797" name="Line 5"/>
          <p:cNvSpPr/>
          <p:nvPr/>
        </p:nvSpPr>
        <p:spPr>
          <a:xfrm>
            <a:off x="5562600" y="2971800"/>
            <a:ext cx="228600" cy="76200"/>
          </a:xfrm>
          <a:prstGeom prst="line">
            <a:avLst/>
          </a:prstGeom>
          <a:ln w="9525" cap="flat" cmpd="sng">
            <a:solidFill>
              <a:srgbClr val="FFFFFF"/>
            </a:solidFill>
            <a:prstDash val="solid"/>
            <a:headEnd type="none" w="med" len="med"/>
            <a:tailEnd type="none" w="med" len="med"/>
          </a:ln>
        </p:spPr>
      </p:sp>
      <p:sp>
        <p:nvSpPr>
          <p:cNvPr id="417798" name="Line 6"/>
          <p:cNvSpPr/>
          <p:nvPr/>
        </p:nvSpPr>
        <p:spPr>
          <a:xfrm flipH="1">
            <a:off x="5562600" y="3048000"/>
            <a:ext cx="228600" cy="76200"/>
          </a:xfrm>
          <a:prstGeom prst="line">
            <a:avLst/>
          </a:prstGeom>
          <a:ln w="9525" cap="flat" cmpd="sng">
            <a:solidFill>
              <a:srgbClr val="FFFFFF"/>
            </a:solidFill>
            <a:prstDash val="solid"/>
            <a:headEnd type="none" w="med" len="med"/>
            <a:tailEnd type="none" w="med" len="med"/>
          </a:ln>
        </p:spPr>
      </p:sp>
      <p:grpSp>
        <p:nvGrpSpPr>
          <p:cNvPr id="1802247" name="Group 7"/>
          <p:cNvGrpSpPr/>
          <p:nvPr/>
        </p:nvGrpSpPr>
        <p:grpSpPr>
          <a:xfrm>
            <a:off x="5053013" y="4879975"/>
            <a:ext cx="1447800" cy="473075"/>
            <a:chOff x="3168" y="2918"/>
            <a:chExt cx="912" cy="298"/>
          </a:xfrm>
        </p:grpSpPr>
        <p:sp>
          <p:nvSpPr>
            <p:cNvPr id="417818" name="Line 8"/>
            <p:cNvSpPr/>
            <p:nvPr/>
          </p:nvSpPr>
          <p:spPr>
            <a:xfrm>
              <a:off x="3264" y="3216"/>
              <a:ext cx="576" cy="0"/>
            </a:xfrm>
            <a:prstGeom prst="line">
              <a:avLst/>
            </a:prstGeom>
            <a:ln w="25400" cap="flat" cmpd="sng">
              <a:solidFill>
                <a:schemeClr val="tx1"/>
              </a:solidFill>
              <a:prstDash val="solid"/>
              <a:headEnd type="none" w="med" len="med"/>
              <a:tailEnd type="triangle" w="med" len="med"/>
            </a:ln>
          </p:spPr>
        </p:sp>
        <p:sp>
          <p:nvSpPr>
            <p:cNvPr id="417819" name="Text Box 9"/>
            <p:cNvSpPr txBox="1"/>
            <p:nvPr/>
          </p:nvSpPr>
          <p:spPr>
            <a:xfrm>
              <a:off x="3168" y="2918"/>
              <a:ext cx="912" cy="250"/>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zh-CN" altLang="en-US" sz="2000" dirty="0">
                  <a:ea typeface="华文楷体" panose="02010600040101010101" pitchFamily="2" charset="-122"/>
                </a:rPr>
                <a:t>预处理后</a:t>
              </a:r>
              <a:endParaRPr lang="zh-CN" altLang="en-US" sz="2000" dirty="0">
                <a:ea typeface="华文楷体" panose="02010600040101010101" pitchFamily="2" charset="-122"/>
              </a:endParaRPr>
            </a:p>
          </p:txBody>
        </p:sp>
      </p:grpSp>
      <p:grpSp>
        <p:nvGrpSpPr>
          <p:cNvPr id="1802250" name="Group 10"/>
          <p:cNvGrpSpPr/>
          <p:nvPr/>
        </p:nvGrpSpPr>
        <p:grpSpPr>
          <a:xfrm>
            <a:off x="404813" y="3905250"/>
            <a:ext cx="2819400" cy="2286000"/>
            <a:chOff x="240" y="2304"/>
            <a:chExt cx="1776" cy="1440"/>
          </a:xfrm>
        </p:grpSpPr>
        <p:grpSp>
          <p:nvGrpSpPr>
            <p:cNvPr id="417813" name="Group 11"/>
            <p:cNvGrpSpPr/>
            <p:nvPr/>
          </p:nvGrpSpPr>
          <p:grpSpPr>
            <a:xfrm>
              <a:off x="240" y="2688"/>
              <a:ext cx="1776" cy="1056"/>
              <a:chOff x="864" y="2736"/>
              <a:chExt cx="1776" cy="1056"/>
            </a:xfrm>
          </p:grpSpPr>
          <p:sp>
            <p:nvSpPr>
              <p:cNvPr id="417815" name="Rectangle 12"/>
              <p:cNvSpPr/>
              <p:nvPr/>
            </p:nvSpPr>
            <p:spPr>
              <a:xfrm>
                <a:off x="864" y="2736"/>
                <a:ext cx="1776" cy="1056"/>
              </a:xfrm>
              <a:prstGeom prst="rect">
                <a:avLst/>
              </a:prstGeom>
              <a:solidFill>
                <a:srgbClr val="99CCFF"/>
              </a:solidFill>
              <a:ln w="9525">
                <a:noFill/>
              </a:ln>
              <a:effectLst>
                <a:outerShdw dist="107763" dir="2699999" algn="ctr" rotWithShape="0">
                  <a:srgbClr val="808080"/>
                </a:outerShdw>
              </a:effectLst>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endParaRPr lang="en-US" altLang="zh-CN" sz="1600" dirty="0">
                  <a:solidFill>
                    <a:srgbClr val="FF33CC"/>
                  </a:solidFill>
                </a:endParaRPr>
              </a:p>
            </p:txBody>
          </p:sp>
          <p:sp>
            <p:nvSpPr>
              <p:cNvPr id="417816" name="Text Box 13"/>
              <p:cNvSpPr txBox="1"/>
              <p:nvPr/>
            </p:nvSpPr>
            <p:spPr>
              <a:xfrm>
                <a:off x="912" y="2832"/>
                <a:ext cx="1728" cy="269"/>
              </a:xfrm>
              <a:prstGeom prst="rect">
                <a:avLst/>
              </a:prstGeom>
              <a:solidFill>
                <a:srgbClr val="99CC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‵include</a:t>
                </a:r>
                <a:r>
                  <a:rPr lang="en-US" altLang="zh-CN" sz="2000" dirty="0">
                    <a:latin typeface="宋体" panose="02010600030101010101" pitchFamily="2" charset="-122"/>
                  </a:rPr>
                  <a:t> </a:t>
                </a:r>
                <a:r>
                  <a:rPr lang="en-US" altLang="zh-CN" sz="2000" dirty="0">
                    <a:latin typeface="Times New Roman" panose="02020603050405020304" pitchFamily="18" charset="0"/>
                  </a:rPr>
                  <a:t>“</a:t>
                </a:r>
                <a:r>
                  <a:rPr lang="en-US" altLang="zh-CN" sz="2000" dirty="0">
                    <a:latin typeface="宋体" panose="02010600030101010101" pitchFamily="2" charset="-122"/>
                  </a:rPr>
                  <a:t>file2.v</a:t>
                </a:r>
                <a:r>
                  <a:rPr lang="en-US" altLang="zh-CN" sz="2000" dirty="0">
                    <a:latin typeface="Times New Roman" panose="02020603050405020304" pitchFamily="18" charset="0"/>
                  </a:rPr>
                  <a:t>”</a:t>
                </a:r>
                <a:endParaRPr lang="en-US" altLang="zh-CN" sz="2000" dirty="0">
                  <a:latin typeface="宋体" panose="02010600030101010101" pitchFamily="2" charset="-122"/>
                </a:endParaRPr>
              </a:p>
            </p:txBody>
          </p:sp>
          <p:sp>
            <p:nvSpPr>
              <p:cNvPr id="417817" name="Text Box 14"/>
              <p:cNvSpPr txBox="1"/>
              <p:nvPr/>
            </p:nvSpPr>
            <p:spPr>
              <a:xfrm>
                <a:off x="1200" y="3338"/>
                <a:ext cx="1152" cy="262"/>
              </a:xfrm>
              <a:prstGeom prst="rect">
                <a:avLst/>
              </a:prstGeom>
              <a:noFill/>
              <a:ln w="19050" cap="flat" cmpd="sng">
                <a:solidFill>
                  <a:schemeClr val="tx1"/>
                </a:solidFill>
                <a:prstDash val="solid"/>
                <a:miter/>
                <a:headEnd type="none" w="med" len="med"/>
                <a:tailEnd type="none" w="med" len="med"/>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50000"/>
                  </a:spcBef>
                  <a:buClrTx/>
                  <a:buFontTx/>
                  <a:buNone/>
                </a:pPr>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grpSp>
        <p:sp>
          <p:nvSpPr>
            <p:cNvPr id="417814" name="Text Box 15"/>
            <p:cNvSpPr txBox="1"/>
            <p:nvPr/>
          </p:nvSpPr>
          <p:spPr>
            <a:xfrm>
              <a:off x="720" y="2304"/>
              <a:ext cx="864" cy="288"/>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a:spcBef>
                  <a:spcPct val="0"/>
                </a:spcBef>
                <a:buClrTx/>
                <a:buFontTx/>
                <a:buNone/>
              </a:pPr>
              <a:r>
                <a:rPr lang="en-US" altLang="zh-CN" dirty="0">
                  <a:latin typeface="Times New Roman" panose="02020603050405020304" pitchFamily="18" charset="0"/>
                </a:rPr>
                <a:t>file1.v</a:t>
              </a:r>
              <a:endParaRPr lang="en-US" altLang="zh-CN" dirty="0">
                <a:latin typeface="Times New Roman" panose="02020603050405020304" pitchFamily="18" charset="0"/>
              </a:endParaRPr>
            </a:p>
          </p:txBody>
        </p:sp>
      </p:grpSp>
      <p:grpSp>
        <p:nvGrpSpPr>
          <p:cNvPr id="1802256" name="Group 16"/>
          <p:cNvGrpSpPr/>
          <p:nvPr/>
        </p:nvGrpSpPr>
        <p:grpSpPr>
          <a:xfrm>
            <a:off x="3833813" y="3905250"/>
            <a:ext cx="1447800" cy="2286000"/>
            <a:chOff x="2400" y="2304"/>
            <a:chExt cx="912" cy="1440"/>
          </a:xfrm>
        </p:grpSpPr>
        <p:sp>
          <p:nvSpPr>
            <p:cNvPr id="417811" name="Rectangle 17"/>
            <p:cNvSpPr/>
            <p:nvPr/>
          </p:nvSpPr>
          <p:spPr>
            <a:xfrm>
              <a:off x="2400" y="2688"/>
              <a:ext cx="624" cy="1056"/>
            </a:xfrm>
            <a:prstGeom prst="rect">
              <a:avLst/>
            </a:prstGeom>
            <a:solidFill>
              <a:srgbClr val="99CCFF"/>
            </a:solidFill>
            <a:ln w="9525">
              <a:noFill/>
            </a:ln>
            <a:effectLst>
              <a:outerShdw dist="107763" dir="2699999" algn="ctr" rotWithShape="0">
                <a:srgbClr val="808080"/>
              </a:outerShdw>
            </a:effectLst>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p:txBody>
        </p:sp>
        <p:sp>
          <p:nvSpPr>
            <p:cNvPr id="417812" name="Text Box 18"/>
            <p:cNvSpPr txBox="1"/>
            <p:nvPr/>
          </p:nvSpPr>
          <p:spPr>
            <a:xfrm>
              <a:off x="2400" y="2304"/>
              <a:ext cx="912" cy="288"/>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a:spcBef>
                  <a:spcPct val="0"/>
                </a:spcBef>
                <a:buClrTx/>
                <a:buFontTx/>
                <a:buNone/>
              </a:pPr>
              <a:r>
                <a:rPr lang="en-US" altLang="zh-CN" dirty="0">
                  <a:latin typeface="Times New Roman" panose="02020603050405020304" pitchFamily="18" charset="0"/>
                </a:rPr>
                <a:t>file2.v</a:t>
              </a:r>
              <a:endParaRPr lang="en-US" altLang="zh-CN" dirty="0">
                <a:latin typeface="Times New Roman" panose="02020603050405020304" pitchFamily="18" charset="0"/>
              </a:endParaRPr>
            </a:p>
          </p:txBody>
        </p:sp>
      </p:grpSp>
      <p:grpSp>
        <p:nvGrpSpPr>
          <p:cNvPr id="1802259" name="Group 19"/>
          <p:cNvGrpSpPr/>
          <p:nvPr/>
        </p:nvGrpSpPr>
        <p:grpSpPr>
          <a:xfrm>
            <a:off x="6196013" y="3905250"/>
            <a:ext cx="2514600" cy="2286000"/>
            <a:chOff x="3888" y="2304"/>
            <a:chExt cx="1584" cy="1440"/>
          </a:xfrm>
        </p:grpSpPr>
        <p:grpSp>
          <p:nvGrpSpPr>
            <p:cNvPr id="417806" name="Group 20"/>
            <p:cNvGrpSpPr/>
            <p:nvPr/>
          </p:nvGrpSpPr>
          <p:grpSpPr>
            <a:xfrm>
              <a:off x="3888" y="2688"/>
              <a:ext cx="1584" cy="1056"/>
              <a:chOff x="3888" y="2352"/>
              <a:chExt cx="1584" cy="1056"/>
            </a:xfrm>
          </p:grpSpPr>
          <p:sp>
            <p:nvSpPr>
              <p:cNvPr id="417808" name="Rectangle 21"/>
              <p:cNvSpPr/>
              <p:nvPr/>
            </p:nvSpPr>
            <p:spPr>
              <a:xfrm>
                <a:off x="3888" y="2352"/>
                <a:ext cx="1584" cy="1056"/>
              </a:xfrm>
              <a:prstGeom prst="rect">
                <a:avLst/>
              </a:prstGeom>
              <a:solidFill>
                <a:srgbClr val="99CCFF"/>
              </a:solidFill>
              <a:ln w="9525">
                <a:noFill/>
              </a:ln>
              <a:effectLst>
                <a:outerShdw dist="107763" dir="2699999" algn="ctr" rotWithShape="0">
                  <a:srgbClr val="808080"/>
                </a:outerShdw>
              </a:effectLst>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endParaRPr lang="en-US" altLang="zh-CN" sz="1600" dirty="0">
                  <a:solidFill>
                    <a:srgbClr val="FF33CC"/>
                  </a:solidFill>
                </a:endParaRPr>
              </a:p>
            </p:txBody>
          </p:sp>
          <p:sp>
            <p:nvSpPr>
              <p:cNvPr id="417809" name="Text Box 22"/>
              <p:cNvSpPr txBox="1"/>
              <p:nvPr/>
            </p:nvSpPr>
            <p:spPr>
              <a:xfrm>
                <a:off x="4128" y="2954"/>
                <a:ext cx="1152" cy="262"/>
              </a:xfrm>
              <a:prstGeom prst="rect">
                <a:avLst/>
              </a:prstGeom>
              <a:noFill/>
              <a:ln w="19050" cap="flat" cmpd="sng">
                <a:solidFill>
                  <a:schemeClr val="tx1"/>
                </a:solidFill>
                <a:prstDash val="solid"/>
                <a:miter/>
                <a:headEnd type="none" w="med" len="med"/>
                <a:tailEnd type="none" w="med" len="med"/>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50000"/>
                  </a:spcBef>
                  <a:buClrTx/>
                  <a:buFontTx/>
                  <a:buNone/>
                </a:pPr>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sp>
            <p:nvSpPr>
              <p:cNvPr id="417810" name="Text Box 23"/>
              <p:cNvSpPr txBox="1"/>
              <p:nvPr/>
            </p:nvSpPr>
            <p:spPr>
              <a:xfrm>
                <a:off x="4128" y="2544"/>
                <a:ext cx="1152" cy="262"/>
              </a:xfrm>
              <a:prstGeom prst="rect">
                <a:avLst/>
              </a:prstGeom>
              <a:noFill/>
              <a:ln w="19050" cap="flat" cmpd="sng">
                <a:solidFill>
                  <a:schemeClr val="tx1"/>
                </a:solidFill>
                <a:prstDash val="solid"/>
                <a:miter/>
                <a:headEnd type="none" w="med" len="med"/>
                <a:tailEnd type="none" w="med" len="med"/>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50000"/>
                  </a:spcBef>
                  <a:buClrTx/>
                  <a:buFontTx/>
                  <a:buNone/>
                </a:pPr>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p:txBody>
          </p:sp>
        </p:grpSp>
        <p:sp>
          <p:nvSpPr>
            <p:cNvPr id="417807" name="Text Box 24"/>
            <p:cNvSpPr txBox="1"/>
            <p:nvPr/>
          </p:nvSpPr>
          <p:spPr>
            <a:xfrm>
              <a:off x="4272" y="2304"/>
              <a:ext cx="864" cy="288"/>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a:spcBef>
                  <a:spcPct val="0"/>
                </a:spcBef>
                <a:buClrTx/>
                <a:buFontTx/>
                <a:buNone/>
              </a:pPr>
              <a:r>
                <a:rPr lang="en-US" altLang="zh-CN" dirty="0">
                  <a:latin typeface="Times New Roman" panose="02020603050405020304" pitchFamily="18" charset="0"/>
                </a:rPr>
                <a:t>file1.v</a:t>
              </a:r>
              <a:endParaRPr lang="en-US" altLang="zh-CN" dirty="0">
                <a:latin typeface="Times New Roman" panose="02020603050405020304" pitchFamily="18" charset="0"/>
              </a:endParaRPr>
            </a:p>
          </p:txBody>
        </p:sp>
      </p:grpSp>
      <p:sp>
        <p:nvSpPr>
          <p:cNvPr id="1802266" name="AutoShape 26"/>
          <p:cNvSpPr/>
          <p:nvPr/>
        </p:nvSpPr>
        <p:spPr>
          <a:xfrm>
            <a:off x="3956050" y="984250"/>
            <a:ext cx="2881313" cy="928688"/>
          </a:xfrm>
          <a:prstGeom prst="wedgeRectCallout">
            <a:avLst>
              <a:gd name="adj1" fmla="val -73634"/>
              <a:gd name="adj2" fmla="val 15810"/>
            </a:avLst>
          </a:prstGeom>
          <a:solidFill>
            <a:srgbClr val="FFCCFF"/>
          </a:solidFill>
          <a:ln w="9525">
            <a:noFill/>
          </a:ln>
          <a:effectLst>
            <a:prstShdw prst="shdw17" dist="17961" dir="2699999">
              <a:srgbClr val="997A99"/>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en-US" altLang="zh-CN" sz="2000" dirty="0">
                <a:latin typeface="Times New Roman" panose="02020603050405020304" pitchFamily="18" charset="0"/>
              </a:rPr>
              <a:t>MAX + PLUS II</a:t>
            </a:r>
            <a:r>
              <a:rPr lang="zh-CN" altLang="en-US" sz="2000" dirty="0">
                <a:latin typeface="Times New Roman" panose="02020603050405020304" pitchFamily="18" charset="0"/>
              </a:rPr>
              <a:t>和</a:t>
            </a:r>
            <a:r>
              <a:rPr lang="en-US" altLang="zh-CN" sz="2000" dirty="0">
                <a:latin typeface="Times New Roman" panose="02020603050405020304" pitchFamily="18" charset="0"/>
              </a:rPr>
              <a:t>Quartus Ⅱ</a:t>
            </a:r>
            <a:r>
              <a:rPr lang="zh-CN" altLang="en-US" sz="2000" dirty="0">
                <a:latin typeface="Times New Roman" panose="02020603050405020304" pitchFamily="18" charset="0"/>
              </a:rPr>
              <a:t>都不支持！通常用在测试文件中。</a:t>
            </a:r>
            <a:endParaRPr lang="zh-CN" altLang="en-US" sz="2000" dirty="0">
              <a:latin typeface="Times New Roman" panose="02020603050405020304" pitchFamily="18" charset="0"/>
            </a:endParaRPr>
          </a:p>
        </p:txBody>
      </p:sp>
      <p:sp>
        <p:nvSpPr>
          <p:cNvPr id="1802267" name="AutoShape 27"/>
          <p:cNvSpPr/>
          <p:nvPr/>
        </p:nvSpPr>
        <p:spPr>
          <a:xfrm>
            <a:off x="4627563" y="2638425"/>
            <a:ext cx="2289175" cy="1287463"/>
          </a:xfrm>
          <a:prstGeom prst="wedgeRoundRectCallout">
            <a:avLst>
              <a:gd name="adj1" fmla="val 38347"/>
              <a:gd name="adj2" fmla="val 94144"/>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b="0" dirty="0">
                <a:latin typeface="方正姚体" panose="02010601030101010101" pitchFamily="2" charset="-122"/>
                <a:ea typeface="方正姚体" panose="02010601030101010101" pitchFamily="2" charset="-122"/>
              </a:rPr>
              <a:t>将</a:t>
            </a:r>
            <a:r>
              <a:rPr lang="en-US" altLang="zh-CN" sz="2000" b="0" dirty="0">
                <a:latin typeface="方正姚体" panose="02010601030101010101" pitchFamily="2" charset="-122"/>
                <a:ea typeface="方正姚体" panose="02010601030101010101" pitchFamily="2" charset="-122"/>
              </a:rPr>
              <a:t>file2.v</a:t>
            </a:r>
            <a:r>
              <a:rPr lang="zh-CN" altLang="en-US" sz="2000" b="0" dirty="0">
                <a:latin typeface="方正姚体" panose="02010601030101010101" pitchFamily="2" charset="-122"/>
                <a:ea typeface="方正姚体" panose="02010601030101010101" pitchFamily="2" charset="-122"/>
              </a:rPr>
              <a:t>中全部内容复制插入到</a:t>
            </a:r>
            <a:r>
              <a:rPr lang="en-US" altLang="zh-CN" sz="2000" b="0" dirty="0">
                <a:latin typeface="方正姚体" panose="02010601030101010101" pitchFamily="2" charset="-122"/>
                <a:ea typeface="方正姚体" panose="02010601030101010101" pitchFamily="2" charset="-122"/>
              </a:rPr>
              <a:t>‵include </a:t>
            </a:r>
            <a:r>
              <a:rPr lang="en-US" altLang="zh-CN" sz="2000" b="0" dirty="0">
                <a:latin typeface="Times New Roman" panose="02020603050405020304" pitchFamily="18" charset="0"/>
                <a:ea typeface="方正姚体" panose="02010601030101010101" pitchFamily="2" charset="-122"/>
              </a:rPr>
              <a:t>“</a:t>
            </a:r>
            <a:r>
              <a:rPr lang="en-US" altLang="zh-CN" sz="2000" b="0" dirty="0">
                <a:latin typeface="方正姚体" panose="02010601030101010101" pitchFamily="2" charset="-122"/>
                <a:ea typeface="方正姚体" panose="02010601030101010101" pitchFamily="2" charset="-122"/>
              </a:rPr>
              <a:t>file2.v</a:t>
            </a:r>
            <a:r>
              <a:rPr lang="en-US" altLang="zh-CN" sz="2000" b="0" dirty="0">
                <a:latin typeface="Times New Roman" panose="02020603050405020304" pitchFamily="18" charset="0"/>
                <a:ea typeface="方正姚体" panose="02010601030101010101" pitchFamily="2" charset="-122"/>
              </a:rPr>
              <a:t>”</a:t>
            </a:r>
            <a:r>
              <a:rPr lang="zh-CN" altLang="en-US" sz="2000" b="0" dirty="0">
                <a:latin typeface="方正姚体" panose="02010601030101010101" pitchFamily="2" charset="-122"/>
                <a:ea typeface="方正姚体" panose="02010601030101010101" pitchFamily="2" charset="-122"/>
              </a:rPr>
              <a:t>命令出现的地方</a:t>
            </a:r>
            <a:endParaRPr lang="zh-CN" altLang="en-US" sz="2000" b="0" dirty="0">
              <a:latin typeface="方正姚体" panose="02010601030101010101" pitchFamily="2" charset="-122"/>
              <a:ea typeface="方正姚体" panose="02010601030101010101" pitchFamily="2" charset="-122"/>
            </a:endParaRPr>
          </a:p>
        </p:txBody>
      </p:sp>
      <p:sp>
        <p:nvSpPr>
          <p:cNvPr id="1802268" name="Rectangle 28"/>
          <p:cNvSpPr>
            <a:spLocks noChangeArrowheads="1"/>
          </p:cNvSpPr>
          <p:nvPr/>
        </p:nvSpPr>
        <p:spPr bwMode="auto">
          <a:xfrm>
            <a:off x="519113" y="2863850"/>
            <a:ext cx="819150" cy="446088"/>
          </a:xfrm>
          <a:prstGeom prst="rect">
            <a:avLst/>
          </a:prstGeom>
          <a:noFill/>
          <a:ln w="25400">
            <a:solidFill>
              <a:srgbClr val="FF9900"/>
            </a:solidFill>
            <a:miter lim="800000"/>
          </a:ln>
          <a:effectLst/>
          <a:extLst>
            <a:ext uri="{909E8E84-426E-40DD-AFC4-6F175D3DCCD1}">
              <a14:hiddenFill xmlns:a14="http://schemas.microsoft.com/office/drawing/2010/main">
                <a:gradFill rotWithShape="0">
                  <a:gsLst>
                    <a:gs pos="0">
                      <a:srgbClr val="8488C4"/>
                    </a:gs>
                    <a:gs pos="53000">
                      <a:srgbClr val="D4DEFF"/>
                    </a:gs>
                    <a:gs pos="83000">
                      <a:srgbClr val="D4DEFF"/>
                    </a:gs>
                    <a:gs pos="100000">
                      <a:srgbClr val="96AB94"/>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90000"/>
              </a:lnSpc>
              <a:spcBef>
                <a:spcPct val="30000"/>
              </a:spcBef>
              <a:spcAft>
                <a:spcPct val="0"/>
              </a:spcAft>
              <a:buClr>
                <a:schemeClr val="tx2"/>
              </a:buClr>
              <a:buSzPct val="85000"/>
              <a:buFont typeface="Wingdings" panose="05000000000000000000" pitchFamily="2" charset="2"/>
              <a:buNone/>
              <a:defRPr/>
            </a:pPr>
            <a:r>
              <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rPr>
              <a:t>格式</a:t>
            </a:r>
            <a:endPar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02243"/>
                                        </p:tgtEl>
                                        <p:attrNameLst>
                                          <p:attrName>style.visibility</p:attrName>
                                        </p:attrNameLst>
                                      </p:cBhvr>
                                      <p:to>
                                        <p:strVal val="visible"/>
                                      </p:to>
                                    </p:set>
                                    <p:anim calcmode="lin" valueType="num">
                                      <p:cBhvr additive="base">
                                        <p:cTn id="7" dur="500" fill="hold"/>
                                        <p:tgtEl>
                                          <p:spTgt spid="1802243"/>
                                        </p:tgtEl>
                                        <p:attrNameLst>
                                          <p:attrName>ppt_x</p:attrName>
                                        </p:attrNameLst>
                                      </p:cBhvr>
                                      <p:tavLst>
                                        <p:tav tm="0">
                                          <p:val>
                                            <p:strVal val="0-#ppt_w/2"/>
                                          </p:val>
                                        </p:tav>
                                        <p:tav tm="100000">
                                          <p:val>
                                            <p:strVal val="#ppt_x"/>
                                          </p:val>
                                        </p:tav>
                                      </p:tavLst>
                                    </p:anim>
                                    <p:anim calcmode="lin" valueType="num">
                                      <p:cBhvr additive="base">
                                        <p:cTn id="8" dur="500" fill="hold"/>
                                        <p:tgtEl>
                                          <p:spTgt spid="18022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802266"/>
                                        </p:tgtEl>
                                        <p:attrNameLst>
                                          <p:attrName>style.visibility</p:attrName>
                                        </p:attrNameLst>
                                      </p:cBhvr>
                                      <p:to>
                                        <p:strVal val="visible"/>
                                      </p:to>
                                    </p:set>
                                    <p:animEffect transition="in" filter="dissolve">
                                      <p:cBhvr>
                                        <p:cTn id="13" dur="500"/>
                                        <p:tgtEl>
                                          <p:spTgt spid="1802266"/>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802268"/>
                                        </p:tgtEl>
                                        <p:attrNameLst>
                                          <p:attrName>style.visibility</p:attrName>
                                        </p:attrNameLst>
                                      </p:cBhvr>
                                      <p:to>
                                        <p:strVal val="visible"/>
                                      </p:to>
                                    </p:set>
                                    <p:anim calcmode="lin" valueType="num">
                                      <p:cBhvr>
                                        <p:cTn id="18" dur="500" fill="hold"/>
                                        <p:tgtEl>
                                          <p:spTgt spid="1802268"/>
                                        </p:tgtEl>
                                        <p:attrNameLst>
                                          <p:attrName>ppt_w</p:attrName>
                                        </p:attrNameLst>
                                      </p:cBhvr>
                                      <p:tavLst>
                                        <p:tav tm="0">
                                          <p:val>
                                            <p:fltVal val="0.000000"/>
                                          </p:val>
                                        </p:tav>
                                        <p:tav tm="100000">
                                          <p:val>
                                            <p:strVal val="#ppt_w"/>
                                          </p:val>
                                        </p:tav>
                                      </p:tavLst>
                                    </p:anim>
                                    <p:anim calcmode="lin" valueType="num">
                                      <p:cBhvr>
                                        <p:cTn id="19" dur="500" fill="hold"/>
                                        <p:tgtEl>
                                          <p:spTgt spid="1802268"/>
                                        </p:tgtEl>
                                        <p:attrNameLst>
                                          <p:attrName>ppt_h</p:attrName>
                                        </p:attrNameLst>
                                      </p:cBhvr>
                                      <p:tavLst>
                                        <p:tav tm="0">
                                          <p:val>
                                            <p:fltVal val="0.000000"/>
                                          </p:val>
                                        </p:tav>
                                        <p:tav tm="100000">
                                          <p:val>
                                            <p:strVal val="#ppt_h"/>
                                          </p:val>
                                        </p:tav>
                                      </p:tavLst>
                                    </p:anim>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802244"/>
                                        </p:tgtEl>
                                        <p:attrNameLst>
                                          <p:attrName>style.visibility</p:attrName>
                                        </p:attrNameLst>
                                      </p:cBhvr>
                                      <p:to>
                                        <p:strVal val="visible"/>
                                      </p:to>
                                    </p:set>
                                    <p:animEffect transition="in" filter="wipe(left)">
                                      <p:cBhvr>
                                        <p:cTn id="23" dur="500"/>
                                        <p:tgtEl>
                                          <p:spTgt spid="180224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802250"/>
                                        </p:tgtEl>
                                        <p:attrNameLst>
                                          <p:attrName>style.visibility</p:attrName>
                                        </p:attrNameLst>
                                      </p:cBhvr>
                                      <p:to>
                                        <p:strVal val="visible"/>
                                      </p:to>
                                    </p:set>
                                    <p:anim calcmode="lin" valueType="num">
                                      <p:cBhvr additive="base">
                                        <p:cTn id="28" dur="500" fill="hold"/>
                                        <p:tgtEl>
                                          <p:spTgt spid="1802250"/>
                                        </p:tgtEl>
                                        <p:attrNameLst>
                                          <p:attrName>ppt_x</p:attrName>
                                        </p:attrNameLst>
                                      </p:cBhvr>
                                      <p:tavLst>
                                        <p:tav tm="0">
                                          <p:val>
                                            <p:strVal val="#ppt_x"/>
                                          </p:val>
                                        </p:tav>
                                        <p:tav tm="100000">
                                          <p:val>
                                            <p:strVal val="#ppt_x"/>
                                          </p:val>
                                        </p:tav>
                                      </p:tavLst>
                                    </p:anim>
                                    <p:anim calcmode="lin" valueType="num">
                                      <p:cBhvr additive="base">
                                        <p:cTn id="29" dur="500" fill="hold"/>
                                        <p:tgtEl>
                                          <p:spTgt spid="180225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802256"/>
                                        </p:tgtEl>
                                        <p:attrNameLst>
                                          <p:attrName>style.visibility</p:attrName>
                                        </p:attrNameLst>
                                      </p:cBhvr>
                                      <p:to>
                                        <p:strVal val="visible"/>
                                      </p:to>
                                    </p:set>
                                    <p:anim calcmode="lin" valueType="num">
                                      <p:cBhvr additive="base">
                                        <p:cTn id="34" dur="500" fill="hold"/>
                                        <p:tgtEl>
                                          <p:spTgt spid="1802256"/>
                                        </p:tgtEl>
                                        <p:attrNameLst>
                                          <p:attrName>ppt_x</p:attrName>
                                        </p:attrNameLst>
                                      </p:cBhvr>
                                      <p:tavLst>
                                        <p:tav tm="0">
                                          <p:val>
                                            <p:strVal val="#ppt_x"/>
                                          </p:val>
                                        </p:tav>
                                        <p:tav tm="100000">
                                          <p:val>
                                            <p:strVal val="#ppt_x"/>
                                          </p:val>
                                        </p:tav>
                                      </p:tavLst>
                                    </p:anim>
                                    <p:anim calcmode="lin" valueType="num">
                                      <p:cBhvr additive="base">
                                        <p:cTn id="35" dur="500" fill="hold"/>
                                        <p:tgtEl>
                                          <p:spTgt spid="1802256"/>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802247"/>
                                        </p:tgtEl>
                                        <p:attrNameLst>
                                          <p:attrName>style.visibility</p:attrName>
                                        </p:attrNameLst>
                                      </p:cBhvr>
                                      <p:to>
                                        <p:strVal val="visible"/>
                                      </p:to>
                                    </p:set>
                                    <p:animEffect transition="in" filter="wipe(left)">
                                      <p:cBhvr>
                                        <p:cTn id="40" dur="500"/>
                                        <p:tgtEl>
                                          <p:spTgt spid="1802247"/>
                                        </p:tgtEl>
                                      </p:cBhvr>
                                    </p:animEffect>
                                  </p:childTnLst>
                                </p:cTn>
                              </p:par>
                            </p:childTnLst>
                          </p:cTn>
                        </p:par>
                        <p:par>
                          <p:cTn id="41" fill="hold">
                            <p:stCondLst>
                              <p:cond delay="500"/>
                            </p:stCondLst>
                            <p:childTnLst>
                              <p:par>
                                <p:cTn id="42" presetID="2" presetClass="entr" presetSubtype="2" fill="hold" nodeType="afterEffect">
                                  <p:stCondLst>
                                    <p:cond delay="0"/>
                                  </p:stCondLst>
                                  <p:childTnLst>
                                    <p:set>
                                      <p:cBhvr>
                                        <p:cTn id="43" dur="1" fill="hold">
                                          <p:stCondLst>
                                            <p:cond delay="0"/>
                                          </p:stCondLst>
                                        </p:cTn>
                                        <p:tgtEl>
                                          <p:spTgt spid="1802259"/>
                                        </p:tgtEl>
                                        <p:attrNameLst>
                                          <p:attrName>style.visibility</p:attrName>
                                        </p:attrNameLst>
                                      </p:cBhvr>
                                      <p:to>
                                        <p:strVal val="visible"/>
                                      </p:to>
                                    </p:set>
                                    <p:anim calcmode="lin" valueType="num">
                                      <p:cBhvr additive="base">
                                        <p:cTn id="44" dur="500" fill="hold"/>
                                        <p:tgtEl>
                                          <p:spTgt spid="1802259"/>
                                        </p:tgtEl>
                                        <p:attrNameLst>
                                          <p:attrName>ppt_x</p:attrName>
                                        </p:attrNameLst>
                                      </p:cBhvr>
                                      <p:tavLst>
                                        <p:tav tm="0">
                                          <p:val>
                                            <p:strVal val="1+#ppt_w/2"/>
                                          </p:val>
                                        </p:tav>
                                        <p:tav tm="100000">
                                          <p:val>
                                            <p:strVal val="#ppt_x"/>
                                          </p:val>
                                        </p:tav>
                                      </p:tavLst>
                                    </p:anim>
                                    <p:anim calcmode="lin" valueType="num">
                                      <p:cBhvr additive="base">
                                        <p:cTn id="45" dur="500" fill="hold"/>
                                        <p:tgtEl>
                                          <p:spTgt spid="1802259"/>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802267"/>
                                        </p:tgtEl>
                                        <p:attrNameLst>
                                          <p:attrName>style.visibility</p:attrName>
                                        </p:attrNameLst>
                                      </p:cBhvr>
                                      <p:to>
                                        <p:strVal val="visible"/>
                                      </p:to>
                                    </p:set>
                                    <p:animEffect transition="in" filter="dissolve">
                                      <p:cBhvr>
                                        <p:cTn id="50" dur="500"/>
                                        <p:tgtEl>
                                          <p:spTgt spid="1802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43" grpId="0"/>
      <p:bldP spid="1802244" grpId="0" animBg="1"/>
      <p:bldP spid="1802266" grpId="0" animBg="1"/>
      <p:bldP spid="1802267" grpId="0" animBg="1"/>
      <p:bldP spid="1802268" grpId="0" animBg="1"/>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4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128899" name="Rectangle 3"/>
          <p:cNvSpPr>
            <a:spLocks noGrp="1"/>
          </p:cNvSpPr>
          <p:nvPr>
            <p:ph idx="1"/>
          </p:nvPr>
        </p:nvSpPr>
        <p:spPr>
          <a:xfrm>
            <a:off x="598488" y="2482850"/>
            <a:ext cx="8075612" cy="3643313"/>
          </a:xfrm>
          <a:ln/>
        </p:spPr>
        <p:txBody>
          <a:bodyPr vert="horz" wrap="square" lIns="91440" tIns="45720" rIns="91440" bIns="45720" anchor="t" anchorCtr="0"/>
          <a:p>
            <a:pPr algn="just" eaLnBrk="1" hangingPunct="1">
              <a:lnSpc>
                <a:spcPct val="110000"/>
              </a:lnSpc>
            </a:pPr>
            <a:r>
              <a:rPr lang="zh-CN" altLang="en-US" dirty="0">
                <a:latin typeface="宋体" panose="02010600030101010101" pitchFamily="2" charset="-122"/>
              </a:rPr>
              <a:t>避免程序设计人员的重复劳动！不必将源代码复制到自己的另一源文件中，使源文件显得简洁。</a:t>
            </a:r>
            <a:endParaRPr lang="zh-CN" altLang="en-US" dirty="0">
              <a:latin typeface="宋体" panose="02010600030101010101" pitchFamily="2" charset="-122"/>
            </a:endParaRPr>
          </a:p>
          <a:p>
            <a:pPr algn="just" eaLnBrk="1" hangingPunct="1">
              <a:lnSpc>
                <a:spcPct val="110000"/>
              </a:lnSpc>
              <a:buNone/>
            </a:pPr>
            <a:r>
              <a:rPr lang="zh-CN" altLang="en-US" dirty="0">
                <a:solidFill>
                  <a:srgbClr val="D60093"/>
                </a:solidFill>
                <a:latin typeface="华文新魏" panose="02010800040101010101" pitchFamily="2" charset="-122"/>
                <a:ea typeface="华文新魏" panose="02010800040101010101" pitchFamily="2" charset="-122"/>
              </a:rPr>
              <a:t>（</a:t>
            </a:r>
            <a:r>
              <a:rPr lang="en-US" altLang="zh-CN" dirty="0">
                <a:solidFill>
                  <a:srgbClr val="D60093"/>
                </a:solidFill>
                <a:latin typeface="华文新魏" panose="02010800040101010101" pitchFamily="2" charset="-122"/>
                <a:ea typeface="华文新魏" panose="02010800040101010101" pitchFamily="2" charset="-122"/>
              </a:rPr>
              <a:t>1</a:t>
            </a:r>
            <a:r>
              <a:rPr lang="zh-CN" altLang="en-US" dirty="0">
                <a:solidFill>
                  <a:srgbClr val="D60093"/>
                </a:solidFill>
                <a:latin typeface="华文新魏" panose="02010800040101010101" pitchFamily="2" charset="-122"/>
                <a:ea typeface="华文新魏" panose="02010800040101010101" pitchFamily="2" charset="-122"/>
              </a:rPr>
              <a:t>）</a:t>
            </a:r>
            <a:r>
              <a:rPr lang="zh-CN" altLang="en-US" dirty="0">
                <a:latin typeface="宋体" panose="02010600030101010101" pitchFamily="2" charset="-122"/>
              </a:rPr>
              <a:t>可以将一些常用的宏定义命令或任务（</a:t>
            </a:r>
            <a:r>
              <a:rPr lang="en-US" altLang="zh-CN" dirty="0">
                <a:latin typeface="宋体" panose="02010600030101010101" pitchFamily="2" charset="-122"/>
              </a:rPr>
              <a:t>task</a:t>
            </a:r>
            <a:r>
              <a:rPr lang="zh-CN" altLang="en-US" dirty="0">
                <a:latin typeface="宋体" panose="02010600030101010101" pitchFamily="2" charset="-122"/>
              </a:rPr>
              <a:t>）组成一个文件，然后用</a:t>
            </a:r>
            <a:r>
              <a:rPr lang="en-US" altLang="zh-CN" dirty="0">
                <a:latin typeface="宋体" panose="02010600030101010101" pitchFamily="2" charset="-122"/>
              </a:rPr>
              <a:t>‵include</a:t>
            </a:r>
            <a:r>
              <a:rPr lang="zh-CN" altLang="en-US" dirty="0">
                <a:latin typeface="宋体" panose="02010600030101010101" pitchFamily="2" charset="-122"/>
              </a:rPr>
              <a:t>语句将该文件包含到自己的另一源文件中，相当于将工业上的标准元件拿来使用。</a:t>
            </a:r>
            <a:endParaRPr lang="zh-CN" altLang="en-US" dirty="0">
              <a:latin typeface="宋体" panose="02010600030101010101" pitchFamily="2" charset="-122"/>
            </a:endParaRPr>
          </a:p>
          <a:p>
            <a:pPr algn="just" eaLnBrk="1" hangingPunct="1">
              <a:lnSpc>
                <a:spcPct val="110000"/>
              </a:lnSpc>
              <a:buNone/>
            </a:pPr>
            <a:r>
              <a:rPr lang="zh-CN" altLang="en-US" dirty="0">
                <a:solidFill>
                  <a:srgbClr val="D60093"/>
                </a:solidFill>
                <a:latin typeface="华文新魏" panose="02010800040101010101" pitchFamily="2" charset="-122"/>
                <a:ea typeface="华文新魏" panose="02010800040101010101" pitchFamily="2" charset="-122"/>
              </a:rPr>
              <a:t>（</a:t>
            </a:r>
            <a:r>
              <a:rPr lang="en-US" altLang="zh-CN" dirty="0">
                <a:solidFill>
                  <a:srgbClr val="D60093"/>
                </a:solidFill>
                <a:latin typeface="华文新魏" panose="02010800040101010101" pitchFamily="2" charset="-122"/>
                <a:ea typeface="华文新魏" panose="02010800040101010101" pitchFamily="2" charset="-122"/>
              </a:rPr>
              <a:t>2</a:t>
            </a:r>
            <a:r>
              <a:rPr lang="zh-CN" altLang="en-US" dirty="0">
                <a:solidFill>
                  <a:srgbClr val="D60093"/>
                </a:solidFill>
                <a:latin typeface="华文新魏" panose="02010800040101010101" pitchFamily="2" charset="-122"/>
                <a:ea typeface="华文新魏" panose="02010800040101010101" pitchFamily="2" charset="-122"/>
              </a:rPr>
              <a:t>）</a:t>
            </a:r>
            <a:r>
              <a:rPr lang="zh-CN" altLang="en-US" dirty="0">
                <a:latin typeface="宋体" panose="02010600030101010101" pitchFamily="2" charset="-122"/>
              </a:rPr>
              <a:t>当某几个源文件经常需要被其他源文件调用时，则在其他源文件中用</a:t>
            </a:r>
            <a:r>
              <a:rPr lang="en-US" altLang="zh-CN" dirty="0">
                <a:latin typeface="宋体" panose="02010600030101010101" pitchFamily="2" charset="-122"/>
              </a:rPr>
              <a:t>‵include</a:t>
            </a:r>
            <a:r>
              <a:rPr lang="zh-CN" altLang="en-US" dirty="0">
                <a:latin typeface="宋体" panose="02010600030101010101" pitchFamily="2" charset="-122"/>
              </a:rPr>
              <a:t>语句将所需源文件包含进来。</a:t>
            </a:r>
            <a:endParaRPr lang="zh-CN" altLang="en-US" dirty="0">
              <a:latin typeface="宋体" panose="02010600030101010101" pitchFamily="2" charset="-122"/>
            </a:endParaRPr>
          </a:p>
        </p:txBody>
      </p:sp>
      <p:sp>
        <p:nvSpPr>
          <p:cNvPr id="2128924" name="AutoShape 28"/>
          <p:cNvSpPr>
            <a:spLocks noChangeArrowheads="1"/>
          </p:cNvSpPr>
          <p:nvPr/>
        </p:nvSpPr>
        <p:spPr bwMode="auto">
          <a:xfrm rot="-765681">
            <a:off x="-3175" y="1233488"/>
            <a:ext cx="4422775" cy="947738"/>
          </a:xfrm>
          <a:prstGeom prst="star32">
            <a:avLst>
              <a:gd name="adj" fmla="val 37500"/>
            </a:avLst>
          </a:prstGeom>
          <a:solidFill>
            <a:schemeClr val="accent2"/>
          </a:solidFill>
          <a:ln w="9525">
            <a:solidFill>
              <a:srgbClr val="00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cs typeface="+mn-cs"/>
              </a:rPr>
              <a:t>使用</a:t>
            </a:r>
            <a:r>
              <a:rPr kumimoji="0" lang="en-US" altLang="zh-CN"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cs typeface="+mn-cs"/>
              </a:rPr>
              <a:t>‵include</a:t>
            </a:r>
            <a:r>
              <a:rPr kumimoji="0" lang="zh-CN" alt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cs typeface="+mn-cs"/>
              </a:rPr>
              <a:t>语句的好处</a:t>
            </a:r>
            <a:endParaRPr kumimoji="0" lang="zh-CN" alt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cs typeface="+mn-cs"/>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128924"/>
                                        </p:tgtEl>
                                        <p:attrNameLst>
                                          <p:attrName>style.visibility</p:attrName>
                                        </p:attrNameLst>
                                      </p:cBhvr>
                                      <p:to>
                                        <p:strVal val="visible"/>
                                      </p:to>
                                    </p:set>
                                    <p:anim calcmode="lin" valueType="num">
                                      <p:cBhvr>
                                        <p:cTn id="7" dur="500" fill="hold"/>
                                        <p:tgtEl>
                                          <p:spTgt spid="2128924"/>
                                        </p:tgtEl>
                                        <p:attrNameLst>
                                          <p:attrName>ppt_w</p:attrName>
                                        </p:attrNameLst>
                                      </p:cBhvr>
                                      <p:tavLst>
                                        <p:tav tm="0">
                                          <p:val>
                                            <p:strVal val="4/3*#ppt_w"/>
                                          </p:val>
                                        </p:tav>
                                        <p:tav tm="100000">
                                          <p:val>
                                            <p:strVal val="#ppt_w"/>
                                          </p:val>
                                        </p:tav>
                                      </p:tavLst>
                                    </p:anim>
                                    <p:anim calcmode="lin" valueType="num">
                                      <p:cBhvr>
                                        <p:cTn id="8" dur="500" fill="hold"/>
                                        <p:tgtEl>
                                          <p:spTgt spid="2128924"/>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128899"/>
                                        </p:tgtEl>
                                        <p:attrNameLst>
                                          <p:attrName>style.visibility</p:attrName>
                                        </p:attrNameLst>
                                      </p:cBhvr>
                                      <p:to>
                                        <p:strVal val="visible"/>
                                      </p:to>
                                    </p:set>
                                    <p:anim calcmode="lin" valueType="num">
                                      <p:cBhvr additive="base">
                                        <p:cTn id="12" dur="500" fill="hold"/>
                                        <p:tgtEl>
                                          <p:spTgt spid="2128899"/>
                                        </p:tgtEl>
                                        <p:attrNameLst>
                                          <p:attrName>ppt_x</p:attrName>
                                        </p:attrNameLst>
                                      </p:cBhvr>
                                      <p:tavLst>
                                        <p:tav tm="0">
                                          <p:val>
                                            <p:strVal val="#ppt_x"/>
                                          </p:val>
                                        </p:tav>
                                        <p:tav tm="100000">
                                          <p:val>
                                            <p:strVal val="#ppt_x"/>
                                          </p:val>
                                        </p:tav>
                                      </p:tavLst>
                                    </p:anim>
                                    <p:anim calcmode="lin" valueType="num">
                                      <p:cBhvr additive="base">
                                        <p:cTn id="13" dur="500" fill="hold"/>
                                        <p:tgtEl>
                                          <p:spTgt spid="21288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8899" grpId="0"/>
      <p:bldP spid="2128924" grpId="0" animBg="1"/>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189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graphicFrame>
        <p:nvGraphicFramePr>
          <p:cNvPr id="1804302" name="Object 14"/>
          <p:cNvGraphicFramePr>
            <a:graphicFrameLocks noChangeAspect="1"/>
          </p:cNvGraphicFramePr>
          <p:nvPr/>
        </p:nvGraphicFramePr>
        <p:xfrm>
          <a:off x="449263" y="1477963"/>
          <a:ext cx="8542337" cy="2638425"/>
        </p:xfrm>
        <a:graphic>
          <a:graphicData uri="http://schemas.openxmlformats.org/presentationml/2006/ole">
            <mc:AlternateContent xmlns:mc="http://schemas.openxmlformats.org/markup-compatibility/2006">
              <mc:Choice xmlns:v="urn:schemas-microsoft-com:vml" Requires="v">
                <p:oleObj spid="_x0000_s3096" name="" r:id="rId1" imgW="5429250" imgH="1676400" progId="Paint.Picture">
                  <p:embed/>
                </p:oleObj>
              </mc:Choice>
              <mc:Fallback>
                <p:oleObj name="" r:id="rId1" imgW="5429250" imgH="1676400" progId="Paint.Picture">
                  <p:embed/>
                  <p:pic>
                    <p:nvPicPr>
                      <p:cNvPr id="0" name="图片 3095"/>
                      <p:cNvPicPr/>
                      <p:nvPr/>
                    </p:nvPicPr>
                    <p:blipFill>
                      <a:blip r:embed="rId2"/>
                      <a:stretch>
                        <a:fillRect/>
                      </a:stretch>
                    </p:blipFill>
                    <p:spPr>
                      <a:xfrm>
                        <a:off x="449263" y="1477963"/>
                        <a:ext cx="8542337" cy="2638425"/>
                      </a:xfrm>
                      <a:prstGeom prst="rect">
                        <a:avLst/>
                      </a:prstGeom>
                      <a:noFill/>
                      <a:ln w="38100">
                        <a:noFill/>
                        <a:miter/>
                      </a:ln>
                    </p:spPr>
                  </p:pic>
                </p:oleObj>
              </mc:Fallback>
            </mc:AlternateContent>
          </a:graphicData>
        </a:graphic>
      </p:graphicFrame>
      <p:sp>
        <p:nvSpPr>
          <p:cNvPr id="1804291" name="Rectangle 3"/>
          <p:cNvSpPr>
            <a:spLocks noGrp="1"/>
          </p:cNvSpPr>
          <p:nvPr>
            <p:ph idx="1"/>
          </p:nvPr>
        </p:nvSpPr>
        <p:spPr>
          <a:xfrm>
            <a:off x="841375" y="1011238"/>
            <a:ext cx="7948613" cy="533400"/>
          </a:xfrm>
          <a:ln/>
        </p:spPr>
        <p:txBody>
          <a:bodyPr vert="horz" wrap="square" lIns="91440" tIns="45720" rIns="91440" bIns="45720" anchor="t" anchorCtr="0"/>
          <a:p>
            <a:pPr algn="just" eaLnBrk="1" hangingPunct="1">
              <a:lnSpc>
                <a:spcPct val="110000"/>
              </a:lnSpc>
            </a:pPr>
            <a:r>
              <a:rPr lang="en-US" altLang="zh-CN" dirty="0">
                <a:latin typeface="Times New Roman" panose="02020603050405020304" pitchFamily="18" charset="0"/>
              </a:rPr>
              <a:t>[</a:t>
            </a:r>
            <a:r>
              <a:rPr lang="zh-CN" altLang="en-US" dirty="0">
                <a:solidFill>
                  <a:srgbClr val="FF0066"/>
                </a:solidFill>
                <a:latin typeface="Times New Roman" panose="02020603050405020304" pitchFamily="18" charset="0"/>
              </a:rPr>
              <a:t>例</a:t>
            </a:r>
            <a:r>
              <a:rPr lang="en-US" altLang="zh-CN" dirty="0">
                <a:latin typeface="Times New Roman" panose="02020603050405020304" pitchFamily="18" charset="0"/>
              </a:rPr>
              <a:t>] </a:t>
            </a:r>
            <a:r>
              <a:rPr lang="zh-CN" altLang="en-US" dirty="0">
                <a:latin typeface="Times New Roman" panose="02020603050405020304" pitchFamily="18" charset="0"/>
              </a:rPr>
              <a:t>用</a:t>
            </a:r>
            <a:r>
              <a:rPr lang="en-US" altLang="zh-CN" dirty="0">
                <a:latin typeface="宋体" panose="02010600030101010101" pitchFamily="2" charset="-122"/>
              </a:rPr>
              <a:t>‵include</a:t>
            </a:r>
            <a:r>
              <a:rPr lang="zh-CN" altLang="en-US" dirty="0">
                <a:latin typeface="宋体" panose="02010600030101010101" pitchFamily="2" charset="-122"/>
              </a:rPr>
              <a:t>语句设计</a:t>
            </a:r>
            <a:r>
              <a:rPr lang="en-US" altLang="zh-CN" dirty="0">
                <a:latin typeface="宋体" panose="02010600030101010101" pitchFamily="2" charset="-122"/>
              </a:rPr>
              <a:t>16</a:t>
            </a:r>
            <a:r>
              <a:rPr lang="zh-CN" altLang="en-US" dirty="0">
                <a:latin typeface="宋体" panose="02010600030101010101" pitchFamily="2" charset="-122"/>
              </a:rPr>
              <a:t>位加法器</a:t>
            </a:r>
            <a:endParaRPr lang="zh-CN" altLang="en-US" dirty="0">
              <a:solidFill>
                <a:schemeClr val="hlink"/>
              </a:solidFill>
              <a:latin typeface="宋体" panose="02010600030101010101" pitchFamily="2" charset="-122"/>
            </a:endParaRPr>
          </a:p>
        </p:txBody>
      </p:sp>
      <p:sp>
        <p:nvSpPr>
          <p:cNvPr id="1804294" name="Rectangle 6"/>
          <p:cNvSpPr/>
          <p:nvPr/>
        </p:nvSpPr>
        <p:spPr>
          <a:xfrm>
            <a:off x="1862138" y="5741988"/>
            <a:ext cx="1600200" cy="442912"/>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algn="just" eaLnBrk="1" hangingPunct="1">
              <a:lnSpc>
                <a:spcPct val="110000"/>
              </a:lnSpc>
              <a:buNone/>
            </a:pPr>
            <a:r>
              <a:rPr lang="en-US" altLang="zh-CN" dirty="0">
                <a:solidFill>
                  <a:srgbClr val="CC3300"/>
                </a:solidFill>
                <a:latin typeface="华文新魏" panose="02010800040101010101" pitchFamily="2" charset="-122"/>
                <a:ea typeface="华文新魏" panose="02010800040101010101" pitchFamily="2" charset="-122"/>
              </a:rPr>
              <a:t>adder</a:t>
            </a:r>
            <a:r>
              <a:rPr lang="zh-CN" altLang="en-US" dirty="0">
                <a:solidFill>
                  <a:srgbClr val="CC3300"/>
                </a:solidFill>
                <a:latin typeface="华文新魏" panose="02010800040101010101" pitchFamily="2" charset="-122"/>
                <a:ea typeface="华文新魏" panose="02010800040101010101" pitchFamily="2" charset="-122"/>
              </a:rPr>
              <a:t>模块</a:t>
            </a:r>
            <a:endParaRPr lang="zh-CN" altLang="en-US" dirty="0">
              <a:solidFill>
                <a:srgbClr val="CC3300"/>
              </a:solidFill>
              <a:latin typeface="华文新魏" panose="02010800040101010101" pitchFamily="2" charset="-122"/>
              <a:ea typeface="华文新魏" panose="02010800040101010101" pitchFamily="2" charset="-122"/>
            </a:endParaRPr>
          </a:p>
          <a:p>
            <a:pPr marL="342900" lvl="0" indent="-342900" algn="just" eaLnBrk="1" hangingPunct="1">
              <a:lnSpc>
                <a:spcPct val="110000"/>
              </a:lnSpc>
              <a:buNone/>
            </a:pPr>
            <a:endParaRPr lang="en-US" altLang="zh-CN" dirty="0">
              <a:solidFill>
                <a:schemeClr val="hlink"/>
              </a:solidFill>
              <a:latin typeface="宋体" panose="02010600030101010101" pitchFamily="2" charset="-122"/>
            </a:endParaRPr>
          </a:p>
        </p:txBody>
      </p:sp>
      <p:grpSp>
        <p:nvGrpSpPr>
          <p:cNvPr id="1804300" name="Group 12"/>
          <p:cNvGrpSpPr/>
          <p:nvPr/>
        </p:nvGrpSpPr>
        <p:grpSpPr>
          <a:xfrm>
            <a:off x="3608388" y="4089400"/>
            <a:ext cx="4713287" cy="2662238"/>
            <a:chOff x="2273" y="2576"/>
            <a:chExt cx="2969" cy="1677"/>
          </a:xfrm>
        </p:grpSpPr>
        <p:sp>
          <p:nvSpPr>
            <p:cNvPr id="421898" name="Rectangle 11"/>
            <p:cNvSpPr/>
            <p:nvPr/>
          </p:nvSpPr>
          <p:spPr>
            <a:xfrm>
              <a:off x="2273" y="2576"/>
              <a:ext cx="2969" cy="1677"/>
            </a:xfrm>
            <a:prstGeom prst="rect">
              <a:avLst/>
            </a:prstGeom>
            <a:solidFill>
              <a:srgbClr val="CCECFF"/>
            </a:solidFill>
            <a:ln w="9525">
              <a:noFill/>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pic>
          <p:nvPicPr>
            <p:cNvPr id="421899" name="Picture 7" descr="adder_v"/>
            <p:cNvPicPr>
              <a:picLocks noChangeAspect="1"/>
            </p:cNvPicPr>
            <p:nvPr/>
          </p:nvPicPr>
          <p:blipFill>
            <a:blip r:embed="rId3"/>
            <a:stretch>
              <a:fillRect/>
            </a:stretch>
          </p:blipFill>
          <p:spPr>
            <a:xfrm>
              <a:off x="2345" y="2676"/>
              <a:ext cx="2804" cy="1496"/>
            </a:xfrm>
            <a:prstGeom prst="rect">
              <a:avLst/>
            </a:prstGeom>
            <a:noFill/>
            <a:ln w="9525">
              <a:noFill/>
            </a:ln>
          </p:spPr>
        </p:pic>
      </p:grpSp>
      <p:sp>
        <p:nvSpPr>
          <p:cNvPr id="1804296" name="AutoShape 8"/>
          <p:cNvSpPr/>
          <p:nvPr/>
        </p:nvSpPr>
        <p:spPr>
          <a:xfrm>
            <a:off x="5503863" y="6413500"/>
            <a:ext cx="1143000" cy="381000"/>
          </a:xfrm>
          <a:prstGeom prst="wedgeRectCallout">
            <a:avLst>
              <a:gd name="adj1" fmla="val -63056"/>
              <a:gd name="adj2" fmla="val -82917"/>
            </a:avLst>
          </a:prstGeom>
          <a:solidFill>
            <a:srgbClr val="FFCCFF"/>
          </a:solidFill>
          <a:ln w="9525">
            <a:noFill/>
          </a:ln>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dirty="0">
                <a:latin typeface="宋体" panose="02010600030101010101" pitchFamily="2" charset="-122"/>
              </a:rPr>
              <a:t>位拼接</a:t>
            </a:r>
            <a:endParaRPr lang="zh-CN" altLang="en-US" sz="2000" dirty="0">
              <a:latin typeface="宋体" panose="02010600030101010101" pitchFamily="2" charset="-122"/>
            </a:endParaRPr>
          </a:p>
        </p:txBody>
      </p:sp>
      <p:sp>
        <p:nvSpPr>
          <p:cNvPr id="1804297" name="AutoShape 9"/>
          <p:cNvSpPr/>
          <p:nvPr/>
        </p:nvSpPr>
        <p:spPr>
          <a:xfrm>
            <a:off x="1290638" y="4289425"/>
            <a:ext cx="2092325" cy="909638"/>
          </a:xfrm>
          <a:prstGeom prst="wedgeRoundRectCallout">
            <a:avLst>
              <a:gd name="adj1" fmla="val 306"/>
              <a:gd name="adj2" fmla="val -91361"/>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1800" dirty="0">
                <a:latin typeface="方正姚体" panose="02010601030101010101" pitchFamily="2" charset="-122"/>
                <a:ea typeface="方正姚体" panose="02010601030101010101" pitchFamily="2" charset="-122"/>
              </a:rPr>
              <a:t>改变被引用模块</a:t>
            </a:r>
            <a:r>
              <a:rPr lang="en-US" altLang="zh-CN" sz="1800" dirty="0">
                <a:latin typeface="方正姚体" panose="02010601030101010101" pitchFamily="2" charset="-122"/>
                <a:ea typeface="方正姚体" panose="02010601030101010101" pitchFamily="2" charset="-122"/>
              </a:rPr>
              <a:t>adder</a:t>
            </a:r>
            <a:r>
              <a:rPr lang="zh-CN" altLang="en-US" sz="1800" dirty="0">
                <a:latin typeface="方正姚体" panose="02010601030101010101" pitchFamily="2" charset="-122"/>
                <a:ea typeface="方正姚体" panose="02010601030101010101" pitchFamily="2" charset="-122"/>
              </a:rPr>
              <a:t>中的参数</a:t>
            </a:r>
            <a:r>
              <a:rPr lang="en-US" altLang="zh-CN" sz="1800" dirty="0">
                <a:latin typeface="方正姚体" panose="02010601030101010101" pitchFamily="2" charset="-122"/>
                <a:ea typeface="方正姚体" panose="02010601030101010101" pitchFamily="2" charset="-122"/>
              </a:rPr>
              <a:t>size</a:t>
            </a:r>
            <a:r>
              <a:rPr lang="zh-CN" altLang="en-US" sz="1800" dirty="0">
                <a:latin typeface="方正姚体" panose="02010601030101010101" pitchFamily="2" charset="-122"/>
                <a:ea typeface="方正姚体" panose="02010601030101010101" pitchFamily="2" charset="-122"/>
              </a:rPr>
              <a:t>为</a:t>
            </a:r>
            <a:r>
              <a:rPr lang="en-US" altLang="zh-CN" sz="1800" dirty="0">
                <a:latin typeface="方正姚体" panose="02010601030101010101" pitchFamily="2" charset="-122"/>
                <a:ea typeface="方正姚体" panose="02010601030101010101" pitchFamily="2" charset="-122"/>
              </a:rPr>
              <a:t>my_size</a:t>
            </a:r>
            <a:endParaRPr lang="en-US" altLang="zh-CN" sz="1800" dirty="0">
              <a:latin typeface="方正姚体" panose="02010601030101010101" pitchFamily="2" charset="-122"/>
              <a:ea typeface="方正姚体" panose="02010601030101010101" pitchFamily="2" charset="-122"/>
            </a:endParaRPr>
          </a:p>
        </p:txBody>
      </p:sp>
      <p:sp>
        <p:nvSpPr>
          <p:cNvPr id="1804301" name="Oval 13"/>
          <p:cNvSpPr/>
          <p:nvPr/>
        </p:nvSpPr>
        <p:spPr>
          <a:xfrm>
            <a:off x="1736725" y="3622675"/>
            <a:ext cx="1266825" cy="266700"/>
          </a:xfrm>
          <a:prstGeom prst="ellipse">
            <a:avLst/>
          </a:prstGeom>
          <a:noFill/>
          <a:ln w="222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04291"/>
                                        </p:tgtEl>
                                        <p:attrNameLst>
                                          <p:attrName>style.visibility</p:attrName>
                                        </p:attrNameLst>
                                      </p:cBhvr>
                                      <p:to>
                                        <p:strVal val="visible"/>
                                      </p:to>
                                    </p:set>
                                    <p:anim calcmode="lin" valueType="num">
                                      <p:cBhvr additive="base">
                                        <p:cTn id="7" dur="500" fill="hold"/>
                                        <p:tgtEl>
                                          <p:spTgt spid="1804291"/>
                                        </p:tgtEl>
                                        <p:attrNameLst>
                                          <p:attrName>ppt_x</p:attrName>
                                        </p:attrNameLst>
                                      </p:cBhvr>
                                      <p:tavLst>
                                        <p:tav tm="0">
                                          <p:val>
                                            <p:strVal val="0-#ppt_w/2"/>
                                          </p:val>
                                        </p:tav>
                                        <p:tav tm="100000">
                                          <p:val>
                                            <p:strVal val="#ppt_x"/>
                                          </p:val>
                                        </p:tav>
                                      </p:tavLst>
                                    </p:anim>
                                    <p:anim calcmode="lin" valueType="num">
                                      <p:cBhvr additive="base">
                                        <p:cTn id="8" dur="500" fill="hold"/>
                                        <p:tgtEl>
                                          <p:spTgt spid="180429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804302"/>
                                        </p:tgtEl>
                                        <p:attrNameLst>
                                          <p:attrName>style.visibility</p:attrName>
                                        </p:attrNameLst>
                                      </p:cBhvr>
                                      <p:to>
                                        <p:strVal val="visible"/>
                                      </p:to>
                                    </p:set>
                                    <p:anim calcmode="lin" valueType="num">
                                      <p:cBhvr additive="base">
                                        <p:cTn id="12" dur="500" fill="hold"/>
                                        <p:tgtEl>
                                          <p:spTgt spid="1804302"/>
                                        </p:tgtEl>
                                        <p:attrNameLst>
                                          <p:attrName>ppt_x</p:attrName>
                                        </p:attrNameLst>
                                      </p:cBhvr>
                                      <p:tavLst>
                                        <p:tav tm="0">
                                          <p:val>
                                            <p:strVal val="#ppt_x"/>
                                          </p:val>
                                        </p:tav>
                                        <p:tav tm="100000">
                                          <p:val>
                                            <p:strVal val="#ppt_x"/>
                                          </p:val>
                                        </p:tav>
                                      </p:tavLst>
                                    </p:anim>
                                    <p:anim calcmode="lin" valueType="num">
                                      <p:cBhvr additive="base">
                                        <p:cTn id="13" dur="500" fill="hold"/>
                                        <p:tgtEl>
                                          <p:spTgt spid="180430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804301"/>
                                        </p:tgtEl>
                                        <p:attrNameLst>
                                          <p:attrName>style.visibility</p:attrName>
                                        </p:attrNameLst>
                                      </p:cBhvr>
                                      <p:to>
                                        <p:strVal val="visible"/>
                                      </p:to>
                                    </p:set>
                                    <p:anim calcmode="lin" valueType="num">
                                      <p:cBhvr>
                                        <p:cTn id="18" dur="500" fill="hold"/>
                                        <p:tgtEl>
                                          <p:spTgt spid="1804301"/>
                                        </p:tgtEl>
                                        <p:attrNameLst>
                                          <p:attrName>ppt_w</p:attrName>
                                        </p:attrNameLst>
                                      </p:cBhvr>
                                      <p:tavLst>
                                        <p:tav tm="0">
                                          <p:val>
                                            <p:fltVal val="0.000000"/>
                                          </p:val>
                                        </p:tav>
                                        <p:tav tm="100000">
                                          <p:val>
                                            <p:strVal val="#ppt_w"/>
                                          </p:val>
                                        </p:tav>
                                      </p:tavLst>
                                    </p:anim>
                                    <p:anim calcmode="lin" valueType="num">
                                      <p:cBhvr>
                                        <p:cTn id="19" dur="500" fill="hold"/>
                                        <p:tgtEl>
                                          <p:spTgt spid="1804301"/>
                                        </p:tgtEl>
                                        <p:attrNameLst>
                                          <p:attrName>ppt_h</p:attrName>
                                        </p:attrNameLst>
                                      </p:cBhvr>
                                      <p:tavLst>
                                        <p:tav tm="0">
                                          <p:val>
                                            <p:fltVal val="0.000000"/>
                                          </p:val>
                                        </p:tav>
                                        <p:tav tm="100000">
                                          <p:val>
                                            <p:strVal val="#ppt_h"/>
                                          </p:val>
                                        </p:tav>
                                      </p:tavLst>
                                    </p:anim>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1804297"/>
                                        </p:tgtEl>
                                        <p:attrNameLst>
                                          <p:attrName>style.visibility</p:attrName>
                                        </p:attrNameLst>
                                      </p:cBhvr>
                                      <p:to>
                                        <p:strVal val="visible"/>
                                      </p:to>
                                    </p:set>
                                    <p:animEffect transition="in" filter="dissolve">
                                      <p:cBhvr>
                                        <p:cTn id="23" dur="500"/>
                                        <p:tgtEl>
                                          <p:spTgt spid="1804297"/>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1804294"/>
                                        </p:tgtEl>
                                        <p:attrNameLst>
                                          <p:attrName>style.visibility</p:attrName>
                                        </p:attrNameLst>
                                      </p:cBhvr>
                                      <p:to>
                                        <p:strVal val="visible"/>
                                      </p:to>
                                    </p:set>
                                    <p:anim calcmode="lin" valueType="num">
                                      <p:cBhvr>
                                        <p:cTn id="28" dur="500" fill="hold"/>
                                        <p:tgtEl>
                                          <p:spTgt spid="1804294"/>
                                        </p:tgtEl>
                                        <p:attrNameLst>
                                          <p:attrName>ppt_w</p:attrName>
                                        </p:attrNameLst>
                                      </p:cBhvr>
                                      <p:tavLst>
                                        <p:tav tm="0">
                                          <p:val>
                                            <p:fltVal val="0.000000"/>
                                          </p:val>
                                        </p:tav>
                                        <p:tav tm="100000">
                                          <p:val>
                                            <p:strVal val="#ppt_w"/>
                                          </p:val>
                                        </p:tav>
                                      </p:tavLst>
                                    </p:anim>
                                    <p:anim calcmode="lin" valueType="num">
                                      <p:cBhvr>
                                        <p:cTn id="29" dur="500" fill="hold"/>
                                        <p:tgtEl>
                                          <p:spTgt spid="1804294"/>
                                        </p:tgtEl>
                                        <p:attrNameLst>
                                          <p:attrName>ppt_h</p:attrName>
                                        </p:attrNameLst>
                                      </p:cBhvr>
                                      <p:tavLst>
                                        <p:tav tm="0">
                                          <p:val>
                                            <p:fltVal val="0.000000"/>
                                          </p:val>
                                        </p:tav>
                                        <p:tav tm="100000">
                                          <p:val>
                                            <p:strVal val="#ppt_h"/>
                                          </p:val>
                                        </p:tav>
                                      </p:tavLst>
                                    </p:anim>
                                  </p:childTnLst>
                                </p:cTn>
                              </p:par>
                            </p:childTnLst>
                          </p:cTn>
                        </p:par>
                        <p:par>
                          <p:cTn id="30" fill="hold">
                            <p:stCondLst>
                              <p:cond delay="500"/>
                            </p:stCondLst>
                            <p:childTnLst>
                              <p:par>
                                <p:cTn id="31" presetID="2" presetClass="entr" presetSubtype="4" fill="hold" nodeType="afterEffect">
                                  <p:stCondLst>
                                    <p:cond delay="0"/>
                                  </p:stCondLst>
                                  <p:childTnLst>
                                    <p:set>
                                      <p:cBhvr>
                                        <p:cTn id="32" dur="1" fill="hold">
                                          <p:stCondLst>
                                            <p:cond delay="0"/>
                                          </p:stCondLst>
                                        </p:cTn>
                                        <p:tgtEl>
                                          <p:spTgt spid="1804300"/>
                                        </p:tgtEl>
                                        <p:attrNameLst>
                                          <p:attrName>style.visibility</p:attrName>
                                        </p:attrNameLst>
                                      </p:cBhvr>
                                      <p:to>
                                        <p:strVal val="visible"/>
                                      </p:to>
                                    </p:set>
                                    <p:anim calcmode="lin" valueType="num">
                                      <p:cBhvr additive="base">
                                        <p:cTn id="33" dur="500" fill="hold"/>
                                        <p:tgtEl>
                                          <p:spTgt spid="1804300"/>
                                        </p:tgtEl>
                                        <p:attrNameLst>
                                          <p:attrName>ppt_x</p:attrName>
                                        </p:attrNameLst>
                                      </p:cBhvr>
                                      <p:tavLst>
                                        <p:tav tm="0">
                                          <p:val>
                                            <p:strVal val="#ppt_x"/>
                                          </p:val>
                                        </p:tav>
                                        <p:tav tm="100000">
                                          <p:val>
                                            <p:strVal val="#ppt_x"/>
                                          </p:val>
                                        </p:tav>
                                      </p:tavLst>
                                    </p:anim>
                                    <p:anim calcmode="lin" valueType="num">
                                      <p:cBhvr additive="base">
                                        <p:cTn id="34" dur="500" fill="hold"/>
                                        <p:tgtEl>
                                          <p:spTgt spid="180430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804296"/>
                                        </p:tgtEl>
                                        <p:attrNameLst>
                                          <p:attrName>style.visibility</p:attrName>
                                        </p:attrNameLst>
                                      </p:cBhvr>
                                      <p:to>
                                        <p:strVal val="visible"/>
                                      </p:to>
                                    </p:set>
                                    <p:animEffect transition="in" filter="dissolve">
                                      <p:cBhvr>
                                        <p:cTn id="39" dur="500"/>
                                        <p:tgtEl>
                                          <p:spTgt spid="1804296"/>
                                        </p:tgtEl>
                                      </p:cBhvr>
                                    </p:animEffect>
                                  </p:childTnLst>
                                  <p:subTnLst>
                                    <p:set>
                                      <p:cBhvr override="childStyle">
                                        <p:cTn dur="1" fill="hold" display="0" masterRel="nextClick" afterEffect="1"/>
                                        <p:tgtEl>
                                          <p:spTgt spid="180429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4291" grpId="0"/>
      <p:bldP spid="1804294" grpId="0"/>
      <p:bldP spid="1804296" grpId="0" animBg="1"/>
      <p:bldP spid="1804297" grpId="0" animBg="1"/>
      <p:bldP spid="1804301" grpId="0" animBg="1"/>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3938"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808388" name="Rectangle 4"/>
          <p:cNvSpPr/>
          <p:nvPr/>
        </p:nvSpPr>
        <p:spPr>
          <a:xfrm>
            <a:off x="1419225" y="1965325"/>
            <a:ext cx="6651625" cy="838200"/>
          </a:xfrm>
          <a:prstGeom prst="rect">
            <a:avLst/>
          </a:prstGeom>
          <a:solidFill>
            <a:schemeClr val="accent1"/>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74650" lvl="0" indent="-374650" algn="just" eaLnBrk="1" hangingPunct="1">
              <a:lnSpc>
                <a:spcPct val="110000"/>
              </a:lnSpc>
              <a:buClr>
                <a:srgbClr val="FF0066"/>
              </a:buClr>
              <a:buSzPct val="85000"/>
              <a:buFont typeface="Wingdings" panose="05000000000000000000" pitchFamily="2" charset="2"/>
              <a:buChar char="Ø"/>
            </a:pPr>
            <a:r>
              <a:rPr lang="zh-CN" altLang="en-US" sz="2200" dirty="0">
                <a:latin typeface="仿宋_GB2312" pitchFamily="50" charset="-122"/>
                <a:ea typeface="仿宋_GB2312" pitchFamily="50" charset="-122"/>
              </a:rPr>
              <a:t>一个</a:t>
            </a:r>
            <a:r>
              <a:rPr lang="en-US" altLang="zh-CN" sz="2200" dirty="0">
                <a:latin typeface="Times New Roman" panose="02020603050405020304" pitchFamily="18" charset="0"/>
              </a:rPr>
              <a:t>‵</a:t>
            </a:r>
            <a:r>
              <a:rPr lang="en-US" altLang="zh-CN" sz="2200" dirty="0">
                <a:latin typeface="仿宋_GB2312" pitchFamily="50" charset="-122"/>
                <a:ea typeface="仿宋_GB2312" pitchFamily="50" charset="-122"/>
              </a:rPr>
              <a:t>include</a:t>
            </a:r>
            <a:r>
              <a:rPr lang="zh-CN" altLang="en-US" sz="2200" dirty="0">
                <a:latin typeface="仿宋_GB2312" pitchFamily="50" charset="-122"/>
                <a:ea typeface="仿宋_GB2312" pitchFamily="50" charset="-122"/>
              </a:rPr>
              <a:t>语句只能指定</a:t>
            </a:r>
            <a:r>
              <a:rPr lang="zh-CN" altLang="en-US" sz="2200" dirty="0">
                <a:solidFill>
                  <a:srgbClr val="FF0066"/>
                </a:solidFill>
                <a:latin typeface="仿宋_GB2312" pitchFamily="50" charset="-122"/>
                <a:ea typeface="仿宋_GB2312" pitchFamily="50" charset="-122"/>
              </a:rPr>
              <a:t>一个</a:t>
            </a:r>
            <a:r>
              <a:rPr lang="zh-CN" altLang="en-US" sz="2200" dirty="0">
                <a:latin typeface="仿宋_GB2312" pitchFamily="50" charset="-122"/>
                <a:ea typeface="仿宋_GB2312" pitchFamily="50" charset="-122"/>
              </a:rPr>
              <a:t>被包含的文件；若要包含</a:t>
            </a:r>
            <a:r>
              <a:rPr lang="en-US" altLang="zh-CN" sz="2200" dirty="0">
                <a:latin typeface="仿宋_GB2312" pitchFamily="50" charset="-122"/>
                <a:ea typeface="仿宋_GB2312" pitchFamily="50" charset="-122"/>
              </a:rPr>
              <a:t>n</a:t>
            </a:r>
            <a:r>
              <a:rPr lang="zh-CN" altLang="en-US" sz="2200" dirty="0">
                <a:latin typeface="仿宋_GB2312" pitchFamily="50" charset="-122"/>
                <a:ea typeface="仿宋_GB2312" pitchFamily="50" charset="-122"/>
              </a:rPr>
              <a:t>个文件，需用</a:t>
            </a:r>
            <a:r>
              <a:rPr lang="en-US" altLang="zh-CN" sz="2200" dirty="0">
                <a:latin typeface="仿宋_GB2312" pitchFamily="50" charset="-122"/>
                <a:ea typeface="仿宋_GB2312" pitchFamily="50" charset="-122"/>
              </a:rPr>
              <a:t>n</a:t>
            </a:r>
            <a:r>
              <a:rPr lang="zh-CN" altLang="en-US" sz="2200" dirty="0">
                <a:latin typeface="仿宋_GB2312" pitchFamily="50" charset="-122"/>
                <a:ea typeface="仿宋_GB2312" pitchFamily="50" charset="-122"/>
              </a:rPr>
              <a:t>个</a:t>
            </a:r>
            <a:r>
              <a:rPr lang="en-US" altLang="zh-CN" sz="2200" dirty="0">
                <a:latin typeface="Times New Roman" panose="02020603050405020304" pitchFamily="18" charset="0"/>
              </a:rPr>
              <a:t>‵</a:t>
            </a:r>
            <a:r>
              <a:rPr lang="en-US" altLang="zh-CN" sz="2200" dirty="0">
                <a:latin typeface="仿宋_GB2312" pitchFamily="50" charset="-122"/>
                <a:ea typeface="仿宋_GB2312" pitchFamily="50" charset="-122"/>
              </a:rPr>
              <a:t>include</a:t>
            </a:r>
            <a:r>
              <a:rPr lang="zh-CN" altLang="en-US" sz="2200" dirty="0">
                <a:latin typeface="仿宋_GB2312" pitchFamily="50" charset="-122"/>
                <a:ea typeface="仿宋_GB2312" pitchFamily="50" charset="-122"/>
              </a:rPr>
              <a:t>语句。</a:t>
            </a:r>
            <a:endParaRPr lang="zh-CN" altLang="en-US" sz="2200" dirty="0">
              <a:latin typeface="仿宋_GB2312" pitchFamily="50" charset="-122"/>
              <a:ea typeface="仿宋_GB2312" pitchFamily="50" charset="-122"/>
            </a:endParaRPr>
          </a:p>
        </p:txBody>
      </p:sp>
      <p:sp>
        <p:nvSpPr>
          <p:cNvPr id="1808389" name="Rectangle 5"/>
          <p:cNvSpPr/>
          <p:nvPr/>
        </p:nvSpPr>
        <p:spPr>
          <a:xfrm>
            <a:off x="847725" y="4656138"/>
            <a:ext cx="7696200" cy="838200"/>
          </a:xfrm>
          <a:prstGeom prst="rect">
            <a:avLst/>
          </a:prstGeom>
          <a:solidFill>
            <a:srgbClr val="FFCC99"/>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74650" lvl="0" indent="-374650" algn="just" eaLnBrk="1" hangingPunct="1">
              <a:lnSpc>
                <a:spcPct val="110000"/>
              </a:lnSpc>
              <a:buClr>
                <a:srgbClr val="FF0066"/>
              </a:buClr>
              <a:buSzPct val="85000"/>
              <a:buFont typeface="Wingdings" panose="05000000000000000000" pitchFamily="2" charset="2"/>
              <a:buChar char="Ø"/>
            </a:pPr>
            <a:r>
              <a:rPr lang="en-US" altLang="zh-CN" sz="2200" dirty="0">
                <a:latin typeface="宋体" panose="02010600030101010101" pitchFamily="2" charset="-122"/>
              </a:rPr>
              <a:t>‵</a:t>
            </a:r>
            <a:r>
              <a:rPr lang="en-US" altLang="zh-CN" sz="2200" dirty="0">
                <a:latin typeface="仿宋_GB2312" pitchFamily="50" charset="-122"/>
                <a:ea typeface="仿宋_GB2312" pitchFamily="50" charset="-122"/>
              </a:rPr>
              <a:t>include</a:t>
            </a:r>
            <a:r>
              <a:rPr lang="zh-CN" altLang="en-US" sz="2200" dirty="0">
                <a:latin typeface="仿宋_GB2312" pitchFamily="50" charset="-122"/>
                <a:ea typeface="仿宋_GB2312" pitchFamily="50" charset="-122"/>
              </a:rPr>
              <a:t>语句可出现在源程序的任何地方。被包含的文件若与包含文件不在同一子目录下，必须指明其路径！</a:t>
            </a:r>
            <a:endParaRPr lang="zh-CN" altLang="en-US" sz="2200" dirty="0">
              <a:latin typeface="仿宋_GB2312" pitchFamily="50" charset="-122"/>
              <a:ea typeface="仿宋_GB2312" pitchFamily="50" charset="-122"/>
            </a:endParaRPr>
          </a:p>
        </p:txBody>
      </p:sp>
      <p:sp>
        <p:nvSpPr>
          <p:cNvPr id="1808390" name="Text Box 6"/>
          <p:cNvSpPr txBox="1"/>
          <p:nvPr/>
        </p:nvSpPr>
        <p:spPr>
          <a:xfrm>
            <a:off x="1636713" y="2971800"/>
            <a:ext cx="6813550" cy="493713"/>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algn="just" eaLnBrk="1" hangingPunct="1">
              <a:lnSpc>
                <a:spcPct val="110000"/>
              </a:lnSpc>
              <a:spcBef>
                <a:spcPct val="0"/>
              </a:spcBef>
              <a:buNone/>
            </a:pPr>
            <a:r>
              <a:rPr lang="en-US" altLang="zh-CN" sz="2200" dirty="0">
                <a:latin typeface="Times New Roman" panose="02020603050405020304" pitchFamily="18" charset="0"/>
              </a:rPr>
              <a:t>‵</a:t>
            </a:r>
            <a:r>
              <a:rPr lang="en-US" altLang="zh-CN" dirty="0">
                <a:latin typeface="宋体" panose="02010600030101010101" pitchFamily="2" charset="-122"/>
              </a:rPr>
              <a:t>include </a:t>
            </a:r>
            <a:r>
              <a:rPr lang="en-US" altLang="zh-CN" dirty="0">
                <a:latin typeface="Times New Roman" panose="02020603050405020304" pitchFamily="18" charset="0"/>
              </a:rPr>
              <a:t>“</a:t>
            </a:r>
            <a:r>
              <a:rPr lang="en-US" altLang="zh-CN" dirty="0">
                <a:latin typeface="宋体" panose="02010600030101010101" pitchFamily="2" charset="-122"/>
              </a:rPr>
              <a:t>aaa.v</a:t>
            </a:r>
            <a:r>
              <a:rPr lang="en-US" altLang="zh-CN" dirty="0">
                <a:latin typeface="Times New Roman" panose="02020603050405020304" pitchFamily="18" charset="0"/>
              </a:rPr>
              <a:t>”</a:t>
            </a:r>
            <a:r>
              <a:rPr lang="en-US" altLang="zh-CN" dirty="0">
                <a:latin typeface="宋体" panose="02010600030101010101" pitchFamily="2" charset="-122"/>
              </a:rPr>
              <a:t> </a:t>
            </a:r>
            <a:r>
              <a:rPr lang="en-US" altLang="zh-CN" dirty="0">
                <a:latin typeface="Times New Roman" panose="02020603050405020304" pitchFamily="18" charset="0"/>
              </a:rPr>
              <a:t>“</a:t>
            </a:r>
            <a:r>
              <a:rPr lang="en-US" altLang="zh-CN" dirty="0">
                <a:latin typeface="宋体" panose="02010600030101010101" pitchFamily="2" charset="-122"/>
              </a:rPr>
              <a:t>bbb.v</a:t>
            </a:r>
            <a:r>
              <a:rPr lang="en-US" altLang="zh-CN" dirty="0">
                <a:latin typeface="Times New Roman" panose="02020603050405020304" pitchFamily="18" charset="0"/>
              </a:rPr>
              <a:t>”</a:t>
            </a:r>
            <a:r>
              <a:rPr lang="en-US" altLang="zh-CN" dirty="0">
                <a:latin typeface="宋体" panose="02010600030101010101" pitchFamily="2" charset="-122"/>
              </a:rPr>
              <a:t> </a:t>
            </a:r>
            <a:r>
              <a:rPr lang="en-US" altLang="zh-CN" dirty="0">
                <a:latin typeface="Times New Roman" panose="02020603050405020304" pitchFamily="18" charset="0"/>
              </a:rPr>
              <a:t>//</a:t>
            </a:r>
            <a:r>
              <a:rPr lang="zh-CN" altLang="en-US" dirty="0">
                <a:latin typeface="Times New Roman" panose="02020603050405020304" pitchFamily="18" charset="0"/>
              </a:rPr>
              <a:t>非法！</a:t>
            </a:r>
            <a:endParaRPr lang="zh-CN" altLang="en-US" dirty="0">
              <a:latin typeface="Times New Roman" panose="02020603050405020304" pitchFamily="18" charset="0"/>
            </a:endParaRPr>
          </a:p>
        </p:txBody>
      </p:sp>
      <p:sp>
        <p:nvSpPr>
          <p:cNvPr id="1808391" name="Text Box 7"/>
          <p:cNvSpPr txBox="1"/>
          <p:nvPr/>
        </p:nvSpPr>
        <p:spPr>
          <a:xfrm>
            <a:off x="1354138" y="5618163"/>
            <a:ext cx="5943600" cy="493712"/>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algn="just" eaLnBrk="1" hangingPunct="1">
              <a:lnSpc>
                <a:spcPct val="110000"/>
              </a:lnSpc>
              <a:buNone/>
            </a:pPr>
            <a:r>
              <a:rPr lang="en-US" altLang="zh-CN" sz="2200" dirty="0">
                <a:latin typeface="Times New Roman" panose="02020603050405020304" pitchFamily="18" charset="0"/>
              </a:rPr>
              <a:t>‵</a:t>
            </a:r>
            <a:r>
              <a:rPr lang="en-US" altLang="zh-CN" dirty="0">
                <a:latin typeface="宋体" panose="02010600030101010101" pitchFamily="2" charset="-122"/>
              </a:rPr>
              <a:t>include </a:t>
            </a:r>
            <a:r>
              <a:rPr lang="en-US" altLang="zh-CN" dirty="0">
                <a:latin typeface="Times New Roman" panose="02020603050405020304" pitchFamily="18" charset="0"/>
              </a:rPr>
              <a:t>“</a:t>
            </a:r>
            <a:r>
              <a:rPr lang="en-US" altLang="zh-CN" dirty="0">
                <a:latin typeface="宋体" panose="02010600030101010101" pitchFamily="2" charset="-122"/>
              </a:rPr>
              <a:t>parts/count.v</a:t>
            </a:r>
            <a:r>
              <a:rPr lang="en-US" altLang="zh-CN" dirty="0">
                <a:latin typeface="Times New Roman" panose="02020603050405020304" pitchFamily="18" charset="0"/>
              </a:rPr>
              <a:t>”</a:t>
            </a:r>
            <a:r>
              <a:rPr lang="en-US" altLang="zh-CN" dirty="0">
                <a:latin typeface="宋体" panose="02010600030101010101" pitchFamily="2" charset="-122"/>
              </a:rPr>
              <a:t> </a:t>
            </a:r>
            <a:r>
              <a:rPr lang="en-US" altLang="zh-CN" dirty="0">
                <a:latin typeface="Times New Roman" panose="02020603050405020304" pitchFamily="18" charset="0"/>
              </a:rPr>
              <a:t>//</a:t>
            </a:r>
            <a:r>
              <a:rPr lang="zh-CN" altLang="en-US" dirty="0">
                <a:latin typeface="Times New Roman" panose="02020603050405020304" pitchFamily="18" charset="0"/>
              </a:rPr>
              <a:t>合法！</a:t>
            </a:r>
            <a:endParaRPr lang="zh-CN" altLang="en-US" dirty="0">
              <a:latin typeface="Times New Roman" panose="02020603050405020304" pitchFamily="18" charset="0"/>
            </a:endParaRPr>
          </a:p>
        </p:txBody>
      </p:sp>
      <p:sp>
        <p:nvSpPr>
          <p:cNvPr id="1808392" name="AutoShape 8"/>
          <p:cNvSpPr>
            <a:spLocks noChangeArrowheads="1"/>
          </p:cNvSpPr>
          <p:nvPr/>
        </p:nvSpPr>
        <p:spPr bwMode="auto">
          <a:xfrm rot="-765681">
            <a:off x="0" y="1154113"/>
            <a:ext cx="3463925" cy="687388"/>
          </a:xfrm>
          <a:prstGeom prst="star32">
            <a:avLst>
              <a:gd name="adj" fmla="val 37500"/>
            </a:avLst>
          </a:prstGeom>
          <a:solidFill>
            <a:schemeClr val="accent2"/>
          </a:solidFill>
          <a:ln w="9525">
            <a:solidFill>
              <a:srgbClr val="00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cs typeface="+mn-cs"/>
              </a:rPr>
              <a:t>关于文件包含的说明</a:t>
            </a:r>
            <a:endParaRPr kumimoji="0" lang="zh-CN" alt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cs typeface="+mn-cs"/>
            </a:endParaRPr>
          </a:p>
        </p:txBody>
      </p:sp>
      <p:sp>
        <p:nvSpPr>
          <p:cNvPr id="1808394" name="Text Box 10"/>
          <p:cNvSpPr txBox="1"/>
          <p:nvPr/>
        </p:nvSpPr>
        <p:spPr>
          <a:xfrm>
            <a:off x="2635250" y="3463925"/>
            <a:ext cx="5057775" cy="895350"/>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algn="just" eaLnBrk="1" hangingPunct="1">
              <a:lnSpc>
                <a:spcPct val="110000"/>
              </a:lnSpc>
              <a:spcBef>
                <a:spcPct val="0"/>
              </a:spcBef>
              <a:buNone/>
            </a:pPr>
            <a:r>
              <a:rPr lang="en-US" altLang="zh-CN" sz="2200" dirty="0">
                <a:latin typeface="Times New Roman" panose="02020603050405020304" pitchFamily="18" charset="0"/>
              </a:rPr>
              <a:t>‵</a:t>
            </a:r>
            <a:r>
              <a:rPr lang="en-US" altLang="zh-CN" dirty="0">
                <a:latin typeface="宋体" panose="02010600030101010101" pitchFamily="2" charset="-122"/>
              </a:rPr>
              <a:t>include </a:t>
            </a:r>
            <a:r>
              <a:rPr lang="en-US" altLang="zh-CN" dirty="0">
                <a:latin typeface="Times New Roman" panose="02020603050405020304" pitchFamily="18" charset="0"/>
              </a:rPr>
              <a:t>“</a:t>
            </a:r>
            <a:r>
              <a:rPr lang="en-US" altLang="zh-CN" dirty="0">
                <a:latin typeface="宋体" panose="02010600030101010101" pitchFamily="2" charset="-122"/>
              </a:rPr>
              <a:t>aaa.v</a:t>
            </a:r>
            <a:r>
              <a:rPr lang="en-US" altLang="zh-CN" dirty="0">
                <a:latin typeface="Times New Roman" panose="02020603050405020304" pitchFamily="18" charset="0"/>
              </a:rPr>
              <a:t>”</a:t>
            </a:r>
            <a:r>
              <a:rPr lang="en-US" altLang="zh-CN" dirty="0">
                <a:latin typeface="宋体" panose="02010600030101010101" pitchFamily="2" charset="-122"/>
              </a:rPr>
              <a:t> </a:t>
            </a:r>
            <a:endParaRPr lang="en-US" altLang="zh-CN" dirty="0">
              <a:latin typeface="宋体" panose="02010600030101010101" pitchFamily="2" charset="-122"/>
            </a:endParaRPr>
          </a:p>
          <a:p>
            <a:pPr marL="281305" lvl="0" indent="-281305" algn="just" eaLnBrk="1" hangingPunct="1">
              <a:lnSpc>
                <a:spcPct val="110000"/>
              </a:lnSpc>
              <a:spcBef>
                <a:spcPct val="0"/>
              </a:spcBef>
              <a:buNone/>
            </a:pPr>
            <a:r>
              <a:rPr lang="en-US" altLang="zh-CN" sz="2200" dirty="0">
                <a:latin typeface="Times New Roman" panose="02020603050405020304" pitchFamily="18" charset="0"/>
              </a:rPr>
              <a:t>‵</a:t>
            </a:r>
            <a:r>
              <a:rPr lang="en-US" altLang="zh-CN" dirty="0">
                <a:latin typeface="宋体" panose="02010600030101010101" pitchFamily="2" charset="-122"/>
              </a:rPr>
              <a:t>include </a:t>
            </a:r>
            <a:r>
              <a:rPr lang="en-US" altLang="zh-CN" dirty="0">
                <a:latin typeface="Times New Roman" panose="02020603050405020304" pitchFamily="18" charset="0"/>
              </a:rPr>
              <a:t>“</a:t>
            </a:r>
            <a:r>
              <a:rPr lang="en-US" altLang="zh-CN" dirty="0">
                <a:latin typeface="宋体" panose="02010600030101010101" pitchFamily="2" charset="-122"/>
              </a:rPr>
              <a:t>bbb.v</a:t>
            </a:r>
            <a:r>
              <a:rPr lang="en-US" altLang="zh-CN" dirty="0">
                <a:latin typeface="Times New Roman" panose="02020603050405020304" pitchFamily="18" charset="0"/>
              </a:rPr>
              <a:t>”</a:t>
            </a:r>
            <a:r>
              <a:rPr lang="en-US" altLang="zh-CN" dirty="0">
                <a:latin typeface="宋体" panose="02010600030101010101" pitchFamily="2" charset="-122"/>
              </a:rPr>
              <a:t> </a:t>
            </a:r>
            <a:r>
              <a:rPr lang="en-US" altLang="zh-CN" dirty="0">
                <a:latin typeface="Times New Roman" panose="02020603050405020304" pitchFamily="18" charset="0"/>
              </a:rPr>
              <a:t>//</a:t>
            </a:r>
            <a:r>
              <a:rPr lang="zh-CN" altLang="en-US" dirty="0">
                <a:latin typeface="Times New Roman" panose="02020603050405020304" pitchFamily="18" charset="0"/>
              </a:rPr>
              <a:t>合法！</a:t>
            </a:r>
            <a:endParaRPr lang="zh-CN" altLang="en-US" dirty="0">
              <a:latin typeface="Times New Roman" panose="02020603050405020304" pitchFamily="18" charset="0"/>
            </a:endParaRPr>
          </a:p>
        </p:txBody>
      </p:sp>
      <p:sp>
        <p:nvSpPr>
          <p:cNvPr id="1808395" name="AutoShape 11"/>
          <p:cNvSpPr/>
          <p:nvPr/>
        </p:nvSpPr>
        <p:spPr>
          <a:xfrm>
            <a:off x="2003425" y="3759200"/>
            <a:ext cx="739775" cy="246063"/>
          </a:xfrm>
          <a:prstGeom prst="rightArrow">
            <a:avLst>
              <a:gd name="adj1" fmla="val 50000"/>
              <a:gd name="adj2" fmla="val 75161"/>
            </a:avLst>
          </a:prstGeom>
          <a:solidFill>
            <a:srgbClr val="FF0066"/>
          </a:solidFill>
          <a:ln w="9525">
            <a:noFill/>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1808392"/>
                                        </p:tgtEl>
                                        <p:attrNameLst>
                                          <p:attrName>style.visibility</p:attrName>
                                        </p:attrNameLst>
                                      </p:cBhvr>
                                      <p:to>
                                        <p:strVal val="visible"/>
                                      </p:to>
                                    </p:set>
                                    <p:anim calcmode="lin" valueType="num">
                                      <p:cBhvr>
                                        <p:cTn id="7" dur="500" fill="hold"/>
                                        <p:tgtEl>
                                          <p:spTgt spid="1808392"/>
                                        </p:tgtEl>
                                        <p:attrNameLst>
                                          <p:attrName>ppt_w</p:attrName>
                                        </p:attrNameLst>
                                      </p:cBhvr>
                                      <p:tavLst>
                                        <p:tav tm="0">
                                          <p:val>
                                            <p:strVal val="4/3*#ppt_w"/>
                                          </p:val>
                                        </p:tav>
                                        <p:tav tm="100000">
                                          <p:val>
                                            <p:strVal val="#ppt_w"/>
                                          </p:val>
                                        </p:tav>
                                      </p:tavLst>
                                    </p:anim>
                                    <p:anim calcmode="lin" valueType="num">
                                      <p:cBhvr>
                                        <p:cTn id="8" dur="500" fill="hold"/>
                                        <p:tgtEl>
                                          <p:spTgt spid="180839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808388"/>
                                        </p:tgtEl>
                                        <p:attrNameLst>
                                          <p:attrName>style.visibility</p:attrName>
                                        </p:attrNameLst>
                                      </p:cBhvr>
                                      <p:to>
                                        <p:strVal val="visible"/>
                                      </p:to>
                                    </p:set>
                                    <p:anim calcmode="lin" valueType="num">
                                      <p:cBhvr>
                                        <p:cTn id="13" dur="500" fill="hold"/>
                                        <p:tgtEl>
                                          <p:spTgt spid="1808388"/>
                                        </p:tgtEl>
                                        <p:attrNameLst>
                                          <p:attrName>ppt_w</p:attrName>
                                        </p:attrNameLst>
                                      </p:cBhvr>
                                      <p:tavLst>
                                        <p:tav tm="0">
                                          <p:val>
                                            <p:fltVal val="0.000000"/>
                                          </p:val>
                                        </p:tav>
                                        <p:tav tm="100000">
                                          <p:val>
                                            <p:strVal val="#ppt_w"/>
                                          </p:val>
                                        </p:tav>
                                      </p:tavLst>
                                    </p:anim>
                                    <p:anim calcmode="lin" valueType="num">
                                      <p:cBhvr>
                                        <p:cTn id="14" dur="500" fill="hold"/>
                                        <p:tgtEl>
                                          <p:spTgt spid="1808388"/>
                                        </p:tgtEl>
                                        <p:attrNameLst>
                                          <p:attrName>ppt_h</p:attrName>
                                        </p:attrNameLst>
                                      </p:cBhvr>
                                      <p:tavLst>
                                        <p:tav tm="0">
                                          <p:val>
                                            <p:fltVal val="0.00000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808390">
                                            <p:txEl>
                                              <p:charRg st="0" end="31"/>
                                            </p:txEl>
                                          </p:spTgt>
                                        </p:tgtEl>
                                        <p:attrNameLst>
                                          <p:attrName>style.visibility</p:attrName>
                                        </p:attrNameLst>
                                      </p:cBhvr>
                                      <p:to>
                                        <p:strVal val="visible"/>
                                      </p:to>
                                    </p:set>
                                    <p:animEffect transition="in" filter="wipe(left)">
                                      <p:cBhvr>
                                        <p:cTn id="19" dur="500"/>
                                        <p:tgtEl>
                                          <p:spTgt spid="1808390">
                                            <p:txEl>
                                              <p:charRg st="0" end="3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7" presetClass="entr" presetSubtype="8" fill="hold" grpId="0" nodeType="clickEffect">
                                  <p:stCondLst>
                                    <p:cond delay="0"/>
                                  </p:stCondLst>
                                  <p:childTnLst>
                                    <p:set>
                                      <p:cBhvr>
                                        <p:cTn id="23" dur="1" fill="hold">
                                          <p:stCondLst>
                                            <p:cond delay="0"/>
                                          </p:stCondLst>
                                        </p:cTn>
                                        <p:tgtEl>
                                          <p:spTgt spid="1808395"/>
                                        </p:tgtEl>
                                        <p:attrNameLst>
                                          <p:attrName>style.visibility</p:attrName>
                                        </p:attrNameLst>
                                      </p:cBhvr>
                                      <p:to>
                                        <p:strVal val="visible"/>
                                      </p:to>
                                    </p:set>
                                    <p:anim calcmode="lin" valueType="num">
                                      <p:cBhvr>
                                        <p:cTn id="24" dur="500" fill="hold"/>
                                        <p:tgtEl>
                                          <p:spTgt spid="1808395"/>
                                        </p:tgtEl>
                                        <p:attrNameLst>
                                          <p:attrName>ppt_x</p:attrName>
                                        </p:attrNameLst>
                                      </p:cBhvr>
                                      <p:tavLst>
                                        <p:tav tm="0">
                                          <p:val>
                                            <p:strVal val="#ppt_x-#ppt_w/2"/>
                                          </p:val>
                                        </p:tav>
                                        <p:tav tm="100000">
                                          <p:val>
                                            <p:strVal val="#ppt_x"/>
                                          </p:val>
                                        </p:tav>
                                      </p:tavLst>
                                    </p:anim>
                                    <p:anim calcmode="lin" valueType="num">
                                      <p:cBhvr>
                                        <p:cTn id="25" dur="500" fill="hold"/>
                                        <p:tgtEl>
                                          <p:spTgt spid="1808395"/>
                                        </p:tgtEl>
                                        <p:attrNameLst>
                                          <p:attrName>ppt_y</p:attrName>
                                        </p:attrNameLst>
                                      </p:cBhvr>
                                      <p:tavLst>
                                        <p:tav tm="0">
                                          <p:val>
                                            <p:strVal val="#ppt_y"/>
                                          </p:val>
                                        </p:tav>
                                        <p:tav tm="100000">
                                          <p:val>
                                            <p:strVal val="#ppt_y"/>
                                          </p:val>
                                        </p:tav>
                                      </p:tavLst>
                                    </p:anim>
                                    <p:anim calcmode="lin" valueType="num">
                                      <p:cBhvr>
                                        <p:cTn id="26" dur="500" fill="hold"/>
                                        <p:tgtEl>
                                          <p:spTgt spid="1808395"/>
                                        </p:tgtEl>
                                        <p:attrNameLst>
                                          <p:attrName>ppt_w</p:attrName>
                                        </p:attrNameLst>
                                      </p:cBhvr>
                                      <p:tavLst>
                                        <p:tav tm="0">
                                          <p:val>
                                            <p:fltVal val="0.000000"/>
                                          </p:val>
                                        </p:tav>
                                        <p:tav tm="100000">
                                          <p:val>
                                            <p:strVal val="#ppt_w"/>
                                          </p:val>
                                        </p:tav>
                                      </p:tavLst>
                                    </p:anim>
                                    <p:anim calcmode="lin" valueType="num">
                                      <p:cBhvr>
                                        <p:cTn id="27" dur="500" fill="hold"/>
                                        <p:tgtEl>
                                          <p:spTgt spid="1808395"/>
                                        </p:tgtEl>
                                        <p:attrNameLst>
                                          <p:attrName>ppt_h</p:attrName>
                                        </p:attrNameLst>
                                      </p:cBhvr>
                                      <p:tavLst>
                                        <p:tav tm="0">
                                          <p:val>
                                            <p:strVal val="#ppt_h"/>
                                          </p:val>
                                        </p:tav>
                                        <p:tav tm="100000">
                                          <p:val>
                                            <p:strVal val="#ppt_h"/>
                                          </p:val>
                                        </p:tav>
                                      </p:tavLst>
                                    </p:anim>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808394">
                                            <p:txEl>
                                              <p:charRg st="0" end="18"/>
                                            </p:txEl>
                                          </p:spTgt>
                                        </p:tgtEl>
                                        <p:attrNameLst>
                                          <p:attrName>style.visibility</p:attrName>
                                        </p:attrNameLst>
                                      </p:cBhvr>
                                      <p:to>
                                        <p:strVal val="visible"/>
                                      </p:to>
                                    </p:set>
                                    <p:animEffect transition="in" filter="wipe(left)">
                                      <p:cBhvr>
                                        <p:cTn id="31" dur="500"/>
                                        <p:tgtEl>
                                          <p:spTgt spid="1808394">
                                            <p:txEl>
                                              <p:charRg st="0" end="18"/>
                                            </p:txEl>
                                          </p:spTgt>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808394">
                                            <p:txEl>
                                              <p:charRg st="18" end="41"/>
                                            </p:txEl>
                                          </p:spTgt>
                                        </p:tgtEl>
                                        <p:attrNameLst>
                                          <p:attrName>style.visibility</p:attrName>
                                        </p:attrNameLst>
                                      </p:cBhvr>
                                      <p:to>
                                        <p:strVal val="visible"/>
                                      </p:to>
                                    </p:set>
                                    <p:animEffect transition="in" filter="wipe(left)">
                                      <p:cBhvr>
                                        <p:cTn id="35" dur="500"/>
                                        <p:tgtEl>
                                          <p:spTgt spid="1808394">
                                            <p:txEl>
                                              <p:charRg st="18" end="4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1808389"/>
                                        </p:tgtEl>
                                        <p:attrNameLst>
                                          <p:attrName>style.visibility</p:attrName>
                                        </p:attrNameLst>
                                      </p:cBhvr>
                                      <p:to>
                                        <p:strVal val="visible"/>
                                      </p:to>
                                    </p:set>
                                    <p:anim calcmode="lin" valueType="num">
                                      <p:cBhvr>
                                        <p:cTn id="40" dur="500" fill="hold"/>
                                        <p:tgtEl>
                                          <p:spTgt spid="1808389"/>
                                        </p:tgtEl>
                                        <p:attrNameLst>
                                          <p:attrName>ppt_w</p:attrName>
                                        </p:attrNameLst>
                                      </p:cBhvr>
                                      <p:tavLst>
                                        <p:tav tm="0">
                                          <p:val>
                                            <p:fltVal val="0.000000"/>
                                          </p:val>
                                        </p:tav>
                                        <p:tav tm="100000">
                                          <p:val>
                                            <p:strVal val="#ppt_w"/>
                                          </p:val>
                                        </p:tav>
                                      </p:tavLst>
                                    </p:anim>
                                    <p:anim calcmode="lin" valueType="num">
                                      <p:cBhvr>
                                        <p:cTn id="41" dur="500" fill="hold"/>
                                        <p:tgtEl>
                                          <p:spTgt spid="1808389"/>
                                        </p:tgtEl>
                                        <p:attrNameLst>
                                          <p:attrName>ppt_h</p:attrName>
                                        </p:attrNameLst>
                                      </p:cBhvr>
                                      <p:tavLst>
                                        <p:tav tm="0">
                                          <p:val>
                                            <p:fltVal val="0.00000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808391">
                                            <p:txEl>
                                              <p:charRg st="0" end="31"/>
                                            </p:txEl>
                                          </p:spTgt>
                                        </p:tgtEl>
                                        <p:attrNameLst>
                                          <p:attrName>style.visibility</p:attrName>
                                        </p:attrNameLst>
                                      </p:cBhvr>
                                      <p:to>
                                        <p:strVal val="visible"/>
                                      </p:to>
                                    </p:set>
                                    <p:animEffect transition="in" filter="wipe(left)">
                                      <p:cBhvr>
                                        <p:cTn id="46" dur="500"/>
                                        <p:tgtEl>
                                          <p:spTgt spid="1808391">
                                            <p:txEl>
                                              <p:charRg st="0" end="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8388" grpId="0" animBg="1"/>
      <p:bldP spid="1808389" grpId="0" animBg="1"/>
      <p:bldP spid="1808390" grpId="0" bldLvl="2" build="p"/>
      <p:bldP spid="1808391" grpId="0" bldLvl="2" build="p"/>
      <p:bldP spid="1808392" grpId="0" animBg="1"/>
      <p:bldP spid="1808394" grpId="0" bldLvl="2" advAuto="1000" build="p"/>
      <p:bldP spid="1808395" grpId="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5986"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810435" name="Rectangle 3"/>
          <p:cNvSpPr/>
          <p:nvPr/>
        </p:nvSpPr>
        <p:spPr>
          <a:xfrm>
            <a:off x="819150" y="1347788"/>
            <a:ext cx="7696200" cy="904875"/>
          </a:xfrm>
          <a:prstGeom prst="rect">
            <a:avLst/>
          </a:prstGeom>
          <a:solidFill>
            <a:srgbClr val="FFCC99"/>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74650" lvl="0" indent="-374650" algn="just" eaLnBrk="1" hangingPunct="1">
              <a:lnSpc>
                <a:spcPct val="110000"/>
              </a:lnSpc>
              <a:buClr>
                <a:srgbClr val="FF0066"/>
              </a:buClr>
              <a:buSzPct val="85000"/>
              <a:buFont typeface="Wingdings" panose="05000000000000000000" pitchFamily="2" charset="2"/>
              <a:buChar char="Ø"/>
            </a:pPr>
            <a:r>
              <a:rPr lang="zh-CN" altLang="en-US" dirty="0">
                <a:latin typeface="仿宋_GB2312" pitchFamily="50" charset="-122"/>
                <a:ea typeface="仿宋_GB2312" pitchFamily="50" charset="-122"/>
              </a:rPr>
              <a:t>可将多个</a:t>
            </a:r>
            <a:r>
              <a:rPr lang="en-US" altLang="zh-CN" dirty="0">
                <a:latin typeface="宋体" panose="02010600030101010101" pitchFamily="2" charset="-122"/>
              </a:rPr>
              <a:t>‵</a:t>
            </a:r>
            <a:r>
              <a:rPr lang="en-US" altLang="zh-CN" dirty="0">
                <a:latin typeface="仿宋_GB2312" pitchFamily="50" charset="-122"/>
                <a:ea typeface="仿宋_GB2312" pitchFamily="50" charset="-122"/>
              </a:rPr>
              <a:t>include</a:t>
            </a:r>
            <a:r>
              <a:rPr lang="zh-CN" altLang="en-US" dirty="0">
                <a:latin typeface="仿宋_GB2312" pitchFamily="50" charset="-122"/>
                <a:ea typeface="仿宋_GB2312" pitchFamily="50" charset="-122"/>
              </a:rPr>
              <a:t>语句写在一行；在该行中，只可出现空格和注释行。</a:t>
            </a:r>
            <a:endParaRPr lang="zh-CN" altLang="en-US" dirty="0">
              <a:latin typeface="仿宋_GB2312" pitchFamily="50" charset="-122"/>
              <a:ea typeface="仿宋_GB2312" pitchFamily="50" charset="-122"/>
            </a:endParaRPr>
          </a:p>
        </p:txBody>
      </p:sp>
      <p:sp>
        <p:nvSpPr>
          <p:cNvPr id="1810436" name="Rectangle 4"/>
          <p:cNvSpPr/>
          <p:nvPr/>
        </p:nvSpPr>
        <p:spPr>
          <a:xfrm>
            <a:off x="771525" y="3454400"/>
            <a:ext cx="3505200" cy="503238"/>
          </a:xfrm>
          <a:prstGeom prst="rect">
            <a:avLst/>
          </a:prstGeom>
          <a:solidFill>
            <a:schemeClr val="accent1"/>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74650" lvl="0" indent="-374650" algn="just" eaLnBrk="1" hangingPunct="1">
              <a:lnSpc>
                <a:spcPct val="110000"/>
              </a:lnSpc>
              <a:buClr>
                <a:srgbClr val="FF0066"/>
              </a:buClr>
              <a:buSzPct val="85000"/>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文件包含允许嵌套。</a:t>
            </a:r>
            <a:endParaRPr lang="zh-CN" altLang="en-US" dirty="0">
              <a:latin typeface="华文楷体" panose="02010600040101010101" pitchFamily="2" charset="-122"/>
              <a:ea typeface="华文楷体" panose="02010600040101010101" pitchFamily="2" charset="-122"/>
            </a:endParaRPr>
          </a:p>
        </p:txBody>
      </p:sp>
      <p:sp>
        <p:nvSpPr>
          <p:cNvPr id="1810437" name="Text Box 5"/>
          <p:cNvSpPr txBox="1"/>
          <p:nvPr/>
        </p:nvSpPr>
        <p:spPr>
          <a:xfrm>
            <a:off x="1096963" y="2454275"/>
            <a:ext cx="7239000" cy="493713"/>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algn="just" eaLnBrk="1" hangingPunct="1">
              <a:lnSpc>
                <a:spcPct val="110000"/>
              </a:lnSpc>
              <a:buNone/>
            </a:pPr>
            <a:r>
              <a:rPr lang="en-US" altLang="zh-CN" sz="2200" dirty="0">
                <a:latin typeface="Times New Roman" panose="02020603050405020304" pitchFamily="18" charset="0"/>
              </a:rPr>
              <a:t>‵</a:t>
            </a:r>
            <a:r>
              <a:rPr lang="en-US" altLang="zh-CN" dirty="0">
                <a:latin typeface="宋体" panose="02010600030101010101" pitchFamily="2" charset="-122"/>
              </a:rPr>
              <a:t>include </a:t>
            </a:r>
            <a:r>
              <a:rPr lang="en-US" altLang="zh-CN" dirty="0">
                <a:latin typeface="Times New Roman" panose="02020603050405020304" pitchFamily="18" charset="0"/>
              </a:rPr>
              <a:t>“</a:t>
            </a:r>
            <a:r>
              <a:rPr lang="en-US" altLang="zh-CN" dirty="0">
                <a:latin typeface="宋体" panose="02010600030101010101" pitchFamily="2" charset="-122"/>
              </a:rPr>
              <a:t>aaa.v</a:t>
            </a:r>
            <a:r>
              <a:rPr lang="en-US" altLang="zh-CN" dirty="0">
                <a:latin typeface="Times New Roman" panose="02020603050405020304" pitchFamily="18" charset="0"/>
              </a:rPr>
              <a:t>”</a:t>
            </a:r>
            <a:r>
              <a:rPr lang="en-US" altLang="zh-CN" dirty="0">
                <a:latin typeface="宋体" panose="02010600030101010101" pitchFamily="2" charset="-122"/>
              </a:rPr>
              <a:t> </a:t>
            </a:r>
            <a:r>
              <a:rPr lang="en-US" altLang="zh-CN" sz="2200" dirty="0">
                <a:latin typeface="Times New Roman" panose="02020603050405020304" pitchFamily="18" charset="0"/>
              </a:rPr>
              <a:t>‵</a:t>
            </a:r>
            <a:r>
              <a:rPr lang="en-US" altLang="zh-CN" dirty="0">
                <a:latin typeface="宋体" panose="02010600030101010101" pitchFamily="2" charset="-122"/>
              </a:rPr>
              <a:t>include </a:t>
            </a:r>
            <a:r>
              <a:rPr lang="en-US" altLang="zh-CN" dirty="0">
                <a:latin typeface="Times New Roman" panose="02020603050405020304" pitchFamily="18" charset="0"/>
              </a:rPr>
              <a:t>“</a:t>
            </a:r>
            <a:r>
              <a:rPr lang="en-US" altLang="zh-CN" dirty="0">
                <a:latin typeface="宋体" panose="02010600030101010101" pitchFamily="2" charset="-122"/>
              </a:rPr>
              <a:t>bbb.v</a:t>
            </a:r>
            <a:r>
              <a:rPr lang="en-US" altLang="zh-CN" dirty="0">
                <a:latin typeface="Times New Roman" panose="02020603050405020304" pitchFamily="18" charset="0"/>
              </a:rPr>
              <a:t>”</a:t>
            </a:r>
            <a:r>
              <a:rPr lang="en-US" altLang="zh-CN" dirty="0">
                <a:latin typeface="宋体" panose="02010600030101010101" pitchFamily="2" charset="-122"/>
              </a:rPr>
              <a:t> </a:t>
            </a:r>
            <a:r>
              <a:rPr lang="en-US" altLang="zh-CN" dirty="0">
                <a:latin typeface="Times New Roman" panose="02020603050405020304" pitchFamily="18" charset="0"/>
              </a:rPr>
              <a:t>//</a:t>
            </a:r>
            <a:r>
              <a:rPr lang="zh-CN" altLang="en-US" dirty="0">
                <a:latin typeface="Times New Roman" panose="02020603050405020304" pitchFamily="18" charset="0"/>
              </a:rPr>
              <a:t>合法！</a:t>
            </a:r>
            <a:endParaRPr lang="zh-CN" altLang="en-US" dirty="0">
              <a:latin typeface="Times New Roman" panose="02020603050405020304" pitchFamily="18" charset="0"/>
            </a:endParaRPr>
          </a:p>
        </p:txBody>
      </p:sp>
      <p:grpSp>
        <p:nvGrpSpPr>
          <p:cNvPr id="1810438" name="Group 6"/>
          <p:cNvGrpSpPr/>
          <p:nvPr/>
        </p:nvGrpSpPr>
        <p:grpSpPr>
          <a:xfrm>
            <a:off x="85725" y="4064000"/>
            <a:ext cx="2819400" cy="2133600"/>
            <a:chOff x="240" y="2736"/>
            <a:chExt cx="1776" cy="1344"/>
          </a:xfrm>
        </p:grpSpPr>
        <p:grpSp>
          <p:nvGrpSpPr>
            <p:cNvPr id="426001" name="Group 7"/>
            <p:cNvGrpSpPr/>
            <p:nvPr/>
          </p:nvGrpSpPr>
          <p:grpSpPr>
            <a:xfrm>
              <a:off x="240" y="3024"/>
              <a:ext cx="1776" cy="1056"/>
              <a:chOff x="240" y="3024"/>
              <a:chExt cx="1776" cy="1056"/>
            </a:xfrm>
          </p:grpSpPr>
          <p:sp>
            <p:nvSpPr>
              <p:cNvPr id="426003" name="Rectangle 8"/>
              <p:cNvSpPr/>
              <p:nvPr/>
            </p:nvSpPr>
            <p:spPr>
              <a:xfrm>
                <a:off x="240" y="3024"/>
                <a:ext cx="1776" cy="1056"/>
              </a:xfrm>
              <a:prstGeom prst="rect">
                <a:avLst/>
              </a:prstGeom>
              <a:solidFill>
                <a:srgbClr val="99CCFF"/>
              </a:solidFill>
              <a:ln w="9525">
                <a:noFill/>
              </a:ln>
              <a:effectLst>
                <a:outerShdw dist="107763" dir="2699999" algn="ctr" rotWithShape="0">
                  <a:srgbClr val="808080"/>
                </a:outerShdw>
              </a:effectLst>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endParaRPr lang="en-US" altLang="zh-CN" sz="1600" dirty="0">
                  <a:solidFill>
                    <a:srgbClr val="FF33CC"/>
                  </a:solidFill>
                </a:endParaRPr>
              </a:p>
            </p:txBody>
          </p:sp>
          <p:sp>
            <p:nvSpPr>
              <p:cNvPr id="426004" name="Text Box 9"/>
              <p:cNvSpPr txBox="1"/>
              <p:nvPr/>
            </p:nvSpPr>
            <p:spPr>
              <a:xfrm>
                <a:off x="288" y="3130"/>
                <a:ext cx="1728" cy="902"/>
              </a:xfrm>
              <a:prstGeom prst="rect">
                <a:avLst/>
              </a:prstGeom>
              <a:solidFill>
                <a:srgbClr val="99CC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‵include</a:t>
                </a:r>
                <a:r>
                  <a:rPr lang="en-US" altLang="zh-CN" sz="2000" dirty="0">
                    <a:latin typeface="宋体" panose="02010600030101010101" pitchFamily="2" charset="-122"/>
                  </a:rPr>
                  <a:t> </a:t>
                </a:r>
                <a:r>
                  <a:rPr lang="en-US" altLang="zh-CN" sz="2000" dirty="0">
                    <a:latin typeface="Times New Roman" panose="02020603050405020304" pitchFamily="18" charset="0"/>
                  </a:rPr>
                  <a:t>“</a:t>
                </a:r>
                <a:r>
                  <a:rPr lang="en-US" altLang="zh-CN" sz="2000" dirty="0">
                    <a:latin typeface="宋体" panose="02010600030101010101" pitchFamily="2" charset="-122"/>
                  </a:rPr>
                  <a:t>file2.v</a:t>
                </a:r>
                <a:r>
                  <a:rPr lang="en-US" altLang="zh-CN" sz="2000" dirty="0">
                    <a:latin typeface="Times New Roman" panose="02020603050405020304" pitchFamily="18" charset="0"/>
                  </a:rPr>
                  <a:t>”</a:t>
                </a:r>
                <a:endParaRPr lang="en-US" altLang="zh-CN" sz="2000" dirty="0">
                  <a:latin typeface="宋体" panose="02010600030101010101" pitchFamily="2" charset="-122"/>
                </a:endParaRPr>
              </a:p>
              <a:p>
                <a:pPr marL="0" lvl="0" indent="0" algn="just">
                  <a:lnSpc>
                    <a:spcPct val="110000"/>
                  </a:lnSpc>
                  <a:spcBef>
                    <a:spcPct val="0"/>
                  </a:spcBef>
                  <a:buClrTx/>
                  <a:buFontTx/>
                  <a:buNone/>
                </a:pPr>
                <a:r>
                  <a:rPr lang="en-US" altLang="zh-CN" sz="2000" dirty="0">
                    <a:latin typeface="Times New Roman" panose="02020603050405020304" pitchFamily="18" charset="0"/>
                  </a:rPr>
                  <a:t>……</a:t>
                </a:r>
                <a:endParaRPr lang="en-US" altLang="zh-CN" sz="2000" dirty="0">
                  <a:latin typeface="宋体" panose="02010600030101010101" pitchFamily="2" charset="-122"/>
                </a:endParaRPr>
              </a:p>
              <a:p>
                <a:pPr marL="0" lvl="0" indent="0" algn="just">
                  <a:lnSpc>
                    <a:spcPct val="110000"/>
                  </a:lnSpc>
                  <a:spcBef>
                    <a:spcPct val="0"/>
                  </a:spcBef>
                  <a:buClrTx/>
                  <a:buFontTx/>
                  <a:buNone/>
                </a:pPr>
                <a:r>
                  <a:rPr lang="en-US" altLang="zh-CN" sz="2000" dirty="0">
                    <a:latin typeface="Times New Roman" panose="02020603050405020304" pitchFamily="18" charset="0"/>
                  </a:rPr>
                  <a:t>……</a:t>
                </a:r>
                <a:endParaRPr lang="en-US" altLang="zh-CN" sz="2000" dirty="0">
                  <a:latin typeface="宋体" panose="02010600030101010101" pitchFamily="2" charset="-122"/>
                </a:endParaRPr>
              </a:p>
              <a:p>
                <a:pPr marL="0" lvl="0" indent="0" algn="just">
                  <a:lnSpc>
                    <a:spcPct val="110000"/>
                  </a:lnSpc>
                  <a:spcBef>
                    <a:spcPct val="0"/>
                  </a:spcBef>
                  <a:buClrTx/>
                  <a:buFontTx/>
                  <a:buNone/>
                </a:pPr>
                <a:r>
                  <a:rPr lang="en-US" altLang="zh-CN" sz="2000" dirty="0">
                    <a:latin typeface="Times New Roman" panose="02020603050405020304" pitchFamily="18" charset="0"/>
                  </a:rPr>
                  <a:t>……</a:t>
                </a:r>
                <a:endParaRPr lang="en-US" altLang="zh-CN" sz="2000" dirty="0">
                  <a:latin typeface="宋体" panose="02010600030101010101" pitchFamily="2" charset="-122"/>
                </a:endParaRPr>
              </a:p>
            </p:txBody>
          </p:sp>
        </p:grpSp>
        <p:sp>
          <p:nvSpPr>
            <p:cNvPr id="426002" name="Text Box 10"/>
            <p:cNvSpPr txBox="1"/>
            <p:nvPr/>
          </p:nvSpPr>
          <p:spPr>
            <a:xfrm>
              <a:off x="816" y="2736"/>
              <a:ext cx="864" cy="288"/>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a:spcBef>
                  <a:spcPct val="0"/>
                </a:spcBef>
                <a:buClrTx/>
                <a:buFontTx/>
                <a:buNone/>
              </a:pPr>
              <a:r>
                <a:rPr lang="en-US" altLang="zh-CN" dirty="0">
                  <a:latin typeface="Times New Roman" panose="02020603050405020304" pitchFamily="18" charset="0"/>
                </a:rPr>
                <a:t>file1.v</a:t>
              </a:r>
              <a:endParaRPr lang="en-US" altLang="zh-CN" dirty="0">
                <a:latin typeface="Times New Roman" panose="02020603050405020304" pitchFamily="18" charset="0"/>
              </a:endParaRPr>
            </a:p>
          </p:txBody>
        </p:sp>
      </p:grpSp>
      <p:grpSp>
        <p:nvGrpSpPr>
          <p:cNvPr id="1810443" name="Group 11"/>
          <p:cNvGrpSpPr/>
          <p:nvPr/>
        </p:nvGrpSpPr>
        <p:grpSpPr>
          <a:xfrm>
            <a:off x="3133725" y="4064000"/>
            <a:ext cx="2819400" cy="2133600"/>
            <a:chOff x="240" y="2736"/>
            <a:chExt cx="1776" cy="1344"/>
          </a:xfrm>
        </p:grpSpPr>
        <p:grpSp>
          <p:nvGrpSpPr>
            <p:cNvPr id="425997" name="Group 12"/>
            <p:cNvGrpSpPr/>
            <p:nvPr/>
          </p:nvGrpSpPr>
          <p:grpSpPr>
            <a:xfrm>
              <a:off x="240" y="3024"/>
              <a:ext cx="1776" cy="1056"/>
              <a:chOff x="240" y="3024"/>
              <a:chExt cx="1776" cy="1056"/>
            </a:xfrm>
          </p:grpSpPr>
          <p:sp>
            <p:nvSpPr>
              <p:cNvPr id="425999" name="Rectangle 13"/>
              <p:cNvSpPr/>
              <p:nvPr/>
            </p:nvSpPr>
            <p:spPr>
              <a:xfrm>
                <a:off x="240" y="3024"/>
                <a:ext cx="1776" cy="1056"/>
              </a:xfrm>
              <a:prstGeom prst="rect">
                <a:avLst/>
              </a:prstGeom>
              <a:solidFill>
                <a:srgbClr val="99CCFF"/>
              </a:solidFill>
              <a:ln w="9525">
                <a:noFill/>
              </a:ln>
              <a:effectLst>
                <a:outerShdw dist="107763" dir="2699999" algn="ctr" rotWithShape="0">
                  <a:srgbClr val="808080"/>
                </a:outerShdw>
              </a:effectLst>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endParaRPr lang="en-US" altLang="zh-CN" sz="1600" dirty="0">
                  <a:solidFill>
                    <a:srgbClr val="FF33CC"/>
                  </a:solidFill>
                </a:endParaRPr>
              </a:p>
            </p:txBody>
          </p:sp>
          <p:sp>
            <p:nvSpPr>
              <p:cNvPr id="426000" name="Text Box 14"/>
              <p:cNvSpPr txBox="1"/>
              <p:nvPr/>
            </p:nvSpPr>
            <p:spPr>
              <a:xfrm>
                <a:off x="288" y="3130"/>
                <a:ext cx="1728" cy="902"/>
              </a:xfrm>
              <a:prstGeom prst="rect">
                <a:avLst/>
              </a:prstGeom>
              <a:solidFill>
                <a:srgbClr val="99CC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‵include</a:t>
                </a:r>
                <a:r>
                  <a:rPr lang="en-US" altLang="zh-CN" sz="2000" dirty="0">
                    <a:latin typeface="宋体" panose="02010600030101010101" pitchFamily="2" charset="-122"/>
                  </a:rPr>
                  <a:t> </a:t>
                </a:r>
                <a:r>
                  <a:rPr lang="en-US" altLang="zh-CN" sz="2000" dirty="0">
                    <a:latin typeface="Times New Roman" panose="02020603050405020304" pitchFamily="18" charset="0"/>
                  </a:rPr>
                  <a:t>“</a:t>
                </a:r>
                <a:r>
                  <a:rPr lang="en-US" altLang="zh-CN" sz="2000" dirty="0">
                    <a:latin typeface="宋体" panose="02010600030101010101" pitchFamily="2" charset="-122"/>
                  </a:rPr>
                  <a:t>file5.v</a:t>
                </a:r>
                <a:r>
                  <a:rPr lang="en-US" altLang="zh-CN" sz="2000" dirty="0">
                    <a:latin typeface="Times New Roman" panose="02020603050405020304" pitchFamily="18" charset="0"/>
                  </a:rPr>
                  <a:t>”</a:t>
                </a:r>
                <a:endParaRPr lang="en-US" altLang="zh-CN" sz="2000" dirty="0">
                  <a:latin typeface="宋体" panose="02010600030101010101" pitchFamily="2" charset="-122"/>
                </a:endParaRPr>
              </a:p>
              <a:p>
                <a:pPr marL="0" lvl="0" indent="0" algn="just">
                  <a:lnSpc>
                    <a:spcPct val="110000"/>
                  </a:lnSpc>
                  <a:spcBef>
                    <a:spcPct val="0"/>
                  </a:spcBef>
                  <a:buClrTx/>
                  <a:buFontTx/>
                  <a:buNone/>
                </a:pPr>
                <a:r>
                  <a:rPr lang="en-US" altLang="zh-CN" sz="2000" dirty="0">
                    <a:latin typeface="Times New Roman" panose="02020603050405020304" pitchFamily="18" charset="0"/>
                  </a:rPr>
                  <a:t>……</a:t>
                </a:r>
                <a:endParaRPr lang="en-US" altLang="zh-CN" sz="2000" dirty="0">
                  <a:latin typeface="宋体" panose="02010600030101010101" pitchFamily="2" charset="-122"/>
                </a:endParaRPr>
              </a:p>
              <a:p>
                <a:pPr marL="0" lvl="0" indent="0" algn="just">
                  <a:lnSpc>
                    <a:spcPct val="110000"/>
                  </a:lnSpc>
                  <a:spcBef>
                    <a:spcPct val="0"/>
                  </a:spcBef>
                  <a:buClrTx/>
                  <a:buFontTx/>
                  <a:buNone/>
                </a:pPr>
                <a:r>
                  <a:rPr lang="en-US" altLang="zh-CN" sz="2000" dirty="0">
                    <a:latin typeface="Times New Roman" panose="02020603050405020304" pitchFamily="18" charset="0"/>
                  </a:rPr>
                  <a:t>……</a:t>
                </a:r>
                <a:endParaRPr lang="en-US" altLang="zh-CN" sz="2000" dirty="0">
                  <a:latin typeface="宋体" panose="02010600030101010101" pitchFamily="2" charset="-122"/>
                </a:endParaRPr>
              </a:p>
              <a:p>
                <a:pPr marL="0" lvl="0" indent="0" algn="just">
                  <a:lnSpc>
                    <a:spcPct val="110000"/>
                  </a:lnSpc>
                  <a:spcBef>
                    <a:spcPct val="0"/>
                  </a:spcBef>
                  <a:buClrTx/>
                  <a:buFontTx/>
                  <a:buNone/>
                </a:pPr>
                <a:r>
                  <a:rPr lang="en-US" altLang="zh-CN" sz="2000" dirty="0">
                    <a:latin typeface="Times New Roman" panose="02020603050405020304" pitchFamily="18" charset="0"/>
                  </a:rPr>
                  <a:t>……</a:t>
                </a:r>
                <a:endParaRPr lang="en-US" altLang="zh-CN" sz="2000" dirty="0">
                  <a:latin typeface="宋体" panose="02010600030101010101" pitchFamily="2" charset="-122"/>
                </a:endParaRPr>
              </a:p>
            </p:txBody>
          </p:sp>
        </p:grpSp>
        <p:sp>
          <p:nvSpPr>
            <p:cNvPr id="425998" name="Text Box 15"/>
            <p:cNvSpPr txBox="1"/>
            <p:nvPr/>
          </p:nvSpPr>
          <p:spPr>
            <a:xfrm>
              <a:off x="816" y="2736"/>
              <a:ext cx="864" cy="288"/>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a:spcBef>
                  <a:spcPct val="0"/>
                </a:spcBef>
                <a:buClrTx/>
                <a:buFontTx/>
                <a:buNone/>
              </a:pPr>
              <a:r>
                <a:rPr lang="en-US" altLang="zh-CN" dirty="0">
                  <a:latin typeface="Times New Roman" panose="02020603050405020304" pitchFamily="18" charset="0"/>
                </a:rPr>
                <a:t>file2.v</a:t>
              </a:r>
              <a:endParaRPr lang="en-US" altLang="zh-CN" dirty="0">
                <a:latin typeface="Times New Roman" panose="02020603050405020304" pitchFamily="18" charset="0"/>
              </a:endParaRPr>
            </a:p>
          </p:txBody>
        </p:sp>
      </p:grpSp>
      <p:grpSp>
        <p:nvGrpSpPr>
          <p:cNvPr id="1810448" name="Group 16"/>
          <p:cNvGrpSpPr/>
          <p:nvPr/>
        </p:nvGrpSpPr>
        <p:grpSpPr>
          <a:xfrm>
            <a:off x="6181725" y="4064000"/>
            <a:ext cx="2819400" cy="2133600"/>
            <a:chOff x="240" y="2736"/>
            <a:chExt cx="1776" cy="1344"/>
          </a:xfrm>
        </p:grpSpPr>
        <p:grpSp>
          <p:nvGrpSpPr>
            <p:cNvPr id="425993" name="Group 17"/>
            <p:cNvGrpSpPr/>
            <p:nvPr/>
          </p:nvGrpSpPr>
          <p:grpSpPr>
            <a:xfrm>
              <a:off x="240" y="3024"/>
              <a:ext cx="1776" cy="1056"/>
              <a:chOff x="240" y="3024"/>
              <a:chExt cx="1776" cy="1056"/>
            </a:xfrm>
          </p:grpSpPr>
          <p:sp>
            <p:nvSpPr>
              <p:cNvPr id="425995" name="Rectangle 18"/>
              <p:cNvSpPr/>
              <p:nvPr/>
            </p:nvSpPr>
            <p:spPr>
              <a:xfrm>
                <a:off x="240" y="3024"/>
                <a:ext cx="1776" cy="1056"/>
              </a:xfrm>
              <a:prstGeom prst="rect">
                <a:avLst/>
              </a:prstGeom>
              <a:solidFill>
                <a:srgbClr val="99CCFF"/>
              </a:solidFill>
              <a:ln w="9525">
                <a:noFill/>
              </a:ln>
              <a:effectLst>
                <a:outerShdw dist="107763" dir="2699999" algn="ctr" rotWithShape="0">
                  <a:srgbClr val="808080"/>
                </a:outerShdw>
              </a:effectLst>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endParaRPr lang="en-US" altLang="zh-CN" sz="1600" dirty="0">
                  <a:solidFill>
                    <a:srgbClr val="FF33CC"/>
                  </a:solidFill>
                </a:endParaRPr>
              </a:p>
            </p:txBody>
          </p:sp>
          <p:sp>
            <p:nvSpPr>
              <p:cNvPr id="425996" name="Text Box 19"/>
              <p:cNvSpPr txBox="1"/>
              <p:nvPr/>
            </p:nvSpPr>
            <p:spPr>
              <a:xfrm>
                <a:off x="288" y="3151"/>
                <a:ext cx="1728" cy="881"/>
              </a:xfrm>
              <a:prstGeom prst="rect">
                <a:avLst/>
              </a:prstGeom>
              <a:solidFill>
                <a:srgbClr val="99CC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Tx/>
                  <a:buFontTx/>
                  <a:buNone/>
                </a:pPr>
                <a:r>
                  <a:rPr lang="en-US" altLang="zh-CN" sz="1800" dirty="0">
                    <a:latin typeface="宋体" panose="02010600030101010101" pitchFamily="2" charset="-122"/>
                  </a:rPr>
                  <a:t>(</a:t>
                </a:r>
                <a:r>
                  <a:rPr lang="zh-CN" altLang="en-US" sz="1800" dirty="0">
                    <a:latin typeface="宋体" panose="02010600030101010101" pitchFamily="2" charset="-122"/>
                  </a:rPr>
                  <a:t>不包含</a:t>
                </a:r>
                <a:r>
                  <a:rPr lang="en-US" altLang="zh-CN" sz="1800" dirty="0">
                    <a:latin typeface="宋体" panose="02010600030101010101" pitchFamily="2" charset="-122"/>
                  </a:rPr>
                  <a:t>‵include </a:t>
                </a:r>
                <a:r>
                  <a:rPr lang="zh-CN" altLang="en-US" sz="1800" dirty="0">
                    <a:latin typeface="宋体" panose="02010600030101010101" pitchFamily="2" charset="-122"/>
                  </a:rPr>
                  <a:t>命令</a:t>
                </a:r>
                <a:r>
                  <a:rPr lang="en-US" altLang="zh-CN" sz="1800" dirty="0">
                    <a:latin typeface="宋体" panose="02010600030101010101" pitchFamily="2" charset="-122"/>
                  </a:rPr>
                  <a:t>)</a:t>
                </a:r>
                <a:endParaRPr lang="en-US" altLang="zh-CN" sz="1800" dirty="0">
                  <a:latin typeface="宋体" panose="02010600030101010101" pitchFamily="2" charset="-122"/>
                </a:endParaRPr>
              </a:p>
              <a:p>
                <a:pPr marL="0" lvl="0" indent="0" algn="just">
                  <a:lnSpc>
                    <a:spcPct val="110000"/>
                  </a:lnSpc>
                  <a:spcBef>
                    <a:spcPct val="0"/>
                  </a:spcBef>
                  <a:buClrTx/>
                  <a:buFontTx/>
                  <a:buNone/>
                </a:pPr>
                <a:r>
                  <a:rPr lang="en-US" altLang="zh-CN" sz="2000" dirty="0">
                    <a:latin typeface="Times New Roman" panose="02020603050405020304" pitchFamily="18" charset="0"/>
                  </a:rPr>
                  <a:t>……</a:t>
                </a:r>
                <a:endParaRPr lang="en-US" altLang="zh-CN" sz="2000" dirty="0">
                  <a:latin typeface="宋体" panose="02010600030101010101" pitchFamily="2" charset="-122"/>
                </a:endParaRPr>
              </a:p>
              <a:p>
                <a:pPr marL="0" lvl="0" indent="0" algn="just">
                  <a:lnSpc>
                    <a:spcPct val="110000"/>
                  </a:lnSpc>
                  <a:spcBef>
                    <a:spcPct val="0"/>
                  </a:spcBef>
                  <a:buClrTx/>
                  <a:buFontTx/>
                  <a:buNone/>
                </a:pPr>
                <a:r>
                  <a:rPr lang="en-US" altLang="zh-CN" sz="2000" dirty="0">
                    <a:latin typeface="Times New Roman" panose="02020603050405020304" pitchFamily="18" charset="0"/>
                  </a:rPr>
                  <a:t>……</a:t>
                </a:r>
                <a:endParaRPr lang="en-US" altLang="zh-CN" sz="2000" dirty="0">
                  <a:latin typeface="宋体" panose="02010600030101010101" pitchFamily="2" charset="-122"/>
                </a:endParaRPr>
              </a:p>
              <a:p>
                <a:pPr marL="0" lvl="0" indent="0" algn="just">
                  <a:lnSpc>
                    <a:spcPct val="110000"/>
                  </a:lnSpc>
                  <a:spcBef>
                    <a:spcPct val="0"/>
                  </a:spcBef>
                  <a:buClrTx/>
                  <a:buFontTx/>
                  <a:buNone/>
                </a:pPr>
                <a:r>
                  <a:rPr lang="en-US" altLang="zh-CN" sz="2000" dirty="0">
                    <a:latin typeface="Times New Roman" panose="02020603050405020304" pitchFamily="18" charset="0"/>
                  </a:rPr>
                  <a:t>……</a:t>
                </a:r>
                <a:endParaRPr lang="en-US" altLang="zh-CN" sz="2000" dirty="0">
                  <a:latin typeface="宋体" panose="02010600030101010101" pitchFamily="2" charset="-122"/>
                </a:endParaRPr>
              </a:p>
            </p:txBody>
          </p:sp>
        </p:grpSp>
        <p:sp>
          <p:nvSpPr>
            <p:cNvPr id="425994" name="Text Box 20"/>
            <p:cNvSpPr txBox="1"/>
            <p:nvPr/>
          </p:nvSpPr>
          <p:spPr>
            <a:xfrm>
              <a:off x="816" y="2736"/>
              <a:ext cx="864" cy="288"/>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a:spcBef>
                  <a:spcPct val="0"/>
                </a:spcBef>
                <a:buClrTx/>
                <a:buFontTx/>
                <a:buNone/>
              </a:pPr>
              <a:r>
                <a:rPr lang="en-US" altLang="zh-CN" dirty="0">
                  <a:latin typeface="Times New Roman" panose="02020603050405020304" pitchFamily="18" charset="0"/>
                </a:rPr>
                <a:t>file5.v</a:t>
              </a:r>
              <a:endParaRPr lang="en-US" altLang="zh-CN" dirty="0">
                <a:latin typeface="Times New Roman" panose="02020603050405020304" pitchFamily="18" charset="0"/>
              </a:endParaRPr>
            </a:p>
          </p:txBody>
        </p:sp>
      </p:gr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810435"/>
                                        </p:tgtEl>
                                        <p:attrNameLst>
                                          <p:attrName>style.visibility</p:attrName>
                                        </p:attrNameLst>
                                      </p:cBhvr>
                                      <p:to>
                                        <p:strVal val="visible"/>
                                      </p:to>
                                    </p:set>
                                    <p:anim calcmode="lin" valueType="num">
                                      <p:cBhvr>
                                        <p:cTn id="7" dur="500" fill="hold"/>
                                        <p:tgtEl>
                                          <p:spTgt spid="1810435"/>
                                        </p:tgtEl>
                                        <p:attrNameLst>
                                          <p:attrName>ppt_w</p:attrName>
                                        </p:attrNameLst>
                                      </p:cBhvr>
                                      <p:tavLst>
                                        <p:tav tm="0">
                                          <p:val>
                                            <p:fltVal val="0.000000"/>
                                          </p:val>
                                        </p:tav>
                                        <p:tav tm="100000">
                                          <p:val>
                                            <p:strVal val="#ppt_w"/>
                                          </p:val>
                                        </p:tav>
                                      </p:tavLst>
                                    </p:anim>
                                    <p:anim calcmode="lin" valueType="num">
                                      <p:cBhvr>
                                        <p:cTn id="8" dur="500" fill="hold"/>
                                        <p:tgtEl>
                                          <p:spTgt spid="1810435"/>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810437">
                                            <p:txEl>
                                              <p:charRg st="0" end="40"/>
                                            </p:txEl>
                                          </p:spTgt>
                                        </p:tgtEl>
                                        <p:attrNameLst>
                                          <p:attrName>style.visibility</p:attrName>
                                        </p:attrNameLst>
                                      </p:cBhvr>
                                      <p:to>
                                        <p:strVal val="visible"/>
                                      </p:to>
                                    </p:set>
                                    <p:animEffect transition="in" filter="wipe(left)">
                                      <p:cBhvr>
                                        <p:cTn id="13" dur="500"/>
                                        <p:tgtEl>
                                          <p:spTgt spid="1810437">
                                            <p:txEl>
                                              <p:charRg st="0" end="4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810436"/>
                                        </p:tgtEl>
                                        <p:attrNameLst>
                                          <p:attrName>style.visibility</p:attrName>
                                        </p:attrNameLst>
                                      </p:cBhvr>
                                      <p:to>
                                        <p:strVal val="visible"/>
                                      </p:to>
                                    </p:set>
                                    <p:anim calcmode="lin" valueType="num">
                                      <p:cBhvr>
                                        <p:cTn id="18" dur="500" fill="hold"/>
                                        <p:tgtEl>
                                          <p:spTgt spid="1810436"/>
                                        </p:tgtEl>
                                        <p:attrNameLst>
                                          <p:attrName>ppt_w</p:attrName>
                                        </p:attrNameLst>
                                      </p:cBhvr>
                                      <p:tavLst>
                                        <p:tav tm="0">
                                          <p:val>
                                            <p:fltVal val="0.000000"/>
                                          </p:val>
                                        </p:tav>
                                        <p:tav tm="100000">
                                          <p:val>
                                            <p:strVal val="#ppt_w"/>
                                          </p:val>
                                        </p:tav>
                                      </p:tavLst>
                                    </p:anim>
                                    <p:anim calcmode="lin" valueType="num">
                                      <p:cBhvr>
                                        <p:cTn id="19" dur="500" fill="hold"/>
                                        <p:tgtEl>
                                          <p:spTgt spid="1810436"/>
                                        </p:tgtEl>
                                        <p:attrNameLst>
                                          <p:attrName>ppt_h</p:attrName>
                                        </p:attrNameLst>
                                      </p:cBhvr>
                                      <p:tavLst>
                                        <p:tav tm="0">
                                          <p:val>
                                            <p:fltVal val="0.00000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810438"/>
                                        </p:tgtEl>
                                        <p:attrNameLst>
                                          <p:attrName>style.visibility</p:attrName>
                                        </p:attrNameLst>
                                      </p:cBhvr>
                                      <p:to>
                                        <p:strVal val="visible"/>
                                      </p:to>
                                    </p:set>
                                    <p:anim calcmode="lin" valueType="num">
                                      <p:cBhvr additive="base">
                                        <p:cTn id="24" dur="500" fill="hold"/>
                                        <p:tgtEl>
                                          <p:spTgt spid="1810438"/>
                                        </p:tgtEl>
                                        <p:attrNameLst>
                                          <p:attrName>ppt_x</p:attrName>
                                        </p:attrNameLst>
                                      </p:cBhvr>
                                      <p:tavLst>
                                        <p:tav tm="0">
                                          <p:val>
                                            <p:strVal val="#ppt_x"/>
                                          </p:val>
                                        </p:tav>
                                        <p:tav tm="100000">
                                          <p:val>
                                            <p:strVal val="#ppt_x"/>
                                          </p:val>
                                        </p:tav>
                                      </p:tavLst>
                                    </p:anim>
                                    <p:anim calcmode="lin" valueType="num">
                                      <p:cBhvr additive="base">
                                        <p:cTn id="25" dur="500" fill="hold"/>
                                        <p:tgtEl>
                                          <p:spTgt spid="181043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810443"/>
                                        </p:tgtEl>
                                        <p:attrNameLst>
                                          <p:attrName>style.visibility</p:attrName>
                                        </p:attrNameLst>
                                      </p:cBhvr>
                                      <p:to>
                                        <p:strVal val="visible"/>
                                      </p:to>
                                    </p:set>
                                    <p:anim calcmode="lin" valueType="num">
                                      <p:cBhvr additive="base">
                                        <p:cTn id="30" dur="500" fill="hold"/>
                                        <p:tgtEl>
                                          <p:spTgt spid="1810443"/>
                                        </p:tgtEl>
                                        <p:attrNameLst>
                                          <p:attrName>ppt_x</p:attrName>
                                        </p:attrNameLst>
                                      </p:cBhvr>
                                      <p:tavLst>
                                        <p:tav tm="0">
                                          <p:val>
                                            <p:strVal val="#ppt_x"/>
                                          </p:val>
                                        </p:tav>
                                        <p:tav tm="100000">
                                          <p:val>
                                            <p:strVal val="#ppt_x"/>
                                          </p:val>
                                        </p:tav>
                                      </p:tavLst>
                                    </p:anim>
                                    <p:anim calcmode="lin" valueType="num">
                                      <p:cBhvr additive="base">
                                        <p:cTn id="31" dur="500" fill="hold"/>
                                        <p:tgtEl>
                                          <p:spTgt spid="181044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810448"/>
                                        </p:tgtEl>
                                        <p:attrNameLst>
                                          <p:attrName>style.visibility</p:attrName>
                                        </p:attrNameLst>
                                      </p:cBhvr>
                                      <p:to>
                                        <p:strVal val="visible"/>
                                      </p:to>
                                    </p:set>
                                    <p:anim calcmode="lin" valueType="num">
                                      <p:cBhvr additive="base">
                                        <p:cTn id="36" dur="500" fill="hold"/>
                                        <p:tgtEl>
                                          <p:spTgt spid="1810448"/>
                                        </p:tgtEl>
                                        <p:attrNameLst>
                                          <p:attrName>ppt_x</p:attrName>
                                        </p:attrNameLst>
                                      </p:cBhvr>
                                      <p:tavLst>
                                        <p:tav tm="0">
                                          <p:val>
                                            <p:strVal val="#ppt_x"/>
                                          </p:val>
                                        </p:tav>
                                        <p:tav tm="100000">
                                          <p:val>
                                            <p:strVal val="#ppt_x"/>
                                          </p:val>
                                        </p:tav>
                                      </p:tavLst>
                                    </p:anim>
                                    <p:anim calcmode="lin" valueType="num">
                                      <p:cBhvr additive="base">
                                        <p:cTn id="37" dur="500" fill="hold"/>
                                        <p:tgtEl>
                                          <p:spTgt spid="18104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0435" grpId="0" animBg="1"/>
      <p:bldP spid="1810436" grpId="0" animBg="1"/>
      <p:bldP spid="1810437" grpId="0" bldLvl="2" build="p"/>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803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428035"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10  </a:t>
            </a:r>
            <a:r>
              <a:rPr lang="zh-CN" altLang="en-US" dirty="0">
                <a:latin typeface="华文楷体" panose="02010600040101010101" pitchFamily="2" charset="-122"/>
              </a:rPr>
              <a:t>编译预处理语句</a:t>
            </a:r>
            <a:endParaRPr lang="zh-CN" altLang="en-US" dirty="0">
              <a:latin typeface="华文楷体" panose="02010600040101010101" pitchFamily="2" charset="-122"/>
            </a:endParaRPr>
          </a:p>
        </p:txBody>
      </p:sp>
      <p:sp>
        <p:nvSpPr>
          <p:cNvPr id="1812483" name="Rectangle 3"/>
          <p:cNvSpPr>
            <a:spLocks noGrp="1"/>
          </p:cNvSpPr>
          <p:nvPr>
            <p:ph idx="1"/>
          </p:nvPr>
        </p:nvSpPr>
        <p:spPr>
          <a:xfrm>
            <a:off x="365125" y="1292225"/>
            <a:ext cx="7793038" cy="1371600"/>
          </a:xfrm>
          <a:ln/>
        </p:spPr>
        <p:txBody>
          <a:bodyPr vert="horz" wrap="square" lIns="91440" tIns="45720" rIns="91440" bIns="45720" anchor="t" anchorCtr="0"/>
          <a:p>
            <a:pPr algn="just" eaLnBrk="1" hangingPunct="1">
              <a:lnSpc>
                <a:spcPct val="110000"/>
              </a:lnSpc>
              <a:buNone/>
            </a:pPr>
            <a:r>
              <a:rPr lang="zh-CN" altLang="en-US" sz="2800" dirty="0">
                <a:solidFill>
                  <a:srgbClr val="FF0000"/>
                </a:solidFill>
                <a:latin typeface="宋体" panose="02010600030101010101" pitchFamily="2" charset="-122"/>
              </a:rPr>
              <a:t>三、</a:t>
            </a:r>
            <a:r>
              <a:rPr lang="en-US" altLang="zh-CN" sz="2800" dirty="0">
                <a:solidFill>
                  <a:srgbClr val="FF0000"/>
                </a:solidFill>
                <a:latin typeface="宋体" panose="02010600030101010101" pitchFamily="2" charset="-122"/>
              </a:rPr>
              <a:t>‵timescale</a:t>
            </a:r>
            <a:r>
              <a:rPr lang="zh-CN" altLang="en-US" sz="2800" dirty="0">
                <a:solidFill>
                  <a:srgbClr val="FF0000"/>
                </a:solidFill>
                <a:latin typeface="宋体" panose="02010600030101010101" pitchFamily="2" charset="-122"/>
              </a:rPr>
              <a:t>语句</a:t>
            </a:r>
            <a:endParaRPr lang="zh-CN" altLang="en-US" sz="2800" dirty="0">
              <a:solidFill>
                <a:srgbClr val="FF0000"/>
              </a:solidFill>
              <a:latin typeface="宋体" panose="02010600030101010101" pitchFamily="2" charset="-122"/>
            </a:endParaRPr>
          </a:p>
          <a:p>
            <a:pPr algn="just" eaLnBrk="1" hangingPunct="1">
              <a:lnSpc>
                <a:spcPct val="110000"/>
              </a:lnSpc>
            </a:pPr>
            <a:r>
              <a:rPr lang="zh-CN" altLang="en-US" dirty="0">
                <a:solidFill>
                  <a:srgbClr val="FF0066"/>
                </a:solidFill>
                <a:latin typeface="华文新魏" panose="02010800040101010101" pitchFamily="2" charset="-122"/>
                <a:ea typeface="华文新魏" panose="02010800040101010101" pitchFamily="2" charset="-122"/>
              </a:rPr>
              <a:t>时间尺度</a:t>
            </a:r>
            <a:r>
              <a:rPr lang="zh-CN" altLang="en-US" dirty="0">
                <a:latin typeface="华文新魏" panose="02010800040101010101" pitchFamily="2" charset="-122"/>
                <a:ea typeface="华文新魏" panose="02010800040101010101" pitchFamily="2" charset="-122"/>
              </a:rPr>
              <a:t>语句</a:t>
            </a:r>
            <a:r>
              <a:rPr lang="en-US" altLang="zh-CN" dirty="0">
                <a:latin typeface="Times New Roman" panose="02020603050405020304" pitchFamily="18" charset="0"/>
              </a:rPr>
              <a:t>——</a:t>
            </a:r>
            <a:r>
              <a:rPr lang="zh-CN" altLang="en-US" b="0" dirty="0">
                <a:latin typeface="方正姚体" panose="02010601030101010101" pitchFamily="2" charset="-122"/>
                <a:ea typeface="方正姚体" panose="02010601030101010101" pitchFamily="2" charset="-122"/>
              </a:rPr>
              <a:t>用于定义跟在该命令后模块的时间单位和时间精度。</a:t>
            </a:r>
            <a:endParaRPr lang="zh-CN" altLang="en-US" b="0" dirty="0">
              <a:latin typeface="方正姚体" panose="02010601030101010101" pitchFamily="2" charset="-122"/>
              <a:ea typeface="方正姚体" panose="02010601030101010101" pitchFamily="2" charset="-122"/>
            </a:endParaRPr>
          </a:p>
        </p:txBody>
      </p:sp>
      <p:sp>
        <p:nvSpPr>
          <p:cNvPr id="1812484" name="Text Box 4"/>
          <p:cNvSpPr txBox="1"/>
          <p:nvPr/>
        </p:nvSpPr>
        <p:spPr>
          <a:xfrm>
            <a:off x="2068513" y="3198813"/>
            <a:ext cx="4724400" cy="427037"/>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‵timescale</a:t>
            </a:r>
            <a:r>
              <a:rPr lang="en-US" altLang="zh-CN" sz="2000" dirty="0">
                <a:latin typeface="宋体" panose="02010600030101010101" pitchFamily="2" charset="-122"/>
              </a:rPr>
              <a:t> &lt;</a:t>
            </a:r>
            <a:r>
              <a:rPr lang="zh-CN" altLang="en-US" sz="2000" dirty="0">
                <a:latin typeface="宋体" panose="02010600030101010101" pitchFamily="2" charset="-122"/>
              </a:rPr>
              <a:t>时间单位</a:t>
            </a:r>
            <a:r>
              <a:rPr lang="en-US" altLang="zh-CN" sz="2000" dirty="0">
                <a:latin typeface="宋体" panose="02010600030101010101" pitchFamily="2" charset="-122"/>
              </a:rPr>
              <a:t>&gt; / &lt;</a:t>
            </a:r>
            <a:r>
              <a:rPr lang="zh-CN" altLang="en-US" sz="2000" dirty="0">
                <a:latin typeface="宋体" panose="02010600030101010101" pitchFamily="2" charset="-122"/>
              </a:rPr>
              <a:t>时间精度</a:t>
            </a:r>
            <a:r>
              <a:rPr lang="en-US" altLang="zh-CN" sz="2000" dirty="0">
                <a:latin typeface="宋体" panose="02010600030101010101" pitchFamily="2" charset="-122"/>
              </a:rPr>
              <a:t>&gt;</a:t>
            </a:r>
            <a:endParaRPr lang="en-US" altLang="zh-CN" sz="2000" dirty="0">
              <a:latin typeface="宋体" panose="02010600030101010101" pitchFamily="2" charset="-122"/>
            </a:endParaRPr>
          </a:p>
        </p:txBody>
      </p:sp>
      <p:sp>
        <p:nvSpPr>
          <p:cNvPr id="1812487" name="Text Box 7"/>
          <p:cNvSpPr txBox="1"/>
          <p:nvPr/>
        </p:nvSpPr>
        <p:spPr>
          <a:xfrm>
            <a:off x="0" y="3935413"/>
            <a:ext cx="8305800" cy="2508250"/>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859155" lvl="1" indent="-387350" algn="just" eaLnBrk="1" hangingPunct="1">
              <a:lnSpc>
                <a:spcPct val="110000"/>
              </a:lnSpc>
              <a:buClr>
                <a:srgbClr val="FF0066"/>
              </a:buClr>
            </a:pPr>
            <a:r>
              <a:rPr lang="zh-CN" altLang="en-US" dirty="0">
                <a:latin typeface="宋体" panose="02010600030101010101" pitchFamily="2" charset="-122"/>
                <a:ea typeface="华文新魏" panose="02010800040101010101" pitchFamily="2" charset="-122"/>
              </a:rPr>
              <a:t>时间</a:t>
            </a:r>
            <a:r>
              <a:rPr lang="zh-CN" altLang="en-US" dirty="0">
                <a:solidFill>
                  <a:srgbClr val="FF0066"/>
                </a:solidFill>
                <a:latin typeface="宋体" panose="02010600030101010101" pitchFamily="2" charset="-122"/>
                <a:ea typeface="华文新魏" panose="02010800040101010101" pitchFamily="2" charset="-122"/>
              </a:rPr>
              <a:t>单位</a:t>
            </a:r>
            <a:r>
              <a:rPr lang="en-US" altLang="zh-CN" sz="2200" dirty="0">
                <a:latin typeface="Times New Roman" panose="02020603050405020304" pitchFamily="18" charset="0"/>
                <a:ea typeface="华文楷体" panose="02010600040101010101" pitchFamily="2" charset="-122"/>
              </a:rPr>
              <a:t>——</a:t>
            </a:r>
            <a:r>
              <a:rPr lang="zh-CN" altLang="en-US" sz="2200" dirty="0">
                <a:latin typeface="宋体" panose="02010600030101010101" pitchFamily="2" charset="-122"/>
                <a:ea typeface="华文楷体" panose="02010600040101010101" pitchFamily="2" charset="-122"/>
              </a:rPr>
              <a:t>用于定义模块中</a:t>
            </a:r>
            <a:r>
              <a:rPr lang="zh-CN" altLang="en-US" sz="2200" dirty="0">
                <a:solidFill>
                  <a:srgbClr val="FF3399"/>
                </a:solidFill>
                <a:latin typeface="宋体" panose="02010600030101010101" pitchFamily="2" charset="-122"/>
                <a:ea typeface="华文楷体" panose="02010600040101010101" pitchFamily="2" charset="-122"/>
              </a:rPr>
              <a:t>仿真</a:t>
            </a:r>
            <a:r>
              <a:rPr lang="zh-CN" altLang="en-US" sz="2200" dirty="0">
                <a:latin typeface="宋体" panose="02010600030101010101" pitchFamily="2" charset="-122"/>
                <a:ea typeface="华文楷体" panose="02010600040101010101" pitchFamily="2" charset="-122"/>
              </a:rPr>
              <a:t>时间和</a:t>
            </a:r>
            <a:r>
              <a:rPr lang="zh-CN" altLang="en-US" sz="2200" dirty="0">
                <a:solidFill>
                  <a:srgbClr val="FF3399"/>
                </a:solidFill>
                <a:latin typeface="宋体" panose="02010600030101010101" pitchFamily="2" charset="-122"/>
                <a:ea typeface="华文楷体" panose="02010600040101010101" pitchFamily="2" charset="-122"/>
              </a:rPr>
              <a:t>延迟</a:t>
            </a:r>
            <a:r>
              <a:rPr lang="zh-CN" altLang="en-US" sz="2200" dirty="0">
                <a:latin typeface="宋体" panose="02010600030101010101" pitchFamily="2" charset="-122"/>
                <a:ea typeface="华文楷体" panose="02010600040101010101" pitchFamily="2" charset="-122"/>
              </a:rPr>
              <a:t>时间的基准单位；</a:t>
            </a:r>
            <a:endParaRPr lang="zh-CN" altLang="en-US" sz="2200" dirty="0">
              <a:latin typeface="宋体" panose="02010600030101010101" pitchFamily="2" charset="-122"/>
              <a:ea typeface="华文楷体" panose="02010600040101010101" pitchFamily="2" charset="-122"/>
            </a:endParaRPr>
          </a:p>
          <a:p>
            <a:pPr marL="859155" lvl="1" indent="-387350" algn="just" eaLnBrk="1" hangingPunct="1">
              <a:lnSpc>
                <a:spcPct val="110000"/>
              </a:lnSpc>
              <a:buClr>
                <a:srgbClr val="FF0066"/>
              </a:buClr>
            </a:pPr>
            <a:r>
              <a:rPr lang="zh-CN" altLang="en-US" dirty="0">
                <a:latin typeface="华文楷体" panose="02010600040101010101" pitchFamily="2" charset="-122"/>
                <a:ea typeface="华文新魏" panose="02010800040101010101" pitchFamily="2" charset="-122"/>
              </a:rPr>
              <a:t>时间</a:t>
            </a:r>
            <a:r>
              <a:rPr lang="zh-CN" altLang="en-US" dirty="0">
                <a:solidFill>
                  <a:srgbClr val="FF0066"/>
                </a:solidFill>
                <a:latin typeface="宋体" panose="02010600030101010101" pitchFamily="2" charset="-122"/>
                <a:ea typeface="华文新魏" panose="02010800040101010101" pitchFamily="2" charset="-122"/>
              </a:rPr>
              <a:t>精度</a:t>
            </a:r>
            <a:r>
              <a:rPr lang="en-US" altLang="zh-CN" sz="2200" dirty="0">
                <a:latin typeface="Times New Roman" panose="02020603050405020304" pitchFamily="18" charset="0"/>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用来声明该模块的</a:t>
            </a:r>
            <a:r>
              <a:rPr lang="zh-CN" altLang="en-US" sz="2200" dirty="0">
                <a:solidFill>
                  <a:srgbClr val="FF3399"/>
                </a:solidFill>
                <a:latin typeface="宋体" panose="02010600030101010101" pitchFamily="2" charset="-122"/>
                <a:ea typeface="华文楷体" panose="02010600040101010101" pitchFamily="2" charset="-122"/>
              </a:rPr>
              <a:t>仿真</a:t>
            </a:r>
            <a:r>
              <a:rPr lang="zh-CN" altLang="en-US" sz="2200" dirty="0">
                <a:latin typeface="华文楷体" panose="02010600040101010101" pitchFamily="2" charset="-122"/>
                <a:ea typeface="华文楷体" panose="02010600040101010101" pitchFamily="2" charset="-122"/>
              </a:rPr>
              <a:t>时间</a:t>
            </a:r>
            <a:r>
              <a:rPr lang="zh-CN" altLang="en-US" sz="2200" dirty="0">
                <a:latin typeface="宋体" panose="02010600030101010101" pitchFamily="2" charset="-122"/>
                <a:ea typeface="华文楷体" panose="02010600040101010101" pitchFamily="2" charset="-122"/>
              </a:rPr>
              <a:t>和</a:t>
            </a:r>
            <a:r>
              <a:rPr lang="zh-CN" altLang="en-US" sz="2200" dirty="0">
                <a:solidFill>
                  <a:srgbClr val="FF3399"/>
                </a:solidFill>
                <a:latin typeface="宋体" panose="02010600030101010101" pitchFamily="2" charset="-122"/>
                <a:ea typeface="华文楷体" panose="02010600040101010101" pitchFamily="2" charset="-122"/>
              </a:rPr>
              <a:t>延迟</a:t>
            </a:r>
            <a:r>
              <a:rPr lang="zh-CN" altLang="en-US" sz="2200" dirty="0">
                <a:latin typeface="宋体" panose="02010600030101010101" pitchFamily="2" charset="-122"/>
                <a:ea typeface="华文楷体" panose="02010600040101010101" pitchFamily="2" charset="-122"/>
              </a:rPr>
              <a:t>时间</a:t>
            </a:r>
            <a:r>
              <a:rPr lang="zh-CN" altLang="en-US" sz="2200" dirty="0">
                <a:latin typeface="华文楷体" panose="02010600040101010101" pitchFamily="2" charset="-122"/>
                <a:ea typeface="华文楷体" panose="02010600040101010101" pitchFamily="2" charset="-122"/>
              </a:rPr>
              <a:t>的精确程度。</a:t>
            </a:r>
            <a:endParaRPr lang="zh-CN" altLang="en-US" sz="2200" dirty="0">
              <a:latin typeface="华文楷体" panose="02010600040101010101" pitchFamily="2" charset="-122"/>
              <a:ea typeface="华文楷体" panose="02010600040101010101" pitchFamily="2" charset="-122"/>
            </a:endParaRPr>
          </a:p>
          <a:p>
            <a:pPr marL="859155" lvl="1" indent="-387350" algn="just" eaLnBrk="1" hangingPunct="1">
              <a:lnSpc>
                <a:spcPct val="110000"/>
              </a:lnSpc>
              <a:buClr>
                <a:srgbClr val="FF0066"/>
              </a:buClr>
            </a:pPr>
            <a:r>
              <a:rPr lang="zh-CN" altLang="en-US" sz="2200" dirty="0">
                <a:latin typeface="宋体" panose="02010600030101010101" pitchFamily="2" charset="-122"/>
                <a:ea typeface="华文新魏" panose="02010800040101010101" pitchFamily="2" charset="-122"/>
              </a:rPr>
              <a:t>在同一程序设计里，可以包含采用不同时间单位的模块。此时</a:t>
            </a:r>
            <a:r>
              <a:rPr lang="zh-CN" altLang="en-US" sz="2200" dirty="0">
                <a:solidFill>
                  <a:srgbClr val="CC3300"/>
                </a:solidFill>
                <a:latin typeface="宋体" panose="02010600030101010101" pitchFamily="2" charset="-122"/>
                <a:ea typeface="华文新魏" panose="02010800040101010101" pitchFamily="2" charset="-122"/>
              </a:rPr>
              <a:t>用最小的时间精度值决定仿真的时间单位</a:t>
            </a:r>
            <a:r>
              <a:rPr lang="zh-CN" altLang="en-US" sz="2200" dirty="0">
                <a:latin typeface="宋体" panose="02010600030101010101" pitchFamily="2" charset="-122"/>
                <a:ea typeface="华文新魏" panose="02010800040101010101" pitchFamily="2" charset="-122"/>
              </a:rPr>
              <a:t>。</a:t>
            </a:r>
            <a:endParaRPr lang="zh-CN" altLang="en-US" sz="2200" dirty="0">
              <a:latin typeface="Times New Roman" panose="02020603050405020304" pitchFamily="18" charset="0"/>
            </a:endParaRPr>
          </a:p>
        </p:txBody>
      </p:sp>
      <p:sp>
        <p:nvSpPr>
          <p:cNvPr id="1812489" name="Rectangle 9"/>
          <p:cNvSpPr>
            <a:spLocks noChangeArrowheads="1"/>
          </p:cNvSpPr>
          <p:nvPr/>
        </p:nvSpPr>
        <p:spPr bwMode="auto">
          <a:xfrm>
            <a:off x="987425" y="3203575"/>
            <a:ext cx="819150" cy="446088"/>
          </a:xfrm>
          <a:prstGeom prst="rect">
            <a:avLst/>
          </a:prstGeom>
          <a:noFill/>
          <a:ln w="25400">
            <a:solidFill>
              <a:srgbClr val="FF9900"/>
            </a:solidFill>
            <a:miter lim="800000"/>
          </a:ln>
          <a:effectLst/>
          <a:extLst>
            <a:ext uri="{909E8E84-426E-40DD-AFC4-6F175D3DCCD1}">
              <a14:hiddenFill xmlns:a14="http://schemas.microsoft.com/office/drawing/2010/main">
                <a:gradFill rotWithShape="0">
                  <a:gsLst>
                    <a:gs pos="0">
                      <a:srgbClr val="8488C4"/>
                    </a:gs>
                    <a:gs pos="53000">
                      <a:srgbClr val="D4DEFF"/>
                    </a:gs>
                    <a:gs pos="83000">
                      <a:srgbClr val="D4DEFF"/>
                    </a:gs>
                    <a:gs pos="100000">
                      <a:srgbClr val="96AB94"/>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90000"/>
              </a:lnSpc>
              <a:spcBef>
                <a:spcPct val="30000"/>
              </a:spcBef>
              <a:spcAft>
                <a:spcPct val="0"/>
              </a:spcAft>
              <a:buClr>
                <a:schemeClr val="tx2"/>
              </a:buClr>
              <a:buSzPct val="85000"/>
              <a:buFont typeface="Wingdings" panose="05000000000000000000" pitchFamily="2" charset="2"/>
              <a:buNone/>
              <a:defRPr/>
            </a:pPr>
            <a:r>
              <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rPr>
              <a:t>格式</a:t>
            </a:r>
            <a:endPar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endParaRPr>
          </a:p>
        </p:txBody>
      </p:sp>
      <p:sp>
        <p:nvSpPr>
          <p:cNvPr id="1812490" name="AutoShape 10"/>
          <p:cNvSpPr/>
          <p:nvPr/>
        </p:nvSpPr>
        <p:spPr>
          <a:xfrm>
            <a:off x="4535488" y="968375"/>
            <a:ext cx="2881312" cy="928688"/>
          </a:xfrm>
          <a:prstGeom prst="wedgeRectCallout">
            <a:avLst>
              <a:gd name="adj1" fmla="val -73634"/>
              <a:gd name="adj2" fmla="val 15810"/>
            </a:avLst>
          </a:prstGeom>
          <a:solidFill>
            <a:srgbClr val="FFCCFF"/>
          </a:solidFill>
          <a:ln w="9525">
            <a:noFill/>
          </a:ln>
          <a:effectLst>
            <a:prstShdw prst="shdw17" dist="17961" dir="2699999">
              <a:srgbClr val="997A99"/>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en-US" altLang="zh-CN" sz="2000" dirty="0">
                <a:latin typeface="Times New Roman" panose="02020603050405020304" pitchFamily="18" charset="0"/>
              </a:rPr>
              <a:t>MAX + PLUS II</a:t>
            </a:r>
            <a:r>
              <a:rPr lang="zh-CN" altLang="en-US" sz="2000" dirty="0">
                <a:latin typeface="Times New Roman" panose="02020603050405020304" pitchFamily="18" charset="0"/>
              </a:rPr>
              <a:t>和</a:t>
            </a:r>
            <a:r>
              <a:rPr lang="en-US" altLang="zh-CN" sz="2000" dirty="0">
                <a:latin typeface="Times New Roman" panose="02020603050405020304" pitchFamily="18" charset="0"/>
              </a:rPr>
              <a:t>Quartus Ⅱ</a:t>
            </a:r>
            <a:r>
              <a:rPr lang="zh-CN" altLang="en-US" sz="2000" dirty="0">
                <a:latin typeface="Times New Roman" panose="02020603050405020304" pitchFamily="18" charset="0"/>
              </a:rPr>
              <a:t>都不支持！通常用在测试文件中。</a:t>
            </a:r>
            <a:endParaRPr lang="zh-CN" altLang="en-US" sz="2000" dirty="0">
              <a:latin typeface="Times New Roman" panose="02020603050405020304" pitchFamily="18" charset="0"/>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12483"/>
                                        </p:tgtEl>
                                        <p:attrNameLst>
                                          <p:attrName>style.visibility</p:attrName>
                                        </p:attrNameLst>
                                      </p:cBhvr>
                                      <p:to>
                                        <p:strVal val="visible"/>
                                      </p:to>
                                    </p:set>
                                    <p:anim calcmode="lin" valueType="num">
                                      <p:cBhvr additive="base">
                                        <p:cTn id="7" dur="500" fill="hold"/>
                                        <p:tgtEl>
                                          <p:spTgt spid="1812483"/>
                                        </p:tgtEl>
                                        <p:attrNameLst>
                                          <p:attrName>ppt_x</p:attrName>
                                        </p:attrNameLst>
                                      </p:cBhvr>
                                      <p:tavLst>
                                        <p:tav tm="0">
                                          <p:val>
                                            <p:strVal val="0-#ppt_w/2"/>
                                          </p:val>
                                        </p:tav>
                                        <p:tav tm="100000">
                                          <p:val>
                                            <p:strVal val="#ppt_x"/>
                                          </p:val>
                                        </p:tav>
                                      </p:tavLst>
                                    </p:anim>
                                    <p:anim calcmode="lin" valueType="num">
                                      <p:cBhvr additive="base">
                                        <p:cTn id="8" dur="500" fill="hold"/>
                                        <p:tgtEl>
                                          <p:spTgt spid="18124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812490"/>
                                        </p:tgtEl>
                                        <p:attrNameLst>
                                          <p:attrName>style.visibility</p:attrName>
                                        </p:attrNameLst>
                                      </p:cBhvr>
                                      <p:to>
                                        <p:strVal val="visible"/>
                                      </p:to>
                                    </p:set>
                                    <p:animEffect transition="in" filter="dissolve">
                                      <p:cBhvr>
                                        <p:cTn id="13" dur="500"/>
                                        <p:tgtEl>
                                          <p:spTgt spid="1812490"/>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812489"/>
                                        </p:tgtEl>
                                        <p:attrNameLst>
                                          <p:attrName>style.visibility</p:attrName>
                                        </p:attrNameLst>
                                      </p:cBhvr>
                                      <p:to>
                                        <p:strVal val="visible"/>
                                      </p:to>
                                    </p:set>
                                    <p:anim calcmode="lin" valueType="num">
                                      <p:cBhvr>
                                        <p:cTn id="18" dur="500" fill="hold"/>
                                        <p:tgtEl>
                                          <p:spTgt spid="1812489"/>
                                        </p:tgtEl>
                                        <p:attrNameLst>
                                          <p:attrName>ppt_w</p:attrName>
                                        </p:attrNameLst>
                                      </p:cBhvr>
                                      <p:tavLst>
                                        <p:tav tm="0">
                                          <p:val>
                                            <p:fltVal val="0.000000"/>
                                          </p:val>
                                        </p:tav>
                                        <p:tav tm="100000">
                                          <p:val>
                                            <p:strVal val="#ppt_w"/>
                                          </p:val>
                                        </p:tav>
                                      </p:tavLst>
                                    </p:anim>
                                    <p:anim calcmode="lin" valueType="num">
                                      <p:cBhvr>
                                        <p:cTn id="19" dur="500" fill="hold"/>
                                        <p:tgtEl>
                                          <p:spTgt spid="1812489"/>
                                        </p:tgtEl>
                                        <p:attrNameLst>
                                          <p:attrName>ppt_h</p:attrName>
                                        </p:attrNameLst>
                                      </p:cBhvr>
                                      <p:tavLst>
                                        <p:tav tm="0">
                                          <p:val>
                                            <p:fltVal val="0.000000"/>
                                          </p:val>
                                        </p:tav>
                                        <p:tav tm="100000">
                                          <p:val>
                                            <p:strVal val="#ppt_h"/>
                                          </p:val>
                                        </p:tav>
                                      </p:tavLst>
                                    </p:anim>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812484"/>
                                        </p:tgtEl>
                                        <p:attrNameLst>
                                          <p:attrName>style.visibility</p:attrName>
                                        </p:attrNameLst>
                                      </p:cBhvr>
                                      <p:to>
                                        <p:strVal val="visible"/>
                                      </p:to>
                                    </p:set>
                                    <p:animEffect transition="in" filter="wipe(left)">
                                      <p:cBhvr>
                                        <p:cTn id="23" dur="500"/>
                                        <p:tgtEl>
                                          <p:spTgt spid="181248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812487"/>
                                        </p:tgtEl>
                                        <p:attrNameLst>
                                          <p:attrName>style.visibility</p:attrName>
                                        </p:attrNameLst>
                                      </p:cBhvr>
                                      <p:to>
                                        <p:strVal val="visible"/>
                                      </p:to>
                                    </p:set>
                                    <p:anim calcmode="lin" valueType="num">
                                      <p:cBhvr additive="base">
                                        <p:cTn id="28" dur="500" fill="hold"/>
                                        <p:tgtEl>
                                          <p:spTgt spid="1812487"/>
                                        </p:tgtEl>
                                        <p:attrNameLst>
                                          <p:attrName>ppt_x</p:attrName>
                                        </p:attrNameLst>
                                      </p:cBhvr>
                                      <p:tavLst>
                                        <p:tav tm="0">
                                          <p:val>
                                            <p:strVal val="#ppt_x"/>
                                          </p:val>
                                        </p:tav>
                                        <p:tav tm="100000">
                                          <p:val>
                                            <p:strVal val="#ppt_x"/>
                                          </p:val>
                                        </p:tav>
                                      </p:tavLst>
                                    </p:anim>
                                    <p:anim calcmode="lin" valueType="num">
                                      <p:cBhvr additive="base">
                                        <p:cTn id="29" dur="500" fill="hold"/>
                                        <p:tgtEl>
                                          <p:spTgt spid="18124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483" grpId="0"/>
      <p:bldP spid="1812484" grpId="0" animBg="1"/>
      <p:bldP spid="1812487" grpId="0"/>
      <p:bldP spid="1812489" grpId="0" animBg="1"/>
      <p:bldP spid="1812490" grpId="0" animBg="1"/>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8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814531" name="Rectangle 3"/>
          <p:cNvSpPr>
            <a:spLocks noGrp="1"/>
          </p:cNvSpPr>
          <p:nvPr>
            <p:ph idx="1"/>
          </p:nvPr>
        </p:nvSpPr>
        <p:spPr>
          <a:xfrm>
            <a:off x="631825" y="2427288"/>
            <a:ext cx="6181725" cy="1066800"/>
          </a:xfrm>
          <a:ln/>
        </p:spPr>
        <p:txBody>
          <a:bodyPr vert="horz" wrap="square" lIns="91440" tIns="45720" rIns="91440" bIns="45720" anchor="t" anchorCtr="0"/>
          <a:p>
            <a:pPr algn="just">
              <a:lnSpc>
                <a:spcPct val="110000"/>
              </a:lnSpc>
              <a:spcBef>
                <a:spcPct val="0"/>
              </a:spcBef>
              <a:buClrTx/>
              <a:buFontTx/>
              <a:buNone/>
            </a:pPr>
            <a:r>
              <a:rPr lang="en-US" altLang="zh-CN" dirty="0">
                <a:latin typeface="Times New Roman" panose="02020603050405020304" pitchFamily="18" charset="0"/>
              </a:rPr>
              <a:t>‵timescale 1ps / 1ns         // </a:t>
            </a:r>
            <a:r>
              <a:rPr lang="zh-CN" altLang="en-US" dirty="0">
                <a:latin typeface="Times New Roman" panose="02020603050405020304" pitchFamily="18" charset="0"/>
              </a:rPr>
              <a:t>非法！</a:t>
            </a:r>
            <a:endParaRPr lang="zh-CN" altLang="en-US" dirty="0">
              <a:latin typeface="Times New Roman" panose="02020603050405020304" pitchFamily="18" charset="0"/>
            </a:endParaRPr>
          </a:p>
          <a:p>
            <a:pPr algn="just">
              <a:lnSpc>
                <a:spcPct val="110000"/>
              </a:lnSpc>
              <a:spcBef>
                <a:spcPct val="0"/>
              </a:spcBef>
              <a:buClrTx/>
              <a:buFontTx/>
              <a:buNone/>
            </a:pPr>
            <a:r>
              <a:rPr lang="en-US" altLang="zh-CN" dirty="0">
                <a:latin typeface="Times New Roman" panose="02020603050405020304" pitchFamily="18" charset="0"/>
              </a:rPr>
              <a:t>‵timescale 1ns / 1ps         // </a:t>
            </a:r>
            <a:r>
              <a:rPr lang="zh-CN" altLang="en-US" dirty="0">
                <a:latin typeface="Times New Roman" panose="02020603050405020304" pitchFamily="18" charset="0"/>
              </a:rPr>
              <a:t>合法！</a:t>
            </a:r>
            <a:endParaRPr lang="zh-CN" altLang="en-US" dirty="0">
              <a:latin typeface="Times New Roman" panose="02020603050405020304" pitchFamily="18" charset="0"/>
            </a:endParaRPr>
          </a:p>
        </p:txBody>
      </p:sp>
      <p:sp>
        <p:nvSpPr>
          <p:cNvPr id="430084" name="Line 4"/>
          <p:cNvSpPr/>
          <p:nvPr/>
        </p:nvSpPr>
        <p:spPr>
          <a:xfrm>
            <a:off x="5562600" y="2971800"/>
            <a:ext cx="228600" cy="76200"/>
          </a:xfrm>
          <a:prstGeom prst="line">
            <a:avLst/>
          </a:prstGeom>
          <a:ln w="9525" cap="flat" cmpd="sng">
            <a:solidFill>
              <a:srgbClr val="FFFFFF"/>
            </a:solidFill>
            <a:prstDash val="solid"/>
            <a:headEnd type="none" w="med" len="med"/>
            <a:tailEnd type="none" w="med" len="med"/>
          </a:ln>
        </p:spPr>
      </p:sp>
      <p:sp>
        <p:nvSpPr>
          <p:cNvPr id="430085" name="Line 5"/>
          <p:cNvSpPr/>
          <p:nvPr/>
        </p:nvSpPr>
        <p:spPr>
          <a:xfrm flipH="1">
            <a:off x="5562600" y="3048000"/>
            <a:ext cx="228600" cy="76200"/>
          </a:xfrm>
          <a:prstGeom prst="line">
            <a:avLst/>
          </a:prstGeom>
          <a:ln w="9525" cap="flat" cmpd="sng">
            <a:solidFill>
              <a:srgbClr val="FFFFFF"/>
            </a:solidFill>
            <a:prstDash val="solid"/>
            <a:headEnd type="none" w="med" len="med"/>
            <a:tailEnd type="none" w="med" len="med"/>
          </a:ln>
        </p:spPr>
      </p:sp>
      <p:sp>
        <p:nvSpPr>
          <p:cNvPr id="1814535" name="Rectangle 7"/>
          <p:cNvSpPr/>
          <p:nvPr/>
        </p:nvSpPr>
        <p:spPr>
          <a:xfrm>
            <a:off x="609600" y="1447800"/>
            <a:ext cx="5910263" cy="904875"/>
          </a:xfrm>
          <a:prstGeom prst="rect">
            <a:avLst/>
          </a:prstGeom>
          <a:solidFill>
            <a:schemeClr val="accent1"/>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74650" lvl="0" indent="-374650" algn="just" eaLnBrk="1" hangingPunct="1">
              <a:lnSpc>
                <a:spcPct val="110000"/>
              </a:lnSpc>
              <a:buClr>
                <a:srgbClr val="FF0066"/>
              </a:buClr>
              <a:buSzPct val="85000"/>
              <a:buFont typeface="Wingdings" panose="05000000000000000000" pitchFamily="2" charset="2"/>
              <a:buChar char="Ø"/>
            </a:pPr>
            <a:r>
              <a:rPr lang="zh-CN" altLang="en-US" dirty="0">
                <a:latin typeface="宋体" panose="02010600030101010101" pitchFamily="2" charset="-122"/>
                <a:ea typeface="华文新魏" panose="02010800040101010101" pitchFamily="2" charset="-122"/>
              </a:rPr>
              <a:t>时间精度至少要和时间单位一样精确，</a:t>
            </a:r>
            <a:r>
              <a:rPr lang="zh-CN" altLang="en-US" dirty="0">
                <a:solidFill>
                  <a:srgbClr val="FF0066"/>
                </a:solidFill>
                <a:latin typeface="宋体" panose="02010600030101010101" pitchFamily="2" charset="-122"/>
                <a:ea typeface="华文新魏" panose="02010800040101010101" pitchFamily="2" charset="-122"/>
              </a:rPr>
              <a:t>时间精度值不能大于时间单位值</a:t>
            </a:r>
            <a:r>
              <a:rPr lang="zh-CN" altLang="en-US" dirty="0">
                <a:latin typeface="宋体" panose="02010600030101010101" pitchFamily="2" charset="-122"/>
                <a:ea typeface="华文新魏" panose="02010800040101010101" pitchFamily="2" charset="-122"/>
              </a:rPr>
              <a:t>！</a:t>
            </a:r>
            <a:endParaRPr lang="zh-CN" altLang="en-US" dirty="0">
              <a:latin typeface="宋体" panose="02010600030101010101" pitchFamily="2" charset="-122"/>
              <a:ea typeface="华文新魏" panose="02010800040101010101" pitchFamily="2" charset="-122"/>
            </a:endParaRPr>
          </a:p>
        </p:txBody>
      </p:sp>
      <p:sp>
        <p:nvSpPr>
          <p:cNvPr id="1814536" name="Rectangle 8"/>
          <p:cNvSpPr/>
          <p:nvPr/>
        </p:nvSpPr>
        <p:spPr>
          <a:xfrm>
            <a:off x="533400" y="3689350"/>
            <a:ext cx="7010400" cy="2076450"/>
          </a:xfrm>
          <a:prstGeom prst="rect">
            <a:avLst/>
          </a:prstGeom>
          <a:solidFill>
            <a:srgbClr val="FFCC99"/>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74650" lvl="0" indent="-374650" algn="just" eaLnBrk="1" hangingPunct="1">
              <a:lnSpc>
                <a:spcPct val="110000"/>
              </a:lnSpc>
              <a:buClr>
                <a:srgbClr val="FF0066"/>
              </a:buClr>
              <a:buSzPct val="85000"/>
              <a:buFont typeface="Wingdings" panose="05000000000000000000" pitchFamily="2" charset="2"/>
              <a:buChar char="Ø"/>
            </a:pPr>
            <a:r>
              <a:rPr lang="zh-CN" altLang="en-US" sz="2200" dirty="0">
                <a:latin typeface="华文新魏" panose="02010800040101010101" pitchFamily="2" charset="-122"/>
                <a:ea typeface="华文新魏" panose="02010800040101010101" pitchFamily="2" charset="-122"/>
              </a:rPr>
              <a:t>在</a:t>
            </a:r>
            <a:r>
              <a:rPr lang="en-US" altLang="zh-CN" sz="2200" dirty="0">
                <a:latin typeface="华文新魏" panose="02010800040101010101" pitchFamily="2" charset="-122"/>
                <a:ea typeface="华文新魏" panose="02010800040101010101" pitchFamily="2" charset="-122"/>
              </a:rPr>
              <a:t>‵timescale</a:t>
            </a:r>
            <a:r>
              <a:rPr lang="zh-CN" altLang="en-US" sz="2200" dirty="0">
                <a:latin typeface="华文新魏" panose="02010800040101010101" pitchFamily="2" charset="-122"/>
                <a:ea typeface="华文新魏" panose="02010800040101010101" pitchFamily="2" charset="-122"/>
              </a:rPr>
              <a:t>语句中，用来说明时间单位和时间精度参量值的数字必须是</a:t>
            </a:r>
            <a:r>
              <a:rPr lang="zh-CN" altLang="en-US" sz="2200" dirty="0">
                <a:solidFill>
                  <a:srgbClr val="FF3399"/>
                </a:solidFill>
                <a:latin typeface="华文新魏" panose="02010800040101010101" pitchFamily="2" charset="-122"/>
                <a:ea typeface="华文新魏" panose="02010800040101010101" pitchFamily="2" charset="-122"/>
              </a:rPr>
              <a:t>整数</a:t>
            </a:r>
            <a:r>
              <a:rPr lang="zh-CN" altLang="en-US" sz="2200" dirty="0">
                <a:latin typeface="华文新魏" panose="02010800040101010101" pitchFamily="2" charset="-122"/>
                <a:ea typeface="华文新魏" panose="02010800040101010101" pitchFamily="2" charset="-122"/>
              </a:rPr>
              <a:t>。</a:t>
            </a:r>
            <a:endParaRPr lang="zh-CN" altLang="en-US" sz="2200" dirty="0">
              <a:latin typeface="华文新魏" panose="02010800040101010101" pitchFamily="2" charset="-122"/>
              <a:ea typeface="华文新魏" panose="02010800040101010101" pitchFamily="2" charset="-122"/>
            </a:endParaRPr>
          </a:p>
          <a:p>
            <a:pPr marL="374650" lvl="0" indent="-374650" algn="just" eaLnBrk="1" hangingPunct="1">
              <a:lnSpc>
                <a:spcPct val="110000"/>
              </a:lnSpc>
              <a:buClr>
                <a:srgbClr val="FF0066"/>
              </a:buClr>
              <a:buSzPct val="85000"/>
              <a:buFont typeface="Wingdings" panose="05000000000000000000" pitchFamily="2" charset="2"/>
              <a:buChar char="Ø"/>
            </a:pPr>
            <a:r>
              <a:rPr lang="zh-CN" altLang="en-US" sz="2200" dirty="0">
                <a:latin typeface="华文新魏" panose="02010800040101010101" pitchFamily="2" charset="-122"/>
                <a:ea typeface="华文新魏" panose="02010800040101010101" pitchFamily="2" charset="-122"/>
              </a:rPr>
              <a:t>其有效数字为</a:t>
            </a:r>
            <a:r>
              <a:rPr lang="en-US" altLang="zh-CN" sz="2200" dirty="0">
                <a:latin typeface="华文新魏" panose="02010800040101010101" pitchFamily="2" charset="-122"/>
                <a:ea typeface="华文新魏" panose="02010800040101010101" pitchFamily="2" charset="-122"/>
              </a:rPr>
              <a:t>1</a:t>
            </a:r>
            <a:r>
              <a:rPr lang="zh-CN" altLang="en-US" sz="2200" dirty="0">
                <a:latin typeface="华文新魏" panose="02010800040101010101" pitchFamily="2" charset="-122"/>
                <a:ea typeface="华文新魏" panose="02010800040101010101" pitchFamily="2" charset="-122"/>
              </a:rPr>
              <a:t>、</a:t>
            </a:r>
            <a:r>
              <a:rPr lang="en-US" altLang="zh-CN" sz="2200" dirty="0">
                <a:latin typeface="华文新魏" panose="02010800040101010101" pitchFamily="2" charset="-122"/>
                <a:ea typeface="华文新魏" panose="02010800040101010101" pitchFamily="2" charset="-122"/>
              </a:rPr>
              <a:t>10</a:t>
            </a:r>
            <a:r>
              <a:rPr lang="zh-CN" altLang="en-US" sz="2200" dirty="0">
                <a:latin typeface="华文新魏" panose="02010800040101010101" pitchFamily="2" charset="-122"/>
                <a:ea typeface="华文新魏" panose="02010800040101010101" pitchFamily="2" charset="-122"/>
              </a:rPr>
              <a:t>、</a:t>
            </a:r>
            <a:r>
              <a:rPr lang="en-US" altLang="zh-CN" sz="2200" dirty="0">
                <a:latin typeface="华文新魏" panose="02010800040101010101" pitchFamily="2" charset="-122"/>
                <a:ea typeface="华文新魏" panose="02010800040101010101" pitchFamily="2" charset="-122"/>
              </a:rPr>
              <a:t>100</a:t>
            </a:r>
            <a:r>
              <a:rPr lang="zh-CN" altLang="en-US" sz="2200" dirty="0">
                <a:latin typeface="华文新魏" panose="02010800040101010101" pitchFamily="2" charset="-122"/>
                <a:ea typeface="华文新魏" panose="02010800040101010101" pitchFamily="2" charset="-122"/>
              </a:rPr>
              <a:t>；</a:t>
            </a:r>
            <a:endParaRPr lang="zh-CN" altLang="en-US" sz="2200" dirty="0">
              <a:latin typeface="华文新魏" panose="02010800040101010101" pitchFamily="2" charset="-122"/>
              <a:ea typeface="华文新魏" panose="02010800040101010101" pitchFamily="2" charset="-122"/>
            </a:endParaRPr>
          </a:p>
          <a:p>
            <a:pPr marL="374650" lvl="0" indent="-374650" algn="just" eaLnBrk="1" hangingPunct="1">
              <a:lnSpc>
                <a:spcPct val="110000"/>
              </a:lnSpc>
              <a:buClr>
                <a:srgbClr val="FF0066"/>
              </a:buClr>
              <a:buSzPct val="85000"/>
              <a:buFont typeface="Wingdings" panose="05000000000000000000" pitchFamily="2" charset="2"/>
              <a:buChar char="Ø"/>
            </a:pPr>
            <a:r>
              <a:rPr lang="zh-CN" altLang="en-US" sz="2200" dirty="0">
                <a:latin typeface="华文新魏" panose="02010800040101010101" pitchFamily="2" charset="-122"/>
                <a:ea typeface="华文新魏" panose="02010800040101010101" pitchFamily="2" charset="-122"/>
              </a:rPr>
              <a:t>单位为秒（</a:t>
            </a:r>
            <a:r>
              <a:rPr lang="en-US" altLang="zh-CN" sz="2200" dirty="0">
                <a:latin typeface="华文新魏" panose="02010800040101010101" pitchFamily="2" charset="-122"/>
                <a:ea typeface="华文新魏" panose="02010800040101010101" pitchFamily="2" charset="-122"/>
              </a:rPr>
              <a:t>s</a:t>
            </a:r>
            <a:r>
              <a:rPr lang="zh-CN" altLang="en-US" sz="2200" dirty="0">
                <a:latin typeface="华文新魏" panose="02010800040101010101" pitchFamily="2" charset="-122"/>
                <a:ea typeface="华文新魏" panose="02010800040101010101" pitchFamily="2" charset="-122"/>
              </a:rPr>
              <a:t>）、毫秒（</a:t>
            </a:r>
            <a:r>
              <a:rPr lang="en-US" altLang="zh-CN" sz="2200" dirty="0">
                <a:latin typeface="华文新魏" panose="02010800040101010101" pitchFamily="2" charset="-122"/>
                <a:ea typeface="华文新魏" panose="02010800040101010101" pitchFamily="2" charset="-122"/>
              </a:rPr>
              <a:t>ms</a:t>
            </a:r>
            <a:r>
              <a:rPr lang="zh-CN" altLang="en-US" sz="2200" dirty="0">
                <a:latin typeface="华文新魏" panose="02010800040101010101" pitchFamily="2" charset="-122"/>
                <a:ea typeface="华文新魏" panose="02010800040101010101" pitchFamily="2" charset="-122"/>
              </a:rPr>
              <a:t>）、微秒（</a:t>
            </a:r>
            <a:r>
              <a:rPr lang="en-US" altLang="zh-CN" sz="2200" dirty="0">
                <a:latin typeface="华文新魏" panose="02010800040101010101" pitchFamily="2" charset="-122"/>
                <a:ea typeface="华文新魏" panose="02010800040101010101" pitchFamily="2" charset="-122"/>
              </a:rPr>
              <a:t>us</a:t>
            </a:r>
            <a:r>
              <a:rPr lang="zh-CN" altLang="en-US" sz="2200" dirty="0">
                <a:latin typeface="华文新魏" panose="02010800040101010101" pitchFamily="2" charset="-122"/>
                <a:ea typeface="华文新魏" panose="02010800040101010101" pitchFamily="2" charset="-122"/>
              </a:rPr>
              <a:t>）、纳秒（</a:t>
            </a:r>
            <a:r>
              <a:rPr lang="en-US" altLang="zh-CN" sz="2200" dirty="0">
                <a:latin typeface="华文新魏" panose="02010800040101010101" pitchFamily="2" charset="-122"/>
                <a:ea typeface="华文新魏" panose="02010800040101010101" pitchFamily="2" charset="-122"/>
              </a:rPr>
              <a:t>ns</a:t>
            </a:r>
            <a:r>
              <a:rPr lang="zh-CN" altLang="en-US" sz="2200" dirty="0">
                <a:latin typeface="华文新魏" panose="02010800040101010101" pitchFamily="2" charset="-122"/>
                <a:ea typeface="华文新魏" panose="02010800040101010101" pitchFamily="2" charset="-122"/>
              </a:rPr>
              <a:t>）、皮秒（</a:t>
            </a:r>
            <a:r>
              <a:rPr lang="en-US" altLang="zh-CN" sz="2200" dirty="0">
                <a:latin typeface="华文新魏" panose="02010800040101010101" pitchFamily="2" charset="-122"/>
                <a:ea typeface="华文新魏" panose="02010800040101010101" pitchFamily="2" charset="-122"/>
              </a:rPr>
              <a:t>ps</a:t>
            </a:r>
            <a:r>
              <a:rPr lang="zh-CN" altLang="en-US" sz="2200" dirty="0">
                <a:latin typeface="华文新魏" panose="02010800040101010101" pitchFamily="2" charset="-122"/>
                <a:ea typeface="华文新魏" panose="02010800040101010101" pitchFamily="2" charset="-122"/>
              </a:rPr>
              <a:t>）、毫皮秒（</a:t>
            </a:r>
            <a:r>
              <a:rPr lang="en-US" altLang="zh-CN" sz="2200" dirty="0">
                <a:latin typeface="华文新魏" panose="02010800040101010101" pitchFamily="2" charset="-122"/>
                <a:ea typeface="华文新魏" panose="02010800040101010101" pitchFamily="2" charset="-122"/>
              </a:rPr>
              <a:t>fs</a:t>
            </a:r>
            <a:r>
              <a:rPr lang="zh-CN" altLang="en-US" sz="2200" dirty="0">
                <a:latin typeface="华文新魏" panose="02010800040101010101" pitchFamily="2" charset="-122"/>
                <a:ea typeface="华文新魏" panose="02010800040101010101" pitchFamily="2" charset="-122"/>
              </a:rPr>
              <a:t>）。</a:t>
            </a:r>
            <a:endParaRPr lang="zh-CN" altLang="en-US" sz="2200" dirty="0">
              <a:latin typeface="华文新魏" panose="02010800040101010101" pitchFamily="2" charset="-122"/>
              <a:ea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814535"/>
                                        </p:tgtEl>
                                        <p:attrNameLst>
                                          <p:attrName>style.visibility</p:attrName>
                                        </p:attrNameLst>
                                      </p:cBhvr>
                                      <p:to>
                                        <p:strVal val="visible"/>
                                      </p:to>
                                    </p:set>
                                    <p:anim calcmode="lin" valueType="num">
                                      <p:cBhvr>
                                        <p:cTn id="7" dur="500" fill="hold"/>
                                        <p:tgtEl>
                                          <p:spTgt spid="1814535"/>
                                        </p:tgtEl>
                                        <p:attrNameLst>
                                          <p:attrName>ppt_w</p:attrName>
                                        </p:attrNameLst>
                                      </p:cBhvr>
                                      <p:tavLst>
                                        <p:tav tm="0">
                                          <p:val>
                                            <p:fltVal val="0.000000"/>
                                          </p:val>
                                        </p:tav>
                                        <p:tav tm="100000">
                                          <p:val>
                                            <p:strVal val="#ppt_w"/>
                                          </p:val>
                                        </p:tav>
                                      </p:tavLst>
                                    </p:anim>
                                    <p:anim calcmode="lin" valueType="num">
                                      <p:cBhvr>
                                        <p:cTn id="8" dur="500" fill="hold"/>
                                        <p:tgtEl>
                                          <p:spTgt spid="1814535"/>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14531">
                                            <p:txEl>
                                              <p:charRg st="0" end="36"/>
                                            </p:txEl>
                                          </p:spTgt>
                                        </p:tgtEl>
                                        <p:attrNameLst>
                                          <p:attrName>style.visibility</p:attrName>
                                        </p:attrNameLst>
                                      </p:cBhvr>
                                      <p:to>
                                        <p:strVal val="visible"/>
                                      </p:to>
                                    </p:set>
                                    <p:anim calcmode="lin" valueType="num">
                                      <p:cBhvr additive="base">
                                        <p:cTn id="13" dur="500" fill="hold"/>
                                        <p:tgtEl>
                                          <p:spTgt spid="1814531">
                                            <p:txEl>
                                              <p:charRg st="0" end="3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14531">
                                            <p:txEl>
                                              <p:charRg st="0" end="3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14531">
                                            <p:txEl>
                                              <p:charRg st="36" end="72"/>
                                            </p:txEl>
                                          </p:spTgt>
                                        </p:tgtEl>
                                        <p:attrNameLst>
                                          <p:attrName>style.visibility</p:attrName>
                                        </p:attrNameLst>
                                      </p:cBhvr>
                                      <p:to>
                                        <p:strVal val="visible"/>
                                      </p:to>
                                    </p:set>
                                    <p:anim calcmode="lin" valueType="num">
                                      <p:cBhvr additive="base">
                                        <p:cTn id="19" dur="500" fill="hold"/>
                                        <p:tgtEl>
                                          <p:spTgt spid="1814531">
                                            <p:txEl>
                                              <p:charRg st="36" end="7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14531">
                                            <p:txEl>
                                              <p:charRg st="36" end="7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6" fill="hold" grpId="0" nodeType="clickEffect">
                                  <p:stCondLst>
                                    <p:cond delay="0"/>
                                  </p:stCondLst>
                                  <p:childTnLst>
                                    <p:set>
                                      <p:cBhvr>
                                        <p:cTn id="24" dur="1" fill="hold">
                                          <p:stCondLst>
                                            <p:cond delay="0"/>
                                          </p:stCondLst>
                                        </p:cTn>
                                        <p:tgtEl>
                                          <p:spTgt spid="1814536"/>
                                        </p:tgtEl>
                                        <p:attrNameLst>
                                          <p:attrName>style.visibility</p:attrName>
                                        </p:attrNameLst>
                                      </p:cBhvr>
                                      <p:to>
                                        <p:strVal val="visible"/>
                                      </p:to>
                                    </p:set>
                                    <p:animEffect transition="in" filter="barn(inHorizontal)">
                                      <p:cBhvr>
                                        <p:cTn id="25" dur="500"/>
                                        <p:tgtEl>
                                          <p:spTgt spid="1814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4531" grpId="0" build="p"/>
      <p:bldP spid="1814535" grpId="0" animBg="1"/>
      <p:bldP spid="1814536" grpId="0" animBg="1"/>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213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065411" name="Text Box 3"/>
          <p:cNvSpPr txBox="1"/>
          <p:nvPr/>
        </p:nvSpPr>
        <p:spPr>
          <a:xfrm>
            <a:off x="485775" y="1752600"/>
            <a:ext cx="8142288" cy="3975100"/>
          </a:xfrm>
          <a:prstGeom prst="rect">
            <a:avLst/>
          </a:prstGeom>
          <a:solidFill>
            <a:srgbClr val="99CCFF"/>
          </a:solidFill>
          <a:ln w="12700" cap="flat" cmpd="sng">
            <a:solidFill>
              <a:schemeClr val="tx1"/>
            </a:solidFill>
            <a:prstDash val="solid"/>
            <a:miter/>
            <a:headEnd type="none" w="med" len="med"/>
            <a:tailEnd type="none" w="med" len="med"/>
          </a:ln>
          <a:effectLst>
            <a:prstShdw prst="shdw13" dist="53882" dir="13499999">
              <a:schemeClr val="bg2"/>
            </a:prst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190500" lvl="1" indent="0" eaLnBrk="1" hangingPunct="1">
              <a:buNone/>
            </a:pPr>
            <a:r>
              <a:rPr lang="en-US" altLang="zh-CN" dirty="0">
                <a:latin typeface="Times New Roman" panose="02020603050405020304" pitchFamily="18" charset="0"/>
              </a:rPr>
              <a:t>[</a:t>
            </a:r>
            <a:r>
              <a:rPr lang="zh-CN" altLang="en-US" dirty="0">
                <a:solidFill>
                  <a:srgbClr val="FF0066"/>
                </a:solidFill>
                <a:latin typeface="Times New Roman" panose="02020603050405020304" pitchFamily="18" charset="0"/>
              </a:rPr>
              <a:t>例</a:t>
            </a:r>
            <a:r>
              <a:rPr lang="en-US" altLang="zh-CN" dirty="0">
                <a:latin typeface="Times New Roman" panose="02020603050405020304" pitchFamily="18" charset="0"/>
              </a:rPr>
              <a:t>] ‵timescale</a:t>
            </a:r>
            <a:r>
              <a:rPr lang="zh-CN" altLang="en-US" dirty="0">
                <a:latin typeface="Times New Roman" panose="02020603050405020304" pitchFamily="18" charset="0"/>
              </a:rPr>
              <a:t>语句应用举例。</a:t>
            </a:r>
            <a:endParaRPr lang="zh-CN" altLang="en-US" dirty="0">
              <a:latin typeface="Times New Roman" panose="02020603050405020304" pitchFamily="18" charset="0"/>
            </a:endParaRPr>
          </a:p>
          <a:p>
            <a:pPr marL="190500" lvl="1" indent="0" eaLnBrk="1" hangingPunct="1">
              <a:buNone/>
            </a:pPr>
            <a:r>
              <a:rPr lang="en-US" altLang="zh-CN" dirty="0">
                <a:latin typeface="Times New Roman" panose="02020603050405020304" pitchFamily="18" charset="0"/>
              </a:rPr>
              <a:t>‵timescale 10ns / 1ns //</a:t>
            </a:r>
            <a:r>
              <a:rPr lang="zh-CN" altLang="en-US" dirty="0">
                <a:latin typeface="Times New Roman" panose="02020603050405020304" pitchFamily="18" charset="0"/>
              </a:rPr>
              <a:t>时间单位为</a:t>
            </a:r>
            <a:r>
              <a:rPr lang="en-US" altLang="zh-CN" dirty="0">
                <a:latin typeface="Times New Roman" panose="02020603050405020304" pitchFamily="18" charset="0"/>
              </a:rPr>
              <a:t>10ns</a:t>
            </a:r>
            <a:r>
              <a:rPr lang="zh-CN" altLang="en-US" dirty="0">
                <a:latin typeface="Times New Roman" panose="02020603050405020304" pitchFamily="18" charset="0"/>
              </a:rPr>
              <a:t>，时间精度为</a:t>
            </a:r>
            <a:r>
              <a:rPr lang="en-US" altLang="zh-CN" dirty="0">
                <a:latin typeface="Times New Roman" panose="02020603050405020304" pitchFamily="18" charset="0"/>
              </a:rPr>
              <a:t>1ns</a:t>
            </a:r>
            <a:endParaRPr lang="en-US" altLang="zh-CN" dirty="0">
              <a:latin typeface="Times New Roman" panose="02020603050405020304" pitchFamily="18" charset="0"/>
            </a:endParaRPr>
          </a:p>
          <a:p>
            <a:pPr marL="190500" lvl="1" indent="0" eaLnBrk="1" hangingPunct="1">
              <a:buNone/>
            </a:pPr>
            <a:r>
              <a:rPr lang="en-US" altLang="zh-CN" dirty="0">
                <a:latin typeface="Times New Roman" panose="02020603050405020304" pitchFamily="18" charset="0"/>
              </a:rPr>
              <a:t>……</a:t>
            </a:r>
            <a:endParaRPr lang="en-US" altLang="zh-CN" dirty="0">
              <a:latin typeface="Times New Roman" panose="02020603050405020304" pitchFamily="18" charset="0"/>
            </a:endParaRPr>
          </a:p>
          <a:p>
            <a:pPr marL="190500" lvl="1" indent="0" eaLnBrk="1" hangingPunct="1">
              <a:buNone/>
            </a:pPr>
            <a:r>
              <a:rPr lang="en-US" altLang="zh-CN" dirty="0">
                <a:latin typeface="Times New Roman" panose="02020603050405020304" pitchFamily="18" charset="0"/>
              </a:rPr>
              <a:t>reg  sel;</a:t>
            </a:r>
            <a:endParaRPr lang="en-US" altLang="zh-CN" dirty="0">
              <a:latin typeface="Times New Roman" panose="02020603050405020304" pitchFamily="18" charset="0"/>
            </a:endParaRPr>
          </a:p>
          <a:p>
            <a:pPr marL="0" lvl="0" indent="0" algn="just">
              <a:spcBef>
                <a:spcPct val="0"/>
              </a:spcBef>
              <a:buClrTx/>
              <a:buFontTx/>
              <a:buNone/>
            </a:pPr>
            <a:r>
              <a:rPr lang="en-US" altLang="zh-CN" dirty="0">
                <a:solidFill>
                  <a:srgbClr val="FF0066"/>
                </a:solidFill>
                <a:latin typeface="Times New Roman" panose="02020603050405020304" pitchFamily="18" charset="0"/>
              </a:rPr>
              <a:t>   </a:t>
            </a:r>
            <a:r>
              <a:rPr lang="en-US" altLang="zh-CN" dirty="0">
                <a:latin typeface="Times New Roman" panose="02020603050405020304" pitchFamily="18" charset="0"/>
              </a:rPr>
              <a:t>initial</a:t>
            </a:r>
            <a:endParaRPr lang="en-US" altLang="zh-CN" dirty="0">
              <a:latin typeface="Times New Roman" panose="02020603050405020304" pitchFamily="18" charset="0"/>
            </a:endParaRPr>
          </a:p>
          <a:p>
            <a:pPr marL="0" lvl="0" indent="0" algn="just">
              <a:spcBef>
                <a:spcPct val="0"/>
              </a:spcBef>
              <a:buClrTx/>
              <a:buFontTx/>
              <a:buNone/>
            </a:pPr>
            <a:r>
              <a:rPr lang="en-US" altLang="zh-CN" dirty="0">
                <a:latin typeface="Times New Roman" panose="02020603050405020304" pitchFamily="18" charset="0"/>
              </a:rPr>
              <a:t>      begin</a:t>
            </a:r>
            <a:endParaRPr lang="en-US" altLang="zh-CN" dirty="0">
              <a:latin typeface="Times New Roman" panose="02020603050405020304" pitchFamily="18" charset="0"/>
            </a:endParaRPr>
          </a:p>
          <a:p>
            <a:pPr marL="0" lvl="0" indent="0" algn="just">
              <a:spcBef>
                <a:spcPct val="0"/>
              </a:spcBef>
              <a:buClrTx/>
              <a:buFontTx/>
              <a:buNone/>
            </a:pPr>
            <a:r>
              <a:rPr lang="en-US" altLang="zh-CN" dirty="0">
                <a:latin typeface="Times New Roman" panose="02020603050405020304" pitchFamily="18" charset="0"/>
              </a:rPr>
              <a:t>          #10 sel = 0;  // </a:t>
            </a:r>
            <a:r>
              <a:rPr lang="zh-CN" altLang="en-US" dirty="0">
                <a:latin typeface="Times New Roman" panose="02020603050405020304" pitchFamily="18" charset="0"/>
              </a:rPr>
              <a:t>在</a:t>
            </a:r>
            <a:r>
              <a:rPr lang="en-US" altLang="zh-CN" dirty="0">
                <a:latin typeface="Times New Roman" panose="02020603050405020304" pitchFamily="18" charset="0"/>
              </a:rPr>
              <a:t>10ns</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10</a:t>
            </a:r>
            <a:r>
              <a:rPr lang="zh-CN" altLang="en-US" dirty="0">
                <a:latin typeface="Times New Roman" panose="02020603050405020304" pitchFamily="18" charset="0"/>
              </a:rPr>
              <a:t>时刻，</a:t>
            </a:r>
            <a:r>
              <a:rPr lang="en-US" altLang="zh-CN" dirty="0">
                <a:latin typeface="Times New Roman" panose="02020603050405020304" pitchFamily="18" charset="0"/>
              </a:rPr>
              <a:t>sel</a:t>
            </a:r>
            <a:r>
              <a:rPr lang="zh-CN" altLang="en-US" dirty="0">
                <a:latin typeface="Times New Roman" panose="02020603050405020304" pitchFamily="18" charset="0"/>
              </a:rPr>
              <a:t>变量被赋值为</a:t>
            </a:r>
            <a:r>
              <a:rPr lang="en-US" altLang="zh-CN" dirty="0">
                <a:latin typeface="Times New Roman" panose="02020603050405020304" pitchFamily="18" charset="0"/>
              </a:rPr>
              <a:t>0</a:t>
            </a:r>
            <a:endParaRPr lang="en-US" altLang="zh-CN" dirty="0">
              <a:latin typeface="Times New Roman" panose="02020603050405020304" pitchFamily="18" charset="0"/>
            </a:endParaRPr>
          </a:p>
          <a:p>
            <a:pPr marL="0" lvl="0" indent="0" algn="just">
              <a:spcBef>
                <a:spcPct val="0"/>
              </a:spcBef>
              <a:buClrTx/>
              <a:buFontTx/>
              <a:buNone/>
            </a:pPr>
            <a:r>
              <a:rPr lang="en-US" altLang="zh-CN" dirty="0">
                <a:latin typeface="Times New Roman" panose="02020603050405020304" pitchFamily="18" charset="0"/>
              </a:rPr>
              <a:t>          #10 sel = 1;  // </a:t>
            </a:r>
            <a:r>
              <a:rPr lang="zh-CN" altLang="en-US" dirty="0">
                <a:latin typeface="Times New Roman" panose="02020603050405020304" pitchFamily="18" charset="0"/>
              </a:rPr>
              <a:t>在</a:t>
            </a:r>
            <a:r>
              <a:rPr lang="en-US" altLang="zh-CN" dirty="0">
                <a:latin typeface="Times New Roman" panose="02020603050405020304" pitchFamily="18" charset="0"/>
              </a:rPr>
              <a:t>10ns</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20</a:t>
            </a:r>
            <a:r>
              <a:rPr lang="zh-CN" altLang="en-US" dirty="0">
                <a:latin typeface="Times New Roman" panose="02020603050405020304" pitchFamily="18" charset="0"/>
              </a:rPr>
              <a:t>时刻，</a:t>
            </a:r>
            <a:r>
              <a:rPr lang="en-US" altLang="zh-CN" dirty="0">
                <a:latin typeface="Times New Roman" panose="02020603050405020304" pitchFamily="18" charset="0"/>
              </a:rPr>
              <a:t>sel</a:t>
            </a:r>
            <a:r>
              <a:rPr lang="zh-CN" altLang="en-US" dirty="0">
                <a:latin typeface="Times New Roman" panose="02020603050405020304" pitchFamily="18" charset="0"/>
              </a:rPr>
              <a:t>变量被赋值为</a:t>
            </a:r>
            <a:r>
              <a:rPr lang="en-US" altLang="zh-CN" dirty="0">
                <a:latin typeface="Times New Roman" panose="02020603050405020304" pitchFamily="18" charset="0"/>
              </a:rPr>
              <a:t>1</a:t>
            </a:r>
            <a:endParaRPr lang="en-US" altLang="zh-CN" dirty="0">
              <a:latin typeface="Times New Roman" panose="02020603050405020304" pitchFamily="18" charset="0"/>
            </a:endParaRPr>
          </a:p>
          <a:p>
            <a:pPr marL="0" lvl="0" indent="0" algn="just">
              <a:spcBef>
                <a:spcPct val="0"/>
              </a:spcBef>
              <a:buClrTx/>
              <a:buFontTx/>
              <a:buNone/>
            </a:pPr>
            <a:r>
              <a:rPr lang="en-US" altLang="zh-CN" dirty="0">
                <a:latin typeface="Times New Roman" panose="02020603050405020304" pitchFamily="18" charset="0"/>
              </a:rPr>
              <a:t>      end</a:t>
            </a:r>
            <a:endParaRPr lang="en-US" altLang="zh-CN" dirty="0">
              <a:latin typeface="Times New Roman" panose="02020603050405020304" pitchFamily="18" charset="0"/>
            </a:endParaRPr>
          </a:p>
          <a:p>
            <a:pPr marL="0" lvl="0" indent="0" algn="just">
              <a:spcBef>
                <a:spcPct val="0"/>
              </a:spcBef>
              <a:buClrTx/>
              <a:buFontTx/>
              <a:buNone/>
            </a:pP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65411"/>
                                        </p:tgtEl>
                                        <p:attrNameLst>
                                          <p:attrName>style.visibility</p:attrName>
                                        </p:attrNameLst>
                                      </p:cBhvr>
                                      <p:to>
                                        <p:strVal val="visible"/>
                                      </p:to>
                                    </p:set>
                                    <p:anim calcmode="lin" valueType="num">
                                      <p:cBhvr additive="base">
                                        <p:cTn id="7" dur="500" fill="hold"/>
                                        <p:tgtEl>
                                          <p:spTgt spid="2065411"/>
                                        </p:tgtEl>
                                        <p:attrNameLst>
                                          <p:attrName>ppt_x</p:attrName>
                                        </p:attrNameLst>
                                      </p:cBhvr>
                                      <p:tavLst>
                                        <p:tav tm="0">
                                          <p:val>
                                            <p:strVal val="#ppt_x"/>
                                          </p:val>
                                        </p:tav>
                                        <p:tav tm="100000">
                                          <p:val>
                                            <p:strVal val="#ppt_x"/>
                                          </p:val>
                                        </p:tav>
                                      </p:tavLst>
                                    </p:anim>
                                    <p:anim calcmode="lin" valueType="num">
                                      <p:cBhvr additive="base">
                                        <p:cTn id="8" dur="500" fill="hold"/>
                                        <p:tgtEl>
                                          <p:spTgt spid="20654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5411" grpId="0" animBg="1"/>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4178"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046978" name="Rectangle 2"/>
          <p:cNvSpPr>
            <a:spLocks noGrp="1"/>
          </p:cNvSpPr>
          <p:nvPr>
            <p:ph type="title"/>
          </p:nvPr>
        </p:nvSpPr>
        <p:spPr>
          <a:xfrm>
            <a:off x="1638300" y="163513"/>
            <a:ext cx="6380163" cy="609600"/>
          </a:xfrm>
          <a:ln/>
        </p:spPr>
        <p:txBody>
          <a:bodyPr vert="horz" wrap="square" lIns="91440" tIns="45720" rIns="91440" bIns="45720" anchor="b" anchorCtr="0"/>
          <a:p>
            <a:pPr eaLnBrk="1" hangingPunct="1"/>
            <a:r>
              <a:rPr lang="en-US" altLang="zh-CN" sz="3200" dirty="0">
                <a:latin typeface="华文楷体" panose="02010600040101010101" pitchFamily="2" charset="-122"/>
              </a:rPr>
              <a:t>11  </a:t>
            </a:r>
            <a:r>
              <a:rPr lang="zh-CN" altLang="en-US" sz="3200" dirty="0">
                <a:latin typeface="华文楷体" panose="02010600040101010101" pitchFamily="2" charset="-122"/>
              </a:rPr>
              <a:t>语句的顺序执行与并行执行</a:t>
            </a:r>
            <a:endParaRPr lang="zh-CN" altLang="en-US" sz="3200" dirty="0">
              <a:latin typeface="华文楷体" panose="02010600040101010101" pitchFamily="2" charset="-122"/>
            </a:endParaRPr>
          </a:p>
        </p:txBody>
      </p:sp>
      <p:sp>
        <p:nvSpPr>
          <p:cNvPr id="2046979" name="Rectangle 3"/>
          <p:cNvSpPr>
            <a:spLocks noGrp="1"/>
          </p:cNvSpPr>
          <p:nvPr>
            <p:ph idx="1"/>
          </p:nvPr>
        </p:nvSpPr>
        <p:spPr>
          <a:xfrm>
            <a:off x="2743200" y="3236913"/>
            <a:ext cx="4541838" cy="2006600"/>
          </a:xfrm>
          <a:ln/>
        </p:spPr>
        <p:txBody>
          <a:bodyPr vert="horz" wrap="square" lIns="91440" tIns="45720" rIns="91440" bIns="45720" anchor="t" anchorCtr="0"/>
          <a:p>
            <a:pPr eaLnBrk="1" hangingPunct="1">
              <a:lnSpc>
                <a:spcPct val="130000"/>
              </a:lnSpc>
              <a:buNone/>
            </a:pPr>
            <a:r>
              <a:rPr lang="zh-CN" altLang="en-US" sz="2800" dirty="0">
                <a:solidFill>
                  <a:srgbClr val="FF0000"/>
                </a:solidFill>
                <a:latin typeface="华文楷体" panose="02010600040101010101" pitchFamily="2" charset="-122"/>
                <a:ea typeface="华文楷体" panose="02010600040101010101" pitchFamily="2" charset="-122"/>
              </a:rPr>
              <a:t>一、语句的顺序执行</a:t>
            </a:r>
            <a:endParaRPr lang="zh-CN" altLang="en-US" sz="2800" dirty="0">
              <a:solidFill>
                <a:srgbClr val="FF0000"/>
              </a:solidFill>
              <a:latin typeface="华文楷体" panose="02010600040101010101" pitchFamily="2" charset="-122"/>
              <a:ea typeface="华文楷体" panose="02010600040101010101" pitchFamily="2" charset="-122"/>
            </a:endParaRPr>
          </a:p>
          <a:p>
            <a:pPr eaLnBrk="1" hangingPunct="1">
              <a:lnSpc>
                <a:spcPct val="130000"/>
              </a:lnSpc>
              <a:buNone/>
            </a:pPr>
            <a:r>
              <a:rPr lang="zh-CN" altLang="en-US" sz="2800" dirty="0">
                <a:solidFill>
                  <a:srgbClr val="FF0000"/>
                </a:solidFill>
                <a:latin typeface="华文楷体" panose="02010600040101010101" pitchFamily="2" charset="-122"/>
                <a:ea typeface="华文楷体" panose="02010600040101010101" pitchFamily="2" charset="-122"/>
              </a:rPr>
              <a:t>二、语句的并行执行</a:t>
            </a:r>
            <a:endParaRPr lang="zh-CN" altLang="en-US" sz="2800" dirty="0">
              <a:solidFill>
                <a:srgbClr val="FF0000"/>
              </a:solidFill>
              <a:latin typeface="华文楷体" panose="02010600040101010101" pitchFamily="2" charset="-122"/>
              <a:ea typeface="华文楷体" panose="02010600040101010101" pitchFamily="2" charset="-122"/>
            </a:endParaRPr>
          </a:p>
        </p:txBody>
      </p:sp>
      <p:sp>
        <p:nvSpPr>
          <p:cNvPr id="2046980" name="Oval 4"/>
          <p:cNvSpPr>
            <a:spLocks noChangeArrowheads="1"/>
          </p:cNvSpPr>
          <p:nvPr/>
        </p:nvSpPr>
        <p:spPr bwMode="auto">
          <a:xfrm>
            <a:off x="2241550" y="2066925"/>
            <a:ext cx="4572000" cy="722313"/>
          </a:xfrm>
          <a:prstGeom prst="ellipse">
            <a:avLst/>
          </a:prstGeom>
          <a:gradFill rotWithShape="0">
            <a:gsLst>
              <a:gs pos="0">
                <a:srgbClr val="66FFFF"/>
              </a:gs>
              <a:gs pos="100000">
                <a:srgbClr val="66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rPr>
              <a:t>内容概要</a:t>
            </a:r>
            <a:endParaRPr kumimoji="0" lang="zh-CN" altLang="en-US" sz="4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046978"/>
                                        </p:tgtEl>
                                        <p:attrNameLst>
                                          <p:attrName>style.visibility</p:attrName>
                                        </p:attrNameLst>
                                      </p:cBhvr>
                                      <p:to>
                                        <p:strVal val="visible"/>
                                      </p:to>
                                    </p:set>
                                    <p:anim calcmode="lin" valueType="num">
                                      <p:cBhvr additive="base">
                                        <p:cTn id="7" dur="500" fill="hold"/>
                                        <p:tgtEl>
                                          <p:spTgt spid="2046978"/>
                                        </p:tgtEl>
                                        <p:attrNameLst>
                                          <p:attrName>ppt_x</p:attrName>
                                        </p:attrNameLst>
                                      </p:cBhvr>
                                      <p:tavLst>
                                        <p:tav tm="0">
                                          <p:val>
                                            <p:strVal val="#ppt_x"/>
                                          </p:val>
                                        </p:tav>
                                        <p:tav tm="100000">
                                          <p:val>
                                            <p:strVal val="#ppt_x"/>
                                          </p:val>
                                        </p:tav>
                                      </p:tavLst>
                                    </p:anim>
                                    <p:anim calcmode="lin" valueType="num">
                                      <p:cBhvr additive="base">
                                        <p:cTn id="8" dur="500" fill="hold"/>
                                        <p:tgtEl>
                                          <p:spTgt spid="204697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2046980"/>
                                        </p:tgtEl>
                                        <p:attrNameLst>
                                          <p:attrName>style.visibility</p:attrName>
                                        </p:attrNameLst>
                                      </p:cBhvr>
                                      <p:to>
                                        <p:strVal val="visible"/>
                                      </p:to>
                                    </p:set>
                                    <p:animEffect transition="in" filter="dissolve">
                                      <p:cBhvr>
                                        <p:cTn id="12" dur="500"/>
                                        <p:tgtEl>
                                          <p:spTgt spid="2046980"/>
                                        </p:tgtEl>
                                      </p:cBhvr>
                                    </p:animEffect>
                                  </p:childTnLst>
                                </p:cTn>
                              </p:par>
                            </p:childTnLst>
                          </p:cTn>
                        </p:par>
                        <p:par>
                          <p:cTn id="13" fill="hold">
                            <p:stCondLst>
                              <p:cond delay="1000"/>
                            </p:stCondLst>
                            <p:childTnLst>
                              <p:par>
                                <p:cTn id="14" presetID="2" presetClass="entr" presetSubtype="12" fill="hold" grpId="0" nodeType="afterEffect">
                                  <p:stCondLst>
                                    <p:cond delay="0"/>
                                  </p:stCondLst>
                                  <p:childTnLst>
                                    <p:set>
                                      <p:cBhvr>
                                        <p:cTn id="15" dur="1" fill="hold">
                                          <p:stCondLst>
                                            <p:cond delay="0"/>
                                          </p:stCondLst>
                                        </p:cTn>
                                        <p:tgtEl>
                                          <p:spTgt spid="2046979"/>
                                        </p:tgtEl>
                                        <p:attrNameLst>
                                          <p:attrName>style.visibility</p:attrName>
                                        </p:attrNameLst>
                                      </p:cBhvr>
                                      <p:to>
                                        <p:strVal val="visible"/>
                                      </p:to>
                                    </p:set>
                                    <p:anim calcmode="lin" valueType="num">
                                      <p:cBhvr additive="base">
                                        <p:cTn id="16" dur="500" fill="hold"/>
                                        <p:tgtEl>
                                          <p:spTgt spid="2046979"/>
                                        </p:tgtEl>
                                        <p:attrNameLst>
                                          <p:attrName>ppt_x</p:attrName>
                                        </p:attrNameLst>
                                      </p:cBhvr>
                                      <p:tavLst>
                                        <p:tav tm="0">
                                          <p:val>
                                            <p:strVal val="0-#ppt_w/2"/>
                                          </p:val>
                                        </p:tav>
                                        <p:tav tm="100000">
                                          <p:val>
                                            <p:strVal val="#ppt_x"/>
                                          </p:val>
                                        </p:tav>
                                      </p:tavLst>
                                    </p:anim>
                                    <p:anim calcmode="lin" valueType="num">
                                      <p:cBhvr additive="base">
                                        <p:cTn id="17" dur="500" fill="hold"/>
                                        <p:tgtEl>
                                          <p:spTgt spid="204697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1"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6978" grpId="0"/>
      <p:bldP spid="2046979" grpId="0"/>
      <p:bldP spid="2046980" grpId="0" animBg="1"/>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520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435203"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11  </a:t>
            </a:r>
            <a:r>
              <a:rPr lang="zh-CN" altLang="en-US" dirty="0">
                <a:latin typeface="华文楷体" panose="02010600040101010101" pitchFamily="2" charset="-122"/>
              </a:rPr>
              <a:t>语句的顺序执行与并行执行</a:t>
            </a:r>
            <a:endParaRPr lang="zh-CN" altLang="en-US" dirty="0">
              <a:latin typeface="华文楷体" panose="02010600040101010101" pitchFamily="2" charset="-122"/>
            </a:endParaRPr>
          </a:p>
        </p:txBody>
      </p:sp>
      <p:sp>
        <p:nvSpPr>
          <p:cNvPr id="1817603" name="Rectangle 3"/>
          <p:cNvSpPr>
            <a:spLocks noGrp="1"/>
          </p:cNvSpPr>
          <p:nvPr>
            <p:ph idx="1"/>
          </p:nvPr>
        </p:nvSpPr>
        <p:spPr>
          <a:xfrm>
            <a:off x="495300" y="1544638"/>
            <a:ext cx="8229600" cy="3421062"/>
          </a:xfrm>
          <a:ln/>
        </p:spPr>
        <p:txBody>
          <a:bodyPr vert="horz" wrap="square" lIns="91440" tIns="45720" rIns="91440" bIns="45720" anchor="t" anchorCtr="0"/>
          <a:p>
            <a:pPr algn="just" eaLnBrk="1" hangingPunct="1">
              <a:lnSpc>
                <a:spcPct val="110000"/>
              </a:lnSpc>
              <a:buNone/>
            </a:pPr>
            <a:r>
              <a:rPr lang="zh-CN" altLang="en-US" sz="2800" dirty="0">
                <a:solidFill>
                  <a:srgbClr val="FF0000"/>
                </a:solidFill>
                <a:latin typeface="宋体" panose="02010600030101010101" pitchFamily="2" charset="-122"/>
              </a:rPr>
              <a:t>一、</a:t>
            </a:r>
            <a:r>
              <a:rPr lang="zh-CN" altLang="en-US" sz="2800" dirty="0">
                <a:solidFill>
                  <a:srgbClr val="FF0000"/>
                </a:solidFill>
                <a:latin typeface="华文楷体" panose="02010600040101010101" pitchFamily="2" charset="-122"/>
                <a:ea typeface="华文楷体" panose="02010600040101010101" pitchFamily="2" charset="-122"/>
              </a:rPr>
              <a:t>语句的顺序执行</a:t>
            </a:r>
            <a:endParaRPr lang="zh-CN" altLang="en-US" sz="2800" dirty="0">
              <a:solidFill>
                <a:srgbClr val="FF0000"/>
              </a:solidFill>
              <a:latin typeface="宋体" panose="02010600030101010101" pitchFamily="2" charset="-122"/>
            </a:endParaRPr>
          </a:p>
          <a:p>
            <a:pPr algn="just" eaLnBrk="1" hangingPunct="1">
              <a:lnSpc>
                <a:spcPct val="110000"/>
              </a:lnSpc>
            </a:pPr>
            <a:r>
              <a:rPr lang="zh-CN" altLang="en-US" sz="2600" dirty="0">
                <a:latin typeface="华文新魏" panose="02010800040101010101" pitchFamily="2" charset="-122"/>
                <a:ea typeface="华文新魏" panose="02010800040101010101" pitchFamily="2" charset="-122"/>
              </a:rPr>
              <a:t>在</a:t>
            </a:r>
            <a:r>
              <a:rPr lang="zh-CN" altLang="en-US" sz="2800" dirty="0">
                <a:solidFill>
                  <a:srgbClr val="0000D8"/>
                </a:solidFill>
                <a:latin typeface="华文新魏" panose="02010800040101010101" pitchFamily="2" charset="-122"/>
                <a:ea typeface="华文新魏" panose="02010800040101010101" pitchFamily="2" charset="-122"/>
              </a:rPr>
              <a:t> </a:t>
            </a:r>
            <a:r>
              <a:rPr lang="zh-CN" altLang="en-US" sz="2600" dirty="0">
                <a:latin typeface="Times New Roman" panose="02020603050405020304" pitchFamily="18" charset="0"/>
                <a:ea typeface="华文新魏" panose="02010800040101010101" pitchFamily="2" charset="-122"/>
              </a:rPr>
              <a:t>“</a:t>
            </a:r>
            <a:r>
              <a:rPr lang="en-US" altLang="zh-CN" sz="2600" dirty="0">
                <a:latin typeface="华文新魏" panose="02010800040101010101" pitchFamily="2" charset="-122"/>
                <a:ea typeface="华文新魏" panose="02010800040101010101" pitchFamily="2" charset="-122"/>
              </a:rPr>
              <a:t>always</a:t>
            </a:r>
            <a:r>
              <a:rPr lang="en-US" altLang="zh-CN" sz="2600" dirty="0">
                <a:latin typeface="Times New Roman" panose="02020603050405020304" pitchFamily="18" charset="0"/>
                <a:ea typeface="华文新魏" panose="02010800040101010101" pitchFamily="2" charset="-122"/>
              </a:rPr>
              <a:t>”</a:t>
            </a:r>
            <a:r>
              <a:rPr lang="zh-CN" altLang="en-US" sz="2600" dirty="0">
                <a:latin typeface="华文新魏" panose="02010800040101010101" pitchFamily="2" charset="-122"/>
                <a:ea typeface="华文新魏" panose="02010800040101010101" pitchFamily="2" charset="-122"/>
              </a:rPr>
              <a:t>模块内，逻辑按书写的</a:t>
            </a:r>
            <a:r>
              <a:rPr lang="zh-CN" altLang="en-US" sz="2600" dirty="0">
                <a:solidFill>
                  <a:srgbClr val="FF66CC"/>
                </a:solidFill>
                <a:latin typeface="华文新魏" panose="02010800040101010101" pitchFamily="2" charset="-122"/>
                <a:ea typeface="华文新魏" panose="02010800040101010101" pitchFamily="2" charset="-122"/>
              </a:rPr>
              <a:t>顺序</a:t>
            </a:r>
            <a:r>
              <a:rPr lang="zh-CN" altLang="en-US" sz="2600" dirty="0">
                <a:latin typeface="华文新魏" panose="02010800040101010101" pitchFamily="2" charset="-122"/>
                <a:ea typeface="华文新魏" panose="02010800040101010101" pitchFamily="2" charset="-122"/>
              </a:rPr>
              <a:t>执行。</a:t>
            </a:r>
            <a:endParaRPr lang="zh-CN" altLang="en-US" sz="2600" dirty="0">
              <a:latin typeface="华文新魏" panose="02010800040101010101" pitchFamily="2" charset="-122"/>
              <a:ea typeface="华文新魏" panose="02010800040101010101" pitchFamily="2" charset="-122"/>
            </a:endParaRPr>
          </a:p>
          <a:p>
            <a:pPr algn="just" eaLnBrk="1" hangingPunct="1">
              <a:lnSpc>
                <a:spcPct val="110000"/>
              </a:lnSpc>
            </a:pPr>
            <a:r>
              <a:rPr lang="zh-CN" altLang="en-US" sz="2600" dirty="0">
                <a:solidFill>
                  <a:srgbClr val="FF3399"/>
                </a:solidFill>
                <a:latin typeface="华文新魏" panose="02010800040101010101" pitchFamily="2" charset="-122"/>
                <a:ea typeface="华文新魏" panose="02010800040101010101" pitchFamily="2" charset="-122"/>
              </a:rPr>
              <a:t>顺序语句</a:t>
            </a:r>
            <a:r>
              <a:rPr lang="en-US" altLang="zh-CN" sz="2600" dirty="0">
                <a:latin typeface="Times New Roman" panose="02020603050405020304" pitchFamily="18" charset="0"/>
                <a:ea typeface="华文新魏" panose="02010800040101010101" pitchFamily="2" charset="-122"/>
              </a:rPr>
              <a:t>——“</a:t>
            </a:r>
            <a:r>
              <a:rPr lang="en-US" altLang="zh-CN" sz="2600" dirty="0">
                <a:latin typeface="华文新魏" panose="02010800040101010101" pitchFamily="2" charset="-122"/>
                <a:ea typeface="华文新魏" panose="02010800040101010101" pitchFamily="2" charset="-122"/>
              </a:rPr>
              <a:t>always</a:t>
            </a:r>
            <a:r>
              <a:rPr lang="en-US" altLang="zh-CN" sz="2600" dirty="0">
                <a:latin typeface="Times New Roman" panose="02020603050405020304" pitchFamily="18" charset="0"/>
                <a:ea typeface="华文新魏" panose="02010800040101010101" pitchFamily="2" charset="-122"/>
              </a:rPr>
              <a:t>”</a:t>
            </a:r>
            <a:r>
              <a:rPr lang="zh-CN" altLang="en-US" sz="2600" dirty="0">
                <a:latin typeface="华文新魏" panose="02010800040101010101" pitchFamily="2" charset="-122"/>
                <a:ea typeface="华文新魏" panose="02010800040101010101" pitchFamily="2" charset="-122"/>
              </a:rPr>
              <a:t>模块内的语句。</a:t>
            </a:r>
            <a:endParaRPr lang="zh-CN" altLang="en-US" sz="2600" dirty="0">
              <a:latin typeface="华文新魏" panose="02010800040101010101" pitchFamily="2" charset="-122"/>
              <a:ea typeface="华文新魏" panose="02010800040101010101" pitchFamily="2" charset="-122"/>
            </a:endParaRPr>
          </a:p>
          <a:p>
            <a:pPr algn="just" eaLnBrk="1" hangingPunct="1">
              <a:lnSpc>
                <a:spcPct val="110000"/>
              </a:lnSpc>
            </a:pPr>
            <a:r>
              <a:rPr lang="zh-CN" altLang="en-US" sz="2600" dirty="0">
                <a:solidFill>
                  <a:srgbClr val="990000"/>
                </a:solidFill>
                <a:latin typeface="华文新魏" panose="02010800040101010101" pitchFamily="2" charset="-122"/>
                <a:ea typeface="华文新魏" panose="02010800040101010101" pitchFamily="2" charset="-122"/>
              </a:rPr>
              <a:t>在</a:t>
            </a:r>
            <a:r>
              <a:rPr lang="zh-CN" altLang="en-US" sz="2800" dirty="0">
                <a:solidFill>
                  <a:srgbClr val="990000"/>
                </a:solidFill>
                <a:latin typeface="华文新魏" panose="02010800040101010101" pitchFamily="2" charset="-122"/>
                <a:ea typeface="华文新魏" panose="02010800040101010101" pitchFamily="2" charset="-122"/>
              </a:rPr>
              <a:t> </a:t>
            </a:r>
            <a:r>
              <a:rPr lang="zh-CN" altLang="en-US" sz="2600" dirty="0">
                <a:solidFill>
                  <a:srgbClr val="990000"/>
                </a:solidFill>
                <a:latin typeface="Times New Roman" panose="02020603050405020304" pitchFamily="18" charset="0"/>
                <a:ea typeface="华文新魏" panose="02010800040101010101" pitchFamily="2" charset="-122"/>
              </a:rPr>
              <a:t>“</a:t>
            </a:r>
            <a:r>
              <a:rPr lang="en-US" altLang="zh-CN" sz="2600" dirty="0">
                <a:solidFill>
                  <a:srgbClr val="990000"/>
                </a:solidFill>
                <a:latin typeface="华文新魏" panose="02010800040101010101" pitchFamily="2" charset="-122"/>
                <a:ea typeface="华文新魏" panose="02010800040101010101" pitchFamily="2" charset="-122"/>
              </a:rPr>
              <a:t>always</a:t>
            </a:r>
            <a:r>
              <a:rPr lang="en-US" altLang="zh-CN" sz="2600" dirty="0">
                <a:solidFill>
                  <a:srgbClr val="990000"/>
                </a:solidFill>
                <a:latin typeface="Times New Roman" panose="02020603050405020304" pitchFamily="18" charset="0"/>
                <a:ea typeface="华文新魏" panose="02010800040101010101" pitchFamily="2" charset="-122"/>
              </a:rPr>
              <a:t>”</a:t>
            </a:r>
            <a:r>
              <a:rPr lang="zh-CN" altLang="en-US" sz="2600" dirty="0">
                <a:solidFill>
                  <a:srgbClr val="990000"/>
                </a:solidFill>
                <a:latin typeface="华文新魏" panose="02010800040101010101" pitchFamily="2" charset="-122"/>
                <a:ea typeface="华文新魏" panose="02010800040101010101" pitchFamily="2" charset="-122"/>
              </a:rPr>
              <a:t>模块内，若随意颠倒赋值语句的书写顺序，可能导致不同的结果！</a:t>
            </a:r>
            <a:endParaRPr lang="zh-CN" altLang="en-US" sz="2600" dirty="0">
              <a:latin typeface="华文新魏" panose="02010800040101010101" pitchFamily="2" charset="-122"/>
              <a:ea typeface="华文新魏" panose="02010800040101010101" pitchFamily="2" charset="-122"/>
            </a:endParaRPr>
          </a:p>
          <a:p>
            <a:pPr algn="just" eaLnBrk="1" hangingPunct="1">
              <a:lnSpc>
                <a:spcPct val="110000"/>
              </a:lnSpc>
            </a:pPr>
            <a:r>
              <a:rPr lang="zh-CN" altLang="en-US" sz="2600" dirty="0">
                <a:latin typeface="华文新魏" panose="02010800040101010101" pitchFamily="2" charset="-122"/>
                <a:ea typeface="华文新魏" panose="02010800040101010101" pitchFamily="2" charset="-122"/>
              </a:rPr>
              <a:t>注意阻塞赋值语句当本</a:t>
            </a:r>
            <a:r>
              <a:rPr lang="zh-CN" altLang="en-US" sz="2600" dirty="0">
                <a:solidFill>
                  <a:srgbClr val="FF0000"/>
                </a:solidFill>
                <a:latin typeface="华文新魏" panose="02010800040101010101" pitchFamily="2" charset="-122"/>
                <a:ea typeface="华文新魏" panose="02010800040101010101" pitchFamily="2" charset="-122"/>
              </a:rPr>
              <a:t>语句结束</a:t>
            </a:r>
            <a:r>
              <a:rPr lang="zh-CN" altLang="en-US" sz="2600" dirty="0">
                <a:latin typeface="华文新魏" panose="02010800040101010101" pitchFamily="2" charset="-122"/>
                <a:ea typeface="华文新魏" panose="02010800040101010101" pitchFamily="2" charset="-122"/>
              </a:rPr>
              <a:t>时即完成赋值操作！</a:t>
            </a:r>
            <a:endParaRPr lang="zh-CN" altLang="en-US" sz="2600" dirty="0">
              <a:latin typeface="华文新魏" panose="02010800040101010101" pitchFamily="2" charset="-122"/>
              <a:ea typeface="华文新魏" panose="02010800040101010101" pitchFamily="2" charset="-122"/>
            </a:endParaRPr>
          </a:p>
          <a:p>
            <a:pPr algn="just" eaLnBrk="1" hangingPunct="1">
              <a:lnSpc>
                <a:spcPct val="110000"/>
              </a:lnSpc>
            </a:pPr>
            <a:endParaRPr lang="en-US" altLang="zh-CN" sz="2600" dirty="0">
              <a:latin typeface="宋体" panose="0201060003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17603"/>
                                        </p:tgtEl>
                                        <p:attrNameLst>
                                          <p:attrName>style.visibility</p:attrName>
                                        </p:attrNameLst>
                                      </p:cBhvr>
                                      <p:to>
                                        <p:strVal val="visible"/>
                                      </p:to>
                                    </p:set>
                                    <p:anim calcmode="lin" valueType="num">
                                      <p:cBhvr additive="base">
                                        <p:cTn id="7" dur="500" fill="hold"/>
                                        <p:tgtEl>
                                          <p:spTgt spid="1817603"/>
                                        </p:tgtEl>
                                        <p:attrNameLst>
                                          <p:attrName>ppt_x</p:attrName>
                                        </p:attrNameLst>
                                      </p:cBhvr>
                                      <p:tavLst>
                                        <p:tav tm="0">
                                          <p:val>
                                            <p:strVal val="0-#ppt_w/2"/>
                                          </p:val>
                                        </p:tav>
                                        <p:tav tm="100000">
                                          <p:val>
                                            <p:strVal val="#ppt_x"/>
                                          </p:val>
                                        </p:tav>
                                      </p:tavLst>
                                    </p:anim>
                                    <p:anim calcmode="lin" valueType="num">
                                      <p:cBhvr additive="base">
                                        <p:cTn id="8" dur="500" fill="hold"/>
                                        <p:tgtEl>
                                          <p:spTgt spid="18176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760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p:cNvSpPr>
          <p:nvPr>
            <p:ph type="title"/>
          </p:nvPr>
        </p:nvSpPr>
        <p:spPr>
          <a:xfrm>
            <a:off x="609600" y="228600"/>
            <a:ext cx="7772400" cy="584200"/>
          </a:xfrm>
          <a:ln/>
        </p:spPr>
        <p:txBody>
          <a:bodyPr vert="horz" wrap="square" lIns="91440" tIns="45720" rIns="91440" bIns="45720" anchor="b" anchorCtr="0"/>
          <a:p>
            <a:pPr algn="l"/>
            <a:r>
              <a:rPr lang="zh-CN" altLang="en-US" sz="3600" dirty="0">
                <a:solidFill>
                  <a:srgbClr val="FF0000"/>
                </a:solidFill>
              </a:rPr>
              <a:t>什么是硬件描述语言</a:t>
            </a:r>
            <a:r>
              <a:rPr lang="en-US" altLang="zh-CN" sz="3600" dirty="0">
                <a:solidFill>
                  <a:srgbClr val="FF0000"/>
                </a:solidFill>
              </a:rPr>
              <a:t>HDL</a:t>
            </a:r>
            <a:endParaRPr lang="en-US" altLang="zh-CN" sz="3600" dirty="0">
              <a:solidFill>
                <a:srgbClr val="FF0000"/>
              </a:solidFill>
            </a:endParaRPr>
          </a:p>
        </p:txBody>
      </p:sp>
      <p:sp>
        <p:nvSpPr>
          <p:cNvPr id="25603" name="Rectangle 3"/>
          <p:cNvSpPr>
            <a:spLocks noGrp="1" noChangeArrowheads="1"/>
          </p:cNvSpPr>
          <p:nvPr>
            <p:ph idx="1"/>
          </p:nvPr>
        </p:nvSpPr>
        <p:spPr>
          <a:xfrm>
            <a:off x="420688" y="1204913"/>
            <a:ext cx="8116888" cy="4876800"/>
          </a:xfrm>
        </p:spPr>
        <p:txBody>
          <a:bodyPr vert="horz" wrap="square" lIns="91440" tIns="45720" rIns="91440" bIns="45720" numCol="1" anchor="t" anchorCtr="0" compatLnSpc="1">
            <a:normAutofit lnSpcReduction="10000"/>
          </a:bodyPr>
          <a:lstStyle/>
          <a:p>
            <a:pPr marL="342900" marR="0" lvl="0" indent="-342900" algn="l" defTabSz="914400" rtl="0" eaLnBrk="0" fontAlgn="base" latinLnBrk="0" hangingPunct="0">
              <a:lnSpc>
                <a:spcPct val="90000"/>
              </a:lnSpc>
              <a:spcBef>
                <a:spcPct val="50000"/>
              </a:spcBef>
              <a:spcAft>
                <a:spcPct val="0"/>
              </a:spcAft>
              <a:buClr>
                <a:srgbClr val="3333FF"/>
              </a:buClr>
              <a:buSzTx/>
              <a:buFont typeface="Wingdings" panose="05000000000000000000" pitchFamily="2" charset="2"/>
              <a:buChar char="§"/>
              <a:defRPr/>
            </a:pPr>
            <a:r>
              <a:rPr kumimoji="1" lang="zh-CN" altLang="en-US" sz="2400" b="1" i="0" u="none" strike="noStrike" kern="0" cap="none" spc="0" normalizeH="0" baseline="0" noProof="0" dirty="0">
                <a:ln>
                  <a:noFill/>
                </a:ln>
                <a:solidFill>
                  <a:schemeClr val="tx1"/>
                </a:solidFill>
                <a:effectLst/>
                <a:uLnTx/>
                <a:uFillTx/>
                <a:latin typeface="+mn-lt"/>
                <a:ea typeface="+mn-ea"/>
                <a:cs typeface="+mn-cs"/>
              </a:rPr>
              <a:t>具有</a:t>
            </a:r>
            <a:r>
              <a:rPr kumimoji="1" lang="zh-CN" altLang="en-US" sz="2400" b="1" i="0" u="none" strike="noStrike" kern="0" cap="none" spc="0" normalizeH="0" baseline="0" noProof="0" dirty="0">
                <a:ln>
                  <a:noFill/>
                </a:ln>
                <a:solidFill>
                  <a:srgbClr val="FF0000"/>
                </a:solidFill>
                <a:effectLst/>
                <a:uLnTx/>
                <a:uFillTx/>
                <a:latin typeface="+mn-lt"/>
                <a:ea typeface="+mn-ea"/>
                <a:cs typeface="+mn-cs"/>
              </a:rPr>
              <a:t>特殊结构</a:t>
            </a:r>
            <a:r>
              <a:rPr kumimoji="1" lang="zh-CN" altLang="en-US" sz="2400" b="1" i="0" u="none" strike="noStrike" kern="0" cap="none" spc="0" normalizeH="0" baseline="0" noProof="0" dirty="0">
                <a:ln>
                  <a:noFill/>
                </a:ln>
                <a:solidFill>
                  <a:schemeClr val="tx1"/>
                </a:solidFill>
                <a:effectLst/>
                <a:uLnTx/>
                <a:uFillTx/>
                <a:latin typeface="+mn-lt"/>
                <a:ea typeface="+mn-ea"/>
                <a:cs typeface="+mn-cs"/>
              </a:rPr>
              <a:t>能够对硬件逻辑电路的功能进行描述的一种高级编程语言</a:t>
            </a:r>
            <a:endParaRPr kumimoji="1" lang="zh-CN" altLang="en-US" sz="2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50000"/>
              </a:spcBef>
              <a:spcAft>
                <a:spcPct val="0"/>
              </a:spcAft>
              <a:buClr>
                <a:srgbClr val="3333FF"/>
              </a:buClr>
              <a:buSzTx/>
              <a:buFont typeface="Wingdings" panose="05000000000000000000" pitchFamily="2" charset="2"/>
              <a:buChar char="§"/>
              <a:defRPr/>
            </a:pPr>
            <a:r>
              <a:rPr kumimoji="1" lang="zh-CN" altLang="en-US" sz="2400" b="1" i="0" u="none" strike="noStrike" kern="0" cap="none" spc="0" normalizeH="0" baseline="0" noProof="0" dirty="0">
                <a:ln>
                  <a:noFill/>
                </a:ln>
                <a:solidFill>
                  <a:schemeClr val="tx1"/>
                </a:solidFill>
                <a:effectLst/>
                <a:uLnTx/>
                <a:uFillTx/>
                <a:latin typeface="+mn-lt"/>
                <a:ea typeface="+mn-ea"/>
                <a:cs typeface="+mn-cs"/>
              </a:rPr>
              <a:t>这种特殊结构能够：</a:t>
            </a:r>
            <a:endParaRPr kumimoji="1" lang="zh-CN" altLang="en-US" sz="2400" b="1"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90000"/>
              </a:lnSpc>
              <a:spcBef>
                <a:spcPct val="50000"/>
              </a:spcBef>
              <a:spcAft>
                <a:spcPct val="0"/>
              </a:spcAft>
              <a:buClr>
                <a:srgbClr val="FF0000"/>
              </a:buClr>
              <a:buSzPct val="80000"/>
              <a:buFont typeface="Wingdings" panose="05000000000000000000" pitchFamily="2" charset="2"/>
              <a:buChar char="Ø"/>
              <a:defRPr/>
            </a:pPr>
            <a:r>
              <a:rPr kumimoji="1" lang="zh-CN" altLang="en-US" sz="2000" b="1" i="0" u="none" strike="noStrike" kern="0" cap="none" spc="0" normalizeH="0" baseline="0" noProof="0" dirty="0">
                <a:ln>
                  <a:noFill/>
                </a:ln>
                <a:solidFill>
                  <a:srgbClr val="0000CC"/>
                </a:solidFill>
                <a:effectLst/>
                <a:uLnTx/>
                <a:uFillTx/>
                <a:latin typeface="+mn-lt"/>
                <a:ea typeface="+mn-ea"/>
              </a:rPr>
              <a:t>描述电路的连接</a:t>
            </a:r>
            <a:endParaRPr kumimoji="1" lang="zh-CN" altLang="en-US" sz="2000" b="1" i="0" u="none" strike="noStrike" kern="0" cap="none" spc="0" normalizeH="0" baseline="0" noProof="0" dirty="0">
              <a:ln>
                <a:noFill/>
              </a:ln>
              <a:solidFill>
                <a:srgbClr val="0000CC"/>
              </a:solidFill>
              <a:effectLst/>
              <a:uLnTx/>
              <a:uFillTx/>
              <a:latin typeface="+mn-lt"/>
              <a:ea typeface="+mn-ea"/>
            </a:endParaRPr>
          </a:p>
          <a:p>
            <a:pPr marL="742950" marR="0" lvl="1" indent="-285750" algn="l" defTabSz="914400" rtl="0" eaLnBrk="0" fontAlgn="base" latinLnBrk="0" hangingPunct="0">
              <a:lnSpc>
                <a:spcPct val="90000"/>
              </a:lnSpc>
              <a:spcBef>
                <a:spcPct val="50000"/>
              </a:spcBef>
              <a:spcAft>
                <a:spcPct val="0"/>
              </a:spcAft>
              <a:buClr>
                <a:srgbClr val="FF0000"/>
              </a:buClr>
              <a:buSzPct val="80000"/>
              <a:buFont typeface="Wingdings" panose="05000000000000000000" pitchFamily="2" charset="2"/>
              <a:buChar char="Ø"/>
              <a:defRPr/>
            </a:pPr>
            <a:r>
              <a:rPr kumimoji="1" lang="zh-CN" altLang="en-US" sz="2000" b="1" i="0" u="none" strike="noStrike" kern="0" cap="none" spc="0" normalizeH="0" baseline="0" noProof="0" dirty="0">
                <a:ln>
                  <a:noFill/>
                </a:ln>
                <a:solidFill>
                  <a:srgbClr val="0000CC"/>
                </a:solidFill>
                <a:effectLst/>
                <a:uLnTx/>
                <a:uFillTx/>
                <a:latin typeface="+mn-lt"/>
                <a:ea typeface="+mn-ea"/>
              </a:rPr>
              <a:t>描述电路的功能</a:t>
            </a:r>
            <a:endParaRPr kumimoji="1" lang="zh-CN" altLang="en-US" sz="2000" b="1" i="0" u="none" strike="noStrike" kern="0" cap="none" spc="0" normalizeH="0" baseline="0" noProof="0" dirty="0">
              <a:ln>
                <a:noFill/>
              </a:ln>
              <a:solidFill>
                <a:srgbClr val="0000CC"/>
              </a:solidFill>
              <a:effectLst/>
              <a:uLnTx/>
              <a:uFillTx/>
              <a:latin typeface="+mn-lt"/>
              <a:ea typeface="+mn-ea"/>
            </a:endParaRPr>
          </a:p>
          <a:p>
            <a:pPr marL="742950" marR="0" lvl="1" indent="-285750" algn="l" defTabSz="914400" rtl="0" eaLnBrk="0" fontAlgn="base" latinLnBrk="0" hangingPunct="0">
              <a:lnSpc>
                <a:spcPct val="90000"/>
              </a:lnSpc>
              <a:spcBef>
                <a:spcPct val="50000"/>
              </a:spcBef>
              <a:spcAft>
                <a:spcPct val="0"/>
              </a:spcAft>
              <a:buClr>
                <a:srgbClr val="FF0000"/>
              </a:buClr>
              <a:buSzPct val="80000"/>
              <a:buFont typeface="Wingdings" panose="05000000000000000000" pitchFamily="2" charset="2"/>
              <a:buChar char="Ø"/>
              <a:defRPr/>
            </a:pPr>
            <a:r>
              <a:rPr kumimoji="1" lang="zh-CN" altLang="en-US" sz="2000" b="1" i="0" u="none" strike="noStrike" kern="0" cap="none" spc="0" normalizeH="0" baseline="0" noProof="0" dirty="0">
                <a:ln>
                  <a:noFill/>
                </a:ln>
                <a:solidFill>
                  <a:srgbClr val="0000CC"/>
                </a:solidFill>
                <a:effectLst/>
                <a:uLnTx/>
                <a:uFillTx/>
                <a:latin typeface="+mn-lt"/>
                <a:ea typeface="+mn-ea"/>
              </a:rPr>
              <a:t>在不同抽象级上描述电路</a:t>
            </a:r>
            <a:endParaRPr kumimoji="1" lang="zh-CN" altLang="en-US" sz="2000" b="1" i="0" u="none" strike="noStrike" kern="0" cap="none" spc="0" normalizeH="0" baseline="0" noProof="0" dirty="0">
              <a:ln>
                <a:noFill/>
              </a:ln>
              <a:solidFill>
                <a:srgbClr val="0000CC"/>
              </a:solidFill>
              <a:effectLst/>
              <a:uLnTx/>
              <a:uFillTx/>
              <a:latin typeface="+mn-lt"/>
              <a:ea typeface="+mn-ea"/>
            </a:endParaRPr>
          </a:p>
          <a:p>
            <a:pPr marL="742950" marR="0" lvl="1" indent="-285750" algn="l" defTabSz="914400" rtl="0" eaLnBrk="0" fontAlgn="base" latinLnBrk="0" hangingPunct="0">
              <a:lnSpc>
                <a:spcPct val="90000"/>
              </a:lnSpc>
              <a:spcBef>
                <a:spcPct val="50000"/>
              </a:spcBef>
              <a:spcAft>
                <a:spcPct val="0"/>
              </a:spcAft>
              <a:buClr>
                <a:srgbClr val="FF0000"/>
              </a:buClr>
              <a:buSzPct val="80000"/>
              <a:buFont typeface="Wingdings" panose="05000000000000000000" pitchFamily="2" charset="2"/>
              <a:buChar char="Ø"/>
              <a:defRPr/>
            </a:pPr>
            <a:r>
              <a:rPr kumimoji="1" lang="zh-CN" altLang="en-US" sz="2000" b="1" i="0" u="none" strike="noStrike" kern="0" cap="none" spc="0" normalizeH="0" baseline="0" noProof="0" dirty="0">
                <a:ln>
                  <a:noFill/>
                </a:ln>
                <a:solidFill>
                  <a:srgbClr val="0000CC"/>
                </a:solidFill>
                <a:effectLst/>
                <a:uLnTx/>
                <a:uFillTx/>
                <a:latin typeface="+mn-lt"/>
                <a:ea typeface="+mn-ea"/>
              </a:rPr>
              <a:t>描述电路的时序</a:t>
            </a:r>
            <a:endParaRPr kumimoji="1" lang="zh-CN" altLang="en-US" sz="2000" b="1" i="0" u="none" strike="noStrike" kern="0" cap="none" spc="0" normalizeH="0" baseline="0" noProof="0" dirty="0">
              <a:ln>
                <a:noFill/>
              </a:ln>
              <a:solidFill>
                <a:srgbClr val="0000CC"/>
              </a:solidFill>
              <a:effectLst/>
              <a:uLnTx/>
              <a:uFillTx/>
              <a:latin typeface="+mn-lt"/>
              <a:ea typeface="+mn-ea"/>
            </a:endParaRPr>
          </a:p>
          <a:p>
            <a:pPr marL="742950" marR="0" lvl="1" indent="-285750" algn="l" defTabSz="914400" rtl="0" eaLnBrk="0" fontAlgn="base" latinLnBrk="0" hangingPunct="0">
              <a:lnSpc>
                <a:spcPct val="90000"/>
              </a:lnSpc>
              <a:spcBef>
                <a:spcPct val="50000"/>
              </a:spcBef>
              <a:spcAft>
                <a:spcPct val="0"/>
              </a:spcAft>
              <a:buClr>
                <a:srgbClr val="FF0000"/>
              </a:buClr>
              <a:buSzPct val="80000"/>
              <a:buFont typeface="Wingdings" panose="05000000000000000000" pitchFamily="2" charset="2"/>
              <a:buChar char="Ø"/>
              <a:defRPr/>
            </a:pPr>
            <a:r>
              <a:rPr kumimoji="1" lang="zh-CN" altLang="en-US" sz="2000" b="1" i="0" u="none" strike="noStrike" kern="0" cap="none" spc="0" normalizeH="0" baseline="0" noProof="0" dirty="0">
                <a:ln>
                  <a:noFill/>
                </a:ln>
                <a:solidFill>
                  <a:srgbClr val="0000CC"/>
                </a:solidFill>
                <a:effectLst/>
                <a:uLnTx/>
                <a:uFillTx/>
                <a:latin typeface="+mn-lt"/>
                <a:ea typeface="+mn-ea"/>
              </a:rPr>
              <a:t>表达具有并行性</a:t>
            </a:r>
            <a:endParaRPr kumimoji="1" lang="zh-CN" altLang="en-US" sz="2000" b="1" i="0" u="none" strike="noStrike" kern="0" cap="none" spc="0" normalizeH="0" baseline="0" noProof="0" dirty="0">
              <a:ln>
                <a:noFill/>
              </a:ln>
              <a:solidFill>
                <a:srgbClr val="0000CC"/>
              </a:solidFill>
              <a:effectLst/>
              <a:uLnTx/>
              <a:uFillTx/>
              <a:latin typeface="+mn-lt"/>
              <a:ea typeface="+mn-ea"/>
            </a:endParaRPr>
          </a:p>
          <a:p>
            <a:pPr marL="342900" marR="0" lvl="0" indent="-342900" algn="l" defTabSz="914400" rtl="0" eaLnBrk="0" fontAlgn="base" latinLnBrk="0" hangingPunct="0">
              <a:lnSpc>
                <a:spcPct val="90000"/>
              </a:lnSpc>
              <a:spcBef>
                <a:spcPct val="50000"/>
              </a:spcBef>
              <a:spcAft>
                <a:spcPct val="0"/>
              </a:spcAft>
              <a:buClr>
                <a:srgbClr val="3333FF"/>
              </a:buClr>
              <a:buSzTx/>
              <a:buFont typeface="Wingdings" panose="05000000000000000000" pitchFamily="2" charset="2"/>
              <a:buChar char="§"/>
              <a:defRPr/>
            </a:pPr>
            <a:r>
              <a:rPr kumimoji="1" lang="en-US" altLang="zh-CN" sz="2400" b="1" i="0" u="none" strike="noStrike" kern="0" cap="none" spc="0" normalizeH="0" baseline="0" noProof="0" dirty="0">
                <a:ln>
                  <a:noFill/>
                </a:ln>
                <a:solidFill>
                  <a:schemeClr val="tx1"/>
                </a:solidFill>
                <a:effectLst/>
                <a:uLnTx/>
                <a:uFillTx/>
                <a:latin typeface="+mn-lt"/>
                <a:ea typeface="+mn-ea"/>
                <a:cs typeface="+mn-cs"/>
              </a:rPr>
              <a:t>HDL</a:t>
            </a:r>
            <a:r>
              <a:rPr kumimoji="1" lang="zh-CN" altLang="en-US" sz="2400" b="1" i="0" u="none" strike="noStrike" kern="0" cap="none" spc="0" normalizeH="0" baseline="0" noProof="0" dirty="0">
                <a:ln>
                  <a:noFill/>
                </a:ln>
                <a:solidFill>
                  <a:schemeClr val="tx1"/>
                </a:solidFill>
                <a:effectLst/>
                <a:uLnTx/>
                <a:uFillTx/>
                <a:latin typeface="+mn-lt"/>
                <a:ea typeface="+mn-ea"/>
                <a:cs typeface="+mn-cs"/>
              </a:rPr>
              <a:t>主要有两种：</a:t>
            </a:r>
            <a:r>
              <a:rPr kumimoji="1" lang="en-US" altLang="zh-CN" sz="2400" b="1" i="0" u="none" strike="noStrike" kern="0" cap="none" spc="0" normalizeH="0" baseline="0" noProof="0" dirty="0">
                <a:ln>
                  <a:noFill/>
                </a:ln>
                <a:solidFill>
                  <a:schemeClr val="tx1"/>
                </a:solidFill>
                <a:effectLst/>
                <a:uLnTx/>
                <a:uFillTx/>
                <a:latin typeface="+mn-lt"/>
                <a:ea typeface="+mn-ea"/>
                <a:cs typeface="+mn-cs"/>
              </a:rPr>
              <a:t>Verilog</a:t>
            </a:r>
            <a:r>
              <a:rPr kumimoji="1" lang="zh-CN" altLang="en-US" sz="2400" b="1" i="0" u="none" strike="noStrike" kern="0" cap="none" spc="0" normalizeH="0" baseline="0" noProof="0" dirty="0">
                <a:ln>
                  <a:noFill/>
                </a:ln>
                <a:solidFill>
                  <a:schemeClr val="tx1"/>
                </a:solidFill>
                <a:effectLst/>
                <a:uLnTx/>
                <a:uFillTx/>
                <a:latin typeface="+mn-lt"/>
                <a:ea typeface="+mn-ea"/>
                <a:cs typeface="+mn-cs"/>
              </a:rPr>
              <a:t>和</a:t>
            </a:r>
            <a:r>
              <a:rPr kumimoji="1" lang="en-US" altLang="zh-CN" sz="2400" b="1" i="0" u="none" strike="noStrike" kern="0" cap="none" spc="0" normalizeH="0" baseline="0" noProof="0" dirty="0">
                <a:ln>
                  <a:noFill/>
                </a:ln>
                <a:solidFill>
                  <a:schemeClr val="tx1"/>
                </a:solidFill>
                <a:effectLst/>
                <a:uLnTx/>
                <a:uFillTx/>
                <a:latin typeface="+mn-lt"/>
                <a:ea typeface="+mn-ea"/>
                <a:cs typeface="+mn-cs"/>
              </a:rPr>
              <a:t>VHDL</a:t>
            </a:r>
            <a:endParaRPr kumimoji="1" lang="en-US" altLang="zh-CN" sz="2400" b="1"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90000"/>
              </a:lnSpc>
              <a:spcBef>
                <a:spcPct val="50000"/>
              </a:spcBef>
              <a:spcAft>
                <a:spcPct val="0"/>
              </a:spcAft>
              <a:buClr>
                <a:srgbClr val="FF0000"/>
              </a:buClr>
              <a:buSzPct val="80000"/>
              <a:buFont typeface="Wingdings" panose="05000000000000000000" pitchFamily="2" charset="2"/>
              <a:buChar char="Ø"/>
              <a:defRPr/>
            </a:pPr>
            <a:r>
              <a:rPr kumimoji="1" lang="en-US" altLang="zh-CN" sz="2000" b="1" i="0" u="none" strike="noStrike" kern="0" cap="none" spc="0" normalizeH="0" baseline="0" noProof="0" dirty="0">
                <a:ln>
                  <a:noFill/>
                </a:ln>
                <a:solidFill>
                  <a:srgbClr val="0000CC"/>
                </a:solidFill>
                <a:effectLst/>
                <a:uLnTx/>
                <a:uFillTx/>
                <a:latin typeface="+mn-lt"/>
                <a:ea typeface="+mn-ea"/>
              </a:rPr>
              <a:t>Verilog</a:t>
            </a:r>
            <a:r>
              <a:rPr kumimoji="1" lang="zh-CN" altLang="en-US" sz="2000" b="1" i="0" u="none" strike="noStrike" kern="0" cap="none" spc="0" normalizeH="0" baseline="0" noProof="0" dirty="0">
                <a:ln>
                  <a:noFill/>
                </a:ln>
                <a:solidFill>
                  <a:srgbClr val="0000CC"/>
                </a:solidFill>
                <a:effectLst/>
                <a:uLnTx/>
                <a:uFillTx/>
                <a:latin typeface="+mn-lt"/>
                <a:ea typeface="+mn-ea"/>
              </a:rPr>
              <a:t>起源于</a:t>
            </a:r>
            <a:r>
              <a:rPr kumimoji="1" lang="en-US" altLang="zh-CN" sz="2000" b="1" i="0" u="none" strike="noStrike" kern="0" cap="none" spc="0" normalizeH="0" baseline="0" noProof="0" dirty="0">
                <a:ln>
                  <a:noFill/>
                </a:ln>
                <a:solidFill>
                  <a:srgbClr val="0000CC"/>
                </a:solidFill>
                <a:effectLst/>
                <a:uLnTx/>
                <a:uFillTx/>
                <a:latin typeface="+mn-lt"/>
                <a:ea typeface="+mn-ea"/>
              </a:rPr>
              <a:t>C</a:t>
            </a:r>
            <a:r>
              <a:rPr kumimoji="1" lang="zh-CN" altLang="en-US" sz="2000" b="1" i="0" u="none" strike="noStrike" kern="0" cap="none" spc="0" normalizeH="0" baseline="0" noProof="0" dirty="0">
                <a:ln>
                  <a:noFill/>
                </a:ln>
                <a:solidFill>
                  <a:srgbClr val="0000CC"/>
                </a:solidFill>
                <a:effectLst/>
                <a:uLnTx/>
                <a:uFillTx/>
                <a:latin typeface="+mn-lt"/>
                <a:ea typeface="+mn-ea"/>
              </a:rPr>
              <a:t>语言，因此非常类似于</a:t>
            </a:r>
            <a:r>
              <a:rPr kumimoji="1" lang="en-US" altLang="zh-CN" sz="2000" b="1" i="0" u="none" strike="noStrike" kern="0" cap="none" spc="0" normalizeH="0" baseline="0" noProof="0" dirty="0">
                <a:ln>
                  <a:noFill/>
                </a:ln>
                <a:solidFill>
                  <a:srgbClr val="0000CC"/>
                </a:solidFill>
                <a:effectLst/>
                <a:uLnTx/>
                <a:uFillTx/>
                <a:latin typeface="+mn-lt"/>
                <a:ea typeface="+mn-ea"/>
              </a:rPr>
              <a:t>C</a:t>
            </a:r>
            <a:r>
              <a:rPr kumimoji="1" lang="zh-CN" altLang="en-US" sz="2000" b="1" i="0" u="none" strike="noStrike" kern="0" cap="none" spc="0" normalizeH="0" baseline="0" noProof="0" dirty="0">
                <a:ln>
                  <a:noFill/>
                </a:ln>
                <a:solidFill>
                  <a:srgbClr val="0000CC"/>
                </a:solidFill>
                <a:effectLst/>
                <a:uLnTx/>
                <a:uFillTx/>
                <a:latin typeface="+mn-lt"/>
                <a:ea typeface="+mn-ea"/>
              </a:rPr>
              <a:t>语言，容易掌握</a:t>
            </a:r>
            <a:endParaRPr kumimoji="1" lang="zh-CN" altLang="en-US" sz="2000" b="1" i="0" u="none" strike="noStrike" kern="0" cap="none" spc="0" normalizeH="0" baseline="0" noProof="0" dirty="0">
              <a:ln>
                <a:noFill/>
              </a:ln>
              <a:solidFill>
                <a:srgbClr val="0000CC"/>
              </a:solidFill>
              <a:effectLst/>
              <a:uLnTx/>
              <a:uFillTx/>
              <a:latin typeface="+mn-lt"/>
              <a:ea typeface="+mn-ea"/>
            </a:endParaRPr>
          </a:p>
          <a:p>
            <a:pPr marL="742950" marR="0" lvl="1" indent="-285750" algn="l" defTabSz="914400" rtl="0" eaLnBrk="0" fontAlgn="base" latinLnBrk="0" hangingPunct="0">
              <a:lnSpc>
                <a:spcPct val="90000"/>
              </a:lnSpc>
              <a:spcBef>
                <a:spcPct val="50000"/>
              </a:spcBef>
              <a:spcAft>
                <a:spcPct val="0"/>
              </a:spcAft>
              <a:buClr>
                <a:srgbClr val="FF0000"/>
              </a:buClr>
              <a:buSzPct val="80000"/>
              <a:buFont typeface="Wingdings" panose="05000000000000000000" pitchFamily="2" charset="2"/>
              <a:buChar char="Ø"/>
              <a:defRPr/>
            </a:pPr>
            <a:r>
              <a:rPr kumimoji="1" lang="en-US" altLang="zh-CN" sz="2000" b="1" i="0" u="none" strike="noStrike" kern="0" cap="none" spc="0" normalizeH="0" baseline="0" noProof="0" dirty="0">
                <a:ln>
                  <a:noFill/>
                </a:ln>
                <a:solidFill>
                  <a:srgbClr val="0000CC"/>
                </a:solidFill>
                <a:effectLst/>
                <a:uLnTx/>
                <a:uFillTx/>
                <a:latin typeface="+mn-lt"/>
                <a:ea typeface="+mn-ea"/>
              </a:rPr>
              <a:t>VHDL</a:t>
            </a:r>
            <a:r>
              <a:rPr kumimoji="1" lang="zh-CN" altLang="en-US" sz="2000" b="1" i="0" u="none" strike="noStrike" kern="0" cap="none" spc="0" normalizeH="0" baseline="0" noProof="0" dirty="0">
                <a:ln>
                  <a:noFill/>
                </a:ln>
                <a:solidFill>
                  <a:srgbClr val="0000CC"/>
                </a:solidFill>
                <a:effectLst/>
                <a:uLnTx/>
                <a:uFillTx/>
                <a:latin typeface="+mn-lt"/>
                <a:ea typeface="+mn-ea"/>
              </a:rPr>
              <a:t>起源于</a:t>
            </a:r>
            <a:r>
              <a:rPr kumimoji="1" lang="en-US" altLang="zh-CN" sz="2000" b="1" i="0" u="none" strike="noStrike" kern="0" cap="none" spc="0" normalizeH="0" baseline="0" noProof="0" dirty="0">
                <a:ln>
                  <a:noFill/>
                </a:ln>
                <a:solidFill>
                  <a:srgbClr val="0000CC"/>
                </a:solidFill>
                <a:effectLst/>
                <a:uLnTx/>
                <a:uFillTx/>
                <a:latin typeface="+mn-lt"/>
                <a:ea typeface="+mn-ea"/>
              </a:rPr>
              <a:t>ADA</a:t>
            </a:r>
            <a:r>
              <a:rPr kumimoji="1" lang="zh-CN" altLang="en-US" sz="2000" b="1" i="0" u="none" strike="noStrike" kern="0" cap="none" spc="0" normalizeH="0" baseline="0" noProof="0" dirty="0">
                <a:ln>
                  <a:noFill/>
                </a:ln>
                <a:solidFill>
                  <a:srgbClr val="0000CC"/>
                </a:solidFill>
                <a:effectLst/>
                <a:uLnTx/>
                <a:uFillTx/>
                <a:latin typeface="+mn-lt"/>
                <a:ea typeface="+mn-ea"/>
              </a:rPr>
              <a:t>语言，格式严谨，不易学习。</a:t>
            </a:r>
            <a:endParaRPr kumimoji="1" lang="zh-CN" altLang="en-US" sz="2000" b="1" i="0" u="none" strike="noStrike" kern="0" cap="none" spc="0" normalizeH="0" baseline="0" noProof="0" dirty="0">
              <a:ln>
                <a:noFill/>
              </a:ln>
              <a:solidFill>
                <a:srgbClr val="0000CC"/>
              </a:solidFill>
              <a:effectLst/>
              <a:uLnTx/>
              <a:uFillTx/>
              <a:latin typeface="+mn-lt"/>
              <a:ea typeface="+mn-ea"/>
            </a:endParaRPr>
          </a:p>
          <a:p>
            <a:pPr marL="742950" marR="0" lvl="1" indent="-285750" algn="l" defTabSz="914400" rtl="0" eaLnBrk="0" fontAlgn="base" latinLnBrk="0" hangingPunct="0">
              <a:lnSpc>
                <a:spcPct val="90000"/>
              </a:lnSpc>
              <a:spcBef>
                <a:spcPct val="50000"/>
              </a:spcBef>
              <a:spcAft>
                <a:spcPct val="0"/>
              </a:spcAft>
              <a:buClr>
                <a:srgbClr val="FF0000"/>
              </a:buClr>
              <a:buSzPct val="80000"/>
              <a:buFont typeface="Wingdings" panose="05000000000000000000" pitchFamily="2" charset="2"/>
              <a:buChar char="Ø"/>
              <a:defRPr/>
            </a:pPr>
            <a:r>
              <a:rPr kumimoji="1" lang="en-US" altLang="zh-CN" sz="2000" b="1" i="0" u="none" strike="noStrike" kern="0" cap="none" spc="0" normalizeH="0" baseline="0" noProof="0" dirty="0">
                <a:ln>
                  <a:noFill/>
                </a:ln>
                <a:solidFill>
                  <a:srgbClr val="0000CC"/>
                </a:solidFill>
                <a:effectLst/>
                <a:uLnTx/>
                <a:uFillTx/>
                <a:latin typeface="+mn-lt"/>
                <a:ea typeface="+mn-ea"/>
              </a:rPr>
              <a:t>VHDL</a:t>
            </a:r>
            <a:r>
              <a:rPr kumimoji="1" lang="zh-CN" altLang="en-US" sz="2000" b="1" i="0" u="none" strike="noStrike" kern="0" cap="none" spc="0" normalizeH="0" baseline="0" noProof="0" dirty="0">
                <a:ln>
                  <a:noFill/>
                </a:ln>
                <a:solidFill>
                  <a:srgbClr val="0000CC"/>
                </a:solidFill>
                <a:effectLst/>
                <a:uLnTx/>
                <a:uFillTx/>
                <a:latin typeface="+mn-lt"/>
                <a:ea typeface="+mn-ea"/>
              </a:rPr>
              <a:t>出现较晚，但标准化早。</a:t>
            </a:r>
            <a:r>
              <a:rPr kumimoji="1" lang="en-US" altLang="zh-CN" sz="2000" b="1" i="0" u="none" strike="noStrike" kern="0" cap="none" spc="0" normalizeH="0" baseline="0" noProof="0" dirty="0">
                <a:ln>
                  <a:noFill/>
                </a:ln>
                <a:solidFill>
                  <a:srgbClr val="0000CC"/>
                </a:solidFill>
                <a:effectLst/>
                <a:uLnTx/>
                <a:uFillTx/>
                <a:latin typeface="+mn-lt"/>
                <a:ea typeface="+mn-ea"/>
              </a:rPr>
              <a:t>IEEE 1706-1985</a:t>
            </a:r>
            <a:r>
              <a:rPr kumimoji="1" lang="zh-CN" altLang="en-US" sz="2000" b="1" i="0" u="none" strike="noStrike" kern="0" cap="none" spc="0" normalizeH="0" baseline="0" noProof="0" dirty="0">
                <a:ln>
                  <a:noFill/>
                </a:ln>
                <a:solidFill>
                  <a:srgbClr val="0000CC"/>
                </a:solidFill>
                <a:effectLst/>
                <a:uLnTx/>
                <a:uFillTx/>
                <a:latin typeface="+mn-lt"/>
                <a:ea typeface="+mn-ea"/>
              </a:rPr>
              <a:t>标准。</a:t>
            </a:r>
            <a:endParaRPr kumimoji="1" lang="zh-CN" altLang="en-US" sz="2000" b="1" i="0" u="none" strike="noStrike" kern="0" cap="none" spc="0" normalizeH="0" baseline="0" noProof="0" dirty="0">
              <a:ln>
                <a:noFill/>
              </a:ln>
              <a:solidFill>
                <a:srgbClr val="0000CC"/>
              </a:solidFill>
              <a:effectLst/>
              <a:uLnTx/>
              <a:uFillTx/>
              <a:latin typeface="+mn-lt"/>
              <a:ea typeface="+mn-ea"/>
            </a:endParaRPr>
          </a:p>
        </p:txBody>
      </p:sp>
      <p:sp>
        <p:nvSpPr>
          <p:cNvPr id="64516" name="Line 4"/>
          <p:cNvSpPr/>
          <p:nvPr/>
        </p:nvSpPr>
        <p:spPr>
          <a:xfrm>
            <a:off x="420688" y="708025"/>
            <a:ext cx="8382000" cy="0"/>
          </a:xfrm>
          <a:prstGeom prst="line">
            <a:avLst/>
          </a:prstGeom>
          <a:ln w="9525" cap="flat" cmpd="sng">
            <a:solidFill>
              <a:schemeClr val="accent2"/>
            </a:solidFill>
            <a:prstDash val="solid"/>
            <a:headEnd type="none" w="med" len="med"/>
            <a:tailEnd type="none" w="med" len="med"/>
          </a:ln>
        </p:spPr>
      </p:sp>
    </p:spTree>
  </p:cSld>
  <p:clrMapOvr>
    <a:masterClrMapping/>
  </p:clrMapOvr>
  <p:transition spd="med">
    <p:cover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2  Verilog HDL</a:t>
            </a:r>
            <a:r>
              <a:rPr lang="zh-CN" altLang="en-US" dirty="0">
                <a:latin typeface="华文楷体" panose="02010600040101010101" pitchFamily="2" charset="-122"/>
              </a:rPr>
              <a:t>基本结构</a:t>
            </a:r>
            <a:endParaRPr lang="zh-CN" altLang="en-US" dirty="0">
              <a:latin typeface="华文楷体" panose="02010600040101010101" pitchFamily="2" charset="-122"/>
            </a:endParaRPr>
          </a:p>
        </p:txBody>
      </p:sp>
      <p:sp>
        <p:nvSpPr>
          <p:cNvPr id="1607683" name="Rectangle 3"/>
          <p:cNvSpPr>
            <a:spLocks noGrp="1"/>
          </p:cNvSpPr>
          <p:nvPr>
            <p:ph idx="1"/>
          </p:nvPr>
        </p:nvSpPr>
        <p:spPr>
          <a:xfrm>
            <a:off x="684213" y="1677988"/>
            <a:ext cx="8072437" cy="1949450"/>
          </a:xfrm>
          <a:ln/>
        </p:spPr>
        <p:txBody>
          <a:bodyPr vert="horz" wrap="square" lIns="91440" tIns="45720" rIns="91440" bIns="45720" anchor="t" anchorCtr="0"/>
          <a:p>
            <a:pPr algn="just">
              <a:lnSpc>
                <a:spcPct val="110000"/>
              </a:lnSpc>
              <a:spcBef>
                <a:spcPct val="0"/>
              </a:spcBef>
            </a:pPr>
            <a:r>
              <a:rPr lang="zh-CN" altLang="zh-CN" dirty="0">
                <a:latin typeface="华文新魏" panose="02010800040101010101" pitchFamily="2" charset="-122"/>
                <a:ea typeface="华文新魏" panose="02010800040101010101" pitchFamily="2" charset="-122"/>
              </a:rPr>
              <a:t>在Verilog 模块中有</a:t>
            </a:r>
            <a:r>
              <a:rPr lang="zh-CN" altLang="en-US" dirty="0">
                <a:latin typeface="华文新魏" panose="02010800040101010101" pitchFamily="2" charset="-122"/>
                <a:ea typeface="华文新魏" panose="02010800040101010101" pitchFamily="2" charset="-122"/>
              </a:rPr>
              <a:t>多</a:t>
            </a:r>
            <a:r>
              <a:rPr lang="zh-CN" altLang="zh-CN" dirty="0">
                <a:latin typeface="华文新魏" panose="02010800040101010101" pitchFamily="2" charset="-122"/>
                <a:ea typeface="华文新魏" panose="02010800040101010101" pitchFamily="2" charset="-122"/>
              </a:rPr>
              <a:t>种方法可以描述电路的</a:t>
            </a:r>
            <a:r>
              <a:rPr lang="zh-CN" altLang="zh-CN" dirty="0">
                <a:solidFill>
                  <a:srgbClr val="FF0066"/>
                </a:solidFill>
                <a:latin typeface="华文新魏" panose="02010800040101010101" pitchFamily="2" charset="-122"/>
                <a:ea typeface="华文新魏" panose="02010800040101010101" pitchFamily="2" charset="-122"/>
              </a:rPr>
              <a:t>逻辑功能</a:t>
            </a:r>
            <a:r>
              <a:rPr lang="zh-CN" altLang="zh-CN" dirty="0">
                <a:latin typeface="宋体" panose="02010600030101010101" pitchFamily="2" charset="-122"/>
              </a:rPr>
              <a:t>：</a:t>
            </a:r>
            <a:endParaRPr lang="zh-CN" altLang="en-US" dirty="0">
              <a:latin typeface="宋体" panose="02010600030101010101" pitchFamily="2" charset="-122"/>
            </a:endParaRPr>
          </a:p>
          <a:p>
            <a:pPr algn="just">
              <a:lnSpc>
                <a:spcPct val="110000"/>
              </a:lnSpc>
              <a:spcBef>
                <a:spcPct val="0"/>
              </a:spcBef>
              <a:buNone/>
            </a:pPr>
            <a:r>
              <a:rPr lang="zh-CN" altLang="zh-CN" dirty="0">
                <a:solidFill>
                  <a:srgbClr val="CC0000"/>
                </a:solidFill>
                <a:latin typeface="华文彩云" panose="02010800040101010101" pitchFamily="2" charset="-122"/>
                <a:ea typeface="华文彩云" panose="02010800040101010101" pitchFamily="2" charset="-122"/>
              </a:rPr>
              <a:t>（</a:t>
            </a:r>
            <a:r>
              <a:rPr lang="en-US" altLang="zh-CN" dirty="0">
                <a:solidFill>
                  <a:srgbClr val="CC0000"/>
                </a:solidFill>
                <a:latin typeface="华文彩云" panose="02010800040101010101" pitchFamily="2" charset="-122"/>
                <a:ea typeface="华文彩云" panose="02010800040101010101" pitchFamily="2" charset="-122"/>
              </a:rPr>
              <a:t>1</a:t>
            </a:r>
            <a:r>
              <a:rPr lang="zh-CN" altLang="en-US" dirty="0">
                <a:solidFill>
                  <a:srgbClr val="CC0000"/>
                </a:solidFill>
                <a:latin typeface="华文彩云" panose="02010800040101010101" pitchFamily="2" charset="-122"/>
                <a:ea typeface="华文彩云" panose="02010800040101010101" pitchFamily="2" charset="-122"/>
              </a:rPr>
              <a:t>）</a:t>
            </a:r>
            <a:r>
              <a:rPr lang="zh-CN" altLang="zh-CN" dirty="0">
                <a:latin typeface="宋体" panose="02010600030101010101" pitchFamily="2" charset="-122"/>
              </a:rPr>
              <a:t>用</a:t>
            </a:r>
            <a:r>
              <a:rPr lang="zh-CN" altLang="zh-CN" dirty="0">
                <a:latin typeface="Times New Roman" panose="02020603050405020304" pitchFamily="18" charset="0"/>
              </a:rPr>
              <a:t>assign 语句</a:t>
            </a:r>
            <a:endParaRPr lang="zh-CN" altLang="zh-CN" dirty="0">
              <a:latin typeface="Times New Roman" panose="02020603050405020304" pitchFamily="18" charset="0"/>
            </a:endParaRPr>
          </a:p>
          <a:p>
            <a:pPr eaLnBrk="1" hangingPunct="1">
              <a:lnSpc>
                <a:spcPct val="110000"/>
              </a:lnSpc>
              <a:buNone/>
            </a:pPr>
            <a:r>
              <a:rPr lang="zh-CN" altLang="zh-CN" dirty="0">
                <a:latin typeface="Times New Roman" panose="02020603050405020304" pitchFamily="18" charset="0"/>
              </a:rPr>
              <a:t> </a:t>
            </a:r>
            <a:r>
              <a:rPr lang="zh-CN" altLang="en-US" dirty="0">
                <a:latin typeface="Times New Roman" panose="02020603050405020304" pitchFamily="18" charset="0"/>
              </a:rPr>
              <a:t>		</a:t>
            </a:r>
            <a:r>
              <a:rPr lang="zh-CN" altLang="zh-CN" dirty="0">
                <a:latin typeface="Times New Roman" panose="02020603050405020304" pitchFamily="18" charset="0"/>
              </a:rPr>
              <a:t>assign x = ( b &amp; ~c )；</a:t>
            </a:r>
            <a:endParaRPr lang="zh-CN" altLang="en-US" dirty="0">
              <a:latin typeface="Times New Roman" panose="02020603050405020304" pitchFamily="18" charset="0"/>
            </a:endParaRPr>
          </a:p>
        </p:txBody>
      </p:sp>
      <p:sp>
        <p:nvSpPr>
          <p:cNvPr id="1607684" name="Text Box 4"/>
          <p:cNvSpPr txBox="1"/>
          <p:nvPr/>
        </p:nvSpPr>
        <p:spPr>
          <a:xfrm>
            <a:off x="3463925" y="2160588"/>
            <a:ext cx="1828800" cy="396875"/>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spcBef>
                <a:spcPct val="0"/>
              </a:spcBef>
              <a:buClrTx/>
              <a:buFontTx/>
              <a:buNone/>
            </a:pPr>
            <a:r>
              <a:rPr lang="zh-CN" altLang="zh-CN" sz="2000" dirty="0">
                <a:latin typeface="宋体" panose="02010600030101010101" pitchFamily="2" charset="-122"/>
              </a:rPr>
              <a:t>连续赋值语句</a:t>
            </a:r>
            <a:endParaRPr lang="zh-CN" altLang="en-US" sz="2000" dirty="0">
              <a:latin typeface="宋体" panose="02010600030101010101" pitchFamily="2" charset="-122"/>
            </a:endParaRPr>
          </a:p>
        </p:txBody>
      </p:sp>
      <p:sp>
        <p:nvSpPr>
          <p:cNvPr id="1607685" name="AutoShape 5"/>
          <p:cNvSpPr/>
          <p:nvPr/>
        </p:nvSpPr>
        <p:spPr>
          <a:xfrm>
            <a:off x="5688013" y="2268538"/>
            <a:ext cx="1498600" cy="685800"/>
          </a:xfrm>
          <a:prstGeom prst="wedgeRoundRectCallout">
            <a:avLst>
              <a:gd name="adj1" fmla="val -73199"/>
              <a:gd name="adj2" fmla="val -47222"/>
              <a:gd name="adj3" fmla="val 16667"/>
            </a:avLst>
          </a:prstGeom>
          <a:solidFill>
            <a:srgbClr val="FFCCCC"/>
          </a:solidFill>
          <a:ln w="9525">
            <a:noFill/>
          </a:ln>
          <a:effectLst>
            <a:prstShdw prst="shdw17" dist="17961" dir="2699999">
              <a:srgbClr val="997A7A"/>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1800" b="0" dirty="0">
                <a:latin typeface="Arial" panose="020B0604020202020204" pitchFamily="34" charset="0"/>
              </a:rPr>
              <a:t>常用于描述</a:t>
            </a:r>
            <a:r>
              <a:rPr lang="zh-CN" altLang="en-US" sz="1800" dirty="0">
                <a:latin typeface="Arial" panose="020B0604020202020204" pitchFamily="34" charset="0"/>
              </a:rPr>
              <a:t>组合</a:t>
            </a:r>
            <a:r>
              <a:rPr lang="zh-CN" altLang="en-US" sz="1800" b="0" dirty="0">
                <a:latin typeface="Arial" panose="020B0604020202020204" pitchFamily="34" charset="0"/>
              </a:rPr>
              <a:t>逻辑</a:t>
            </a:r>
            <a:endParaRPr lang="zh-CN" altLang="en-US" sz="1800" b="0" dirty="0">
              <a:latin typeface="Arial" panose="020B0604020202020204" pitchFamily="34" charset="0"/>
            </a:endParaRPr>
          </a:p>
        </p:txBody>
      </p:sp>
      <p:sp>
        <p:nvSpPr>
          <p:cNvPr id="1607686" name="Text Box 6"/>
          <p:cNvSpPr txBox="1"/>
          <p:nvPr/>
        </p:nvSpPr>
        <p:spPr>
          <a:xfrm>
            <a:off x="5018088" y="3783013"/>
            <a:ext cx="1600200" cy="396875"/>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spcBef>
                <a:spcPct val="0"/>
              </a:spcBef>
              <a:buClrTx/>
              <a:buFontTx/>
              <a:buNone/>
            </a:pPr>
            <a:r>
              <a:rPr lang="zh-CN" altLang="zh-CN" sz="2000" dirty="0">
                <a:latin typeface="宋体" panose="02010600030101010101" pitchFamily="2" charset="-122"/>
              </a:rPr>
              <a:t>门元件例化</a:t>
            </a:r>
            <a:endParaRPr lang="zh-CN" altLang="en-US" sz="2000" dirty="0">
              <a:latin typeface="宋体" panose="02010600030101010101" pitchFamily="2" charset="-122"/>
            </a:endParaRPr>
          </a:p>
        </p:txBody>
      </p:sp>
      <p:sp>
        <p:nvSpPr>
          <p:cNvPr id="1607689" name="AutoShape 9">
            <a:hlinkClick r:id="" action="ppaction://noaction"/>
          </p:cNvPr>
          <p:cNvSpPr/>
          <p:nvPr/>
        </p:nvSpPr>
        <p:spPr>
          <a:xfrm>
            <a:off x="7161213" y="5403850"/>
            <a:ext cx="1803400" cy="576263"/>
          </a:xfrm>
          <a:prstGeom prst="actionButtonBlank">
            <a:avLst/>
          </a:prstGeom>
          <a:solidFill>
            <a:srgbClr val="FF9900"/>
          </a:solidFill>
          <a:ln w="9525" cap="flat" cmpd="sng">
            <a:solidFill>
              <a:srgbClr val="FFFF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2000" dirty="0">
                <a:solidFill>
                  <a:schemeClr val="tx2"/>
                </a:solidFill>
                <a:latin typeface="Times New Roman" panose="02020603050405020304" pitchFamily="18" charset="0"/>
                <a:ea typeface="方正姚体" panose="02010601030101010101" pitchFamily="2" charset="-122"/>
              </a:rPr>
              <a:t>模块元件例化</a:t>
            </a:r>
            <a:endParaRPr lang="zh-CN" altLang="en-US" sz="2000" dirty="0">
              <a:solidFill>
                <a:schemeClr val="tx2"/>
              </a:solidFill>
              <a:latin typeface="Times New Roman" panose="02020603050405020304" pitchFamily="18" charset="0"/>
              <a:ea typeface="方正姚体" panose="02010601030101010101" pitchFamily="2" charset="-122"/>
            </a:endParaRPr>
          </a:p>
        </p:txBody>
      </p:sp>
      <p:sp>
        <p:nvSpPr>
          <p:cNvPr id="1607690" name="AutoShape 10"/>
          <p:cNvSpPr/>
          <p:nvPr/>
        </p:nvSpPr>
        <p:spPr>
          <a:xfrm>
            <a:off x="2943225" y="4491038"/>
            <a:ext cx="1514475" cy="381000"/>
          </a:xfrm>
          <a:prstGeom prst="wedgeRoundRectCallout">
            <a:avLst>
              <a:gd name="adj1" fmla="val -75157"/>
              <a:gd name="adj2" fmla="val -170417"/>
              <a:gd name="adj3" fmla="val 16667"/>
            </a:avLst>
          </a:prstGeom>
          <a:solidFill>
            <a:srgbClr val="FFCCCC"/>
          </a:solidFill>
          <a:ln w="9525">
            <a:noFill/>
          </a:ln>
          <a:effectLst>
            <a:prstShdw prst="shdw17" dist="17961" dir="2699999">
              <a:srgbClr val="997A7A"/>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1800" b="0" dirty="0"/>
              <a:t>例化元件名</a:t>
            </a:r>
            <a:endParaRPr lang="zh-CN" altLang="en-US" sz="1800" b="0" dirty="0"/>
          </a:p>
        </p:txBody>
      </p:sp>
      <p:sp>
        <p:nvSpPr>
          <p:cNvPr id="1607691" name="AutoShape 11"/>
          <p:cNvSpPr/>
          <p:nvPr/>
        </p:nvSpPr>
        <p:spPr>
          <a:xfrm>
            <a:off x="577850" y="4344988"/>
            <a:ext cx="1758950" cy="381000"/>
          </a:xfrm>
          <a:prstGeom prst="wedgeRoundRectCallout">
            <a:avLst>
              <a:gd name="adj1" fmla="val 12005"/>
              <a:gd name="adj2" fmla="val -142083"/>
              <a:gd name="adj3" fmla="val 16667"/>
            </a:avLst>
          </a:prstGeom>
          <a:solidFill>
            <a:srgbClr val="FFCCCC"/>
          </a:solidFill>
          <a:ln w="9525">
            <a:noFill/>
          </a:ln>
          <a:effectLst>
            <a:prstShdw prst="shdw17" dist="17961" dir="2699999">
              <a:srgbClr val="997A7A"/>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1800" b="0" dirty="0">
                <a:latin typeface="Arial" panose="020B0604020202020204" pitchFamily="34" charset="0"/>
              </a:rPr>
              <a:t>门元件关键字</a:t>
            </a:r>
            <a:endParaRPr lang="zh-CN" altLang="en-US" sz="1800" b="0" dirty="0">
              <a:latin typeface="Arial" panose="020B0604020202020204" pitchFamily="34" charset="0"/>
            </a:endParaRPr>
          </a:p>
        </p:txBody>
      </p:sp>
      <p:sp>
        <p:nvSpPr>
          <p:cNvPr id="1607692" name="Rectangle 12"/>
          <p:cNvSpPr/>
          <p:nvPr/>
        </p:nvSpPr>
        <p:spPr>
          <a:xfrm>
            <a:off x="1328738" y="3752850"/>
            <a:ext cx="3108325" cy="390525"/>
          </a:xfrm>
          <a:prstGeom prst="rect">
            <a:avLst/>
          </a:prstGeom>
          <a:noFill/>
          <a:ln w="19050" cap="flat" cmpd="sng">
            <a:solidFill>
              <a:srgbClr val="FF0000"/>
            </a:solidFill>
            <a:prstDash val="dashDot"/>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1607693" name="Rectangle 13"/>
          <p:cNvSpPr/>
          <p:nvPr/>
        </p:nvSpPr>
        <p:spPr>
          <a:xfrm>
            <a:off x="447675" y="3192463"/>
            <a:ext cx="6786563" cy="939800"/>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algn="just">
              <a:lnSpc>
                <a:spcPct val="105000"/>
              </a:lnSpc>
              <a:spcBef>
                <a:spcPct val="0"/>
              </a:spcBef>
              <a:buNone/>
            </a:pPr>
            <a:r>
              <a:rPr lang="zh-CN" altLang="zh-CN" dirty="0">
                <a:solidFill>
                  <a:srgbClr val="CC0000"/>
                </a:solidFill>
                <a:latin typeface="华文彩云" panose="02010800040101010101" pitchFamily="2" charset="-122"/>
                <a:ea typeface="华文彩云" panose="02010800040101010101" pitchFamily="2" charset="-122"/>
              </a:rPr>
              <a:t>（</a:t>
            </a:r>
            <a:r>
              <a:rPr lang="en-US" altLang="zh-CN" dirty="0">
                <a:solidFill>
                  <a:srgbClr val="CC0000"/>
                </a:solidFill>
                <a:latin typeface="华文彩云" panose="02010800040101010101" pitchFamily="2" charset="-122"/>
                <a:ea typeface="华文彩云" panose="02010800040101010101" pitchFamily="2" charset="-122"/>
              </a:rPr>
              <a:t>2</a:t>
            </a:r>
            <a:r>
              <a:rPr lang="zh-CN" altLang="en-US" dirty="0">
                <a:solidFill>
                  <a:srgbClr val="CC0000"/>
                </a:solidFill>
                <a:latin typeface="华文彩云" panose="02010800040101010101" pitchFamily="2" charset="-122"/>
                <a:ea typeface="华文彩云" panose="02010800040101010101" pitchFamily="2" charset="-122"/>
              </a:rPr>
              <a:t>）</a:t>
            </a:r>
            <a:r>
              <a:rPr lang="zh-CN" altLang="zh-CN" dirty="0">
                <a:latin typeface="宋体" panose="02010600030101010101" pitchFamily="2" charset="-122"/>
              </a:rPr>
              <a:t>用元件例化（</a:t>
            </a:r>
            <a:r>
              <a:rPr lang="en-US" altLang="zh-CN" dirty="0">
                <a:latin typeface="Times New Roman" panose="02020603050405020304" pitchFamily="18" charset="0"/>
              </a:rPr>
              <a:t>instantiate</a:t>
            </a:r>
            <a:r>
              <a:rPr lang="zh-CN" altLang="en-US" dirty="0">
                <a:latin typeface="Times New Roman" panose="02020603050405020304" pitchFamily="18" charset="0"/>
              </a:rPr>
              <a:t>）</a:t>
            </a:r>
            <a:endParaRPr lang="zh-CN" altLang="zh-CN" dirty="0">
              <a:latin typeface="Times New Roman" panose="02020603050405020304" pitchFamily="18" charset="0"/>
            </a:endParaRPr>
          </a:p>
          <a:p>
            <a:pPr marL="342900" lvl="0" indent="-342900" eaLnBrk="1" hangingPunct="1">
              <a:buNone/>
            </a:pPr>
            <a:r>
              <a:rPr lang="zh-CN" altLang="en-US" dirty="0">
                <a:latin typeface="Times New Roman" panose="02020603050405020304" pitchFamily="18" charset="0"/>
              </a:rPr>
              <a:t>		</a:t>
            </a:r>
            <a:r>
              <a:rPr lang="zh-CN" altLang="zh-CN" dirty="0">
                <a:solidFill>
                  <a:srgbClr val="FF0066"/>
                </a:solidFill>
                <a:latin typeface="Times New Roman" panose="02020603050405020304" pitchFamily="18" charset="0"/>
              </a:rPr>
              <a:t>and</a:t>
            </a:r>
            <a:r>
              <a:rPr lang="zh-CN" altLang="zh-CN" dirty="0">
                <a:latin typeface="Times New Roman" panose="02020603050405020304" pitchFamily="18" charset="0"/>
              </a:rPr>
              <a:t> </a:t>
            </a:r>
            <a:r>
              <a:rPr lang="en-US" altLang="zh-CN" dirty="0">
                <a:solidFill>
                  <a:srgbClr val="990099"/>
                </a:solidFill>
                <a:latin typeface="Times New Roman" panose="02020603050405020304" pitchFamily="18" charset="0"/>
              </a:rPr>
              <a:t>my</a:t>
            </a:r>
            <a:r>
              <a:rPr lang="zh-CN" altLang="zh-CN" dirty="0">
                <a:solidFill>
                  <a:srgbClr val="990099"/>
                </a:solidFill>
                <a:latin typeface="Times New Roman" panose="02020603050405020304" pitchFamily="18" charset="0"/>
              </a:rPr>
              <a:t>and</a:t>
            </a:r>
            <a:r>
              <a:rPr lang="en-US" altLang="zh-CN" dirty="0">
                <a:solidFill>
                  <a:srgbClr val="990099"/>
                </a:solidFill>
                <a:latin typeface="Times New Roman" panose="02020603050405020304" pitchFamily="18" charset="0"/>
              </a:rPr>
              <a:t>5</a:t>
            </a:r>
            <a:r>
              <a:rPr lang="zh-CN" altLang="zh-CN" dirty="0">
                <a:latin typeface="Times New Roman" panose="02020603050405020304" pitchFamily="18" charset="0"/>
              </a:rPr>
              <a:t>( </a:t>
            </a:r>
            <a:r>
              <a:rPr lang="en-US" altLang="zh-CN" dirty="0">
                <a:latin typeface="Times New Roman" panose="02020603050405020304" pitchFamily="18" charset="0"/>
              </a:rPr>
              <a:t>f</a:t>
            </a:r>
            <a:r>
              <a:rPr lang="zh-CN" altLang="zh-CN" dirty="0">
                <a:latin typeface="Times New Roman" panose="02020603050405020304" pitchFamily="18" charset="0"/>
              </a:rPr>
              <a:t>,a,b</a:t>
            </a:r>
            <a:r>
              <a:rPr lang="en-US" altLang="zh-CN" dirty="0">
                <a:latin typeface="Times New Roman" panose="02020603050405020304" pitchFamily="18" charset="0"/>
              </a:rPr>
              <a:t>,c</a:t>
            </a:r>
            <a:r>
              <a:rPr lang="zh-CN" altLang="zh-CN" dirty="0">
                <a:latin typeface="Times New Roman" panose="02020603050405020304" pitchFamily="18" charset="0"/>
              </a:rPr>
              <a:t>)；</a:t>
            </a:r>
            <a:endParaRPr lang="zh-CN" altLang="en-US" dirty="0">
              <a:latin typeface="Times New Roman" panose="02020603050405020304" pitchFamily="18" charset="0"/>
            </a:endParaRPr>
          </a:p>
        </p:txBody>
      </p:sp>
      <p:sp>
        <p:nvSpPr>
          <p:cNvPr id="1607694" name="AutoShape 14"/>
          <p:cNvSpPr/>
          <p:nvPr/>
        </p:nvSpPr>
        <p:spPr>
          <a:xfrm>
            <a:off x="436563" y="4697413"/>
            <a:ext cx="6507162" cy="2232025"/>
          </a:xfrm>
          <a:prstGeom prst="horizontalScroll">
            <a:avLst>
              <a:gd name="adj" fmla="val 12500"/>
            </a:avLst>
          </a:prstGeom>
          <a:solidFill>
            <a:srgbClr val="FFCC99"/>
          </a:solidFill>
          <a:ln w="9525">
            <a:noFill/>
          </a:ln>
        </p:spPr>
        <p:txBody>
          <a:bodyPr anchor="ctr"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287655" algn="just">
              <a:lnSpc>
                <a:spcPct val="105000"/>
              </a:lnSpc>
              <a:spcBef>
                <a:spcPct val="0"/>
              </a:spcBef>
              <a:buClr>
                <a:srgbClr val="FF0066"/>
              </a:buClr>
              <a:buFont typeface="Wingdings" panose="05000000000000000000" pitchFamily="2" charset="2"/>
              <a:buChar char="v"/>
            </a:pPr>
            <a:r>
              <a:rPr lang="zh-CN" altLang="zh-CN" sz="2000" dirty="0">
                <a:solidFill>
                  <a:schemeClr val="tx2"/>
                </a:solidFill>
                <a:latin typeface="华文新魏" panose="02010800040101010101" pitchFamily="2" charset="-122"/>
                <a:ea typeface="华文新魏" panose="02010800040101010101" pitchFamily="2" charset="-122"/>
              </a:rPr>
              <a:t>注</a:t>
            </a:r>
            <a:r>
              <a:rPr lang="en-US" altLang="zh-CN" sz="2000" dirty="0">
                <a:solidFill>
                  <a:schemeClr val="tx2"/>
                </a:solidFill>
                <a:latin typeface="华文新魏" panose="02010800040101010101" pitchFamily="2" charset="-122"/>
                <a:ea typeface="华文新魏" panose="02010800040101010101" pitchFamily="2" charset="-122"/>
              </a:rPr>
              <a:t>1</a:t>
            </a:r>
            <a:r>
              <a:rPr lang="zh-CN" altLang="zh-CN" sz="2000" dirty="0">
                <a:solidFill>
                  <a:schemeClr val="tx2"/>
                </a:solidFill>
                <a:latin typeface="华文新魏" panose="02010800040101010101" pitchFamily="2" charset="-122"/>
                <a:ea typeface="华文新魏" panose="02010800040101010101" pitchFamily="2" charset="-122"/>
              </a:rPr>
              <a:t>：元件例化即是调用</a:t>
            </a:r>
            <a:r>
              <a:rPr lang="en-US" altLang="zh-CN" sz="2000" dirty="0">
                <a:solidFill>
                  <a:schemeClr val="tx2"/>
                </a:solidFill>
                <a:latin typeface="华文新魏" panose="02010800040101010101" pitchFamily="2" charset="-122"/>
                <a:ea typeface="华文新魏" panose="02010800040101010101" pitchFamily="2" charset="-122"/>
              </a:rPr>
              <a:t>Verilog HDL</a:t>
            </a:r>
            <a:r>
              <a:rPr lang="zh-CN" altLang="en-US" sz="2000" dirty="0">
                <a:solidFill>
                  <a:schemeClr val="tx2"/>
                </a:solidFill>
                <a:latin typeface="华文新魏" panose="02010800040101010101" pitchFamily="2" charset="-122"/>
                <a:ea typeface="华文新魏" panose="02010800040101010101" pitchFamily="2" charset="-122"/>
              </a:rPr>
              <a:t>提供的元件；</a:t>
            </a:r>
            <a:endParaRPr lang="zh-CN" altLang="en-US" sz="2000" dirty="0">
              <a:solidFill>
                <a:schemeClr val="tx2"/>
              </a:solidFill>
              <a:latin typeface="华文新魏" panose="02010800040101010101" pitchFamily="2" charset="-122"/>
              <a:ea typeface="华文新魏" panose="02010800040101010101" pitchFamily="2" charset="-122"/>
            </a:endParaRPr>
          </a:p>
          <a:p>
            <a:pPr marL="0" lvl="0" indent="287655" algn="just">
              <a:lnSpc>
                <a:spcPct val="105000"/>
              </a:lnSpc>
              <a:spcBef>
                <a:spcPct val="0"/>
              </a:spcBef>
              <a:buClr>
                <a:srgbClr val="FF0066"/>
              </a:buClr>
              <a:buFont typeface="Wingdings" panose="05000000000000000000" pitchFamily="2" charset="2"/>
              <a:buChar char="v"/>
            </a:pPr>
            <a:r>
              <a:rPr lang="zh-CN" altLang="zh-CN" sz="2000" dirty="0">
                <a:solidFill>
                  <a:schemeClr val="tx2"/>
                </a:solidFill>
                <a:latin typeface="华文新魏" panose="02010800040101010101" pitchFamily="2" charset="-122"/>
                <a:ea typeface="华文新魏" panose="02010800040101010101" pitchFamily="2" charset="-122"/>
              </a:rPr>
              <a:t>注</a:t>
            </a:r>
            <a:r>
              <a:rPr lang="en-US" altLang="zh-CN" sz="2000" dirty="0">
                <a:solidFill>
                  <a:schemeClr val="tx2"/>
                </a:solidFill>
                <a:latin typeface="华文新魏" panose="02010800040101010101" pitchFamily="2" charset="-122"/>
                <a:ea typeface="华文新魏" panose="02010800040101010101" pitchFamily="2" charset="-122"/>
              </a:rPr>
              <a:t>2</a:t>
            </a:r>
            <a:r>
              <a:rPr lang="zh-CN" altLang="zh-CN" sz="2000" dirty="0">
                <a:solidFill>
                  <a:schemeClr val="tx2"/>
                </a:solidFill>
                <a:latin typeface="华文新魏" panose="02010800040101010101" pitchFamily="2" charset="-122"/>
                <a:ea typeface="华文新魏" panose="02010800040101010101" pitchFamily="2" charset="-122"/>
              </a:rPr>
              <a:t>：元件例化包括</a:t>
            </a:r>
            <a:r>
              <a:rPr lang="zh-CN" altLang="zh-CN" sz="2000" dirty="0">
                <a:solidFill>
                  <a:srgbClr val="FF0066"/>
                </a:solidFill>
                <a:latin typeface="华文新魏" panose="02010800040101010101" pitchFamily="2" charset="-122"/>
                <a:ea typeface="华文新魏" panose="02010800040101010101" pitchFamily="2" charset="-122"/>
              </a:rPr>
              <a:t>门</a:t>
            </a:r>
            <a:r>
              <a:rPr lang="zh-CN" altLang="zh-CN" sz="2000" dirty="0">
                <a:solidFill>
                  <a:schemeClr val="tx2"/>
                </a:solidFill>
                <a:latin typeface="华文新魏" panose="02010800040101010101" pitchFamily="2" charset="-122"/>
                <a:ea typeface="华文新魏" panose="02010800040101010101" pitchFamily="2" charset="-122"/>
              </a:rPr>
              <a:t>元件例化和</a:t>
            </a:r>
            <a:r>
              <a:rPr lang="zh-CN" altLang="zh-CN" sz="2000" dirty="0">
                <a:solidFill>
                  <a:srgbClr val="FF0066"/>
                </a:solidFill>
                <a:latin typeface="华文新魏" panose="02010800040101010101" pitchFamily="2" charset="-122"/>
                <a:ea typeface="华文新魏" panose="02010800040101010101" pitchFamily="2" charset="-122"/>
              </a:rPr>
              <a:t>模块</a:t>
            </a:r>
            <a:r>
              <a:rPr lang="zh-CN" altLang="zh-CN" sz="2000" dirty="0">
                <a:solidFill>
                  <a:schemeClr val="tx2"/>
                </a:solidFill>
                <a:latin typeface="华文新魏" panose="02010800040101010101" pitchFamily="2" charset="-122"/>
                <a:ea typeface="华文新魏" panose="02010800040101010101" pitchFamily="2" charset="-122"/>
              </a:rPr>
              <a:t>元件例化；</a:t>
            </a:r>
            <a:endParaRPr lang="zh-CN" altLang="en-US" sz="2000" dirty="0">
              <a:solidFill>
                <a:schemeClr val="tx2"/>
              </a:solidFill>
              <a:latin typeface="华文新魏" panose="02010800040101010101" pitchFamily="2" charset="-122"/>
              <a:ea typeface="华文新魏" panose="02010800040101010101" pitchFamily="2" charset="-122"/>
            </a:endParaRPr>
          </a:p>
          <a:p>
            <a:pPr marL="0" lvl="0" indent="287655" algn="just">
              <a:lnSpc>
                <a:spcPct val="105000"/>
              </a:lnSpc>
              <a:spcBef>
                <a:spcPct val="0"/>
              </a:spcBef>
              <a:buClr>
                <a:srgbClr val="FF0066"/>
              </a:buClr>
              <a:buFont typeface="Wingdings" panose="05000000000000000000" pitchFamily="2" charset="2"/>
              <a:buChar char="v"/>
            </a:pPr>
            <a:r>
              <a:rPr lang="zh-CN" altLang="zh-CN" sz="2000" dirty="0">
                <a:solidFill>
                  <a:schemeClr val="tx2"/>
                </a:solidFill>
                <a:latin typeface="华文新魏" panose="02010800040101010101" pitchFamily="2" charset="-122"/>
                <a:ea typeface="华文新魏" panose="02010800040101010101" pitchFamily="2" charset="-122"/>
              </a:rPr>
              <a:t>注</a:t>
            </a:r>
            <a:r>
              <a:rPr lang="en-US" altLang="zh-CN" sz="2000" dirty="0">
                <a:solidFill>
                  <a:schemeClr val="tx2"/>
                </a:solidFill>
                <a:latin typeface="华文新魏" panose="02010800040101010101" pitchFamily="2" charset="-122"/>
                <a:ea typeface="华文新魏" panose="02010800040101010101" pitchFamily="2" charset="-122"/>
              </a:rPr>
              <a:t>3</a:t>
            </a:r>
            <a:r>
              <a:rPr lang="zh-CN" altLang="zh-CN" sz="2000" dirty="0">
                <a:solidFill>
                  <a:schemeClr val="tx2"/>
                </a:solidFill>
                <a:latin typeface="华文新魏" panose="02010800040101010101" pitchFamily="2" charset="-122"/>
                <a:ea typeface="华文新魏" panose="02010800040101010101" pitchFamily="2" charset="-122"/>
              </a:rPr>
              <a:t>：</a:t>
            </a:r>
            <a:r>
              <a:rPr lang="zh-CN" altLang="en-US" sz="2000" dirty="0">
                <a:solidFill>
                  <a:schemeClr val="tx2"/>
                </a:solidFill>
                <a:latin typeface="华文新魏" panose="02010800040101010101" pitchFamily="2" charset="-122"/>
                <a:ea typeface="华文新魏" panose="02010800040101010101" pitchFamily="2" charset="-122"/>
              </a:rPr>
              <a:t>每个实例元件的名字必须</a:t>
            </a:r>
            <a:r>
              <a:rPr lang="zh-CN" altLang="en-US" sz="2000" dirty="0">
                <a:solidFill>
                  <a:srgbClr val="FF0066"/>
                </a:solidFill>
                <a:latin typeface="华文新魏" panose="02010800040101010101" pitchFamily="2" charset="-122"/>
                <a:ea typeface="华文新魏" panose="02010800040101010101" pitchFamily="2" charset="-122"/>
              </a:rPr>
              <a:t>唯一</a:t>
            </a:r>
            <a:r>
              <a:rPr lang="zh-CN" altLang="en-US" sz="2000" dirty="0">
                <a:solidFill>
                  <a:schemeClr val="tx2"/>
                </a:solidFill>
                <a:latin typeface="华文新魏" panose="02010800040101010101" pitchFamily="2" charset="-122"/>
                <a:ea typeface="华文新魏" panose="02010800040101010101" pitchFamily="2" charset="-122"/>
              </a:rPr>
              <a:t>！以避免与其它调用元件的实例相混淆。</a:t>
            </a:r>
            <a:endParaRPr lang="zh-CN" altLang="en-US" sz="2000" dirty="0">
              <a:solidFill>
                <a:schemeClr val="tx2"/>
              </a:solidFill>
              <a:latin typeface="华文新魏" panose="02010800040101010101" pitchFamily="2" charset="-122"/>
              <a:ea typeface="华文新魏" panose="02010800040101010101" pitchFamily="2" charset="-122"/>
            </a:endParaRPr>
          </a:p>
          <a:p>
            <a:pPr marL="0" lvl="0" indent="287655" algn="just">
              <a:lnSpc>
                <a:spcPct val="105000"/>
              </a:lnSpc>
              <a:spcBef>
                <a:spcPct val="0"/>
              </a:spcBef>
              <a:buClr>
                <a:srgbClr val="FF0066"/>
              </a:buClr>
              <a:buFont typeface="Wingdings" panose="05000000000000000000" pitchFamily="2" charset="2"/>
              <a:buChar char="v"/>
            </a:pPr>
            <a:r>
              <a:rPr lang="zh-CN" altLang="zh-CN" sz="2000" dirty="0">
                <a:solidFill>
                  <a:schemeClr val="tx2"/>
                </a:solidFill>
                <a:latin typeface="华文新魏" panose="02010800040101010101" pitchFamily="2" charset="-122"/>
                <a:ea typeface="华文新魏" panose="02010800040101010101" pitchFamily="2" charset="-122"/>
              </a:rPr>
              <a:t>注</a:t>
            </a:r>
            <a:r>
              <a:rPr lang="en-US" altLang="zh-CN" sz="2000" dirty="0">
                <a:solidFill>
                  <a:schemeClr val="tx2"/>
                </a:solidFill>
                <a:latin typeface="华文新魏" panose="02010800040101010101" pitchFamily="2" charset="-122"/>
                <a:ea typeface="华文新魏" panose="02010800040101010101" pitchFamily="2" charset="-122"/>
              </a:rPr>
              <a:t>4</a:t>
            </a:r>
            <a:r>
              <a:rPr lang="zh-CN" altLang="zh-CN" sz="2000" dirty="0">
                <a:solidFill>
                  <a:schemeClr val="tx2"/>
                </a:solidFill>
                <a:latin typeface="华文新魏" panose="02010800040101010101" pitchFamily="2" charset="-122"/>
                <a:ea typeface="华文新魏" panose="02010800040101010101" pitchFamily="2" charset="-122"/>
              </a:rPr>
              <a:t>：</a:t>
            </a:r>
            <a:r>
              <a:rPr lang="zh-CN" altLang="en-US" sz="2000" dirty="0">
                <a:solidFill>
                  <a:schemeClr val="tx2"/>
                </a:solidFill>
                <a:latin typeface="华文新魏" panose="02010800040101010101" pitchFamily="2" charset="-122"/>
                <a:ea typeface="华文新魏" panose="02010800040101010101" pitchFamily="2" charset="-122"/>
              </a:rPr>
              <a:t>例化元件名也可以省略！</a:t>
            </a:r>
            <a:endParaRPr lang="zh-CN" altLang="en-US" sz="2000" dirty="0">
              <a:solidFill>
                <a:schemeClr val="tx2"/>
              </a:solidFill>
              <a:latin typeface="华文新魏" panose="02010800040101010101" pitchFamily="2" charset="-122"/>
              <a:ea typeface="华文新魏" panose="02010800040101010101" pitchFamily="2" charset="-122"/>
            </a:endParaRPr>
          </a:p>
        </p:txBody>
      </p:sp>
      <p:sp>
        <p:nvSpPr>
          <p:cNvPr id="97293" name="Text Box 9"/>
          <p:cNvSpPr txBox="1"/>
          <p:nvPr/>
        </p:nvSpPr>
        <p:spPr>
          <a:xfrm>
            <a:off x="647700" y="1017588"/>
            <a:ext cx="2971800"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en-US" altLang="zh-CN" sz="2800" dirty="0">
                <a:solidFill>
                  <a:srgbClr val="7030A0"/>
                </a:solidFill>
                <a:latin typeface="Arial" panose="020B0604020202020204" pitchFamily="34" charset="0"/>
              </a:rPr>
              <a:t>4)</a:t>
            </a:r>
            <a:r>
              <a:rPr lang="zh-CN" altLang="en-US" sz="2800" dirty="0">
                <a:solidFill>
                  <a:srgbClr val="7030A0"/>
                </a:solidFill>
                <a:latin typeface="Arial" panose="020B0604020202020204" pitchFamily="34" charset="0"/>
              </a:rPr>
              <a:t>逻辑功能定义</a:t>
            </a:r>
            <a:endParaRPr lang="zh-CN" altLang="en-US" sz="2800" dirty="0">
              <a:solidFill>
                <a:srgbClr val="7030A0"/>
              </a:solidFill>
              <a:latin typeface="Arial" panose="020B0604020202020204" pitchFamily="34" charset="0"/>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07683"/>
                                        </p:tgtEl>
                                        <p:attrNameLst>
                                          <p:attrName>style.visibility</p:attrName>
                                        </p:attrNameLst>
                                      </p:cBhvr>
                                      <p:to>
                                        <p:strVal val="visible"/>
                                      </p:to>
                                    </p:set>
                                    <p:anim calcmode="lin" valueType="num">
                                      <p:cBhvr additive="base">
                                        <p:cTn id="7" dur="500" fill="hold"/>
                                        <p:tgtEl>
                                          <p:spTgt spid="1607683"/>
                                        </p:tgtEl>
                                        <p:attrNameLst>
                                          <p:attrName>ppt_x</p:attrName>
                                        </p:attrNameLst>
                                      </p:cBhvr>
                                      <p:tavLst>
                                        <p:tav tm="0">
                                          <p:val>
                                            <p:strVal val="0-#ppt_w/2"/>
                                          </p:val>
                                        </p:tav>
                                        <p:tav tm="100000">
                                          <p:val>
                                            <p:strVal val="#ppt_x"/>
                                          </p:val>
                                        </p:tav>
                                      </p:tavLst>
                                    </p:anim>
                                    <p:anim calcmode="lin" valueType="num">
                                      <p:cBhvr additive="base">
                                        <p:cTn id="8" dur="500" fill="hold"/>
                                        <p:tgtEl>
                                          <p:spTgt spid="16076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1607684"/>
                                        </p:tgtEl>
                                        <p:attrNameLst>
                                          <p:attrName>style.visibility</p:attrName>
                                        </p:attrNameLst>
                                      </p:cBhvr>
                                      <p:to>
                                        <p:strVal val="visible"/>
                                      </p:to>
                                    </p:set>
                                    <p:animEffect transition="in" filter="barn(outVertical)">
                                      <p:cBhvr>
                                        <p:cTn id="13" dur="500"/>
                                        <p:tgtEl>
                                          <p:spTgt spid="160768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607685"/>
                                        </p:tgtEl>
                                        <p:attrNameLst>
                                          <p:attrName>style.visibility</p:attrName>
                                        </p:attrNameLst>
                                      </p:cBhvr>
                                      <p:to>
                                        <p:strVal val="visible"/>
                                      </p:to>
                                    </p:set>
                                    <p:animEffect transition="in" filter="dissolve">
                                      <p:cBhvr>
                                        <p:cTn id="18" dur="500"/>
                                        <p:tgtEl>
                                          <p:spTgt spid="160768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607693"/>
                                        </p:tgtEl>
                                        <p:attrNameLst>
                                          <p:attrName>style.visibility</p:attrName>
                                        </p:attrNameLst>
                                      </p:cBhvr>
                                      <p:to>
                                        <p:strVal val="visible"/>
                                      </p:to>
                                    </p:set>
                                    <p:anim calcmode="lin" valueType="num">
                                      <p:cBhvr additive="base">
                                        <p:cTn id="23" dur="500" fill="hold"/>
                                        <p:tgtEl>
                                          <p:spTgt spid="1607693"/>
                                        </p:tgtEl>
                                        <p:attrNameLst>
                                          <p:attrName>ppt_x</p:attrName>
                                        </p:attrNameLst>
                                      </p:cBhvr>
                                      <p:tavLst>
                                        <p:tav tm="0">
                                          <p:val>
                                            <p:strVal val="0-#ppt_w/2"/>
                                          </p:val>
                                        </p:tav>
                                        <p:tav tm="100000">
                                          <p:val>
                                            <p:strVal val="#ppt_x"/>
                                          </p:val>
                                        </p:tav>
                                      </p:tavLst>
                                    </p:anim>
                                    <p:anim calcmode="lin" valueType="num">
                                      <p:cBhvr additive="base">
                                        <p:cTn id="24" dur="500" fill="hold"/>
                                        <p:tgtEl>
                                          <p:spTgt spid="160769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37" fill="hold" grpId="0" nodeType="clickEffect">
                                  <p:stCondLst>
                                    <p:cond delay="0"/>
                                  </p:stCondLst>
                                  <p:childTnLst>
                                    <p:set>
                                      <p:cBhvr>
                                        <p:cTn id="28" dur="1" fill="hold">
                                          <p:stCondLst>
                                            <p:cond delay="0"/>
                                          </p:stCondLst>
                                        </p:cTn>
                                        <p:tgtEl>
                                          <p:spTgt spid="1607686"/>
                                        </p:tgtEl>
                                        <p:attrNameLst>
                                          <p:attrName>style.visibility</p:attrName>
                                        </p:attrNameLst>
                                      </p:cBhvr>
                                      <p:to>
                                        <p:strVal val="visible"/>
                                      </p:to>
                                    </p:set>
                                    <p:animEffect transition="in" filter="barn(outVertical)">
                                      <p:cBhvr>
                                        <p:cTn id="29" dur="500"/>
                                        <p:tgtEl>
                                          <p:spTgt spid="1607686"/>
                                        </p:tgtEl>
                                      </p:cBhvr>
                                    </p:animEffect>
                                  </p:childTnLst>
                                </p:cTn>
                              </p:par>
                            </p:childTnLst>
                          </p:cTn>
                        </p:par>
                        <p:par>
                          <p:cTn id="30" fill="hold">
                            <p:stCondLst>
                              <p:cond delay="500"/>
                            </p:stCondLst>
                            <p:childTnLst>
                              <p:par>
                                <p:cTn id="31" presetID="23" presetClass="entr" presetSubtype="16" fill="hold" grpId="0" nodeType="afterEffect">
                                  <p:stCondLst>
                                    <p:cond delay="0"/>
                                  </p:stCondLst>
                                  <p:childTnLst>
                                    <p:set>
                                      <p:cBhvr>
                                        <p:cTn id="32" dur="1" fill="hold">
                                          <p:stCondLst>
                                            <p:cond delay="0"/>
                                          </p:stCondLst>
                                        </p:cTn>
                                        <p:tgtEl>
                                          <p:spTgt spid="1607692"/>
                                        </p:tgtEl>
                                        <p:attrNameLst>
                                          <p:attrName>style.visibility</p:attrName>
                                        </p:attrNameLst>
                                      </p:cBhvr>
                                      <p:to>
                                        <p:strVal val="visible"/>
                                      </p:to>
                                    </p:set>
                                    <p:anim calcmode="lin" valueType="num">
                                      <p:cBhvr>
                                        <p:cTn id="33" dur="500" fill="hold"/>
                                        <p:tgtEl>
                                          <p:spTgt spid="1607692"/>
                                        </p:tgtEl>
                                        <p:attrNameLst>
                                          <p:attrName>ppt_w</p:attrName>
                                        </p:attrNameLst>
                                      </p:cBhvr>
                                      <p:tavLst>
                                        <p:tav tm="0">
                                          <p:val>
                                            <p:fltVal val="0.000000"/>
                                          </p:val>
                                        </p:tav>
                                        <p:tav tm="100000">
                                          <p:val>
                                            <p:strVal val="#ppt_w"/>
                                          </p:val>
                                        </p:tav>
                                      </p:tavLst>
                                    </p:anim>
                                    <p:anim calcmode="lin" valueType="num">
                                      <p:cBhvr>
                                        <p:cTn id="34" dur="500" fill="hold"/>
                                        <p:tgtEl>
                                          <p:spTgt spid="1607692"/>
                                        </p:tgtEl>
                                        <p:attrNameLst>
                                          <p:attrName>ppt_h</p:attrName>
                                        </p:attrNameLst>
                                      </p:cBhvr>
                                      <p:tavLst>
                                        <p:tav tm="0">
                                          <p:val>
                                            <p:fltVal val="0.00000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607691"/>
                                        </p:tgtEl>
                                        <p:attrNameLst>
                                          <p:attrName>style.visibility</p:attrName>
                                        </p:attrNameLst>
                                      </p:cBhvr>
                                      <p:to>
                                        <p:strVal val="visible"/>
                                      </p:to>
                                    </p:set>
                                    <p:animEffect transition="in" filter="dissolve">
                                      <p:cBhvr>
                                        <p:cTn id="39" dur="500"/>
                                        <p:tgtEl>
                                          <p:spTgt spid="1607691"/>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607690"/>
                                        </p:tgtEl>
                                        <p:attrNameLst>
                                          <p:attrName>style.visibility</p:attrName>
                                        </p:attrNameLst>
                                      </p:cBhvr>
                                      <p:to>
                                        <p:strVal val="visible"/>
                                      </p:to>
                                    </p:set>
                                    <p:animEffect transition="in" filter="dissolve">
                                      <p:cBhvr>
                                        <p:cTn id="44" dur="500"/>
                                        <p:tgtEl>
                                          <p:spTgt spid="1607690"/>
                                        </p:tgtEl>
                                      </p:cBhvr>
                                    </p:animEffect>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1607694"/>
                                        </p:tgtEl>
                                        <p:attrNameLst>
                                          <p:attrName>style.visibility</p:attrName>
                                        </p:attrNameLst>
                                      </p:cBhvr>
                                      <p:to>
                                        <p:strVal val="visible"/>
                                      </p:to>
                                    </p:set>
                                    <p:anim calcmode="lin" valueType="num">
                                      <p:cBhvr>
                                        <p:cTn id="49" dur="500" fill="hold"/>
                                        <p:tgtEl>
                                          <p:spTgt spid="1607694"/>
                                        </p:tgtEl>
                                        <p:attrNameLst>
                                          <p:attrName>ppt_w</p:attrName>
                                        </p:attrNameLst>
                                      </p:cBhvr>
                                      <p:tavLst>
                                        <p:tav tm="0">
                                          <p:val>
                                            <p:fltVal val="0.000000"/>
                                          </p:val>
                                        </p:tav>
                                        <p:tav tm="100000">
                                          <p:val>
                                            <p:strVal val="#ppt_w"/>
                                          </p:val>
                                        </p:tav>
                                      </p:tavLst>
                                    </p:anim>
                                    <p:anim calcmode="lin" valueType="num">
                                      <p:cBhvr>
                                        <p:cTn id="50" dur="500" fill="hold"/>
                                        <p:tgtEl>
                                          <p:spTgt spid="1607694"/>
                                        </p:tgtEl>
                                        <p:attrNameLst>
                                          <p:attrName>ppt_h</p:attrName>
                                        </p:attrNameLst>
                                      </p:cBhvr>
                                      <p:tavLst>
                                        <p:tav tm="0">
                                          <p:val>
                                            <p:fltVal val="0.000000"/>
                                          </p:val>
                                        </p:tav>
                                        <p:tav tm="100000">
                                          <p:val>
                                            <p:strVal val="#ppt_h"/>
                                          </p:val>
                                        </p:tav>
                                      </p:tavLst>
                                    </p:anim>
                                  </p:childTnLst>
                                </p:cTn>
                              </p:par>
                            </p:childTnLst>
                          </p:cTn>
                        </p:par>
                        <p:par>
                          <p:cTn id="51" fill="hold">
                            <p:stCondLst>
                              <p:cond delay="500"/>
                            </p:stCondLst>
                            <p:childTnLst>
                              <p:par>
                                <p:cTn id="52" presetID="9" presetClass="entr" presetSubtype="0" fill="hold" grpId="0" nodeType="afterEffect">
                                  <p:stCondLst>
                                    <p:cond delay="1000"/>
                                  </p:stCondLst>
                                  <p:childTnLst>
                                    <p:set>
                                      <p:cBhvr>
                                        <p:cTn id="53" dur="1" fill="hold">
                                          <p:stCondLst>
                                            <p:cond delay="0"/>
                                          </p:stCondLst>
                                        </p:cTn>
                                        <p:tgtEl>
                                          <p:spTgt spid="1607689"/>
                                        </p:tgtEl>
                                        <p:attrNameLst>
                                          <p:attrName>style.visibility</p:attrName>
                                        </p:attrNameLst>
                                      </p:cBhvr>
                                      <p:to>
                                        <p:strVal val="visible"/>
                                      </p:to>
                                    </p:set>
                                    <p:animEffect transition="in" filter="dissolve">
                                      <p:cBhvr>
                                        <p:cTn id="54" dur="500"/>
                                        <p:tgtEl>
                                          <p:spTgt spid="1607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683" grpId="0"/>
      <p:bldP spid="1607684" grpId="0" animBg="1"/>
      <p:bldP spid="1607685" grpId="0" animBg="1"/>
      <p:bldP spid="1607686" grpId="0" animBg="1"/>
      <p:bldP spid="1607689" grpId="0" animBg="1"/>
      <p:bldP spid="1607690" grpId="0" animBg="1"/>
      <p:bldP spid="1607691" grpId="0" animBg="1"/>
      <p:bldP spid="1607692" grpId="0" animBg="1"/>
      <p:bldP spid="1607693" grpId="0"/>
      <p:bldP spid="1607694"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725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437251"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zh-CN" altLang="en-US" dirty="0">
                <a:latin typeface="华文楷体" panose="02010600040101010101" pitchFamily="2" charset="-122"/>
              </a:rPr>
              <a:t>语句的顺序执行与并行执行</a:t>
            </a:r>
            <a:endParaRPr lang="zh-CN" altLang="en-US" dirty="0">
              <a:latin typeface="华文楷体" panose="02010600040101010101" pitchFamily="2" charset="-122"/>
            </a:endParaRPr>
          </a:p>
        </p:txBody>
      </p:sp>
      <p:sp>
        <p:nvSpPr>
          <p:cNvPr id="2067459" name="Text Box 3"/>
          <p:cNvSpPr txBox="1"/>
          <p:nvPr/>
        </p:nvSpPr>
        <p:spPr>
          <a:xfrm>
            <a:off x="436563" y="1196975"/>
            <a:ext cx="3986212" cy="4559300"/>
          </a:xfrm>
          <a:prstGeom prst="rect">
            <a:avLst/>
          </a:prstGeom>
          <a:solidFill>
            <a:srgbClr val="99CCFF"/>
          </a:solidFill>
          <a:ln w="12700" cap="flat" cmpd="sng">
            <a:solidFill>
              <a:schemeClr val="tx1"/>
            </a:solidFill>
            <a:prstDash val="solid"/>
            <a:miter/>
            <a:headEnd type="none" w="med" len="med"/>
            <a:tailEnd type="none" w="med" len="med"/>
          </a:ln>
          <a:effectLst>
            <a:prstShdw prst="shdw13" dist="53882" dir="13499999">
              <a:schemeClr val="bg2"/>
            </a:prst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190500" lvl="1" indent="0" eaLnBrk="1" hangingPunct="1">
              <a:buNone/>
            </a:pPr>
            <a:r>
              <a:rPr lang="en-US" altLang="zh-CN" dirty="0">
                <a:latin typeface="Times New Roman" panose="02020603050405020304" pitchFamily="18" charset="0"/>
              </a:rPr>
              <a:t>[</a:t>
            </a:r>
            <a:r>
              <a:rPr lang="zh-CN" altLang="en-US" dirty="0">
                <a:solidFill>
                  <a:srgbClr val="FF0066"/>
                </a:solidFill>
                <a:latin typeface="Times New Roman" panose="02020603050405020304" pitchFamily="18" charset="0"/>
              </a:rPr>
              <a:t>例</a:t>
            </a:r>
            <a:r>
              <a:rPr lang="en-US" altLang="zh-CN" dirty="0">
                <a:latin typeface="Times New Roman" panose="02020603050405020304" pitchFamily="18" charset="0"/>
              </a:rPr>
              <a:t>]</a:t>
            </a:r>
            <a:r>
              <a:rPr lang="zh-CN" altLang="en-US" dirty="0">
                <a:latin typeface="Times New Roman" panose="02020603050405020304" pitchFamily="18" charset="0"/>
              </a:rPr>
              <a:t>顺序执行模块</a:t>
            </a:r>
            <a:r>
              <a:rPr lang="en-US" altLang="zh-CN" dirty="0">
                <a:latin typeface="Times New Roman" panose="02020603050405020304" pitchFamily="18" charset="0"/>
              </a:rPr>
              <a:t>1</a:t>
            </a:r>
            <a:r>
              <a:rPr lang="zh-CN" altLang="en-US" sz="2200" dirty="0">
                <a:latin typeface="Times New Roman" panose="02020603050405020304" pitchFamily="18" charset="0"/>
              </a:rPr>
              <a:t>。</a:t>
            </a:r>
            <a:endParaRPr lang="zh-CN" altLang="en-US" sz="2200" dirty="0">
              <a:latin typeface="Times New Roman" panose="02020603050405020304" pitchFamily="18" charset="0"/>
            </a:endParaRPr>
          </a:p>
          <a:p>
            <a:pPr marL="190500" lvl="1" indent="0" eaLnBrk="1" hangingPunct="1">
              <a:buNone/>
            </a:pPr>
            <a:r>
              <a:rPr lang="en-US" altLang="zh-CN" sz="2200" dirty="0">
                <a:latin typeface="Times New Roman" panose="02020603050405020304" pitchFamily="18" charset="0"/>
              </a:rPr>
              <a:t>module serial1(q,a,clk);</a:t>
            </a:r>
            <a:endParaRPr lang="en-US" altLang="zh-CN" sz="2200" dirty="0">
              <a:latin typeface="Times New Roman" panose="02020603050405020304" pitchFamily="18" charset="0"/>
            </a:endParaRPr>
          </a:p>
          <a:p>
            <a:pPr marL="190500" lvl="1" indent="0" eaLnBrk="1" hangingPunct="1">
              <a:buNone/>
            </a:pPr>
            <a:r>
              <a:rPr lang="en-US" altLang="zh-CN" sz="2200" dirty="0">
                <a:latin typeface="Times New Roman" panose="02020603050405020304" pitchFamily="18" charset="0"/>
              </a:rPr>
              <a:t>     output q,a;</a:t>
            </a:r>
            <a:endParaRPr lang="en-US" altLang="zh-CN" sz="2200" dirty="0">
              <a:latin typeface="Times New Roman" panose="02020603050405020304" pitchFamily="18" charset="0"/>
            </a:endParaRPr>
          </a:p>
          <a:p>
            <a:pPr marL="190500" lvl="1" indent="0" eaLnBrk="1" hangingPunct="1">
              <a:buNone/>
            </a:pPr>
            <a:r>
              <a:rPr lang="en-US" altLang="zh-CN" sz="2200" dirty="0">
                <a:latin typeface="Times New Roman" panose="02020603050405020304" pitchFamily="18" charset="0"/>
              </a:rPr>
              <a:t>     input clk;</a:t>
            </a:r>
            <a:endParaRPr lang="en-US" altLang="zh-CN" sz="2200" dirty="0">
              <a:latin typeface="Times New Roman" panose="02020603050405020304" pitchFamily="18" charset="0"/>
            </a:endParaRPr>
          </a:p>
          <a:p>
            <a:pPr marL="190500" lvl="1" indent="0" eaLnBrk="1" hangingPunct="1">
              <a:buNone/>
            </a:pPr>
            <a:r>
              <a:rPr lang="en-US" altLang="zh-CN" sz="2200" dirty="0">
                <a:latin typeface="Times New Roman" panose="02020603050405020304" pitchFamily="18" charset="0"/>
              </a:rPr>
              <a:t>     reg q,a;</a:t>
            </a:r>
            <a:endParaRPr lang="en-US" altLang="zh-CN" sz="2200" dirty="0">
              <a:latin typeface="Times New Roman" panose="02020603050405020304" pitchFamily="18" charset="0"/>
            </a:endParaRPr>
          </a:p>
          <a:p>
            <a:pPr marL="190500" lvl="1" indent="0" eaLnBrk="1" hangingPunct="1">
              <a:buNone/>
            </a:pPr>
            <a:r>
              <a:rPr lang="en-US" altLang="zh-CN" sz="2200" dirty="0">
                <a:latin typeface="Times New Roman" panose="02020603050405020304" pitchFamily="18" charset="0"/>
              </a:rPr>
              <a:t>     always @(posedge clk)</a:t>
            </a:r>
            <a:endParaRPr lang="en-US" altLang="zh-CN" sz="2200" dirty="0">
              <a:latin typeface="Times New Roman" panose="02020603050405020304" pitchFamily="18" charset="0"/>
            </a:endParaRPr>
          </a:p>
          <a:p>
            <a:pPr marL="190500" lvl="1" indent="0" eaLnBrk="1" hangingPunct="1">
              <a:buNone/>
            </a:pPr>
            <a:r>
              <a:rPr lang="en-US" altLang="zh-CN" sz="2200" dirty="0">
                <a:latin typeface="Times New Roman" panose="02020603050405020304" pitchFamily="18" charset="0"/>
              </a:rPr>
              <a:t>        begin</a:t>
            </a:r>
            <a:endParaRPr lang="en-US" altLang="zh-CN" sz="2200" dirty="0">
              <a:latin typeface="Times New Roman" panose="02020603050405020304" pitchFamily="18" charset="0"/>
            </a:endParaRPr>
          </a:p>
          <a:p>
            <a:pPr marL="190500" lvl="1" indent="0" eaLnBrk="1" hangingPunct="1">
              <a:buNone/>
            </a:pPr>
            <a:r>
              <a:rPr lang="en-US" altLang="zh-CN" sz="2200" dirty="0">
                <a:latin typeface="Times New Roman" panose="02020603050405020304" pitchFamily="18" charset="0"/>
              </a:rPr>
              <a:t>            </a:t>
            </a:r>
            <a:r>
              <a:rPr lang="en-US" altLang="zh-CN" dirty="0">
                <a:solidFill>
                  <a:srgbClr val="FF0066"/>
                </a:solidFill>
                <a:latin typeface="Times New Roman" panose="02020603050405020304" pitchFamily="18" charset="0"/>
              </a:rPr>
              <a:t>q=~q;</a:t>
            </a:r>
            <a:r>
              <a:rPr lang="en-US" altLang="zh-CN" sz="2200" dirty="0">
                <a:latin typeface="Times New Roman" panose="02020603050405020304" pitchFamily="18" charset="0"/>
              </a:rPr>
              <a:t> //</a:t>
            </a:r>
            <a:r>
              <a:rPr lang="zh-CN" altLang="en-US" sz="2200" dirty="0">
                <a:latin typeface="Times New Roman" panose="02020603050405020304" pitchFamily="18" charset="0"/>
              </a:rPr>
              <a:t>阻塞赋值语句</a:t>
            </a:r>
            <a:endParaRPr lang="zh-CN" altLang="en-US" sz="2200" dirty="0">
              <a:latin typeface="Times New Roman" panose="02020603050405020304" pitchFamily="18" charset="0"/>
            </a:endParaRPr>
          </a:p>
          <a:p>
            <a:pPr marL="190500" lvl="1" indent="0" eaLnBrk="1" hangingPunct="1">
              <a:buNone/>
            </a:pPr>
            <a:r>
              <a:rPr lang="zh-CN" altLang="en-US" sz="2200" dirty="0">
                <a:latin typeface="Times New Roman" panose="02020603050405020304" pitchFamily="18" charset="0"/>
              </a:rPr>
              <a:t>            </a:t>
            </a:r>
            <a:r>
              <a:rPr lang="en-US" altLang="zh-CN" dirty="0">
                <a:solidFill>
                  <a:srgbClr val="FF0066"/>
                </a:solidFill>
                <a:latin typeface="Times New Roman" panose="02020603050405020304" pitchFamily="18" charset="0"/>
              </a:rPr>
              <a:t>a=~q;</a:t>
            </a:r>
            <a:endParaRPr lang="en-US" altLang="zh-CN" dirty="0">
              <a:solidFill>
                <a:srgbClr val="FF0066"/>
              </a:solidFill>
              <a:latin typeface="Times New Roman" panose="02020603050405020304" pitchFamily="18" charset="0"/>
            </a:endParaRPr>
          </a:p>
          <a:p>
            <a:pPr marL="190500" lvl="1" indent="0" eaLnBrk="1" hangingPunct="1">
              <a:buNone/>
            </a:pPr>
            <a:r>
              <a:rPr lang="en-US" altLang="zh-CN" sz="2200" dirty="0">
                <a:latin typeface="Times New Roman" panose="02020603050405020304" pitchFamily="18" charset="0"/>
              </a:rPr>
              <a:t>        end</a:t>
            </a:r>
            <a:endParaRPr lang="en-US" altLang="zh-CN" sz="2200" dirty="0">
              <a:latin typeface="Times New Roman" panose="02020603050405020304" pitchFamily="18" charset="0"/>
            </a:endParaRPr>
          </a:p>
          <a:p>
            <a:pPr marL="190500" lvl="1" indent="0" eaLnBrk="1" hangingPunct="1">
              <a:buNone/>
            </a:pPr>
            <a:r>
              <a:rPr lang="en-US" altLang="zh-CN" sz="2200" dirty="0">
                <a:latin typeface="Times New Roman" panose="02020603050405020304" pitchFamily="18" charset="0"/>
              </a:rPr>
              <a:t>endmodule</a:t>
            </a:r>
            <a:endParaRPr lang="en-US" altLang="zh-CN" sz="2200" dirty="0">
              <a:latin typeface="Times New Roman" panose="02020603050405020304" pitchFamily="18" charset="0"/>
            </a:endParaRPr>
          </a:p>
        </p:txBody>
      </p:sp>
      <p:sp>
        <p:nvSpPr>
          <p:cNvPr id="2067460" name="Text Box 4"/>
          <p:cNvSpPr txBox="1"/>
          <p:nvPr/>
        </p:nvSpPr>
        <p:spPr>
          <a:xfrm>
            <a:off x="4787900" y="1176338"/>
            <a:ext cx="3835400" cy="4597400"/>
          </a:xfrm>
          <a:prstGeom prst="rect">
            <a:avLst/>
          </a:prstGeom>
          <a:solidFill>
            <a:srgbClr val="99CCFF"/>
          </a:solidFill>
          <a:ln w="12700" cap="flat" cmpd="sng">
            <a:solidFill>
              <a:schemeClr val="tx1"/>
            </a:solidFill>
            <a:prstDash val="solid"/>
            <a:miter/>
            <a:headEnd type="none" w="med" len="med"/>
            <a:tailEnd type="none" w="med" len="med"/>
          </a:ln>
          <a:effectLst>
            <a:prstShdw prst="shdw13" dist="53882" dir="13499999">
              <a:schemeClr val="bg2"/>
            </a:prst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190500" lvl="1" indent="0" eaLnBrk="1" hangingPunct="1">
              <a:buNone/>
            </a:pPr>
            <a:r>
              <a:rPr lang="en-US" altLang="zh-CN" dirty="0">
                <a:latin typeface="Times New Roman" panose="02020603050405020304" pitchFamily="18" charset="0"/>
              </a:rPr>
              <a:t>[]</a:t>
            </a:r>
            <a:r>
              <a:rPr lang="zh-CN" altLang="en-US" dirty="0">
                <a:latin typeface="Times New Roman" panose="02020603050405020304" pitchFamily="18" charset="0"/>
              </a:rPr>
              <a:t>顺序执行模块</a:t>
            </a:r>
            <a:r>
              <a:rPr lang="en-US" altLang="zh-CN" dirty="0">
                <a:latin typeface="Times New Roman" panose="02020603050405020304" pitchFamily="18" charset="0"/>
              </a:rPr>
              <a:t>2</a:t>
            </a:r>
            <a:r>
              <a:rPr lang="zh-CN" altLang="en-US" sz="2200" dirty="0">
                <a:latin typeface="Times New Roman" panose="02020603050405020304" pitchFamily="18" charset="0"/>
              </a:rPr>
              <a:t>。</a:t>
            </a:r>
            <a:endParaRPr lang="zh-CN" altLang="en-US" sz="2200" dirty="0">
              <a:latin typeface="Times New Roman" panose="02020603050405020304" pitchFamily="18" charset="0"/>
            </a:endParaRPr>
          </a:p>
          <a:p>
            <a:pPr marL="190500" lvl="1" indent="0" eaLnBrk="1" hangingPunct="1">
              <a:buNone/>
            </a:pPr>
            <a:r>
              <a:rPr lang="en-US" altLang="zh-CN" sz="2200" dirty="0">
                <a:latin typeface="Times New Roman" panose="02020603050405020304" pitchFamily="18" charset="0"/>
              </a:rPr>
              <a:t>module serial2(q,a,clk);</a:t>
            </a:r>
            <a:endParaRPr lang="en-US" altLang="zh-CN" sz="2200" dirty="0">
              <a:latin typeface="Times New Roman" panose="02020603050405020304" pitchFamily="18" charset="0"/>
            </a:endParaRPr>
          </a:p>
          <a:p>
            <a:pPr marL="190500" lvl="1" indent="0" eaLnBrk="1" hangingPunct="1">
              <a:buNone/>
            </a:pPr>
            <a:r>
              <a:rPr lang="en-US" altLang="zh-CN" sz="2200" dirty="0">
                <a:latin typeface="Times New Roman" panose="02020603050405020304" pitchFamily="18" charset="0"/>
              </a:rPr>
              <a:t>     output q,a;</a:t>
            </a:r>
            <a:endParaRPr lang="en-US" altLang="zh-CN" sz="2200" dirty="0">
              <a:latin typeface="Times New Roman" panose="02020603050405020304" pitchFamily="18" charset="0"/>
            </a:endParaRPr>
          </a:p>
          <a:p>
            <a:pPr marL="190500" lvl="1" indent="0" eaLnBrk="1" hangingPunct="1">
              <a:buNone/>
            </a:pPr>
            <a:r>
              <a:rPr lang="en-US" altLang="zh-CN" sz="2200" dirty="0">
                <a:latin typeface="Times New Roman" panose="02020603050405020304" pitchFamily="18" charset="0"/>
              </a:rPr>
              <a:t>     input clk;</a:t>
            </a:r>
            <a:endParaRPr lang="en-US" altLang="zh-CN" sz="2200" dirty="0">
              <a:latin typeface="Times New Roman" panose="02020603050405020304" pitchFamily="18" charset="0"/>
            </a:endParaRPr>
          </a:p>
          <a:p>
            <a:pPr marL="190500" lvl="1" indent="0" eaLnBrk="1" hangingPunct="1">
              <a:buNone/>
            </a:pPr>
            <a:r>
              <a:rPr lang="en-US" altLang="zh-CN" sz="2200" dirty="0">
                <a:latin typeface="Times New Roman" panose="02020603050405020304" pitchFamily="18" charset="0"/>
              </a:rPr>
              <a:t>     reg q,a;</a:t>
            </a:r>
            <a:endParaRPr lang="en-US" altLang="zh-CN" sz="2200" dirty="0">
              <a:latin typeface="Times New Roman" panose="02020603050405020304" pitchFamily="18" charset="0"/>
            </a:endParaRPr>
          </a:p>
          <a:p>
            <a:pPr marL="190500" lvl="1" indent="0" eaLnBrk="1" hangingPunct="1">
              <a:buNone/>
            </a:pPr>
            <a:r>
              <a:rPr lang="en-US" altLang="zh-CN" sz="2200" dirty="0">
                <a:latin typeface="Times New Roman" panose="02020603050405020304" pitchFamily="18" charset="0"/>
              </a:rPr>
              <a:t>     always @(posedge clk)</a:t>
            </a:r>
            <a:endParaRPr lang="en-US" altLang="zh-CN" sz="2200" dirty="0">
              <a:latin typeface="Times New Roman" panose="02020603050405020304" pitchFamily="18" charset="0"/>
            </a:endParaRPr>
          </a:p>
          <a:p>
            <a:pPr marL="190500" lvl="1" indent="0" eaLnBrk="1" hangingPunct="1">
              <a:buNone/>
            </a:pPr>
            <a:r>
              <a:rPr lang="en-US" altLang="zh-CN" sz="2200" dirty="0">
                <a:latin typeface="Times New Roman" panose="02020603050405020304" pitchFamily="18" charset="0"/>
              </a:rPr>
              <a:t>        begin</a:t>
            </a:r>
            <a:endParaRPr lang="en-US" altLang="zh-CN" sz="2200" dirty="0">
              <a:latin typeface="Times New Roman" panose="02020603050405020304" pitchFamily="18" charset="0"/>
            </a:endParaRPr>
          </a:p>
          <a:p>
            <a:pPr marL="190500" lvl="1" indent="0" eaLnBrk="1" hangingPunct="1">
              <a:buNone/>
            </a:pPr>
            <a:r>
              <a:rPr lang="en-US" altLang="zh-CN" sz="2200" dirty="0">
                <a:latin typeface="Times New Roman" panose="02020603050405020304" pitchFamily="18" charset="0"/>
              </a:rPr>
              <a:t>            </a:t>
            </a:r>
            <a:r>
              <a:rPr lang="en-US" altLang="zh-CN" dirty="0">
                <a:solidFill>
                  <a:srgbClr val="FF0066"/>
                </a:solidFill>
                <a:latin typeface="Times New Roman" panose="02020603050405020304" pitchFamily="18" charset="0"/>
              </a:rPr>
              <a:t>a=~q;</a:t>
            </a:r>
            <a:endParaRPr lang="en-US" altLang="zh-CN" dirty="0">
              <a:solidFill>
                <a:srgbClr val="FF0066"/>
              </a:solidFill>
              <a:latin typeface="Times New Roman" panose="02020603050405020304" pitchFamily="18" charset="0"/>
            </a:endParaRPr>
          </a:p>
          <a:p>
            <a:pPr marL="190500" lvl="1" indent="0" eaLnBrk="1" hangingPunct="1">
              <a:buNone/>
            </a:pPr>
            <a:r>
              <a:rPr lang="en-US" altLang="zh-CN" sz="2200" dirty="0">
                <a:latin typeface="Times New Roman" panose="02020603050405020304" pitchFamily="18" charset="0"/>
              </a:rPr>
              <a:t>            </a:t>
            </a:r>
            <a:r>
              <a:rPr lang="en-US" altLang="zh-CN" dirty="0">
                <a:solidFill>
                  <a:srgbClr val="FF0066"/>
                </a:solidFill>
                <a:latin typeface="Times New Roman" panose="02020603050405020304" pitchFamily="18" charset="0"/>
              </a:rPr>
              <a:t>q=~q;</a:t>
            </a:r>
            <a:endParaRPr lang="en-US" altLang="zh-CN" dirty="0">
              <a:solidFill>
                <a:srgbClr val="FF0066"/>
              </a:solidFill>
              <a:latin typeface="Times New Roman" panose="02020603050405020304" pitchFamily="18" charset="0"/>
            </a:endParaRPr>
          </a:p>
          <a:p>
            <a:pPr marL="190500" lvl="1" indent="0" eaLnBrk="1" hangingPunct="1">
              <a:buNone/>
            </a:pPr>
            <a:r>
              <a:rPr lang="en-US" altLang="zh-CN" sz="2200" dirty="0">
                <a:latin typeface="Times New Roman" panose="02020603050405020304" pitchFamily="18" charset="0"/>
              </a:rPr>
              <a:t>        end</a:t>
            </a:r>
            <a:endParaRPr lang="en-US" altLang="zh-CN" sz="2200" dirty="0">
              <a:latin typeface="Times New Roman" panose="02020603050405020304" pitchFamily="18" charset="0"/>
            </a:endParaRPr>
          </a:p>
          <a:p>
            <a:pPr marL="190500" lvl="1" indent="0" eaLnBrk="1" hangingPunct="1">
              <a:buNone/>
            </a:pPr>
            <a:r>
              <a:rPr lang="en-US" altLang="zh-CN" sz="2200" dirty="0">
                <a:latin typeface="Times New Roman" panose="02020603050405020304" pitchFamily="18" charset="0"/>
              </a:rPr>
              <a:t>endmodule</a:t>
            </a:r>
            <a:endParaRPr lang="en-US" altLang="zh-CN" sz="2200" dirty="0">
              <a:latin typeface="Times New Roman" panose="02020603050405020304" pitchFamily="18" charset="0"/>
            </a:endParaRPr>
          </a:p>
        </p:txBody>
      </p:sp>
      <p:sp>
        <p:nvSpPr>
          <p:cNvPr id="2067462" name="AutoShape 6"/>
          <p:cNvSpPr/>
          <p:nvPr/>
        </p:nvSpPr>
        <p:spPr>
          <a:xfrm>
            <a:off x="2111375" y="3687763"/>
            <a:ext cx="2655888" cy="323850"/>
          </a:xfrm>
          <a:prstGeom prst="wedgeRoundRectCallout">
            <a:avLst>
              <a:gd name="adj1" fmla="val -58667"/>
              <a:gd name="adj2" fmla="val 124019"/>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1800" dirty="0">
                <a:latin typeface="方正姚体" panose="02010601030101010101" pitchFamily="2" charset="-122"/>
                <a:ea typeface="方正姚体" panose="02010601030101010101" pitchFamily="2" charset="-122"/>
              </a:rPr>
              <a:t>对前一时刻的</a:t>
            </a:r>
            <a:r>
              <a:rPr lang="en-US" altLang="zh-CN" sz="1800" dirty="0">
                <a:latin typeface="方正姚体" panose="02010601030101010101" pitchFamily="2" charset="-122"/>
                <a:ea typeface="方正姚体" panose="02010601030101010101" pitchFamily="2" charset="-122"/>
              </a:rPr>
              <a:t>q</a:t>
            </a:r>
            <a:r>
              <a:rPr lang="zh-CN" altLang="en-US" sz="1800" dirty="0">
                <a:latin typeface="方正姚体" panose="02010601030101010101" pitchFamily="2" charset="-122"/>
                <a:ea typeface="方正姚体" panose="02010601030101010101" pitchFamily="2" charset="-122"/>
              </a:rPr>
              <a:t>值取反</a:t>
            </a:r>
            <a:endParaRPr lang="zh-CN" altLang="en-US" sz="1800" dirty="0">
              <a:latin typeface="方正姚体" panose="02010601030101010101" pitchFamily="2" charset="-122"/>
              <a:ea typeface="方正姚体" panose="02010601030101010101" pitchFamily="2" charset="-122"/>
            </a:endParaRPr>
          </a:p>
        </p:txBody>
      </p:sp>
      <p:sp>
        <p:nvSpPr>
          <p:cNvPr id="2067463" name="AutoShape 7"/>
          <p:cNvSpPr/>
          <p:nvPr/>
        </p:nvSpPr>
        <p:spPr>
          <a:xfrm>
            <a:off x="2222500" y="5084763"/>
            <a:ext cx="2571750" cy="323850"/>
          </a:xfrm>
          <a:prstGeom prst="wedgeRoundRectCallout">
            <a:avLst>
              <a:gd name="adj1" fmla="val -63519"/>
              <a:gd name="adj2" fmla="val -118630"/>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1800" dirty="0">
                <a:latin typeface="方正姚体" panose="02010601030101010101" pitchFamily="2" charset="-122"/>
                <a:ea typeface="方正姚体" panose="02010601030101010101" pitchFamily="2" charset="-122"/>
              </a:rPr>
              <a:t>对当前时刻的</a:t>
            </a:r>
            <a:r>
              <a:rPr lang="en-US" altLang="zh-CN" sz="1800" dirty="0">
                <a:latin typeface="方正姚体" panose="02010601030101010101" pitchFamily="2" charset="-122"/>
                <a:ea typeface="方正姚体" panose="02010601030101010101" pitchFamily="2" charset="-122"/>
              </a:rPr>
              <a:t>q</a:t>
            </a:r>
            <a:r>
              <a:rPr lang="zh-CN" altLang="en-US" sz="1800" dirty="0">
                <a:latin typeface="方正姚体" panose="02010601030101010101" pitchFamily="2" charset="-122"/>
                <a:ea typeface="方正姚体" panose="02010601030101010101" pitchFamily="2" charset="-122"/>
              </a:rPr>
              <a:t>值取反</a:t>
            </a:r>
            <a:endParaRPr lang="zh-CN" altLang="en-US" sz="1800" dirty="0">
              <a:latin typeface="方正姚体" panose="02010601030101010101" pitchFamily="2" charset="-122"/>
              <a:ea typeface="方正姚体" panose="02010601030101010101" pitchFamily="2" charset="-122"/>
            </a:endParaRPr>
          </a:p>
        </p:txBody>
      </p:sp>
      <p:sp>
        <p:nvSpPr>
          <p:cNvPr id="2067464" name="AutoShape 8"/>
          <p:cNvSpPr/>
          <p:nvPr/>
        </p:nvSpPr>
        <p:spPr>
          <a:xfrm>
            <a:off x="6488113" y="3695700"/>
            <a:ext cx="2655887" cy="323850"/>
          </a:xfrm>
          <a:prstGeom prst="wedgeRoundRectCallout">
            <a:avLst>
              <a:gd name="adj1" fmla="val -55977"/>
              <a:gd name="adj2" fmla="val 124019"/>
              <a:gd name="adj3" fmla="val 16667"/>
            </a:avLst>
          </a:prstGeom>
          <a:solidFill>
            <a:srgbClr val="FFFFDD"/>
          </a:solidFill>
          <a:ln w="9525">
            <a:noFill/>
          </a:ln>
          <a:effectLst>
            <a:prstShdw prst="shdw17" dist="17961" dir="2699999">
              <a:srgbClr val="999985"/>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1800" dirty="0">
                <a:latin typeface="方正姚体" panose="02010601030101010101" pitchFamily="2" charset="-122"/>
                <a:ea typeface="方正姚体" panose="02010601030101010101" pitchFamily="2" charset="-122"/>
              </a:rPr>
              <a:t>对前一时刻的</a:t>
            </a:r>
            <a:r>
              <a:rPr lang="en-US" altLang="zh-CN" sz="1800" dirty="0">
                <a:latin typeface="方正姚体" panose="02010601030101010101" pitchFamily="2" charset="-122"/>
                <a:ea typeface="方正姚体" panose="02010601030101010101" pitchFamily="2" charset="-122"/>
              </a:rPr>
              <a:t>q</a:t>
            </a:r>
            <a:r>
              <a:rPr lang="zh-CN" altLang="en-US" sz="1800" dirty="0">
                <a:latin typeface="方正姚体" panose="02010601030101010101" pitchFamily="2" charset="-122"/>
                <a:ea typeface="方正姚体" panose="02010601030101010101" pitchFamily="2" charset="-122"/>
              </a:rPr>
              <a:t>值取反</a:t>
            </a:r>
            <a:endParaRPr lang="zh-CN" altLang="en-US" sz="1800" dirty="0">
              <a:latin typeface="方正姚体" panose="02010601030101010101" pitchFamily="2" charset="-122"/>
              <a:ea typeface="方正姚体" panose="02010601030101010101" pitchFamily="2" charset="-122"/>
            </a:endParaRPr>
          </a:p>
        </p:txBody>
      </p:sp>
      <p:sp>
        <p:nvSpPr>
          <p:cNvPr id="2067465" name="AutoShape 9"/>
          <p:cNvSpPr/>
          <p:nvPr/>
        </p:nvSpPr>
        <p:spPr>
          <a:xfrm>
            <a:off x="6586538" y="4984750"/>
            <a:ext cx="2557462" cy="323850"/>
          </a:xfrm>
          <a:prstGeom prst="wedgeRoundRectCallout">
            <a:avLst>
              <a:gd name="adj1" fmla="val -45097"/>
              <a:gd name="adj2" fmla="val -107352"/>
              <a:gd name="adj3" fmla="val 16667"/>
            </a:avLst>
          </a:prstGeom>
          <a:solidFill>
            <a:srgbClr val="FFFFDD"/>
          </a:solidFill>
          <a:ln w="9525">
            <a:noFill/>
          </a:ln>
          <a:effectLst>
            <a:prstShdw prst="shdw17" dist="17961" dir="2699999">
              <a:srgbClr val="999985"/>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1800" dirty="0">
                <a:latin typeface="方正姚体" panose="02010601030101010101" pitchFamily="2" charset="-122"/>
                <a:ea typeface="方正姚体" panose="02010601030101010101" pitchFamily="2" charset="-122"/>
              </a:rPr>
              <a:t>对前一时刻的</a:t>
            </a:r>
            <a:r>
              <a:rPr lang="en-US" altLang="zh-CN" sz="1800" dirty="0">
                <a:latin typeface="方正姚体" panose="02010601030101010101" pitchFamily="2" charset="-122"/>
                <a:ea typeface="方正姚体" panose="02010601030101010101" pitchFamily="2" charset="-122"/>
              </a:rPr>
              <a:t>q</a:t>
            </a:r>
            <a:r>
              <a:rPr lang="zh-CN" altLang="en-US" sz="1800" dirty="0">
                <a:latin typeface="方正姚体" panose="02010601030101010101" pitchFamily="2" charset="-122"/>
                <a:ea typeface="方正姚体" panose="02010601030101010101" pitchFamily="2" charset="-122"/>
              </a:rPr>
              <a:t>值取反</a:t>
            </a:r>
            <a:endParaRPr lang="zh-CN" altLang="en-US" sz="1800" dirty="0">
              <a:latin typeface="方正姚体" panose="02010601030101010101" pitchFamily="2" charset="-122"/>
              <a:ea typeface="方正姚体" panose="02010601030101010101" pitchFamily="2" charset="-122"/>
            </a:endParaRPr>
          </a:p>
        </p:txBody>
      </p:sp>
      <p:sp>
        <p:nvSpPr>
          <p:cNvPr id="2067466" name="Rectangle 10"/>
          <p:cNvSpPr/>
          <p:nvPr/>
        </p:nvSpPr>
        <p:spPr>
          <a:xfrm>
            <a:off x="1200150" y="5870575"/>
            <a:ext cx="2292350" cy="436563"/>
          </a:xfrm>
          <a:prstGeom prst="rect">
            <a:avLst/>
          </a:prstGeom>
          <a:solidFill>
            <a:srgbClr val="FFCC99"/>
          </a:solidFill>
          <a:ln w="9525" cap="flat" cmpd="sng">
            <a:solidFill>
              <a:schemeClr val="tx1"/>
            </a:solidFill>
            <a:prstDash val="solid"/>
            <a:miter/>
            <a:headEnd type="none" w="med" len="med"/>
            <a:tailEnd type="none" w="med" len="med"/>
          </a:ln>
          <a:effectLst>
            <a:outerShdw dist="107763" dir="2699999" algn="ctr" rotWithShape="0">
              <a:schemeClr val="bg2"/>
            </a:outer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
                <a:schemeClr val="hlink"/>
              </a:buClr>
              <a:buNone/>
            </a:pPr>
            <a:r>
              <a:rPr lang="en-US" altLang="zh-CN" sz="2000" dirty="0">
                <a:latin typeface="宋体" panose="02010600030101010101" pitchFamily="2" charset="-122"/>
              </a:rPr>
              <a:t>a</a:t>
            </a:r>
            <a:r>
              <a:rPr lang="zh-CN" altLang="en-US" sz="2000" dirty="0">
                <a:latin typeface="宋体" panose="02010600030101010101" pitchFamily="2" charset="-122"/>
              </a:rPr>
              <a:t>和</a:t>
            </a:r>
            <a:r>
              <a:rPr lang="en-US" altLang="zh-CN" sz="2000" dirty="0">
                <a:latin typeface="宋体" panose="02010600030101010101" pitchFamily="2" charset="-122"/>
              </a:rPr>
              <a:t>q</a:t>
            </a:r>
            <a:r>
              <a:rPr lang="zh-CN" altLang="en-US" sz="2000" dirty="0">
                <a:latin typeface="宋体" panose="02010600030101010101" pitchFamily="2" charset="-122"/>
              </a:rPr>
              <a:t>的波形反相！</a:t>
            </a:r>
            <a:endParaRPr lang="zh-CN" altLang="en-US" sz="2000" dirty="0">
              <a:latin typeface="宋体" panose="02010600030101010101" pitchFamily="2" charset="-122"/>
            </a:endParaRPr>
          </a:p>
        </p:txBody>
      </p:sp>
      <p:sp>
        <p:nvSpPr>
          <p:cNvPr id="2067467" name="Rectangle 11"/>
          <p:cNvSpPr/>
          <p:nvPr/>
        </p:nvSpPr>
        <p:spPr>
          <a:xfrm>
            <a:off x="5295900" y="5894388"/>
            <a:ext cx="2808288" cy="436562"/>
          </a:xfrm>
          <a:prstGeom prst="rect">
            <a:avLst/>
          </a:prstGeom>
          <a:solidFill>
            <a:srgbClr val="FFFFDD"/>
          </a:solidFill>
          <a:ln w="9525" cap="flat" cmpd="sng">
            <a:solidFill>
              <a:schemeClr val="tx1"/>
            </a:solidFill>
            <a:prstDash val="solid"/>
            <a:miter/>
            <a:headEnd type="none" w="med" len="med"/>
            <a:tailEnd type="none" w="med" len="med"/>
          </a:ln>
          <a:effectLst>
            <a:outerShdw dist="107763" dir="2699999" algn="ctr" rotWithShape="0">
              <a:schemeClr val="bg2"/>
            </a:outer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
                <a:schemeClr val="hlink"/>
              </a:buClr>
              <a:buNone/>
            </a:pPr>
            <a:r>
              <a:rPr lang="en-US" altLang="zh-CN" sz="2000" dirty="0">
                <a:latin typeface="宋体" panose="02010600030101010101" pitchFamily="2" charset="-122"/>
              </a:rPr>
              <a:t>a</a:t>
            </a:r>
            <a:r>
              <a:rPr lang="zh-CN" altLang="en-US" sz="2000" dirty="0">
                <a:latin typeface="宋体" panose="02010600030101010101" pitchFamily="2" charset="-122"/>
              </a:rPr>
              <a:t>和</a:t>
            </a:r>
            <a:r>
              <a:rPr lang="en-US" altLang="zh-CN" sz="2000" dirty="0">
                <a:latin typeface="宋体" panose="02010600030101010101" pitchFamily="2" charset="-122"/>
              </a:rPr>
              <a:t>q</a:t>
            </a:r>
            <a:r>
              <a:rPr lang="zh-CN" altLang="en-US" sz="2000" dirty="0">
                <a:latin typeface="宋体" panose="02010600030101010101" pitchFamily="2" charset="-122"/>
              </a:rPr>
              <a:t>的波形完全相同！</a:t>
            </a:r>
            <a:endParaRPr lang="zh-CN" altLang="en-US" sz="2000" dirty="0">
              <a:latin typeface="宋体" panose="0201060003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67459"/>
                                        </p:tgtEl>
                                        <p:attrNameLst>
                                          <p:attrName>style.visibility</p:attrName>
                                        </p:attrNameLst>
                                      </p:cBhvr>
                                      <p:to>
                                        <p:strVal val="visible"/>
                                      </p:to>
                                    </p:set>
                                    <p:anim calcmode="lin" valueType="num">
                                      <p:cBhvr additive="base">
                                        <p:cTn id="7" dur="500" fill="hold"/>
                                        <p:tgtEl>
                                          <p:spTgt spid="2067459"/>
                                        </p:tgtEl>
                                        <p:attrNameLst>
                                          <p:attrName>ppt_x</p:attrName>
                                        </p:attrNameLst>
                                      </p:cBhvr>
                                      <p:tavLst>
                                        <p:tav tm="0">
                                          <p:val>
                                            <p:strVal val="#ppt_x"/>
                                          </p:val>
                                        </p:tav>
                                        <p:tav tm="100000">
                                          <p:val>
                                            <p:strVal val="#ppt_x"/>
                                          </p:val>
                                        </p:tav>
                                      </p:tavLst>
                                    </p:anim>
                                    <p:anim calcmode="lin" valueType="num">
                                      <p:cBhvr additive="base">
                                        <p:cTn id="8" dur="500" fill="hold"/>
                                        <p:tgtEl>
                                          <p:spTgt spid="20674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067462"/>
                                        </p:tgtEl>
                                        <p:attrNameLst>
                                          <p:attrName>style.visibility</p:attrName>
                                        </p:attrNameLst>
                                      </p:cBhvr>
                                      <p:to>
                                        <p:strVal val="visible"/>
                                      </p:to>
                                    </p:set>
                                    <p:animEffect transition="in" filter="dissolve">
                                      <p:cBhvr>
                                        <p:cTn id="13" dur="500"/>
                                        <p:tgtEl>
                                          <p:spTgt spid="206746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067463"/>
                                        </p:tgtEl>
                                        <p:attrNameLst>
                                          <p:attrName>style.visibility</p:attrName>
                                        </p:attrNameLst>
                                      </p:cBhvr>
                                      <p:to>
                                        <p:strVal val="visible"/>
                                      </p:to>
                                    </p:set>
                                    <p:animEffect transition="in" filter="dissolve">
                                      <p:cBhvr>
                                        <p:cTn id="18" dur="500"/>
                                        <p:tgtEl>
                                          <p:spTgt spid="206746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067466"/>
                                        </p:tgtEl>
                                        <p:attrNameLst>
                                          <p:attrName>style.visibility</p:attrName>
                                        </p:attrNameLst>
                                      </p:cBhvr>
                                      <p:to>
                                        <p:strVal val="visible"/>
                                      </p:to>
                                    </p:set>
                                    <p:anim calcmode="lin" valueType="num">
                                      <p:cBhvr additive="base">
                                        <p:cTn id="23" dur="500" fill="hold"/>
                                        <p:tgtEl>
                                          <p:spTgt spid="2067466"/>
                                        </p:tgtEl>
                                        <p:attrNameLst>
                                          <p:attrName>ppt_x</p:attrName>
                                        </p:attrNameLst>
                                      </p:cBhvr>
                                      <p:tavLst>
                                        <p:tav tm="0">
                                          <p:val>
                                            <p:strVal val="#ppt_x"/>
                                          </p:val>
                                        </p:tav>
                                        <p:tav tm="100000">
                                          <p:val>
                                            <p:strVal val="#ppt_x"/>
                                          </p:val>
                                        </p:tav>
                                      </p:tavLst>
                                    </p:anim>
                                    <p:anim calcmode="lin" valueType="num">
                                      <p:cBhvr additive="base">
                                        <p:cTn id="24" dur="500" fill="hold"/>
                                        <p:tgtEl>
                                          <p:spTgt spid="206746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067460"/>
                                        </p:tgtEl>
                                        <p:attrNameLst>
                                          <p:attrName>style.visibility</p:attrName>
                                        </p:attrNameLst>
                                      </p:cBhvr>
                                      <p:to>
                                        <p:strVal val="visible"/>
                                      </p:to>
                                    </p:set>
                                    <p:anim calcmode="lin" valueType="num">
                                      <p:cBhvr additive="base">
                                        <p:cTn id="29" dur="500" fill="hold"/>
                                        <p:tgtEl>
                                          <p:spTgt spid="2067460"/>
                                        </p:tgtEl>
                                        <p:attrNameLst>
                                          <p:attrName>ppt_x</p:attrName>
                                        </p:attrNameLst>
                                      </p:cBhvr>
                                      <p:tavLst>
                                        <p:tav tm="0">
                                          <p:val>
                                            <p:strVal val="#ppt_x"/>
                                          </p:val>
                                        </p:tav>
                                        <p:tav tm="100000">
                                          <p:val>
                                            <p:strVal val="#ppt_x"/>
                                          </p:val>
                                        </p:tav>
                                      </p:tavLst>
                                    </p:anim>
                                    <p:anim calcmode="lin" valueType="num">
                                      <p:cBhvr additive="base">
                                        <p:cTn id="30" dur="500" fill="hold"/>
                                        <p:tgtEl>
                                          <p:spTgt spid="206746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067464"/>
                                        </p:tgtEl>
                                        <p:attrNameLst>
                                          <p:attrName>style.visibility</p:attrName>
                                        </p:attrNameLst>
                                      </p:cBhvr>
                                      <p:to>
                                        <p:strVal val="visible"/>
                                      </p:to>
                                    </p:set>
                                    <p:animEffect transition="in" filter="dissolve">
                                      <p:cBhvr>
                                        <p:cTn id="35" dur="500"/>
                                        <p:tgtEl>
                                          <p:spTgt spid="2067464"/>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067465"/>
                                        </p:tgtEl>
                                        <p:attrNameLst>
                                          <p:attrName>style.visibility</p:attrName>
                                        </p:attrNameLst>
                                      </p:cBhvr>
                                      <p:to>
                                        <p:strVal val="visible"/>
                                      </p:to>
                                    </p:set>
                                    <p:animEffect transition="in" filter="dissolve">
                                      <p:cBhvr>
                                        <p:cTn id="40" dur="500"/>
                                        <p:tgtEl>
                                          <p:spTgt spid="2067465"/>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067467"/>
                                        </p:tgtEl>
                                        <p:attrNameLst>
                                          <p:attrName>style.visibility</p:attrName>
                                        </p:attrNameLst>
                                      </p:cBhvr>
                                      <p:to>
                                        <p:strVal val="visible"/>
                                      </p:to>
                                    </p:set>
                                    <p:anim calcmode="lin" valueType="num">
                                      <p:cBhvr additive="base">
                                        <p:cTn id="45" dur="500" fill="hold"/>
                                        <p:tgtEl>
                                          <p:spTgt spid="2067467"/>
                                        </p:tgtEl>
                                        <p:attrNameLst>
                                          <p:attrName>ppt_x</p:attrName>
                                        </p:attrNameLst>
                                      </p:cBhvr>
                                      <p:tavLst>
                                        <p:tav tm="0">
                                          <p:val>
                                            <p:strVal val="#ppt_x"/>
                                          </p:val>
                                        </p:tav>
                                        <p:tav tm="100000">
                                          <p:val>
                                            <p:strVal val="#ppt_x"/>
                                          </p:val>
                                        </p:tav>
                                      </p:tavLst>
                                    </p:anim>
                                    <p:anim calcmode="lin" valueType="num">
                                      <p:cBhvr additive="base">
                                        <p:cTn id="46" dur="500" fill="hold"/>
                                        <p:tgtEl>
                                          <p:spTgt spid="20674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7459" grpId="0" animBg="1"/>
      <p:bldP spid="2067460" grpId="0" animBg="1"/>
      <p:bldP spid="2067462" grpId="0" animBg="1"/>
      <p:bldP spid="2067463" grpId="0" animBg="1"/>
      <p:bldP spid="2067464" grpId="0" animBg="1"/>
      <p:bldP spid="2067465" grpId="0" animBg="1"/>
      <p:bldP spid="2067466" grpId="0" animBg="1"/>
      <p:bldP spid="2067467" grpId="0" animBg="1"/>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9298"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439299" name="Rectangle 6"/>
          <p:cNvSpPr/>
          <p:nvPr/>
        </p:nvSpPr>
        <p:spPr>
          <a:xfrm>
            <a:off x="3509963" y="2771775"/>
            <a:ext cx="1809750" cy="457200"/>
          </a:xfrm>
          <a:prstGeom prst="rect">
            <a:avLst/>
          </a:prstGeom>
          <a:solidFill>
            <a:srgbClr val="66FFFF"/>
          </a:solidFill>
          <a:ln w="9525">
            <a:noFill/>
          </a:ln>
          <a:effectLst>
            <a:prstShdw prst="shdw13" dist="53882" dir="13499999">
              <a:schemeClr val="bg2"/>
            </a:prstShdw>
          </a:effectLst>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484505" lvl="1" indent="-294005" eaLnBrk="1" hangingPunct="1">
              <a:buNone/>
            </a:pPr>
            <a:r>
              <a:rPr lang="en-US" altLang="zh-CN" sz="2200" dirty="0">
                <a:latin typeface="Times New Roman" panose="02020603050405020304" pitchFamily="18" charset="0"/>
              </a:rPr>
              <a:t>serial1.vwf</a:t>
            </a:r>
            <a:endParaRPr lang="en-US" altLang="zh-CN" sz="2200" dirty="0">
              <a:latin typeface="Times New Roman" panose="02020603050405020304" pitchFamily="18" charset="0"/>
            </a:endParaRPr>
          </a:p>
        </p:txBody>
      </p:sp>
      <p:graphicFrame>
        <p:nvGraphicFramePr>
          <p:cNvPr id="439300" name="Object 8"/>
          <p:cNvGraphicFramePr>
            <a:graphicFrameLocks noChangeAspect="1"/>
          </p:cNvGraphicFramePr>
          <p:nvPr/>
        </p:nvGraphicFramePr>
        <p:xfrm>
          <a:off x="111125" y="1252538"/>
          <a:ext cx="8918575" cy="1417637"/>
        </p:xfrm>
        <a:graphic>
          <a:graphicData uri="http://schemas.openxmlformats.org/presentationml/2006/ole">
            <mc:AlternateContent xmlns:mc="http://schemas.openxmlformats.org/markup-compatibility/2006">
              <mc:Choice xmlns:v="urn:schemas-microsoft-com:vml" Requires="v">
                <p:oleObj spid="_x0000_s3097" name="" r:id="rId1" imgW="6772275" imgH="1076325" progId="Paint.Picture">
                  <p:embed/>
                </p:oleObj>
              </mc:Choice>
              <mc:Fallback>
                <p:oleObj name="" r:id="rId1" imgW="6772275" imgH="1076325" progId="Paint.Picture">
                  <p:embed/>
                  <p:pic>
                    <p:nvPicPr>
                      <p:cNvPr id="0" name="图片 3096"/>
                      <p:cNvPicPr/>
                      <p:nvPr/>
                    </p:nvPicPr>
                    <p:blipFill>
                      <a:blip r:embed="rId2"/>
                      <a:stretch>
                        <a:fillRect/>
                      </a:stretch>
                    </p:blipFill>
                    <p:spPr>
                      <a:xfrm>
                        <a:off x="111125" y="1252538"/>
                        <a:ext cx="8918575" cy="1417637"/>
                      </a:xfrm>
                      <a:prstGeom prst="rect">
                        <a:avLst/>
                      </a:prstGeom>
                      <a:noFill/>
                      <a:ln w="38100">
                        <a:noFill/>
                        <a:miter/>
                      </a:ln>
                    </p:spPr>
                  </p:pic>
                </p:oleObj>
              </mc:Fallback>
            </mc:AlternateContent>
          </a:graphicData>
        </a:graphic>
      </p:graphicFrame>
      <p:graphicFrame>
        <p:nvGraphicFramePr>
          <p:cNvPr id="439301" name="Object 10"/>
          <p:cNvGraphicFramePr>
            <a:graphicFrameLocks noChangeAspect="1"/>
          </p:cNvGraphicFramePr>
          <p:nvPr/>
        </p:nvGraphicFramePr>
        <p:xfrm>
          <a:off x="36513" y="3813175"/>
          <a:ext cx="8964612" cy="1400175"/>
        </p:xfrm>
        <a:graphic>
          <a:graphicData uri="http://schemas.openxmlformats.org/presentationml/2006/ole">
            <mc:AlternateContent xmlns:mc="http://schemas.openxmlformats.org/markup-compatibility/2006">
              <mc:Choice xmlns:v="urn:schemas-microsoft-com:vml" Requires="v">
                <p:oleObj spid="_x0000_s3098" name="" r:id="rId3" imgW="6772275" imgH="1057275" progId="Paint.Picture">
                  <p:embed/>
                </p:oleObj>
              </mc:Choice>
              <mc:Fallback>
                <p:oleObj name="" r:id="rId3" imgW="6772275" imgH="1057275" progId="Paint.Picture">
                  <p:embed/>
                  <p:pic>
                    <p:nvPicPr>
                      <p:cNvPr id="0" name="图片 3097"/>
                      <p:cNvPicPr/>
                      <p:nvPr/>
                    </p:nvPicPr>
                    <p:blipFill>
                      <a:blip r:embed="rId4"/>
                      <a:stretch>
                        <a:fillRect/>
                      </a:stretch>
                    </p:blipFill>
                    <p:spPr>
                      <a:xfrm>
                        <a:off x="36513" y="3813175"/>
                        <a:ext cx="8964612" cy="1400175"/>
                      </a:xfrm>
                      <a:prstGeom prst="rect">
                        <a:avLst/>
                      </a:prstGeom>
                      <a:noFill/>
                      <a:ln w="38100">
                        <a:noFill/>
                        <a:miter/>
                      </a:ln>
                    </p:spPr>
                  </p:pic>
                </p:oleObj>
              </mc:Fallback>
            </mc:AlternateContent>
          </a:graphicData>
        </a:graphic>
      </p:graphicFrame>
      <p:sp>
        <p:nvSpPr>
          <p:cNvPr id="439302" name="Rectangle 11"/>
          <p:cNvSpPr/>
          <p:nvPr/>
        </p:nvSpPr>
        <p:spPr>
          <a:xfrm>
            <a:off x="3468688" y="5353050"/>
            <a:ext cx="1809750" cy="457200"/>
          </a:xfrm>
          <a:prstGeom prst="rect">
            <a:avLst/>
          </a:prstGeom>
          <a:solidFill>
            <a:srgbClr val="66FFFF"/>
          </a:solidFill>
          <a:ln w="9525">
            <a:noFill/>
          </a:ln>
          <a:effectLst>
            <a:prstShdw prst="shdw13" dist="53882" dir="13499999">
              <a:schemeClr val="bg2"/>
            </a:prstShdw>
          </a:effectLst>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484505" lvl="1" indent="-294005" eaLnBrk="1" hangingPunct="1">
              <a:buNone/>
            </a:pPr>
            <a:r>
              <a:rPr lang="en-US" altLang="zh-CN" sz="2200" dirty="0">
                <a:latin typeface="Times New Roman" panose="02020603050405020304" pitchFamily="18" charset="0"/>
              </a:rPr>
              <a:t>serial2.vwf</a:t>
            </a:r>
            <a:endParaRPr lang="en-US" altLang="zh-CN" sz="2200" dirty="0">
              <a:latin typeface="Times New Roman" panose="02020603050405020304" pitchFamily="18" charset="0"/>
            </a:endParaRPr>
          </a:p>
        </p:txBody>
      </p:sp>
      <p:sp>
        <p:nvSpPr>
          <p:cNvPr id="2077708" name="AutoShape 12"/>
          <p:cNvSpPr/>
          <p:nvPr/>
        </p:nvSpPr>
        <p:spPr>
          <a:xfrm>
            <a:off x="6354763" y="2752725"/>
            <a:ext cx="1412875" cy="614363"/>
          </a:xfrm>
          <a:prstGeom prst="wedgeRoundRectCallout">
            <a:avLst>
              <a:gd name="adj1" fmla="val -72921"/>
              <a:gd name="adj2" fmla="val -74806"/>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en-US" altLang="zh-CN" sz="2000" dirty="0">
                <a:latin typeface="宋体" panose="02010600030101010101" pitchFamily="2" charset="-122"/>
              </a:rPr>
              <a:t>a</a:t>
            </a:r>
            <a:r>
              <a:rPr lang="zh-CN" altLang="en-US" sz="2000" dirty="0">
                <a:latin typeface="宋体" panose="02010600030101010101" pitchFamily="2" charset="-122"/>
              </a:rPr>
              <a:t>和</a:t>
            </a:r>
            <a:r>
              <a:rPr lang="en-US" altLang="zh-CN" sz="2000" dirty="0">
                <a:latin typeface="宋体" panose="02010600030101010101" pitchFamily="2" charset="-122"/>
              </a:rPr>
              <a:t>q</a:t>
            </a:r>
            <a:r>
              <a:rPr lang="zh-CN" altLang="en-US" sz="2000" dirty="0">
                <a:latin typeface="宋体" panose="02010600030101010101" pitchFamily="2" charset="-122"/>
              </a:rPr>
              <a:t>的波形反相！</a:t>
            </a:r>
            <a:endParaRPr lang="zh-CN" altLang="en-US" sz="2000" dirty="0">
              <a:latin typeface="宋体" panose="02010600030101010101" pitchFamily="2" charset="-122"/>
            </a:endParaRPr>
          </a:p>
        </p:txBody>
      </p:sp>
      <p:sp>
        <p:nvSpPr>
          <p:cNvPr id="2077709" name="AutoShape 13"/>
          <p:cNvSpPr/>
          <p:nvPr/>
        </p:nvSpPr>
        <p:spPr>
          <a:xfrm>
            <a:off x="6281738" y="5356225"/>
            <a:ext cx="1652587" cy="657225"/>
          </a:xfrm>
          <a:prstGeom prst="wedgeRoundRectCallout">
            <a:avLst>
              <a:gd name="adj1" fmla="val -50384"/>
              <a:gd name="adj2" fmla="val -79227"/>
              <a:gd name="adj3" fmla="val 16667"/>
            </a:avLst>
          </a:prstGeom>
          <a:solidFill>
            <a:srgbClr val="FFFFCC"/>
          </a:solidFill>
          <a:ln w="9525">
            <a:noFill/>
          </a:ln>
          <a:effectLst>
            <a:prstShdw prst="shdw17" dist="17961" dir="2699999">
              <a:srgbClr val="99997A"/>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en-US" altLang="zh-CN" sz="2000" dirty="0">
                <a:latin typeface="宋体" panose="02010600030101010101" pitchFamily="2" charset="-122"/>
              </a:rPr>
              <a:t>a</a:t>
            </a:r>
            <a:r>
              <a:rPr lang="zh-CN" altLang="en-US" sz="2000" dirty="0">
                <a:latin typeface="宋体" panose="02010600030101010101" pitchFamily="2" charset="-122"/>
              </a:rPr>
              <a:t>和</a:t>
            </a:r>
            <a:r>
              <a:rPr lang="en-US" altLang="zh-CN" sz="2000" dirty="0">
                <a:latin typeface="宋体" panose="02010600030101010101" pitchFamily="2" charset="-122"/>
              </a:rPr>
              <a:t>q</a:t>
            </a:r>
            <a:r>
              <a:rPr lang="zh-CN" altLang="en-US" sz="2000" dirty="0">
                <a:latin typeface="宋体" panose="02010600030101010101" pitchFamily="2" charset="-122"/>
              </a:rPr>
              <a:t>的波形完全一样！</a:t>
            </a:r>
            <a:endParaRPr lang="zh-CN" altLang="en-US" sz="2000" dirty="0">
              <a:latin typeface="宋体" panose="02010600030101010101" pitchFamily="2" charset="-122"/>
            </a:endParaRPr>
          </a:p>
        </p:txBody>
      </p:sp>
      <p:sp>
        <p:nvSpPr>
          <p:cNvPr id="2077710" name="AutoShape 14"/>
          <p:cNvSpPr/>
          <p:nvPr/>
        </p:nvSpPr>
        <p:spPr>
          <a:xfrm>
            <a:off x="1981200" y="2946400"/>
            <a:ext cx="1095375" cy="619125"/>
          </a:xfrm>
          <a:prstGeom prst="wedgeRoundRectCallout">
            <a:avLst>
              <a:gd name="adj1" fmla="val 59708"/>
              <a:gd name="adj2" fmla="val -106153"/>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190500" lvl="1" indent="0" eaLnBrk="1" hangingPunct="1">
              <a:spcBef>
                <a:spcPct val="0"/>
              </a:spcBef>
              <a:buNone/>
            </a:pPr>
            <a:r>
              <a:rPr lang="en-US" altLang="zh-CN" sz="2000" dirty="0">
                <a:solidFill>
                  <a:srgbClr val="FF0066"/>
                </a:solidFill>
                <a:latin typeface="Times New Roman" panose="02020603050405020304" pitchFamily="18" charset="0"/>
              </a:rPr>
              <a:t>q=~q;</a:t>
            </a:r>
            <a:r>
              <a:rPr lang="en-US" altLang="zh-CN" sz="2000" dirty="0">
                <a:latin typeface="Times New Roman" panose="02020603050405020304" pitchFamily="18" charset="0"/>
              </a:rPr>
              <a:t>             </a:t>
            </a:r>
            <a:r>
              <a:rPr lang="en-US" altLang="zh-CN" sz="2000" dirty="0">
                <a:solidFill>
                  <a:srgbClr val="FF0066"/>
                </a:solidFill>
                <a:latin typeface="Times New Roman" panose="02020603050405020304" pitchFamily="18" charset="0"/>
              </a:rPr>
              <a:t>a=~q;</a:t>
            </a:r>
            <a:endParaRPr lang="en-US" altLang="zh-CN" sz="2000" dirty="0">
              <a:solidFill>
                <a:srgbClr val="FF0066"/>
              </a:solidFill>
              <a:latin typeface="Times New Roman" panose="02020603050405020304" pitchFamily="18" charset="0"/>
            </a:endParaRPr>
          </a:p>
        </p:txBody>
      </p:sp>
      <p:sp>
        <p:nvSpPr>
          <p:cNvPr id="2077711" name="AutoShape 15"/>
          <p:cNvSpPr/>
          <p:nvPr/>
        </p:nvSpPr>
        <p:spPr>
          <a:xfrm>
            <a:off x="1963738" y="5348288"/>
            <a:ext cx="1095375" cy="619125"/>
          </a:xfrm>
          <a:prstGeom prst="wedgeRoundRectCallout">
            <a:avLst>
              <a:gd name="adj1" fmla="val 59708"/>
              <a:gd name="adj2" fmla="val -106153"/>
              <a:gd name="adj3" fmla="val 16667"/>
            </a:avLst>
          </a:prstGeom>
          <a:solidFill>
            <a:srgbClr val="FFFFCC"/>
          </a:solidFill>
          <a:ln w="9525">
            <a:noFill/>
          </a:ln>
          <a:effectLst>
            <a:prstShdw prst="shdw17" dist="17961" dir="2699999">
              <a:srgbClr val="99997A"/>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190500" lvl="1" indent="0" eaLnBrk="1" hangingPunct="1">
              <a:spcBef>
                <a:spcPct val="0"/>
              </a:spcBef>
              <a:buNone/>
            </a:pPr>
            <a:r>
              <a:rPr lang="en-US" altLang="zh-CN" sz="2000" dirty="0">
                <a:solidFill>
                  <a:srgbClr val="FF0066"/>
                </a:solidFill>
                <a:latin typeface="Times New Roman" panose="02020603050405020304" pitchFamily="18" charset="0"/>
              </a:rPr>
              <a:t>a=~q;</a:t>
            </a:r>
            <a:r>
              <a:rPr lang="en-US" altLang="zh-CN" sz="2000" dirty="0">
                <a:latin typeface="Times New Roman" panose="02020603050405020304" pitchFamily="18" charset="0"/>
              </a:rPr>
              <a:t>             </a:t>
            </a:r>
            <a:r>
              <a:rPr lang="en-US" altLang="zh-CN" sz="2000" dirty="0">
                <a:solidFill>
                  <a:srgbClr val="FF0066"/>
                </a:solidFill>
                <a:latin typeface="Times New Roman" panose="02020603050405020304" pitchFamily="18" charset="0"/>
              </a:rPr>
              <a:t>q=~q;</a:t>
            </a:r>
            <a:endParaRPr lang="en-US" altLang="zh-CN" sz="2000" dirty="0">
              <a:solidFill>
                <a:srgbClr val="FF0066"/>
              </a:solidFill>
              <a:latin typeface="Times New Roman" panose="02020603050405020304" pitchFamily="18" charset="0"/>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77710"/>
                                        </p:tgtEl>
                                        <p:attrNameLst>
                                          <p:attrName>style.visibility</p:attrName>
                                        </p:attrNameLst>
                                      </p:cBhvr>
                                      <p:to>
                                        <p:strVal val="visible"/>
                                      </p:to>
                                    </p:set>
                                    <p:animEffect transition="in" filter="dissolve">
                                      <p:cBhvr>
                                        <p:cTn id="7" dur="500"/>
                                        <p:tgtEl>
                                          <p:spTgt spid="207771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077708"/>
                                        </p:tgtEl>
                                        <p:attrNameLst>
                                          <p:attrName>style.visibility</p:attrName>
                                        </p:attrNameLst>
                                      </p:cBhvr>
                                      <p:to>
                                        <p:strVal val="visible"/>
                                      </p:to>
                                    </p:set>
                                    <p:anim calcmode="lin" valueType="num">
                                      <p:cBhvr>
                                        <p:cTn id="12" dur="500" fill="hold"/>
                                        <p:tgtEl>
                                          <p:spTgt spid="2077708"/>
                                        </p:tgtEl>
                                        <p:attrNameLst>
                                          <p:attrName>ppt_w</p:attrName>
                                        </p:attrNameLst>
                                      </p:cBhvr>
                                      <p:tavLst>
                                        <p:tav tm="0">
                                          <p:val>
                                            <p:fltVal val="0.000000"/>
                                          </p:val>
                                        </p:tav>
                                        <p:tav tm="100000">
                                          <p:val>
                                            <p:strVal val="#ppt_w"/>
                                          </p:val>
                                        </p:tav>
                                      </p:tavLst>
                                    </p:anim>
                                    <p:anim calcmode="lin" valueType="num">
                                      <p:cBhvr>
                                        <p:cTn id="13" dur="500" fill="hold"/>
                                        <p:tgtEl>
                                          <p:spTgt spid="2077708"/>
                                        </p:tgtEl>
                                        <p:attrNameLst>
                                          <p:attrName>ppt_h</p:attrName>
                                        </p:attrNameLst>
                                      </p:cBhvr>
                                      <p:tavLst>
                                        <p:tav tm="0">
                                          <p:val>
                                            <p:fltVal val="0.00000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077711"/>
                                        </p:tgtEl>
                                        <p:attrNameLst>
                                          <p:attrName>style.visibility</p:attrName>
                                        </p:attrNameLst>
                                      </p:cBhvr>
                                      <p:to>
                                        <p:strVal val="visible"/>
                                      </p:to>
                                    </p:set>
                                    <p:animEffect transition="in" filter="dissolve">
                                      <p:cBhvr>
                                        <p:cTn id="18" dur="500"/>
                                        <p:tgtEl>
                                          <p:spTgt spid="2077711"/>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2077709"/>
                                        </p:tgtEl>
                                        <p:attrNameLst>
                                          <p:attrName>style.visibility</p:attrName>
                                        </p:attrNameLst>
                                      </p:cBhvr>
                                      <p:to>
                                        <p:strVal val="visible"/>
                                      </p:to>
                                    </p:set>
                                    <p:anim calcmode="lin" valueType="num">
                                      <p:cBhvr>
                                        <p:cTn id="23" dur="500" fill="hold"/>
                                        <p:tgtEl>
                                          <p:spTgt spid="2077709"/>
                                        </p:tgtEl>
                                        <p:attrNameLst>
                                          <p:attrName>ppt_w</p:attrName>
                                        </p:attrNameLst>
                                      </p:cBhvr>
                                      <p:tavLst>
                                        <p:tav tm="0">
                                          <p:val>
                                            <p:fltVal val="0.000000"/>
                                          </p:val>
                                        </p:tav>
                                        <p:tav tm="100000">
                                          <p:val>
                                            <p:strVal val="#ppt_w"/>
                                          </p:val>
                                        </p:tav>
                                      </p:tavLst>
                                    </p:anim>
                                    <p:anim calcmode="lin" valueType="num">
                                      <p:cBhvr>
                                        <p:cTn id="24" dur="500" fill="hold"/>
                                        <p:tgtEl>
                                          <p:spTgt spid="2077709"/>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7708" grpId="0" animBg="1"/>
      <p:bldP spid="2077709" grpId="0" animBg="1"/>
      <p:bldP spid="2077710" grpId="0" animBg="1"/>
      <p:bldP spid="2077711" grpId="0" animBg="1"/>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1346"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069507" name="Rectangle 3"/>
          <p:cNvSpPr>
            <a:spLocks noGrp="1"/>
          </p:cNvSpPr>
          <p:nvPr>
            <p:ph idx="1"/>
          </p:nvPr>
        </p:nvSpPr>
        <p:spPr>
          <a:xfrm>
            <a:off x="509588" y="1055688"/>
            <a:ext cx="8021637" cy="2879725"/>
          </a:xfrm>
          <a:ln/>
        </p:spPr>
        <p:txBody>
          <a:bodyPr vert="horz" wrap="square" lIns="91440" tIns="45720" rIns="91440" bIns="45720" anchor="t" anchorCtr="0"/>
          <a:p>
            <a:pPr algn="just" eaLnBrk="1" hangingPunct="1">
              <a:lnSpc>
                <a:spcPct val="110000"/>
              </a:lnSpc>
              <a:buNone/>
            </a:pPr>
            <a:r>
              <a:rPr lang="zh-CN" altLang="en-US" sz="2800" dirty="0">
                <a:solidFill>
                  <a:srgbClr val="FF0000"/>
                </a:solidFill>
                <a:latin typeface="Times New Roman" panose="02020603050405020304" pitchFamily="18" charset="0"/>
              </a:rPr>
              <a:t>二、</a:t>
            </a:r>
            <a:r>
              <a:rPr lang="zh-CN" altLang="en-US" sz="2800" dirty="0">
                <a:solidFill>
                  <a:srgbClr val="FF0000"/>
                </a:solidFill>
                <a:latin typeface="华文楷体" panose="02010600040101010101" pitchFamily="2" charset="-122"/>
                <a:ea typeface="华文楷体" panose="02010600040101010101" pitchFamily="2" charset="-122"/>
              </a:rPr>
              <a:t>语句的并行执行</a:t>
            </a:r>
            <a:endParaRPr lang="zh-CN" altLang="en-US" sz="2800" dirty="0">
              <a:solidFill>
                <a:srgbClr val="FF0000"/>
              </a:solidFill>
              <a:latin typeface="Times New Roman" panose="02020603050405020304" pitchFamily="18" charset="0"/>
            </a:endParaRPr>
          </a:p>
          <a:p>
            <a:pPr algn="just" eaLnBrk="1" hangingPunct="1">
              <a:lnSpc>
                <a:spcPct val="110000"/>
              </a:lnSpc>
            </a:pPr>
            <a:r>
              <a:rPr lang="zh-CN" altLang="en-US" sz="2200" dirty="0">
                <a:latin typeface="Times New Roman" panose="02020603050405020304" pitchFamily="18" charset="0"/>
                <a:ea typeface="华文新魏" panose="02010800040101010101" pitchFamily="2" charset="-122"/>
              </a:rPr>
              <a:t>“</a:t>
            </a:r>
            <a:r>
              <a:rPr lang="en-US" altLang="zh-CN" sz="2200" dirty="0">
                <a:latin typeface="华文新魏" panose="02010800040101010101" pitchFamily="2" charset="-122"/>
                <a:ea typeface="华文新魏" panose="02010800040101010101" pitchFamily="2" charset="-122"/>
              </a:rPr>
              <a:t>always</a:t>
            </a:r>
            <a:r>
              <a:rPr lang="en-US" altLang="zh-CN" sz="2200" dirty="0">
                <a:latin typeface="Times New Roman" panose="02020603050405020304" pitchFamily="18" charset="0"/>
                <a:ea typeface="华文新魏" panose="02010800040101010101" pitchFamily="2" charset="-122"/>
              </a:rPr>
              <a:t>”</a:t>
            </a:r>
            <a:r>
              <a:rPr lang="zh-CN" altLang="en-US" sz="2200" dirty="0">
                <a:latin typeface="华文新魏" panose="02010800040101010101" pitchFamily="2" charset="-122"/>
                <a:ea typeface="华文新魏" panose="02010800040101010101" pitchFamily="2" charset="-122"/>
              </a:rPr>
              <a:t>模块、</a:t>
            </a:r>
            <a:r>
              <a:rPr lang="zh-CN" altLang="en-US" sz="2200" dirty="0">
                <a:latin typeface="Times New Roman" panose="02020603050405020304" pitchFamily="18" charset="0"/>
                <a:ea typeface="华文新魏" panose="02010800040101010101" pitchFamily="2" charset="-122"/>
              </a:rPr>
              <a:t>“</a:t>
            </a:r>
            <a:r>
              <a:rPr lang="en-US" altLang="zh-CN" sz="2200" dirty="0">
                <a:latin typeface="华文新魏" panose="02010800040101010101" pitchFamily="2" charset="-122"/>
                <a:ea typeface="华文新魏" panose="02010800040101010101" pitchFamily="2" charset="-122"/>
              </a:rPr>
              <a:t>assign</a:t>
            </a:r>
            <a:r>
              <a:rPr lang="en-US" altLang="zh-CN" sz="2200" dirty="0">
                <a:latin typeface="Times New Roman" panose="02020603050405020304" pitchFamily="18" charset="0"/>
                <a:ea typeface="华文新魏" panose="02010800040101010101" pitchFamily="2" charset="-122"/>
              </a:rPr>
              <a:t>”</a:t>
            </a:r>
            <a:r>
              <a:rPr lang="zh-CN" altLang="en-US" sz="2200" dirty="0">
                <a:latin typeface="华文新魏" panose="02010800040101010101" pitchFamily="2" charset="-122"/>
                <a:ea typeface="华文新魏" panose="02010800040101010101" pitchFamily="2" charset="-122"/>
              </a:rPr>
              <a:t>语句、实例元件都是同时（即</a:t>
            </a:r>
            <a:r>
              <a:rPr lang="zh-CN" altLang="en-US" sz="2200" dirty="0">
                <a:solidFill>
                  <a:srgbClr val="FF66CC"/>
                </a:solidFill>
                <a:latin typeface="华文新魏" panose="02010800040101010101" pitchFamily="2" charset="-122"/>
                <a:ea typeface="华文新魏" panose="02010800040101010101" pitchFamily="2" charset="-122"/>
              </a:rPr>
              <a:t>并行</a:t>
            </a:r>
            <a:r>
              <a:rPr lang="zh-CN" altLang="en-US" sz="2200" dirty="0">
                <a:latin typeface="华文新魏" panose="02010800040101010101" pitchFamily="2" charset="-122"/>
                <a:ea typeface="华文新魏" panose="02010800040101010101" pitchFamily="2" charset="-122"/>
              </a:rPr>
              <a:t>）执行的！</a:t>
            </a:r>
            <a:endParaRPr lang="zh-CN" altLang="en-US" sz="2200" dirty="0">
              <a:latin typeface="华文新魏" panose="02010800040101010101" pitchFamily="2" charset="-122"/>
              <a:ea typeface="华文新魏" panose="02010800040101010101" pitchFamily="2" charset="-122"/>
            </a:endParaRPr>
          </a:p>
          <a:p>
            <a:pPr algn="just" eaLnBrk="1" hangingPunct="1">
              <a:lnSpc>
                <a:spcPct val="110000"/>
              </a:lnSpc>
            </a:pPr>
            <a:r>
              <a:rPr lang="zh-CN" altLang="en-US" sz="2200" dirty="0">
                <a:latin typeface="华文新魏" panose="02010800040101010101" pitchFamily="2" charset="-122"/>
                <a:ea typeface="华文新魏" panose="02010800040101010101" pitchFamily="2" charset="-122"/>
              </a:rPr>
              <a:t>它们在程序中的先后顺序对结果并没有影响。</a:t>
            </a:r>
            <a:endParaRPr lang="zh-CN" altLang="en-US" sz="2200" dirty="0">
              <a:latin typeface="华文新魏" panose="02010800040101010101" pitchFamily="2" charset="-122"/>
              <a:ea typeface="华文新魏" panose="02010800040101010101" pitchFamily="2" charset="-122"/>
            </a:endParaRPr>
          </a:p>
          <a:p>
            <a:pPr algn="just" eaLnBrk="1" hangingPunct="1">
              <a:lnSpc>
                <a:spcPct val="110000"/>
              </a:lnSpc>
            </a:pPr>
            <a:r>
              <a:rPr lang="zh-CN" altLang="en-US" sz="2200" dirty="0">
                <a:latin typeface="华文新魏" panose="02010800040101010101" pitchFamily="2" charset="-122"/>
                <a:ea typeface="华文新魏" panose="02010800040101010101" pitchFamily="2" charset="-122"/>
              </a:rPr>
              <a:t>下面将两条赋值语句分别放在两个</a:t>
            </a:r>
            <a:r>
              <a:rPr lang="zh-CN" altLang="en-US" sz="2200" dirty="0">
                <a:latin typeface="Times New Roman" panose="02020603050405020304" pitchFamily="18" charset="0"/>
                <a:ea typeface="华文新魏" panose="02010800040101010101" pitchFamily="2" charset="-122"/>
              </a:rPr>
              <a:t>“</a:t>
            </a:r>
            <a:r>
              <a:rPr lang="en-US" altLang="zh-CN" sz="2200" dirty="0">
                <a:latin typeface="华文新魏" panose="02010800040101010101" pitchFamily="2" charset="-122"/>
                <a:ea typeface="华文新魏" panose="02010800040101010101" pitchFamily="2" charset="-122"/>
              </a:rPr>
              <a:t>always</a:t>
            </a:r>
            <a:r>
              <a:rPr lang="en-US" altLang="zh-CN" sz="2200" dirty="0">
                <a:latin typeface="Times New Roman" panose="02020603050405020304" pitchFamily="18" charset="0"/>
                <a:ea typeface="华文新魏" panose="02010800040101010101" pitchFamily="2" charset="-122"/>
              </a:rPr>
              <a:t>”</a:t>
            </a:r>
            <a:r>
              <a:rPr lang="zh-CN" altLang="en-US" sz="2200" dirty="0">
                <a:latin typeface="华文新魏" panose="02010800040101010101" pitchFamily="2" charset="-122"/>
                <a:ea typeface="华文新魏" panose="02010800040101010101" pitchFamily="2" charset="-122"/>
              </a:rPr>
              <a:t>模块中，尽管两个</a:t>
            </a:r>
            <a:r>
              <a:rPr lang="zh-CN" altLang="en-US" sz="2200" dirty="0">
                <a:latin typeface="Times New Roman" panose="02020603050405020304" pitchFamily="18" charset="0"/>
                <a:ea typeface="华文新魏" panose="02010800040101010101" pitchFamily="2" charset="-122"/>
              </a:rPr>
              <a:t>“</a:t>
            </a:r>
            <a:r>
              <a:rPr lang="en-US" altLang="zh-CN" sz="2200" dirty="0">
                <a:latin typeface="华文新魏" panose="02010800040101010101" pitchFamily="2" charset="-122"/>
                <a:ea typeface="华文新魏" panose="02010800040101010101" pitchFamily="2" charset="-122"/>
              </a:rPr>
              <a:t>always</a:t>
            </a:r>
            <a:r>
              <a:rPr lang="en-US" altLang="zh-CN" sz="2200" dirty="0">
                <a:latin typeface="Times New Roman" panose="02020603050405020304" pitchFamily="18" charset="0"/>
                <a:ea typeface="华文新魏" panose="02010800040101010101" pitchFamily="2" charset="-122"/>
              </a:rPr>
              <a:t>”</a:t>
            </a:r>
            <a:r>
              <a:rPr lang="zh-CN" altLang="en-US" sz="2200" dirty="0">
                <a:latin typeface="华文新魏" panose="02010800040101010101" pitchFamily="2" charset="-122"/>
                <a:ea typeface="华文新魏" panose="02010800040101010101" pitchFamily="2" charset="-122"/>
              </a:rPr>
              <a:t>模块顺序相反，但仿真波形完全相同，</a:t>
            </a:r>
            <a:r>
              <a:rPr lang="en-US" altLang="zh-CN" sz="2200" dirty="0">
                <a:latin typeface="华文新魏" panose="02010800040101010101" pitchFamily="2" charset="-122"/>
                <a:ea typeface="华文新魏" panose="02010800040101010101" pitchFamily="2" charset="-122"/>
              </a:rPr>
              <a:t>q</a:t>
            </a:r>
            <a:r>
              <a:rPr lang="zh-CN" altLang="en-US" sz="2200" dirty="0">
                <a:latin typeface="华文新魏" panose="02010800040101010101" pitchFamily="2" charset="-122"/>
                <a:ea typeface="华文新魏" panose="02010800040101010101" pitchFamily="2" charset="-122"/>
              </a:rPr>
              <a:t>和</a:t>
            </a:r>
            <a:r>
              <a:rPr lang="en-US" altLang="zh-CN" sz="2200" dirty="0">
                <a:latin typeface="华文新魏" panose="02010800040101010101" pitchFamily="2" charset="-122"/>
                <a:ea typeface="华文新魏" panose="02010800040101010101" pitchFamily="2" charset="-122"/>
              </a:rPr>
              <a:t>a</a:t>
            </a:r>
            <a:r>
              <a:rPr lang="zh-CN" altLang="en-US" sz="2200" dirty="0">
                <a:latin typeface="华文新魏" panose="02010800040101010101" pitchFamily="2" charset="-122"/>
                <a:ea typeface="华文新魏" panose="02010800040101010101" pitchFamily="2" charset="-122"/>
              </a:rPr>
              <a:t>的波形完全一样。</a:t>
            </a:r>
            <a:endParaRPr lang="zh-CN" altLang="en-US" sz="2200" dirty="0">
              <a:latin typeface="华文新魏" panose="02010800040101010101" pitchFamily="2" charset="-122"/>
              <a:ea typeface="华文新魏" panose="02010800040101010101" pitchFamily="2" charset="-122"/>
            </a:endParaRPr>
          </a:p>
        </p:txBody>
      </p:sp>
      <p:graphicFrame>
        <p:nvGraphicFramePr>
          <p:cNvPr id="2069508" name="Object 4"/>
          <p:cNvGraphicFramePr>
            <a:graphicFrameLocks noChangeAspect="1"/>
          </p:cNvGraphicFramePr>
          <p:nvPr/>
        </p:nvGraphicFramePr>
        <p:xfrm>
          <a:off x="768350" y="4162425"/>
          <a:ext cx="7378700" cy="1912938"/>
        </p:xfrm>
        <a:graphic>
          <a:graphicData uri="http://schemas.openxmlformats.org/presentationml/2006/ole">
            <mc:AlternateContent xmlns:mc="http://schemas.openxmlformats.org/markup-compatibility/2006">
              <mc:Choice xmlns:v="urn:schemas-microsoft-com:vml" Requires="v">
                <p:oleObj spid="_x0000_s3099" name="" r:id="rId1" imgW="5876925" imgH="1524000" progId="Paint.Picture">
                  <p:embed/>
                </p:oleObj>
              </mc:Choice>
              <mc:Fallback>
                <p:oleObj name="" r:id="rId1" imgW="5876925" imgH="1524000" progId="Paint.Picture">
                  <p:embed/>
                  <p:pic>
                    <p:nvPicPr>
                      <p:cNvPr id="0" name="图片 3098"/>
                      <p:cNvPicPr/>
                      <p:nvPr/>
                    </p:nvPicPr>
                    <p:blipFill>
                      <a:blip r:embed="rId2"/>
                      <a:stretch>
                        <a:fillRect/>
                      </a:stretch>
                    </p:blipFill>
                    <p:spPr>
                      <a:xfrm>
                        <a:off x="768350" y="4162425"/>
                        <a:ext cx="7378700" cy="1912938"/>
                      </a:xfrm>
                      <a:prstGeom prst="rect">
                        <a:avLst/>
                      </a:prstGeom>
                      <a:noFill/>
                      <a:ln w="38100">
                        <a:noFill/>
                        <a:miter/>
                      </a:ln>
                    </p:spPr>
                  </p:pic>
                </p:oleObj>
              </mc:Fallback>
            </mc:AlternateContent>
          </a:graphicData>
        </a:graphic>
      </p:graphicFrame>
      <p:sp>
        <p:nvSpPr>
          <p:cNvPr id="2069509" name="Rectangle 5"/>
          <p:cNvSpPr/>
          <p:nvPr/>
        </p:nvSpPr>
        <p:spPr>
          <a:xfrm>
            <a:off x="3554413" y="6276975"/>
            <a:ext cx="1809750" cy="457200"/>
          </a:xfrm>
          <a:prstGeom prst="rect">
            <a:avLst/>
          </a:prstGeom>
          <a:solidFill>
            <a:srgbClr val="66FFFF"/>
          </a:solidFill>
          <a:ln w="9525">
            <a:noFill/>
          </a:ln>
          <a:effectLst>
            <a:prstShdw prst="shdw13" dist="53882" dir="13499999">
              <a:schemeClr val="bg2"/>
            </a:prstShdw>
          </a:effectLst>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484505" lvl="1" indent="-294005" eaLnBrk="1" hangingPunct="1">
              <a:buNone/>
            </a:pPr>
            <a:r>
              <a:rPr lang="en-US" altLang="zh-CN" sz="2200" dirty="0">
                <a:latin typeface="Times New Roman" panose="02020603050405020304" pitchFamily="18" charset="0"/>
              </a:rPr>
              <a:t>parall1.vwf</a:t>
            </a:r>
            <a:endParaRPr lang="en-US" altLang="zh-CN" sz="2200" dirty="0">
              <a:latin typeface="Times New Roman" panose="02020603050405020304" pitchFamily="18" charset="0"/>
            </a:endParaRPr>
          </a:p>
        </p:txBody>
      </p:sp>
      <p:sp>
        <p:nvSpPr>
          <p:cNvPr id="2069510" name="AutoShape 6"/>
          <p:cNvSpPr/>
          <p:nvPr/>
        </p:nvSpPr>
        <p:spPr>
          <a:xfrm>
            <a:off x="5826125" y="4878388"/>
            <a:ext cx="2655888" cy="323850"/>
          </a:xfrm>
          <a:prstGeom prst="wedgeRoundRectCallout">
            <a:avLst>
              <a:gd name="adj1" fmla="val -57532"/>
              <a:gd name="adj2" fmla="val 180884"/>
              <a:gd name="adj3" fmla="val 16667"/>
            </a:avLst>
          </a:prstGeom>
          <a:solidFill>
            <a:srgbClr val="FFFFCC"/>
          </a:solidFill>
          <a:ln w="9525">
            <a:noFill/>
          </a:ln>
          <a:effectLst>
            <a:prstShdw prst="shdw17" dist="17961" dir="2699999">
              <a:srgbClr val="99997A"/>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1800" dirty="0">
                <a:latin typeface="方正姚体" panose="02010601030101010101" pitchFamily="2" charset="-122"/>
                <a:ea typeface="方正姚体" panose="02010601030101010101" pitchFamily="2" charset="-122"/>
              </a:rPr>
              <a:t>对前一时刻的</a:t>
            </a:r>
            <a:r>
              <a:rPr lang="en-US" altLang="zh-CN" sz="1800" dirty="0">
                <a:latin typeface="方正姚体" panose="02010601030101010101" pitchFamily="2" charset="-122"/>
                <a:ea typeface="方正姚体" panose="02010601030101010101" pitchFamily="2" charset="-122"/>
              </a:rPr>
              <a:t>q</a:t>
            </a:r>
            <a:r>
              <a:rPr lang="zh-CN" altLang="en-US" sz="1800" dirty="0">
                <a:latin typeface="方正姚体" panose="02010601030101010101" pitchFamily="2" charset="-122"/>
                <a:ea typeface="方正姚体" panose="02010601030101010101" pitchFamily="2" charset="-122"/>
              </a:rPr>
              <a:t>值取反</a:t>
            </a:r>
            <a:endParaRPr lang="zh-CN" altLang="en-US" sz="1800" dirty="0">
              <a:latin typeface="方正姚体" panose="02010601030101010101" pitchFamily="2" charset="-122"/>
              <a:ea typeface="方正姚体" panose="02010601030101010101" pitchFamily="2" charset="-122"/>
            </a:endParaRPr>
          </a:p>
        </p:txBody>
      </p:sp>
      <p:sp>
        <p:nvSpPr>
          <p:cNvPr id="2069511" name="AutoShape 7"/>
          <p:cNvSpPr/>
          <p:nvPr/>
        </p:nvSpPr>
        <p:spPr>
          <a:xfrm>
            <a:off x="5405438" y="6251575"/>
            <a:ext cx="2557462" cy="323850"/>
          </a:xfrm>
          <a:prstGeom prst="wedgeRoundRectCallout">
            <a:avLst>
              <a:gd name="adj1" fmla="val -41806"/>
              <a:gd name="adj2" fmla="val -154903"/>
              <a:gd name="adj3" fmla="val 16667"/>
            </a:avLst>
          </a:prstGeom>
          <a:solidFill>
            <a:srgbClr val="FFFFCC"/>
          </a:solidFill>
          <a:ln w="9525">
            <a:noFill/>
          </a:ln>
          <a:effectLst>
            <a:prstShdw prst="shdw17" dist="17961" dir="2699999">
              <a:srgbClr val="99997A"/>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1800" dirty="0">
                <a:latin typeface="方正姚体" panose="02010601030101010101" pitchFamily="2" charset="-122"/>
                <a:ea typeface="方正姚体" panose="02010601030101010101" pitchFamily="2" charset="-122"/>
              </a:rPr>
              <a:t>对前一时刻的</a:t>
            </a:r>
            <a:r>
              <a:rPr lang="en-US" altLang="zh-CN" sz="1800" dirty="0">
                <a:latin typeface="方正姚体" panose="02010601030101010101" pitchFamily="2" charset="-122"/>
                <a:ea typeface="方正姚体" panose="02010601030101010101" pitchFamily="2" charset="-122"/>
              </a:rPr>
              <a:t>q</a:t>
            </a:r>
            <a:r>
              <a:rPr lang="zh-CN" altLang="en-US" sz="1800" dirty="0">
                <a:latin typeface="方正姚体" panose="02010601030101010101" pitchFamily="2" charset="-122"/>
                <a:ea typeface="方正姚体" panose="02010601030101010101" pitchFamily="2" charset="-122"/>
              </a:rPr>
              <a:t>值取反</a:t>
            </a:r>
            <a:endParaRPr lang="zh-CN" altLang="en-US" sz="1800" dirty="0">
              <a:latin typeface="方正姚体" panose="02010601030101010101" pitchFamily="2" charset="-122"/>
              <a:ea typeface="方正姚体" panose="0201060103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69507"/>
                                        </p:tgtEl>
                                        <p:attrNameLst>
                                          <p:attrName>style.visibility</p:attrName>
                                        </p:attrNameLst>
                                      </p:cBhvr>
                                      <p:to>
                                        <p:strVal val="visible"/>
                                      </p:to>
                                    </p:set>
                                    <p:anim calcmode="lin" valueType="num">
                                      <p:cBhvr additive="base">
                                        <p:cTn id="7" dur="500" fill="hold"/>
                                        <p:tgtEl>
                                          <p:spTgt spid="2069507"/>
                                        </p:tgtEl>
                                        <p:attrNameLst>
                                          <p:attrName>ppt_x</p:attrName>
                                        </p:attrNameLst>
                                      </p:cBhvr>
                                      <p:tavLst>
                                        <p:tav tm="0">
                                          <p:val>
                                            <p:strVal val="0-#ppt_w/2"/>
                                          </p:val>
                                        </p:tav>
                                        <p:tav tm="100000">
                                          <p:val>
                                            <p:strVal val="#ppt_x"/>
                                          </p:val>
                                        </p:tav>
                                      </p:tavLst>
                                    </p:anim>
                                    <p:anim calcmode="lin" valueType="num">
                                      <p:cBhvr additive="base">
                                        <p:cTn id="8" dur="500" fill="hold"/>
                                        <p:tgtEl>
                                          <p:spTgt spid="206950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69508"/>
                                        </p:tgtEl>
                                        <p:attrNameLst>
                                          <p:attrName>style.visibility</p:attrName>
                                        </p:attrNameLst>
                                      </p:cBhvr>
                                      <p:to>
                                        <p:strVal val="visible"/>
                                      </p:to>
                                    </p:set>
                                    <p:anim calcmode="lin" valueType="num">
                                      <p:cBhvr additive="base">
                                        <p:cTn id="13" dur="500" fill="hold"/>
                                        <p:tgtEl>
                                          <p:spTgt spid="2069508"/>
                                        </p:tgtEl>
                                        <p:attrNameLst>
                                          <p:attrName>ppt_x</p:attrName>
                                        </p:attrNameLst>
                                      </p:cBhvr>
                                      <p:tavLst>
                                        <p:tav tm="0">
                                          <p:val>
                                            <p:strVal val="#ppt_x"/>
                                          </p:val>
                                        </p:tav>
                                        <p:tav tm="100000">
                                          <p:val>
                                            <p:strVal val="#ppt_x"/>
                                          </p:val>
                                        </p:tav>
                                      </p:tavLst>
                                    </p:anim>
                                    <p:anim calcmode="lin" valueType="num">
                                      <p:cBhvr additive="base">
                                        <p:cTn id="14" dur="500" fill="hold"/>
                                        <p:tgtEl>
                                          <p:spTgt spid="206950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3" presetClass="entr" presetSubtype="16" fill="hold" grpId="0" nodeType="afterEffect">
                                  <p:stCondLst>
                                    <p:cond delay="0"/>
                                  </p:stCondLst>
                                  <p:childTnLst>
                                    <p:set>
                                      <p:cBhvr>
                                        <p:cTn id="17" dur="1" fill="hold">
                                          <p:stCondLst>
                                            <p:cond delay="0"/>
                                          </p:stCondLst>
                                        </p:cTn>
                                        <p:tgtEl>
                                          <p:spTgt spid="2069509"/>
                                        </p:tgtEl>
                                        <p:attrNameLst>
                                          <p:attrName>style.visibility</p:attrName>
                                        </p:attrNameLst>
                                      </p:cBhvr>
                                      <p:to>
                                        <p:strVal val="visible"/>
                                      </p:to>
                                    </p:set>
                                    <p:anim calcmode="lin" valueType="num">
                                      <p:cBhvr>
                                        <p:cTn id="18" dur="500" fill="hold"/>
                                        <p:tgtEl>
                                          <p:spTgt spid="2069509"/>
                                        </p:tgtEl>
                                        <p:attrNameLst>
                                          <p:attrName>ppt_w</p:attrName>
                                        </p:attrNameLst>
                                      </p:cBhvr>
                                      <p:tavLst>
                                        <p:tav tm="0">
                                          <p:val>
                                            <p:fltVal val="0.000000"/>
                                          </p:val>
                                        </p:tav>
                                        <p:tav tm="100000">
                                          <p:val>
                                            <p:strVal val="#ppt_w"/>
                                          </p:val>
                                        </p:tav>
                                      </p:tavLst>
                                    </p:anim>
                                    <p:anim calcmode="lin" valueType="num">
                                      <p:cBhvr>
                                        <p:cTn id="19" dur="500" fill="hold"/>
                                        <p:tgtEl>
                                          <p:spTgt spid="2069509"/>
                                        </p:tgtEl>
                                        <p:attrNameLst>
                                          <p:attrName>ppt_h</p:attrName>
                                        </p:attrNameLst>
                                      </p:cBhvr>
                                      <p:tavLst>
                                        <p:tav tm="0">
                                          <p:val>
                                            <p:fltVal val="0.00000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069510"/>
                                        </p:tgtEl>
                                        <p:attrNameLst>
                                          <p:attrName>style.visibility</p:attrName>
                                        </p:attrNameLst>
                                      </p:cBhvr>
                                      <p:to>
                                        <p:strVal val="visible"/>
                                      </p:to>
                                    </p:set>
                                    <p:animEffect transition="in" filter="dissolve">
                                      <p:cBhvr>
                                        <p:cTn id="24" dur="500"/>
                                        <p:tgtEl>
                                          <p:spTgt spid="2069510"/>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069511"/>
                                        </p:tgtEl>
                                        <p:attrNameLst>
                                          <p:attrName>style.visibility</p:attrName>
                                        </p:attrNameLst>
                                      </p:cBhvr>
                                      <p:to>
                                        <p:strVal val="visible"/>
                                      </p:to>
                                    </p:set>
                                    <p:animEffect transition="in" filter="dissolve">
                                      <p:cBhvr>
                                        <p:cTn id="29" dur="500"/>
                                        <p:tgtEl>
                                          <p:spTgt spid="2069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9507" grpId="0"/>
      <p:bldP spid="2069509" grpId="0" animBg="1"/>
      <p:bldP spid="2069510" grpId="0" animBg="1"/>
      <p:bldP spid="2069511" grpId="0" animBg="1"/>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339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071555" name="Text Box 3"/>
          <p:cNvSpPr txBox="1"/>
          <p:nvPr/>
        </p:nvSpPr>
        <p:spPr>
          <a:xfrm>
            <a:off x="439738" y="1173163"/>
            <a:ext cx="3835400" cy="5124450"/>
          </a:xfrm>
          <a:prstGeom prst="rect">
            <a:avLst/>
          </a:prstGeom>
          <a:solidFill>
            <a:srgbClr val="99CCFF"/>
          </a:solidFill>
          <a:ln w="12700" cap="flat" cmpd="sng">
            <a:solidFill>
              <a:schemeClr val="tx1"/>
            </a:solidFill>
            <a:prstDash val="solid"/>
            <a:miter/>
            <a:headEnd type="none" w="med" len="med"/>
            <a:tailEnd type="none" w="med" len="med"/>
          </a:ln>
          <a:effectLst>
            <a:prstShdw prst="shdw13" dist="53882" dir="13499999">
              <a:schemeClr val="bg2"/>
            </a:prst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190500" lvl="1" indent="0" eaLnBrk="1" hangingPunct="1">
              <a:buNone/>
            </a:pPr>
            <a:r>
              <a:rPr lang="en-US" altLang="zh-CN" dirty="0">
                <a:latin typeface="Times New Roman" panose="02020603050405020304" pitchFamily="18" charset="0"/>
              </a:rPr>
              <a:t>[</a:t>
            </a:r>
            <a:r>
              <a:rPr lang="zh-CN" altLang="en-US" dirty="0">
                <a:solidFill>
                  <a:srgbClr val="FF0066"/>
                </a:solidFill>
                <a:latin typeface="Times New Roman" panose="02020603050405020304" pitchFamily="18" charset="0"/>
              </a:rPr>
              <a:t>例</a:t>
            </a:r>
            <a:r>
              <a:rPr lang="en-US" altLang="zh-CN" dirty="0">
                <a:latin typeface="Times New Roman" panose="02020603050405020304" pitchFamily="18" charset="0"/>
              </a:rPr>
              <a:t>]</a:t>
            </a:r>
            <a:r>
              <a:rPr lang="zh-CN" altLang="en-US" dirty="0">
                <a:latin typeface="Times New Roman" panose="02020603050405020304" pitchFamily="18" charset="0"/>
              </a:rPr>
              <a:t>并行执行模块</a:t>
            </a:r>
            <a:r>
              <a:rPr lang="en-US" altLang="zh-CN" dirty="0">
                <a:latin typeface="Times New Roman" panose="02020603050405020304" pitchFamily="18" charset="0"/>
              </a:rPr>
              <a:t>1</a:t>
            </a:r>
            <a:r>
              <a:rPr lang="zh-CN" altLang="en-US" sz="2200" dirty="0">
                <a:latin typeface="Times New Roman" panose="02020603050405020304" pitchFamily="18" charset="0"/>
              </a:rPr>
              <a:t>。</a:t>
            </a:r>
            <a:endParaRPr lang="zh-CN" altLang="en-US" sz="2200" dirty="0">
              <a:latin typeface="Times New Roman" panose="02020603050405020304" pitchFamily="18" charset="0"/>
            </a:endParaRPr>
          </a:p>
          <a:p>
            <a:pPr marL="190500" lvl="1" indent="0" eaLnBrk="1" hangingPunct="1">
              <a:lnSpc>
                <a:spcPct val="105000"/>
              </a:lnSpc>
              <a:spcBef>
                <a:spcPct val="0"/>
              </a:spcBef>
              <a:buNone/>
            </a:pPr>
            <a:r>
              <a:rPr lang="en-US" altLang="zh-CN" sz="2200" dirty="0">
                <a:latin typeface="Times New Roman" panose="02020603050405020304" pitchFamily="18" charset="0"/>
              </a:rPr>
              <a:t>module parall1(q,a,clk);</a:t>
            </a:r>
            <a:endParaRPr lang="en-US" altLang="zh-CN" sz="2200" dirty="0">
              <a:latin typeface="Times New Roman" panose="02020603050405020304" pitchFamily="18" charset="0"/>
            </a:endParaRPr>
          </a:p>
          <a:p>
            <a:pPr marL="190500" lvl="1" indent="0" eaLnBrk="1" hangingPunct="1">
              <a:lnSpc>
                <a:spcPct val="105000"/>
              </a:lnSpc>
              <a:spcBef>
                <a:spcPct val="0"/>
              </a:spcBef>
              <a:buNone/>
            </a:pPr>
            <a:r>
              <a:rPr lang="en-US" altLang="zh-CN" sz="2200" dirty="0">
                <a:latin typeface="Times New Roman" panose="02020603050405020304" pitchFamily="18" charset="0"/>
              </a:rPr>
              <a:t>     output q,a;</a:t>
            </a:r>
            <a:endParaRPr lang="en-US" altLang="zh-CN" sz="2200" dirty="0">
              <a:latin typeface="Times New Roman" panose="02020603050405020304" pitchFamily="18" charset="0"/>
            </a:endParaRPr>
          </a:p>
          <a:p>
            <a:pPr marL="190500" lvl="1" indent="0" eaLnBrk="1" hangingPunct="1">
              <a:lnSpc>
                <a:spcPct val="105000"/>
              </a:lnSpc>
              <a:spcBef>
                <a:spcPct val="0"/>
              </a:spcBef>
              <a:buNone/>
            </a:pPr>
            <a:r>
              <a:rPr lang="en-US" altLang="zh-CN" sz="2200" dirty="0">
                <a:latin typeface="Times New Roman" panose="02020603050405020304" pitchFamily="18" charset="0"/>
              </a:rPr>
              <a:t>     input clk;</a:t>
            </a:r>
            <a:endParaRPr lang="en-US" altLang="zh-CN" sz="2200" dirty="0">
              <a:latin typeface="Times New Roman" panose="02020603050405020304" pitchFamily="18" charset="0"/>
            </a:endParaRPr>
          </a:p>
          <a:p>
            <a:pPr marL="190500" lvl="1" indent="0" eaLnBrk="1" hangingPunct="1">
              <a:lnSpc>
                <a:spcPct val="105000"/>
              </a:lnSpc>
              <a:spcBef>
                <a:spcPct val="0"/>
              </a:spcBef>
              <a:buNone/>
            </a:pPr>
            <a:r>
              <a:rPr lang="en-US" altLang="zh-CN" sz="2200" dirty="0">
                <a:latin typeface="Times New Roman" panose="02020603050405020304" pitchFamily="18" charset="0"/>
              </a:rPr>
              <a:t>     reg q,a;</a:t>
            </a:r>
            <a:endParaRPr lang="en-US" altLang="zh-CN" sz="2200" dirty="0">
              <a:latin typeface="Times New Roman" panose="02020603050405020304" pitchFamily="18" charset="0"/>
            </a:endParaRPr>
          </a:p>
          <a:p>
            <a:pPr marL="190500" lvl="1" indent="0" eaLnBrk="1" hangingPunct="1">
              <a:lnSpc>
                <a:spcPct val="105000"/>
              </a:lnSpc>
              <a:spcBef>
                <a:spcPct val="0"/>
              </a:spcBef>
              <a:buNone/>
            </a:pPr>
            <a:r>
              <a:rPr lang="en-US" altLang="zh-CN" sz="2200" dirty="0">
                <a:latin typeface="Times New Roman" panose="02020603050405020304" pitchFamily="18" charset="0"/>
              </a:rPr>
              <a:t>     always @(posedge clk)</a:t>
            </a:r>
            <a:endParaRPr lang="en-US" altLang="zh-CN" sz="2200" dirty="0">
              <a:latin typeface="Times New Roman" panose="02020603050405020304" pitchFamily="18" charset="0"/>
            </a:endParaRPr>
          </a:p>
          <a:p>
            <a:pPr marL="190500" lvl="1" indent="0" eaLnBrk="1" hangingPunct="1">
              <a:lnSpc>
                <a:spcPct val="105000"/>
              </a:lnSpc>
              <a:spcBef>
                <a:spcPct val="0"/>
              </a:spcBef>
              <a:buNone/>
            </a:pPr>
            <a:r>
              <a:rPr lang="en-US" altLang="zh-CN" sz="2200" dirty="0">
                <a:latin typeface="Times New Roman" panose="02020603050405020304" pitchFamily="18" charset="0"/>
              </a:rPr>
              <a:t>        begin</a:t>
            </a:r>
            <a:endParaRPr lang="en-US" altLang="zh-CN" sz="2200" dirty="0">
              <a:latin typeface="Times New Roman" panose="02020603050405020304" pitchFamily="18" charset="0"/>
            </a:endParaRPr>
          </a:p>
          <a:p>
            <a:pPr marL="190500" lvl="1" indent="0" eaLnBrk="1" hangingPunct="1">
              <a:lnSpc>
                <a:spcPct val="105000"/>
              </a:lnSpc>
              <a:spcBef>
                <a:spcPct val="0"/>
              </a:spcBef>
              <a:buNone/>
            </a:pPr>
            <a:r>
              <a:rPr lang="en-US" altLang="zh-CN" sz="2200" dirty="0">
                <a:latin typeface="Times New Roman" panose="02020603050405020304" pitchFamily="18" charset="0"/>
              </a:rPr>
              <a:t>            </a:t>
            </a:r>
            <a:r>
              <a:rPr lang="en-US" altLang="zh-CN" dirty="0">
                <a:solidFill>
                  <a:srgbClr val="FF0066"/>
                </a:solidFill>
                <a:latin typeface="Times New Roman" panose="02020603050405020304" pitchFamily="18" charset="0"/>
              </a:rPr>
              <a:t>q=~q;</a:t>
            </a:r>
            <a:r>
              <a:rPr lang="en-US" altLang="zh-CN" sz="2200" dirty="0">
                <a:latin typeface="Times New Roman" panose="02020603050405020304" pitchFamily="18" charset="0"/>
              </a:rPr>
              <a:t>           </a:t>
            </a:r>
            <a:endParaRPr lang="en-US" altLang="zh-CN" sz="2200" dirty="0">
              <a:latin typeface="Times New Roman" panose="02020603050405020304" pitchFamily="18" charset="0"/>
            </a:endParaRPr>
          </a:p>
          <a:p>
            <a:pPr marL="190500" lvl="1" indent="0" eaLnBrk="1" hangingPunct="1">
              <a:lnSpc>
                <a:spcPct val="105000"/>
              </a:lnSpc>
              <a:spcBef>
                <a:spcPct val="0"/>
              </a:spcBef>
              <a:buNone/>
            </a:pPr>
            <a:r>
              <a:rPr lang="en-US" altLang="zh-CN" sz="2200" dirty="0">
                <a:latin typeface="Times New Roman" panose="02020603050405020304" pitchFamily="18" charset="0"/>
              </a:rPr>
              <a:t>        end</a:t>
            </a:r>
            <a:endParaRPr lang="en-US" altLang="zh-CN" sz="2200" dirty="0">
              <a:latin typeface="Times New Roman" panose="02020603050405020304" pitchFamily="18" charset="0"/>
            </a:endParaRPr>
          </a:p>
          <a:p>
            <a:pPr marL="190500" lvl="1" indent="0" eaLnBrk="1" hangingPunct="1">
              <a:lnSpc>
                <a:spcPct val="105000"/>
              </a:lnSpc>
              <a:spcBef>
                <a:spcPct val="0"/>
              </a:spcBef>
              <a:buNone/>
            </a:pPr>
            <a:r>
              <a:rPr lang="en-US" altLang="zh-CN" sz="2200" dirty="0">
                <a:latin typeface="Times New Roman" panose="02020603050405020304" pitchFamily="18" charset="0"/>
              </a:rPr>
              <a:t>    always @(posedge clk)</a:t>
            </a:r>
            <a:endParaRPr lang="en-US" altLang="zh-CN" sz="2200" dirty="0">
              <a:latin typeface="Times New Roman" panose="02020603050405020304" pitchFamily="18" charset="0"/>
            </a:endParaRPr>
          </a:p>
          <a:p>
            <a:pPr marL="190500" lvl="1" indent="0" eaLnBrk="1" hangingPunct="1">
              <a:lnSpc>
                <a:spcPct val="105000"/>
              </a:lnSpc>
              <a:spcBef>
                <a:spcPct val="0"/>
              </a:spcBef>
              <a:buNone/>
            </a:pPr>
            <a:r>
              <a:rPr lang="en-US" altLang="zh-CN" sz="2200" dirty="0">
                <a:latin typeface="Times New Roman" panose="02020603050405020304" pitchFamily="18" charset="0"/>
              </a:rPr>
              <a:t>        begin</a:t>
            </a:r>
            <a:endParaRPr lang="en-US" altLang="zh-CN" sz="2200" dirty="0">
              <a:latin typeface="Times New Roman" panose="02020603050405020304" pitchFamily="18" charset="0"/>
            </a:endParaRPr>
          </a:p>
          <a:p>
            <a:pPr marL="190500" lvl="1" indent="0" eaLnBrk="1" hangingPunct="1">
              <a:lnSpc>
                <a:spcPct val="105000"/>
              </a:lnSpc>
              <a:spcBef>
                <a:spcPct val="0"/>
              </a:spcBef>
              <a:buNone/>
            </a:pPr>
            <a:r>
              <a:rPr lang="en-US" altLang="zh-CN" sz="2200" dirty="0">
                <a:latin typeface="Times New Roman" panose="02020603050405020304" pitchFamily="18" charset="0"/>
              </a:rPr>
              <a:t>            </a:t>
            </a:r>
            <a:r>
              <a:rPr lang="en-US" altLang="zh-CN" dirty="0">
                <a:solidFill>
                  <a:srgbClr val="FF0066"/>
                </a:solidFill>
                <a:latin typeface="Times New Roman" panose="02020603050405020304" pitchFamily="18" charset="0"/>
              </a:rPr>
              <a:t>a=~q;</a:t>
            </a:r>
            <a:r>
              <a:rPr lang="en-US" altLang="zh-CN" sz="2200" dirty="0">
                <a:latin typeface="Times New Roman" panose="02020603050405020304" pitchFamily="18" charset="0"/>
              </a:rPr>
              <a:t>           </a:t>
            </a:r>
            <a:endParaRPr lang="en-US" altLang="zh-CN" sz="2200" dirty="0">
              <a:latin typeface="Times New Roman" panose="02020603050405020304" pitchFamily="18" charset="0"/>
            </a:endParaRPr>
          </a:p>
          <a:p>
            <a:pPr marL="190500" lvl="1" indent="0" eaLnBrk="1" hangingPunct="1">
              <a:lnSpc>
                <a:spcPct val="105000"/>
              </a:lnSpc>
              <a:spcBef>
                <a:spcPct val="0"/>
              </a:spcBef>
              <a:buNone/>
            </a:pPr>
            <a:r>
              <a:rPr lang="en-US" altLang="zh-CN" sz="2200" dirty="0">
                <a:latin typeface="Times New Roman" panose="02020603050405020304" pitchFamily="18" charset="0"/>
              </a:rPr>
              <a:t>        end</a:t>
            </a:r>
            <a:endParaRPr lang="en-US" altLang="zh-CN" sz="2200" dirty="0">
              <a:latin typeface="Times New Roman" panose="02020603050405020304" pitchFamily="18" charset="0"/>
            </a:endParaRPr>
          </a:p>
          <a:p>
            <a:pPr marL="190500" lvl="1" indent="0" eaLnBrk="1" hangingPunct="1">
              <a:lnSpc>
                <a:spcPct val="105000"/>
              </a:lnSpc>
              <a:spcBef>
                <a:spcPct val="0"/>
              </a:spcBef>
              <a:buNone/>
            </a:pPr>
            <a:r>
              <a:rPr lang="en-US" altLang="zh-CN" sz="2200" dirty="0">
                <a:latin typeface="Times New Roman" panose="02020603050405020304" pitchFamily="18" charset="0"/>
              </a:rPr>
              <a:t>endmodule</a:t>
            </a:r>
            <a:endParaRPr lang="en-US" altLang="zh-CN" sz="2200" dirty="0">
              <a:latin typeface="Times New Roman" panose="02020603050405020304" pitchFamily="18" charset="0"/>
            </a:endParaRPr>
          </a:p>
        </p:txBody>
      </p:sp>
      <p:sp>
        <p:nvSpPr>
          <p:cNvPr id="2071556" name="Text Box 4"/>
          <p:cNvSpPr txBox="1"/>
          <p:nvPr/>
        </p:nvSpPr>
        <p:spPr>
          <a:xfrm>
            <a:off x="4737100" y="1184275"/>
            <a:ext cx="3835400" cy="5124450"/>
          </a:xfrm>
          <a:prstGeom prst="rect">
            <a:avLst/>
          </a:prstGeom>
          <a:solidFill>
            <a:srgbClr val="99CCFF"/>
          </a:solidFill>
          <a:ln w="12700" cap="flat" cmpd="sng">
            <a:solidFill>
              <a:schemeClr val="tx1"/>
            </a:solidFill>
            <a:prstDash val="solid"/>
            <a:miter/>
            <a:headEnd type="none" w="med" len="med"/>
            <a:tailEnd type="none" w="med" len="med"/>
          </a:ln>
          <a:effectLst>
            <a:prstShdw prst="shdw13" dist="53882" dir="13499999">
              <a:schemeClr val="bg2"/>
            </a:prst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190500" lvl="1" indent="0" eaLnBrk="1" hangingPunct="1">
              <a:buNone/>
            </a:pPr>
            <a:r>
              <a:rPr lang="en-US" altLang="zh-CN" dirty="0">
                <a:latin typeface="Times New Roman" panose="02020603050405020304" pitchFamily="18" charset="0"/>
              </a:rPr>
              <a:t>[</a:t>
            </a:r>
            <a:r>
              <a:rPr lang="zh-CN" altLang="en-US" dirty="0">
                <a:solidFill>
                  <a:srgbClr val="FF0066"/>
                </a:solidFill>
                <a:latin typeface="Times New Roman" panose="02020603050405020304" pitchFamily="18" charset="0"/>
              </a:rPr>
              <a:t>例</a:t>
            </a:r>
            <a:r>
              <a:rPr lang="en-US" altLang="zh-CN" dirty="0">
                <a:latin typeface="Times New Roman" panose="02020603050405020304" pitchFamily="18" charset="0"/>
              </a:rPr>
              <a:t>]</a:t>
            </a:r>
            <a:r>
              <a:rPr lang="zh-CN" altLang="en-US" dirty="0">
                <a:latin typeface="Times New Roman" panose="02020603050405020304" pitchFamily="18" charset="0"/>
              </a:rPr>
              <a:t>并行执行模块</a:t>
            </a:r>
            <a:r>
              <a:rPr lang="en-US" altLang="zh-CN" dirty="0">
                <a:latin typeface="Times New Roman" panose="02020603050405020304" pitchFamily="18" charset="0"/>
              </a:rPr>
              <a:t>2</a:t>
            </a:r>
            <a:r>
              <a:rPr lang="zh-CN" altLang="en-US" sz="2200" dirty="0">
                <a:latin typeface="Times New Roman" panose="02020603050405020304" pitchFamily="18" charset="0"/>
              </a:rPr>
              <a:t>。</a:t>
            </a:r>
            <a:endParaRPr lang="zh-CN" altLang="en-US" sz="2200" dirty="0">
              <a:latin typeface="Times New Roman" panose="02020603050405020304" pitchFamily="18" charset="0"/>
            </a:endParaRPr>
          </a:p>
          <a:p>
            <a:pPr marL="190500" lvl="1" indent="0" eaLnBrk="1" hangingPunct="1">
              <a:lnSpc>
                <a:spcPct val="105000"/>
              </a:lnSpc>
              <a:spcBef>
                <a:spcPct val="0"/>
              </a:spcBef>
              <a:buNone/>
            </a:pPr>
            <a:r>
              <a:rPr lang="en-US" altLang="zh-CN" sz="2200" dirty="0">
                <a:latin typeface="Times New Roman" panose="02020603050405020304" pitchFamily="18" charset="0"/>
              </a:rPr>
              <a:t>module parall2(q,a,clk);</a:t>
            </a:r>
            <a:endParaRPr lang="en-US" altLang="zh-CN" sz="2200" dirty="0">
              <a:latin typeface="Times New Roman" panose="02020603050405020304" pitchFamily="18" charset="0"/>
            </a:endParaRPr>
          </a:p>
          <a:p>
            <a:pPr marL="190500" lvl="1" indent="0" eaLnBrk="1" hangingPunct="1">
              <a:lnSpc>
                <a:spcPct val="105000"/>
              </a:lnSpc>
              <a:spcBef>
                <a:spcPct val="0"/>
              </a:spcBef>
              <a:buNone/>
            </a:pPr>
            <a:r>
              <a:rPr lang="en-US" altLang="zh-CN" sz="2200" dirty="0">
                <a:latin typeface="Times New Roman" panose="02020603050405020304" pitchFamily="18" charset="0"/>
              </a:rPr>
              <a:t>     output q,a;</a:t>
            </a:r>
            <a:endParaRPr lang="en-US" altLang="zh-CN" sz="2200" dirty="0">
              <a:latin typeface="Times New Roman" panose="02020603050405020304" pitchFamily="18" charset="0"/>
            </a:endParaRPr>
          </a:p>
          <a:p>
            <a:pPr marL="190500" lvl="1" indent="0" eaLnBrk="1" hangingPunct="1">
              <a:lnSpc>
                <a:spcPct val="105000"/>
              </a:lnSpc>
              <a:spcBef>
                <a:spcPct val="0"/>
              </a:spcBef>
              <a:buNone/>
            </a:pPr>
            <a:r>
              <a:rPr lang="en-US" altLang="zh-CN" sz="2200" dirty="0">
                <a:latin typeface="Times New Roman" panose="02020603050405020304" pitchFamily="18" charset="0"/>
              </a:rPr>
              <a:t>     input clk;</a:t>
            </a:r>
            <a:endParaRPr lang="en-US" altLang="zh-CN" sz="2200" dirty="0">
              <a:latin typeface="Times New Roman" panose="02020603050405020304" pitchFamily="18" charset="0"/>
            </a:endParaRPr>
          </a:p>
          <a:p>
            <a:pPr marL="190500" lvl="1" indent="0" eaLnBrk="1" hangingPunct="1">
              <a:lnSpc>
                <a:spcPct val="105000"/>
              </a:lnSpc>
              <a:spcBef>
                <a:spcPct val="0"/>
              </a:spcBef>
              <a:buNone/>
            </a:pPr>
            <a:r>
              <a:rPr lang="en-US" altLang="zh-CN" sz="2200" dirty="0">
                <a:latin typeface="Times New Roman" panose="02020603050405020304" pitchFamily="18" charset="0"/>
              </a:rPr>
              <a:t>     reg q,a;</a:t>
            </a:r>
            <a:endParaRPr lang="en-US" altLang="zh-CN" sz="2200" dirty="0">
              <a:latin typeface="Times New Roman" panose="02020603050405020304" pitchFamily="18" charset="0"/>
            </a:endParaRPr>
          </a:p>
          <a:p>
            <a:pPr marL="190500" lvl="1" indent="0" eaLnBrk="1" hangingPunct="1">
              <a:lnSpc>
                <a:spcPct val="105000"/>
              </a:lnSpc>
              <a:spcBef>
                <a:spcPct val="0"/>
              </a:spcBef>
              <a:buNone/>
            </a:pPr>
            <a:r>
              <a:rPr lang="en-US" altLang="zh-CN" sz="2200" dirty="0">
                <a:latin typeface="Times New Roman" panose="02020603050405020304" pitchFamily="18" charset="0"/>
              </a:rPr>
              <a:t>     always @(posedge clk)</a:t>
            </a:r>
            <a:endParaRPr lang="en-US" altLang="zh-CN" sz="2200" dirty="0">
              <a:latin typeface="Times New Roman" panose="02020603050405020304" pitchFamily="18" charset="0"/>
            </a:endParaRPr>
          </a:p>
          <a:p>
            <a:pPr marL="190500" lvl="1" indent="0" eaLnBrk="1" hangingPunct="1">
              <a:lnSpc>
                <a:spcPct val="105000"/>
              </a:lnSpc>
              <a:spcBef>
                <a:spcPct val="0"/>
              </a:spcBef>
              <a:buNone/>
            </a:pPr>
            <a:r>
              <a:rPr lang="en-US" altLang="zh-CN" sz="2200" dirty="0">
                <a:latin typeface="Times New Roman" panose="02020603050405020304" pitchFamily="18" charset="0"/>
              </a:rPr>
              <a:t>        begin</a:t>
            </a:r>
            <a:endParaRPr lang="en-US" altLang="zh-CN" sz="2200" dirty="0">
              <a:latin typeface="Times New Roman" panose="02020603050405020304" pitchFamily="18" charset="0"/>
            </a:endParaRPr>
          </a:p>
          <a:p>
            <a:pPr marL="190500" lvl="1" indent="0" eaLnBrk="1" hangingPunct="1">
              <a:lnSpc>
                <a:spcPct val="105000"/>
              </a:lnSpc>
              <a:spcBef>
                <a:spcPct val="0"/>
              </a:spcBef>
              <a:buNone/>
            </a:pPr>
            <a:r>
              <a:rPr lang="en-US" altLang="zh-CN" sz="2200" dirty="0">
                <a:latin typeface="Times New Roman" panose="02020603050405020304" pitchFamily="18" charset="0"/>
              </a:rPr>
              <a:t>            </a:t>
            </a:r>
            <a:r>
              <a:rPr lang="en-US" altLang="zh-CN" dirty="0">
                <a:solidFill>
                  <a:srgbClr val="FF0066"/>
                </a:solidFill>
                <a:latin typeface="Times New Roman" panose="02020603050405020304" pitchFamily="18" charset="0"/>
              </a:rPr>
              <a:t>a=~q;</a:t>
            </a:r>
            <a:endParaRPr lang="en-US" altLang="zh-CN" dirty="0">
              <a:solidFill>
                <a:srgbClr val="FF0066"/>
              </a:solidFill>
              <a:latin typeface="Times New Roman" panose="02020603050405020304" pitchFamily="18" charset="0"/>
            </a:endParaRPr>
          </a:p>
          <a:p>
            <a:pPr marL="190500" lvl="1" indent="0" eaLnBrk="1" hangingPunct="1">
              <a:lnSpc>
                <a:spcPct val="105000"/>
              </a:lnSpc>
              <a:spcBef>
                <a:spcPct val="0"/>
              </a:spcBef>
              <a:buNone/>
            </a:pPr>
            <a:r>
              <a:rPr lang="en-US" altLang="zh-CN" sz="2200" dirty="0">
                <a:latin typeface="Times New Roman" panose="02020603050405020304" pitchFamily="18" charset="0"/>
              </a:rPr>
              <a:t>        end</a:t>
            </a:r>
            <a:endParaRPr lang="en-US" altLang="zh-CN" sz="2200" dirty="0">
              <a:latin typeface="Times New Roman" panose="02020603050405020304" pitchFamily="18" charset="0"/>
            </a:endParaRPr>
          </a:p>
          <a:p>
            <a:pPr marL="190500" lvl="1" indent="0" eaLnBrk="1" hangingPunct="1">
              <a:lnSpc>
                <a:spcPct val="105000"/>
              </a:lnSpc>
              <a:spcBef>
                <a:spcPct val="0"/>
              </a:spcBef>
              <a:buNone/>
            </a:pPr>
            <a:r>
              <a:rPr lang="en-US" altLang="zh-CN" sz="2200" dirty="0">
                <a:latin typeface="Times New Roman" panose="02020603050405020304" pitchFamily="18" charset="0"/>
              </a:rPr>
              <a:t>     always @(posedge clk)</a:t>
            </a:r>
            <a:endParaRPr lang="en-US" altLang="zh-CN" sz="2200" dirty="0">
              <a:latin typeface="Times New Roman" panose="02020603050405020304" pitchFamily="18" charset="0"/>
            </a:endParaRPr>
          </a:p>
          <a:p>
            <a:pPr marL="190500" lvl="1" indent="0" eaLnBrk="1" hangingPunct="1">
              <a:lnSpc>
                <a:spcPct val="105000"/>
              </a:lnSpc>
              <a:spcBef>
                <a:spcPct val="0"/>
              </a:spcBef>
              <a:buNone/>
            </a:pPr>
            <a:r>
              <a:rPr lang="en-US" altLang="zh-CN" sz="2200" dirty="0">
                <a:latin typeface="Times New Roman" panose="02020603050405020304" pitchFamily="18" charset="0"/>
              </a:rPr>
              <a:t>        begin</a:t>
            </a:r>
            <a:endParaRPr lang="en-US" altLang="zh-CN" sz="2200" dirty="0">
              <a:latin typeface="Times New Roman" panose="02020603050405020304" pitchFamily="18" charset="0"/>
            </a:endParaRPr>
          </a:p>
          <a:p>
            <a:pPr marL="190500" lvl="1" indent="0" eaLnBrk="1" hangingPunct="1">
              <a:lnSpc>
                <a:spcPct val="105000"/>
              </a:lnSpc>
              <a:spcBef>
                <a:spcPct val="0"/>
              </a:spcBef>
              <a:buNone/>
            </a:pPr>
            <a:r>
              <a:rPr lang="en-US" altLang="zh-CN" sz="2200" dirty="0">
                <a:latin typeface="Times New Roman" panose="02020603050405020304" pitchFamily="18" charset="0"/>
              </a:rPr>
              <a:t>            </a:t>
            </a:r>
            <a:r>
              <a:rPr lang="en-US" altLang="zh-CN" dirty="0">
                <a:solidFill>
                  <a:srgbClr val="FF0066"/>
                </a:solidFill>
                <a:latin typeface="Times New Roman" panose="02020603050405020304" pitchFamily="18" charset="0"/>
              </a:rPr>
              <a:t>q=~q;</a:t>
            </a:r>
            <a:r>
              <a:rPr lang="en-US" altLang="zh-CN" sz="2200" dirty="0">
                <a:latin typeface="Times New Roman" panose="02020603050405020304" pitchFamily="18" charset="0"/>
              </a:rPr>
              <a:t>           </a:t>
            </a:r>
            <a:endParaRPr lang="en-US" altLang="zh-CN" sz="2200" dirty="0">
              <a:latin typeface="Times New Roman" panose="02020603050405020304" pitchFamily="18" charset="0"/>
            </a:endParaRPr>
          </a:p>
          <a:p>
            <a:pPr marL="190500" lvl="1" indent="0" eaLnBrk="1" hangingPunct="1">
              <a:lnSpc>
                <a:spcPct val="105000"/>
              </a:lnSpc>
              <a:spcBef>
                <a:spcPct val="0"/>
              </a:spcBef>
              <a:buNone/>
            </a:pPr>
            <a:r>
              <a:rPr lang="en-US" altLang="zh-CN" sz="2200" dirty="0">
                <a:latin typeface="Times New Roman" panose="02020603050405020304" pitchFamily="18" charset="0"/>
              </a:rPr>
              <a:t>        end</a:t>
            </a:r>
            <a:endParaRPr lang="en-US" altLang="zh-CN" sz="2200" dirty="0">
              <a:latin typeface="Times New Roman" panose="02020603050405020304" pitchFamily="18" charset="0"/>
            </a:endParaRPr>
          </a:p>
          <a:p>
            <a:pPr marL="190500" lvl="1" indent="0" eaLnBrk="1" hangingPunct="1">
              <a:lnSpc>
                <a:spcPct val="105000"/>
              </a:lnSpc>
              <a:spcBef>
                <a:spcPct val="0"/>
              </a:spcBef>
              <a:buNone/>
            </a:pPr>
            <a:r>
              <a:rPr lang="en-US" altLang="zh-CN" sz="2200" dirty="0">
                <a:latin typeface="Times New Roman" panose="02020603050405020304" pitchFamily="18" charset="0"/>
              </a:rPr>
              <a:t>endmodule</a:t>
            </a:r>
            <a:endParaRPr lang="en-US" altLang="zh-CN" sz="2200" dirty="0">
              <a:latin typeface="Times New Roman" panose="02020603050405020304" pitchFamily="18" charset="0"/>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71555"/>
                                        </p:tgtEl>
                                        <p:attrNameLst>
                                          <p:attrName>style.visibility</p:attrName>
                                        </p:attrNameLst>
                                      </p:cBhvr>
                                      <p:to>
                                        <p:strVal val="visible"/>
                                      </p:to>
                                    </p:set>
                                    <p:anim calcmode="lin" valueType="num">
                                      <p:cBhvr additive="base">
                                        <p:cTn id="7" dur="500" fill="hold"/>
                                        <p:tgtEl>
                                          <p:spTgt spid="2071555"/>
                                        </p:tgtEl>
                                        <p:attrNameLst>
                                          <p:attrName>ppt_x</p:attrName>
                                        </p:attrNameLst>
                                      </p:cBhvr>
                                      <p:tavLst>
                                        <p:tav tm="0">
                                          <p:val>
                                            <p:strVal val="#ppt_x"/>
                                          </p:val>
                                        </p:tav>
                                        <p:tav tm="100000">
                                          <p:val>
                                            <p:strVal val="#ppt_x"/>
                                          </p:val>
                                        </p:tav>
                                      </p:tavLst>
                                    </p:anim>
                                    <p:anim calcmode="lin" valueType="num">
                                      <p:cBhvr additive="base">
                                        <p:cTn id="8" dur="500" fill="hold"/>
                                        <p:tgtEl>
                                          <p:spTgt spid="20715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71556"/>
                                        </p:tgtEl>
                                        <p:attrNameLst>
                                          <p:attrName>style.visibility</p:attrName>
                                        </p:attrNameLst>
                                      </p:cBhvr>
                                      <p:to>
                                        <p:strVal val="visible"/>
                                      </p:to>
                                    </p:set>
                                    <p:anim calcmode="lin" valueType="num">
                                      <p:cBhvr additive="base">
                                        <p:cTn id="13" dur="500" fill="hold"/>
                                        <p:tgtEl>
                                          <p:spTgt spid="2071556"/>
                                        </p:tgtEl>
                                        <p:attrNameLst>
                                          <p:attrName>ppt_x</p:attrName>
                                        </p:attrNameLst>
                                      </p:cBhvr>
                                      <p:tavLst>
                                        <p:tav tm="0">
                                          <p:val>
                                            <p:strVal val="#ppt_x"/>
                                          </p:val>
                                        </p:tav>
                                        <p:tav tm="100000">
                                          <p:val>
                                            <p:strVal val="#ppt_x"/>
                                          </p:val>
                                        </p:tav>
                                      </p:tavLst>
                                    </p:anim>
                                    <p:anim calcmode="lin" valueType="num">
                                      <p:cBhvr additive="base">
                                        <p:cTn id="14" dur="500" fill="hold"/>
                                        <p:tgtEl>
                                          <p:spTgt spid="20715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1555" grpId="0" animBg="1"/>
      <p:bldP spid="2071556" grpId="0" animBg="1"/>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544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147330" name="Rectangle 2"/>
          <p:cNvSpPr>
            <a:spLocks noGrp="1"/>
          </p:cNvSpPr>
          <p:nvPr>
            <p:ph type="title"/>
          </p:nvPr>
        </p:nvSpPr>
        <p:spPr>
          <a:xfrm>
            <a:off x="2133600" y="161925"/>
            <a:ext cx="5081588" cy="609600"/>
          </a:xfrm>
          <a:ln/>
        </p:spPr>
        <p:txBody>
          <a:bodyPr vert="horz" wrap="square" lIns="91440" tIns="45720" rIns="91440" bIns="45720" anchor="b" anchorCtr="0"/>
          <a:p>
            <a:pPr eaLnBrk="1" hangingPunct="1"/>
            <a:r>
              <a:rPr lang="en-US" altLang="zh-CN" sz="3200" dirty="0">
                <a:latin typeface="华文楷体" panose="02010600040101010101" pitchFamily="2" charset="-122"/>
              </a:rPr>
              <a:t>12  </a:t>
            </a:r>
            <a:r>
              <a:rPr lang="zh-CN" altLang="en-US" sz="3200" dirty="0">
                <a:latin typeface="华文楷体" panose="02010600040101010101" pitchFamily="2" charset="-122"/>
              </a:rPr>
              <a:t>设计技巧</a:t>
            </a:r>
            <a:endParaRPr lang="zh-CN" altLang="en-US" sz="3200" dirty="0">
              <a:latin typeface="华文楷体" panose="02010600040101010101" pitchFamily="2" charset="-122"/>
            </a:endParaRPr>
          </a:p>
        </p:txBody>
      </p:sp>
      <p:sp>
        <p:nvSpPr>
          <p:cNvPr id="2147331" name="Rectangle 3"/>
          <p:cNvSpPr>
            <a:spLocks noGrp="1"/>
          </p:cNvSpPr>
          <p:nvPr>
            <p:ph idx="1"/>
          </p:nvPr>
        </p:nvSpPr>
        <p:spPr>
          <a:xfrm>
            <a:off x="887413" y="1687513"/>
            <a:ext cx="7689850" cy="4532312"/>
          </a:xfrm>
          <a:ln/>
        </p:spPr>
        <p:txBody>
          <a:bodyPr vert="horz" wrap="square" lIns="91440" tIns="45720" rIns="91440" bIns="45720" anchor="t" anchorCtr="0"/>
          <a:p>
            <a:pPr eaLnBrk="1" hangingPunct="1"/>
            <a:r>
              <a:rPr lang="zh-CN" altLang="en-US" dirty="0">
                <a:solidFill>
                  <a:srgbClr val="FF0000"/>
                </a:solidFill>
                <a:latin typeface="宋体" panose="02010600030101010101" pitchFamily="2" charset="-122"/>
              </a:rPr>
              <a:t>建议：</a:t>
            </a:r>
            <a:endParaRPr lang="zh-CN" altLang="en-US" dirty="0">
              <a:solidFill>
                <a:srgbClr val="FF0000"/>
              </a:solidFill>
              <a:latin typeface="宋体" panose="02010600030101010101" pitchFamily="2" charset="-122"/>
            </a:endParaRPr>
          </a:p>
          <a:p>
            <a:pPr eaLnBrk="1" hangingPunct="1">
              <a:buNone/>
            </a:pPr>
            <a:r>
              <a:rPr lang="zh-CN" altLang="en-US" sz="2800" dirty="0">
                <a:latin typeface="华文新魏" panose="02010800040101010101" pitchFamily="2" charset="-122"/>
                <a:ea typeface="华文新魏" panose="02010800040101010101" pitchFamily="2" charset="-122"/>
              </a:rPr>
              <a:t>（</a:t>
            </a:r>
            <a:r>
              <a:rPr lang="en-US" altLang="zh-CN" sz="2800" dirty="0">
                <a:latin typeface="华文新魏" panose="02010800040101010101" pitchFamily="2" charset="-122"/>
                <a:ea typeface="华文新魏" panose="02010800040101010101" pitchFamily="2" charset="-122"/>
              </a:rPr>
              <a:t>1</a:t>
            </a:r>
            <a:r>
              <a:rPr lang="zh-CN" altLang="en-US" sz="2800" dirty="0">
                <a:latin typeface="华文新魏" panose="02010800040101010101" pitchFamily="2" charset="-122"/>
                <a:ea typeface="华文新魏" panose="02010800040101010101" pitchFamily="2" charset="-122"/>
              </a:rPr>
              <a:t>）在进行设计前，一定要仔细分析并熟悉所需设计电路或系统的整个工作过程；合理划分功能模块；并弄清每个模块输入和输出间的逻辑关系！</a:t>
            </a:r>
            <a:endParaRPr lang="zh-CN" altLang="en-US" sz="2800" dirty="0">
              <a:latin typeface="华文新魏" panose="02010800040101010101" pitchFamily="2" charset="-122"/>
              <a:ea typeface="华文新魏" panose="02010800040101010101" pitchFamily="2" charset="-122"/>
            </a:endParaRPr>
          </a:p>
          <a:p>
            <a:pPr eaLnBrk="1" hangingPunct="1">
              <a:lnSpc>
                <a:spcPct val="110000"/>
              </a:lnSpc>
              <a:buNone/>
            </a:pPr>
            <a:r>
              <a:rPr lang="zh-CN" altLang="en-US" sz="2800" dirty="0">
                <a:latin typeface="华文新魏" panose="02010800040101010101" pitchFamily="2" charset="-122"/>
                <a:ea typeface="华文新魏" panose="02010800040101010101" pitchFamily="2" charset="-122"/>
              </a:rPr>
              <a:t>（</a:t>
            </a:r>
            <a:r>
              <a:rPr lang="en-US" altLang="zh-CN" sz="2800" dirty="0">
                <a:latin typeface="华文新魏" panose="02010800040101010101" pitchFamily="2" charset="-122"/>
                <a:ea typeface="华文新魏" panose="02010800040101010101" pitchFamily="2" charset="-122"/>
              </a:rPr>
              <a:t>2</a:t>
            </a:r>
            <a:r>
              <a:rPr lang="zh-CN" altLang="en-US" sz="2800" dirty="0">
                <a:latin typeface="华文新魏" panose="02010800040101010101" pitchFamily="2" charset="-122"/>
                <a:ea typeface="华文新魏" panose="02010800040101010101" pitchFamily="2" charset="-122"/>
              </a:rPr>
              <a:t>）在调试过程中，仔细阅读并理解错误信息，随时查阅教材和课件上有关语法，纠正语法错误。</a:t>
            </a:r>
            <a:endParaRPr lang="zh-CN" altLang="en-US" sz="2800" dirty="0">
              <a:latin typeface="华文新魏" panose="02010800040101010101" pitchFamily="2" charset="-122"/>
              <a:ea typeface="华文新魏" panose="02010800040101010101" pitchFamily="2" charset="-122"/>
            </a:endParaRPr>
          </a:p>
          <a:p>
            <a:pPr eaLnBrk="1" hangingPunct="1"/>
            <a:endParaRPr lang="en-US" altLang="zh-CN" dirty="0">
              <a:solidFill>
                <a:srgbClr val="FF0000"/>
              </a:solidFill>
              <a:latin typeface="宋体" panose="0201060003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147330"/>
                                        </p:tgtEl>
                                        <p:attrNameLst>
                                          <p:attrName>style.visibility</p:attrName>
                                        </p:attrNameLst>
                                      </p:cBhvr>
                                      <p:to>
                                        <p:strVal val="visible"/>
                                      </p:to>
                                    </p:set>
                                    <p:anim calcmode="lin" valueType="num">
                                      <p:cBhvr additive="base">
                                        <p:cTn id="7" dur="500" fill="hold"/>
                                        <p:tgtEl>
                                          <p:spTgt spid="2147330"/>
                                        </p:tgtEl>
                                        <p:attrNameLst>
                                          <p:attrName>ppt_x</p:attrName>
                                        </p:attrNameLst>
                                      </p:cBhvr>
                                      <p:tavLst>
                                        <p:tav tm="0">
                                          <p:val>
                                            <p:strVal val="#ppt_x"/>
                                          </p:val>
                                        </p:tav>
                                        <p:tav tm="100000">
                                          <p:val>
                                            <p:strVal val="#ppt_x"/>
                                          </p:val>
                                        </p:tav>
                                      </p:tavLst>
                                    </p:anim>
                                    <p:anim calcmode="lin" valueType="num">
                                      <p:cBhvr additive="base">
                                        <p:cTn id="8" dur="500" fill="hold"/>
                                        <p:tgtEl>
                                          <p:spTgt spid="214733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147331"/>
                                        </p:tgtEl>
                                        <p:attrNameLst>
                                          <p:attrName>style.visibility</p:attrName>
                                        </p:attrNameLst>
                                      </p:cBhvr>
                                      <p:to>
                                        <p:strVal val="visible"/>
                                      </p:to>
                                    </p:set>
                                    <p:anim calcmode="lin" valueType="num">
                                      <p:cBhvr additive="base">
                                        <p:cTn id="12" dur="500" fill="hold"/>
                                        <p:tgtEl>
                                          <p:spTgt spid="2147331"/>
                                        </p:tgtEl>
                                        <p:attrNameLst>
                                          <p:attrName>ppt_x</p:attrName>
                                        </p:attrNameLst>
                                      </p:cBhvr>
                                      <p:tavLst>
                                        <p:tav tm="0">
                                          <p:val>
                                            <p:strVal val="#ppt_x"/>
                                          </p:val>
                                        </p:tav>
                                        <p:tav tm="100000">
                                          <p:val>
                                            <p:strVal val="#ppt_x"/>
                                          </p:val>
                                        </p:tav>
                                      </p:tavLst>
                                    </p:anim>
                                    <p:anim calcmode="lin" valueType="num">
                                      <p:cBhvr additive="base">
                                        <p:cTn id="13" dur="500" fill="hold"/>
                                        <p:tgtEl>
                                          <p:spTgt spid="21473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7330" grpId="0"/>
      <p:bldP spid="2147331" grpId="0"/>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6466"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446467" name="Rectangle 6"/>
          <p:cNvSpPr>
            <a:spLocks noGrp="1"/>
          </p:cNvSpPr>
          <p:nvPr>
            <p:ph idx="1"/>
          </p:nvPr>
        </p:nvSpPr>
        <p:spPr>
          <a:xfrm>
            <a:off x="931863" y="1106488"/>
            <a:ext cx="7689850" cy="1122362"/>
          </a:xfrm>
          <a:ln/>
        </p:spPr>
        <p:txBody>
          <a:bodyPr vert="horz" wrap="square" lIns="91440" tIns="45720" rIns="91440" bIns="45720" anchor="t" anchorCtr="0"/>
          <a:p>
            <a:pPr eaLnBrk="1" hangingPunct="1">
              <a:lnSpc>
                <a:spcPct val="90000"/>
              </a:lnSpc>
              <a:buNone/>
            </a:pPr>
            <a:r>
              <a:rPr lang="en-US" altLang="zh-CN" dirty="0">
                <a:solidFill>
                  <a:srgbClr val="006600"/>
                </a:solidFill>
                <a:latin typeface="华文新魏" panose="02010800040101010101" pitchFamily="2" charset="-122"/>
                <a:ea typeface="华文新魏" panose="02010800040101010101" pitchFamily="2" charset="-122"/>
              </a:rPr>
              <a:t>1</a:t>
            </a:r>
            <a:r>
              <a:rPr lang="zh-CN" altLang="en-US" dirty="0">
                <a:solidFill>
                  <a:srgbClr val="006600"/>
                </a:solidFill>
                <a:latin typeface="华文新魏" panose="02010800040101010101" pitchFamily="2" charset="-122"/>
                <a:ea typeface="华文新魏" panose="02010800040101010101" pitchFamily="2" charset="-122"/>
              </a:rPr>
              <a:t>．一个变量不能在多个</a:t>
            </a:r>
            <a:r>
              <a:rPr lang="en-US" altLang="zh-CN" dirty="0">
                <a:solidFill>
                  <a:srgbClr val="006600"/>
                </a:solidFill>
                <a:latin typeface="华文新魏" panose="02010800040101010101" pitchFamily="2" charset="-122"/>
                <a:ea typeface="华文新魏" panose="02010800040101010101" pitchFamily="2" charset="-122"/>
              </a:rPr>
              <a:t>always</a:t>
            </a:r>
            <a:r>
              <a:rPr lang="zh-CN" altLang="en-US" dirty="0">
                <a:solidFill>
                  <a:srgbClr val="006600"/>
                </a:solidFill>
                <a:latin typeface="华文新魏" panose="02010800040101010101" pitchFamily="2" charset="-122"/>
                <a:ea typeface="华文新魏" panose="02010800040101010101" pitchFamily="2" charset="-122"/>
              </a:rPr>
              <a:t>块中被赋值！</a:t>
            </a:r>
            <a:endParaRPr lang="zh-CN" altLang="en-US" dirty="0">
              <a:solidFill>
                <a:srgbClr val="006600"/>
              </a:solidFill>
              <a:latin typeface="华文新魏" panose="02010800040101010101" pitchFamily="2" charset="-122"/>
              <a:ea typeface="华文新魏" panose="02010800040101010101" pitchFamily="2" charset="-122"/>
            </a:endParaRPr>
          </a:p>
          <a:p>
            <a:pPr eaLnBrk="1" hangingPunct="1">
              <a:lnSpc>
                <a:spcPct val="90000"/>
              </a:lnSpc>
            </a:pPr>
            <a:r>
              <a:rPr lang="zh-CN" altLang="en-US" dirty="0">
                <a:latin typeface="Times New Roman" panose="02020603050405020304" pitchFamily="18" charset="0"/>
              </a:rPr>
              <a:t>这个问题一定要注意！否则编译不能通过。</a:t>
            </a:r>
            <a:endParaRPr lang="zh-CN" altLang="en-US" dirty="0">
              <a:latin typeface="Times New Roman" panose="02020603050405020304" pitchFamily="18" charset="0"/>
            </a:endParaRPr>
          </a:p>
          <a:p>
            <a:pPr eaLnBrk="1" hangingPunct="1">
              <a:lnSpc>
                <a:spcPct val="90000"/>
              </a:lnSpc>
              <a:buNone/>
            </a:pPr>
            <a:r>
              <a:rPr lang="en-US" altLang="zh-CN" b="0" dirty="0">
                <a:latin typeface="方正姚体" panose="02010601030101010101" pitchFamily="2" charset="-122"/>
                <a:ea typeface="方正姚体" panose="02010601030101010101" pitchFamily="2" charset="-122"/>
              </a:rPr>
              <a:t>[</a:t>
            </a:r>
            <a:r>
              <a:rPr lang="zh-CN" altLang="en-US" dirty="0">
                <a:solidFill>
                  <a:srgbClr val="FF0066"/>
                </a:solidFill>
                <a:latin typeface="Times New Roman" panose="02020603050405020304" pitchFamily="18" charset="0"/>
              </a:rPr>
              <a:t>例</a:t>
            </a:r>
            <a:r>
              <a:rPr lang="en-US" altLang="zh-CN" dirty="0">
                <a:solidFill>
                  <a:srgbClr val="FF0066"/>
                </a:solidFill>
                <a:latin typeface="Times New Roman" panose="02020603050405020304" pitchFamily="18" charset="0"/>
              </a:rPr>
              <a:t>1</a:t>
            </a:r>
            <a:r>
              <a:rPr lang="en-US" altLang="zh-CN" b="0" dirty="0">
                <a:latin typeface="方正姚体" panose="02010601030101010101" pitchFamily="2" charset="-122"/>
                <a:ea typeface="方正姚体" panose="02010601030101010101" pitchFamily="2" charset="-122"/>
              </a:rPr>
              <a:t>] </a:t>
            </a:r>
            <a:r>
              <a:rPr lang="zh-CN" altLang="en-US" b="0" dirty="0">
                <a:latin typeface="方正姚体" panose="02010601030101010101" pitchFamily="2" charset="-122"/>
                <a:ea typeface="方正姚体" panose="02010601030101010101" pitchFamily="2" charset="-122"/>
              </a:rPr>
              <a:t>带异步清零、异步置位的</a:t>
            </a:r>
            <a:r>
              <a:rPr lang="en-US" altLang="zh-CN" b="0" dirty="0">
                <a:latin typeface="方正姚体" panose="02010601030101010101" pitchFamily="2" charset="-122"/>
                <a:ea typeface="方正姚体" panose="02010601030101010101" pitchFamily="2" charset="-122"/>
              </a:rPr>
              <a:t>D</a:t>
            </a:r>
            <a:r>
              <a:rPr lang="zh-CN" altLang="en-US" b="0" dirty="0">
                <a:latin typeface="方正姚体" panose="02010601030101010101" pitchFamily="2" charset="-122"/>
                <a:ea typeface="方正姚体" panose="02010601030101010101" pitchFamily="2" charset="-122"/>
              </a:rPr>
              <a:t>触发器</a:t>
            </a:r>
            <a:endParaRPr lang="zh-CN" altLang="en-US" b="0" dirty="0">
              <a:latin typeface="方正姚体" panose="02010601030101010101" pitchFamily="2" charset="-122"/>
              <a:ea typeface="方正姚体" panose="02010601030101010101" pitchFamily="2" charset="-122"/>
            </a:endParaRPr>
          </a:p>
        </p:txBody>
      </p:sp>
      <p:pic>
        <p:nvPicPr>
          <p:cNvPr id="2146312" name="Picture 8"/>
          <p:cNvPicPr>
            <a:picLocks noChangeAspect="1"/>
          </p:cNvPicPr>
          <p:nvPr/>
        </p:nvPicPr>
        <p:blipFill>
          <a:blip r:embed="rId1"/>
          <a:stretch>
            <a:fillRect/>
          </a:stretch>
        </p:blipFill>
        <p:spPr>
          <a:xfrm>
            <a:off x="760413" y="2447925"/>
            <a:ext cx="7180262" cy="4352925"/>
          </a:xfrm>
          <a:prstGeom prst="rect">
            <a:avLst/>
          </a:prstGeom>
          <a:noFill/>
          <a:ln w="9525">
            <a:noFill/>
          </a:ln>
        </p:spPr>
      </p:pic>
      <p:sp>
        <p:nvSpPr>
          <p:cNvPr id="2146313" name="Rectangle 9"/>
          <p:cNvSpPr/>
          <p:nvPr/>
        </p:nvSpPr>
        <p:spPr>
          <a:xfrm>
            <a:off x="4932363" y="3984625"/>
            <a:ext cx="3906837" cy="2022475"/>
          </a:xfrm>
          <a:prstGeom prst="rect">
            <a:avLst/>
          </a:prstGeom>
          <a:solidFill>
            <a:srgbClr val="FFCC99"/>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05000"/>
              </a:lnSpc>
              <a:spcBef>
                <a:spcPct val="0"/>
              </a:spcBef>
              <a:buClr>
                <a:schemeClr val="hlink"/>
              </a:buClr>
              <a:buNone/>
            </a:pPr>
            <a:r>
              <a:rPr lang="zh-CN" altLang="en-US" dirty="0">
                <a:solidFill>
                  <a:srgbClr val="FF3399"/>
                </a:solidFill>
                <a:latin typeface="华文新魏" panose="02010800040101010101" pitchFamily="2" charset="-122"/>
                <a:ea typeface="华文新魏" panose="02010800040101010101" pitchFamily="2" charset="-122"/>
              </a:rPr>
              <a:t>注</a:t>
            </a:r>
            <a:r>
              <a:rPr lang="zh-CN" altLang="en-US" dirty="0">
                <a:latin typeface="华文新魏" panose="02010800040101010101" pitchFamily="2" charset="-122"/>
                <a:ea typeface="华文新魏" panose="02010800040101010101" pitchFamily="2" charset="-122"/>
              </a:rPr>
              <a:t>：当某个变量有多个触发条件时，最好将它们放在一个</a:t>
            </a:r>
            <a:r>
              <a:rPr lang="en-US" altLang="zh-CN" dirty="0">
                <a:latin typeface="华文新魏" panose="02010800040101010101" pitchFamily="2" charset="-122"/>
                <a:ea typeface="华文新魏" panose="02010800040101010101" pitchFamily="2" charset="-122"/>
              </a:rPr>
              <a:t>always</a:t>
            </a:r>
            <a:r>
              <a:rPr lang="zh-CN" altLang="en-US" dirty="0">
                <a:latin typeface="华文新魏" panose="02010800040101010101" pitchFamily="2" charset="-122"/>
                <a:ea typeface="华文新魏" panose="02010800040101010101" pitchFamily="2" charset="-122"/>
              </a:rPr>
              <a:t>块中，并用</a:t>
            </a:r>
            <a:r>
              <a:rPr lang="en-US" altLang="zh-CN" dirty="0">
                <a:latin typeface="华文新魏" panose="02010800040101010101" pitchFamily="2" charset="-122"/>
                <a:ea typeface="华文新魏" panose="02010800040101010101" pitchFamily="2" charset="-122"/>
              </a:rPr>
              <a:t>if-else</a:t>
            </a:r>
            <a:r>
              <a:rPr lang="zh-CN" altLang="en-US" dirty="0">
                <a:latin typeface="华文新魏" panose="02010800040101010101" pitchFamily="2" charset="-122"/>
                <a:ea typeface="华文新魏" panose="02010800040101010101" pitchFamily="2" charset="-122"/>
              </a:rPr>
              <a:t>语句描述在不同触发条件下应执行的操作！</a:t>
            </a:r>
            <a:endParaRPr lang="zh-CN" altLang="en-US" dirty="0">
              <a:latin typeface="华文新魏" panose="02010800040101010101" pitchFamily="2" charset="-122"/>
              <a:ea typeface="华文新魏" panose="02010800040101010101" pitchFamily="2" charset="-122"/>
            </a:endParaRPr>
          </a:p>
        </p:txBody>
      </p:sp>
      <p:sp>
        <p:nvSpPr>
          <p:cNvPr id="2146315" name="Rectangle 11"/>
          <p:cNvSpPr/>
          <p:nvPr/>
        </p:nvSpPr>
        <p:spPr>
          <a:xfrm>
            <a:off x="5695950" y="2595563"/>
            <a:ext cx="1797050" cy="484187"/>
          </a:xfrm>
          <a:prstGeom prst="rect">
            <a:avLst/>
          </a:prstGeom>
          <a:solidFill>
            <a:srgbClr val="FFFF99"/>
          </a:solidFill>
          <a:ln w="9525">
            <a:noFill/>
          </a:ln>
          <a:effectLst>
            <a:prstShdw prst="shdw13" dist="53882" dir="13499999">
              <a:schemeClr val="bg2"/>
            </a:prstShdw>
          </a:effectLst>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eaLnBrk="1" hangingPunct="1">
              <a:buNone/>
            </a:pPr>
            <a:r>
              <a:rPr lang="zh-CN" altLang="en-US" dirty="0">
                <a:solidFill>
                  <a:srgbClr val="006600"/>
                </a:solidFill>
                <a:latin typeface="华文新魏" panose="02010800040101010101" pitchFamily="2" charset="-122"/>
              </a:rPr>
              <a:t>正确</a:t>
            </a:r>
            <a:r>
              <a:rPr lang="zh-CN" altLang="en-US" dirty="0">
                <a:latin typeface="华文新魏" panose="02010800040101010101" pitchFamily="2" charset="-122"/>
              </a:rPr>
              <a:t>的写法</a:t>
            </a:r>
            <a:endParaRPr lang="zh-CN" altLang="en-US" dirty="0">
              <a:latin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146315"/>
                                        </p:tgtEl>
                                        <p:attrNameLst>
                                          <p:attrName>style.visibility</p:attrName>
                                        </p:attrNameLst>
                                      </p:cBhvr>
                                      <p:to>
                                        <p:strVal val="visible"/>
                                      </p:to>
                                    </p:set>
                                    <p:animEffect transition="in" filter="barn(outVertical)">
                                      <p:cBhvr>
                                        <p:cTn id="7" dur="500"/>
                                        <p:tgtEl>
                                          <p:spTgt spid="214631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146312"/>
                                        </p:tgtEl>
                                        <p:attrNameLst>
                                          <p:attrName>style.visibility</p:attrName>
                                        </p:attrNameLst>
                                      </p:cBhvr>
                                      <p:to>
                                        <p:strVal val="visible"/>
                                      </p:to>
                                    </p:set>
                                    <p:anim calcmode="lin" valueType="num">
                                      <p:cBhvr additive="base">
                                        <p:cTn id="11" dur="500" fill="hold"/>
                                        <p:tgtEl>
                                          <p:spTgt spid="2146312"/>
                                        </p:tgtEl>
                                        <p:attrNameLst>
                                          <p:attrName>ppt_x</p:attrName>
                                        </p:attrNameLst>
                                      </p:cBhvr>
                                      <p:tavLst>
                                        <p:tav tm="0">
                                          <p:val>
                                            <p:strVal val="#ppt_x"/>
                                          </p:val>
                                        </p:tav>
                                        <p:tav tm="100000">
                                          <p:val>
                                            <p:strVal val="#ppt_x"/>
                                          </p:val>
                                        </p:tav>
                                      </p:tavLst>
                                    </p:anim>
                                    <p:anim calcmode="lin" valueType="num">
                                      <p:cBhvr additive="base">
                                        <p:cTn id="12" dur="500" fill="hold"/>
                                        <p:tgtEl>
                                          <p:spTgt spid="21463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2146313"/>
                                        </p:tgtEl>
                                        <p:attrNameLst>
                                          <p:attrName>style.visibility</p:attrName>
                                        </p:attrNameLst>
                                      </p:cBhvr>
                                      <p:to>
                                        <p:strVal val="visible"/>
                                      </p:to>
                                    </p:set>
                                    <p:animEffect transition="in" filter="barn(outHorizontal)">
                                      <p:cBhvr>
                                        <p:cTn id="17" dur="500"/>
                                        <p:tgtEl>
                                          <p:spTgt spid="2146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6313" grpId="0" animBg="1"/>
      <p:bldP spid="2146315" grpId="0" animBg="1"/>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749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148355" name="Rectangle 3"/>
          <p:cNvSpPr>
            <a:spLocks noGrp="1"/>
          </p:cNvSpPr>
          <p:nvPr>
            <p:ph idx="1"/>
          </p:nvPr>
        </p:nvSpPr>
        <p:spPr>
          <a:xfrm>
            <a:off x="6156325" y="1019175"/>
            <a:ext cx="1797050" cy="484188"/>
          </a:xfrm>
          <a:solidFill>
            <a:srgbClr val="00FFFF">
              <a:alpha val="100000"/>
            </a:srgbClr>
          </a:solidFill>
          <a:ln/>
          <a:effectLst>
            <a:prstShdw prst="shdw13" dist="53882" dir="13499999">
              <a:schemeClr val="bg2">
                <a:alpha val="100000"/>
              </a:schemeClr>
            </a:prstShdw>
          </a:effectLst>
        </p:spPr>
        <p:txBody>
          <a:bodyPr vert="horz" wrap="square" lIns="91440" tIns="45720" rIns="91440" bIns="45720" anchor="t" anchorCtr="0"/>
          <a:p>
            <a:pPr eaLnBrk="1" hangingPunct="1">
              <a:buNone/>
            </a:pPr>
            <a:r>
              <a:rPr lang="zh-CN" altLang="en-US" dirty="0">
                <a:solidFill>
                  <a:srgbClr val="FF0000"/>
                </a:solidFill>
                <a:latin typeface="华文新魏" panose="02010800040101010101" pitchFamily="2" charset="-122"/>
              </a:rPr>
              <a:t>错误</a:t>
            </a:r>
            <a:r>
              <a:rPr lang="zh-CN" altLang="en-US" dirty="0">
                <a:latin typeface="华文新魏" panose="02010800040101010101" pitchFamily="2" charset="-122"/>
              </a:rPr>
              <a:t>的写法</a:t>
            </a:r>
            <a:endParaRPr lang="zh-CN" altLang="en-US" dirty="0">
              <a:latin typeface="华文新魏" panose="02010800040101010101" pitchFamily="2" charset="-122"/>
            </a:endParaRPr>
          </a:p>
        </p:txBody>
      </p:sp>
      <p:pic>
        <p:nvPicPr>
          <p:cNvPr id="2148356" name="Picture 4"/>
          <p:cNvPicPr>
            <a:picLocks noChangeAspect="1"/>
          </p:cNvPicPr>
          <p:nvPr/>
        </p:nvPicPr>
        <p:blipFill>
          <a:blip r:embed="rId1"/>
          <a:stretch>
            <a:fillRect/>
          </a:stretch>
        </p:blipFill>
        <p:spPr>
          <a:xfrm>
            <a:off x="927100" y="1003300"/>
            <a:ext cx="4848225" cy="4972050"/>
          </a:xfrm>
          <a:prstGeom prst="rect">
            <a:avLst/>
          </a:prstGeom>
          <a:noFill/>
          <a:ln w="9525">
            <a:noFill/>
          </a:ln>
        </p:spPr>
      </p:pic>
      <p:pic>
        <p:nvPicPr>
          <p:cNvPr id="2148357" name="Picture 5"/>
          <p:cNvPicPr>
            <a:picLocks noChangeAspect="1"/>
          </p:cNvPicPr>
          <p:nvPr/>
        </p:nvPicPr>
        <p:blipFill>
          <a:blip r:embed="rId2"/>
          <a:stretch>
            <a:fillRect/>
          </a:stretch>
        </p:blipFill>
        <p:spPr>
          <a:xfrm>
            <a:off x="381000" y="6048375"/>
            <a:ext cx="7623175" cy="723900"/>
          </a:xfrm>
          <a:prstGeom prst="rect">
            <a:avLst/>
          </a:prstGeom>
          <a:noFill/>
          <a:ln w="9525">
            <a:noFill/>
          </a:ln>
        </p:spPr>
      </p:pic>
      <p:sp>
        <p:nvSpPr>
          <p:cNvPr id="2148359" name="Rectangle 7"/>
          <p:cNvSpPr/>
          <p:nvPr/>
        </p:nvSpPr>
        <p:spPr>
          <a:xfrm>
            <a:off x="5449888" y="2663825"/>
            <a:ext cx="3268662" cy="2790825"/>
          </a:xfrm>
          <a:prstGeom prst="rect">
            <a:avLst/>
          </a:prstGeom>
          <a:solidFill>
            <a:srgbClr val="FFCC99"/>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05000"/>
              </a:lnSpc>
              <a:spcBef>
                <a:spcPct val="0"/>
              </a:spcBef>
              <a:buClr>
                <a:schemeClr val="hlink"/>
              </a:buClr>
              <a:buNone/>
            </a:pPr>
            <a:r>
              <a:rPr lang="zh-CN" altLang="en-US" dirty="0">
                <a:solidFill>
                  <a:srgbClr val="FF3399"/>
                </a:solidFill>
                <a:latin typeface="华文新魏" panose="02010800040101010101" pitchFamily="2" charset="-122"/>
                <a:ea typeface="华文新魏" panose="02010800040101010101" pitchFamily="2" charset="-122"/>
              </a:rPr>
              <a:t>注</a:t>
            </a:r>
            <a:r>
              <a:rPr lang="zh-CN" altLang="en-US" dirty="0">
                <a:latin typeface="华文新魏" panose="02010800040101010101" pitchFamily="2" charset="-122"/>
                <a:ea typeface="华文新魏" panose="02010800040101010101" pitchFamily="2" charset="-122"/>
              </a:rPr>
              <a:t>：这里</a:t>
            </a:r>
            <a:r>
              <a:rPr lang="en-US" altLang="zh-CN" dirty="0">
                <a:latin typeface="华文新魏" panose="02010800040101010101" pitchFamily="2" charset="-122"/>
                <a:ea typeface="华文新魏" panose="02010800040101010101" pitchFamily="2" charset="-122"/>
              </a:rPr>
              <a:t>q</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qn</a:t>
            </a:r>
            <a:r>
              <a:rPr lang="zh-CN" altLang="en-US" dirty="0">
                <a:latin typeface="华文新魏" panose="02010800040101010101" pitchFamily="2" charset="-122"/>
                <a:ea typeface="华文新魏" panose="02010800040101010101" pitchFamily="2" charset="-122"/>
              </a:rPr>
              <a:t>在两个</a:t>
            </a:r>
            <a:r>
              <a:rPr lang="en-US" altLang="zh-CN" dirty="0">
                <a:latin typeface="华文新魏" panose="02010800040101010101" pitchFamily="2" charset="-122"/>
                <a:ea typeface="华文新魏" panose="02010800040101010101" pitchFamily="2" charset="-122"/>
              </a:rPr>
              <a:t>always</a:t>
            </a:r>
            <a:r>
              <a:rPr lang="zh-CN" altLang="en-US" dirty="0">
                <a:latin typeface="华文新魏" panose="02010800040101010101" pitchFamily="2" charset="-122"/>
                <a:ea typeface="华文新魏" panose="02010800040101010101" pitchFamily="2" charset="-122"/>
              </a:rPr>
              <a:t>块中都被赋值！因为</a:t>
            </a:r>
            <a:r>
              <a:rPr lang="en-US" altLang="zh-CN" dirty="0">
                <a:latin typeface="华文新魏" panose="02010800040101010101" pitchFamily="2" charset="-122"/>
                <a:ea typeface="华文新魏" panose="02010800040101010101" pitchFamily="2" charset="-122"/>
              </a:rPr>
              <a:t>always</a:t>
            </a:r>
            <a:r>
              <a:rPr lang="zh-CN" altLang="en-US" dirty="0">
                <a:latin typeface="华文新魏" panose="02010800040101010101" pitchFamily="2" charset="-122"/>
                <a:ea typeface="华文新魏" panose="02010800040101010101" pitchFamily="2" charset="-122"/>
              </a:rPr>
              <a:t>块之间是并行操作，造成某些语句可能是互相矛盾的，所以编译器无所适从，只能报错！</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148355"/>
                                        </p:tgtEl>
                                        <p:attrNameLst>
                                          <p:attrName>style.visibility</p:attrName>
                                        </p:attrNameLst>
                                      </p:cBhvr>
                                      <p:to>
                                        <p:strVal val="visible"/>
                                      </p:to>
                                    </p:set>
                                    <p:animEffect transition="in" filter="barn(outVertical)">
                                      <p:cBhvr>
                                        <p:cTn id="7" dur="500"/>
                                        <p:tgtEl>
                                          <p:spTgt spid="214835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148356"/>
                                        </p:tgtEl>
                                        <p:attrNameLst>
                                          <p:attrName>style.visibility</p:attrName>
                                        </p:attrNameLst>
                                      </p:cBhvr>
                                      <p:to>
                                        <p:strVal val="visible"/>
                                      </p:to>
                                    </p:set>
                                    <p:anim calcmode="lin" valueType="num">
                                      <p:cBhvr additive="base">
                                        <p:cTn id="11" dur="500" fill="hold"/>
                                        <p:tgtEl>
                                          <p:spTgt spid="2148356"/>
                                        </p:tgtEl>
                                        <p:attrNameLst>
                                          <p:attrName>ppt_x</p:attrName>
                                        </p:attrNameLst>
                                      </p:cBhvr>
                                      <p:tavLst>
                                        <p:tav tm="0">
                                          <p:val>
                                            <p:strVal val="#ppt_x"/>
                                          </p:val>
                                        </p:tav>
                                        <p:tav tm="100000">
                                          <p:val>
                                            <p:strVal val="#ppt_x"/>
                                          </p:val>
                                        </p:tav>
                                      </p:tavLst>
                                    </p:anim>
                                    <p:anim calcmode="lin" valueType="num">
                                      <p:cBhvr additive="base">
                                        <p:cTn id="12" dur="500" fill="hold"/>
                                        <p:tgtEl>
                                          <p:spTgt spid="214835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2148359"/>
                                        </p:tgtEl>
                                        <p:attrNameLst>
                                          <p:attrName>style.visibility</p:attrName>
                                        </p:attrNameLst>
                                      </p:cBhvr>
                                      <p:to>
                                        <p:strVal val="visible"/>
                                      </p:to>
                                    </p:set>
                                    <p:animEffect transition="in" filter="barn(outHorizontal)">
                                      <p:cBhvr>
                                        <p:cTn id="17" dur="500"/>
                                        <p:tgtEl>
                                          <p:spTgt spid="214835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148357"/>
                                        </p:tgtEl>
                                        <p:attrNameLst>
                                          <p:attrName>style.visibility</p:attrName>
                                        </p:attrNameLst>
                                      </p:cBhvr>
                                      <p:to>
                                        <p:strVal val="visible"/>
                                      </p:to>
                                    </p:set>
                                    <p:anim calcmode="lin" valueType="num">
                                      <p:cBhvr additive="base">
                                        <p:cTn id="22" dur="500" fill="hold"/>
                                        <p:tgtEl>
                                          <p:spTgt spid="2148357"/>
                                        </p:tgtEl>
                                        <p:attrNameLst>
                                          <p:attrName>ppt_x</p:attrName>
                                        </p:attrNameLst>
                                      </p:cBhvr>
                                      <p:tavLst>
                                        <p:tav tm="0">
                                          <p:val>
                                            <p:strVal val="#ppt_x"/>
                                          </p:val>
                                        </p:tav>
                                        <p:tav tm="100000">
                                          <p:val>
                                            <p:strVal val="#ppt_x"/>
                                          </p:val>
                                        </p:tav>
                                      </p:tavLst>
                                    </p:anim>
                                    <p:anim calcmode="lin" valueType="num">
                                      <p:cBhvr additive="base">
                                        <p:cTn id="23" dur="500" fill="hold"/>
                                        <p:tgtEl>
                                          <p:spTgt spid="21483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8355" grpId="0" animBg="1"/>
      <p:bldP spid="2148359" grpId="0" animBg="1"/>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851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149379" name="Rectangle 3"/>
          <p:cNvSpPr>
            <a:spLocks noGrp="1"/>
          </p:cNvSpPr>
          <p:nvPr>
            <p:ph idx="1"/>
          </p:nvPr>
        </p:nvSpPr>
        <p:spPr>
          <a:xfrm>
            <a:off x="946150" y="1033463"/>
            <a:ext cx="7240588" cy="2152650"/>
          </a:xfrm>
          <a:ln/>
        </p:spPr>
        <p:txBody>
          <a:bodyPr vert="horz" wrap="square" lIns="91440" tIns="45720" rIns="91440" bIns="45720" anchor="t" anchorCtr="0"/>
          <a:p>
            <a:pPr eaLnBrk="1" hangingPunct="1">
              <a:buNone/>
            </a:pPr>
            <a:r>
              <a:rPr lang="en-US" altLang="zh-CN" dirty="0">
                <a:solidFill>
                  <a:srgbClr val="006600"/>
                </a:solidFill>
                <a:latin typeface="华文新魏" panose="02010800040101010101" pitchFamily="2" charset="-122"/>
                <a:ea typeface="华文新魏" panose="02010800040101010101" pitchFamily="2" charset="-122"/>
              </a:rPr>
              <a:t>2</a:t>
            </a:r>
            <a:r>
              <a:rPr lang="zh-CN" altLang="en-US" dirty="0">
                <a:solidFill>
                  <a:srgbClr val="006600"/>
                </a:solidFill>
                <a:latin typeface="华文新魏" panose="02010800040101010101" pitchFamily="2" charset="-122"/>
                <a:ea typeface="华文新魏" panose="02010800040101010101" pitchFamily="2" charset="-122"/>
              </a:rPr>
              <a:t>．在</a:t>
            </a:r>
            <a:r>
              <a:rPr lang="en-US" altLang="zh-CN" dirty="0">
                <a:solidFill>
                  <a:srgbClr val="006600"/>
                </a:solidFill>
                <a:latin typeface="华文新魏" panose="02010800040101010101" pitchFamily="2" charset="-122"/>
                <a:ea typeface="华文新魏" panose="02010800040101010101" pitchFamily="2" charset="-122"/>
              </a:rPr>
              <a:t>always</a:t>
            </a:r>
            <a:r>
              <a:rPr lang="zh-CN" altLang="en-US" dirty="0">
                <a:solidFill>
                  <a:srgbClr val="006600"/>
                </a:solidFill>
                <a:latin typeface="华文新魏" panose="02010800040101010101" pitchFamily="2" charset="-122"/>
                <a:ea typeface="华文新魏" panose="02010800040101010101" pitchFamily="2" charset="-122"/>
              </a:rPr>
              <a:t>块语句中，当敏感信号为两个以上的时钟边沿触发信号时，应注意不要使用多个</a:t>
            </a:r>
            <a:r>
              <a:rPr lang="en-US" altLang="zh-CN" dirty="0">
                <a:solidFill>
                  <a:srgbClr val="006600"/>
                </a:solidFill>
                <a:latin typeface="华文新魏" panose="02010800040101010101" pitchFamily="2" charset="-122"/>
                <a:ea typeface="华文新魏" panose="02010800040101010101" pitchFamily="2" charset="-122"/>
              </a:rPr>
              <a:t>if</a:t>
            </a:r>
            <a:r>
              <a:rPr lang="zh-CN" altLang="en-US" dirty="0">
                <a:solidFill>
                  <a:srgbClr val="006600"/>
                </a:solidFill>
                <a:latin typeface="华文新魏" panose="02010800040101010101" pitchFamily="2" charset="-122"/>
                <a:ea typeface="华文新魏" panose="02010800040101010101" pitchFamily="2" charset="-122"/>
              </a:rPr>
              <a:t>语句！以免因逻辑关系描述不清晰而导致编译错误。 </a:t>
            </a:r>
            <a:endParaRPr lang="zh-CN" altLang="en-US" dirty="0">
              <a:solidFill>
                <a:srgbClr val="006600"/>
              </a:solidFill>
              <a:latin typeface="华文新魏" panose="02010800040101010101" pitchFamily="2" charset="-122"/>
              <a:ea typeface="华文新魏" panose="02010800040101010101" pitchFamily="2" charset="-122"/>
            </a:endParaRPr>
          </a:p>
          <a:p>
            <a:pPr eaLnBrk="1" hangingPunct="1"/>
            <a:r>
              <a:rPr lang="en-US" altLang="zh-CN" b="0" dirty="0">
                <a:latin typeface="方正姚体" panose="02010601030101010101" pitchFamily="2" charset="-122"/>
                <a:ea typeface="方正姚体" panose="02010601030101010101" pitchFamily="2" charset="-122"/>
              </a:rPr>
              <a:t>[</a:t>
            </a:r>
            <a:r>
              <a:rPr lang="zh-CN" altLang="en-US" dirty="0">
                <a:solidFill>
                  <a:srgbClr val="FF0066"/>
                </a:solidFill>
                <a:latin typeface="Times New Roman" panose="02020603050405020304" pitchFamily="18" charset="0"/>
              </a:rPr>
              <a:t>例</a:t>
            </a:r>
            <a:r>
              <a:rPr lang="en-US" altLang="zh-CN" dirty="0">
                <a:solidFill>
                  <a:srgbClr val="FF0066"/>
                </a:solidFill>
                <a:latin typeface="Times New Roman" panose="02020603050405020304" pitchFamily="18" charset="0"/>
              </a:rPr>
              <a:t>2</a:t>
            </a:r>
            <a:r>
              <a:rPr lang="en-US" altLang="zh-CN" b="0" dirty="0">
                <a:latin typeface="方正姚体" panose="02010601030101010101" pitchFamily="2" charset="-122"/>
                <a:ea typeface="方正姚体" panose="02010601030101010101" pitchFamily="2" charset="-122"/>
              </a:rPr>
              <a:t>] </a:t>
            </a:r>
            <a:r>
              <a:rPr lang="zh-CN" altLang="en-US" b="0" dirty="0">
                <a:latin typeface="方正姚体" panose="02010601030101010101" pitchFamily="2" charset="-122"/>
                <a:ea typeface="方正姚体" panose="02010601030101010101" pitchFamily="2" charset="-122"/>
              </a:rPr>
              <a:t>在数码管扫描显示电路中，设计一个中间变量，将脉冲信号</a:t>
            </a:r>
            <a:r>
              <a:rPr lang="en-US" altLang="zh-CN" b="0" dirty="0">
                <a:latin typeface="方正姚体" panose="02010601030101010101" pitchFamily="2" charset="-122"/>
                <a:ea typeface="方正姚体" panose="02010601030101010101" pitchFamily="2" charset="-122"/>
              </a:rPr>
              <a:t>start</a:t>
            </a:r>
            <a:r>
              <a:rPr lang="zh-CN" altLang="en-US" b="0" dirty="0">
                <a:latin typeface="方正姚体" panose="02010601030101010101" pitchFamily="2" charset="-122"/>
                <a:ea typeface="方正姚体" panose="02010601030101010101" pitchFamily="2" charset="-122"/>
              </a:rPr>
              <a:t>转变为电平信号</a:t>
            </a:r>
            <a:r>
              <a:rPr lang="en-US" altLang="zh-CN" b="0" dirty="0">
                <a:latin typeface="方正姚体" panose="02010601030101010101" pitchFamily="2" charset="-122"/>
                <a:ea typeface="方正姚体" panose="02010601030101010101" pitchFamily="2" charset="-122"/>
              </a:rPr>
              <a:t>enable </a:t>
            </a:r>
            <a:r>
              <a:rPr lang="zh-CN" altLang="en-US" b="0" dirty="0">
                <a:latin typeface="方正姚体" panose="02010601030101010101" pitchFamily="2" charset="-122"/>
                <a:ea typeface="方正姚体" panose="02010601030101010101" pitchFamily="2" charset="-122"/>
              </a:rPr>
              <a:t>。</a:t>
            </a:r>
            <a:endParaRPr lang="zh-CN" altLang="en-US" b="0" dirty="0">
              <a:latin typeface="方正姚体" panose="02010601030101010101" pitchFamily="2" charset="-122"/>
              <a:ea typeface="方正姚体" panose="02010601030101010101" pitchFamily="2" charset="-122"/>
            </a:endParaRPr>
          </a:p>
        </p:txBody>
      </p:sp>
      <p:sp>
        <p:nvSpPr>
          <p:cNvPr id="2149383" name="Text Box 7"/>
          <p:cNvSpPr txBox="1"/>
          <p:nvPr/>
        </p:nvSpPr>
        <p:spPr>
          <a:xfrm>
            <a:off x="1127125" y="3168650"/>
            <a:ext cx="5483225" cy="1230313"/>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spcBef>
                <a:spcPct val="0"/>
              </a:spcBef>
              <a:buClrTx/>
              <a:buFontTx/>
              <a:buNone/>
            </a:pPr>
            <a:r>
              <a:rPr lang="en-US" altLang="zh-CN" dirty="0">
                <a:latin typeface="Times New Roman" panose="02020603050405020304" pitchFamily="18" charset="0"/>
              </a:rPr>
              <a:t>always@(posedge start or posedge reset)</a:t>
            </a:r>
            <a:endParaRPr lang="en-US" altLang="zh-CN" dirty="0">
              <a:latin typeface="Times New Roman" panose="02020603050405020304" pitchFamily="18" charset="0"/>
            </a:endParaRPr>
          </a:p>
          <a:p>
            <a:pPr marL="0" lvl="0" indent="0" algn="just">
              <a:spcBef>
                <a:spcPct val="0"/>
              </a:spcBef>
              <a:buClrTx/>
              <a:buFontTx/>
              <a:buNone/>
            </a:pPr>
            <a:r>
              <a:rPr lang="en-US" altLang="zh-CN" dirty="0">
                <a:latin typeface="Times New Roman" panose="02020603050405020304" pitchFamily="18" charset="0"/>
              </a:rPr>
              <a:t>    if (reset) enable &lt;=0;</a:t>
            </a:r>
            <a:endParaRPr lang="en-US" altLang="zh-CN" dirty="0">
              <a:latin typeface="Times New Roman" panose="02020603050405020304" pitchFamily="18" charset="0"/>
            </a:endParaRPr>
          </a:p>
          <a:p>
            <a:pPr marL="0" lvl="0" indent="0" algn="just">
              <a:spcBef>
                <a:spcPct val="0"/>
              </a:spcBef>
              <a:buClrTx/>
              <a:buFontTx/>
              <a:buNone/>
            </a:pPr>
            <a:r>
              <a:rPr lang="en-US" altLang="zh-CN" dirty="0">
                <a:latin typeface="Times New Roman" panose="02020603050405020304" pitchFamily="18" charset="0"/>
              </a:rPr>
              <a:t>    if (start) enable&lt;=1;</a:t>
            </a:r>
            <a:endParaRPr lang="en-US" altLang="zh-CN" dirty="0">
              <a:latin typeface="Times New Roman" panose="02020603050405020304" pitchFamily="18" charset="0"/>
            </a:endParaRPr>
          </a:p>
          <a:p>
            <a:pPr marL="0" lvl="0" indent="0" algn="just">
              <a:spcBef>
                <a:spcPct val="0"/>
              </a:spcBef>
              <a:buClrTx/>
              <a:buFontTx/>
              <a:buNone/>
            </a:pPr>
            <a:endParaRPr lang="en-US" altLang="zh-CN" dirty="0">
              <a:latin typeface="Times New Roman" panose="02020603050405020304" pitchFamily="18" charset="0"/>
            </a:endParaRPr>
          </a:p>
        </p:txBody>
      </p:sp>
      <p:sp>
        <p:nvSpPr>
          <p:cNvPr id="2149384" name="Rectangle 8"/>
          <p:cNvSpPr/>
          <p:nvPr/>
        </p:nvSpPr>
        <p:spPr>
          <a:xfrm>
            <a:off x="954088" y="4603750"/>
            <a:ext cx="7240587" cy="1027113"/>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eaLnBrk="1" hangingPunct="1">
              <a:lnSpc>
                <a:spcPct val="90000"/>
              </a:lnSpc>
            </a:pPr>
            <a:r>
              <a:rPr lang="zh-CN" altLang="en-US" sz="2200" dirty="0">
                <a:latin typeface="Times New Roman" panose="02020603050405020304" pitchFamily="18" charset="0"/>
              </a:rPr>
              <a:t>编译后出现了多条警告信息，指明在语句</a:t>
            </a:r>
            <a:r>
              <a:rPr lang="en-US" altLang="zh-CN" sz="2200" dirty="0">
                <a:latin typeface="Times New Roman" panose="02020603050405020304" pitchFamily="18" charset="0"/>
              </a:rPr>
              <a:t>always @(posedge start or posedge reset)</a:t>
            </a:r>
            <a:r>
              <a:rPr lang="zh-CN" altLang="en-US" sz="2200" dirty="0">
                <a:latin typeface="Times New Roman" panose="02020603050405020304" pitchFamily="18" charset="0"/>
              </a:rPr>
              <a:t>中，变量</a:t>
            </a:r>
            <a:r>
              <a:rPr lang="en-US" altLang="zh-CN" sz="2200" dirty="0">
                <a:latin typeface="Times New Roman" panose="02020603050405020304" pitchFamily="18" charset="0"/>
              </a:rPr>
              <a:t>enable</a:t>
            </a:r>
            <a:r>
              <a:rPr lang="zh-CN" altLang="en-US" sz="2200" dirty="0">
                <a:latin typeface="Times New Roman" panose="02020603050405020304" pitchFamily="18" charset="0"/>
              </a:rPr>
              <a:t>不能被分配新的值！</a:t>
            </a:r>
            <a:endParaRPr lang="zh-CN" altLang="en-US" sz="2200" dirty="0">
              <a:latin typeface="Times New Roman" panose="02020603050405020304" pitchFamily="18" charset="0"/>
            </a:endParaRPr>
          </a:p>
        </p:txBody>
      </p:sp>
      <p:sp>
        <p:nvSpPr>
          <p:cNvPr id="448518" name="Rectangle 11"/>
          <p:cNvSpPr/>
          <p:nvPr/>
        </p:nvSpPr>
        <p:spPr>
          <a:xfrm>
            <a:off x="1933575" y="3067050"/>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graphicFrame>
        <p:nvGraphicFramePr>
          <p:cNvPr id="2149386" name="Object 10"/>
          <p:cNvGraphicFramePr>
            <a:graphicFrameLocks noChangeAspect="1"/>
          </p:cNvGraphicFramePr>
          <p:nvPr/>
        </p:nvGraphicFramePr>
        <p:xfrm>
          <a:off x="968375" y="5635625"/>
          <a:ext cx="7123113" cy="977900"/>
        </p:xfrm>
        <a:graphic>
          <a:graphicData uri="http://schemas.openxmlformats.org/presentationml/2006/ole">
            <mc:AlternateContent xmlns:mc="http://schemas.openxmlformats.org/markup-compatibility/2006">
              <mc:Choice xmlns:v="urn:schemas-microsoft-com:vml" Requires="v">
                <p:oleObj spid="_x0000_s3092" name="" r:id="rId1" imgW="6829425" imgH="933450" progId="Paint.Picture">
                  <p:embed/>
                </p:oleObj>
              </mc:Choice>
              <mc:Fallback>
                <p:oleObj name="" r:id="rId1" imgW="6829425" imgH="933450" progId="Paint.Picture">
                  <p:embed/>
                  <p:pic>
                    <p:nvPicPr>
                      <p:cNvPr id="0" name="图片 3091"/>
                      <p:cNvPicPr/>
                      <p:nvPr/>
                    </p:nvPicPr>
                    <p:blipFill>
                      <a:blip r:embed="rId2"/>
                      <a:stretch>
                        <a:fillRect/>
                      </a:stretch>
                    </p:blipFill>
                    <p:spPr>
                      <a:xfrm>
                        <a:off x="968375" y="5635625"/>
                        <a:ext cx="7123113" cy="977900"/>
                      </a:xfrm>
                      <a:prstGeom prst="rect">
                        <a:avLst/>
                      </a:prstGeom>
                      <a:noFill/>
                      <a:ln w="38100">
                        <a:noFill/>
                        <a:miter/>
                      </a:ln>
                    </p:spPr>
                  </p:pic>
                </p:oleObj>
              </mc:Fallback>
            </mc:AlternateContent>
          </a:graphicData>
        </a:graphic>
      </p:graphicFrame>
      <p:sp>
        <p:nvSpPr>
          <p:cNvPr id="2149388" name="Rectangle 12"/>
          <p:cNvSpPr/>
          <p:nvPr/>
        </p:nvSpPr>
        <p:spPr>
          <a:xfrm>
            <a:off x="6805613" y="3300413"/>
            <a:ext cx="1797050" cy="484187"/>
          </a:xfrm>
          <a:prstGeom prst="rect">
            <a:avLst/>
          </a:prstGeom>
          <a:solidFill>
            <a:srgbClr val="00FFFF"/>
          </a:solidFill>
          <a:ln w="9525">
            <a:noFill/>
          </a:ln>
          <a:effectLst>
            <a:prstShdw prst="shdw13" dist="53882" dir="13499999">
              <a:schemeClr val="bg2"/>
            </a:prstShdw>
          </a:effectLst>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eaLnBrk="1" hangingPunct="1">
              <a:buNone/>
            </a:pPr>
            <a:r>
              <a:rPr lang="zh-CN" altLang="en-US" dirty="0">
                <a:solidFill>
                  <a:srgbClr val="FF0000"/>
                </a:solidFill>
                <a:latin typeface="华文新魏" panose="02010800040101010101" pitchFamily="2" charset="-122"/>
              </a:rPr>
              <a:t>错误</a:t>
            </a:r>
            <a:r>
              <a:rPr lang="zh-CN" altLang="en-US" dirty="0">
                <a:latin typeface="华文新魏" panose="02010800040101010101" pitchFamily="2" charset="-122"/>
              </a:rPr>
              <a:t>的写法</a:t>
            </a:r>
            <a:endParaRPr lang="zh-CN" altLang="en-US" dirty="0">
              <a:latin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49379"/>
                                        </p:tgtEl>
                                        <p:attrNameLst>
                                          <p:attrName>style.visibility</p:attrName>
                                        </p:attrNameLst>
                                      </p:cBhvr>
                                      <p:to>
                                        <p:strVal val="visible"/>
                                      </p:to>
                                    </p:set>
                                    <p:anim calcmode="lin" valueType="num">
                                      <p:cBhvr additive="base">
                                        <p:cTn id="7" dur="500" fill="hold"/>
                                        <p:tgtEl>
                                          <p:spTgt spid="2149379"/>
                                        </p:tgtEl>
                                        <p:attrNameLst>
                                          <p:attrName>ppt_x</p:attrName>
                                        </p:attrNameLst>
                                      </p:cBhvr>
                                      <p:tavLst>
                                        <p:tav tm="0">
                                          <p:val>
                                            <p:strVal val="0-#ppt_w/2"/>
                                          </p:val>
                                        </p:tav>
                                        <p:tav tm="100000">
                                          <p:val>
                                            <p:strVal val="#ppt_x"/>
                                          </p:val>
                                        </p:tav>
                                      </p:tavLst>
                                    </p:anim>
                                    <p:anim calcmode="lin" valueType="num">
                                      <p:cBhvr additive="base">
                                        <p:cTn id="8" dur="500" fill="hold"/>
                                        <p:tgtEl>
                                          <p:spTgt spid="21493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2149388"/>
                                        </p:tgtEl>
                                        <p:attrNameLst>
                                          <p:attrName>style.visibility</p:attrName>
                                        </p:attrNameLst>
                                      </p:cBhvr>
                                      <p:to>
                                        <p:strVal val="visible"/>
                                      </p:to>
                                    </p:set>
                                    <p:animEffect transition="in" filter="barn(outVertical)">
                                      <p:cBhvr>
                                        <p:cTn id="13" dur="500"/>
                                        <p:tgtEl>
                                          <p:spTgt spid="2149388"/>
                                        </p:tgtEl>
                                      </p:cBhvr>
                                    </p:animEffect>
                                  </p:childTnLst>
                                </p:cTn>
                              </p:par>
                            </p:childTnLst>
                          </p:cTn>
                        </p:par>
                        <p:par>
                          <p:cTn id="14" fill="hold">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2149383"/>
                                        </p:tgtEl>
                                        <p:attrNameLst>
                                          <p:attrName>style.visibility</p:attrName>
                                        </p:attrNameLst>
                                      </p:cBhvr>
                                      <p:to>
                                        <p:strVal val="visible"/>
                                      </p:to>
                                    </p:set>
                                    <p:anim calcmode="lin" valueType="num">
                                      <p:cBhvr additive="base">
                                        <p:cTn id="17" dur="500" fill="hold"/>
                                        <p:tgtEl>
                                          <p:spTgt spid="2149383"/>
                                        </p:tgtEl>
                                        <p:attrNameLst>
                                          <p:attrName>ppt_x</p:attrName>
                                        </p:attrNameLst>
                                      </p:cBhvr>
                                      <p:tavLst>
                                        <p:tav tm="0">
                                          <p:val>
                                            <p:strVal val="0-#ppt_w/2"/>
                                          </p:val>
                                        </p:tav>
                                        <p:tav tm="100000">
                                          <p:val>
                                            <p:strVal val="#ppt_x"/>
                                          </p:val>
                                        </p:tav>
                                      </p:tavLst>
                                    </p:anim>
                                    <p:anim calcmode="lin" valueType="num">
                                      <p:cBhvr additive="base">
                                        <p:cTn id="18" dur="500" fill="hold"/>
                                        <p:tgtEl>
                                          <p:spTgt spid="214938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149384"/>
                                        </p:tgtEl>
                                        <p:attrNameLst>
                                          <p:attrName>style.visibility</p:attrName>
                                        </p:attrNameLst>
                                      </p:cBhvr>
                                      <p:to>
                                        <p:strVal val="visible"/>
                                      </p:to>
                                    </p:set>
                                    <p:anim calcmode="lin" valueType="num">
                                      <p:cBhvr additive="base">
                                        <p:cTn id="23" dur="500" fill="hold"/>
                                        <p:tgtEl>
                                          <p:spTgt spid="2149384"/>
                                        </p:tgtEl>
                                        <p:attrNameLst>
                                          <p:attrName>ppt_x</p:attrName>
                                        </p:attrNameLst>
                                      </p:cBhvr>
                                      <p:tavLst>
                                        <p:tav tm="0">
                                          <p:val>
                                            <p:strVal val="#ppt_x"/>
                                          </p:val>
                                        </p:tav>
                                        <p:tav tm="100000">
                                          <p:val>
                                            <p:strVal val="#ppt_x"/>
                                          </p:val>
                                        </p:tav>
                                      </p:tavLst>
                                    </p:anim>
                                    <p:anim calcmode="lin" valueType="num">
                                      <p:cBhvr additive="base">
                                        <p:cTn id="24" dur="500" fill="hold"/>
                                        <p:tgtEl>
                                          <p:spTgt spid="214938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149386"/>
                                        </p:tgtEl>
                                        <p:attrNameLst>
                                          <p:attrName>style.visibility</p:attrName>
                                        </p:attrNameLst>
                                      </p:cBhvr>
                                      <p:to>
                                        <p:strVal val="visible"/>
                                      </p:to>
                                    </p:set>
                                    <p:anim calcmode="lin" valueType="num">
                                      <p:cBhvr additive="base">
                                        <p:cTn id="29" dur="500" fill="hold"/>
                                        <p:tgtEl>
                                          <p:spTgt spid="2149386"/>
                                        </p:tgtEl>
                                        <p:attrNameLst>
                                          <p:attrName>ppt_x</p:attrName>
                                        </p:attrNameLst>
                                      </p:cBhvr>
                                      <p:tavLst>
                                        <p:tav tm="0">
                                          <p:val>
                                            <p:strVal val="#ppt_x"/>
                                          </p:val>
                                        </p:tav>
                                        <p:tav tm="100000">
                                          <p:val>
                                            <p:strVal val="#ppt_x"/>
                                          </p:val>
                                        </p:tav>
                                      </p:tavLst>
                                    </p:anim>
                                    <p:anim calcmode="lin" valueType="num">
                                      <p:cBhvr additive="base">
                                        <p:cTn id="30" dur="500" fill="hold"/>
                                        <p:tgtEl>
                                          <p:spTgt spid="21493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9379" grpId="0"/>
      <p:bldP spid="2149383" grpId="0" animBg="1"/>
      <p:bldP spid="2149384" grpId="0"/>
      <p:bldP spid="2149388" grpId="0" animBg="1"/>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6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450563" name="Rectangle 3"/>
          <p:cNvSpPr>
            <a:spLocks noGrp="1"/>
          </p:cNvSpPr>
          <p:nvPr>
            <p:ph idx="1"/>
          </p:nvPr>
        </p:nvSpPr>
        <p:spPr>
          <a:xfrm>
            <a:off x="669925" y="1208088"/>
            <a:ext cx="7240588" cy="584200"/>
          </a:xfrm>
          <a:ln/>
        </p:spPr>
        <p:txBody>
          <a:bodyPr vert="horz" wrap="square" lIns="91440" tIns="45720" rIns="91440" bIns="45720" anchor="t" anchorCtr="0"/>
          <a:p>
            <a:pPr eaLnBrk="1" hangingPunct="1"/>
            <a:r>
              <a:rPr lang="zh-CN" altLang="en-US" dirty="0">
                <a:latin typeface="宋体" panose="02010600030101010101" pitchFamily="2" charset="-122"/>
              </a:rPr>
              <a:t>其仿真波形如下：</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p:txBody>
      </p:sp>
      <p:pic>
        <p:nvPicPr>
          <p:cNvPr id="2150407" name="Picture 7"/>
          <p:cNvPicPr>
            <a:picLocks noChangeAspect="1"/>
          </p:cNvPicPr>
          <p:nvPr/>
        </p:nvPicPr>
        <p:blipFill>
          <a:blip r:embed="rId1"/>
          <a:stretch>
            <a:fillRect/>
          </a:stretch>
        </p:blipFill>
        <p:spPr>
          <a:xfrm>
            <a:off x="692150" y="1825625"/>
            <a:ext cx="7796213" cy="1466850"/>
          </a:xfrm>
          <a:prstGeom prst="rect">
            <a:avLst/>
          </a:prstGeom>
          <a:noFill/>
          <a:ln w="9525">
            <a:noFill/>
          </a:ln>
        </p:spPr>
      </p:pic>
      <p:sp>
        <p:nvSpPr>
          <p:cNvPr id="2150409" name="Rectangle 9"/>
          <p:cNvSpPr/>
          <p:nvPr/>
        </p:nvSpPr>
        <p:spPr>
          <a:xfrm>
            <a:off x="1660525" y="4130675"/>
            <a:ext cx="6172200" cy="2406650"/>
          </a:xfrm>
          <a:prstGeom prst="rect">
            <a:avLst/>
          </a:prstGeom>
          <a:solidFill>
            <a:srgbClr val="FFCC99"/>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05000"/>
              </a:lnSpc>
              <a:spcBef>
                <a:spcPct val="0"/>
              </a:spcBef>
              <a:buClr>
                <a:schemeClr val="hlink"/>
              </a:buClr>
              <a:buNone/>
            </a:pPr>
            <a:r>
              <a:rPr lang="zh-CN" altLang="en-US" dirty="0">
                <a:solidFill>
                  <a:srgbClr val="FF3399"/>
                </a:solidFill>
                <a:latin typeface="华文新魏" panose="02010800040101010101" pitchFamily="2" charset="-122"/>
                <a:ea typeface="华文新魏" panose="02010800040101010101" pitchFamily="2" charset="-122"/>
              </a:rPr>
              <a:t>注</a:t>
            </a:r>
            <a:r>
              <a:rPr lang="zh-CN" altLang="en-US" dirty="0">
                <a:latin typeface="华文新魏" panose="02010800040101010101" pitchFamily="2" charset="-122"/>
                <a:ea typeface="华文新魏" panose="02010800040101010101" pitchFamily="2" charset="-122"/>
              </a:rPr>
              <a:t>：由于在最初一段，</a:t>
            </a:r>
            <a:r>
              <a:rPr lang="en-US" altLang="zh-CN" dirty="0">
                <a:latin typeface="华文新魏" panose="02010800040101010101" pitchFamily="2" charset="-122"/>
                <a:ea typeface="华文新魏" panose="02010800040101010101" pitchFamily="2" charset="-122"/>
              </a:rPr>
              <a:t>start</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reset</a:t>
            </a:r>
            <a:r>
              <a:rPr lang="zh-CN" altLang="en-US" dirty="0">
                <a:latin typeface="华文新魏" panose="02010800040101010101" pitchFamily="2" charset="-122"/>
                <a:ea typeface="华文新魏" panose="02010800040101010101" pitchFamily="2" charset="-122"/>
              </a:rPr>
              <a:t>均为</a:t>
            </a:r>
            <a:r>
              <a:rPr lang="en-US" altLang="zh-CN" dirty="0">
                <a:latin typeface="华文新魏" panose="02010800040101010101" pitchFamily="2" charset="-122"/>
                <a:ea typeface="华文新魏" panose="02010800040101010101" pitchFamily="2" charset="-122"/>
              </a:rPr>
              <a:t>0</a:t>
            </a:r>
            <a:r>
              <a:rPr lang="zh-CN" altLang="en-US" dirty="0">
                <a:latin typeface="华文新魏" panose="02010800040101010101" pitchFamily="2" charset="-122"/>
                <a:ea typeface="华文新魏" panose="02010800040101010101" pitchFamily="2" charset="-122"/>
              </a:rPr>
              <a:t>，导致</a:t>
            </a:r>
            <a:r>
              <a:rPr lang="en-US" altLang="zh-CN" dirty="0">
                <a:latin typeface="华文新魏" panose="02010800040101010101" pitchFamily="2" charset="-122"/>
                <a:ea typeface="华文新魏" panose="02010800040101010101" pitchFamily="2" charset="-122"/>
              </a:rPr>
              <a:t>enable</a:t>
            </a:r>
            <a:r>
              <a:rPr lang="zh-CN" altLang="en-US" dirty="0">
                <a:latin typeface="华文新魏" panose="02010800040101010101" pitchFamily="2" charset="-122"/>
                <a:ea typeface="华文新魏" panose="02010800040101010101" pitchFamily="2" charset="-122"/>
              </a:rPr>
              <a:t>为不定态，则</a:t>
            </a:r>
            <a:r>
              <a:rPr lang="en-US" altLang="zh-CN" dirty="0">
                <a:latin typeface="华文新魏" panose="02010800040101010101" pitchFamily="2" charset="-122"/>
                <a:ea typeface="华文新魏" panose="02010800040101010101" pitchFamily="2" charset="-122"/>
              </a:rPr>
              <a:t>scan_data</a:t>
            </a:r>
            <a:r>
              <a:rPr lang="zh-CN" altLang="en-US" dirty="0">
                <a:latin typeface="华文新魏" panose="02010800040101010101" pitchFamily="2" charset="-122"/>
                <a:ea typeface="华文新魏" panose="02010800040101010101" pitchFamily="2" charset="-122"/>
              </a:rPr>
              <a:t>开始加</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计数（正确情况应是在按下</a:t>
            </a:r>
            <a:r>
              <a:rPr lang="en-US" altLang="zh-CN" dirty="0">
                <a:latin typeface="华文新魏" panose="02010800040101010101" pitchFamily="2" charset="-122"/>
                <a:ea typeface="华文新魏" panose="02010800040101010101" pitchFamily="2" charset="-122"/>
              </a:rPr>
              <a:t>start</a:t>
            </a:r>
            <a:r>
              <a:rPr lang="zh-CN" altLang="en-US" dirty="0">
                <a:latin typeface="华文新魏" panose="02010800040101010101" pitchFamily="2" charset="-122"/>
                <a:ea typeface="华文新魏" panose="02010800040101010101" pitchFamily="2" charset="-122"/>
              </a:rPr>
              <a:t>时</a:t>
            </a:r>
            <a:r>
              <a:rPr lang="en-US" altLang="zh-CN" dirty="0">
                <a:latin typeface="华文新魏" panose="02010800040101010101" pitchFamily="2" charset="-122"/>
                <a:ea typeface="华文新魏" panose="02010800040101010101" pitchFamily="2" charset="-122"/>
              </a:rPr>
              <a:t>scan_data</a:t>
            </a:r>
            <a:r>
              <a:rPr lang="zh-CN" altLang="en-US" dirty="0">
                <a:latin typeface="华文新魏" panose="02010800040101010101" pitchFamily="2" charset="-122"/>
                <a:ea typeface="华文新魏" panose="02010800040101010101" pitchFamily="2" charset="-122"/>
              </a:rPr>
              <a:t>才开始加</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计数）。当</a:t>
            </a:r>
            <a:r>
              <a:rPr lang="en-US" altLang="zh-CN" dirty="0">
                <a:latin typeface="华文新魏" panose="02010800040101010101" pitchFamily="2" charset="-122"/>
                <a:ea typeface="华文新魏" panose="02010800040101010101" pitchFamily="2" charset="-122"/>
              </a:rPr>
              <a:t>start</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reset</a:t>
            </a:r>
            <a:r>
              <a:rPr lang="zh-CN" altLang="en-US" dirty="0">
                <a:latin typeface="华文新魏" panose="02010800040101010101" pitchFamily="2" charset="-122"/>
                <a:ea typeface="华文新魏" panose="02010800040101010101" pitchFamily="2" charset="-122"/>
              </a:rPr>
              <a:t>同时为</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时，</a:t>
            </a:r>
            <a:r>
              <a:rPr lang="en-US" altLang="zh-CN" dirty="0">
                <a:latin typeface="华文新魏" panose="02010800040101010101" pitchFamily="2" charset="-122"/>
                <a:ea typeface="华文新魏" panose="02010800040101010101" pitchFamily="2" charset="-122"/>
              </a:rPr>
              <a:t>enable=1</a:t>
            </a:r>
            <a:r>
              <a:rPr lang="zh-CN" altLang="en-US" dirty="0">
                <a:latin typeface="华文新魏" panose="02010800040101010101" pitchFamily="2" charset="-122"/>
                <a:ea typeface="华文新魏" panose="02010800040101010101" pitchFamily="2" charset="-122"/>
              </a:rPr>
              <a:t>，则</a:t>
            </a:r>
            <a:r>
              <a:rPr lang="en-US" altLang="zh-CN" dirty="0">
                <a:latin typeface="华文新魏" panose="02010800040101010101" pitchFamily="2" charset="-122"/>
                <a:ea typeface="华文新魏" panose="02010800040101010101" pitchFamily="2" charset="-122"/>
              </a:rPr>
              <a:t>scan_data</a:t>
            </a:r>
            <a:r>
              <a:rPr lang="zh-CN" altLang="en-US" dirty="0">
                <a:latin typeface="华文新魏" panose="02010800040101010101" pitchFamily="2" charset="-122"/>
                <a:ea typeface="华文新魏" panose="02010800040101010101" pitchFamily="2" charset="-122"/>
              </a:rPr>
              <a:t>开始加</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计数。</a:t>
            </a:r>
            <a:endParaRPr lang="zh-CN" altLang="en-US" dirty="0">
              <a:latin typeface="华文新魏" panose="02010800040101010101" pitchFamily="2" charset="-122"/>
              <a:ea typeface="华文新魏" panose="02010800040101010101" pitchFamily="2" charset="-122"/>
            </a:endParaRPr>
          </a:p>
        </p:txBody>
      </p:sp>
      <p:sp>
        <p:nvSpPr>
          <p:cNvPr id="2150410" name="Oval 10"/>
          <p:cNvSpPr/>
          <p:nvPr/>
        </p:nvSpPr>
        <p:spPr>
          <a:xfrm>
            <a:off x="2162175" y="2990850"/>
            <a:ext cx="1103313" cy="290513"/>
          </a:xfrm>
          <a:prstGeom prst="ellipse">
            <a:avLst/>
          </a:prstGeom>
          <a:noFill/>
          <a:ln w="19050" cap="flat" cmpd="sng">
            <a:solidFill>
              <a:schemeClr val="hlink"/>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150407"/>
                                        </p:tgtEl>
                                        <p:attrNameLst>
                                          <p:attrName>style.visibility</p:attrName>
                                        </p:attrNameLst>
                                      </p:cBhvr>
                                      <p:to>
                                        <p:strVal val="visible"/>
                                      </p:to>
                                    </p:set>
                                    <p:anim calcmode="lin" valueType="num">
                                      <p:cBhvr additive="base">
                                        <p:cTn id="7" dur="500" fill="hold"/>
                                        <p:tgtEl>
                                          <p:spTgt spid="2150407"/>
                                        </p:tgtEl>
                                        <p:attrNameLst>
                                          <p:attrName>ppt_x</p:attrName>
                                        </p:attrNameLst>
                                      </p:cBhvr>
                                      <p:tavLst>
                                        <p:tav tm="0">
                                          <p:val>
                                            <p:strVal val="#ppt_x"/>
                                          </p:val>
                                        </p:tav>
                                        <p:tav tm="100000">
                                          <p:val>
                                            <p:strVal val="#ppt_x"/>
                                          </p:val>
                                        </p:tav>
                                      </p:tavLst>
                                    </p:anim>
                                    <p:anim calcmode="lin" valueType="num">
                                      <p:cBhvr additive="base">
                                        <p:cTn id="8" dur="500" fill="hold"/>
                                        <p:tgtEl>
                                          <p:spTgt spid="215040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150410"/>
                                        </p:tgtEl>
                                        <p:attrNameLst>
                                          <p:attrName>style.visibility</p:attrName>
                                        </p:attrNameLst>
                                      </p:cBhvr>
                                      <p:to>
                                        <p:strVal val="visible"/>
                                      </p:to>
                                    </p:set>
                                    <p:anim calcmode="lin" valueType="num">
                                      <p:cBhvr>
                                        <p:cTn id="13" dur="500" fill="hold"/>
                                        <p:tgtEl>
                                          <p:spTgt spid="2150410"/>
                                        </p:tgtEl>
                                        <p:attrNameLst>
                                          <p:attrName>ppt_w</p:attrName>
                                        </p:attrNameLst>
                                      </p:cBhvr>
                                      <p:tavLst>
                                        <p:tav tm="0">
                                          <p:val>
                                            <p:fltVal val="0.000000"/>
                                          </p:val>
                                        </p:tav>
                                        <p:tav tm="100000">
                                          <p:val>
                                            <p:strVal val="#ppt_w"/>
                                          </p:val>
                                        </p:tav>
                                      </p:tavLst>
                                    </p:anim>
                                    <p:anim calcmode="lin" valueType="num">
                                      <p:cBhvr>
                                        <p:cTn id="14" dur="500" fill="hold"/>
                                        <p:tgtEl>
                                          <p:spTgt spid="2150410"/>
                                        </p:tgtEl>
                                        <p:attrNameLst>
                                          <p:attrName>ppt_h</p:attrName>
                                        </p:attrNameLst>
                                      </p:cBhvr>
                                      <p:tavLst>
                                        <p:tav tm="0">
                                          <p:val>
                                            <p:fltVal val="0.00000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2150409"/>
                                        </p:tgtEl>
                                        <p:attrNameLst>
                                          <p:attrName>style.visibility</p:attrName>
                                        </p:attrNameLst>
                                      </p:cBhvr>
                                      <p:to>
                                        <p:strVal val="visible"/>
                                      </p:to>
                                    </p:set>
                                    <p:animEffect transition="in" filter="barn(outVertical)">
                                      <p:cBhvr>
                                        <p:cTn id="19" dur="500"/>
                                        <p:tgtEl>
                                          <p:spTgt spid="2150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09" grpId="0" animBg="1"/>
      <p:bldP spid="2150410" grpId="0" animBg="1"/>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261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151427" name="Rectangle 3"/>
          <p:cNvSpPr>
            <a:spLocks noGrp="1"/>
          </p:cNvSpPr>
          <p:nvPr>
            <p:ph idx="1"/>
          </p:nvPr>
        </p:nvSpPr>
        <p:spPr>
          <a:xfrm>
            <a:off x="960438" y="2311400"/>
            <a:ext cx="7240587" cy="1384300"/>
          </a:xfrm>
          <a:ln/>
        </p:spPr>
        <p:txBody>
          <a:bodyPr vert="horz" wrap="square" lIns="91440" tIns="45720" rIns="91440" bIns="45720" anchor="t" anchorCtr="0"/>
          <a:p>
            <a:pPr eaLnBrk="1" hangingPunct="1">
              <a:spcBef>
                <a:spcPct val="10000"/>
              </a:spcBef>
            </a:pPr>
            <a:r>
              <a:rPr lang="zh-CN" altLang="en-US" sz="2200" dirty="0">
                <a:latin typeface="Times New Roman" panose="02020603050405020304" pitchFamily="18" charset="0"/>
              </a:rPr>
              <a:t>语句“</a:t>
            </a:r>
            <a:r>
              <a:rPr lang="en-US" altLang="zh-CN" dirty="0">
                <a:solidFill>
                  <a:srgbClr val="FF0066"/>
                </a:solidFill>
                <a:latin typeface="Times New Roman" panose="02020603050405020304" pitchFamily="18" charset="0"/>
              </a:rPr>
              <a:t>else </a:t>
            </a:r>
            <a:r>
              <a:rPr lang="en-US" altLang="zh-CN" dirty="0">
                <a:latin typeface="Times New Roman" panose="02020603050405020304" pitchFamily="18" charset="0"/>
              </a:rPr>
              <a:t>enable&lt;=1;”</a:t>
            </a:r>
            <a:r>
              <a:rPr lang="zh-CN" altLang="en-US" sz="2200" dirty="0">
                <a:latin typeface="Times New Roman" panose="02020603050405020304" pitchFamily="18" charset="0"/>
              </a:rPr>
              <a:t>隐含了</a:t>
            </a:r>
            <a:r>
              <a:rPr lang="en-US" altLang="zh-CN" sz="2200" dirty="0">
                <a:latin typeface="Times New Roman" panose="02020603050405020304" pitchFamily="18" charset="0"/>
              </a:rPr>
              <a:t>reset</a:t>
            </a:r>
            <a:r>
              <a:rPr lang="zh-CN" altLang="en-US" sz="2200" dirty="0">
                <a:latin typeface="Times New Roman" panose="02020603050405020304" pitchFamily="18" charset="0"/>
              </a:rPr>
              <a:t>无效、且</a:t>
            </a:r>
            <a:r>
              <a:rPr lang="en-US" altLang="zh-CN" sz="2200" dirty="0">
                <a:latin typeface="Times New Roman" panose="02020603050405020304" pitchFamily="18" charset="0"/>
              </a:rPr>
              <a:t>start</a:t>
            </a:r>
            <a:r>
              <a:rPr lang="zh-CN" altLang="en-US" sz="2200" dirty="0">
                <a:latin typeface="Times New Roman" panose="02020603050405020304" pitchFamily="18" charset="0"/>
              </a:rPr>
              <a:t>有效的意思，因此与</a:t>
            </a:r>
            <a:r>
              <a:rPr lang="en-US" altLang="zh-CN" sz="2200" dirty="0">
                <a:latin typeface="Times New Roman" panose="02020603050405020304" pitchFamily="18" charset="0"/>
              </a:rPr>
              <a:t>else if(start) enable&lt;=1;</a:t>
            </a:r>
            <a:r>
              <a:rPr lang="zh-CN" altLang="en-US" sz="2200" dirty="0">
                <a:latin typeface="Times New Roman" panose="02020603050405020304" pitchFamily="18" charset="0"/>
              </a:rPr>
              <a:t>效果一样！</a:t>
            </a:r>
            <a:endParaRPr lang="zh-CN" altLang="en-US" sz="2200" dirty="0">
              <a:latin typeface="Times New Roman" panose="02020603050405020304" pitchFamily="18" charset="0"/>
            </a:endParaRPr>
          </a:p>
          <a:p>
            <a:pPr eaLnBrk="1" hangingPunct="1">
              <a:spcBef>
                <a:spcPct val="10000"/>
              </a:spcBef>
            </a:pPr>
            <a:r>
              <a:rPr lang="zh-CN" altLang="en-US" sz="2200" dirty="0">
                <a:latin typeface="宋体" panose="02010600030101010101" pitchFamily="2" charset="-122"/>
              </a:rPr>
              <a:t>正确的仿真波形如下：</a:t>
            </a:r>
            <a:r>
              <a:rPr lang="zh-CN" altLang="en-US" sz="2200" b="0" dirty="0">
                <a:latin typeface="方正姚体" panose="02010601030101010101" pitchFamily="2" charset="-122"/>
                <a:ea typeface="方正姚体" panose="02010601030101010101" pitchFamily="2" charset="-122"/>
              </a:rPr>
              <a:t> </a:t>
            </a:r>
            <a:endParaRPr lang="zh-CN" altLang="en-US" sz="2200" b="0" dirty="0">
              <a:latin typeface="方正姚体" panose="02010601030101010101" pitchFamily="2" charset="-122"/>
              <a:ea typeface="方正姚体" panose="02010601030101010101" pitchFamily="2" charset="-122"/>
            </a:endParaRPr>
          </a:p>
        </p:txBody>
      </p:sp>
      <p:sp>
        <p:nvSpPr>
          <p:cNvPr id="2151429" name="Text Box 5"/>
          <p:cNvSpPr txBox="1"/>
          <p:nvPr/>
        </p:nvSpPr>
        <p:spPr>
          <a:xfrm>
            <a:off x="2516188" y="1004888"/>
            <a:ext cx="5483225" cy="1189037"/>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spcBef>
                <a:spcPct val="0"/>
              </a:spcBef>
              <a:buClrTx/>
              <a:buFontTx/>
              <a:buNone/>
            </a:pPr>
            <a:r>
              <a:rPr lang="en-US" altLang="zh-CN" dirty="0">
                <a:latin typeface="Times New Roman" panose="02020603050405020304" pitchFamily="18" charset="0"/>
              </a:rPr>
              <a:t>always@(posedge start or posedge reset)</a:t>
            </a:r>
            <a:endParaRPr lang="en-US" altLang="zh-CN" dirty="0">
              <a:latin typeface="Times New Roman" panose="02020603050405020304" pitchFamily="18" charset="0"/>
            </a:endParaRPr>
          </a:p>
          <a:p>
            <a:pPr marL="0" lvl="0" indent="0" algn="just">
              <a:spcBef>
                <a:spcPct val="0"/>
              </a:spcBef>
              <a:buClrTx/>
              <a:buFontTx/>
              <a:buNone/>
            </a:pPr>
            <a:r>
              <a:rPr lang="en-US" altLang="zh-CN" dirty="0">
                <a:latin typeface="Times New Roman" panose="02020603050405020304" pitchFamily="18" charset="0"/>
              </a:rPr>
              <a:t>    if (reset) enable &lt;=0;</a:t>
            </a:r>
            <a:endParaRPr lang="en-US" altLang="zh-CN" dirty="0">
              <a:latin typeface="Times New Roman" panose="02020603050405020304" pitchFamily="18" charset="0"/>
            </a:endParaRPr>
          </a:p>
          <a:p>
            <a:pPr marL="0" lvl="0" indent="0" algn="just">
              <a:spcBef>
                <a:spcPct val="0"/>
              </a:spcBef>
              <a:buClrTx/>
              <a:buFontTx/>
              <a:buNone/>
            </a:pPr>
            <a:r>
              <a:rPr lang="en-US" altLang="zh-CN" dirty="0">
                <a:latin typeface="Times New Roman" panose="02020603050405020304" pitchFamily="18" charset="0"/>
              </a:rPr>
              <a:t>    </a:t>
            </a:r>
            <a:r>
              <a:rPr lang="en-US" altLang="zh-CN" dirty="0">
                <a:solidFill>
                  <a:srgbClr val="FF0066"/>
                </a:solidFill>
                <a:latin typeface="Times New Roman" panose="02020603050405020304" pitchFamily="18" charset="0"/>
              </a:rPr>
              <a:t>else </a:t>
            </a:r>
            <a:r>
              <a:rPr lang="en-US" altLang="zh-CN" dirty="0">
                <a:latin typeface="Times New Roman" panose="02020603050405020304" pitchFamily="18" charset="0"/>
              </a:rPr>
              <a:t>enable&lt;=1;</a:t>
            </a:r>
            <a:endParaRPr lang="en-US" altLang="zh-CN" dirty="0">
              <a:latin typeface="Times New Roman" panose="02020603050405020304" pitchFamily="18" charset="0"/>
            </a:endParaRPr>
          </a:p>
        </p:txBody>
      </p:sp>
      <p:pic>
        <p:nvPicPr>
          <p:cNvPr id="2151433" name="Picture 9"/>
          <p:cNvPicPr>
            <a:picLocks noChangeAspect="1"/>
          </p:cNvPicPr>
          <p:nvPr/>
        </p:nvPicPr>
        <p:blipFill>
          <a:blip r:embed="rId1"/>
          <a:stretch>
            <a:fillRect/>
          </a:stretch>
        </p:blipFill>
        <p:spPr>
          <a:xfrm>
            <a:off x="746125" y="3522663"/>
            <a:ext cx="7734300" cy="1490662"/>
          </a:xfrm>
          <a:prstGeom prst="rect">
            <a:avLst/>
          </a:prstGeom>
          <a:noFill/>
          <a:ln w="9525">
            <a:noFill/>
          </a:ln>
        </p:spPr>
      </p:pic>
      <p:sp>
        <p:nvSpPr>
          <p:cNvPr id="2151434" name="AutoShape 10"/>
          <p:cNvSpPr/>
          <p:nvPr/>
        </p:nvSpPr>
        <p:spPr>
          <a:xfrm>
            <a:off x="3171825" y="4064000"/>
            <a:ext cx="242888" cy="1039813"/>
          </a:xfrm>
          <a:prstGeom prst="curvedRightArrow">
            <a:avLst>
              <a:gd name="adj1" fmla="val 85620"/>
              <a:gd name="adj2" fmla="val 171241"/>
              <a:gd name="adj3" fmla="val 33333"/>
            </a:avLst>
          </a:prstGeom>
          <a:solidFill>
            <a:schemeClr val="hlink"/>
          </a:solid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2151435" name="AutoShape 11"/>
          <p:cNvSpPr/>
          <p:nvPr/>
        </p:nvSpPr>
        <p:spPr>
          <a:xfrm>
            <a:off x="5965825" y="3941763"/>
            <a:ext cx="242888" cy="1039812"/>
          </a:xfrm>
          <a:prstGeom prst="curvedRightArrow">
            <a:avLst>
              <a:gd name="adj1" fmla="val 85620"/>
              <a:gd name="adj2" fmla="val 171241"/>
              <a:gd name="adj3" fmla="val 33333"/>
            </a:avLst>
          </a:prstGeom>
          <a:solidFill>
            <a:schemeClr val="hlink"/>
          </a:solid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2151436" name="Rectangle 12"/>
          <p:cNvSpPr/>
          <p:nvPr/>
        </p:nvSpPr>
        <p:spPr>
          <a:xfrm>
            <a:off x="352425" y="5254625"/>
            <a:ext cx="7899400" cy="1574800"/>
          </a:xfrm>
          <a:prstGeom prst="rect">
            <a:avLst/>
          </a:prstGeom>
          <a:solidFill>
            <a:srgbClr val="FFCC99"/>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05000"/>
              </a:lnSpc>
              <a:spcBef>
                <a:spcPct val="0"/>
              </a:spcBef>
              <a:buClr>
                <a:schemeClr val="hlink"/>
              </a:buClr>
              <a:buNone/>
            </a:pPr>
            <a:r>
              <a:rPr lang="zh-CN" altLang="en-US" dirty="0">
                <a:solidFill>
                  <a:srgbClr val="FF3399"/>
                </a:solidFill>
                <a:latin typeface="华文新魏" panose="02010800040101010101" pitchFamily="2" charset="-122"/>
                <a:ea typeface="华文新魏" panose="02010800040101010101" pitchFamily="2" charset="-122"/>
              </a:rPr>
              <a:t>注</a:t>
            </a:r>
            <a:r>
              <a:rPr lang="zh-CN" altLang="en-US" dirty="0">
                <a:latin typeface="华文新魏" panose="02010800040101010101" pitchFamily="2" charset="-122"/>
                <a:ea typeface="华文新魏" panose="02010800040101010101" pitchFamily="2" charset="-122"/>
              </a:rPr>
              <a:t>：</a:t>
            </a:r>
            <a:r>
              <a:rPr lang="zh-CN" altLang="en-US" sz="2000" dirty="0">
                <a:latin typeface="宋体" panose="02010600030101010101" pitchFamily="2" charset="-122"/>
              </a:rPr>
              <a:t>可见在最初一段，当</a:t>
            </a:r>
            <a:r>
              <a:rPr lang="en-US" altLang="zh-CN" sz="2000" dirty="0">
                <a:latin typeface="Times New Roman" panose="02020603050405020304" pitchFamily="18" charset="0"/>
              </a:rPr>
              <a:t>start</a:t>
            </a:r>
            <a:r>
              <a:rPr lang="zh-CN" altLang="en-US" sz="2000" dirty="0">
                <a:latin typeface="宋体" panose="02010600030101010101" pitchFamily="2" charset="-122"/>
              </a:rPr>
              <a:t>和</a:t>
            </a:r>
            <a:r>
              <a:rPr lang="en-US" altLang="zh-CN" sz="2000" dirty="0">
                <a:latin typeface="Times New Roman" panose="02020603050405020304" pitchFamily="18" charset="0"/>
              </a:rPr>
              <a:t>reset</a:t>
            </a:r>
            <a:r>
              <a:rPr lang="zh-CN" altLang="en-US" sz="2000" dirty="0">
                <a:latin typeface="宋体" panose="02010600030101010101" pitchFamily="2" charset="-122"/>
              </a:rPr>
              <a:t>均为</a:t>
            </a:r>
            <a:r>
              <a:rPr lang="en-US" altLang="zh-CN" sz="2000" dirty="0">
                <a:latin typeface="Times New Roman" panose="02020603050405020304" pitchFamily="18" charset="0"/>
              </a:rPr>
              <a:t>0</a:t>
            </a:r>
            <a:r>
              <a:rPr lang="zh-CN" altLang="en-US" sz="2000" dirty="0">
                <a:latin typeface="宋体" panose="02010600030101010101" pitchFamily="2" charset="-122"/>
              </a:rPr>
              <a:t>时，</a:t>
            </a:r>
            <a:r>
              <a:rPr lang="en-US" altLang="zh-CN" sz="2000" dirty="0">
                <a:latin typeface="Times New Roman" panose="02020603050405020304" pitchFamily="18" charset="0"/>
              </a:rPr>
              <a:t>enable</a:t>
            </a:r>
            <a:r>
              <a:rPr lang="zh-CN" altLang="en-US" sz="2000" dirty="0">
                <a:latin typeface="宋体" panose="02010600030101010101" pitchFamily="2" charset="-122"/>
              </a:rPr>
              <a:t>被认为初值为</a:t>
            </a:r>
            <a:r>
              <a:rPr lang="en-US" altLang="zh-CN" sz="2000" dirty="0">
                <a:latin typeface="Times New Roman" panose="02020603050405020304" pitchFamily="18" charset="0"/>
              </a:rPr>
              <a:t>0</a:t>
            </a:r>
            <a:r>
              <a:rPr lang="zh-CN" altLang="en-US" sz="2000" dirty="0">
                <a:latin typeface="宋体" panose="02010600030101010101" pitchFamily="2" charset="-122"/>
              </a:rPr>
              <a:t>，则</a:t>
            </a:r>
            <a:r>
              <a:rPr lang="en-US" altLang="zh-CN" sz="2000" dirty="0">
                <a:latin typeface="Times New Roman" panose="02020603050405020304" pitchFamily="18" charset="0"/>
              </a:rPr>
              <a:t>scan_data</a:t>
            </a:r>
            <a:r>
              <a:rPr lang="zh-CN" altLang="en-US" sz="2000" dirty="0">
                <a:latin typeface="宋体" panose="02010600030101010101" pitchFamily="2" charset="-122"/>
              </a:rPr>
              <a:t>不计数，保持初值为</a:t>
            </a:r>
            <a:r>
              <a:rPr lang="en-US" altLang="zh-CN" sz="2000" dirty="0">
                <a:latin typeface="Times New Roman" panose="02020603050405020304" pitchFamily="18" charset="0"/>
              </a:rPr>
              <a:t>0</a:t>
            </a:r>
            <a:r>
              <a:rPr lang="zh-CN" altLang="en-US" sz="2000" dirty="0">
                <a:latin typeface="宋体" panose="02010600030101010101" pitchFamily="2" charset="-122"/>
              </a:rPr>
              <a:t>；一旦</a:t>
            </a:r>
            <a:r>
              <a:rPr lang="en-US" altLang="zh-CN" sz="2000" dirty="0">
                <a:latin typeface="Times New Roman" panose="02020603050405020304" pitchFamily="18" charset="0"/>
              </a:rPr>
              <a:t>start</a:t>
            </a:r>
            <a:r>
              <a:rPr lang="zh-CN" altLang="en-US" sz="2000" dirty="0">
                <a:latin typeface="宋体" panose="02010600030101010101" pitchFamily="2" charset="-122"/>
              </a:rPr>
              <a:t>有效时，则</a:t>
            </a:r>
            <a:r>
              <a:rPr lang="en-US" altLang="zh-CN" sz="2000" dirty="0">
                <a:latin typeface="Times New Roman" panose="02020603050405020304" pitchFamily="18" charset="0"/>
              </a:rPr>
              <a:t>scan_data</a:t>
            </a:r>
            <a:r>
              <a:rPr lang="zh-CN" altLang="en-US" sz="2000" dirty="0">
                <a:latin typeface="宋体" panose="02010600030101010101" pitchFamily="2" charset="-122"/>
              </a:rPr>
              <a:t>才开始加</a:t>
            </a:r>
            <a:r>
              <a:rPr lang="en-US" altLang="zh-CN" sz="2000" dirty="0">
                <a:latin typeface="Times New Roman" panose="02020603050405020304" pitchFamily="18" charset="0"/>
              </a:rPr>
              <a:t>1</a:t>
            </a:r>
            <a:r>
              <a:rPr lang="zh-CN" altLang="en-US" sz="2000" dirty="0">
                <a:latin typeface="宋体" panose="02010600030101010101" pitchFamily="2" charset="-122"/>
              </a:rPr>
              <a:t>计数。当</a:t>
            </a:r>
            <a:r>
              <a:rPr lang="en-US" altLang="zh-CN" sz="2000" dirty="0">
                <a:latin typeface="Times New Roman" panose="02020603050405020304" pitchFamily="18" charset="0"/>
              </a:rPr>
              <a:t>start</a:t>
            </a:r>
            <a:r>
              <a:rPr lang="zh-CN" altLang="en-US" sz="2000" dirty="0">
                <a:latin typeface="宋体" panose="02010600030101010101" pitchFamily="2" charset="-122"/>
              </a:rPr>
              <a:t>和</a:t>
            </a:r>
            <a:r>
              <a:rPr lang="en-US" altLang="zh-CN" sz="2000" dirty="0">
                <a:latin typeface="Times New Roman" panose="02020603050405020304" pitchFamily="18" charset="0"/>
              </a:rPr>
              <a:t>reset</a:t>
            </a:r>
            <a:r>
              <a:rPr lang="zh-CN" altLang="en-US" sz="2000" dirty="0">
                <a:latin typeface="宋体" panose="02010600030101010101" pitchFamily="2" charset="-122"/>
              </a:rPr>
              <a:t>同时为</a:t>
            </a:r>
            <a:r>
              <a:rPr lang="en-US" altLang="zh-CN" sz="2000" dirty="0">
                <a:latin typeface="Times New Roman" panose="02020603050405020304" pitchFamily="18" charset="0"/>
              </a:rPr>
              <a:t>1</a:t>
            </a:r>
            <a:r>
              <a:rPr lang="zh-CN" altLang="en-US" sz="2000" dirty="0">
                <a:latin typeface="宋体" panose="02010600030101010101" pitchFamily="2" charset="-122"/>
              </a:rPr>
              <a:t>时，先执行的是</a:t>
            </a:r>
            <a:r>
              <a:rPr lang="zh-CN" altLang="en-US" sz="2000" dirty="0">
                <a:latin typeface="Times New Roman" panose="02020603050405020304" pitchFamily="18" charset="0"/>
              </a:rPr>
              <a:t>“</a:t>
            </a:r>
            <a:r>
              <a:rPr lang="en-US" altLang="zh-CN" dirty="0">
                <a:latin typeface="Times New Roman" panose="02020603050405020304" pitchFamily="18" charset="0"/>
              </a:rPr>
              <a:t>if (reset) enable &lt;=0;</a:t>
            </a:r>
            <a:r>
              <a:rPr lang="en-US" altLang="zh-CN" sz="2000" dirty="0">
                <a:latin typeface="宋体" panose="02010600030101010101" pitchFamily="2" charset="-122"/>
              </a:rPr>
              <a:t> </a:t>
            </a:r>
            <a:r>
              <a:rPr lang="en-US" altLang="zh-CN" sz="2000" dirty="0">
                <a:latin typeface="Times New Roman" panose="02020603050405020304" pitchFamily="18" charset="0"/>
              </a:rPr>
              <a:t>”</a:t>
            </a:r>
            <a:r>
              <a:rPr lang="zh-CN" altLang="en-US" sz="2000" dirty="0">
                <a:latin typeface="宋体" panose="02010600030101010101" pitchFamily="2" charset="-122"/>
              </a:rPr>
              <a:t>，故</a:t>
            </a:r>
            <a:r>
              <a:rPr lang="en-US" altLang="zh-CN" sz="2000" dirty="0">
                <a:latin typeface="Times New Roman" panose="02020603050405020304" pitchFamily="18" charset="0"/>
              </a:rPr>
              <a:t>enable</a:t>
            </a:r>
            <a:r>
              <a:rPr lang="zh-CN" altLang="en-US" sz="2000" dirty="0">
                <a:latin typeface="宋体" panose="02010600030101010101" pitchFamily="2" charset="-122"/>
              </a:rPr>
              <a:t>仍为</a:t>
            </a:r>
            <a:r>
              <a:rPr lang="en-US" altLang="zh-CN" sz="2000" dirty="0">
                <a:latin typeface="Times New Roman" panose="02020603050405020304" pitchFamily="18" charset="0"/>
              </a:rPr>
              <a:t>0</a:t>
            </a:r>
            <a:r>
              <a:rPr lang="zh-CN" altLang="en-US" sz="2000" dirty="0">
                <a:latin typeface="宋体" panose="02010600030101010101" pitchFamily="2" charset="-122"/>
              </a:rPr>
              <a:t>，则</a:t>
            </a:r>
            <a:r>
              <a:rPr lang="en-US" altLang="zh-CN" sz="2000" dirty="0">
                <a:latin typeface="Times New Roman" panose="02020603050405020304" pitchFamily="18" charset="0"/>
              </a:rPr>
              <a:t>scan_data</a:t>
            </a:r>
            <a:r>
              <a:rPr lang="zh-CN" altLang="en-US" sz="2000" dirty="0">
                <a:latin typeface="宋体" panose="02010600030101010101" pitchFamily="2" charset="-122"/>
              </a:rPr>
              <a:t>保持原值</a:t>
            </a:r>
            <a:r>
              <a:rPr lang="en-US" altLang="zh-CN" sz="2000" dirty="0">
                <a:latin typeface="Times New Roman" panose="02020603050405020304" pitchFamily="18" charset="0"/>
              </a:rPr>
              <a:t>0</a:t>
            </a:r>
            <a:r>
              <a:rPr lang="zh-CN" altLang="en-US" sz="2000" dirty="0">
                <a:latin typeface="宋体" panose="02010600030101010101" pitchFamily="2" charset="-122"/>
              </a:rPr>
              <a:t>。</a:t>
            </a:r>
            <a:r>
              <a:rPr lang="zh-CN" altLang="en-US" sz="2000" dirty="0">
                <a:latin typeface="Times New Roman" panose="02020603050405020304" pitchFamily="18" charset="0"/>
              </a:rPr>
              <a:t> </a:t>
            </a:r>
            <a:endParaRPr lang="zh-CN" altLang="en-US" dirty="0">
              <a:latin typeface="华文新魏" panose="02010800040101010101" pitchFamily="2" charset="-122"/>
              <a:ea typeface="华文新魏" panose="02010800040101010101" pitchFamily="2" charset="-122"/>
            </a:endParaRPr>
          </a:p>
        </p:txBody>
      </p:sp>
      <p:sp>
        <p:nvSpPr>
          <p:cNvPr id="2151438" name="Rectangle 14"/>
          <p:cNvSpPr/>
          <p:nvPr/>
        </p:nvSpPr>
        <p:spPr>
          <a:xfrm>
            <a:off x="582613" y="1173163"/>
            <a:ext cx="1797050" cy="484187"/>
          </a:xfrm>
          <a:prstGeom prst="rect">
            <a:avLst/>
          </a:prstGeom>
          <a:solidFill>
            <a:srgbClr val="FFFF99"/>
          </a:solidFill>
          <a:ln w="9525">
            <a:noFill/>
          </a:ln>
          <a:effectLst>
            <a:prstShdw prst="shdw13" dist="53882" dir="13499999">
              <a:schemeClr val="bg2"/>
            </a:prstShdw>
          </a:effectLst>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eaLnBrk="1" hangingPunct="1">
              <a:buNone/>
            </a:pPr>
            <a:r>
              <a:rPr lang="zh-CN" altLang="en-US" dirty="0">
                <a:solidFill>
                  <a:srgbClr val="006600"/>
                </a:solidFill>
                <a:latin typeface="华文新魏" panose="02010800040101010101" pitchFamily="2" charset="-122"/>
              </a:rPr>
              <a:t>正确</a:t>
            </a:r>
            <a:r>
              <a:rPr lang="zh-CN" altLang="en-US" dirty="0">
                <a:latin typeface="华文新魏" panose="02010800040101010101" pitchFamily="2" charset="-122"/>
              </a:rPr>
              <a:t>的写法</a:t>
            </a:r>
            <a:endParaRPr lang="zh-CN" altLang="en-US" dirty="0">
              <a:latin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151438"/>
                                        </p:tgtEl>
                                        <p:attrNameLst>
                                          <p:attrName>style.visibility</p:attrName>
                                        </p:attrNameLst>
                                      </p:cBhvr>
                                      <p:to>
                                        <p:strVal val="visible"/>
                                      </p:to>
                                    </p:set>
                                    <p:animEffect transition="in" filter="barn(outVertical)">
                                      <p:cBhvr>
                                        <p:cTn id="7" dur="500"/>
                                        <p:tgtEl>
                                          <p:spTgt spid="2151438"/>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2151429"/>
                                        </p:tgtEl>
                                        <p:attrNameLst>
                                          <p:attrName>style.visibility</p:attrName>
                                        </p:attrNameLst>
                                      </p:cBhvr>
                                      <p:to>
                                        <p:strVal val="visible"/>
                                      </p:to>
                                    </p:set>
                                    <p:anim calcmode="lin" valueType="num">
                                      <p:cBhvr additive="base">
                                        <p:cTn id="11" dur="500" fill="hold"/>
                                        <p:tgtEl>
                                          <p:spTgt spid="2151429"/>
                                        </p:tgtEl>
                                        <p:attrNameLst>
                                          <p:attrName>ppt_x</p:attrName>
                                        </p:attrNameLst>
                                      </p:cBhvr>
                                      <p:tavLst>
                                        <p:tav tm="0">
                                          <p:val>
                                            <p:strVal val="1+#ppt_w/2"/>
                                          </p:val>
                                        </p:tav>
                                        <p:tav tm="100000">
                                          <p:val>
                                            <p:strVal val="#ppt_x"/>
                                          </p:val>
                                        </p:tav>
                                      </p:tavLst>
                                    </p:anim>
                                    <p:anim calcmode="lin" valueType="num">
                                      <p:cBhvr additive="base">
                                        <p:cTn id="12" dur="500" fill="hold"/>
                                        <p:tgtEl>
                                          <p:spTgt spid="215142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151427"/>
                                        </p:tgtEl>
                                        <p:attrNameLst>
                                          <p:attrName>style.visibility</p:attrName>
                                        </p:attrNameLst>
                                      </p:cBhvr>
                                      <p:to>
                                        <p:strVal val="visible"/>
                                      </p:to>
                                    </p:set>
                                    <p:anim calcmode="lin" valueType="num">
                                      <p:cBhvr additive="base">
                                        <p:cTn id="17" dur="500" fill="hold"/>
                                        <p:tgtEl>
                                          <p:spTgt spid="2151427"/>
                                        </p:tgtEl>
                                        <p:attrNameLst>
                                          <p:attrName>ppt_x</p:attrName>
                                        </p:attrNameLst>
                                      </p:cBhvr>
                                      <p:tavLst>
                                        <p:tav tm="0">
                                          <p:val>
                                            <p:strVal val="0-#ppt_w/2"/>
                                          </p:val>
                                        </p:tav>
                                        <p:tav tm="100000">
                                          <p:val>
                                            <p:strVal val="#ppt_x"/>
                                          </p:val>
                                        </p:tav>
                                      </p:tavLst>
                                    </p:anim>
                                    <p:anim calcmode="lin" valueType="num">
                                      <p:cBhvr additive="base">
                                        <p:cTn id="18" dur="500" fill="hold"/>
                                        <p:tgtEl>
                                          <p:spTgt spid="215142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151433"/>
                                        </p:tgtEl>
                                        <p:attrNameLst>
                                          <p:attrName>style.visibility</p:attrName>
                                        </p:attrNameLst>
                                      </p:cBhvr>
                                      <p:to>
                                        <p:strVal val="visible"/>
                                      </p:to>
                                    </p:set>
                                    <p:animEffect transition="in" filter="dissolve">
                                      <p:cBhvr>
                                        <p:cTn id="23" dur="500"/>
                                        <p:tgtEl>
                                          <p:spTgt spid="2151433"/>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1" fill="hold" grpId="0" nodeType="clickEffect">
                                  <p:stCondLst>
                                    <p:cond delay="0"/>
                                  </p:stCondLst>
                                  <p:childTnLst>
                                    <p:set>
                                      <p:cBhvr>
                                        <p:cTn id="27" dur="1" fill="hold">
                                          <p:stCondLst>
                                            <p:cond delay="0"/>
                                          </p:stCondLst>
                                        </p:cTn>
                                        <p:tgtEl>
                                          <p:spTgt spid="2151434"/>
                                        </p:tgtEl>
                                        <p:attrNameLst>
                                          <p:attrName>style.visibility</p:attrName>
                                        </p:attrNameLst>
                                      </p:cBhvr>
                                      <p:to>
                                        <p:strVal val="visible"/>
                                      </p:to>
                                    </p:set>
                                    <p:anim calcmode="lin" valueType="num">
                                      <p:cBhvr>
                                        <p:cTn id="28" dur="500" fill="hold"/>
                                        <p:tgtEl>
                                          <p:spTgt spid="2151434"/>
                                        </p:tgtEl>
                                        <p:attrNameLst>
                                          <p:attrName>ppt_x</p:attrName>
                                        </p:attrNameLst>
                                      </p:cBhvr>
                                      <p:tavLst>
                                        <p:tav tm="0">
                                          <p:val>
                                            <p:strVal val="#ppt_x"/>
                                          </p:val>
                                        </p:tav>
                                        <p:tav tm="100000">
                                          <p:val>
                                            <p:strVal val="#ppt_x"/>
                                          </p:val>
                                        </p:tav>
                                      </p:tavLst>
                                    </p:anim>
                                    <p:anim calcmode="lin" valueType="num">
                                      <p:cBhvr>
                                        <p:cTn id="29" dur="500" fill="hold"/>
                                        <p:tgtEl>
                                          <p:spTgt spid="2151434"/>
                                        </p:tgtEl>
                                        <p:attrNameLst>
                                          <p:attrName>ppt_y</p:attrName>
                                        </p:attrNameLst>
                                      </p:cBhvr>
                                      <p:tavLst>
                                        <p:tav tm="0">
                                          <p:val>
                                            <p:strVal val="#ppt_y-#ppt_h/2"/>
                                          </p:val>
                                        </p:tav>
                                        <p:tav tm="100000">
                                          <p:val>
                                            <p:strVal val="#ppt_y"/>
                                          </p:val>
                                        </p:tav>
                                      </p:tavLst>
                                    </p:anim>
                                    <p:anim calcmode="lin" valueType="num">
                                      <p:cBhvr>
                                        <p:cTn id="30" dur="500" fill="hold"/>
                                        <p:tgtEl>
                                          <p:spTgt spid="2151434"/>
                                        </p:tgtEl>
                                        <p:attrNameLst>
                                          <p:attrName>ppt_w</p:attrName>
                                        </p:attrNameLst>
                                      </p:cBhvr>
                                      <p:tavLst>
                                        <p:tav tm="0">
                                          <p:val>
                                            <p:strVal val="#ppt_w"/>
                                          </p:val>
                                        </p:tav>
                                        <p:tav tm="100000">
                                          <p:val>
                                            <p:strVal val="#ppt_w"/>
                                          </p:val>
                                        </p:tav>
                                      </p:tavLst>
                                    </p:anim>
                                    <p:anim calcmode="lin" valueType="num">
                                      <p:cBhvr>
                                        <p:cTn id="31" dur="500" fill="hold"/>
                                        <p:tgtEl>
                                          <p:spTgt spid="2151434"/>
                                        </p:tgtEl>
                                        <p:attrNameLst>
                                          <p:attrName>ppt_h</p:attrName>
                                        </p:attrNameLst>
                                      </p:cBhvr>
                                      <p:tavLst>
                                        <p:tav tm="0">
                                          <p:val>
                                            <p:fltVal val="0.00000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1" fill="hold" grpId="0" nodeType="clickEffect">
                                  <p:stCondLst>
                                    <p:cond delay="0"/>
                                  </p:stCondLst>
                                  <p:childTnLst>
                                    <p:set>
                                      <p:cBhvr>
                                        <p:cTn id="35" dur="1" fill="hold">
                                          <p:stCondLst>
                                            <p:cond delay="0"/>
                                          </p:stCondLst>
                                        </p:cTn>
                                        <p:tgtEl>
                                          <p:spTgt spid="2151435"/>
                                        </p:tgtEl>
                                        <p:attrNameLst>
                                          <p:attrName>style.visibility</p:attrName>
                                        </p:attrNameLst>
                                      </p:cBhvr>
                                      <p:to>
                                        <p:strVal val="visible"/>
                                      </p:to>
                                    </p:set>
                                    <p:anim calcmode="lin" valueType="num">
                                      <p:cBhvr>
                                        <p:cTn id="36" dur="500" fill="hold"/>
                                        <p:tgtEl>
                                          <p:spTgt spid="2151435"/>
                                        </p:tgtEl>
                                        <p:attrNameLst>
                                          <p:attrName>ppt_x</p:attrName>
                                        </p:attrNameLst>
                                      </p:cBhvr>
                                      <p:tavLst>
                                        <p:tav tm="0">
                                          <p:val>
                                            <p:strVal val="#ppt_x"/>
                                          </p:val>
                                        </p:tav>
                                        <p:tav tm="100000">
                                          <p:val>
                                            <p:strVal val="#ppt_x"/>
                                          </p:val>
                                        </p:tav>
                                      </p:tavLst>
                                    </p:anim>
                                    <p:anim calcmode="lin" valueType="num">
                                      <p:cBhvr>
                                        <p:cTn id="37" dur="500" fill="hold"/>
                                        <p:tgtEl>
                                          <p:spTgt spid="2151435"/>
                                        </p:tgtEl>
                                        <p:attrNameLst>
                                          <p:attrName>ppt_y</p:attrName>
                                        </p:attrNameLst>
                                      </p:cBhvr>
                                      <p:tavLst>
                                        <p:tav tm="0">
                                          <p:val>
                                            <p:strVal val="#ppt_y-#ppt_h/2"/>
                                          </p:val>
                                        </p:tav>
                                        <p:tav tm="100000">
                                          <p:val>
                                            <p:strVal val="#ppt_y"/>
                                          </p:val>
                                        </p:tav>
                                      </p:tavLst>
                                    </p:anim>
                                    <p:anim calcmode="lin" valueType="num">
                                      <p:cBhvr>
                                        <p:cTn id="38" dur="500" fill="hold"/>
                                        <p:tgtEl>
                                          <p:spTgt spid="2151435"/>
                                        </p:tgtEl>
                                        <p:attrNameLst>
                                          <p:attrName>ppt_w</p:attrName>
                                        </p:attrNameLst>
                                      </p:cBhvr>
                                      <p:tavLst>
                                        <p:tav tm="0">
                                          <p:val>
                                            <p:strVal val="#ppt_w"/>
                                          </p:val>
                                        </p:tav>
                                        <p:tav tm="100000">
                                          <p:val>
                                            <p:strVal val="#ppt_w"/>
                                          </p:val>
                                        </p:tav>
                                      </p:tavLst>
                                    </p:anim>
                                    <p:anim calcmode="lin" valueType="num">
                                      <p:cBhvr>
                                        <p:cTn id="39" dur="500" fill="hold"/>
                                        <p:tgtEl>
                                          <p:spTgt spid="2151435"/>
                                        </p:tgtEl>
                                        <p:attrNameLst>
                                          <p:attrName>ppt_h</p:attrName>
                                        </p:attrNameLst>
                                      </p:cBhvr>
                                      <p:tavLst>
                                        <p:tav tm="0">
                                          <p:val>
                                            <p:fltVal val="0.00000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6" presetClass="entr" presetSubtype="42" fill="hold" grpId="0" nodeType="clickEffect">
                                  <p:stCondLst>
                                    <p:cond delay="0"/>
                                  </p:stCondLst>
                                  <p:childTnLst>
                                    <p:set>
                                      <p:cBhvr>
                                        <p:cTn id="43" dur="1" fill="hold">
                                          <p:stCondLst>
                                            <p:cond delay="0"/>
                                          </p:stCondLst>
                                        </p:cTn>
                                        <p:tgtEl>
                                          <p:spTgt spid="2151436"/>
                                        </p:tgtEl>
                                        <p:attrNameLst>
                                          <p:attrName>style.visibility</p:attrName>
                                        </p:attrNameLst>
                                      </p:cBhvr>
                                      <p:to>
                                        <p:strVal val="visible"/>
                                      </p:to>
                                    </p:set>
                                    <p:animEffect transition="in" filter="barn(outHorizontal)">
                                      <p:cBhvr>
                                        <p:cTn id="44" dur="500"/>
                                        <p:tgtEl>
                                          <p:spTgt spid="2151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427" grpId="0"/>
      <p:bldP spid="2151429" grpId="0" animBg="1"/>
      <p:bldP spid="2151434" grpId="0" animBg="1"/>
      <p:bldP spid="2151435" grpId="0" animBg="1"/>
      <p:bldP spid="2151436" grpId="0" animBg="1"/>
      <p:bldP spid="21514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4" name="Rectangle 3"/>
          <p:cNvSpPr>
            <a:spLocks noChangeArrowheads="1"/>
          </p:cNvSpPr>
          <p:nvPr/>
        </p:nvSpPr>
        <p:spPr bwMode="auto">
          <a:xfrm>
            <a:off x="485775" y="603250"/>
            <a:ext cx="8208963"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342900" marR="0" lvl="0" indent="-342900" algn="l" defTabSz="914400" rtl="0" eaLnBrk="0" fontAlgn="base" latinLnBrk="0" hangingPunct="0">
              <a:lnSpc>
                <a:spcPct val="105000"/>
              </a:lnSpc>
              <a:spcBef>
                <a:spcPct val="60000"/>
              </a:spcBef>
              <a:spcAft>
                <a:spcPct val="0"/>
              </a:spcAft>
              <a:buClrTx/>
              <a:buSzTx/>
              <a:buFontTx/>
              <a:buBlip>
                <a:blip r:embed="rId1"/>
              </a:buBlip>
              <a:defRPr/>
            </a:pPr>
            <a:r>
              <a:rPr kumimoji="1" lang="zh-CN" altLang="zh-CN" sz="3600" b="1" i="0" u="none" strike="noStrike" kern="1200" cap="none" spc="0" normalizeH="0" baseline="0" noProof="0" dirty="0" smtClean="0">
                <a:ln>
                  <a:noFill/>
                </a:ln>
                <a:solidFill>
                  <a:srgbClr val="FF0066"/>
                </a:solidFill>
                <a:effectLst/>
                <a:uLnTx/>
                <a:uFillTx/>
                <a:latin typeface="华文新魏" panose="02010800040101010101" pitchFamily="2" charset="-122"/>
                <a:ea typeface="华文新魏" panose="02010800040101010101" pitchFamily="2" charset="-122"/>
                <a:cs typeface="+mn-cs"/>
              </a:rPr>
              <a:t>门元件例化</a:t>
            </a:r>
            <a:endParaRPr kumimoji="1" lang="en-US" altLang="zh-CN" sz="3600" b="1" i="0" u="none" strike="noStrike" kern="1200" cap="none" spc="0" normalizeH="0" baseline="0" noProof="0" dirty="0" smtClean="0">
              <a:ln>
                <a:noFill/>
              </a:ln>
              <a:solidFill>
                <a:srgbClr val="FF0066"/>
              </a:solidFill>
              <a:effectLst/>
              <a:uLnTx/>
              <a:uFillTx/>
              <a:latin typeface="华文新魏" panose="02010800040101010101" pitchFamily="2" charset="-122"/>
              <a:ea typeface="华文新魏" panose="02010800040101010101" pitchFamily="2" charset="-122"/>
              <a:cs typeface="+mn-cs"/>
            </a:endParaRPr>
          </a:p>
          <a:p>
            <a:pPr marL="0" marR="0" lvl="0" indent="0" algn="l" defTabSz="914400" rtl="0" eaLnBrk="0" fontAlgn="base" latinLnBrk="0" hangingPunct="0">
              <a:lnSpc>
                <a:spcPct val="105000"/>
              </a:lnSpc>
              <a:spcBef>
                <a:spcPct val="60000"/>
              </a:spcBef>
              <a:spcAft>
                <a:spcPct val="0"/>
              </a:spcAft>
              <a:buClrTx/>
              <a:buSzTx/>
              <a:buFont typeface="Arial" panose="020B0604020202020204" pitchFamily="34" charset="0"/>
              <a:buNone/>
              <a:defRPr/>
            </a:pPr>
            <a:r>
              <a:rPr kumimoji="1" lang="en-US" altLang="zh-CN" sz="2000" b="0" i="0" u="none" strike="noStrike" kern="1200" cap="none" spc="0" normalizeH="0" baseline="0" noProof="0" dirty="0" smtClean="0">
                <a:ln>
                  <a:noFill/>
                </a:ln>
                <a:solidFill>
                  <a:schemeClr val="tx2"/>
                </a:solidFill>
                <a:effectLst/>
                <a:uLnTx/>
                <a:uFillTx/>
                <a:latin typeface="华文新魏" panose="02010800040101010101" pitchFamily="2" charset="-122"/>
                <a:ea typeface="华文新魏" panose="02010800040101010101" pitchFamily="2" charset="-122"/>
                <a:cs typeface="+mn-cs"/>
              </a:rPr>
              <a:t>         </a:t>
            </a:r>
            <a:endParaRPr kumimoji="0" lang="zh-CN"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99331" name="Text Box 9"/>
          <p:cNvSpPr txBox="1"/>
          <p:nvPr/>
        </p:nvSpPr>
        <p:spPr>
          <a:xfrm>
            <a:off x="663575" y="1371600"/>
            <a:ext cx="8186738" cy="2862263"/>
          </a:xfrm>
          <a:prstGeom prst="rect">
            <a:avLst/>
          </a:prstGeom>
          <a:noFill/>
          <a:ln w="9525">
            <a:noFill/>
          </a:ln>
        </p:spPr>
        <p:txBody>
          <a:bodyPr>
            <a:spAutoFit/>
          </a:bodyPr>
          <a:p>
            <a:pPr>
              <a:spcBef>
                <a:spcPct val="50000"/>
              </a:spcBef>
            </a:pPr>
            <a:r>
              <a:rPr lang="en-US" altLang="zh-CN" sz="2400" b="0" dirty="0">
                <a:solidFill>
                  <a:srgbClr val="000000"/>
                </a:solidFill>
                <a:latin typeface="Arial" panose="020B0604020202020204" pitchFamily="34" charset="0"/>
              </a:rPr>
              <a:t>       </a:t>
            </a:r>
            <a:r>
              <a:rPr lang="zh-CN" altLang="en-US" sz="2400" b="0" dirty="0">
                <a:solidFill>
                  <a:srgbClr val="44546A"/>
                </a:solidFill>
                <a:latin typeface="Arial" panose="020B0604020202020204" pitchFamily="34" charset="0"/>
              </a:rPr>
              <a:t>调用元件方法类似于在电路图输入方式下调入图形符号来完成设计，这种方法侧重于电路的结构描述。在</a:t>
            </a:r>
            <a:r>
              <a:rPr lang="en-US" altLang="zh-CN" sz="2400" b="0" dirty="0">
                <a:solidFill>
                  <a:srgbClr val="44546A"/>
                </a:solidFill>
                <a:latin typeface="Arial" panose="020B0604020202020204" pitchFamily="34" charset="0"/>
              </a:rPr>
              <a:t>Verilog</a:t>
            </a:r>
            <a:r>
              <a:rPr lang="zh-CN" altLang="en-US" sz="2400" b="0" dirty="0">
                <a:solidFill>
                  <a:srgbClr val="44546A"/>
                </a:solidFill>
                <a:latin typeface="Arial" panose="020B0604020202020204" pitchFamily="34" charset="0"/>
              </a:rPr>
              <a:t>语言中，可通过调用如下元件的方式来描述电路的结构：</a:t>
            </a:r>
            <a:endParaRPr lang="zh-CN" altLang="en-US" sz="2400" b="0" dirty="0">
              <a:solidFill>
                <a:srgbClr val="44546A"/>
              </a:solidFill>
              <a:latin typeface="Arial" panose="020B0604020202020204" pitchFamily="34" charset="0"/>
            </a:endParaRPr>
          </a:p>
          <a:p>
            <a:pPr>
              <a:spcBef>
                <a:spcPct val="50000"/>
              </a:spcBef>
            </a:pPr>
            <a:r>
              <a:rPr lang="zh-CN" altLang="en-US" sz="2400" b="0" dirty="0">
                <a:solidFill>
                  <a:srgbClr val="44546A"/>
                </a:solidFill>
                <a:latin typeface="Arial" panose="020B0604020202020204" pitchFamily="34" charset="0"/>
              </a:rPr>
              <a:t>        </a:t>
            </a:r>
            <a:r>
              <a:rPr lang="en-US" altLang="zh-CN" sz="2400" b="0" dirty="0">
                <a:solidFill>
                  <a:srgbClr val="44546A"/>
                </a:solidFill>
                <a:latin typeface="Arial" panose="020B0604020202020204" pitchFamily="34" charset="0"/>
              </a:rPr>
              <a:t>1.</a:t>
            </a:r>
            <a:r>
              <a:rPr lang="zh-CN" altLang="en-US" sz="2400" b="0" dirty="0">
                <a:solidFill>
                  <a:srgbClr val="44546A"/>
                </a:solidFill>
                <a:latin typeface="Arial" panose="020B0604020202020204" pitchFamily="34" charset="0"/>
              </a:rPr>
              <a:t>调用</a:t>
            </a:r>
            <a:r>
              <a:rPr lang="en-US" altLang="zh-CN" sz="2400" b="0" dirty="0">
                <a:solidFill>
                  <a:srgbClr val="44546A"/>
                </a:solidFill>
                <a:latin typeface="Arial" panose="020B0604020202020204" pitchFamily="34" charset="0"/>
              </a:rPr>
              <a:t>Verilog</a:t>
            </a:r>
            <a:r>
              <a:rPr lang="zh-CN" altLang="en-US" sz="2400" b="0" dirty="0">
                <a:solidFill>
                  <a:srgbClr val="44546A"/>
                </a:solidFill>
                <a:latin typeface="Arial" panose="020B0604020202020204" pitchFamily="34" charset="0"/>
              </a:rPr>
              <a:t>内置门元件</a:t>
            </a:r>
            <a:r>
              <a:rPr lang="en-US" altLang="zh-CN" sz="2400" b="0" dirty="0">
                <a:solidFill>
                  <a:srgbClr val="44546A"/>
                </a:solidFill>
                <a:latin typeface="Arial" panose="020B0604020202020204" pitchFamily="34" charset="0"/>
              </a:rPr>
              <a:t>(</a:t>
            </a:r>
            <a:r>
              <a:rPr lang="zh-CN" altLang="en-US" sz="2400" b="0" dirty="0">
                <a:solidFill>
                  <a:srgbClr val="44546A"/>
                </a:solidFill>
                <a:latin typeface="Arial" panose="020B0604020202020204" pitchFamily="34" charset="0"/>
              </a:rPr>
              <a:t>门级结构描述</a:t>
            </a:r>
            <a:r>
              <a:rPr lang="en-US" altLang="zh-CN" sz="2400" b="0" dirty="0">
                <a:solidFill>
                  <a:srgbClr val="44546A"/>
                </a:solidFill>
                <a:latin typeface="Arial" panose="020B0604020202020204" pitchFamily="34" charset="0"/>
              </a:rPr>
              <a:t>)</a:t>
            </a:r>
            <a:endParaRPr lang="en-US" altLang="zh-CN" sz="2400" b="0" dirty="0">
              <a:solidFill>
                <a:srgbClr val="44546A"/>
              </a:solidFill>
              <a:latin typeface="Arial" panose="020B0604020202020204" pitchFamily="34" charset="0"/>
            </a:endParaRPr>
          </a:p>
          <a:p>
            <a:pPr>
              <a:spcBef>
                <a:spcPct val="50000"/>
              </a:spcBef>
            </a:pPr>
            <a:r>
              <a:rPr lang="en-US" altLang="zh-CN" sz="2400" b="0" dirty="0">
                <a:solidFill>
                  <a:srgbClr val="44546A"/>
                </a:solidFill>
                <a:latin typeface="Arial" panose="020B0604020202020204" pitchFamily="34" charset="0"/>
              </a:rPr>
              <a:t>        2.</a:t>
            </a:r>
            <a:r>
              <a:rPr lang="zh-CN" altLang="en-US" sz="2400" b="0" dirty="0">
                <a:solidFill>
                  <a:srgbClr val="44546A"/>
                </a:solidFill>
                <a:latin typeface="Arial" panose="020B0604020202020204" pitchFamily="34" charset="0"/>
              </a:rPr>
              <a:t>调用开关级元件</a:t>
            </a:r>
            <a:r>
              <a:rPr lang="en-US" altLang="zh-CN" sz="2400" b="0" dirty="0">
                <a:solidFill>
                  <a:srgbClr val="44546A"/>
                </a:solidFill>
                <a:latin typeface="Arial" panose="020B0604020202020204" pitchFamily="34" charset="0"/>
              </a:rPr>
              <a:t>(</a:t>
            </a:r>
            <a:r>
              <a:rPr lang="zh-CN" altLang="en-US" sz="2400" b="0" dirty="0">
                <a:solidFill>
                  <a:srgbClr val="44546A"/>
                </a:solidFill>
                <a:latin typeface="Arial" panose="020B0604020202020204" pitchFamily="34" charset="0"/>
              </a:rPr>
              <a:t>开关级结构描述</a:t>
            </a:r>
            <a:r>
              <a:rPr lang="en-US" altLang="zh-CN" sz="2400" b="0" dirty="0">
                <a:solidFill>
                  <a:srgbClr val="44546A"/>
                </a:solidFill>
                <a:latin typeface="Arial" panose="020B0604020202020204" pitchFamily="34" charset="0"/>
              </a:rPr>
              <a:t>)</a:t>
            </a:r>
            <a:endParaRPr lang="en-US" altLang="zh-CN" sz="2400" b="0" dirty="0">
              <a:solidFill>
                <a:srgbClr val="44546A"/>
              </a:solidFill>
              <a:latin typeface="Arial" panose="020B0604020202020204" pitchFamily="34" charset="0"/>
            </a:endParaRPr>
          </a:p>
          <a:p>
            <a:pPr>
              <a:spcBef>
                <a:spcPct val="50000"/>
              </a:spcBef>
            </a:pPr>
            <a:r>
              <a:rPr lang="en-US" altLang="zh-CN" sz="2400" b="0" dirty="0">
                <a:solidFill>
                  <a:srgbClr val="44546A"/>
                </a:solidFill>
                <a:latin typeface="Arial" panose="020B0604020202020204" pitchFamily="34" charset="0"/>
              </a:rPr>
              <a:t>        3.</a:t>
            </a:r>
            <a:r>
              <a:rPr lang="zh-CN" altLang="en-US" sz="2400" b="0" dirty="0">
                <a:solidFill>
                  <a:srgbClr val="44546A"/>
                </a:solidFill>
                <a:latin typeface="Arial" panose="020B0604020202020204" pitchFamily="34" charset="0"/>
              </a:rPr>
              <a:t>用户定义元件</a:t>
            </a:r>
            <a:r>
              <a:rPr lang="en-US" altLang="zh-CN" sz="2400" b="0" dirty="0">
                <a:solidFill>
                  <a:srgbClr val="44546A"/>
                </a:solidFill>
                <a:latin typeface="Arial" panose="020B0604020202020204" pitchFamily="34" charset="0"/>
              </a:rPr>
              <a:t>UDP(</a:t>
            </a:r>
            <a:r>
              <a:rPr lang="zh-CN" altLang="en-US" sz="2400" b="0" dirty="0">
                <a:solidFill>
                  <a:srgbClr val="44546A"/>
                </a:solidFill>
                <a:latin typeface="Arial" panose="020B0604020202020204" pitchFamily="34" charset="0"/>
              </a:rPr>
              <a:t>也在门级</a:t>
            </a:r>
            <a:r>
              <a:rPr lang="en-US" altLang="zh-CN" sz="2400" b="0" dirty="0">
                <a:solidFill>
                  <a:srgbClr val="44546A"/>
                </a:solidFill>
                <a:latin typeface="Arial" panose="020B0604020202020204" pitchFamily="34" charset="0"/>
              </a:rPr>
              <a:t>)</a:t>
            </a:r>
            <a:endParaRPr lang="en-US" altLang="zh-CN" sz="2400" b="0" dirty="0">
              <a:solidFill>
                <a:srgbClr val="44546A"/>
              </a:solidFill>
              <a:latin typeface="Arial" panose="020B0604020202020204" pitchFamily="34" charset="0"/>
            </a:endParaRPr>
          </a:p>
        </p:txBody>
      </p:sp>
    </p:spTree>
  </p:cSld>
  <p:clrMapOvr>
    <a:masterClrMapping/>
  </p:clrMapOvr>
  <p:transition spd="slow">
    <p:pull dir="ru"/>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363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153475" name="Rectangle 3"/>
          <p:cNvSpPr>
            <a:spLocks noGrp="1"/>
          </p:cNvSpPr>
          <p:nvPr>
            <p:ph idx="1"/>
          </p:nvPr>
        </p:nvSpPr>
        <p:spPr>
          <a:xfrm>
            <a:off x="858838" y="1135063"/>
            <a:ext cx="7240587" cy="2152650"/>
          </a:xfrm>
          <a:ln/>
        </p:spPr>
        <p:txBody>
          <a:bodyPr vert="horz" wrap="square" lIns="91440" tIns="45720" rIns="91440" bIns="45720" anchor="t" anchorCtr="0"/>
          <a:p>
            <a:pPr eaLnBrk="1" hangingPunct="1">
              <a:lnSpc>
                <a:spcPct val="90000"/>
              </a:lnSpc>
              <a:buNone/>
            </a:pPr>
            <a:r>
              <a:rPr lang="en-US" altLang="zh-CN" dirty="0">
                <a:solidFill>
                  <a:srgbClr val="006600"/>
                </a:solidFill>
                <a:latin typeface="华文新魏" panose="02010800040101010101" pitchFamily="2" charset="-122"/>
                <a:ea typeface="华文新魏" panose="02010800040101010101" pitchFamily="2" charset="-122"/>
              </a:rPr>
              <a:t>3</a:t>
            </a:r>
            <a:r>
              <a:rPr lang="zh-CN" altLang="en-US" dirty="0">
                <a:solidFill>
                  <a:srgbClr val="006600"/>
                </a:solidFill>
                <a:latin typeface="华文新魏" panose="02010800040101010101" pitchFamily="2" charset="-122"/>
                <a:ea typeface="华文新魏" panose="02010800040101010101" pitchFamily="2" charset="-122"/>
              </a:rPr>
              <a:t>．当输出信号为总线信号时，一定要在</a:t>
            </a:r>
            <a:r>
              <a:rPr lang="en-US" altLang="zh-CN" dirty="0">
                <a:solidFill>
                  <a:srgbClr val="006600"/>
                </a:solidFill>
                <a:latin typeface="华文新魏" panose="02010800040101010101" pitchFamily="2" charset="-122"/>
                <a:ea typeface="华文新魏" panose="02010800040101010101" pitchFamily="2" charset="-122"/>
              </a:rPr>
              <a:t>I/O</a:t>
            </a:r>
            <a:r>
              <a:rPr lang="zh-CN" altLang="en-US" dirty="0">
                <a:solidFill>
                  <a:srgbClr val="006600"/>
                </a:solidFill>
                <a:latin typeface="华文新魏" panose="02010800040101010101" pitchFamily="2" charset="-122"/>
                <a:ea typeface="华文新魏" panose="02010800040101010101" pitchFamily="2" charset="-122"/>
              </a:rPr>
              <a:t>说明中指明其位宽！否则在生成逻辑符号时，输出信号被误认为是单个信号，而没有标明位宽，就不会当成总线信号。 </a:t>
            </a:r>
            <a:endParaRPr lang="zh-CN" altLang="en-US" dirty="0">
              <a:solidFill>
                <a:srgbClr val="006600"/>
              </a:solidFill>
              <a:latin typeface="华文新魏" panose="02010800040101010101" pitchFamily="2" charset="-122"/>
              <a:ea typeface="华文新魏" panose="02010800040101010101" pitchFamily="2" charset="-122"/>
            </a:endParaRPr>
          </a:p>
          <a:p>
            <a:pPr eaLnBrk="1" hangingPunct="1">
              <a:lnSpc>
                <a:spcPct val="90000"/>
              </a:lnSpc>
            </a:pPr>
            <a:r>
              <a:rPr lang="en-US" altLang="zh-CN" b="0" dirty="0">
                <a:latin typeface="方正姚体" panose="02010601030101010101" pitchFamily="2" charset="-122"/>
                <a:ea typeface="方正姚体" panose="02010601030101010101" pitchFamily="2" charset="-122"/>
              </a:rPr>
              <a:t>[</a:t>
            </a:r>
            <a:r>
              <a:rPr lang="zh-CN" altLang="en-US" dirty="0">
                <a:solidFill>
                  <a:srgbClr val="FF0066"/>
                </a:solidFill>
                <a:latin typeface="Times New Roman" panose="02020603050405020304" pitchFamily="18" charset="0"/>
              </a:rPr>
              <a:t>例</a:t>
            </a:r>
            <a:r>
              <a:rPr lang="en-US" altLang="zh-CN" dirty="0">
                <a:solidFill>
                  <a:srgbClr val="FF0066"/>
                </a:solidFill>
                <a:latin typeface="Times New Roman" panose="02020603050405020304" pitchFamily="18" charset="0"/>
              </a:rPr>
              <a:t>5</a:t>
            </a:r>
            <a:r>
              <a:rPr lang="en-US" altLang="zh-CN" b="0" dirty="0">
                <a:latin typeface="方正姚体" panose="02010601030101010101" pitchFamily="2" charset="-122"/>
                <a:ea typeface="方正姚体" panose="02010601030101010101" pitchFamily="2" charset="-122"/>
              </a:rPr>
              <a:t>] </a:t>
            </a:r>
            <a:r>
              <a:rPr lang="zh-CN" altLang="en-US" b="0" dirty="0">
                <a:latin typeface="方正姚体" panose="02010601030101010101" pitchFamily="2" charset="-122"/>
                <a:ea typeface="方正姚体" panose="02010601030101010101" pitchFamily="2" charset="-122"/>
              </a:rPr>
              <a:t>声明一个位宽为</a:t>
            </a:r>
            <a:r>
              <a:rPr lang="en-US" altLang="zh-CN" b="0" dirty="0">
                <a:latin typeface="方正姚体" panose="02010601030101010101" pitchFamily="2" charset="-122"/>
                <a:ea typeface="方正姚体" panose="02010601030101010101" pitchFamily="2" charset="-122"/>
              </a:rPr>
              <a:t>5</a:t>
            </a:r>
            <a:r>
              <a:rPr lang="zh-CN" altLang="en-US" b="0" dirty="0">
                <a:latin typeface="方正姚体" panose="02010601030101010101" pitchFamily="2" charset="-122"/>
                <a:ea typeface="方正姚体" panose="02010601030101010101" pitchFamily="2" charset="-122"/>
              </a:rPr>
              <a:t>的输出信号</a:t>
            </a:r>
            <a:r>
              <a:rPr lang="en-US" altLang="zh-CN" dirty="0">
                <a:latin typeface="Times New Roman" panose="02020603050405020304" pitchFamily="18" charset="0"/>
              </a:rPr>
              <a:t>run_cnt</a:t>
            </a:r>
            <a:r>
              <a:rPr lang="zh-CN" altLang="en-US" dirty="0">
                <a:latin typeface="Times New Roman" panose="02020603050405020304" pitchFamily="18" charset="0"/>
              </a:rPr>
              <a:t>，</a:t>
            </a:r>
            <a:r>
              <a:rPr lang="zh-CN" altLang="en-US" b="0" dirty="0">
                <a:latin typeface="方正姚体" panose="02010601030101010101" pitchFamily="2" charset="-122"/>
                <a:ea typeface="方正姚体" panose="02010601030101010101" pitchFamily="2" charset="-122"/>
              </a:rPr>
              <a:t>其类型为</a:t>
            </a:r>
            <a:r>
              <a:rPr lang="en-US" altLang="zh-CN" b="0" dirty="0">
                <a:latin typeface="方正姚体" panose="02010601030101010101" pitchFamily="2" charset="-122"/>
                <a:ea typeface="方正姚体" panose="02010601030101010101" pitchFamily="2" charset="-122"/>
              </a:rPr>
              <a:t>reg</a:t>
            </a:r>
            <a:r>
              <a:rPr lang="zh-CN" altLang="en-US" b="0" dirty="0">
                <a:latin typeface="方正姚体" panose="02010601030101010101" pitchFamily="2" charset="-122"/>
                <a:ea typeface="方正姚体" panose="02010601030101010101" pitchFamily="2" charset="-122"/>
              </a:rPr>
              <a:t>型变量。</a:t>
            </a:r>
            <a:endParaRPr lang="zh-CN" altLang="en-US" b="0" dirty="0">
              <a:latin typeface="方正姚体" panose="02010601030101010101" pitchFamily="2" charset="-122"/>
              <a:ea typeface="方正姚体" panose="02010601030101010101" pitchFamily="2" charset="-122"/>
            </a:endParaRPr>
          </a:p>
        </p:txBody>
      </p:sp>
      <p:sp>
        <p:nvSpPr>
          <p:cNvPr id="2153476" name="Rectangle 4"/>
          <p:cNvSpPr/>
          <p:nvPr/>
        </p:nvSpPr>
        <p:spPr>
          <a:xfrm>
            <a:off x="1014413" y="3660775"/>
            <a:ext cx="1797050" cy="484188"/>
          </a:xfrm>
          <a:prstGeom prst="rect">
            <a:avLst/>
          </a:prstGeom>
          <a:solidFill>
            <a:srgbClr val="00FFFF"/>
          </a:solidFill>
          <a:ln w="9525">
            <a:noFill/>
          </a:ln>
          <a:effectLst>
            <a:prstShdw prst="shdw13" dist="53882" dir="13499999">
              <a:schemeClr val="bg2"/>
            </a:prstShdw>
          </a:effectLst>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eaLnBrk="1" hangingPunct="1">
              <a:buNone/>
            </a:pPr>
            <a:r>
              <a:rPr lang="zh-CN" altLang="en-US" dirty="0">
                <a:solidFill>
                  <a:srgbClr val="FF0000"/>
                </a:solidFill>
                <a:latin typeface="华文新魏" panose="02010800040101010101" pitchFamily="2" charset="-122"/>
              </a:rPr>
              <a:t>错误</a:t>
            </a:r>
            <a:r>
              <a:rPr lang="zh-CN" altLang="en-US" dirty="0">
                <a:latin typeface="华文新魏" panose="02010800040101010101" pitchFamily="2" charset="-122"/>
              </a:rPr>
              <a:t>的写法</a:t>
            </a:r>
            <a:endParaRPr lang="zh-CN" altLang="en-US" dirty="0">
              <a:latin typeface="华文新魏" panose="02010800040101010101" pitchFamily="2" charset="-122"/>
            </a:endParaRPr>
          </a:p>
        </p:txBody>
      </p:sp>
      <p:sp>
        <p:nvSpPr>
          <p:cNvPr id="2153477" name="Text Box 5"/>
          <p:cNvSpPr txBox="1"/>
          <p:nvPr/>
        </p:nvSpPr>
        <p:spPr>
          <a:xfrm>
            <a:off x="3041650" y="3556000"/>
            <a:ext cx="2827338" cy="9398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spcBef>
                <a:spcPct val="0"/>
              </a:spcBef>
              <a:buClrTx/>
              <a:buFontTx/>
              <a:buNone/>
            </a:pPr>
            <a:r>
              <a:rPr lang="en-US" altLang="zh-CN" dirty="0">
                <a:latin typeface="Times New Roman" panose="02020603050405020304" pitchFamily="18" charset="0"/>
              </a:rPr>
              <a:t>output run_cnt;</a:t>
            </a:r>
            <a:endParaRPr lang="en-US" altLang="zh-CN" dirty="0">
              <a:latin typeface="Times New Roman" panose="02020603050405020304" pitchFamily="18" charset="0"/>
            </a:endParaRPr>
          </a:p>
          <a:p>
            <a:pPr marL="0" lvl="0" indent="0" algn="just">
              <a:spcBef>
                <a:spcPct val="0"/>
              </a:spcBef>
              <a:buClrTx/>
              <a:buFontTx/>
              <a:buNone/>
            </a:pPr>
            <a:r>
              <a:rPr lang="en-US" altLang="zh-CN" dirty="0">
                <a:latin typeface="Times New Roman" panose="02020603050405020304" pitchFamily="18" charset="0"/>
              </a:rPr>
              <a:t>reg[4:0]run_cnt;</a:t>
            </a:r>
            <a:endParaRPr lang="en-US" altLang="zh-CN" dirty="0">
              <a:latin typeface="Times New Roman" panose="02020603050405020304" pitchFamily="18" charset="0"/>
            </a:endParaRPr>
          </a:p>
          <a:p>
            <a:pPr marL="0" lvl="0" indent="0" algn="just">
              <a:spcBef>
                <a:spcPct val="0"/>
              </a:spcBef>
              <a:buClrTx/>
              <a:buFontTx/>
              <a:buNone/>
            </a:pPr>
            <a:endParaRPr lang="en-US" altLang="zh-CN" dirty="0">
              <a:latin typeface="Times New Roman" panose="02020603050405020304" pitchFamily="18" charset="0"/>
            </a:endParaRPr>
          </a:p>
          <a:p>
            <a:pPr marL="0" lvl="0" indent="0" algn="just">
              <a:spcBef>
                <a:spcPct val="0"/>
              </a:spcBef>
              <a:buClrTx/>
              <a:buFontTx/>
              <a:buNone/>
            </a:pPr>
            <a:endParaRPr lang="en-US" altLang="zh-CN" dirty="0">
              <a:latin typeface="Times New Roman" panose="02020603050405020304" pitchFamily="18" charset="0"/>
            </a:endParaRPr>
          </a:p>
        </p:txBody>
      </p:sp>
      <p:sp>
        <p:nvSpPr>
          <p:cNvPr id="453638" name="Rectangle 6"/>
          <p:cNvSpPr/>
          <p:nvPr/>
        </p:nvSpPr>
        <p:spPr>
          <a:xfrm>
            <a:off x="1933575" y="3067050"/>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2153479" name="Rectangle 7"/>
          <p:cNvSpPr/>
          <p:nvPr/>
        </p:nvSpPr>
        <p:spPr>
          <a:xfrm>
            <a:off x="396875" y="5105400"/>
            <a:ext cx="1797050" cy="484188"/>
          </a:xfrm>
          <a:prstGeom prst="rect">
            <a:avLst/>
          </a:prstGeom>
          <a:solidFill>
            <a:srgbClr val="FFFF99"/>
          </a:solidFill>
          <a:ln w="9525">
            <a:noFill/>
          </a:ln>
          <a:effectLst>
            <a:prstShdw prst="shdw13" dist="53882" dir="13499999">
              <a:schemeClr val="bg2"/>
            </a:prstShdw>
          </a:effectLst>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eaLnBrk="1" hangingPunct="1">
              <a:buNone/>
            </a:pPr>
            <a:r>
              <a:rPr lang="zh-CN" altLang="en-US" dirty="0">
                <a:solidFill>
                  <a:srgbClr val="006600"/>
                </a:solidFill>
                <a:latin typeface="华文新魏" panose="02010800040101010101" pitchFamily="2" charset="-122"/>
              </a:rPr>
              <a:t>正确</a:t>
            </a:r>
            <a:r>
              <a:rPr lang="zh-CN" altLang="en-US" dirty="0">
                <a:latin typeface="华文新魏" panose="02010800040101010101" pitchFamily="2" charset="-122"/>
              </a:rPr>
              <a:t>的写法</a:t>
            </a:r>
            <a:endParaRPr lang="zh-CN" altLang="en-US" dirty="0">
              <a:latin typeface="华文新魏" panose="02010800040101010101" pitchFamily="2" charset="-122"/>
            </a:endParaRPr>
          </a:p>
        </p:txBody>
      </p:sp>
      <p:sp>
        <p:nvSpPr>
          <p:cNvPr id="2153480" name="Text Box 8"/>
          <p:cNvSpPr txBox="1"/>
          <p:nvPr/>
        </p:nvSpPr>
        <p:spPr>
          <a:xfrm>
            <a:off x="2411413" y="4970463"/>
            <a:ext cx="6367462" cy="9398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spcBef>
                <a:spcPct val="0"/>
              </a:spcBef>
              <a:buClrTx/>
              <a:buFontTx/>
              <a:buNone/>
            </a:pPr>
            <a:r>
              <a:rPr lang="en-US" altLang="zh-CN" dirty="0">
                <a:latin typeface="Times New Roman" panose="02020603050405020304" pitchFamily="18" charset="0"/>
              </a:rPr>
              <a:t>output</a:t>
            </a:r>
            <a:r>
              <a:rPr lang="en-US" altLang="zh-CN" dirty="0">
                <a:solidFill>
                  <a:srgbClr val="FF0066"/>
                </a:solidFill>
                <a:latin typeface="Times New Roman" panose="02020603050405020304" pitchFamily="18" charset="0"/>
              </a:rPr>
              <a:t>[4:0]</a:t>
            </a:r>
            <a:r>
              <a:rPr lang="en-US" altLang="zh-CN" dirty="0">
                <a:latin typeface="Times New Roman" panose="02020603050405020304" pitchFamily="18" charset="0"/>
              </a:rPr>
              <a:t> run_cnt;  //</a:t>
            </a:r>
            <a:r>
              <a:rPr lang="zh-CN" altLang="en-US" dirty="0">
                <a:latin typeface="宋体" panose="02010600030101010101" pitchFamily="2" charset="-122"/>
              </a:rPr>
              <a:t>这里一定要指明位宽！</a:t>
            </a:r>
            <a:r>
              <a:rPr lang="zh-CN" altLang="en-US" dirty="0">
                <a:latin typeface="Times New Roman" panose="02020603050405020304" pitchFamily="18" charset="0"/>
              </a:rPr>
              <a:t> </a:t>
            </a:r>
            <a:endParaRPr lang="zh-CN" altLang="en-US" dirty="0">
              <a:latin typeface="Times New Roman" panose="02020603050405020304" pitchFamily="18" charset="0"/>
            </a:endParaRPr>
          </a:p>
          <a:p>
            <a:pPr marL="0" lvl="0" indent="0" algn="just">
              <a:spcBef>
                <a:spcPct val="0"/>
              </a:spcBef>
              <a:buClrTx/>
              <a:buFontTx/>
              <a:buNone/>
            </a:pPr>
            <a:r>
              <a:rPr lang="en-US" altLang="zh-CN" dirty="0">
                <a:latin typeface="Times New Roman" panose="02020603050405020304" pitchFamily="18" charset="0"/>
              </a:rPr>
              <a:t>reg[4:0]run_cnt;</a:t>
            </a:r>
            <a:endParaRPr lang="en-US" altLang="zh-CN" dirty="0">
              <a:latin typeface="Times New Roman" panose="02020603050405020304" pitchFamily="18" charset="0"/>
            </a:endParaRPr>
          </a:p>
          <a:p>
            <a:pPr marL="0" lvl="0" indent="0" algn="just">
              <a:spcBef>
                <a:spcPct val="0"/>
              </a:spcBef>
              <a:buClrTx/>
              <a:buFontTx/>
              <a:buNone/>
            </a:pPr>
            <a:endParaRPr lang="en-US" altLang="zh-CN" dirty="0">
              <a:latin typeface="Times New Roman" panose="02020603050405020304" pitchFamily="18" charset="0"/>
            </a:endParaRPr>
          </a:p>
          <a:p>
            <a:pPr marL="0" lvl="0" indent="0" algn="just">
              <a:spcBef>
                <a:spcPct val="0"/>
              </a:spcBef>
              <a:buClrTx/>
              <a:buFontTx/>
              <a:buNone/>
            </a:pPr>
            <a:endParaRPr lang="en-US" altLang="zh-CN" dirty="0">
              <a:latin typeface="Times New Roman" panose="02020603050405020304" pitchFamily="18" charset="0"/>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53475"/>
                                        </p:tgtEl>
                                        <p:attrNameLst>
                                          <p:attrName>style.visibility</p:attrName>
                                        </p:attrNameLst>
                                      </p:cBhvr>
                                      <p:to>
                                        <p:strVal val="visible"/>
                                      </p:to>
                                    </p:set>
                                    <p:anim calcmode="lin" valueType="num">
                                      <p:cBhvr additive="base">
                                        <p:cTn id="7" dur="500" fill="hold"/>
                                        <p:tgtEl>
                                          <p:spTgt spid="2153475"/>
                                        </p:tgtEl>
                                        <p:attrNameLst>
                                          <p:attrName>ppt_x</p:attrName>
                                        </p:attrNameLst>
                                      </p:cBhvr>
                                      <p:tavLst>
                                        <p:tav tm="0">
                                          <p:val>
                                            <p:strVal val="0-#ppt_w/2"/>
                                          </p:val>
                                        </p:tav>
                                        <p:tav tm="100000">
                                          <p:val>
                                            <p:strVal val="#ppt_x"/>
                                          </p:val>
                                        </p:tav>
                                      </p:tavLst>
                                    </p:anim>
                                    <p:anim calcmode="lin" valueType="num">
                                      <p:cBhvr additive="base">
                                        <p:cTn id="8" dur="500" fill="hold"/>
                                        <p:tgtEl>
                                          <p:spTgt spid="21534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2153476"/>
                                        </p:tgtEl>
                                        <p:attrNameLst>
                                          <p:attrName>style.visibility</p:attrName>
                                        </p:attrNameLst>
                                      </p:cBhvr>
                                      <p:to>
                                        <p:strVal val="visible"/>
                                      </p:to>
                                    </p:set>
                                    <p:animEffect transition="in" filter="barn(outVertical)">
                                      <p:cBhvr>
                                        <p:cTn id="13" dur="500"/>
                                        <p:tgtEl>
                                          <p:spTgt spid="2153476"/>
                                        </p:tgtEl>
                                      </p:cBhvr>
                                    </p:animEffect>
                                  </p:childTnLst>
                                </p:cTn>
                              </p:par>
                            </p:childTnLst>
                          </p:cTn>
                        </p:par>
                        <p:par>
                          <p:cTn id="14" fill="hold">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2153477"/>
                                        </p:tgtEl>
                                        <p:attrNameLst>
                                          <p:attrName>style.visibility</p:attrName>
                                        </p:attrNameLst>
                                      </p:cBhvr>
                                      <p:to>
                                        <p:strVal val="visible"/>
                                      </p:to>
                                    </p:set>
                                    <p:anim calcmode="lin" valueType="num">
                                      <p:cBhvr additive="base">
                                        <p:cTn id="17" dur="500" fill="hold"/>
                                        <p:tgtEl>
                                          <p:spTgt spid="2153477"/>
                                        </p:tgtEl>
                                        <p:attrNameLst>
                                          <p:attrName>ppt_x</p:attrName>
                                        </p:attrNameLst>
                                      </p:cBhvr>
                                      <p:tavLst>
                                        <p:tav tm="0">
                                          <p:val>
                                            <p:strVal val="1+#ppt_w/2"/>
                                          </p:val>
                                        </p:tav>
                                        <p:tav tm="100000">
                                          <p:val>
                                            <p:strVal val="#ppt_x"/>
                                          </p:val>
                                        </p:tav>
                                      </p:tavLst>
                                    </p:anim>
                                    <p:anim calcmode="lin" valueType="num">
                                      <p:cBhvr additive="base">
                                        <p:cTn id="18" dur="500" fill="hold"/>
                                        <p:tgtEl>
                                          <p:spTgt spid="215347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2153479"/>
                                        </p:tgtEl>
                                        <p:attrNameLst>
                                          <p:attrName>style.visibility</p:attrName>
                                        </p:attrNameLst>
                                      </p:cBhvr>
                                      <p:to>
                                        <p:strVal val="visible"/>
                                      </p:to>
                                    </p:set>
                                    <p:animEffect transition="in" filter="barn(outVertical)">
                                      <p:cBhvr>
                                        <p:cTn id="23" dur="500"/>
                                        <p:tgtEl>
                                          <p:spTgt spid="2153479"/>
                                        </p:tgtEl>
                                      </p:cBhvr>
                                    </p:animEffect>
                                  </p:childTnLst>
                                </p:cTn>
                              </p:par>
                            </p:childTnLst>
                          </p:cTn>
                        </p:par>
                        <p:par>
                          <p:cTn id="24" fill="hold">
                            <p:stCondLst>
                              <p:cond delay="500"/>
                            </p:stCondLst>
                            <p:childTnLst>
                              <p:par>
                                <p:cTn id="25" presetID="2" presetClass="entr" presetSubtype="2" fill="hold" grpId="0" nodeType="afterEffect">
                                  <p:stCondLst>
                                    <p:cond delay="0"/>
                                  </p:stCondLst>
                                  <p:childTnLst>
                                    <p:set>
                                      <p:cBhvr>
                                        <p:cTn id="26" dur="1" fill="hold">
                                          <p:stCondLst>
                                            <p:cond delay="0"/>
                                          </p:stCondLst>
                                        </p:cTn>
                                        <p:tgtEl>
                                          <p:spTgt spid="2153480"/>
                                        </p:tgtEl>
                                        <p:attrNameLst>
                                          <p:attrName>style.visibility</p:attrName>
                                        </p:attrNameLst>
                                      </p:cBhvr>
                                      <p:to>
                                        <p:strVal val="visible"/>
                                      </p:to>
                                    </p:set>
                                    <p:anim calcmode="lin" valueType="num">
                                      <p:cBhvr additive="base">
                                        <p:cTn id="27" dur="500" fill="hold"/>
                                        <p:tgtEl>
                                          <p:spTgt spid="2153480"/>
                                        </p:tgtEl>
                                        <p:attrNameLst>
                                          <p:attrName>ppt_x</p:attrName>
                                        </p:attrNameLst>
                                      </p:cBhvr>
                                      <p:tavLst>
                                        <p:tav tm="0">
                                          <p:val>
                                            <p:strVal val="1+#ppt_w/2"/>
                                          </p:val>
                                        </p:tav>
                                        <p:tav tm="100000">
                                          <p:val>
                                            <p:strVal val="#ppt_x"/>
                                          </p:val>
                                        </p:tav>
                                      </p:tavLst>
                                    </p:anim>
                                    <p:anim calcmode="lin" valueType="num">
                                      <p:cBhvr additive="base">
                                        <p:cTn id="28" dur="500" fill="hold"/>
                                        <p:tgtEl>
                                          <p:spTgt spid="21534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475" grpId="0"/>
      <p:bldP spid="2153476" grpId="0" animBg="1"/>
      <p:bldP spid="2153477" grpId="0" animBg="1"/>
      <p:bldP spid="2153479" grpId="0" animBg="1"/>
      <p:bldP spid="2153480" grpId="0" animBg="1"/>
    </p:bld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4658"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154499" name="Rectangle 3"/>
          <p:cNvSpPr>
            <a:spLocks noGrp="1"/>
          </p:cNvSpPr>
          <p:nvPr>
            <p:ph idx="1"/>
          </p:nvPr>
        </p:nvSpPr>
        <p:spPr>
          <a:xfrm>
            <a:off x="815975" y="1249363"/>
            <a:ext cx="7240588" cy="4344987"/>
          </a:xfrm>
          <a:ln/>
        </p:spPr>
        <p:txBody>
          <a:bodyPr vert="horz" wrap="square" lIns="91440" tIns="45720" rIns="91440" bIns="45720" anchor="t" anchorCtr="0"/>
          <a:p>
            <a:pPr eaLnBrk="1" hangingPunct="1">
              <a:lnSpc>
                <a:spcPct val="90000"/>
              </a:lnSpc>
              <a:buNone/>
            </a:pPr>
            <a:r>
              <a:rPr lang="en-US" altLang="zh-CN" dirty="0">
                <a:solidFill>
                  <a:srgbClr val="006600"/>
                </a:solidFill>
                <a:latin typeface="华文新魏" panose="02010800040101010101" pitchFamily="2" charset="-122"/>
                <a:ea typeface="华文新魏" panose="02010800040101010101" pitchFamily="2" charset="-122"/>
              </a:rPr>
              <a:t>4</a:t>
            </a:r>
            <a:r>
              <a:rPr lang="zh-CN" altLang="en-US" dirty="0">
                <a:solidFill>
                  <a:srgbClr val="006600"/>
                </a:solidFill>
                <a:latin typeface="华文新魏" panose="02010800040101010101" pitchFamily="2" charset="-122"/>
                <a:ea typeface="华文新魏" panose="02010800040101010101" pitchFamily="2" charset="-122"/>
              </a:rPr>
              <a:t>．当要用到计数器时，一定要根据计数最大值事先计算好所需的位宽！若位宽不够，则计数器不能计到你设定的最大值，当该计数器用作分频时，则输出时钟始终为</a:t>
            </a:r>
            <a:r>
              <a:rPr lang="en-US" altLang="zh-CN" dirty="0">
                <a:solidFill>
                  <a:srgbClr val="006600"/>
                </a:solidFill>
                <a:latin typeface="华文新魏" panose="02010800040101010101" pitchFamily="2" charset="-122"/>
                <a:ea typeface="华文新魏" panose="02010800040101010101" pitchFamily="2" charset="-122"/>
              </a:rPr>
              <a:t>0</a:t>
            </a:r>
            <a:r>
              <a:rPr lang="zh-CN" altLang="en-US" dirty="0">
                <a:solidFill>
                  <a:srgbClr val="006600"/>
                </a:solidFill>
                <a:latin typeface="华文新魏" panose="02010800040101010101" pitchFamily="2" charset="-122"/>
                <a:ea typeface="华文新魏" panose="02010800040101010101" pitchFamily="2" charset="-122"/>
              </a:rPr>
              <a:t>，所设计电路将不能按预定功能正常工作！  </a:t>
            </a:r>
            <a:endParaRPr lang="zh-CN" altLang="en-US" dirty="0">
              <a:solidFill>
                <a:srgbClr val="006600"/>
              </a:solidFill>
              <a:latin typeface="华文新魏" panose="02010800040101010101" pitchFamily="2" charset="-122"/>
              <a:ea typeface="华文新魏" panose="02010800040101010101" pitchFamily="2" charset="-122"/>
            </a:endParaRPr>
          </a:p>
          <a:p>
            <a:pPr eaLnBrk="1" hangingPunct="1">
              <a:lnSpc>
                <a:spcPct val="90000"/>
              </a:lnSpc>
            </a:pPr>
            <a:r>
              <a:rPr lang="en-US" altLang="zh-CN" b="0" dirty="0">
                <a:latin typeface="方正姚体" panose="02010601030101010101" pitchFamily="2" charset="-122"/>
                <a:ea typeface="方正姚体" panose="02010601030101010101" pitchFamily="2" charset="-122"/>
              </a:rPr>
              <a:t>[</a:t>
            </a:r>
            <a:r>
              <a:rPr lang="zh-CN" altLang="en-US" dirty="0">
                <a:solidFill>
                  <a:srgbClr val="FF0066"/>
                </a:solidFill>
                <a:latin typeface="Times New Roman" panose="02020603050405020304" pitchFamily="18" charset="0"/>
              </a:rPr>
              <a:t>例</a:t>
            </a:r>
            <a:r>
              <a:rPr lang="en-US" altLang="zh-CN" dirty="0">
                <a:solidFill>
                  <a:srgbClr val="FF0066"/>
                </a:solidFill>
                <a:latin typeface="Times New Roman" panose="02020603050405020304" pitchFamily="18" charset="0"/>
              </a:rPr>
              <a:t>4</a:t>
            </a:r>
            <a:r>
              <a:rPr lang="en-US" altLang="zh-CN" b="0" dirty="0">
                <a:latin typeface="方正姚体" panose="02010601030101010101" pitchFamily="2" charset="-122"/>
                <a:ea typeface="方正姚体" panose="02010601030101010101" pitchFamily="2" charset="-122"/>
              </a:rPr>
              <a:t>]</a:t>
            </a:r>
            <a:r>
              <a:rPr lang="zh-CN" altLang="en-US" b="0" dirty="0">
                <a:latin typeface="方正姚体" panose="02010601030101010101" pitchFamily="2" charset="-122"/>
                <a:ea typeface="方正姚体" panose="02010601030101010101" pitchFamily="2" charset="-122"/>
              </a:rPr>
              <a:t>如某同学在做乐曲演奏电路实验时，对乐曲演奏子模块的仿真完全正确，</a:t>
            </a:r>
            <a:r>
              <a:rPr lang="en-US" altLang="zh-CN" b="0" dirty="0">
                <a:latin typeface="方正姚体" panose="02010601030101010101" pitchFamily="2" charset="-122"/>
                <a:ea typeface="方正姚体" panose="02010601030101010101" pitchFamily="2" charset="-122"/>
              </a:rPr>
              <a:t>high[5:0]</a:t>
            </a:r>
            <a:r>
              <a:rPr lang="zh-CN" altLang="en-US" b="0" dirty="0">
                <a:latin typeface="方正姚体" panose="02010601030101010101" pitchFamily="2" charset="-122"/>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mid[5:0]</a:t>
            </a:r>
            <a:r>
              <a:rPr lang="zh-CN" altLang="en-US" b="0" dirty="0">
                <a:latin typeface="方正姚体" panose="02010601030101010101" pitchFamily="2" charset="-122"/>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low[5:0]</a:t>
            </a:r>
            <a:r>
              <a:rPr lang="zh-CN" altLang="en-US" b="0" dirty="0">
                <a:latin typeface="方正姚体" panose="02010601030101010101" pitchFamily="2" charset="-122"/>
                <a:ea typeface="方正姚体" panose="02010601030101010101" pitchFamily="2" charset="-122"/>
              </a:rPr>
              <a:t>都有输出，但下载时音名显示数码管始终为</a:t>
            </a:r>
            <a:r>
              <a:rPr lang="en-US" altLang="zh-CN" b="0" dirty="0">
                <a:latin typeface="方正姚体" panose="02010601030101010101" pitchFamily="2" charset="-122"/>
                <a:ea typeface="方正姚体" panose="02010601030101010101" pitchFamily="2" charset="-122"/>
              </a:rPr>
              <a:t>000</a:t>
            </a:r>
            <a:r>
              <a:rPr lang="zh-CN" altLang="en-US" b="0" dirty="0">
                <a:latin typeface="方正姚体" panose="02010601030101010101" pitchFamily="2" charset="-122"/>
                <a:ea typeface="方正姚体" panose="02010601030101010101" pitchFamily="2" charset="-122"/>
              </a:rPr>
              <a:t>。</a:t>
            </a:r>
            <a:endParaRPr lang="zh-CN" altLang="en-US" b="0" dirty="0">
              <a:latin typeface="方正姚体" panose="02010601030101010101" pitchFamily="2" charset="-122"/>
              <a:ea typeface="方正姚体" panose="02010601030101010101" pitchFamily="2" charset="-122"/>
            </a:endParaRPr>
          </a:p>
          <a:p>
            <a:pPr eaLnBrk="1" hangingPunct="1">
              <a:lnSpc>
                <a:spcPct val="90000"/>
              </a:lnSpc>
            </a:pPr>
            <a:r>
              <a:rPr lang="zh-CN" altLang="en-US" b="0" dirty="0">
                <a:latin typeface="方正姚体" panose="02010601030101010101" pitchFamily="2" charset="-122"/>
                <a:ea typeface="方正姚体" panose="02010601030101010101" pitchFamily="2" charset="-122"/>
              </a:rPr>
              <a:t>这主要是因为他在分频子模块中</a:t>
            </a:r>
            <a:r>
              <a:rPr lang="en-US" altLang="zh-CN" b="0" dirty="0">
                <a:latin typeface="方正姚体" panose="02010601030101010101" pitchFamily="2" charset="-122"/>
                <a:ea typeface="方正姚体" panose="02010601030101010101" pitchFamily="2" charset="-122"/>
              </a:rPr>
              <a:t>clk_4Hz</a:t>
            </a:r>
            <a:r>
              <a:rPr lang="zh-CN" altLang="en-US" b="0" dirty="0">
                <a:latin typeface="方正姚体" panose="02010601030101010101" pitchFamily="2" charset="-122"/>
                <a:ea typeface="方正姚体" panose="02010601030101010101" pitchFamily="2" charset="-122"/>
              </a:rPr>
              <a:t>的分频用计数器</a:t>
            </a:r>
            <a:r>
              <a:rPr lang="en-US" altLang="zh-CN" b="0" dirty="0">
                <a:latin typeface="方正姚体" panose="02010601030101010101" pitchFamily="2" charset="-122"/>
                <a:ea typeface="方正姚体" panose="02010601030101010101" pitchFamily="2" charset="-122"/>
              </a:rPr>
              <a:t>count_4</a:t>
            </a:r>
            <a:r>
              <a:rPr lang="zh-CN" altLang="en-US" b="0" dirty="0">
                <a:latin typeface="方正姚体" panose="02010601030101010101" pitchFamily="2" charset="-122"/>
                <a:ea typeface="方正姚体" panose="02010601030101010101" pitchFamily="2" charset="-122"/>
              </a:rPr>
              <a:t>位宽设置不够，则</a:t>
            </a:r>
            <a:r>
              <a:rPr lang="en-US" altLang="zh-CN" b="0" dirty="0">
                <a:latin typeface="方正姚体" panose="02010601030101010101" pitchFamily="2" charset="-122"/>
                <a:ea typeface="方正姚体" panose="02010601030101010101" pitchFamily="2" charset="-122"/>
              </a:rPr>
              <a:t>clk_4Hz</a:t>
            </a:r>
            <a:r>
              <a:rPr lang="zh-CN" altLang="en-US" b="0" dirty="0">
                <a:latin typeface="方正姚体" panose="02010601030101010101" pitchFamily="2" charset="-122"/>
                <a:ea typeface="方正姚体" panose="02010601030101010101" pitchFamily="2" charset="-122"/>
              </a:rPr>
              <a:t>输出为</a:t>
            </a:r>
            <a:r>
              <a:rPr lang="en-US" altLang="zh-CN" b="0" dirty="0">
                <a:latin typeface="方正姚体" panose="02010601030101010101" pitchFamily="2" charset="-122"/>
                <a:ea typeface="方正姚体" panose="02010601030101010101" pitchFamily="2" charset="-122"/>
              </a:rPr>
              <a:t>0</a:t>
            </a:r>
            <a:r>
              <a:rPr lang="zh-CN" altLang="en-US" b="0" dirty="0">
                <a:latin typeface="方正姚体" panose="02010601030101010101" pitchFamily="2" charset="-122"/>
                <a:ea typeface="方正姚体" panose="02010601030101010101" pitchFamily="2" charset="-122"/>
              </a:rPr>
              <a:t>，故音名显示计数器</a:t>
            </a:r>
            <a:r>
              <a:rPr lang="en-US" altLang="zh-CN" b="0" dirty="0">
                <a:latin typeface="方正姚体" panose="02010601030101010101" pitchFamily="2" charset="-122"/>
                <a:ea typeface="方正姚体" panose="02010601030101010101" pitchFamily="2" charset="-122"/>
              </a:rPr>
              <a:t>high[5:0]</a:t>
            </a:r>
            <a:r>
              <a:rPr lang="zh-CN" altLang="en-US" b="0" dirty="0">
                <a:latin typeface="方正姚体" panose="02010601030101010101" pitchFamily="2" charset="-122"/>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mid[5:0]</a:t>
            </a:r>
            <a:r>
              <a:rPr lang="zh-CN" altLang="en-US" b="0" dirty="0">
                <a:latin typeface="方正姚体" panose="02010601030101010101" pitchFamily="2" charset="-122"/>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low[5:0]</a:t>
            </a:r>
            <a:r>
              <a:rPr lang="zh-CN" altLang="en-US" b="0" dirty="0">
                <a:latin typeface="方正姚体" panose="02010601030101010101" pitchFamily="2" charset="-122"/>
                <a:ea typeface="方正姚体" panose="02010601030101010101" pitchFamily="2" charset="-122"/>
              </a:rPr>
              <a:t>输出始终为</a:t>
            </a:r>
            <a:r>
              <a:rPr lang="en-US" altLang="zh-CN" b="0" dirty="0">
                <a:latin typeface="方正姚体" panose="02010601030101010101" pitchFamily="2" charset="-122"/>
                <a:ea typeface="方正姚体" panose="02010601030101010101" pitchFamily="2" charset="-122"/>
              </a:rPr>
              <a:t>0</a:t>
            </a:r>
            <a:r>
              <a:rPr lang="zh-CN" altLang="en-US" b="0" dirty="0">
                <a:latin typeface="方正姚体" panose="02010601030101010101" pitchFamily="2" charset="-122"/>
                <a:ea typeface="方正姚体" panose="02010601030101010101" pitchFamily="2" charset="-122"/>
              </a:rPr>
              <a:t>，电路不能正常工作。 </a:t>
            </a:r>
            <a:endParaRPr lang="zh-CN" altLang="en-US" b="0" dirty="0">
              <a:latin typeface="方正姚体" panose="02010601030101010101" pitchFamily="2" charset="-122"/>
              <a:ea typeface="方正姚体" panose="02010601030101010101" pitchFamily="2" charset="-122"/>
            </a:endParaRPr>
          </a:p>
        </p:txBody>
      </p:sp>
      <p:sp>
        <p:nvSpPr>
          <p:cNvPr id="454660" name="Rectangle 6"/>
          <p:cNvSpPr/>
          <p:nvPr/>
        </p:nvSpPr>
        <p:spPr>
          <a:xfrm>
            <a:off x="1933575" y="3067050"/>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54499"/>
                                        </p:tgtEl>
                                        <p:attrNameLst>
                                          <p:attrName>style.visibility</p:attrName>
                                        </p:attrNameLst>
                                      </p:cBhvr>
                                      <p:to>
                                        <p:strVal val="visible"/>
                                      </p:to>
                                    </p:set>
                                    <p:anim calcmode="lin" valueType="num">
                                      <p:cBhvr additive="base">
                                        <p:cTn id="7" dur="500" fill="hold"/>
                                        <p:tgtEl>
                                          <p:spTgt spid="2154499"/>
                                        </p:tgtEl>
                                        <p:attrNameLst>
                                          <p:attrName>ppt_x</p:attrName>
                                        </p:attrNameLst>
                                      </p:cBhvr>
                                      <p:tavLst>
                                        <p:tav tm="0">
                                          <p:val>
                                            <p:strVal val="0-#ppt_w/2"/>
                                          </p:val>
                                        </p:tav>
                                        <p:tav tm="100000">
                                          <p:val>
                                            <p:strVal val="#ppt_x"/>
                                          </p:val>
                                        </p:tav>
                                      </p:tavLst>
                                    </p:anim>
                                    <p:anim calcmode="lin" valueType="num">
                                      <p:cBhvr additive="base">
                                        <p:cTn id="8" dur="500" fill="hold"/>
                                        <p:tgtEl>
                                          <p:spTgt spid="21544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4499" grpId="0"/>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568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155527" name="Text Box 7"/>
          <p:cNvSpPr txBox="1"/>
          <p:nvPr/>
        </p:nvSpPr>
        <p:spPr>
          <a:xfrm>
            <a:off x="677863" y="1192213"/>
            <a:ext cx="7312025" cy="54483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75000"/>
              </a:lnSpc>
              <a:spcBef>
                <a:spcPct val="0"/>
              </a:spcBef>
              <a:buClrTx/>
              <a:buFontTx/>
              <a:buNone/>
            </a:pPr>
            <a:r>
              <a:rPr lang="en-US" altLang="zh-CN" sz="1800" dirty="0">
                <a:latin typeface="Times New Roman" panose="02020603050405020304" pitchFamily="18" charset="0"/>
              </a:rPr>
              <a:t>module f20MHz_to_6MHz_4Hz(clkin,clr,clk_6M,clk_4);</a:t>
            </a:r>
            <a:endParaRPr lang="en-US" altLang="zh-CN" sz="1800" dirty="0">
              <a:latin typeface="Times New Roman" panose="02020603050405020304" pitchFamily="18" charset="0"/>
            </a:endParaRPr>
          </a:p>
          <a:p>
            <a:pPr marL="0" lvl="0" indent="0" algn="just">
              <a:lnSpc>
                <a:spcPct val="75000"/>
              </a:lnSpc>
              <a:spcBef>
                <a:spcPct val="0"/>
              </a:spcBef>
              <a:buClrTx/>
              <a:buFontTx/>
              <a:buNone/>
            </a:pPr>
            <a:r>
              <a:rPr lang="en-US" altLang="zh-CN" sz="1800" dirty="0">
                <a:latin typeface="Times New Roman" panose="02020603050405020304" pitchFamily="18" charset="0"/>
              </a:rPr>
              <a:t>      input	clkin,clr;</a:t>
            </a:r>
            <a:endParaRPr lang="en-US" altLang="zh-CN" sz="1800" dirty="0">
              <a:latin typeface="Times New Roman" panose="02020603050405020304" pitchFamily="18" charset="0"/>
            </a:endParaRPr>
          </a:p>
          <a:p>
            <a:pPr marL="0" lvl="0" indent="0" algn="just">
              <a:lnSpc>
                <a:spcPct val="75000"/>
              </a:lnSpc>
              <a:spcBef>
                <a:spcPct val="0"/>
              </a:spcBef>
              <a:buClrTx/>
              <a:buFontTx/>
              <a:buNone/>
            </a:pPr>
            <a:r>
              <a:rPr lang="en-US" altLang="zh-CN" sz="1800" dirty="0">
                <a:latin typeface="Times New Roman" panose="02020603050405020304" pitchFamily="18" charset="0"/>
              </a:rPr>
              <a:t>      output	clk_6M,clk_4;</a:t>
            </a:r>
            <a:endParaRPr lang="en-US" altLang="zh-CN" sz="1800" dirty="0">
              <a:latin typeface="Times New Roman" panose="02020603050405020304" pitchFamily="18" charset="0"/>
            </a:endParaRPr>
          </a:p>
          <a:p>
            <a:pPr marL="0" lvl="0" indent="0" algn="just">
              <a:lnSpc>
                <a:spcPct val="75000"/>
              </a:lnSpc>
              <a:spcBef>
                <a:spcPct val="0"/>
              </a:spcBef>
              <a:buClrTx/>
              <a:buFontTx/>
              <a:buNone/>
            </a:pPr>
            <a:r>
              <a:rPr lang="en-US" altLang="zh-CN" sz="1800" dirty="0">
                <a:latin typeface="Times New Roman" panose="02020603050405020304" pitchFamily="18" charset="0"/>
              </a:rPr>
              <a:t>      reg		clk_6M,clk_4;</a:t>
            </a:r>
            <a:endParaRPr lang="en-US" altLang="zh-CN" sz="1800" dirty="0">
              <a:latin typeface="Times New Roman" panose="02020603050405020304" pitchFamily="18" charset="0"/>
            </a:endParaRPr>
          </a:p>
          <a:p>
            <a:pPr marL="0" lvl="0" indent="0" algn="just">
              <a:lnSpc>
                <a:spcPct val="75000"/>
              </a:lnSpc>
              <a:spcBef>
                <a:spcPct val="0"/>
              </a:spcBef>
              <a:buClrTx/>
              <a:buFontTx/>
              <a:buNone/>
            </a:pPr>
            <a:r>
              <a:rPr lang="en-US" altLang="zh-CN" sz="1800" dirty="0">
                <a:latin typeface="Times New Roman" panose="02020603050405020304" pitchFamily="18" charset="0"/>
              </a:rPr>
              <a:t>      reg[2:0]	count_6M;</a:t>
            </a:r>
            <a:endParaRPr lang="en-US" altLang="zh-CN" sz="1800" dirty="0">
              <a:latin typeface="Times New Roman" panose="02020603050405020304" pitchFamily="18" charset="0"/>
            </a:endParaRPr>
          </a:p>
          <a:p>
            <a:pPr marL="0" lvl="0" indent="0" algn="just">
              <a:lnSpc>
                <a:spcPct val="75000"/>
              </a:lnSpc>
              <a:spcBef>
                <a:spcPct val="0"/>
              </a:spcBef>
              <a:buClrTx/>
              <a:buFontTx/>
              <a:buNone/>
            </a:pPr>
            <a:r>
              <a:rPr lang="en-US" altLang="zh-CN" sz="1800" dirty="0">
                <a:latin typeface="Times New Roman" panose="02020603050405020304" pitchFamily="18" charset="0"/>
              </a:rPr>
              <a:t>      </a:t>
            </a:r>
            <a:r>
              <a:rPr lang="en-US" altLang="zh-CN" sz="1800" dirty="0">
                <a:solidFill>
                  <a:srgbClr val="FF0000"/>
                </a:solidFill>
                <a:latin typeface="Times New Roman" panose="02020603050405020304" pitchFamily="18" charset="0"/>
              </a:rPr>
              <a:t>reg[15:0]	</a:t>
            </a:r>
            <a:r>
              <a:rPr lang="en-US" altLang="zh-CN" sz="1800" dirty="0">
                <a:latin typeface="Times New Roman" panose="02020603050405020304" pitchFamily="18" charset="0"/>
              </a:rPr>
              <a:t>count_4;</a:t>
            </a:r>
            <a:r>
              <a:rPr lang="en-US" altLang="zh-CN" sz="1800" dirty="0">
                <a:solidFill>
                  <a:srgbClr val="FF0000"/>
                </a:solidFill>
                <a:latin typeface="Times New Roman" panose="02020603050405020304" pitchFamily="18" charset="0"/>
              </a:rPr>
              <a:t> </a:t>
            </a:r>
            <a:endParaRPr lang="en-US" altLang="zh-CN" sz="1800" dirty="0">
              <a:latin typeface="Times New Roman" panose="02020603050405020304" pitchFamily="18" charset="0"/>
            </a:endParaRPr>
          </a:p>
          <a:p>
            <a:pPr marL="0" lvl="0" indent="0" algn="just">
              <a:lnSpc>
                <a:spcPct val="75000"/>
              </a:lnSpc>
              <a:spcBef>
                <a:spcPct val="0"/>
              </a:spcBef>
              <a:buClrTx/>
              <a:buFontTx/>
              <a:buNone/>
            </a:pPr>
            <a:r>
              <a:rPr lang="en-US" altLang="zh-CN" sz="1800" dirty="0">
                <a:latin typeface="Times New Roman" panose="02020603050405020304" pitchFamily="18" charset="0"/>
              </a:rPr>
              <a:t>      parameter	count_6M_width=5;</a:t>
            </a:r>
            <a:endParaRPr lang="en-US" altLang="zh-CN" sz="1800" dirty="0">
              <a:latin typeface="Times New Roman" panose="02020603050405020304" pitchFamily="18" charset="0"/>
            </a:endParaRPr>
          </a:p>
          <a:p>
            <a:pPr marL="0" lvl="0" indent="0" algn="just">
              <a:lnSpc>
                <a:spcPct val="75000"/>
              </a:lnSpc>
              <a:spcBef>
                <a:spcPct val="0"/>
              </a:spcBef>
              <a:buClrTx/>
              <a:buFontTx/>
              <a:buNone/>
            </a:pPr>
            <a:r>
              <a:rPr lang="en-US" altLang="zh-CN" sz="1800" dirty="0">
                <a:latin typeface="Times New Roman" panose="02020603050405020304" pitchFamily="18" charset="0"/>
              </a:rPr>
              <a:t>      parameter	count_4_width=5000000;</a:t>
            </a:r>
            <a:endParaRPr lang="en-US" altLang="zh-CN" sz="1800" dirty="0">
              <a:latin typeface="Times New Roman" panose="02020603050405020304" pitchFamily="18" charset="0"/>
            </a:endParaRPr>
          </a:p>
          <a:p>
            <a:pPr marL="0" lvl="0" indent="0" algn="just">
              <a:lnSpc>
                <a:spcPct val="75000"/>
              </a:lnSpc>
              <a:spcBef>
                <a:spcPct val="0"/>
              </a:spcBef>
              <a:buClrTx/>
              <a:buFontTx/>
              <a:buNone/>
            </a:pPr>
            <a:r>
              <a:rPr lang="en-US" altLang="zh-CN" sz="1800" dirty="0">
                <a:latin typeface="Times New Roman" panose="02020603050405020304" pitchFamily="18" charset="0"/>
              </a:rPr>
              <a:t>      always@(posedge clkin or posedge clr)</a:t>
            </a:r>
            <a:endParaRPr lang="en-US" altLang="zh-CN" sz="1800" dirty="0">
              <a:latin typeface="Times New Roman" panose="02020603050405020304" pitchFamily="18" charset="0"/>
            </a:endParaRPr>
          </a:p>
          <a:p>
            <a:pPr marL="0" lvl="0" indent="0" algn="just">
              <a:lnSpc>
                <a:spcPct val="75000"/>
              </a:lnSpc>
              <a:spcBef>
                <a:spcPct val="0"/>
              </a:spcBef>
              <a:buClrTx/>
              <a:buFontTx/>
              <a:buNone/>
            </a:pPr>
            <a:r>
              <a:rPr lang="en-US" altLang="zh-CN" sz="1800" dirty="0">
                <a:latin typeface="Times New Roman" panose="02020603050405020304" pitchFamily="18" charset="0"/>
              </a:rPr>
              <a:t>          begin</a:t>
            </a:r>
            <a:endParaRPr lang="en-US" altLang="zh-CN" sz="1800" dirty="0">
              <a:latin typeface="Times New Roman" panose="02020603050405020304" pitchFamily="18" charset="0"/>
            </a:endParaRPr>
          </a:p>
          <a:p>
            <a:pPr marL="0" lvl="0" indent="0" algn="just">
              <a:lnSpc>
                <a:spcPct val="75000"/>
              </a:lnSpc>
              <a:spcBef>
                <a:spcPct val="0"/>
              </a:spcBef>
              <a:buClrTx/>
              <a:buFontTx/>
              <a:buNone/>
            </a:pPr>
            <a:r>
              <a:rPr lang="en-US" altLang="zh-CN" sz="1800" dirty="0">
                <a:latin typeface="Times New Roman" panose="02020603050405020304" pitchFamily="18" charset="0"/>
              </a:rPr>
              <a:t>	if(clr) begin</a:t>
            </a:r>
            <a:endParaRPr lang="en-US" altLang="zh-CN" sz="1800" dirty="0">
              <a:latin typeface="Times New Roman" panose="02020603050405020304" pitchFamily="18" charset="0"/>
            </a:endParaRPr>
          </a:p>
          <a:p>
            <a:pPr marL="0" lvl="0" indent="0" algn="just">
              <a:lnSpc>
                <a:spcPct val="75000"/>
              </a:lnSpc>
              <a:spcBef>
                <a:spcPct val="0"/>
              </a:spcBef>
              <a:buClrTx/>
              <a:buFontTx/>
              <a:buNone/>
            </a:pPr>
            <a:r>
              <a:rPr lang="en-US" altLang="zh-CN" sz="1800" dirty="0">
                <a:latin typeface="Times New Roman" panose="02020603050405020304" pitchFamily="18" charset="0"/>
              </a:rPr>
              <a:t>	       count_4=0;	clk_4=0;</a:t>
            </a:r>
            <a:endParaRPr lang="en-US" altLang="zh-CN" sz="1800" dirty="0">
              <a:latin typeface="Times New Roman" panose="02020603050405020304" pitchFamily="18" charset="0"/>
            </a:endParaRPr>
          </a:p>
          <a:p>
            <a:pPr marL="0" lvl="0" indent="0" algn="just">
              <a:lnSpc>
                <a:spcPct val="75000"/>
              </a:lnSpc>
              <a:spcBef>
                <a:spcPct val="0"/>
              </a:spcBef>
              <a:buClrTx/>
              <a:buFontTx/>
              <a:buNone/>
            </a:pPr>
            <a:r>
              <a:rPr lang="en-US" altLang="zh-CN" sz="1800" dirty="0">
                <a:latin typeface="Times New Roman" panose="02020603050405020304" pitchFamily="18" charset="0"/>
              </a:rPr>
              <a:t>	   end</a:t>
            </a:r>
            <a:endParaRPr lang="en-US" altLang="zh-CN" sz="1800" dirty="0">
              <a:latin typeface="Times New Roman" panose="02020603050405020304" pitchFamily="18" charset="0"/>
            </a:endParaRPr>
          </a:p>
          <a:p>
            <a:pPr marL="0" lvl="0" indent="0" algn="just">
              <a:lnSpc>
                <a:spcPct val="75000"/>
              </a:lnSpc>
              <a:spcBef>
                <a:spcPct val="0"/>
              </a:spcBef>
              <a:buClrTx/>
              <a:buFontTx/>
              <a:buNone/>
            </a:pPr>
            <a:r>
              <a:rPr lang="en-US" altLang="zh-CN" sz="1800" dirty="0">
                <a:latin typeface="Times New Roman" panose="02020603050405020304" pitchFamily="18" charset="0"/>
              </a:rPr>
              <a:t>	else</a:t>
            </a:r>
            <a:endParaRPr lang="en-US" altLang="zh-CN" sz="1800" dirty="0">
              <a:latin typeface="Times New Roman" panose="02020603050405020304" pitchFamily="18" charset="0"/>
            </a:endParaRPr>
          </a:p>
          <a:p>
            <a:pPr marL="0" lvl="0" indent="0" algn="just">
              <a:lnSpc>
                <a:spcPct val="75000"/>
              </a:lnSpc>
              <a:spcBef>
                <a:spcPct val="0"/>
              </a:spcBef>
              <a:buClrTx/>
              <a:buFontTx/>
              <a:buNone/>
            </a:pPr>
            <a:r>
              <a:rPr lang="en-US" altLang="zh-CN" sz="1800" dirty="0">
                <a:latin typeface="Times New Roman" panose="02020603050405020304" pitchFamily="18" charset="0"/>
              </a:rPr>
              <a:t>                 begin</a:t>
            </a:r>
            <a:endParaRPr lang="en-US" altLang="zh-CN" sz="1800" dirty="0">
              <a:latin typeface="Times New Roman" panose="02020603050405020304" pitchFamily="18" charset="0"/>
            </a:endParaRPr>
          </a:p>
          <a:p>
            <a:pPr marL="0" lvl="0" indent="0" algn="just">
              <a:lnSpc>
                <a:spcPct val="75000"/>
              </a:lnSpc>
              <a:spcBef>
                <a:spcPct val="0"/>
              </a:spcBef>
              <a:buClrTx/>
              <a:buFontTx/>
              <a:buNone/>
            </a:pPr>
            <a:r>
              <a:rPr lang="en-US" altLang="zh-CN" sz="1800" dirty="0">
                <a:latin typeface="Times New Roman" panose="02020603050405020304" pitchFamily="18" charset="0"/>
              </a:rPr>
              <a:t>	      if(count_4==count_4_width-1) </a:t>
            </a:r>
            <a:r>
              <a:rPr lang="en-US" altLang="zh-CN" sz="1800" dirty="0">
                <a:solidFill>
                  <a:srgbClr val="FF0000"/>
                </a:solidFill>
                <a:latin typeface="Times New Roman" panose="02020603050405020304" pitchFamily="18" charset="0"/>
              </a:rPr>
              <a:t>//</a:t>
            </a:r>
            <a:r>
              <a:rPr lang="zh-CN" altLang="en-US" sz="1800" dirty="0">
                <a:solidFill>
                  <a:srgbClr val="FF0000"/>
                </a:solidFill>
                <a:latin typeface="Times New Roman" panose="02020603050405020304" pitchFamily="18" charset="0"/>
              </a:rPr>
              <a:t>此条件不可能满足！</a:t>
            </a:r>
            <a:endParaRPr lang="zh-CN" altLang="en-US" sz="1800" dirty="0">
              <a:latin typeface="Times New Roman" panose="02020603050405020304" pitchFamily="18" charset="0"/>
            </a:endParaRPr>
          </a:p>
          <a:p>
            <a:pPr marL="0" lvl="0" indent="0" algn="just">
              <a:lnSpc>
                <a:spcPct val="75000"/>
              </a:lnSpc>
              <a:spcBef>
                <a:spcPct val="0"/>
              </a:spcBef>
              <a:buClrTx/>
              <a:buFontTx/>
              <a:buNone/>
            </a:pPr>
            <a:r>
              <a:rPr lang="zh-CN" altLang="en-US" sz="1800" dirty="0">
                <a:latin typeface="Times New Roman" panose="02020603050405020304" pitchFamily="18" charset="0"/>
              </a:rPr>
              <a:t>	        </a:t>
            </a:r>
            <a:r>
              <a:rPr lang="en-US" altLang="zh-CN" sz="1800" dirty="0">
                <a:latin typeface="Times New Roman" panose="02020603050405020304" pitchFamily="18" charset="0"/>
              </a:rPr>
              <a:t>begin</a:t>
            </a:r>
            <a:endParaRPr lang="en-US" altLang="zh-CN" sz="1800" dirty="0">
              <a:latin typeface="Times New Roman" panose="02020603050405020304" pitchFamily="18" charset="0"/>
            </a:endParaRPr>
          </a:p>
          <a:p>
            <a:pPr marL="0" lvl="0" indent="0" algn="just">
              <a:lnSpc>
                <a:spcPct val="75000"/>
              </a:lnSpc>
              <a:spcBef>
                <a:spcPct val="0"/>
              </a:spcBef>
              <a:buClrTx/>
              <a:buFontTx/>
              <a:buNone/>
            </a:pPr>
            <a:r>
              <a:rPr lang="en-US" altLang="zh-CN" sz="1800" dirty="0">
                <a:latin typeface="Times New Roman" panose="02020603050405020304" pitchFamily="18" charset="0"/>
              </a:rPr>
              <a:t>	            count_4=0; clk_4=1;</a:t>
            </a:r>
            <a:endParaRPr lang="en-US" altLang="zh-CN" sz="1800" dirty="0">
              <a:latin typeface="Times New Roman" panose="02020603050405020304" pitchFamily="18" charset="0"/>
            </a:endParaRPr>
          </a:p>
          <a:p>
            <a:pPr marL="0" lvl="0" indent="0" algn="just">
              <a:lnSpc>
                <a:spcPct val="75000"/>
              </a:lnSpc>
              <a:spcBef>
                <a:spcPct val="0"/>
              </a:spcBef>
              <a:buClrTx/>
              <a:buFontTx/>
              <a:buNone/>
            </a:pPr>
            <a:r>
              <a:rPr lang="en-US" altLang="zh-CN" sz="1800" dirty="0">
                <a:latin typeface="Times New Roman" panose="02020603050405020304" pitchFamily="18" charset="0"/>
              </a:rPr>
              <a:t>	        end</a:t>
            </a:r>
            <a:endParaRPr lang="en-US" altLang="zh-CN" sz="1800" dirty="0">
              <a:latin typeface="Times New Roman" panose="02020603050405020304" pitchFamily="18" charset="0"/>
            </a:endParaRPr>
          </a:p>
          <a:p>
            <a:pPr marL="0" lvl="0" indent="0" algn="just">
              <a:lnSpc>
                <a:spcPct val="75000"/>
              </a:lnSpc>
              <a:spcBef>
                <a:spcPct val="0"/>
              </a:spcBef>
              <a:buClrTx/>
              <a:buFontTx/>
              <a:buNone/>
            </a:pPr>
            <a:r>
              <a:rPr lang="en-US" altLang="zh-CN" sz="1800" dirty="0">
                <a:latin typeface="Times New Roman" panose="02020603050405020304" pitchFamily="18" charset="0"/>
              </a:rPr>
              <a:t>	      else</a:t>
            </a:r>
            <a:endParaRPr lang="en-US" altLang="zh-CN" sz="1800" dirty="0">
              <a:latin typeface="Times New Roman" panose="02020603050405020304" pitchFamily="18" charset="0"/>
            </a:endParaRPr>
          </a:p>
          <a:p>
            <a:pPr marL="0" lvl="0" indent="0" algn="just">
              <a:lnSpc>
                <a:spcPct val="75000"/>
              </a:lnSpc>
              <a:spcBef>
                <a:spcPct val="0"/>
              </a:spcBef>
              <a:buClrTx/>
              <a:buFontTx/>
              <a:buNone/>
            </a:pPr>
            <a:r>
              <a:rPr lang="en-US" altLang="zh-CN" sz="1800" dirty="0">
                <a:latin typeface="Times New Roman" panose="02020603050405020304" pitchFamily="18" charset="0"/>
              </a:rPr>
              <a:t>	         begin</a:t>
            </a:r>
            <a:endParaRPr lang="en-US" altLang="zh-CN" sz="1800" dirty="0">
              <a:latin typeface="Times New Roman" panose="02020603050405020304" pitchFamily="18" charset="0"/>
            </a:endParaRPr>
          </a:p>
          <a:p>
            <a:pPr marL="0" lvl="0" indent="0" algn="just">
              <a:lnSpc>
                <a:spcPct val="75000"/>
              </a:lnSpc>
              <a:spcBef>
                <a:spcPct val="0"/>
              </a:spcBef>
              <a:buClrTx/>
              <a:buFontTx/>
              <a:buNone/>
            </a:pPr>
            <a:r>
              <a:rPr lang="en-US" altLang="zh-CN" sz="1800" dirty="0">
                <a:latin typeface="Times New Roman" panose="02020603050405020304" pitchFamily="18" charset="0"/>
              </a:rPr>
              <a:t>        	            count_4=count_4+1; clk_4=0;</a:t>
            </a:r>
            <a:endParaRPr lang="en-US" altLang="zh-CN" sz="1800" dirty="0">
              <a:latin typeface="Times New Roman" panose="02020603050405020304" pitchFamily="18" charset="0"/>
            </a:endParaRPr>
          </a:p>
          <a:p>
            <a:pPr marL="0" lvl="0" indent="0" algn="just">
              <a:lnSpc>
                <a:spcPct val="75000"/>
              </a:lnSpc>
              <a:spcBef>
                <a:spcPct val="0"/>
              </a:spcBef>
              <a:buClrTx/>
              <a:buFontTx/>
              <a:buNone/>
            </a:pPr>
            <a:r>
              <a:rPr lang="en-US" altLang="zh-CN" sz="1800" dirty="0">
                <a:latin typeface="Times New Roman" panose="02020603050405020304" pitchFamily="18" charset="0"/>
              </a:rPr>
              <a:t>	         end</a:t>
            </a:r>
            <a:endParaRPr lang="en-US" altLang="zh-CN" sz="1800" dirty="0">
              <a:latin typeface="Times New Roman" panose="02020603050405020304" pitchFamily="18" charset="0"/>
            </a:endParaRPr>
          </a:p>
          <a:p>
            <a:pPr marL="0" lvl="0" indent="0" algn="just">
              <a:lnSpc>
                <a:spcPct val="75000"/>
              </a:lnSpc>
              <a:spcBef>
                <a:spcPct val="0"/>
              </a:spcBef>
              <a:buClrTx/>
              <a:buFontTx/>
              <a:buNone/>
            </a:pPr>
            <a:r>
              <a:rPr lang="en-US" altLang="zh-CN" sz="1800" dirty="0">
                <a:latin typeface="Times New Roman" panose="02020603050405020304" pitchFamily="18" charset="0"/>
              </a:rPr>
              <a:t>                  end</a:t>
            </a:r>
            <a:endParaRPr lang="en-US" altLang="zh-CN" sz="1800" dirty="0">
              <a:latin typeface="Times New Roman" panose="02020603050405020304" pitchFamily="18" charset="0"/>
            </a:endParaRPr>
          </a:p>
          <a:p>
            <a:pPr marL="0" lvl="0" indent="0" algn="just">
              <a:lnSpc>
                <a:spcPct val="75000"/>
              </a:lnSpc>
              <a:spcBef>
                <a:spcPct val="0"/>
              </a:spcBef>
              <a:buClrTx/>
              <a:buFontTx/>
              <a:buNone/>
            </a:pPr>
            <a:r>
              <a:rPr lang="en-US" altLang="zh-CN" sz="1800" dirty="0">
                <a:latin typeface="Times New Roman" panose="02020603050405020304" pitchFamily="18" charset="0"/>
              </a:rPr>
              <a:t>          end</a:t>
            </a:r>
            <a:endParaRPr lang="en-US" altLang="zh-CN" sz="1800" dirty="0">
              <a:latin typeface="Times New Roman" panose="02020603050405020304" pitchFamily="18" charset="0"/>
            </a:endParaRPr>
          </a:p>
          <a:p>
            <a:pPr marL="0" lvl="0" indent="0" algn="just">
              <a:lnSpc>
                <a:spcPct val="75000"/>
              </a:lnSpc>
              <a:spcBef>
                <a:spcPct val="0"/>
              </a:spcBef>
              <a:buClrTx/>
              <a:buFontTx/>
              <a:buNone/>
            </a:pPr>
            <a:r>
              <a:rPr lang="en-US" altLang="zh-CN" sz="1800" dirty="0">
                <a:latin typeface="Times New Roman" panose="02020603050405020304" pitchFamily="18" charset="0"/>
              </a:rPr>
              <a:t>endmodule</a:t>
            </a:r>
            <a:endParaRPr lang="en-US" altLang="zh-CN" sz="1800" dirty="0">
              <a:latin typeface="Times New Roman" panose="02020603050405020304" pitchFamily="18" charset="0"/>
            </a:endParaRPr>
          </a:p>
        </p:txBody>
      </p:sp>
      <p:sp>
        <p:nvSpPr>
          <p:cNvPr id="2155528" name="AutoShape 8"/>
          <p:cNvSpPr/>
          <p:nvPr/>
        </p:nvSpPr>
        <p:spPr>
          <a:xfrm>
            <a:off x="5537200" y="1450975"/>
            <a:ext cx="3254375" cy="1411288"/>
          </a:xfrm>
          <a:prstGeom prst="wedgeRectCallout">
            <a:avLst>
              <a:gd name="adj1" fmla="val -109611"/>
              <a:gd name="adj2" fmla="val 15356"/>
            </a:avLst>
          </a:prstGeom>
          <a:solidFill>
            <a:srgbClr val="FFCCFF"/>
          </a:solidFill>
          <a:ln w="9525">
            <a:noFill/>
          </a:ln>
          <a:effectLst>
            <a:prstShdw prst="shdw17" dist="17961" dir="2699999">
              <a:srgbClr val="997A99"/>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en-US" altLang="zh-CN" sz="1800" dirty="0">
                <a:latin typeface="Times New Roman" panose="02020603050405020304" pitchFamily="18" charset="0"/>
              </a:rPr>
              <a:t>2^25=8588608</a:t>
            </a:r>
            <a:r>
              <a:rPr lang="zh-CN" altLang="en-US" sz="1800" dirty="0">
                <a:latin typeface="Times New Roman" panose="02020603050405020304" pitchFamily="18" charset="0"/>
              </a:rPr>
              <a:t>，故计数器位宽应为</a:t>
            </a:r>
            <a:r>
              <a:rPr lang="en-US" altLang="zh-CN" sz="1800" dirty="0">
                <a:latin typeface="Times New Roman" panose="02020603050405020304" pitchFamily="18" charset="0"/>
              </a:rPr>
              <a:t>25</a:t>
            </a:r>
            <a:r>
              <a:rPr lang="zh-CN" altLang="en-US" sz="1800" dirty="0">
                <a:latin typeface="Times New Roman" panose="02020603050405020304" pitchFamily="18" charset="0"/>
              </a:rPr>
              <a:t>，应写为</a:t>
            </a:r>
            <a:r>
              <a:rPr lang="en-US" altLang="zh-CN" sz="1800" dirty="0">
                <a:solidFill>
                  <a:srgbClr val="FF0066"/>
                </a:solidFill>
                <a:latin typeface="Times New Roman" panose="02020603050405020304" pitchFamily="18" charset="0"/>
              </a:rPr>
              <a:t>[22:0]</a:t>
            </a:r>
            <a:r>
              <a:rPr lang="en-US" altLang="zh-CN" sz="1800" dirty="0">
                <a:latin typeface="Times New Roman" panose="02020603050405020304" pitchFamily="18" charset="0"/>
              </a:rPr>
              <a:t> </a:t>
            </a:r>
            <a:r>
              <a:rPr lang="zh-CN" altLang="en-US" sz="1800" dirty="0">
                <a:latin typeface="Times New Roman" panose="02020603050405020304" pitchFamily="18" charset="0"/>
              </a:rPr>
              <a:t>。若写成</a:t>
            </a:r>
            <a:r>
              <a:rPr lang="en-US" altLang="zh-CN" sz="1800" dirty="0">
                <a:latin typeface="Times New Roman" panose="02020603050405020304" pitchFamily="18" charset="0"/>
              </a:rPr>
              <a:t>[15:0]</a:t>
            </a:r>
            <a:r>
              <a:rPr lang="zh-CN" altLang="en-US" sz="1800" dirty="0">
                <a:latin typeface="Times New Roman" panose="02020603050405020304" pitchFamily="18" charset="0"/>
              </a:rPr>
              <a:t>，则</a:t>
            </a:r>
            <a:r>
              <a:rPr lang="en-US" altLang="zh-CN" sz="1800" dirty="0">
                <a:latin typeface="Times New Roman" panose="02020603050405020304" pitchFamily="18" charset="0"/>
              </a:rPr>
              <a:t>clk_4</a:t>
            </a:r>
            <a:r>
              <a:rPr lang="zh-CN" altLang="en-US" sz="1800" dirty="0">
                <a:latin typeface="Times New Roman" panose="02020603050405020304" pitchFamily="18" charset="0"/>
              </a:rPr>
              <a:t>一直为</a:t>
            </a:r>
            <a:r>
              <a:rPr lang="en-US" altLang="zh-CN" sz="1800" dirty="0">
                <a:latin typeface="Times New Roman" panose="02020603050405020304" pitchFamily="18" charset="0"/>
              </a:rPr>
              <a:t>0</a:t>
            </a:r>
            <a:r>
              <a:rPr lang="zh-CN" altLang="en-US" sz="1800" dirty="0">
                <a:latin typeface="Times New Roman" panose="02020603050405020304" pitchFamily="18" charset="0"/>
              </a:rPr>
              <a:t>，则下载后数码管显示一直为</a:t>
            </a:r>
            <a:r>
              <a:rPr lang="en-US" altLang="zh-CN" sz="1800" dirty="0">
                <a:latin typeface="Times New Roman" panose="02020603050405020304" pitchFamily="18" charset="0"/>
              </a:rPr>
              <a:t>0</a:t>
            </a:r>
            <a:r>
              <a:rPr lang="zh-CN" altLang="en-US" sz="1800" dirty="0">
                <a:latin typeface="Times New Roman" panose="02020603050405020304" pitchFamily="18" charset="0"/>
              </a:rPr>
              <a:t>，扬声器一直是一个音调</a:t>
            </a:r>
            <a:endParaRPr lang="zh-CN" altLang="en-US" sz="1800" dirty="0">
              <a:latin typeface="Times New Roman" panose="02020603050405020304" pitchFamily="18" charset="0"/>
            </a:endParaRPr>
          </a:p>
        </p:txBody>
      </p:sp>
      <p:sp>
        <p:nvSpPr>
          <p:cNvPr id="2155523" name="Rectangle 3"/>
          <p:cNvSpPr>
            <a:spLocks noGrp="1"/>
          </p:cNvSpPr>
          <p:nvPr>
            <p:ph idx="1"/>
          </p:nvPr>
        </p:nvSpPr>
        <p:spPr>
          <a:xfrm>
            <a:off x="6764338" y="712788"/>
            <a:ext cx="1797050" cy="484187"/>
          </a:xfrm>
          <a:solidFill>
            <a:srgbClr val="00FFFF">
              <a:alpha val="100000"/>
            </a:srgbClr>
          </a:solidFill>
          <a:ln/>
          <a:effectLst>
            <a:prstShdw prst="shdw13" dist="53882" dir="13499999">
              <a:schemeClr val="bg2">
                <a:alpha val="100000"/>
              </a:schemeClr>
            </a:prstShdw>
          </a:effectLst>
        </p:spPr>
        <p:txBody>
          <a:bodyPr vert="horz" wrap="square" lIns="91440" tIns="45720" rIns="91440" bIns="45720" anchor="t" anchorCtr="0"/>
          <a:p>
            <a:pPr eaLnBrk="1" hangingPunct="1">
              <a:buNone/>
            </a:pPr>
            <a:r>
              <a:rPr lang="zh-CN" altLang="en-US" dirty="0">
                <a:solidFill>
                  <a:srgbClr val="FF0000"/>
                </a:solidFill>
                <a:latin typeface="华文新魏" panose="02010800040101010101" pitchFamily="2" charset="-122"/>
              </a:rPr>
              <a:t>错误</a:t>
            </a:r>
            <a:r>
              <a:rPr lang="zh-CN" altLang="en-US" dirty="0">
                <a:latin typeface="华文新魏" panose="02010800040101010101" pitchFamily="2" charset="-122"/>
              </a:rPr>
              <a:t>的写法</a:t>
            </a:r>
            <a:endParaRPr lang="zh-CN" altLang="en-US" dirty="0">
              <a:latin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155523"/>
                                        </p:tgtEl>
                                        <p:attrNameLst>
                                          <p:attrName>style.visibility</p:attrName>
                                        </p:attrNameLst>
                                      </p:cBhvr>
                                      <p:to>
                                        <p:strVal val="visible"/>
                                      </p:to>
                                    </p:set>
                                    <p:animEffect transition="in" filter="barn(outVertical)">
                                      <p:cBhvr>
                                        <p:cTn id="7" dur="500"/>
                                        <p:tgtEl>
                                          <p:spTgt spid="2155523"/>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2155527"/>
                                        </p:tgtEl>
                                        <p:attrNameLst>
                                          <p:attrName>style.visibility</p:attrName>
                                        </p:attrNameLst>
                                      </p:cBhvr>
                                      <p:to>
                                        <p:strVal val="visible"/>
                                      </p:to>
                                    </p:set>
                                    <p:anim calcmode="lin" valueType="num">
                                      <p:cBhvr additive="base">
                                        <p:cTn id="11" dur="500" fill="hold"/>
                                        <p:tgtEl>
                                          <p:spTgt spid="2155527"/>
                                        </p:tgtEl>
                                        <p:attrNameLst>
                                          <p:attrName>ppt_x</p:attrName>
                                        </p:attrNameLst>
                                      </p:cBhvr>
                                      <p:tavLst>
                                        <p:tav tm="0">
                                          <p:val>
                                            <p:strVal val="1+#ppt_w/2"/>
                                          </p:val>
                                        </p:tav>
                                        <p:tav tm="100000">
                                          <p:val>
                                            <p:strVal val="#ppt_x"/>
                                          </p:val>
                                        </p:tav>
                                      </p:tavLst>
                                    </p:anim>
                                    <p:anim calcmode="lin" valueType="num">
                                      <p:cBhvr additive="base">
                                        <p:cTn id="12" dur="500" fill="hold"/>
                                        <p:tgtEl>
                                          <p:spTgt spid="215552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55528"/>
                                        </p:tgtEl>
                                        <p:attrNameLst>
                                          <p:attrName>style.visibility</p:attrName>
                                        </p:attrNameLst>
                                      </p:cBhvr>
                                      <p:to>
                                        <p:strVal val="visible"/>
                                      </p:to>
                                    </p:set>
                                    <p:animEffect transition="in" filter="dissolve">
                                      <p:cBhvr>
                                        <p:cTn id="17" dur="500"/>
                                        <p:tgtEl>
                                          <p:spTgt spid="2155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527" grpId="0" animBg="1"/>
      <p:bldP spid="2155528" grpId="0" animBg="1"/>
      <p:bldP spid="2155523" grpId="0" animBg="1"/>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773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156547" name="Rectangle 3"/>
          <p:cNvSpPr>
            <a:spLocks noGrp="1"/>
          </p:cNvSpPr>
          <p:nvPr>
            <p:ph idx="1"/>
          </p:nvPr>
        </p:nvSpPr>
        <p:spPr>
          <a:xfrm>
            <a:off x="962025" y="1873250"/>
            <a:ext cx="7240588" cy="3154363"/>
          </a:xfrm>
          <a:ln/>
        </p:spPr>
        <p:txBody>
          <a:bodyPr vert="horz" wrap="square" lIns="91440" tIns="45720" rIns="91440" bIns="45720" anchor="t" anchorCtr="0"/>
          <a:p>
            <a:pPr eaLnBrk="1" hangingPunct="1">
              <a:lnSpc>
                <a:spcPct val="90000"/>
              </a:lnSpc>
              <a:buNone/>
            </a:pPr>
            <a:r>
              <a:rPr lang="en-US" altLang="zh-CN" dirty="0">
                <a:solidFill>
                  <a:srgbClr val="006600"/>
                </a:solidFill>
                <a:latin typeface="华文新魏" panose="02010800040101010101" pitchFamily="2" charset="-122"/>
              </a:rPr>
              <a:t>5</a:t>
            </a:r>
            <a:r>
              <a:rPr lang="zh-CN" altLang="en-US" dirty="0">
                <a:solidFill>
                  <a:srgbClr val="006600"/>
                </a:solidFill>
                <a:latin typeface="宋体" panose="02010600030101010101" pitchFamily="2" charset="-122"/>
              </a:rPr>
              <a:t>．</a:t>
            </a:r>
            <a:r>
              <a:rPr lang="zh-CN" altLang="en-US" dirty="0">
                <a:solidFill>
                  <a:srgbClr val="006600"/>
                </a:solidFill>
                <a:latin typeface="华文新魏" panose="02010800040101010101" pitchFamily="2" charset="-122"/>
                <a:ea typeface="华文新魏" panose="02010800040101010101" pitchFamily="2" charset="-122"/>
              </a:rPr>
              <a:t>注意程序书写规范：语句应注意缩进，</a:t>
            </a:r>
            <a:r>
              <a:rPr lang="en-US" altLang="zh-CN" dirty="0">
                <a:solidFill>
                  <a:srgbClr val="006600"/>
                </a:solidFill>
                <a:latin typeface="华文新魏" panose="02010800040101010101" pitchFamily="2" charset="-122"/>
                <a:ea typeface="华文新魏" panose="02010800040101010101" pitchFamily="2" charset="-122"/>
              </a:rPr>
              <a:t>if-else</a:t>
            </a:r>
            <a:r>
              <a:rPr lang="zh-CN" altLang="en-US" dirty="0">
                <a:solidFill>
                  <a:srgbClr val="006600"/>
                </a:solidFill>
                <a:latin typeface="华文新魏" panose="02010800040101010101" pitchFamily="2" charset="-122"/>
                <a:ea typeface="华文新魏" panose="02010800040101010101" pitchFamily="2" charset="-122"/>
              </a:rPr>
              <a:t>语句注意对齐，应添加必要的注释！</a:t>
            </a:r>
            <a:endParaRPr lang="zh-CN" altLang="en-US" dirty="0">
              <a:solidFill>
                <a:srgbClr val="006600"/>
              </a:solidFill>
              <a:latin typeface="华文新魏" panose="02010800040101010101" pitchFamily="2" charset="-122"/>
              <a:ea typeface="华文新魏" panose="02010800040101010101" pitchFamily="2" charset="-122"/>
            </a:endParaRPr>
          </a:p>
          <a:p>
            <a:pPr eaLnBrk="1" hangingPunct="1">
              <a:lnSpc>
                <a:spcPct val="90000"/>
              </a:lnSpc>
              <a:buNone/>
            </a:pPr>
            <a:endParaRPr lang="zh-CN" altLang="en-US" dirty="0">
              <a:solidFill>
                <a:srgbClr val="006600"/>
              </a:solidFill>
              <a:latin typeface="华文新魏" panose="02010800040101010101" pitchFamily="2" charset="-122"/>
              <a:ea typeface="华文新魏" panose="02010800040101010101" pitchFamily="2" charset="-122"/>
            </a:endParaRPr>
          </a:p>
          <a:p>
            <a:pPr algn="just" eaLnBrk="1" hangingPunct="1">
              <a:lnSpc>
                <a:spcPct val="90000"/>
              </a:lnSpc>
              <a:buNone/>
            </a:pPr>
            <a:r>
              <a:rPr lang="en-US" altLang="zh-CN" dirty="0">
                <a:solidFill>
                  <a:srgbClr val="006600"/>
                </a:solidFill>
                <a:latin typeface="华文新魏" panose="02010800040101010101" pitchFamily="2" charset="-122"/>
                <a:ea typeface="华文新魏" panose="02010800040101010101" pitchFamily="2" charset="-122"/>
              </a:rPr>
              <a:t>6</a:t>
            </a:r>
            <a:r>
              <a:rPr lang="zh-CN" altLang="en-US" dirty="0">
                <a:solidFill>
                  <a:srgbClr val="006600"/>
                </a:solidFill>
                <a:latin typeface="华文新魏" panose="02010800040101010101" pitchFamily="2" charset="-122"/>
                <a:ea typeface="华文新魏" panose="02010800040101010101" pitchFamily="2" charset="-122"/>
              </a:rPr>
              <a:t>．注意区分阻塞赋值和非阻塞赋值的区别。</a:t>
            </a:r>
            <a:endParaRPr lang="zh-CN" altLang="en-US" dirty="0">
              <a:solidFill>
                <a:srgbClr val="006600"/>
              </a:solidFill>
              <a:latin typeface="华文新魏" panose="02010800040101010101" pitchFamily="2" charset="-122"/>
              <a:ea typeface="华文新魏" panose="02010800040101010101" pitchFamily="2" charset="-122"/>
            </a:endParaRPr>
          </a:p>
          <a:p>
            <a:pPr eaLnBrk="1" hangingPunct="1">
              <a:lnSpc>
                <a:spcPct val="90000"/>
              </a:lnSpc>
            </a:pPr>
            <a:r>
              <a:rPr lang="zh-CN" altLang="en-US" dirty="0">
                <a:latin typeface="宋体" panose="02010600030101010101" pitchFamily="2" charset="-122"/>
              </a:rPr>
              <a:t>在一个源程序中，要么都采用阻塞赋值语句，要么都采用非阻塞赋值语句，最好不要混合使用，否则可能逻辑关系出错！</a:t>
            </a:r>
            <a:endParaRPr lang="zh-CN" altLang="en-US" dirty="0">
              <a:latin typeface="宋体" panose="02010600030101010101" pitchFamily="2" charset="-122"/>
            </a:endParaRPr>
          </a:p>
          <a:p>
            <a:pPr eaLnBrk="1" hangingPunct="1">
              <a:lnSpc>
                <a:spcPct val="90000"/>
              </a:lnSpc>
            </a:pPr>
            <a:r>
              <a:rPr lang="zh-CN" altLang="en-US" dirty="0">
                <a:latin typeface="宋体" panose="02010600030101010101" pitchFamily="2" charset="-122"/>
              </a:rPr>
              <a:t>为易于综合，建议均采用非阻塞赋值语句！</a:t>
            </a:r>
            <a:endParaRPr lang="zh-CN" altLang="en-US" dirty="0">
              <a:latin typeface="宋体" panose="02010600030101010101" pitchFamily="2" charset="-122"/>
            </a:endParaRPr>
          </a:p>
        </p:txBody>
      </p:sp>
      <p:sp>
        <p:nvSpPr>
          <p:cNvPr id="457732" name="Rectangle 4"/>
          <p:cNvSpPr/>
          <p:nvPr/>
        </p:nvSpPr>
        <p:spPr>
          <a:xfrm>
            <a:off x="1933575" y="3067050"/>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56547"/>
                                        </p:tgtEl>
                                        <p:attrNameLst>
                                          <p:attrName>style.visibility</p:attrName>
                                        </p:attrNameLst>
                                      </p:cBhvr>
                                      <p:to>
                                        <p:strVal val="visible"/>
                                      </p:to>
                                    </p:set>
                                    <p:anim calcmode="lin" valueType="num">
                                      <p:cBhvr additive="base">
                                        <p:cTn id="7" dur="500" fill="hold"/>
                                        <p:tgtEl>
                                          <p:spTgt spid="2156547"/>
                                        </p:tgtEl>
                                        <p:attrNameLst>
                                          <p:attrName>ppt_x</p:attrName>
                                        </p:attrNameLst>
                                      </p:cBhvr>
                                      <p:tavLst>
                                        <p:tav tm="0">
                                          <p:val>
                                            <p:strVal val="0-#ppt_w/2"/>
                                          </p:val>
                                        </p:tav>
                                        <p:tav tm="100000">
                                          <p:val>
                                            <p:strVal val="#ppt_x"/>
                                          </p:val>
                                        </p:tav>
                                      </p:tavLst>
                                    </p:anim>
                                    <p:anim calcmode="lin" valueType="num">
                                      <p:cBhvr additive="base">
                                        <p:cTn id="8" dur="500" fill="hold"/>
                                        <p:tgtEl>
                                          <p:spTgt spid="21565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65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2"/>
          <p:cNvSpPr>
            <a:spLocks noGrp="1" noChangeArrowheads="1"/>
          </p:cNvSpPr>
          <p:nvPr>
            <p:ph type="title"/>
          </p:nvPr>
        </p:nvSpPr>
        <p:spPr>
          <a:xfrm>
            <a:off x="533400" y="260350"/>
            <a:ext cx="7772400" cy="1143000"/>
          </a:xfrm>
          <a:extLst>
            <a:ext uri="{909E8E84-426E-40DD-AFC4-6F175D3DCCD1}">
              <a14:hiddenFill xmlns:a14="http://schemas.microsoft.com/office/drawing/2010/main">
                <a:solidFill>
                  <a:srgbClr val="FF7C80"/>
                </a:solidFill>
              </a14:hiddenFill>
            </a:ext>
          </a:extLst>
        </p:spPr>
        <p:txBody>
          <a:bodyPr vert="horz" wrap="square" lIns="91440" tIns="45720" rIns="91440" bIns="45720" numCol="1" anchor="ctr" anchorCtr="0" compatLnSpc="1"/>
          <a:lstStyle/>
          <a:p>
            <a:pPr marL="0" marR="0" lvl="0" indent="0" algn="l" defTabSz="685800" rtl="0" eaLnBrk="1" fontAlgn="base" latinLnBrk="0" hangingPunct="1">
              <a:lnSpc>
                <a:spcPct val="90000"/>
              </a:lnSpc>
              <a:spcBef>
                <a:spcPct val="0"/>
              </a:spcBef>
              <a:spcAft>
                <a:spcPct val="0"/>
              </a:spcAft>
              <a:buClrTx/>
              <a:buSzTx/>
              <a:buFontTx/>
              <a:buNone/>
              <a:defRPr/>
            </a:pPr>
            <a:r>
              <a:rPr kumimoji="1" lang="zh-CN" altLang="zh-CN" sz="2800" b="0" i="0" u="none" strike="noStrike" kern="1200" cap="none" spc="0" normalizeH="0" baseline="0" noProof="0" dirty="0" smtClean="0">
                <a:ln>
                  <a:noFill/>
                </a:ln>
                <a:solidFill>
                  <a:srgbClr val="FF0066"/>
                </a:solidFill>
                <a:effectLst/>
                <a:uLnTx/>
                <a:uFillTx/>
                <a:latin typeface="华文新魏" panose="02010800040101010101" pitchFamily="2" charset="-122"/>
                <a:ea typeface="华文新魏" panose="02010800040101010101" pitchFamily="2" charset="-122"/>
                <a:cs typeface="+mj-cs"/>
              </a:rPr>
              <a:t>门</a:t>
            </a:r>
            <a:r>
              <a:rPr kumimoji="1" lang="zh-CN" altLang="zh-CN" sz="2800" b="0" i="0" u="none" strike="noStrike" kern="1200" cap="none" spc="0" normalizeH="0" baseline="0" noProof="0" dirty="0" smtClean="0">
                <a:ln>
                  <a:noFill/>
                </a:ln>
                <a:solidFill>
                  <a:schemeClr val="tx2"/>
                </a:solidFill>
                <a:effectLst/>
                <a:uLnTx/>
                <a:uFillTx/>
                <a:latin typeface="华文新魏" panose="02010800040101010101" pitchFamily="2" charset="-122"/>
                <a:ea typeface="华文新魏" panose="02010800040101010101" pitchFamily="2" charset="-122"/>
                <a:cs typeface="+mj-cs"/>
              </a:rPr>
              <a:t>元件例化</a:t>
            </a:r>
            <a:r>
              <a:rPr kumimoji="1" lang="en-US" altLang="zh-CN" sz="2800" b="0" i="0" u="none" strike="noStrike" kern="1200" cap="none" spc="0" normalizeH="0" baseline="0" noProof="0" dirty="0" smtClean="0">
                <a:ln>
                  <a:noFill/>
                </a:ln>
                <a:solidFill>
                  <a:schemeClr val="tx2"/>
                </a:solidFill>
                <a:effectLst/>
                <a:uLnTx/>
                <a:uFillTx/>
                <a:latin typeface="华文新魏" panose="02010800040101010101" pitchFamily="2" charset="-122"/>
                <a:ea typeface="华文新魏" panose="02010800040101010101" pitchFamily="2" charset="-122"/>
                <a:cs typeface="+mj-cs"/>
              </a:rPr>
              <a:t>     </a:t>
            </a:r>
            <a:r>
              <a:rPr kumimoji="0" lang="zh-CN"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mj-cs"/>
              </a:rPr>
              <a:t>门级描述</a:t>
            </a:r>
            <a:r>
              <a:rPr kumimoji="0" lang="en-US" altLang="zh-CN" sz="2800" b="1" i="0" u="none" strike="noStrike" kern="1200" cap="none" spc="0" normalizeH="0" baseline="0" noProof="0" dirty="0" smtClean="0">
                <a:ln>
                  <a:noFill/>
                </a:ln>
                <a:solidFill>
                  <a:schemeClr val="hlink"/>
                </a:solidFill>
                <a:effectLst>
                  <a:outerShdw blurRad="38100" dist="38100" dir="2700000" algn="tl">
                    <a:srgbClr val="C0C0C0"/>
                  </a:outerShdw>
                </a:effectLst>
                <a:uLnTx/>
                <a:uFillTx/>
                <a:latin typeface="+mj-lt"/>
                <a:ea typeface="+mj-ea"/>
                <a:cs typeface="+mj-cs"/>
              </a:rPr>
              <a:t>2</a:t>
            </a:r>
            <a:r>
              <a:rPr kumimoji="0" lang="zh-CN" altLang="en-US" sz="2800" b="1" i="0" u="none" strike="noStrike" kern="1200" cap="none" spc="0" normalizeH="0" baseline="0" noProof="0" dirty="0" smtClean="0">
                <a:ln>
                  <a:noFill/>
                </a:ln>
                <a:solidFill>
                  <a:schemeClr val="hlink"/>
                </a:solidFill>
                <a:effectLst>
                  <a:outerShdw blurRad="38100" dist="38100" dir="2700000" algn="tl">
                    <a:srgbClr val="C0C0C0"/>
                  </a:outerShdw>
                </a:effectLst>
                <a:uLnTx/>
                <a:uFillTx/>
                <a:latin typeface="+mj-lt"/>
                <a:ea typeface="+mj-ea"/>
                <a:cs typeface="+mj-cs"/>
              </a:rPr>
              <a:t>选1</a:t>
            </a:r>
            <a:br>
              <a:rPr kumimoji="0" lang="zh-CN" altLang="en-US" sz="2800" b="1" i="0" u="none" strike="noStrike" kern="1200" cap="none" spc="0" normalizeH="0" baseline="0" noProof="0" dirty="0" smtClean="0">
                <a:ln>
                  <a:noFill/>
                </a:ln>
                <a:solidFill>
                  <a:schemeClr val="hlink"/>
                </a:solidFill>
                <a:effectLst>
                  <a:outerShdw blurRad="38100" dist="38100" dir="2700000" algn="tl">
                    <a:srgbClr val="C0C0C0"/>
                  </a:outerShdw>
                </a:effectLst>
                <a:uLnTx/>
                <a:uFillTx/>
                <a:latin typeface="+mj-lt"/>
                <a:ea typeface="+mj-ea"/>
                <a:cs typeface="+mj-cs"/>
              </a:rPr>
            </a:br>
            <a:endParaRPr kumimoji="0" lang="en-US" altLang="zh-CN" sz="2800" b="0" i="0" u="none" strike="noStrike" kern="1200" cap="none" spc="0" normalizeH="0" baseline="0" noProof="0" dirty="0" smtClean="0">
              <a:ln>
                <a:noFill/>
              </a:ln>
              <a:solidFill>
                <a:srgbClr val="CC3300"/>
              </a:solidFill>
              <a:effectLst/>
              <a:uLnTx/>
              <a:uFillTx/>
              <a:latin typeface="+mj-lt"/>
              <a:ea typeface="+mj-ea"/>
              <a:cs typeface="+mj-cs"/>
            </a:endParaRPr>
          </a:p>
        </p:txBody>
      </p:sp>
      <p:sp>
        <p:nvSpPr>
          <p:cNvPr id="100355" name="Line 3"/>
          <p:cNvSpPr/>
          <p:nvPr/>
        </p:nvSpPr>
        <p:spPr>
          <a:xfrm>
            <a:off x="533400" y="1143000"/>
            <a:ext cx="8382000" cy="0"/>
          </a:xfrm>
          <a:prstGeom prst="line">
            <a:avLst/>
          </a:prstGeom>
          <a:ln w="9525" cap="flat" cmpd="sng">
            <a:solidFill>
              <a:schemeClr val="accent2"/>
            </a:solidFill>
            <a:prstDash val="solid"/>
            <a:headEnd type="none" w="med" len="med"/>
            <a:tailEnd type="none" w="med" len="med"/>
          </a:ln>
        </p:spPr>
      </p:sp>
      <p:sp>
        <p:nvSpPr>
          <p:cNvPr id="100356" name="Line 5"/>
          <p:cNvSpPr/>
          <p:nvPr/>
        </p:nvSpPr>
        <p:spPr>
          <a:xfrm>
            <a:off x="609600" y="1143000"/>
            <a:ext cx="8382000" cy="0"/>
          </a:xfrm>
          <a:prstGeom prst="line">
            <a:avLst/>
          </a:prstGeom>
          <a:ln w="9525" cap="flat" cmpd="sng">
            <a:solidFill>
              <a:schemeClr val="accent2"/>
            </a:solidFill>
            <a:prstDash val="solid"/>
            <a:headEnd type="none" w="med" len="med"/>
            <a:tailEnd type="none" w="med" len="med"/>
          </a:ln>
        </p:spPr>
      </p:sp>
      <p:graphicFrame>
        <p:nvGraphicFramePr>
          <p:cNvPr id="100357" name="Object 8"/>
          <p:cNvGraphicFramePr>
            <a:graphicFrameLocks noChangeAspect="1"/>
          </p:cNvGraphicFramePr>
          <p:nvPr/>
        </p:nvGraphicFramePr>
        <p:xfrm>
          <a:off x="685800" y="1219200"/>
          <a:ext cx="3124200" cy="1865313"/>
        </p:xfrm>
        <a:graphic>
          <a:graphicData uri="http://schemas.openxmlformats.org/presentationml/2006/ole">
            <mc:AlternateContent xmlns:mc="http://schemas.openxmlformats.org/markup-compatibility/2006">
              <mc:Choice xmlns:v="urn:schemas-microsoft-com:vml" Requires="v">
                <p:oleObj spid="_x0000_s3076" name="" r:id="rId1" imgW="2647950" imgH="1581150" progId="Paint.Picture">
                  <p:embed/>
                </p:oleObj>
              </mc:Choice>
              <mc:Fallback>
                <p:oleObj name="" r:id="rId1" imgW="2647950" imgH="1581150" progId="Paint.Picture">
                  <p:embed/>
                  <p:pic>
                    <p:nvPicPr>
                      <p:cNvPr id="0" name="图片 3075"/>
                      <p:cNvPicPr/>
                      <p:nvPr/>
                    </p:nvPicPr>
                    <p:blipFill>
                      <a:blip r:embed="rId2"/>
                      <a:stretch>
                        <a:fillRect/>
                      </a:stretch>
                    </p:blipFill>
                    <p:spPr>
                      <a:xfrm>
                        <a:off x="685800" y="1219200"/>
                        <a:ext cx="3124200" cy="1865313"/>
                      </a:xfrm>
                      <a:prstGeom prst="rect">
                        <a:avLst/>
                      </a:prstGeom>
                      <a:noFill/>
                      <a:ln w="38100">
                        <a:noFill/>
                        <a:miter/>
                      </a:ln>
                    </p:spPr>
                  </p:pic>
                </p:oleObj>
              </mc:Fallback>
            </mc:AlternateContent>
          </a:graphicData>
        </a:graphic>
      </p:graphicFrame>
      <p:sp>
        <p:nvSpPr>
          <p:cNvPr id="100358" name="Text Box 9"/>
          <p:cNvSpPr txBox="1"/>
          <p:nvPr/>
        </p:nvSpPr>
        <p:spPr>
          <a:xfrm>
            <a:off x="4267200" y="1143000"/>
            <a:ext cx="4337050" cy="3108325"/>
          </a:xfrm>
          <a:prstGeom prst="rect">
            <a:avLst/>
          </a:prstGeom>
          <a:noFill/>
          <a:ln w="9525" cap="flat" cmpd="sng">
            <a:solidFill>
              <a:srgbClr val="FF3399"/>
            </a:solidFill>
            <a:prstDash val="solid"/>
            <a:miter/>
            <a:headEnd type="none" w="med" len="med"/>
            <a:tailEnd type="none" w="med" len="med"/>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b="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lnSpc>
                <a:spcPct val="100000"/>
              </a:lnSpc>
              <a:spcBef>
                <a:spcPct val="10000"/>
              </a:spcBef>
              <a:buFontTx/>
              <a:buNone/>
            </a:pPr>
            <a:r>
              <a:rPr lang="en-US" altLang="zh-CN" sz="2000" b="1" dirty="0">
                <a:solidFill>
                  <a:srgbClr val="FF0000"/>
                </a:solidFill>
                <a:latin typeface="Courier-Bold"/>
              </a:rPr>
              <a:t>module</a:t>
            </a:r>
            <a:r>
              <a:rPr lang="en-US" altLang="zh-CN" sz="2000" b="1" dirty="0">
                <a:solidFill>
                  <a:srgbClr val="000000"/>
                </a:solidFill>
                <a:latin typeface="Courier-Bold"/>
              </a:rPr>
              <a:t>  MUX2_1 (out, a, b, sel);</a:t>
            </a:r>
            <a:endParaRPr lang="en-US" altLang="zh-CN" sz="2000" b="1" dirty="0">
              <a:solidFill>
                <a:srgbClr val="000000"/>
              </a:solidFill>
              <a:latin typeface="Courier-Bold"/>
            </a:endParaRPr>
          </a:p>
          <a:p>
            <a:pPr marL="0" lvl="0" indent="0" defTabSz="914400" eaLnBrk="1" hangingPunct="1">
              <a:lnSpc>
                <a:spcPct val="100000"/>
              </a:lnSpc>
              <a:spcBef>
                <a:spcPct val="10000"/>
              </a:spcBef>
              <a:buFontTx/>
              <a:buNone/>
            </a:pPr>
            <a:r>
              <a:rPr lang="en-US" altLang="zh-CN" sz="2000" b="1" dirty="0">
                <a:solidFill>
                  <a:srgbClr val="000000"/>
                </a:solidFill>
                <a:latin typeface="Courier-Bold"/>
              </a:rPr>
              <a:t>    </a:t>
            </a:r>
            <a:r>
              <a:rPr lang="en-US" altLang="zh-CN" sz="2000" b="1" dirty="0">
                <a:solidFill>
                  <a:srgbClr val="C55A11"/>
                </a:solidFill>
                <a:latin typeface="Courier-Bold"/>
              </a:rPr>
              <a:t>output</a:t>
            </a:r>
            <a:r>
              <a:rPr lang="en-US" altLang="zh-CN" sz="2000" b="1" dirty="0">
                <a:solidFill>
                  <a:srgbClr val="000000"/>
                </a:solidFill>
                <a:latin typeface="Courier-Bold"/>
              </a:rPr>
              <a:t> out;</a:t>
            </a:r>
            <a:endParaRPr lang="en-US" altLang="zh-CN" sz="2000" b="1" dirty="0">
              <a:solidFill>
                <a:srgbClr val="000000"/>
              </a:solidFill>
              <a:latin typeface="Courier-Bold"/>
            </a:endParaRPr>
          </a:p>
          <a:p>
            <a:pPr marL="0" lvl="0" indent="0" defTabSz="914400" eaLnBrk="1" hangingPunct="1">
              <a:lnSpc>
                <a:spcPct val="100000"/>
              </a:lnSpc>
              <a:spcBef>
                <a:spcPct val="10000"/>
              </a:spcBef>
              <a:buFontTx/>
              <a:buNone/>
            </a:pPr>
            <a:r>
              <a:rPr lang="en-US" altLang="zh-CN" sz="2000" b="1" dirty="0">
                <a:solidFill>
                  <a:srgbClr val="000000"/>
                </a:solidFill>
                <a:latin typeface="Courier-Bold"/>
              </a:rPr>
              <a:t>    </a:t>
            </a:r>
            <a:r>
              <a:rPr lang="en-US" altLang="zh-CN" sz="2000" b="1" dirty="0">
                <a:solidFill>
                  <a:srgbClr val="C55A11"/>
                </a:solidFill>
                <a:latin typeface="Courier-Bold"/>
              </a:rPr>
              <a:t>input</a:t>
            </a:r>
            <a:r>
              <a:rPr lang="en-US" altLang="zh-CN" sz="2000" b="1" dirty="0">
                <a:solidFill>
                  <a:srgbClr val="000000"/>
                </a:solidFill>
                <a:latin typeface="Courier-Bold"/>
              </a:rPr>
              <a:t> a, b, sel;</a:t>
            </a:r>
            <a:endParaRPr lang="en-US" altLang="zh-CN" sz="2000" b="1" dirty="0">
              <a:solidFill>
                <a:srgbClr val="000000"/>
              </a:solidFill>
              <a:latin typeface="Courier-Bold"/>
            </a:endParaRPr>
          </a:p>
          <a:p>
            <a:pPr marL="0" lvl="0" indent="0" defTabSz="914400" eaLnBrk="1" hangingPunct="1">
              <a:lnSpc>
                <a:spcPct val="100000"/>
              </a:lnSpc>
              <a:spcBef>
                <a:spcPct val="10000"/>
              </a:spcBef>
              <a:buFontTx/>
              <a:buNone/>
            </a:pPr>
            <a:r>
              <a:rPr lang="en-US" altLang="zh-CN" sz="2000" b="1" dirty="0">
                <a:solidFill>
                  <a:srgbClr val="C55A11"/>
                </a:solidFill>
                <a:latin typeface="Courier-Bold"/>
              </a:rPr>
              <a:t>     wire</a:t>
            </a:r>
            <a:r>
              <a:rPr lang="en-US" altLang="zh-CN" sz="2000" b="1" dirty="0">
                <a:solidFill>
                  <a:srgbClr val="000000"/>
                </a:solidFill>
                <a:latin typeface="Courier-Bold"/>
              </a:rPr>
              <a:t> sel_, a1, b1;</a:t>
            </a:r>
            <a:endParaRPr lang="en-US" altLang="zh-CN" sz="2000" b="1" dirty="0">
              <a:solidFill>
                <a:srgbClr val="000000"/>
              </a:solidFill>
              <a:latin typeface="Courier-Bold"/>
            </a:endParaRPr>
          </a:p>
          <a:p>
            <a:pPr marL="0" lvl="0" indent="0" defTabSz="914400" eaLnBrk="1" hangingPunct="1">
              <a:lnSpc>
                <a:spcPct val="100000"/>
              </a:lnSpc>
              <a:spcBef>
                <a:spcPct val="10000"/>
              </a:spcBef>
              <a:buFontTx/>
              <a:buNone/>
            </a:pPr>
            <a:r>
              <a:rPr lang="en-US" altLang="zh-CN" sz="2000" b="1" dirty="0">
                <a:solidFill>
                  <a:srgbClr val="000000"/>
                </a:solidFill>
                <a:latin typeface="Courier-Bold"/>
              </a:rPr>
              <a:t>        not (sel_, sel);</a:t>
            </a:r>
            <a:endParaRPr lang="en-US" altLang="zh-CN" sz="2000" b="1" dirty="0">
              <a:solidFill>
                <a:srgbClr val="000000"/>
              </a:solidFill>
              <a:latin typeface="Courier-Bold"/>
            </a:endParaRPr>
          </a:p>
          <a:p>
            <a:pPr marL="0" lvl="0" indent="0" defTabSz="914400" eaLnBrk="1" hangingPunct="1">
              <a:lnSpc>
                <a:spcPct val="100000"/>
              </a:lnSpc>
              <a:spcBef>
                <a:spcPct val="10000"/>
              </a:spcBef>
              <a:buFontTx/>
              <a:buNone/>
            </a:pPr>
            <a:r>
              <a:rPr lang="en-US" altLang="zh-CN" sz="2000" b="1" dirty="0">
                <a:solidFill>
                  <a:srgbClr val="000000"/>
                </a:solidFill>
                <a:latin typeface="Courier-Bold"/>
              </a:rPr>
              <a:t>        and (a1, a, sel_);</a:t>
            </a:r>
            <a:endParaRPr lang="en-US" altLang="zh-CN" sz="2000" b="1" dirty="0">
              <a:solidFill>
                <a:srgbClr val="000000"/>
              </a:solidFill>
              <a:latin typeface="Courier-Bold"/>
            </a:endParaRPr>
          </a:p>
          <a:p>
            <a:pPr marL="0" lvl="0" indent="0" defTabSz="914400" eaLnBrk="1" hangingPunct="1">
              <a:lnSpc>
                <a:spcPct val="100000"/>
              </a:lnSpc>
              <a:spcBef>
                <a:spcPct val="10000"/>
              </a:spcBef>
              <a:buFontTx/>
              <a:buNone/>
            </a:pPr>
            <a:r>
              <a:rPr lang="en-US" altLang="zh-CN" sz="2000" b="1" dirty="0">
                <a:solidFill>
                  <a:srgbClr val="000000"/>
                </a:solidFill>
                <a:latin typeface="Courier-Bold"/>
              </a:rPr>
              <a:t>        and (b1, b, sel);</a:t>
            </a:r>
            <a:endParaRPr lang="en-US" altLang="zh-CN" sz="2000" b="1" dirty="0">
              <a:solidFill>
                <a:srgbClr val="000000"/>
              </a:solidFill>
              <a:latin typeface="Courier-Bold"/>
            </a:endParaRPr>
          </a:p>
          <a:p>
            <a:pPr marL="0" lvl="0" indent="0" defTabSz="914400" eaLnBrk="1" hangingPunct="1">
              <a:lnSpc>
                <a:spcPct val="100000"/>
              </a:lnSpc>
              <a:spcBef>
                <a:spcPct val="10000"/>
              </a:spcBef>
              <a:buFontTx/>
              <a:buNone/>
            </a:pPr>
            <a:r>
              <a:rPr lang="en-US" altLang="zh-CN" sz="2000" b="1" dirty="0">
                <a:solidFill>
                  <a:srgbClr val="000000"/>
                </a:solidFill>
                <a:latin typeface="Courier-Bold"/>
              </a:rPr>
              <a:t>         or (out, a1, b1);</a:t>
            </a:r>
            <a:endParaRPr lang="en-US" altLang="zh-CN" sz="2000" b="1" dirty="0">
              <a:solidFill>
                <a:srgbClr val="000000"/>
              </a:solidFill>
              <a:latin typeface="Courier-Bold"/>
            </a:endParaRPr>
          </a:p>
          <a:p>
            <a:pPr marL="0" lvl="0" indent="0" defTabSz="914400" eaLnBrk="1" hangingPunct="1">
              <a:lnSpc>
                <a:spcPct val="100000"/>
              </a:lnSpc>
              <a:spcBef>
                <a:spcPct val="10000"/>
              </a:spcBef>
              <a:buFontTx/>
              <a:buNone/>
            </a:pPr>
            <a:r>
              <a:rPr lang="en-US" altLang="zh-CN" sz="2000" b="1" dirty="0">
                <a:solidFill>
                  <a:srgbClr val="FF0000"/>
                </a:solidFill>
                <a:latin typeface="Courier-Bold"/>
              </a:rPr>
              <a:t>endmodule</a:t>
            </a:r>
            <a:endParaRPr lang="en-US" altLang="zh-CN" sz="2000" b="1" dirty="0">
              <a:solidFill>
                <a:srgbClr val="FF0000"/>
              </a:solidFill>
              <a:latin typeface="Arial" panose="020B0604020202020204" pitchFamily="34" charset="0"/>
            </a:endParaRPr>
          </a:p>
        </p:txBody>
      </p:sp>
      <p:sp>
        <p:nvSpPr>
          <p:cNvPr id="100359" name="AutoShape 11"/>
          <p:cNvSpPr/>
          <p:nvPr/>
        </p:nvSpPr>
        <p:spPr>
          <a:xfrm>
            <a:off x="6553200" y="3986213"/>
            <a:ext cx="1371600" cy="1295400"/>
          </a:xfrm>
          <a:prstGeom prst="wedgeRectCallout">
            <a:avLst>
              <a:gd name="adj1" fmla="val -114815"/>
              <a:gd name="adj2" fmla="val -63236"/>
            </a:avLst>
          </a:prstGeom>
          <a:solidFill>
            <a:srgbClr val="66FF33"/>
          </a:solidFill>
          <a:ln w="9525" cap="flat" cmpd="sng">
            <a:solidFill>
              <a:schemeClr val="tx1"/>
            </a:solidFill>
            <a:prstDash val="solid"/>
            <a:miter/>
            <a:headEnd type="none" w="med" len="med"/>
            <a:tailEnd type="none" w="med" len="med"/>
          </a:ln>
        </p:spPr>
        <p:txBody>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b="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lnSpc>
                <a:spcPct val="100000"/>
              </a:lnSpc>
              <a:spcBef>
                <a:spcPct val="0"/>
              </a:spcBef>
              <a:buFontTx/>
              <a:buNone/>
            </a:pPr>
            <a:r>
              <a:rPr lang="zh-CN" altLang="en-US" sz="2000" b="1" dirty="0">
                <a:solidFill>
                  <a:srgbClr val="FF0000"/>
                </a:solidFill>
                <a:latin typeface="Arial" panose="020B0604020202020204" pitchFamily="34" charset="0"/>
              </a:rPr>
              <a:t>已定义的 </a:t>
            </a:r>
            <a:r>
              <a:rPr lang="en-US" altLang="zh-CN" sz="2000" b="1" dirty="0">
                <a:solidFill>
                  <a:srgbClr val="FF0000"/>
                </a:solidFill>
                <a:latin typeface="Arial" panose="020B0604020202020204" pitchFamily="34" charset="0"/>
              </a:rPr>
              <a:t>Verilog</a:t>
            </a:r>
            <a:r>
              <a:rPr lang="zh-CN" altLang="en-US" sz="2000" b="1" dirty="0">
                <a:solidFill>
                  <a:srgbClr val="FF0000"/>
                </a:solidFill>
                <a:latin typeface="Arial" panose="020B0604020202020204" pitchFamily="34" charset="0"/>
              </a:rPr>
              <a:t>基本单元的实例</a:t>
            </a:r>
            <a:endParaRPr lang="zh-CN" altLang="en-US" sz="2000" b="1" dirty="0">
              <a:solidFill>
                <a:srgbClr val="FF0000"/>
              </a:solidFill>
              <a:latin typeface="Arial" panose="020B0604020202020204" pitchFamily="34" charset="0"/>
            </a:endParaRPr>
          </a:p>
        </p:txBody>
      </p:sp>
      <p:sp>
        <p:nvSpPr>
          <p:cNvPr id="100360" name="Rectangle 12"/>
          <p:cNvSpPr>
            <a:spLocks noGrp="1"/>
          </p:cNvSpPr>
          <p:nvPr>
            <p:ph idx="1"/>
          </p:nvPr>
        </p:nvSpPr>
        <p:spPr>
          <a:xfrm>
            <a:off x="0" y="3357563"/>
            <a:ext cx="4191000" cy="1008062"/>
          </a:xfrm>
          <a:ln/>
        </p:spPr>
        <p:txBody>
          <a:bodyPr vert="horz" wrap="square" lIns="91440" tIns="45720" rIns="91440" bIns="45720" anchor="t" anchorCtr="0"/>
          <a:p>
            <a:pPr marL="533400" indent="-533400" eaLnBrk="1" hangingPunct="1"/>
            <a:r>
              <a:rPr lang="en-US" altLang="zh-CN" sz="1800" b="1" dirty="0">
                <a:solidFill>
                  <a:srgbClr val="0000FF"/>
                </a:solidFill>
                <a:latin typeface="Arial" panose="020B0604020202020204" pitchFamily="34" charset="0"/>
              </a:rPr>
              <a:t>a, b, sel</a:t>
            </a:r>
            <a:r>
              <a:rPr lang="zh-CN" altLang="en-US" sz="1800" b="1" dirty="0">
                <a:solidFill>
                  <a:srgbClr val="0000FF"/>
                </a:solidFill>
                <a:latin typeface="Arial" panose="020B0604020202020204" pitchFamily="34" charset="0"/>
              </a:rPr>
              <a:t>是输入端口，</a:t>
            </a:r>
            <a:r>
              <a:rPr lang="en-US" altLang="zh-CN" sz="1800" b="1" dirty="0">
                <a:solidFill>
                  <a:srgbClr val="0000FF"/>
                </a:solidFill>
                <a:latin typeface="Arial" panose="020B0604020202020204" pitchFamily="34" charset="0"/>
              </a:rPr>
              <a:t>out</a:t>
            </a:r>
            <a:r>
              <a:rPr lang="zh-CN" altLang="en-US" sz="1800" b="1" dirty="0">
                <a:solidFill>
                  <a:srgbClr val="0000FF"/>
                </a:solidFill>
                <a:latin typeface="Arial" panose="020B0604020202020204" pitchFamily="34" charset="0"/>
              </a:rPr>
              <a:t>是输出端口。所有信号通过这些端口从模块输入</a:t>
            </a:r>
            <a:r>
              <a:rPr lang="en-US" altLang="zh-CN" sz="1800" b="1" dirty="0">
                <a:solidFill>
                  <a:srgbClr val="0000FF"/>
                </a:solidFill>
                <a:latin typeface="Arial" panose="020B0604020202020204" pitchFamily="34" charset="0"/>
              </a:rPr>
              <a:t>/</a:t>
            </a:r>
            <a:r>
              <a:rPr lang="zh-CN" altLang="en-US" sz="1800" b="1" dirty="0">
                <a:solidFill>
                  <a:srgbClr val="0000FF"/>
                </a:solidFill>
                <a:latin typeface="Arial" panose="020B0604020202020204" pitchFamily="34" charset="0"/>
              </a:rPr>
              <a:t>输出。</a:t>
            </a:r>
            <a:endParaRPr lang="zh-CN" altLang="en-US" sz="1800" b="1" dirty="0">
              <a:solidFill>
                <a:srgbClr val="0000FF"/>
              </a:solidFill>
              <a:latin typeface="Arial" panose="020B0604020202020204" pitchFamily="34" charset="0"/>
            </a:endParaRPr>
          </a:p>
        </p:txBody>
      </p:sp>
      <p:sp>
        <p:nvSpPr>
          <p:cNvPr id="100361" name="矩形 1"/>
          <p:cNvSpPr/>
          <p:nvPr/>
        </p:nvSpPr>
        <p:spPr>
          <a:xfrm>
            <a:off x="490538" y="5564188"/>
            <a:ext cx="8382000" cy="1014412"/>
          </a:xfrm>
          <a:prstGeom prst="rect">
            <a:avLst/>
          </a:prstGeom>
          <a:noFill/>
          <a:ln w="9525">
            <a:noFill/>
          </a:ln>
        </p:spPr>
        <p:txBody>
          <a:bodyPr>
            <a:spAutoFit/>
          </a:bodyPr>
          <a:p>
            <a:pPr eaLnBrk="1" hangingPunct="1"/>
            <a:r>
              <a:rPr lang="zh-CN" altLang="en-US" sz="2000" dirty="0">
                <a:solidFill>
                  <a:srgbClr val="0000FF"/>
                </a:solidFill>
                <a:latin typeface="Arial" panose="020B0604020202020204" pitchFamily="34" charset="0"/>
              </a:rPr>
              <a:t>一个模块可以通过模块名及端口说明使用另一个模块。实例化模块时不需要知道其实现细节。这正是自上而下设计方法的一个重要特点。模块的实现可以是行为级也可以是门级，但并不影响高层次模块对它的使用。</a:t>
            </a:r>
            <a:endParaRPr lang="zh-CN" altLang="en-US" sz="2000" dirty="0">
              <a:solidFill>
                <a:srgbClr val="0000FF"/>
              </a:solidFill>
              <a:latin typeface="Arial" panose="020B0604020202020204" pitchFamily="34" charset="0"/>
            </a:endParaRPr>
          </a:p>
        </p:txBody>
      </p:sp>
    </p:spTree>
  </p:cSld>
  <p:clrMapOvr>
    <a:masterClrMapping/>
  </p:clrMapOvr>
  <p:transition spd="slow">
    <p:pull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Rectangle 2"/>
          <p:cNvSpPr>
            <a:spLocks noGrp="1" noChangeArrowheads="1"/>
          </p:cNvSpPr>
          <p:nvPr>
            <p:ph type="title"/>
          </p:nvPr>
        </p:nvSpPr>
        <p:spPr>
          <a:xfrm>
            <a:off x="609600" y="333375"/>
            <a:ext cx="8534400" cy="1055688"/>
          </a:xfrm>
          <a:extLst>
            <a:ext uri="{909E8E84-426E-40DD-AFC4-6F175D3DCCD1}">
              <a14:hiddenFill xmlns:a14="http://schemas.microsoft.com/office/drawing/2010/main">
                <a:solidFill>
                  <a:srgbClr val="FF7C80"/>
                </a:solidFill>
              </a14:hiddenFill>
            </a:ext>
          </a:extLst>
        </p:spPr>
        <p:txBody>
          <a:bodyPr vert="horz" wrap="square" lIns="91440" tIns="45720" rIns="91440" bIns="45720" numCol="1" anchor="ctr" anchorCtr="0" compatLnSpc="1"/>
          <a:lstStyle/>
          <a:p>
            <a:pPr marL="0" marR="0" lvl="0" indent="0" algn="l" defTabSz="685800" rtl="0" eaLnBrk="0" fontAlgn="base" latinLnBrk="0" hangingPunct="0">
              <a:lnSpc>
                <a:spcPct val="90000"/>
              </a:lnSpc>
              <a:spcBef>
                <a:spcPct val="0"/>
              </a:spcBef>
              <a:spcAft>
                <a:spcPct val="0"/>
              </a:spcAft>
              <a:buClrTx/>
              <a:buSzTx/>
              <a:buFontTx/>
              <a:buNone/>
              <a:defRPr/>
            </a:pPr>
            <a:r>
              <a:rPr kumimoji="0" lang="zh-CN" altLang="en-US" sz="2955" b="1" i="0" u="none" strike="noStrike" kern="1200" cap="none" spc="0" normalizeH="0" baseline="0" noProof="0" dirty="0">
                <a:ln>
                  <a:noFill/>
                </a:ln>
                <a:solidFill>
                  <a:srgbClr val="FF0066"/>
                </a:solidFill>
                <a:effectLst/>
                <a:uLnTx/>
                <a:uFillTx/>
                <a:latin typeface="+mj-lt"/>
                <a:ea typeface="+mj-ea"/>
                <a:cs typeface="+mj-cs"/>
              </a:rPr>
              <a:t>模块实例化</a:t>
            </a:r>
            <a:r>
              <a:rPr kumimoji="0" lang="en-US" altLang="zh-CN" sz="2955" b="1" i="0" u="none" strike="noStrike" kern="1200" cap="none" spc="0" normalizeH="0" baseline="0" noProof="0" dirty="0">
                <a:ln>
                  <a:noFill/>
                </a:ln>
                <a:solidFill>
                  <a:srgbClr val="FF0066"/>
                </a:solidFill>
                <a:effectLst/>
                <a:uLnTx/>
                <a:uFillTx/>
                <a:latin typeface="+mj-lt"/>
                <a:ea typeface="+mj-ea"/>
                <a:cs typeface="+mj-cs"/>
              </a:rPr>
              <a:t>(module instantiation)</a:t>
            </a:r>
            <a:endParaRPr kumimoji="0" lang="en-US" altLang="zh-CN" sz="2955" b="1" i="0" u="none" strike="noStrike" kern="1200" cap="none" spc="0" normalizeH="0" baseline="0" noProof="0" dirty="0">
              <a:ln>
                <a:noFill/>
              </a:ln>
              <a:solidFill>
                <a:srgbClr val="FF0066"/>
              </a:solidFill>
              <a:effectLst/>
              <a:uLnTx/>
              <a:uFillTx/>
              <a:latin typeface="+mj-lt"/>
              <a:ea typeface="+mj-ea"/>
              <a:cs typeface="+mj-cs"/>
            </a:endParaRPr>
          </a:p>
        </p:txBody>
      </p:sp>
      <p:sp>
        <p:nvSpPr>
          <p:cNvPr id="101379" name="Line 3"/>
          <p:cNvSpPr/>
          <p:nvPr/>
        </p:nvSpPr>
        <p:spPr>
          <a:xfrm>
            <a:off x="533400" y="1319213"/>
            <a:ext cx="8382000" cy="0"/>
          </a:xfrm>
          <a:prstGeom prst="line">
            <a:avLst/>
          </a:prstGeom>
          <a:ln w="9525" cap="flat" cmpd="sng">
            <a:solidFill>
              <a:schemeClr val="accent2"/>
            </a:solidFill>
            <a:prstDash val="solid"/>
            <a:headEnd type="none" w="med" len="med"/>
            <a:tailEnd type="none" w="med" len="med"/>
          </a:ln>
        </p:spPr>
      </p:sp>
      <p:sp>
        <p:nvSpPr>
          <p:cNvPr id="101380" name="Line 4"/>
          <p:cNvSpPr/>
          <p:nvPr/>
        </p:nvSpPr>
        <p:spPr>
          <a:xfrm>
            <a:off x="609600" y="1319213"/>
            <a:ext cx="8382000" cy="0"/>
          </a:xfrm>
          <a:prstGeom prst="line">
            <a:avLst/>
          </a:prstGeom>
          <a:ln w="9525" cap="flat" cmpd="sng">
            <a:solidFill>
              <a:schemeClr val="accent2"/>
            </a:solidFill>
            <a:prstDash val="solid"/>
            <a:headEnd type="none" w="med" len="med"/>
            <a:tailEnd type="none" w="med" len="med"/>
          </a:ln>
        </p:spPr>
      </p:sp>
      <p:sp>
        <p:nvSpPr>
          <p:cNvPr id="147461" name="Text Box 5"/>
          <p:cNvSpPr txBox="1">
            <a:spLocks noChangeArrowheads="1"/>
          </p:cNvSpPr>
          <p:nvPr/>
        </p:nvSpPr>
        <p:spPr bwMode="auto">
          <a:xfrm>
            <a:off x="228600" y="4676775"/>
            <a:ext cx="24384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spcBef>
                <a:spcPct val="50000"/>
              </a:spcBef>
              <a:buClrTx/>
              <a:buSzTx/>
              <a:buFontTx/>
              <a:buNone/>
              <a:defRPr/>
            </a:pPr>
            <a:endParaRPr kumimoji="0" lang="zh-CN" altLang="zh-CN" sz="2215" b="0" kern="1200" cap="none" spc="0" normalizeH="0" baseline="0" noProof="0">
              <a:solidFill>
                <a:prstClr val="black"/>
              </a:solidFill>
              <a:latin typeface="Arial" panose="020B0604020202020204" pitchFamily="34" charset="0"/>
              <a:ea typeface="宋体" panose="02010600030101010101" pitchFamily="2" charset="-122"/>
              <a:cs typeface="+mn-cs"/>
            </a:endParaRPr>
          </a:p>
        </p:txBody>
      </p:sp>
      <p:sp>
        <p:nvSpPr>
          <p:cNvPr id="147462" name="Rectangle 6"/>
          <p:cNvSpPr>
            <a:spLocks noGrp="1" noChangeArrowheads="1"/>
          </p:cNvSpPr>
          <p:nvPr>
            <p:ph idx="1"/>
          </p:nvPr>
        </p:nvSpPr>
        <p:spPr>
          <a:xfrm>
            <a:off x="533400" y="1389063"/>
            <a:ext cx="6172200" cy="1547813"/>
          </a:xfrm>
          <a:solidFill>
            <a:srgbClr val="CCFFFF"/>
          </a:solidFill>
        </p:spPr>
        <p:txBody>
          <a:bodyPr vert="horz" wrap="square" lIns="91440" tIns="45720" rIns="91440" bIns="45720" numCol="1" anchor="t" anchorCtr="0" compatLnSpc="1"/>
          <a:lstStyle/>
          <a:p>
            <a:pPr marL="171450" marR="0" lvl="0" indent="-171450" algn="l" defTabSz="685800" rtl="0" eaLnBrk="0" fontAlgn="base" latinLnBrk="0" hangingPunct="0">
              <a:lnSpc>
                <a:spcPct val="90000"/>
              </a:lnSpc>
              <a:spcBef>
                <a:spcPct val="40000"/>
              </a:spcBef>
              <a:spcAft>
                <a:spcPct val="0"/>
              </a:spcAft>
              <a:buClrTx/>
              <a:buSzTx/>
              <a:buFont typeface="Arial" panose="020B0604020202020204" pitchFamily="34" charset="0"/>
              <a:buChar char="•"/>
              <a:defRPr/>
            </a:pPr>
            <a:r>
              <a:rPr kumimoji="0" lang="zh-CN" altLang="en-US" sz="1845" b="1" i="0" u="none" strike="noStrike" kern="1200" cap="none" spc="0" normalizeH="0" baseline="0" noProof="0">
                <a:ln>
                  <a:noFill/>
                </a:ln>
                <a:solidFill>
                  <a:schemeClr val="tx1"/>
                </a:solidFill>
                <a:effectLst/>
                <a:uLnTx/>
                <a:uFillTx/>
                <a:latin typeface="MSTT3195ed4ebao296107S00" charset="0"/>
                <a:ea typeface="+mn-ea"/>
                <a:cs typeface="+mn-cs"/>
              </a:rPr>
              <a:t>模块实例化时实例必须有一个名字。</a:t>
            </a:r>
            <a:endParaRPr kumimoji="0" lang="zh-CN" altLang="en-US" sz="1845" b="1" i="0" u="none" strike="noStrike" kern="1200" cap="none" spc="0" normalizeH="0" baseline="0" noProof="0">
              <a:ln>
                <a:noFill/>
              </a:ln>
              <a:solidFill>
                <a:schemeClr val="tx1"/>
              </a:solidFill>
              <a:effectLst/>
              <a:uLnTx/>
              <a:uFillTx/>
              <a:latin typeface="MSTT3195ed4ebao296107S00" charset="0"/>
              <a:ea typeface="+mn-ea"/>
              <a:cs typeface="+mn-cs"/>
            </a:endParaRPr>
          </a:p>
          <a:p>
            <a:pPr marL="171450" marR="0" lvl="0" indent="-171450" algn="l" defTabSz="685800" rtl="0" eaLnBrk="0" fontAlgn="base" latinLnBrk="0" hangingPunct="0">
              <a:lnSpc>
                <a:spcPct val="90000"/>
              </a:lnSpc>
              <a:spcBef>
                <a:spcPct val="40000"/>
              </a:spcBef>
              <a:spcAft>
                <a:spcPct val="0"/>
              </a:spcAft>
              <a:buClrTx/>
              <a:buSzTx/>
              <a:buFont typeface="Arial" panose="020B0604020202020204" pitchFamily="34" charset="0"/>
              <a:buChar char="•"/>
              <a:defRPr/>
            </a:pPr>
            <a:r>
              <a:rPr kumimoji="0" lang="zh-CN" altLang="en-US" sz="1845" b="1" i="0" u="none" strike="noStrike" kern="1200" cap="none" spc="0" normalizeH="0" baseline="0" noProof="0">
                <a:ln>
                  <a:noFill/>
                </a:ln>
                <a:solidFill>
                  <a:schemeClr val="tx1"/>
                </a:solidFill>
                <a:effectLst/>
                <a:uLnTx/>
                <a:uFillTx/>
                <a:latin typeface="MSTT3195ed4ebao296107S00" charset="0"/>
                <a:ea typeface="+mn-ea"/>
                <a:cs typeface="+mn-cs"/>
              </a:rPr>
              <a:t>使用位置映射时，端口次序与模块的说明相同。</a:t>
            </a:r>
            <a:endParaRPr kumimoji="0" lang="zh-CN" altLang="en-US" sz="1845" b="1" i="0" u="none" strike="noStrike" kern="1200" cap="none" spc="0" normalizeH="0" baseline="0" noProof="0">
              <a:ln>
                <a:noFill/>
              </a:ln>
              <a:solidFill>
                <a:schemeClr val="tx1"/>
              </a:solidFill>
              <a:effectLst/>
              <a:uLnTx/>
              <a:uFillTx/>
              <a:latin typeface="MSTT3195ed4ebao296107S00" charset="0"/>
              <a:ea typeface="+mn-ea"/>
              <a:cs typeface="+mn-cs"/>
            </a:endParaRPr>
          </a:p>
          <a:p>
            <a:pPr marL="171450" marR="0" lvl="0" indent="-171450" algn="l" defTabSz="685800" rtl="0" eaLnBrk="0" fontAlgn="base" latinLnBrk="0" hangingPunct="0">
              <a:lnSpc>
                <a:spcPct val="90000"/>
              </a:lnSpc>
              <a:spcBef>
                <a:spcPct val="40000"/>
              </a:spcBef>
              <a:spcAft>
                <a:spcPct val="0"/>
              </a:spcAft>
              <a:buClrTx/>
              <a:buSzTx/>
              <a:buFont typeface="Arial" panose="020B0604020202020204" pitchFamily="34" charset="0"/>
              <a:buChar char="•"/>
              <a:defRPr/>
            </a:pPr>
            <a:r>
              <a:rPr kumimoji="0" lang="zh-CN" altLang="en-US" sz="1845" b="1" i="0" u="none" strike="noStrike" kern="1200" cap="none" spc="0" normalizeH="0" baseline="0" noProof="0">
                <a:ln>
                  <a:noFill/>
                </a:ln>
                <a:solidFill>
                  <a:schemeClr val="tx1"/>
                </a:solidFill>
                <a:effectLst/>
                <a:uLnTx/>
                <a:uFillTx/>
                <a:latin typeface="+mn-lt"/>
                <a:ea typeface="+mn-ea"/>
                <a:cs typeface="+mn-cs"/>
              </a:rPr>
              <a:t>使用名称映射时，端口次序与位置无关</a:t>
            </a:r>
            <a:endParaRPr kumimoji="0" lang="zh-CN" altLang="en-US" sz="1845" b="1" i="0" u="none" strike="noStrike" kern="1200" cap="none" spc="0" normalizeH="0" baseline="0" noProof="0">
              <a:ln>
                <a:noFill/>
              </a:ln>
              <a:solidFill>
                <a:schemeClr val="tx1"/>
              </a:solidFill>
              <a:effectLst/>
              <a:uLnTx/>
              <a:uFillTx/>
              <a:latin typeface="+mn-lt"/>
              <a:ea typeface="+mn-ea"/>
              <a:cs typeface="+mn-cs"/>
            </a:endParaRPr>
          </a:p>
          <a:p>
            <a:pPr marL="171450" marR="0" lvl="0" indent="-171450" algn="l" defTabSz="685800" rtl="0" eaLnBrk="0" fontAlgn="base" latinLnBrk="0" hangingPunct="0">
              <a:lnSpc>
                <a:spcPct val="90000"/>
              </a:lnSpc>
              <a:spcBef>
                <a:spcPct val="40000"/>
              </a:spcBef>
              <a:spcAft>
                <a:spcPct val="0"/>
              </a:spcAft>
              <a:buClrTx/>
              <a:buSzTx/>
              <a:buFont typeface="Arial" panose="020B0604020202020204" pitchFamily="34" charset="0"/>
              <a:buChar char="•"/>
              <a:defRPr/>
            </a:pPr>
            <a:r>
              <a:rPr kumimoji="0" lang="zh-CN" altLang="en-US" sz="1845" b="1" i="0" u="none" strike="noStrike" kern="1200" cap="none" spc="0" normalizeH="0" baseline="0" noProof="0">
                <a:ln>
                  <a:noFill/>
                </a:ln>
                <a:solidFill>
                  <a:schemeClr val="tx1"/>
                </a:solidFill>
                <a:effectLst/>
                <a:uLnTx/>
                <a:uFillTx/>
                <a:latin typeface="+mn-lt"/>
                <a:ea typeface="+mn-ea"/>
                <a:cs typeface="+mn-cs"/>
              </a:rPr>
              <a:t>没有连接的输入端口初始化值为</a:t>
            </a:r>
            <a:r>
              <a:rPr kumimoji="0" lang="en-US" altLang="zh-CN" sz="1845" b="1" i="0" u="none" strike="noStrike" kern="1200" cap="none" spc="0" normalizeH="0" baseline="0" noProof="0">
                <a:ln>
                  <a:noFill/>
                </a:ln>
                <a:solidFill>
                  <a:srgbClr val="FF0000"/>
                </a:solidFill>
                <a:effectLst/>
                <a:uLnTx/>
                <a:uFillTx/>
                <a:latin typeface="+mn-lt"/>
                <a:ea typeface="+mn-ea"/>
                <a:cs typeface="+mn-cs"/>
              </a:rPr>
              <a:t>x</a:t>
            </a:r>
            <a:r>
              <a:rPr kumimoji="0" lang="zh-CN" altLang="en-US" sz="1845" b="1" i="0" u="none" strike="noStrike" kern="1200" cap="none" spc="0" normalizeH="0" baseline="0" noProof="0">
                <a:ln>
                  <a:noFill/>
                </a:ln>
                <a:solidFill>
                  <a:schemeClr val="tx1"/>
                </a:solidFill>
                <a:effectLst/>
                <a:uLnTx/>
                <a:uFillTx/>
                <a:latin typeface="+mn-lt"/>
                <a:ea typeface="+mn-ea"/>
                <a:cs typeface="+mn-cs"/>
              </a:rPr>
              <a:t>。</a:t>
            </a:r>
            <a:endParaRPr kumimoji="0" lang="zh-CN" altLang="en-US" sz="1660" b="1" i="0" u="none" strike="noStrike" kern="1200" cap="none" spc="0" normalizeH="0" baseline="0" noProof="0">
              <a:ln>
                <a:noFill/>
              </a:ln>
              <a:solidFill>
                <a:schemeClr val="tx1"/>
              </a:solidFill>
              <a:effectLst/>
              <a:uLnTx/>
              <a:uFillTx/>
              <a:latin typeface="Courier-Bold" charset="0"/>
              <a:ea typeface="+mn-ea"/>
              <a:cs typeface="+mn-cs"/>
            </a:endParaRPr>
          </a:p>
        </p:txBody>
      </p:sp>
      <p:sp>
        <p:nvSpPr>
          <p:cNvPr id="101383" name="Text Box 7"/>
          <p:cNvSpPr txBox="1"/>
          <p:nvPr/>
        </p:nvSpPr>
        <p:spPr>
          <a:xfrm>
            <a:off x="533400" y="3057525"/>
            <a:ext cx="8382000" cy="3721100"/>
          </a:xfrm>
          <a:prstGeom prst="rect">
            <a:avLst/>
          </a:prstGeom>
          <a:noFill/>
          <a:ln w="9525" cap="flat" cmpd="sng">
            <a:solidFill>
              <a:srgbClr val="FF0000"/>
            </a:solidFill>
            <a:prstDash val="solid"/>
            <a:miter/>
            <a:headEnd type="none" w="med" len="med"/>
            <a:tailEnd type="none" w="med" len="med"/>
          </a:ln>
        </p:spPr>
        <p:txBody>
          <a:bodyPr>
            <a:spAutoFit/>
          </a:bodyPr>
          <a:p>
            <a:pPr>
              <a:spcBef>
                <a:spcPct val="10000"/>
              </a:spcBef>
            </a:pPr>
            <a:r>
              <a:rPr lang="en-US" altLang="zh-CN" sz="1800" dirty="0">
                <a:solidFill>
                  <a:srgbClr val="000000"/>
                </a:solidFill>
                <a:latin typeface="Courier-Bold"/>
              </a:rPr>
              <a:t>module comp (o1, o2, i1, i2);</a:t>
            </a:r>
            <a:endParaRPr lang="en-US" altLang="zh-CN" sz="1800" dirty="0">
              <a:solidFill>
                <a:srgbClr val="000000"/>
              </a:solidFill>
              <a:latin typeface="Courier-Bold"/>
            </a:endParaRPr>
          </a:p>
          <a:p>
            <a:pPr>
              <a:spcBef>
                <a:spcPct val="10000"/>
              </a:spcBef>
            </a:pPr>
            <a:r>
              <a:rPr lang="en-US" altLang="zh-CN" sz="1800" dirty="0">
                <a:solidFill>
                  <a:srgbClr val="000000"/>
                </a:solidFill>
                <a:latin typeface="Courier-Bold"/>
              </a:rPr>
              <a:t>      output   o1, o2;</a:t>
            </a:r>
            <a:endParaRPr lang="en-US" altLang="zh-CN" sz="1800" dirty="0">
              <a:solidFill>
                <a:srgbClr val="000000"/>
              </a:solidFill>
              <a:latin typeface="Courier-Bold"/>
            </a:endParaRPr>
          </a:p>
          <a:p>
            <a:pPr>
              <a:spcBef>
                <a:spcPct val="10000"/>
              </a:spcBef>
            </a:pPr>
            <a:r>
              <a:rPr lang="en-US" altLang="zh-CN" sz="1800" dirty="0">
                <a:solidFill>
                  <a:srgbClr val="000000"/>
                </a:solidFill>
                <a:latin typeface="Courier-Bold"/>
              </a:rPr>
              <a:t>      input   i1, i2;</a:t>
            </a:r>
            <a:endParaRPr lang="en-US" altLang="zh-CN" sz="1800" dirty="0">
              <a:solidFill>
                <a:srgbClr val="000000"/>
              </a:solidFill>
              <a:latin typeface="Courier-Bold"/>
            </a:endParaRPr>
          </a:p>
          <a:p>
            <a:pPr>
              <a:spcBef>
                <a:spcPct val="10000"/>
              </a:spcBef>
            </a:pPr>
            <a:r>
              <a:rPr lang="en-US" altLang="zh-CN" sz="1800" dirty="0">
                <a:solidFill>
                  <a:srgbClr val="000000"/>
                </a:solidFill>
                <a:latin typeface="Courier-Bold"/>
              </a:rPr>
              <a:t>      . . .</a:t>
            </a:r>
            <a:endParaRPr lang="en-US" altLang="zh-CN" sz="1800" dirty="0">
              <a:solidFill>
                <a:srgbClr val="000000"/>
              </a:solidFill>
              <a:latin typeface="Courier-Bold"/>
            </a:endParaRPr>
          </a:p>
          <a:p>
            <a:pPr>
              <a:spcBef>
                <a:spcPct val="10000"/>
              </a:spcBef>
            </a:pPr>
            <a:r>
              <a:rPr lang="en-US" altLang="zh-CN" sz="1800" dirty="0">
                <a:solidFill>
                  <a:srgbClr val="000000"/>
                </a:solidFill>
                <a:latin typeface="Courier-Bold"/>
              </a:rPr>
              <a:t>endmodule</a:t>
            </a:r>
            <a:endParaRPr lang="en-US" altLang="zh-CN" sz="1800" dirty="0">
              <a:solidFill>
                <a:srgbClr val="000000"/>
              </a:solidFill>
              <a:latin typeface="Courier-Bold"/>
            </a:endParaRPr>
          </a:p>
          <a:p>
            <a:pPr>
              <a:spcBef>
                <a:spcPct val="10000"/>
              </a:spcBef>
            </a:pPr>
            <a:endParaRPr lang="en-US" altLang="zh-CN" sz="1800" dirty="0">
              <a:solidFill>
                <a:srgbClr val="000000"/>
              </a:solidFill>
              <a:latin typeface="Courier-Bold"/>
            </a:endParaRPr>
          </a:p>
          <a:p>
            <a:pPr>
              <a:spcBef>
                <a:spcPct val="10000"/>
              </a:spcBef>
            </a:pPr>
            <a:r>
              <a:rPr lang="en-US" altLang="zh-CN" sz="1800" dirty="0">
                <a:solidFill>
                  <a:srgbClr val="000000"/>
                </a:solidFill>
                <a:latin typeface="Courier-Bold"/>
              </a:rPr>
              <a:t>module test</a:t>
            </a:r>
            <a:r>
              <a:rPr lang="zh-CN" altLang="en-US" sz="1800" dirty="0">
                <a:solidFill>
                  <a:srgbClr val="000000"/>
                </a:solidFill>
                <a:latin typeface="Courier-Bold"/>
              </a:rPr>
              <a:t>（）</a:t>
            </a:r>
            <a:r>
              <a:rPr lang="en-US" altLang="zh-CN" sz="1800" dirty="0">
                <a:solidFill>
                  <a:srgbClr val="000000"/>
                </a:solidFill>
                <a:latin typeface="Courier-Bold"/>
              </a:rPr>
              <a:t>;</a:t>
            </a:r>
            <a:endParaRPr lang="en-US" altLang="zh-CN" sz="1800" dirty="0">
              <a:solidFill>
                <a:srgbClr val="000000"/>
              </a:solidFill>
              <a:latin typeface="Courier-Bold"/>
            </a:endParaRPr>
          </a:p>
          <a:p>
            <a:pPr>
              <a:spcBef>
                <a:spcPct val="10000"/>
              </a:spcBef>
            </a:pPr>
            <a:r>
              <a:rPr lang="en-US" altLang="zh-CN" sz="1800" dirty="0">
                <a:solidFill>
                  <a:srgbClr val="000000"/>
                </a:solidFill>
                <a:latin typeface="Courier-Bold"/>
              </a:rPr>
              <a:t>      comp c1 (Q, R, J, K);         // Positional mapping</a:t>
            </a:r>
            <a:endParaRPr lang="en-US" altLang="zh-CN" sz="1800" dirty="0">
              <a:solidFill>
                <a:srgbClr val="000000"/>
              </a:solidFill>
              <a:latin typeface="Courier-Bold"/>
            </a:endParaRPr>
          </a:p>
          <a:p>
            <a:pPr>
              <a:spcBef>
                <a:spcPct val="10000"/>
              </a:spcBef>
            </a:pPr>
            <a:r>
              <a:rPr lang="en-US" altLang="zh-CN" sz="1800" dirty="0">
                <a:solidFill>
                  <a:srgbClr val="000000"/>
                </a:solidFill>
                <a:latin typeface="Courier-Bold"/>
              </a:rPr>
              <a:t>      comp c2 (.i2(K),.o1(Q),.o2(R),.i1(J));    // Named mapping</a:t>
            </a:r>
            <a:endParaRPr lang="en-US" altLang="zh-CN" sz="1800" dirty="0">
              <a:solidFill>
                <a:srgbClr val="000000"/>
              </a:solidFill>
              <a:latin typeface="Courier-Bold"/>
            </a:endParaRPr>
          </a:p>
          <a:p>
            <a:pPr>
              <a:spcBef>
                <a:spcPct val="10000"/>
              </a:spcBef>
            </a:pPr>
            <a:r>
              <a:rPr lang="en-US" altLang="zh-CN" sz="1800" dirty="0">
                <a:solidFill>
                  <a:srgbClr val="000000"/>
                </a:solidFill>
                <a:latin typeface="Courier-Bold"/>
              </a:rPr>
              <a:t>      comp c3 (Q,  ,  J,K);         // One port left unconnected</a:t>
            </a:r>
            <a:endParaRPr lang="en-US" altLang="zh-CN" sz="1800" dirty="0">
              <a:solidFill>
                <a:srgbClr val="000000"/>
              </a:solidFill>
              <a:latin typeface="Courier-Bold"/>
            </a:endParaRPr>
          </a:p>
          <a:p>
            <a:pPr>
              <a:spcBef>
                <a:spcPct val="10000"/>
              </a:spcBef>
            </a:pPr>
            <a:r>
              <a:rPr lang="en-US" altLang="zh-CN" sz="1800" dirty="0">
                <a:solidFill>
                  <a:srgbClr val="000000"/>
                </a:solidFill>
                <a:latin typeface="Courier-Bold"/>
              </a:rPr>
              <a:t>      comp c4 (.i1(J),  .o1(Q));     // Named, two unconnected ports</a:t>
            </a:r>
            <a:endParaRPr lang="en-US" altLang="zh-CN" sz="1800" dirty="0">
              <a:solidFill>
                <a:srgbClr val="000000"/>
              </a:solidFill>
              <a:latin typeface="Courier-Bold"/>
            </a:endParaRPr>
          </a:p>
          <a:p>
            <a:pPr>
              <a:spcBef>
                <a:spcPct val="10000"/>
              </a:spcBef>
            </a:pPr>
            <a:r>
              <a:rPr lang="en-US" altLang="zh-CN" sz="1800" dirty="0">
                <a:solidFill>
                  <a:srgbClr val="000000"/>
                </a:solidFill>
                <a:latin typeface="Courier-Bold"/>
              </a:rPr>
              <a:t>endmodule</a:t>
            </a:r>
            <a:endParaRPr lang="en-US" altLang="zh-CN" sz="1800" dirty="0">
              <a:solidFill>
                <a:srgbClr val="000000"/>
              </a:solidFill>
              <a:latin typeface="Courier-Bold"/>
            </a:endParaRPr>
          </a:p>
        </p:txBody>
      </p:sp>
      <p:sp>
        <p:nvSpPr>
          <p:cNvPr id="147466" name="Text Box 10"/>
          <p:cNvSpPr txBox="1">
            <a:spLocks noChangeArrowheads="1"/>
          </p:cNvSpPr>
          <p:nvPr/>
        </p:nvSpPr>
        <p:spPr bwMode="auto">
          <a:xfrm>
            <a:off x="5662613" y="4043363"/>
            <a:ext cx="2628900" cy="785813"/>
          </a:xfrm>
          <a:prstGeom prst="rect">
            <a:avLst/>
          </a:prstGeom>
          <a:solidFill>
            <a:schemeClr val="accent4">
              <a:lumMod val="20000"/>
              <a:lumOff val="80000"/>
            </a:schemeClr>
          </a:solidFill>
          <a:ln>
            <a:noFill/>
          </a:ln>
          <a:effectLst/>
        </p:spPr>
        <p:txBody>
          <a:bodyPr>
            <a:spAutoFit/>
          </a:bodyPr>
          <a:lstStyle/>
          <a:p>
            <a:pPr marR="0" defTabSz="914400">
              <a:spcBef>
                <a:spcPct val="50000"/>
              </a:spcBef>
              <a:buClrTx/>
              <a:buSzTx/>
              <a:buFontTx/>
              <a:buNone/>
              <a:defRPr/>
            </a:pPr>
            <a:r>
              <a:rPr kumimoji="0" lang="zh-CN" altLang="en-US" sz="1800" kern="1200" cap="none" spc="0" normalizeH="0" baseline="0" noProof="0" dirty="0">
                <a:solidFill>
                  <a:srgbClr val="ED7D31"/>
                </a:solidFill>
                <a:latin typeface="Arial" panose="020B0604020202020204" pitchFamily="34" charset="0"/>
                <a:ea typeface="宋体" panose="02010600030101010101" pitchFamily="2" charset="-122"/>
                <a:cs typeface="+mn-cs"/>
              </a:rPr>
              <a:t>名称映射的语法：</a:t>
            </a:r>
            <a:endParaRPr kumimoji="0" lang="zh-CN" altLang="en-US" sz="1800" kern="1200" cap="none" spc="0" normalizeH="0" baseline="0" noProof="0" dirty="0">
              <a:solidFill>
                <a:srgbClr val="ED7D31"/>
              </a:solidFill>
              <a:latin typeface="Arial" panose="020B0604020202020204" pitchFamily="34" charset="0"/>
              <a:ea typeface="宋体" panose="02010600030101010101" pitchFamily="2" charset="-122"/>
              <a:cs typeface="+mn-cs"/>
            </a:endParaRPr>
          </a:p>
          <a:p>
            <a:pPr marR="0" algn="ctr" defTabSz="914400">
              <a:spcBef>
                <a:spcPct val="50000"/>
              </a:spcBef>
              <a:buClrTx/>
              <a:buSzTx/>
              <a:buFontTx/>
              <a:buNone/>
              <a:defRPr/>
            </a:pPr>
            <a:r>
              <a:rPr kumimoji="0" lang="en-US" altLang="zh-CN" sz="1800" kern="1200" cap="none" spc="0" normalizeH="0" baseline="0" noProof="0" dirty="0">
                <a:solidFill>
                  <a:srgbClr val="FF0000"/>
                </a:solidFill>
                <a:latin typeface="Arial" panose="020B0604020202020204" pitchFamily="34" charset="0"/>
                <a:ea typeface="宋体" panose="02010600030101010101" pitchFamily="2" charset="-122"/>
                <a:cs typeface="+mn-cs"/>
              </a:rPr>
              <a:t>.</a:t>
            </a:r>
            <a:r>
              <a:rPr kumimoji="0" lang="zh-CN" altLang="en-US" sz="1800" kern="1200" cap="none" spc="0" normalizeH="0" baseline="0" noProof="0" dirty="0">
                <a:solidFill>
                  <a:prstClr val="black"/>
                </a:solidFill>
                <a:latin typeface="Arial" panose="020B0604020202020204" pitchFamily="34" charset="0"/>
                <a:ea typeface="宋体" panose="02010600030101010101" pitchFamily="2" charset="-122"/>
                <a:cs typeface="+mn-cs"/>
              </a:rPr>
              <a:t>内部信号（外部信号）</a:t>
            </a:r>
            <a:endParaRPr kumimoji="0" lang="zh-CN" altLang="en-US" sz="1800" kern="1200" cap="none" spc="0" normalizeH="0" baseline="0" noProof="0" dirty="0">
              <a:solidFill>
                <a:prstClr val="black"/>
              </a:solidFill>
              <a:latin typeface="Arial" panose="020B0604020202020204" pitchFamily="34" charset="0"/>
              <a:ea typeface="宋体" panose="02010600030101010101" pitchFamily="2" charset="-122"/>
              <a:cs typeface="+mn-cs"/>
            </a:endParaRPr>
          </a:p>
        </p:txBody>
      </p:sp>
      <p:sp>
        <p:nvSpPr>
          <p:cNvPr id="147468" name="Text Box 12"/>
          <p:cNvSpPr txBox="1">
            <a:spLocks noChangeArrowheads="1"/>
          </p:cNvSpPr>
          <p:nvPr/>
        </p:nvSpPr>
        <p:spPr bwMode="auto">
          <a:xfrm>
            <a:off x="5040313" y="3263900"/>
            <a:ext cx="3875088" cy="400050"/>
          </a:xfrm>
          <a:prstGeom prst="rect">
            <a:avLst/>
          </a:prstGeom>
          <a:solidFill>
            <a:schemeClr val="accent6">
              <a:lumMod val="20000"/>
              <a:lumOff val="80000"/>
            </a:schemeClr>
          </a:solidFill>
          <a:ln>
            <a:noFill/>
          </a:ln>
          <a:effectLst/>
        </p:spPr>
        <p:txBody>
          <a:bodyPr>
            <a:spAutoFit/>
          </a:bodyPr>
          <a:lstStyle/>
          <a:p>
            <a:pPr marR="0" defTabSz="914400">
              <a:spcBef>
                <a:spcPct val="50000"/>
              </a:spcBef>
              <a:buClrTx/>
              <a:buSzTx/>
              <a:buFontTx/>
              <a:buNone/>
              <a:defRPr/>
            </a:pPr>
            <a:r>
              <a:rPr kumimoji="0" lang="zh-CN" altLang="en-US" sz="2000" kern="1200" cap="none" spc="0" normalizeH="0" baseline="0" noProof="0" dirty="0">
                <a:solidFill>
                  <a:srgbClr val="FF0000"/>
                </a:solidFill>
                <a:latin typeface="Arial" panose="020B0604020202020204" pitchFamily="34" charset="0"/>
                <a:ea typeface="宋体" panose="02010600030101010101" pitchFamily="2" charset="-122"/>
                <a:cs typeface="+mn-cs"/>
              </a:rPr>
              <a:t>没有连接时通常会产生警告</a:t>
            </a:r>
            <a:endParaRPr kumimoji="0" lang="zh-CN" altLang="en-US" sz="2000" kern="1200" cap="none" spc="0" normalizeH="0" baseline="0" noProof="0" dirty="0">
              <a:solidFill>
                <a:srgbClr val="FF0000"/>
              </a:solidFill>
              <a:latin typeface="Arial" panose="020B0604020202020204" pitchFamily="34" charset="0"/>
              <a:ea typeface="宋体" panose="02010600030101010101" pitchFamily="2" charset="-122"/>
              <a:cs typeface="+mn-cs"/>
            </a:endParaRPr>
          </a:p>
        </p:txBody>
      </p:sp>
    </p:spTree>
  </p:cSld>
  <p:clrMapOvr>
    <a:masterClrMapping/>
  </p:clrMapOvr>
  <p:transition spd="slow">
    <p:pull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02403" name="Rectangle 2"/>
          <p:cNvSpPr>
            <a:spLocks noGrp="1"/>
          </p:cNvSpPr>
          <p:nvPr>
            <p:ph type="title"/>
          </p:nvPr>
        </p:nvSpPr>
        <p:spPr>
          <a:xfrm>
            <a:off x="685800" y="152400"/>
            <a:ext cx="7772400" cy="677863"/>
          </a:xfrm>
          <a:ln/>
        </p:spPr>
        <p:txBody>
          <a:bodyPr vert="horz" wrap="square" lIns="91440" tIns="45720" rIns="91440" bIns="45720" anchor="b" anchorCtr="0"/>
          <a:p>
            <a:pPr eaLnBrk="1" hangingPunct="1"/>
            <a:r>
              <a:rPr lang="en-US" altLang="zh-CN" dirty="0">
                <a:latin typeface="华文楷体" panose="02010600040101010101" pitchFamily="2" charset="-122"/>
              </a:rPr>
              <a:t>2  Verilog HDL</a:t>
            </a:r>
            <a:r>
              <a:rPr lang="zh-CN" altLang="en-US" dirty="0">
                <a:latin typeface="华文楷体" panose="02010600040101010101" pitchFamily="2" charset="-122"/>
              </a:rPr>
              <a:t>基本结构</a:t>
            </a:r>
            <a:endParaRPr lang="zh-CN" altLang="en-US" dirty="0">
              <a:latin typeface="华文楷体" panose="02010600040101010101" pitchFamily="2" charset="-122"/>
            </a:endParaRPr>
          </a:p>
        </p:txBody>
      </p:sp>
      <p:sp>
        <p:nvSpPr>
          <p:cNvPr id="1609731" name="Rectangle 3"/>
          <p:cNvSpPr>
            <a:spLocks noGrp="1"/>
          </p:cNvSpPr>
          <p:nvPr>
            <p:ph idx="1"/>
          </p:nvPr>
        </p:nvSpPr>
        <p:spPr>
          <a:xfrm>
            <a:off x="0" y="1028700"/>
            <a:ext cx="9067800" cy="3305175"/>
          </a:xfrm>
          <a:ln/>
        </p:spPr>
        <p:txBody>
          <a:bodyPr vert="horz" wrap="square" lIns="91440" tIns="45720" rIns="91440" bIns="45720" anchor="t" anchorCtr="0"/>
          <a:p>
            <a:pPr marL="0" indent="0" algn="just">
              <a:lnSpc>
                <a:spcPct val="105000"/>
              </a:lnSpc>
              <a:spcBef>
                <a:spcPct val="0"/>
              </a:spcBef>
              <a:buNone/>
            </a:pPr>
            <a:r>
              <a:rPr lang="zh-CN" altLang="zh-CN" dirty="0">
                <a:solidFill>
                  <a:srgbClr val="CC0000"/>
                </a:solidFill>
                <a:latin typeface="华文彩云" panose="02010800040101010101" pitchFamily="2" charset="-122"/>
                <a:ea typeface="华文彩云" panose="02010800040101010101" pitchFamily="2" charset="-122"/>
              </a:rPr>
              <a:t>（</a:t>
            </a:r>
            <a:r>
              <a:rPr lang="en-US" altLang="zh-CN" dirty="0">
                <a:solidFill>
                  <a:srgbClr val="CC0000"/>
                </a:solidFill>
                <a:latin typeface="华文彩云" panose="02010800040101010101" pitchFamily="2" charset="-122"/>
                <a:ea typeface="华文彩云" panose="02010800040101010101" pitchFamily="2" charset="-122"/>
              </a:rPr>
              <a:t>3</a:t>
            </a:r>
            <a:r>
              <a:rPr lang="zh-CN" altLang="en-US" dirty="0">
                <a:solidFill>
                  <a:srgbClr val="CC0000"/>
                </a:solidFill>
                <a:latin typeface="华文彩云" panose="02010800040101010101" pitchFamily="2" charset="-122"/>
                <a:ea typeface="华文彩云" panose="02010800040101010101" pitchFamily="2" charset="-122"/>
              </a:rPr>
              <a:t>）</a:t>
            </a:r>
            <a:r>
              <a:rPr lang="zh-CN" altLang="zh-CN" dirty="0">
                <a:latin typeface="宋体" panose="02010600030101010101" pitchFamily="2" charset="-122"/>
              </a:rPr>
              <a:t>用 </a:t>
            </a:r>
            <a:r>
              <a:rPr lang="zh-CN" altLang="zh-CN" dirty="0">
                <a:latin typeface="Times New Roman" panose="02020603050405020304" pitchFamily="18" charset="0"/>
              </a:rPr>
              <a:t>“</a:t>
            </a:r>
            <a:r>
              <a:rPr lang="zh-CN" altLang="zh-CN" dirty="0">
                <a:latin typeface="宋体" panose="02010600030101010101" pitchFamily="2" charset="-122"/>
              </a:rPr>
              <a:t>always</a:t>
            </a:r>
            <a:r>
              <a:rPr lang="zh-CN" altLang="zh-CN" dirty="0">
                <a:latin typeface="Times New Roman" panose="02020603050405020304" pitchFamily="18" charset="0"/>
              </a:rPr>
              <a:t>”</a:t>
            </a:r>
            <a:r>
              <a:rPr lang="zh-CN" altLang="zh-CN" dirty="0">
                <a:latin typeface="宋体" panose="02010600030101010101" pitchFamily="2" charset="-122"/>
              </a:rPr>
              <a:t> 块语句</a:t>
            </a:r>
            <a:endParaRPr lang="zh-CN" altLang="zh-CN" dirty="0">
              <a:latin typeface="宋体" panose="02010600030101010101" pitchFamily="2" charset="-122"/>
            </a:endParaRPr>
          </a:p>
        </p:txBody>
      </p:sp>
      <p:sp>
        <p:nvSpPr>
          <p:cNvPr id="1609732" name="Text Box 4"/>
          <p:cNvSpPr txBox="1"/>
          <p:nvPr/>
        </p:nvSpPr>
        <p:spPr>
          <a:xfrm>
            <a:off x="4229100" y="1046163"/>
            <a:ext cx="1828800" cy="396875"/>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a:spcBef>
                <a:spcPct val="0"/>
              </a:spcBef>
              <a:buClrTx/>
              <a:buFontTx/>
              <a:buNone/>
            </a:pPr>
            <a:r>
              <a:rPr lang="zh-CN" altLang="zh-CN" sz="2000" dirty="0">
                <a:latin typeface="宋体" panose="02010600030101010101" pitchFamily="2" charset="-122"/>
              </a:rPr>
              <a:t>结构说明语句</a:t>
            </a:r>
            <a:endParaRPr lang="zh-CN" altLang="en-US" sz="2000" dirty="0">
              <a:latin typeface="宋体" panose="02010600030101010101" pitchFamily="2" charset="-122"/>
            </a:endParaRPr>
          </a:p>
        </p:txBody>
      </p:sp>
      <p:sp>
        <p:nvSpPr>
          <p:cNvPr id="1609733" name="AutoShape 5"/>
          <p:cNvSpPr/>
          <p:nvPr/>
        </p:nvSpPr>
        <p:spPr>
          <a:xfrm>
            <a:off x="163513" y="4587875"/>
            <a:ext cx="8816975" cy="2270125"/>
          </a:xfrm>
          <a:prstGeom prst="horizontalScroll">
            <a:avLst>
              <a:gd name="adj" fmla="val 12500"/>
            </a:avLst>
          </a:prstGeom>
          <a:solidFill>
            <a:srgbClr val="FFCC99"/>
          </a:solidFill>
          <a:ln w="9525">
            <a:noFill/>
          </a:ln>
        </p:spPr>
        <p:txBody>
          <a:bodyPr anchor="ctr"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algn="just">
              <a:lnSpc>
                <a:spcPct val="105000"/>
              </a:lnSpc>
              <a:spcBef>
                <a:spcPct val="0"/>
              </a:spcBef>
              <a:buClr>
                <a:srgbClr val="FF0066"/>
              </a:buClr>
              <a:buFont typeface="Wingdings" panose="05000000000000000000" pitchFamily="2" charset="2"/>
              <a:buChar char="v"/>
            </a:pPr>
            <a:r>
              <a:rPr lang="zh-CN" altLang="zh-CN" sz="2000" dirty="0">
                <a:solidFill>
                  <a:schemeClr val="tx2"/>
                </a:solidFill>
                <a:latin typeface="华文新魏" panose="02010800040101010101" pitchFamily="2" charset="-122"/>
                <a:ea typeface="华文新魏" panose="02010800040101010101" pitchFamily="2" charset="-122"/>
              </a:rPr>
              <a:t>注</a:t>
            </a:r>
            <a:r>
              <a:rPr lang="en-US" altLang="zh-CN" sz="2000" dirty="0">
                <a:solidFill>
                  <a:schemeClr val="tx2"/>
                </a:solidFill>
                <a:latin typeface="华文新魏" panose="02010800040101010101" pitchFamily="2" charset="-122"/>
                <a:ea typeface="华文新魏" panose="02010800040101010101" pitchFamily="2" charset="-122"/>
              </a:rPr>
              <a:t>1</a:t>
            </a:r>
            <a:r>
              <a:rPr lang="zh-CN" altLang="zh-CN" sz="2000" dirty="0">
                <a:solidFill>
                  <a:schemeClr val="tx2"/>
                </a:solidFill>
                <a:latin typeface="华文新魏" panose="02010800040101010101" pitchFamily="2" charset="-122"/>
                <a:ea typeface="华文新魏" panose="02010800040101010101" pitchFamily="2" charset="-122"/>
              </a:rPr>
              <a:t>：</a:t>
            </a:r>
            <a:r>
              <a:rPr lang="zh-CN" altLang="zh-CN" sz="2000" dirty="0">
                <a:solidFill>
                  <a:schemeClr val="tx2"/>
                </a:solidFill>
                <a:latin typeface="Times New Roman" panose="02020603050405020304" pitchFamily="18" charset="0"/>
                <a:ea typeface="华文新魏" panose="02010800040101010101" pitchFamily="2" charset="-122"/>
              </a:rPr>
              <a:t>“</a:t>
            </a:r>
            <a:r>
              <a:rPr lang="zh-CN" altLang="zh-CN" sz="2000" dirty="0">
                <a:solidFill>
                  <a:schemeClr val="tx2"/>
                </a:solidFill>
                <a:latin typeface="华文新魏" panose="02010800040101010101" pitchFamily="2" charset="-122"/>
                <a:ea typeface="华文新魏" panose="02010800040101010101" pitchFamily="2" charset="-122"/>
              </a:rPr>
              <a:t>always</a:t>
            </a:r>
            <a:r>
              <a:rPr lang="zh-CN" altLang="zh-CN" sz="2000" dirty="0">
                <a:solidFill>
                  <a:schemeClr val="tx2"/>
                </a:solidFill>
                <a:latin typeface="Times New Roman" panose="02020603050405020304" pitchFamily="18" charset="0"/>
                <a:ea typeface="华文新魏" panose="02010800040101010101" pitchFamily="2" charset="-122"/>
              </a:rPr>
              <a:t>”</a:t>
            </a:r>
            <a:r>
              <a:rPr lang="zh-CN" altLang="zh-CN" sz="2000" dirty="0">
                <a:solidFill>
                  <a:schemeClr val="tx2"/>
                </a:solidFill>
                <a:latin typeface="华文新魏" panose="02010800040101010101" pitchFamily="2" charset="-122"/>
                <a:ea typeface="华文新魏" panose="02010800040101010101" pitchFamily="2" charset="-122"/>
              </a:rPr>
              <a:t> 块语句</a:t>
            </a:r>
            <a:r>
              <a:rPr lang="zh-CN" altLang="en-US" sz="2000" dirty="0">
                <a:solidFill>
                  <a:schemeClr val="tx2"/>
                </a:solidFill>
                <a:latin typeface="华文新魏" panose="02010800040101010101" pitchFamily="2" charset="-122"/>
                <a:ea typeface="华文新魏" panose="02010800040101010101" pitchFamily="2" charset="-122"/>
              </a:rPr>
              <a:t>常用于描述</a:t>
            </a:r>
            <a:r>
              <a:rPr lang="zh-CN" altLang="en-US" sz="2000" dirty="0">
                <a:solidFill>
                  <a:srgbClr val="FF0066"/>
                </a:solidFill>
                <a:latin typeface="华文新魏" panose="02010800040101010101" pitchFamily="2" charset="-122"/>
                <a:ea typeface="华文新魏" panose="02010800040101010101" pitchFamily="2" charset="-122"/>
              </a:rPr>
              <a:t>时序</a:t>
            </a:r>
            <a:r>
              <a:rPr lang="zh-CN" altLang="en-US" sz="2000" dirty="0">
                <a:solidFill>
                  <a:schemeClr val="tx2"/>
                </a:solidFill>
                <a:latin typeface="华文新魏" panose="02010800040101010101" pitchFamily="2" charset="-122"/>
                <a:ea typeface="华文新魏" panose="02010800040101010101" pitchFamily="2" charset="-122"/>
              </a:rPr>
              <a:t>逻辑，也可描述</a:t>
            </a:r>
            <a:r>
              <a:rPr lang="zh-CN" altLang="en-US" sz="2000" dirty="0">
                <a:solidFill>
                  <a:srgbClr val="FF0066"/>
                </a:solidFill>
                <a:latin typeface="华文新魏" panose="02010800040101010101" pitchFamily="2" charset="-122"/>
                <a:ea typeface="华文新魏" panose="02010800040101010101" pitchFamily="2" charset="-122"/>
              </a:rPr>
              <a:t>组合</a:t>
            </a:r>
            <a:r>
              <a:rPr lang="zh-CN" altLang="en-US" sz="2000" dirty="0">
                <a:solidFill>
                  <a:schemeClr val="tx2"/>
                </a:solidFill>
                <a:latin typeface="华文新魏" panose="02010800040101010101" pitchFamily="2" charset="-122"/>
                <a:ea typeface="华文新魏" panose="02010800040101010101" pitchFamily="2" charset="-122"/>
              </a:rPr>
              <a:t>逻辑。</a:t>
            </a:r>
            <a:endParaRPr lang="zh-CN" altLang="en-US" sz="2000" dirty="0">
              <a:solidFill>
                <a:schemeClr val="tx2"/>
              </a:solidFill>
              <a:latin typeface="华文新魏" panose="02010800040101010101" pitchFamily="2" charset="-122"/>
              <a:ea typeface="华文新魏" panose="02010800040101010101" pitchFamily="2" charset="-122"/>
            </a:endParaRPr>
          </a:p>
          <a:p>
            <a:pPr marL="281305" lvl="0" indent="-281305" algn="just">
              <a:lnSpc>
                <a:spcPct val="105000"/>
              </a:lnSpc>
              <a:spcBef>
                <a:spcPct val="0"/>
              </a:spcBef>
              <a:buClr>
                <a:srgbClr val="FF0066"/>
              </a:buClr>
              <a:buFont typeface="Wingdings" panose="05000000000000000000" pitchFamily="2" charset="2"/>
              <a:buChar char="v"/>
            </a:pPr>
            <a:r>
              <a:rPr lang="zh-CN" altLang="zh-CN" sz="2000" dirty="0">
                <a:solidFill>
                  <a:schemeClr val="tx2"/>
                </a:solidFill>
                <a:latin typeface="华文新魏" panose="02010800040101010101" pitchFamily="2" charset="-122"/>
                <a:ea typeface="华文新魏" panose="02010800040101010101" pitchFamily="2" charset="-122"/>
              </a:rPr>
              <a:t>注</a:t>
            </a:r>
            <a:r>
              <a:rPr lang="en-US" altLang="zh-CN" sz="2000" dirty="0">
                <a:solidFill>
                  <a:schemeClr val="tx2"/>
                </a:solidFill>
                <a:latin typeface="华文新魏" panose="02010800040101010101" pitchFamily="2" charset="-122"/>
                <a:ea typeface="华文新魏" panose="02010800040101010101" pitchFamily="2" charset="-122"/>
              </a:rPr>
              <a:t>2</a:t>
            </a:r>
            <a:r>
              <a:rPr lang="zh-CN" altLang="zh-CN" sz="2000" dirty="0">
                <a:solidFill>
                  <a:schemeClr val="tx2"/>
                </a:solidFill>
                <a:latin typeface="华文新魏" panose="02010800040101010101" pitchFamily="2" charset="-122"/>
                <a:ea typeface="华文新魏" panose="02010800040101010101" pitchFamily="2" charset="-122"/>
              </a:rPr>
              <a:t>：</a:t>
            </a:r>
            <a:r>
              <a:rPr lang="zh-CN" altLang="zh-CN" sz="2000" dirty="0">
                <a:solidFill>
                  <a:schemeClr val="tx2"/>
                </a:solidFill>
                <a:latin typeface="Times New Roman" panose="02020603050405020304" pitchFamily="18" charset="0"/>
                <a:ea typeface="华文新魏" panose="02010800040101010101" pitchFamily="2" charset="-122"/>
              </a:rPr>
              <a:t>“</a:t>
            </a:r>
            <a:r>
              <a:rPr lang="zh-CN" altLang="zh-CN" sz="2000" dirty="0">
                <a:solidFill>
                  <a:schemeClr val="tx2"/>
                </a:solidFill>
                <a:latin typeface="华文新魏" panose="02010800040101010101" pitchFamily="2" charset="-122"/>
                <a:ea typeface="华文新魏" panose="02010800040101010101" pitchFamily="2" charset="-122"/>
              </a:rPr>
              <a:t>always</a:t>
            </a:r>
            <a:r>
              <a:rPr lang="zh-CN" altLang="zh-CN" sz="2000" dirty="0">
                <a:solidFill>
                  <a:schemeClr val="tx2"/>
                </a:solidFill>
                <a:latin typeface="Times New Roman" panose="02020603050405020304" pitchFamily="18" charset="0"/>
                <a:ea typeface="华文新魏" panose="02010800040101010101" pitchFamily="2" charset="-122"/>
              </a:rPr>
              <a:t>”</a:t>
            </a:r>
            <a:r>
              <a:rPr lang="zh-CN" altLang="zh-CN" sz="2000" dirty="0">
                <a:solidFill>
                  <a:schemeClr val="tx2"/>
                </a:solidFill>
                <a:latin typeface="华文新魏" panose="02010800040101010101" pitchFamily="2" charset="-122"/>
                <a:ea typeface="华文新魏" panose="02010800040101010101" pitchFamily="2" charset="-122"/>
              </a:rPr>
              <a:t> 块</a:t>
            </a:r>
            <a:r>
              <a:rPr lang="zh-CN" altLang="en-US" sz="2000" dirty="0">
                <a:solidFill>
                  <a:schemeClr val="tx2"/>
                </a:solidFill>
                <a:latin typeface="华文新魏" panose="02010800040101010101" pitchFamily="2" charset="-122"/>
                <a:ea typeface="华文新魏" panose="02010800040101010101" pitchFamily="2" charset="-122"/>
              </a:rPr>
              <a:t>可用多种手段来表达逻辑关系，如用</a:t>
            </a:r>
            <a:r>
              <a:rPr lang="en-US" altLang="zh-CN" sz="2000" dirty="0">
                <a:solidFill>
                  <a:srgbClr val="FF0066"/>
                </a:solidFill>
                <a:latin typeface="华文新魏" panose="02010800040101010101" pitchFamily="2" charset="-122"/>
                <a:ea typeface="华文新魏" panose="02010800040101010101" pitchFamily="2" charset="-122"/>
              </a:rPr>
              <a:t>if-else</a:t>
            </a:r>
            <a:r>
              <a:rPr lang="zh-CN" altLang="en-US" sz="2000" dirty="0">
                <a:solidFill>
                  <a:schemeClr val="tx2"/>
                </a:solidFill>
                <a:latin typeface="华文新魏" panose="02010800040101010101" pitchFamily="2" charset="-122"/>
                <a:ea typeface="华文新魏" panose="02010800040101010101" pitchFamily="2" charset="-122"/>
              </a:rPr>
              <a:t>语句或</a:t>
            </a:r>
            <a:r>
              <a:rPr lang="en-US" altLang="zh-CN" sz="2000" dirty="0">
                <a:solidFill>
                  <a:srgbClr val="FF0066"/>
                </a:solidFill>
                <a:latin typeface="华文新魏" panose="02010800040101010101" pitchFamily="2" charset="-122"/>
                <a:ea typeface="华文新魏" panose="02010800040101010101" pitchFamily="2" charset="-122"/>
              </a:rPr>
              <a:t>case</a:t>
            </a:r>
            <a:r>
              <a:rPr lang="zh-CN" altLang="en-US" sz="2000" dirty="0">
                <a:solidFill>
                  <a:schemeClr val="tx2"/>
                </a:solidFill>
                <a:latin typeface="华文新魏" panose="02010800040101010101" pitchFamily="2" charset="-122"/>
                <a:ea typeface="华文新魏" panose="02010800040101010101" pitchFamily="2" charset="-122"/>
              </a:rPr>
              <a:t>语句。</a:t>
            </a:r>
            <a:endParaRPr lang="zh-CN" altLang="en-US" sz="2000" dirty="0">
              <a:solidFill>
                <a:schemeClr val="tx2"/>
              </a:solidFill>
              <a:latin typeface="华文新魏" panose="02010800040101010101" pitchFamily="2" charset="-122"/>
              <a:ea typeface="华文新魏" panose="02010800040101010101" pitchFamily="2" charset="-122"/>
            </a:endParaRPr>
          </a:p>
          <a:p>
            <a:pPr marL="281305" lvl="0" indent="-281305" algn="just">
              <a:lnSpc>
                <a:spcPct val="105000"/>
              </a:lnSpc>
              <a:spcBef>
                <a:spcPct val="0"/>
              </a:spcBef>
              <a:buClr>
                <a:srgbClr val="FF0066"/>
              </a:buClr>
              <a:buFont typeface="Wingdings" panose="05000000000000000000" pitchFamily="2" charset="2"/>
              <a:buChar char="v"/>
            </a:pPr>
            <a:r>
              <a:rPr lang="zh-CN" altLang="en-US" sz="2000" dirty="0">
                <a:solidFill>
                  <a:schemeClr val="tx2"/>
                </a:solidFill>
                <a:latin typeface="华文新魏" panose="02010800040101010101" pitchFamily="2" charset="-122"/>
                <a:ea typeface="华文新魏" panose="02010800040101010101" pitchFamily="2" charset="-122"/>
              </a:rPr>
              <a:t>注</a:t>
            </a:r>
            <a:r>
              <a:rPr lang="en-US" altLang="zh-CN" sz="2000" dirty="0">
                <a:solidFill>
                  <a:schemeClr val="tx2"/>
                </a:solidFill>
                <a:latin typeface="华文新魏" panose="02010800040101010101" pitchFamily="2" charset="-122"/>
                <a:ea typeface="华文新魏" panose="02010800040101010101" pitchFamily="2" charset="-122"/>
              </a:rPr>
              <a:t>3</a:t>
            </a:r>
            <a:r>
              <a:rPr lang="zh-CN" altLang="en-US" sz="2000" dirty="0">
                <a:solidFill>
                  <a:schemeClr val="tx2"/>
                </a:solidFill>
                <a:latin typeface="华文新魏" panose="02010800040101010101" pitchFamily="2" charset="-122"/>
                <a:ea typeface="华文新魏" panose="02010800040101010101" pitchFamily="2" charset="-122"/>
              </a:rPr>
              <a:t>： </a:t>
            </a:r>
            <a:r>
              <a:rPr lang="zh-CN" altLang="zh-CN" sz="2000" dirty="0">
                <a:solidFill>
                  <a:schemeClr val="tx2"/>
                </a:solidFill>
                <a:latin typeface="Times New Roman" panose="02020603050405020304" pitchFamily="18" charset="0"/>
                <a:ea typeface="华文新魏" panose="02010800040101010101" pitchFamily="2" charset="-122"/>
              </a:rPr>
              <a:t>“</a:t>
            </a:r>
            <a:r>
              <a:rPr lang="zh-CN" altLang="zh-CN" sz="2000" dirty="0">
                <a:solidFill>
                  <a:schemeClr val="tx2"/>
                </a:solidFill>
                <a:latin typeface="华文新魏" panose="02010800040101010101" pitchFamily="2" charset="-122"/>
                <a:ea typeface="华文新魏" panose="02010800040101010101" pitchFamily="2" charset="-122"/>
              </a:rPr>
              <a:t>always</a:t>
            </a:r>
            <a:r>
              <a:rPr lang="zh-CN" altLang="zh-CN" sz="2000" dirty="0">
                <a:solidFill>
                  <a:schemeClr val="tx2"/>
                </a:solidFill>
                <a:latin typeface="Times New Roman" panose="02020603050405020304" pitchFamily="18" charset="0"/>
                <a:ea typeface="华文新魏" panose="02010800040101010101" pitchFamily="2" charset="-122"/>
              </a:rPr>
              <a:t>”</a:t>
            </a:r>
            <a:r>
              <a:rPr lang="zh-CN" altLang="zh-CN" sz="2000" dirty="0">
                <a:solidFill>
                  <a:schemeClr val="tx2"/>
                </a:solidFill>
                <a:latin typeface="华文新魏" panose="02010800040101010101" pitchFamily="2" charset="-122"/>
                <a:ea typeface="华文新魏" panose="02010800040101010101" pitchFamily="2" charset="-122"/>
              </a:rPr>
              <a:t> 块语句与</a:t>
            </a:r>
            <a:r>
              <a:rPr lang="en-US" altLang="zh-CN" sz="2000" dirty="0">
                <a:solidFill>
                  <a:schemeClr val="tx2"/>
                </a:solidFill>
                <a:latin typeface="华文新魏" panose="02010800040101010101" pitchFamily="2" charset="-122"/>
                <a:ea typeface="华文新魏" panose="02010800040101010101" pitchFamily="2" charset="-122"/>
              </a:rPr>
              <a:t>assign</a:t>
            </a:r>
            <a:r>
              <a:rPr lang="zh-CN" altLang="en-US" sz="2000" dirty="0">
                <a:solidFill>
                  <a:schemeClr val="tx2"/>
                </a:solidFill>
                <a:latin typeface="华文新魏" panose="02010800040101010101" pitchFamily="2" charset="-122"/>
                <a:ea typeface="华文新魏" panose="02010800040101010101" pitchFamily="2" charset="-122"/>
              </a:rPr>
              <a:t>语句是并发执行的， </a:t>
            </a:r>
            <a:r>
              <a:rPr lang="en-US" altLang="zh-CN" sz="2000" dirty="0">
                <a:solidFill>
                  <a:schemeClr val="tx2"/>
                </a:solidFill>
                <a:latin typeface="华文新魏" panose="02010800040101010101" pitchFamily="2" charset="-122"/>
                <a:ea typeface="华文新魏" panose="02010800040101010101" pitchFamily="2" charset="-122"/>
              </a:rPr>
              <a:t>assign</a:t>
            </a:r>
            <a:r>
              <a:rPr lang="zh-CN" altLang="en-US" sz="2000" dirty="0">
                <a:solidFill>
                  <a:schemeClr val="tx2"/>
                </a:solidFill>
                <a:latin typeface="华文新魏" panose="02010800040101010101" pitchFamily="2" charset="-122"/>
                <a:ea typeface="华文新魏" panose="02010800040101010101" pitchFamily="2" charset="-122"/>
              </a:rPr>
              <a:t>语句一定要放在</a:t>
            </a:r>
            <a:r>
              <a:rPr lang="zh-CN" altLang="zh-CN" sz="2000" dirty="0">
                <a:solidFill>
                  <a:schemeClr val="tx2"/>
                </a:solidFill>
                <a:latin typeface="Times New Roman" panose="02020603050405020304" pitchFamily="18" charset="0"/>
                <a:ea typeface="华文新魏" panose="02010800040101010101" pitchFamily="2" charset="-122"/>
              </a:rPr>
              <a:t>“</a:t>
            </a:r>
            <a:r>
              <a:rPr lang="zh-CN" altLang="zh-CN" sz="2000" dirty="0">
                <a:solidFill>
                  <a:schemeClr val="tx2"/>
                </a:solidFill>
                <a:latin typeface="华文新魏" panose="02010800040101010101" pitchFamily="2" charset="-122"/>
                <a:ea typeface="华文新魏" panose="02010800040101010101" pitchFamily="2" charset="-122"/>
              </a:rPr>
              <a:t>always</a:t>
            </a:r>
            <a:r>
              <a:rPr lang="zh-CN" altLang="zh-CN" sz="2000" dirty="0">
                <a:solidFill>
                  <a:schemeClr val="tx2"/>
                </a:solidFill>
                <a:latin typeface="Times New Roman" panose="02020603050405020304" pitchFamily="18" charset="0"/>
                <a:ea typeface="华文新魏" panose="02010800040101010101" pitchFamily="2" charset="-122"/>
              </a:rPr>
              <a:t>”</a:t>
            </a:r>
            <a:r>
              <a:rPr lang="zh-CN" altLang="zh-CN" sz="2000" dirty="0">
                <a:solidFill>
                  <a:schemeClr val="tx2"/>
                </a:solidFill>
                <a:latin typeface="华文新魏" panose="02010800040101010101" pitchFamily="2" charset="-122"/>
                <a:ea typeface="华文新魏" panose="02010800040101010101" pitchFamily="2" charset="-122"/>
              </a:rPr>
              <a:t> 块语句之外！</a:t>
            </a:r>
            <a:endParaRPr lang="zh-CN" altLang="en-US" sz="2000" dirty="0">
              <a:solidFill>
                <a:schemeClr val="tx2"/>
              </a:solidFill>
              <a:latin typeface="华文新魏" panose="02010800040101010101" pitchFamily="2" charset="-122"/>
              <a:ea typeface="华文新魏" panose="02010800040101010101" pitchFamily="2" charset="-122"/>
            </a:endParaRPr>
          </a:p>
        </p:txBody>
      </p:sp>
      <p:sp>
        <p:nvSpPr>
          <p:cNvPr id="7" name="Rectangle 4"/>
          <p:cNvSpPr>
            <a:spLocks noChangeArrowheads="1"/>
          </p:cNvSpPr>
          <p:nvPr/>
        </p:nvSpPr>
        <p:spPr bwMode="auto">
          <a:xfrm>
            <a:off x="685800" y="1403350"/>
            <a:ext cx="7620000" cy="335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例</a:t>
            </a:r>
            <a:r>
              <a:rPr kumimoji="0" lang="en-US" altLang="zh-CN" sz="2000" b="1" i="0" u="none" strike="noStrike" kern="1200" cap="none" spc="0" normalizeH="0" baseline="0" noProof="0" dirty="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a:t>
            </a:r>
            <a:r>
              <a:rPr kumimoji="0" lang="zh-CN" altLang="en-US" sz="2000" b="1" i="0" u="none" strike="noStrike" kern="1200" cap="none" spc="0" normalizeH="0" baseline="0" noProof="0" dirty="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多路选择器</a:t>
            </a:r>
            <a:r>
              <a:rPr kumimoji="0" lang="en-US" altLang="zh-CN" sz="2000" b="1" i="0" u="none" strike="noStrike" kern="1200" cap="none" spc="0" normalizeH="0" baseline="0" noProof="0" dirty="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---- 2</a:t>
            </a:r>
            <a:r>
              <a:rPr kumimoji="0" lang="zh-CN" altLang="en-US" sz="2000" b="1" i="0" u="none" strike="noStrike" kern="1200" cap="none" spc="0" normalizeH="0" baseline="0" noProof="0" dirty="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选1  </a:t>
            </a:r>
            <a:endParaRPr kumimoji="0" lang="en-US" altLang="zh-CN" sz="2000" b="1" i="0" u="none" strike="noStrike" kern="1200" cap="none" spc="0" normalizeH="0" baseline="0" noProof="0" dirty="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module </a:t>
            </a:r>
            <a:r>
              <a:rPr kumimoji="0" lang="en-US" altLang="zh-CN" sz="2000" b="1"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muxtwo</a:t>
            </a:r>
            <a:r>
              <a:rPr kumimoji="0" lang="en-US" altLang="zh-CN" sz="20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000" b="1"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out,a,b,sl</a:t>
            </a:r>
            <a:r>
              <a:rPr kumimoji="0" lang="en-US" altLang="zh-CN" sz="20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0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input  </a:t>
            </a:r>
            <a:r>
              <a:rPr kumimoji="0" lang="en-US" altLang="zh-CN" sz="2000" b="1"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a,b,sl</a:t>
            </a:r>
            <a:r>
              <a:rPr kumimoji="0" lang="en-US" altLang="zh-CN" sz="20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0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output  out;</a:t>
            </a:r>
            <a:endParaRPr kumimoji="0" lang="en-US" altLang="zh-CN" sz="20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000" b="1" i="0" u="none" strike="noStrike" kern="1200" cap="none" spc="0" normalizeH="0" baseline="0" noProof="0" dirty="0" err="1" smtClean="0">
                <a:ln>
                  <a:noFill/>
                </a:ln>
                <a:solidFill>
                  <a:srgbClr val="FF0000"/>
                </a:solidFill>
                <a:effectLst/>
                <a:uLnTx/>
                <a:uFillTx/>
                <a:latin typeface="Arial" panose="020B0604020202020204" pitchFamily="34" charset="0"/>
                <a:ea typeface="宋体" panose="02010600030101010101" pitchFamily="2" charset="-122"/>
                <a:cs typeface="+mn-cs"/>
              </a:rPr>
              <a:t>reg</a:t>
            </a:r>
            <a:r>
              <a:rPr kumimoji="0" lang="en-US" altLang="zh-CN" sz="2000" b="1"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rPr>
              <a:t>  out;</a:t>
            </a:r>
            <a:endParaRPr kumimoji="0" lang="en-US" altLang="zh-CN" sz="2000" b="1"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always @ (</a:t>
            </a:r>
            <a:r>
              <a:rPr kumimoji="0" lang="en-US" altLang="zh-CN" sz="2000" b="1"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sl</a:t>
            </a:r>
            <a:r>
              <a:rPr kumimoji="0" lang="en-US" altLang="zh-CN" sz="20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or a or b)</a:t>
            </a:r>
            <a:endParaRPr kumimoji="0" lang="en-US" altLang="zh-CN" sz="20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if(!</a:t>
            </a:r>
            <a:r>
              <a:rPr kumimoji="0" lang="en-US" altLang="zh-CN" sz="2000" b="1"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sl</a:t>
            </a:r>
            <a:r>
              <a:rPr kumimoji="0" lang="en-US" altLang="zh-CN" sz="20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out=a;</a:t>
            </a:r>
            <a:endParaRPr kumimoji="0" lang="en-US" altLang="zh-CN" sz="20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else  out=b;</a:t>
            </a:r>
            <a:endParaRPr kumimoji="0" lang="en-US" altLang="zh-CN" sz="20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000" b="1"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endmodule</a:t>
            </a:r>
            <a:endParaRPr kumimoji="0" lang="en-US" altLang="zh-CN" sz="20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02408" name="组合 7"/>
          <p:cNvGrpSpPr/>
          <p:nvPr/>
        </p:nvGrpSpPr>
        <p:grpSpPr>
          <a:xfrm>
            <a:off x="5448300" y="2014538"/>
            <a:ext cx="2514600" cy="2133600"/>
            <a:chOff x="5715000" y="3581400"/>
            <a:chExt cx="2514600" cy="2133600"/>
          </a:xfrm>
        </p:grpSpPr>
        <p:sp>
          <p:nvSpPr>
            <p:cNvPr id="102409" name="Line 5"/>
            <p:cNvSpPr/>
            <p:nvPr/>
          </p:nvSpPr>
          <p:spPr>
            <a:xfrm>
              <a:off x="6477000" y="3581400"/>
              <a:ext cx="0" cy="1600200"/>
            </a:xfrm>
            <a:prstGeom prst="line">
              <a:avLst/>
            </a:prstGeom>
            <a:ln w="28575" cap="sq" cmpd="sng">
              <a:solidFill>
                <a:schemeClr val="tx1"/>
              </a:solidFill>
              <a:prstDash val="solid"/>
              <a:headEnd type="none" w="sm" len="sm"/>
              <a:tailEnd type="none" w="sm" len="sm"/>
            </a:ln>
          </p:spPr>
        </p:sp>
        <p:sp>
          <p:nvSpPr>
            <p:cNvPr id="102410" name="Line 6"/>
            <p:cNvSpPr/>
            <p:nvPr/>
          </p:nvSpPr>
          <p:spPr>
            <a:xfrm>
              <a:off x="6477000" y="3581400"/>
              <a:ext cx="685800" cy="457200"/>
            </a:xfrm>
            <a:prstGeom prst="line">
              <a:avLst/>
            </a:prstGeom>
            <a:ln w="28575" cap="sq" cmpd="sng">
              <a:solidFill>
                <a:schemeClr val="tx1"/>
              </a:solidFill>
              <a:prstDash val="solid"/>
              <a:headEnd type="none" w="sm" len="sm"/>
              <a:tailEnd type="none" w="sm" len="sm"/>
            </a:ln>
          </p:spPr>
        </p:sp>
        <p:sp>
          <p:nvSpPr>
            <p:cNvPr id="102411" name="Line 7"/>
            <p:cNvSpPr/>
            <p:nvPr/>
          </p:nvSpPr>
          <p:spPr>
            <a:xfrm>
              <a:off x="7162800" y="4038600"/>
              <a:ext cx="0" cy="762000"/>
            </a:xfrm>
            <a:prstGeom prst="line">
              <a:avLst/>
            </a:prstGeom>
            <a:ln w="28575" cap="sq" cmpd="sng">
              <a:solidFill>
                <a:schemeClr val="tx1"/>
              </a:solidFill>
              <a:prstDash val="solid"/>
              <a:headEnd type="none" w="sm" len="sm"/>
              <a:tailEnd type="none" w="sm" len="sm"/>
            </a:ln>
          </p:spPr>
        </p:sp>
        <p:sp>
          <p:nvSpPr>
            <p:cNvPr id="102412" name="Line 8"/>
            <p:cNvSpPr/>
            <p:nvPr/>
          </p:nvSpPr>
          <p:spPr>
            <a:xfrm flipH="1">
              <a:off x="6477000" y="4800600"/>
              <a:ext cx="685800" cy="381000"/>
            </a:xfrm>
            <a:prstGeom prst="line">
              <a:avLst/>
            </a:prstGeom>
            <a:ln w="28575" cap="sq" cmpd="sng">
              <a:solidFill>
                <a:schemeClr val="tx1"/>
              </a:solidFill>
              <a:prstDash val="solid"/>
              <a:headEnd type="none" w="sm" len="sm"/>
              <a:tailEnd type="none" w="sm" len="sm"/>
            </a:ln>
          </p:spPr>
        </p:sp>
        <p:sp>
          <p:nvSpPr>
            <p:cNvPr id="102413" name="Line 9"/>
            <p:cNvSpPr/>
            <p:nvPr/>
          </p:nvSpPr>
          <p:spPr>
            <a:xfrm>
              <a:off x="6172200" y="4114800"/>
              <a:ext cx="304800" cy="0"/>
            </a:xfrm>
            <a:prstGeom prst="line">
              <a:avLst/>
            </a:prstGeom>
            <a:ln w="28575" cap="sq" cmpd="sng">
              <a:solidFill>
                <a:schemeClr val="tx1"/>
              </a:solidFill>
              <a:prstDash val="solid"/>
              <a:headEnd type="none" w="sm" len="sm"/>
              <a:tailEnd type="none" w="sm" len="sm"/>
            </a:ln>
          </p:spPr>
        </p:sp>
        <p:sp>
          <p:nvSpPr>
            <p:cNvPr id="102414" name="Line 10"/>
            <p:cNvSpPr/>
            <p:nvPr/>
          </p:nvSpPr>
          <p:spPr>
            <a:xfrm>
              <a:off x="6172200" y="4648200"/>
              <a:ext cx="304800" cy="0"/>
            </a:xfrm>
            <a:prstGeom prst="line">
              <a:avLst/>
            </a:prstGeom>
            <a:ln w="28575" cap="sq" cmpd="sng">
              <a:solidFill>
                <a:schemeClr val="tx1"/>
              </a:solidFill>
              <a:prstDash val="solid"/>
              <a:headEnd type="none" w="sm" len="sm"/>
              <a:tailEnd type="none" w="sm" len="sm"/>
            </a:ln>
          </p:spPr>
        </p:sp>
        <p:sp>
          <p:nvSpPr>
            <p:cNvPr id="102415" name="Line 11"/>
            <p:cNvSpPr/>
            <p:nvPr/>
          </p:nvSpPr>
          <p:spPr>
            <a:xfrm>
              <a:off x="7162800" y="4419600"/>
              <a:ext cx="457200" cy="0"/>
            </a:xfrm>
            <a:prstGeom prst="line">
              <a:avLst/>
            </a:prstGeom>
            <a:ln w="28575" cap="sq" cmpd="sng">
              <a:solidFill>
                <a:schemeClr val="tx1"/>
              </a:solidFill>
              <a:prstDash val="solid"/>
              <a:headEnd type="none" w="sm" len="sm"/>
              <a:tailEnd type="none" w="sm" len="sm"/>
            </a:ln>
          </p:spPr>
        </p:sp>
        <p:sp>
          <p:nvSpPr>
            <p:cNvPr id="102416" name="Line 12"/>
            <p:cNvSpPr/>
            <p:nvPr/>
          </p:nvSpPr>
          <p:spPr>
            <a:xfrm>
              <a:off x="6858000" y="5029200"/>
              <a:ext cx="0" cy="533400"/>
            </a:xfrm>
            <a:prstGeom prst="line">
              <a:avLst/>
            </a:prstGeom>
            <a:ln w="28575" cap="sq" cmpd="sng">
              <a:solidFill>
                <a:schemeClr val="tx1"/>
              </a:solidFill>
              <a:prstDash val="solid"/>
              <a:headEnd type="none" w="sm" len="sm"/>
              <a:tailEnd type="none" w="sm" len="sm"/>
            </a:ln>
          </p:spPr>
        </p:sp>
        <p:sp>
          <p:nvSpPr>
            <p:cNvPr id="102417" name="Text Box 13"/>
            <p:cNvSpPr txBox="1"/>
            <p:nvPr/>
          </p:nvSpPr>
          <p:spPr>
            <a:xfrm>
              <a:off x="6934200" y="5257800"/>
              <a:ext cx="6096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en-US" altLang="zh-CN" dirty="0">
                  <a:latin typeface="Times New Roman" panose="02020603050405020304" pitchFamily="18" charset="0"/>
                </a:rPr>
                <a:t>sl</a:t>
              </a:r>
              <a:endParaRPr lang="en-US" altLang="zh-CN" dirty="0">
                <a:latin typeface="Times New Roman" panose="02020603050405020304" pitchFamily="18" charset="0"/>
              </a:endParaRPr>
            </a:p>
          </p:txBody>
        </p:sp>
        <p:sp>
          <p:nvSpPr>
            <p:cNvPr id="102418" name="Text Box 14"/>
            <p:cNvSpPr txBox="1"/>
            <p:nvPr/>
          </p:nvSpPr>
          <p:spPr>
            <a:xfrm>
              <a:off x="7239000" y="3962400"/>
              <a:ext cx="9906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en-US" altLang="zh-CN" dirty="0">
                  <a:latin typeface="Times New Roman" panose="02020603050405020304" pitchFamily="18" charset="0"/>
                </a:rPr>
                <a:t>out</a:t>
              </a:r>
              <a:endParaRPr lang="en-US" altLang="zh-CN" dirty="0">
                <a:latin typeface="Times New Roman" panose="02020603050405020304" pitchFamily="18" charset="0"/>
              </a:endParaRPr>
            </a:p>
          </p:txBody>
        </p:sp>
        <p:sp>
          <p:nvSpPr>
            <p:cNvPr id="102419" name="Text Box 15"/>
            <p:cNvSpPr txBox="1"/>
            <p:nvPr/>
          </p:nvSpPr>
          <p:spPr>
            <a:xfrm>
              <a:off x="5715000" y="3810000"/>
              <a:ext cx="3810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102420" name="Text Box 16"/>
            <p:cNvSpPr txBox="1"/>
            <p:nvPr/>
          </p:nvSpPr>
          <p:spPr>
            <a:xfrm>
              <a:off x="5715000" y="4419600"/>
              <a:ext cx="3810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gr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609731"/>
                                        </p:tgtEl>
                                        <p:attrNameLst>
                                          <p:attrName>style.visibility</p:attrName>
                                        </p:attrNameLst>
                                      </p:cBhvr>
                                      <p:to>
                                        <p:strVal val="visible"/>
                                      </p:to>
                                    </p:set>
                                    <p:anim calcmode="lin" valueType="num">
                                      <p:cBhvr additive="base">
                                        <p:cTn id="7" dur="500" fill="hold"/>
                                        <p:tgtEl>
                                          <p:spTgt spid="1609731"/>
                                        </p:tgtEl>
                                        <p:attrNameLst>
                                          <p:attrName>ppt_x</p:attrName>
                                        </p:attrNameLst>
                                      </p:cBhvr>
                                      <p:tavLst>
                                        <p:tav tm="0">
                                          <p:val>
                                            <p:strVal val="#ppt_x"/>
                                          </p:val>
                                        </p:tav>
                                        <p:tav tm="100000">
                                          <p:val>
                                            <p:strVal val="#ppt_x"/>
                                          </p:val>
                                        </p:tav>
                                      </p:tavLst>
                                    </p:anim>
                                    <p:anim calcmode="lin" valueType="num">
                                      <p:cBhvr additive="base">
                                        <p:cTn id="8" dur="500" fill="hold"/>
                                        <p:tgtEl>
                                          <p:spTgt spid="16097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609732"/>
                                        </p:tgtEl>
                                        <p:attrNameLst>
                                          <p:attrName>style.visibility</p:attrName>
                                        </p:attrNameLst>
                                      </p:cBhvr>
                                      <p:to>
                                        <p:strVal val="visible"/>
                                      </p:to>
                                    </p:set>
                                    <p:anim calcmode="lin" valueType="num">
                                      <p:cBhvr>
                                        <p:cTn id="13" dur="500" fill="hold"/>
                                        <p:tgtEl>
                                          <p:spTgt spid="1609732"/>
                                        </p:tgtEl>
                                        <p:attrNameLst>
                                          <p:attrName>ppt_w</p:attrName>
                                        </p:attrNameLst>
                                      </p:cBhvr>
                                      <p:tavLst>
                                        <p:tav tm="0">
                                          <p:val>
                                            <p:fltVal val="0.000000"/>
                                          </p:val>
                                        </p:tav>
                                        <p:tav tm="100000">
                                          <p:val>
                                            <p:strVal val="#ppt_w"/>
                                          </p:val>
                                        </p:tav>
                                      </p:tavLst>
                                    </p:anim>
                                    <p:anim calcmode="lin" valueType="num">
                                      <p:cBhvr>
                                        <p:cTn id="14" dur="500" fill="hold"/>
                                        <p:tgtEl>
                                          <p:spTgt spid="1609732"/>
                                        </p:tgtEl>
                                        <p:attrNameLst>
                                          <p:attrName>ppt_h</p:attrName>
                                        </p:attrNameLst>
                                      </p:cBhvr>
                                      <p:tavLst>
                                        <p:tav tm="0">
                                          <p:val>
                                            <p:fltVal val="0.00000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1609733"/>
                                        </p:tgtEl>
                                        <p:attrNameLst>
                                          <p:attrName>style.visibility</p:attrName>
                                        </p:attrNameLst>
                                      </p:cBhvr>
                                      <p:to>
                                        <p:strVal val="visible"/>
                                      </p:to>
                                    </p:set>
                                    <p:animEffect transition="in" filter="barn(outVertical)">
                                      <p:cBhvr>
                                        <p:cTn id="19" dur="500"/>
                                        <p:tgtEl>
                                          <p:spTgt spid="1609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9731" grpId="0"/>
      <p:bldP spid="1609732" grpId="0" animBg="1"/>
      <p:bldP spid="16097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04451"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2  Verilog HDL</a:t>
            </a:r>
            <a:r>
              <a:rPr lang="zh-CN" altLang="en-US" dirty="0">
                <a:latin typeface="华文楷体" panose="02010600040101010101" pitchFamily="2" charset="-122"/>
              </a:rPr>
              <a:t>基本结构</a:t>
            </a:r>
            <a:endParaRPr lang="zh-CN" altLang="en-US" dirty="0">
              <a:latin typeface="华文楷体" panose="02010600040101010101" pitchFamily="2" charset="-122"/>
            </a:endParaRPr>
          </a:p>
        </p:txBody>
      </p:sp>
      <p:sp>
        <p:nvSpPr>
          <p:cNvPr id="2055171" name="Rectangle 3"/>
          <p:cNvSpPr>
            <a:spLocks noGrp="1"/>
          </p:cNvSpPr>
          <p:nvPr>
            <p:ph idx="1"/>
          </p:nvPr>
        </p:nvSpPr>
        <p:spPr>
          <a:xfrm>
            <a:off x="582613" y="1030288"/>
            <a:ext cx="8561387" cy="606425"/>
          </a:xfrm>
          <a:ln/>
        </p:spPr>
        <p:txBody>
          <a:bodyPr vert="horz" wrap="square" lIns="91440" tIns="45720" rIns="91440" bIns="45720" anchor="t" anchorCtr="0"/>
          <a:p>
            <a:pPr algn="just">
              <a:lnSpc>
                <a:spcPct val="105000"/>
              </a:lnSpc>
              <a:spcBef>
                <a:spcPct val="0"/>
              </a:spcBef>
              <a:buClr>
                <a:srgbClr val="FF0066"/>
              </a:buClr>
              <a:buFont typeface="Wingdings" panose="05000000000000000000" pitchFamily="2" charset="2"/>
              <a:buChar char="v"/>
            </a:pPr>
            <a:r>
              <a:rPr lang="zh-CN" altLang="zh-CN" dirty="0">
                <a:solidFill>
                  <a:srgbClr val="990000"/>
                </a:solidFill>
                <a:latin typeface="华文新魏" panose="02010800040101010101" pitchFamily="2" charset="-122"/>
                <a:ea typeface="华文新魏" panose="02010800040101010101" pitchFamily="2" charset="-122"/>
              </a:rPr>
              <a:t>Verilog </a:t>
            </a:r>
            <a:r>
              <a:rPr lang="en-US" altLang="zh-CN" dirty="0">
                <a:solidFill>
                  <a:srgbClr val="990000"/>
                </a:solidFill>
                <a:latin typeface="华文新魏" panose="02010800040101010101" pitchFamily="2" charset="-122"/>
                <a:ea typeface="华文新魏" panose="02010800040101010101" pitchFamily="2" charset="-122"/>
              </a:rPr>
              <a:t>HDL</a:t>
            </a:r>
            <a:r>
              <a:rPr lang="zh-CN" altLang="zh-CN" dirty="0">
                <a:solidFill>
                  <a:srgbClr val="990000"/>
                </a:solidFill>
                <a:latin typeface="华文新魏" panose="02010800040101010101" pitchFamily="2" charset="-122"/>
                <a:ea typeface="华文新魏" panose="02010800040101010101" pitchFamily="2" charset="-122"/>
              </a:rPr>
              <a:t>模块的模板（仅考虑用于逻辑综合的部分）</a:t>
            </a:r>
            <a:endParaRPr lang="zh-CN" altLang="en-US" dirty="0">
              <a:solidFill>
                <a:srgbClr val="990000"/>
              </a:solidFill>
              <a:latin typeface="华文新魏" panose="02010800040101010101" pitchFamily="2" charset="-122"/>
              <a:ea typeface="华文新魏" panose="02010800040101010101" pitchFamily="2" charset="-122"/>
            </a:endParaRPr>
          </a:p>
        </p:txBody>
      </p:sp>
      <p:sp>
        <p:nvSpPr>
          <p:cNvPr id="2055181" name="Rectangle 13" descr="75%"/>
          <p:cNvSpPr/>
          <p:nvPr/>
        </p:nvSpPr>
        <p:spPr>
          <a:xfrm>
            <a:off x="1816100" y="1485900"/>
            <a:ext cx="5656263" cy="5284788"/>
          </a:xfrm>
          <a:prstGeom prst="rect">
            <a:avLst/>
          </a:prstGeom>
          <a:pattFill prst="pct75">
            <a:fgClr>
              <a:srgbClr val="FFCCFF"/>
            </a:fgClr>
            <a:bgClr>
              <a:srgbClr val="FFFFFF"/>
            </a:bgClr>
          </a:pattFill>
          <a:ln w="9525">
            <a:noFill/>
          </a:ln>
          <a:effectLst>
            <a:prstShdw prst="shdw13" dist="53882" dir="13499999">
              <a:schemeClr val="bg2"/>
            </a:prstShdw>
          </a:effectLst>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algn="just" eaLnBrk="1" hangingPunct="1">
              <a:buNone/>
            </a:pPr>
            <a:r>
              <a:rPr lang="zh-CN" altLang="zh-CN" sz="2000" dirty="0">
                <a:latin typeface="华文新魏" panose="02010800040101010101" pitchFamily="2" charset="-122"/>
                <a:ea typeface="华文新魏" panose="02010800040101010101" pitchFamily="2" charset="-122"/>
              </a:rPr>
              <a:t>module </a:t>
            </a:r>
            <a:r>
              <a:rPr lang="en-US" altLang="zh-CN" sz="2000" dirty="0">
                <a:latin typeface="Times New Roman" panose="02020603050405020304" pitchFamily="18" charset="0"/>
              </a:rPr>
              <a:t>&lt;</a:t>
            </a:r>
            <a:r>
              <a:rPr lang="zh-CN" altLang="en-US" sz="2000" dirty="0">
                <a:latin typeface="Times New Roman" panose="02020603050405020304" pitchFamily="18" charset="0"/>
              </a:rPr>
              <a:t>顶层模块名</a:t>
            </a:r>
            <a:r>
              <a:rPr lang="en-US" altLang="zh-CN" sz="2000" dirty="0">
                <a:latin typeface="Times New Roman" panose="02020603050405020304" pitchFamily="18" charset="0"/>
              </a:rPr>
              <a:t>&gt; (&lt; </a:t>
            </a:r>
            <a:r>
              <a:rPr lang="zh-CN" altLang="en-US" sz="2000" dirty="0">
                <a:latin typeface="Times New Roman" panose="02020603050405020304" pitchFamily="18" charset="0"/>
              </a:rPr>
              <a:t>输入输出端口列表</a:t>
            </a:r>
            <a:r>
              <a:rPr lang="en-US" altLang="zh-CN" sz="2000" dirty="0">
                <a:latin typeface="Times New Roman" panose="02020603050405020304" pitchFamily="18" charset="0"/>
              </a:rPr>
              <a:t>&gt;)</a:t>
            </a:r>
            <a:r>
              <a:rPr lang="zh-CN" altLang="zh-CN" sz="2000" dirty="0">
                <a:latin typeface="Times New Roman" panose="02020603050405020304" pitchFamily="18" charset="0"/>
              </a:rPr>
              <a:t> ；</a:t>
            </a:r>
            <a:endParaRPr lang="zh-CN" altLang="zh-CN" sz="2000" dirty="0">
              <a:latin typeface="Times New Roman" panose="02020603050405020304" pitchFamily="18" charset="0"/>
            </a:endParaRPr>
          </a:p>
          <a:p>
            <a:pPr marL="342900" lvl="0" indent="-342900" eaLnBrk="1" hangingPunct="1">
              <a:buNone/>
            </a:pPr>
            <a:r>
              <a:rPr lang="zh-CN" altLang="en-US" sz="2000" dirty="0">
                <a:latin typeface="Times New Roman" panose="02020603050405020304" pitchFamily="18" charset="0"/>
              </a:rPr>
              <a:t>    </a:t>
            </a:r>
            <a:r>
              <a:rPr lang="zh-CN" altLang="zh-CN" sz="2000" dirty="0">
                <a:latin typeface="Times New Roman" panose="02020603050405020304" pitchFamily="18" charset="0"/>
              </a:rPr>
              <a:t>output</a:t>
            </a:r>
            <a:r>
              <a:rPr lang="en-US" altLang="zh-CN" sz="2000" dirty="0">
                <a:latin typeface="Times New Roman" panose="02020603050405020304" pitchFamily="18" charset="0"/>
              </a:rPr>
              <a:t> </a:t>
            </a:r>
            <a:r>
              <a:rPr lang="zh-CN" altLang="en-US" sz="2000" dirty="0">
                <a:latin typeface="Times New Roman" panose="02020603050405020304" pitchFamily="18" charset="0"/>
              </a:rPr>
              <a:t>输出端口列表；</a:t>
            </a:r>
            <a:endParaRPr lang="zh-CN" altLang="en-US" sz="2000" dirty="0">
              <a:latin typeface="Times New Roman" panose="02020603050405020304" pitchFamily="18" charset="0"/>
            </a:endParaRPr>
          </a:p>
          <a:p>
            <a:pPr marL="342900" lvl="0" indent="-342900" eaLnBrk="1" hangingPunct="1">
              <a:buNone/>
            </a:pPr>
            <a:r>
              <a:rPr lang="zh-CN" altLang="en-US" sz="2000" dirty="0">
                <a:latin typeface="Times New Roman" panose="02020603050405020304" pitchFamily="18" charset="0"/>
              </a:rPr>
              <a:t>    </a:t>
            </a:r>
            <a:r>
              <a:rPr lang="zh-CN" altLang="zh-CN" sz="2000" dirty="0">
                <a:latin typeface="Times New Roman" panose="02020603050405020304" pitchFamily="18" charset="0"/>
              </a:rPr>
              <a:t>input</a:t>
            </a:r>
            <a:r>
              <a:rPr lang="en-US" altLang="zh-CN" sz="2000" dirty="0">
                <a:latin typeface="Times New Roman" panose="02020603050405020304" pitchFamily="18" charset="0"/>
              </a:rPr>
              <a:t> </a:t>
            </a:r>
            <a:r>
              <a:rPr lang="zh-CN" altLang="en-US" sz="2000" dirty="0">
                <a:latin typeface="Times New Roman" panose="02020603050405020304" pitchFamily="18" charset="0"/>
              </a:rPr>
              <a:t>输入端口列表</a:t>
            </a:r>
            <a:r>
              <a:rPr lang="zh-CN" altLang="zh-CN" sz="2000" dirty="0">
                <a:latin typeface="Times New Roman" panose="02020603050405020304" pitchFamily="18" charset="0"/>
              </a:rPr>
              <a:t>；</a:t>
            </a:r>
            <a:endParaRPr lang="zh-CN" altLang="zh-CN" sz="2000" dirty="0">
              <a:latin typeface="Times New Roman" panose="02020603050405020304" pitchFamily="18" charset="0"/>
            </a:endParaRPr>
          </a:p>
          <a:p>
            <a:pPr marL="342900" lvl="0" indent="-342900" eaLnBrk="1" hangingPunct="1">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a:t>
            </a:r>
            <a:r>
              <a:rPr lang="zh-CN" altLang="en-US" sz="2000" dirty="0">
                <a:latin typeface="Times New Roman" panose="02020603050405020304" pitchFamily="18" charset="0"/>
              </a:rPr>
              <a:t>（</a:t>
            </a:r>
            <a:r>
              <a:rPr lang="en-US" altLang="zh-CN" sz="2000" dirty="0">
                <a:latin typeface="Times New Roman" panose="02020603050405020304" pitchFamily="18" charset="0"/>
              </a:rPr>
              <a:t>1</a:t>
            </a:r>
            <a:r>
              <a:rPr lang="zh-CN" altLang="en-US" sz="2000" dirty="0">
                <a:latin typeface="Times New Roman" panose="02020603050405020304" pitchFamily="18" charset="0"/>
              </a:rPr>
              <a:t>）</a:t>
            </a:r>
            <a:r>
              <a:rPr lang="zh-CN" altLang="en-US" sz="2000" dirty="0">
                <a:solidFill>
                  <a:srgbClr val="FF0000"/>
                </a:solidFill>
                <a:latin typeface="Times New Roman" panose="02020603050405020304" pitchFamily="18" charset="0"/>
              </a:rPr>
              <a:t>使用</a:t>
            </a:r>
            <a:r>
              <a:rPr lang="en-US" altLang="zh-CN" sz="2000" dirty="0">
                <a:solidFill>
                  <a:srgbClr val="FF0000"/>
                </a:solidFill>
                <a:latin typeface="Times New Roman" panose="02020603050405020304" pitchFamily="18" charset="0"/>
              </a:rPr>
              <a:t>assign</a:t>
            </a:r>
            <a:r>
              <a:rPr lang="zh-CN" altLang="en-US" sz="2000" dirty="0">
                <a:solidFill>
                  <a:srgbClr val="FF0000"/>
                </a:solidFill>
                <a:latin typeface="Times New Roman" panose="02020603050405020304" pitchFamily="18" charset="0"/>
              </a:rPr>
              <a:t>语句定义逻辑功能</a:t>
            </a:r>
            <a:endParaRPr lang="zh-CN" altLang="zh-CN" sz="2000" dirty="0">
              <a:solidFill>
                <a:srgbClr val="FF0000"/>
              </a:solidFill>
              <a:latin typeface="Times New Roman" panose="02020603050405020304" pitchFamily="18" charset="0"/>
            </a:endParaRPr>
          </a:p>
          <a:p>
            <a:pPr marL="342900" lvl="0" indent="-342900" eaLnBrk="1" hangingPunct="1">
              <a:buNone/>
            </a:pPr>
            <a:r>
              <a:rPr lang="zh-CN" altLang="en-US" sz="2000" dirty="0">
                <a:latin typeface="Times New Roman" panose="02020603050405020304" pitchFamily="18" charset="0"/>
              </a:rPr>
              <a:t>    </a:t>
            </a:r>
            <a:r>
              <a:rPr lang="zh-CN" altLang="zh-CN" sz="2000" dirty="0">
                <a:latin typeface="Times New Roman" panose="02020603050405020304" pitchFamily="18" charset="0"/>
              </a:rPr>
              <a:t>wire 结果信号名；</a:t>
            </a:r>
            <a:endParaRPr lang="zh-CN" altLang="zh-CN" sz="2000" dirty="0">
              <a:latin typeface="Times New Roman" panose="02020603050405020304" pitchFamily="18" charset="0"/>
            </a:endParaRPr>
          </a:p>
          <a:p>
            <a:pPr marL="342900" lvl="0" indent="-342900" eaLnBrk="1" hangingPunct="1">
              <a:buNone/>
            </a:pPr>
            <a:r>
              <a:rPr lang="zh-CN" altLang="en-US" sz="2000" dirty="0">
                <a:latin typeface="Times New Roman" panose="02020603050405020304" pitchFamily="18" charset="0"/>
              </a:rPr>
              <a:t>    </a:t>
            </a:r>
            <a:r>
              <a:rPr lang="zh-CN" altLang="zh-CN" sz="2000" dirty="0">
                <a:latin typeface="Times New Roman" panose="02020603050405020304" pitchFamily="18" charset="0"/>
              </a:rPr>
              <a:t>assign </a:t>
            </a:r>
            <a:r>
              <a:rPr lang="en-US" altLang="zh-CN" sz="2000" dirty="0">
                <a:latin typeface="Times New Roman" panose="02020603050405020304" pitchFamily="18" charset="0"/>
              </a:rPr>
              <a:t>&lt;</a:t>
            </a:r>
            <a:r>
              <a:rPr lang="zh-CN" altLang="zh-CN" sz="2000" dirty="0">
                <a:latin typeface="Times New Roman" panose="02020603050405020304" pitchFamily="18" charset="0"/>
              </a:rPr>
              <a:t>结果信号名</a:t>
            </a:r>
            <a:r>
              <a:rPr lang="en-US" altLang="zh-CN" sz="2000" dirty="0">
                <a:latin typeface="Times New Roman" panose="02020603050405020304" pitchFamily="18" charset="0"/>
              </a:rPr>
              <a:t>&gt;</a:t>
            </a:r>
            <a:r>
              <a:rPr lang="zh-CN" altLang="zh-CN" sz="2000" dirty="0">
                <a:latin typeface="Times New Roman" panose="02020603050405020304" pitchFamily="18" charset="0"/>
              </a:rPr>
              <a:t> = 表达式 ；  </a:t>
            </a:r>
            <a:endParaRPr lang="zh-CN" altLang="en-US" sz="2000" dirty="0">
              <a:latin typeface="Times New Roman" panose="02020603050405020304" pitchFamily="18" charset="0"/>
            </a:endParaRPr>
          </a:p>
          <a:p>
            <a:pPr marL="342900" lvl="0" indent="-342900" eaLnBrk="1" hangingPunct="1">
              <a:buNone/>
            </a:pPr>
            <a:r>
              <a:rPr lang="zh-CN" altLang="zh-CN" sz="2000" dirty="0">
                <a:latin typeface="Times New Roman" panose="02020603050405020304" pitchFamily="18" charset="0"/>
              </a:rPr>
              <a:t> </a:t>
            </a:r>
            <a:r>
              <a:rPr lang="en-US" altLang="zh-CN" sz="2000" dirty="0">
                <a:latin typeface="Times New Roman" panose="02020603050405020304" pitchFamily="18" charset="0"/>
              </a:rPr>
              <a:t>//</a:t>
            </a:r>
            <a:r>
              <a:rPr lang="zh-CN" altLang="en-US" sz="2000" dirty="0">
                <a:latin typeface="Times New Roman" panose="02020603050405020304" pitchFamily="18" charset="0"/>
              </a:rPr>
              <a:t>（</a:t>
            </a:r>
            <a:r>
              <a:rPr lang="en-US" altLang="zh-CN" sz="2000" dirty="0">
                <a:latin typeface="Times New Roman" panose="02020603050405020304" pitchFamily="18" charset="0"/>
              </a:rPr>
              <a:t>2</a:t>
            </a:r>
            <a:r>
              <a:rPr lang="zh-CN" altLang="en-US" sz="2000" dirty="0">
                <a:latin typeface="Times New Roman" panose="02020603050405020304" pitchFamily="18" charset="0"/>
              </a:rPr>
              <a:t>）</a:t>
            </a:r>
            <a:r>
              <a:rPr lang="zh-CN" altLang="en-US" sz="2000" dirty="0">
                <a:solidFill>
                  <a:srgbClr val="FF0000"/>
                </a:solidFill>
                <a:latin typeface="Times New Roman" panose="02020603050405020304" pitchFamily="18" charset="0"/>
              </a:rPr>
              <a:t>使用</a:t>
            </a:r>
            <a:r>
              <a:rPr lang="en-US" altLang="zh-CN" sz="2000" dirty="0">
                <a:solidFill>
                  <a:srgbClr val="FF0000"/>
                </a:solidFill>
                <a:latin typeface="Times New Roman" panose="02020603050405020304" pitchFamily="18" charset="0"/>
              </a:rPr>
              <a:t>always</a:t>
            </a:r>
            <a:r>
              <a:rPr lang="zh-CN" altLang="en-US" sz="2000" dirty="0">
                <a:solidFill>
                  <a:srgbClr val="FF0000"/>
                </a:solidFill>
                <a:latin typeface="Times New Roman" panose="02020603050405020304" pitchFamily="18" charset="0"/>
              </a:rPr>
              <a:t>块定义逻辑功能</a:t>
            </a:r>
            <a:endParaRPr lang="zh-CN" altLang="en-US" sz="2000" dirty="0">
              <a:solidFill>
                <a:srgbClr val="FF0000"/>
              </a:solidFill>
              <a:latin typeface="Times New Roman" panose="02020603050405020304" pitchFamily="18" charset="0"/>
            </a:endParaRPr>
          </a:p>
          <a:p>
            <a:pPr marL="342900" lvl="0" indent="-342900" algn="just">
              <a:spcBef>
                <a:spcPct val="0"/>
              </a:spcBef>
              <a:buClr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always @(&lt;</a:t>
            </a:r>
            <a:r>
              <a:rPr lang="zh-CN" altLang="en-US" sz="2000" dirty="0">
                <a:latin typeface="Times New Roman" panose="02020603050405020304" pitchFamily="18" charset="0"/>
              </a:rPr>
              <a:t>敏感信号表达式</a:t>
            </a:r>
            <a:r>
              <a:rPr lang="en-US" altLang="zh-CN" sz="2000" dirty="0">
                <a:latin typeface="Times New Roman" panose="02020603050405020304" pitchFamily="18" charset="0"/>
              </a:rPr>
              <a:t>&gt;)</a:t>
            </a:r>
            <a:endParaRPr lang="en-US" altLang="zh-CN" sz="2000" dirty="0">
              <a:latin typeface="Times New Roman" panose="02020603050405020304" pitchFamily="18" charset="0"/>
            </a:endParaRPr>
          </a:p>
          <a:p>
            <a:pPr marL="342900" lvl="0" indent="-342900" algn="just">
              <a:spcBef>
                <a:spcPct val="0"/>
              </a:spcBef>
              <a:buClrTx/>
              <a:buFontTx/>
              <a:buNone/>
            </a:pPr>
            <a:r>
              <a:rPr lang="en-US" altLang="zh-CN" sz="2000" dirty="0">
                <a:latin typeface="Times New Roman" panose="02020603050405020304" pitchFamily="18" charset="0"/>
              </a:rPr>
              <a:t>        begin</a:t>
            </a:r>
            <a:endParaRPr lang="en-US" altLang="zh-CN" sz="2000" dirty="0">
              <a:latin typeface="Times New Roman" panose="02020603050405020304" pitchFamily="18" charset="0"/>
            </a:endParaRPr>
          </a:p>
          <a:p>
            <a:pPr marL="342900" lvl="0" indent="-342900" algn="just">
              <a:spcBef>
                <a:spcPct val="0"/>
              </a:spcBef>
              <a:buClrTx/>
              <a:buFontTx/>
              <a:buNone/>
            </a:pPr>
            <a:r>
              <a:rPr lang="en-US" altLang="zh-CN" sz="2000" dirty="0">
                <a:latin typeface="Times New Roman" panose="02020603050405020304" pitchFamily="18" charset="0"/>
              </a:rPr>
              <a:t>	       //</a:t>
            </a:r>
            <a:r>
              <a:rPr lang="zh-CN" altLang="en-US" sz="2000" dirty="0">
                <a:latin typeface="Times New Roman" panose="02020603050405020304" pitchFamily="18" charset="0"/>
              </a:rPr>
              <a:t>过程赋值语句</a:t>
            </a:r>
            <a:endParaRPr lang="zh-CN" altLang="en-US" sz="2000" dirty="0">
              <a:latin typeface="Times New Roman" panose="02020603050405020304" pitchFamily="18" charset="0"/>
            </a:endParaRPr>
          </a:p>
          <a:p>
            <a:pPr marL="342900" lvl="0" indent="-342900" algn="just">
              <a:spcBef>
                <a:spcPct val="0"/>
              </a:spcBef>
              <a:buClr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//if</a:t>
            </a:r>
            <a:r>
              <a:rPr lang="zh-CN" altLang="en-US" sz="2000" dirty="0">
                <a:latin typeface="Times New Roman" panose="02020603050405020304" pitchFamily="18" charset="0"/>
              </a:rPr>
              <a:t>语句</a:t>
            </a:r>
            <a:endParaRPr lang="zh-CN" altLang="en-US" sz="2000" dirty="0">
              <a:latin typeface="Times New Roman" panose="02020603050405020304" pitchFamily="18" charset="0"/>
            </a:endParaRPr>
          </a:p>
          <a:p>
            <a:pPr marL="342900" lvl="0" indent="-342900" algn="just">
              <a:spcBef>
                <a:spcPct val="0"/>
              </a:spcBef>
              <a:buClr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 case</a:t>
            </a:r>
            <a:r>
              <a:rPr lang="zh-CN" altLang="en-US" sz="2000" dirty="0">
                <a:latin typeface="Times New Roman" panose="02020603050405020304" pitchFamily="18" charset="0"/>
              </a:rPr>
              <a:t>语句</a:t>
            </a:r>
            <a:endParaRPr lang="zh-CN" altLang="en-US" sz="2000" dirty="0">
              <a:latin typeface="Times New Roman" panose="02020603050405020304" pitchFamily="18" charset="0"/>
            </a:endParaRPr>
          </a:p>
          <a:p>
            <a:pPr marL="342900" lvl="0" indent="-342900" algn="just">
              <a:spcBef>
                <a:spcPct val="0"/>
              </a:spcBef>
              <a:buClr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 while,repeat,for</a:t>
            </a:r>
            <a:r>
              <a:rPr lang="zh-CN" altLang="en-US" sz="2000" dirty="0">
                <a:latin typeface="Times New Roman" panose="02020603050405020304" pitchFamily="18" charset="0"/>
              </a:rPr>
              <a:t>循环语句</a:t>
            </a:r>
            <a:endParaRPr lang="zh-CN" altLang="en-US" sz="2000" dirty="0">
              <a:latin typeface="Times New Roman" panose="02020603050405020304" pitchFamily="18" charset="0"/>
            </a:endParaRPr>
          </a:p>
          <a:p>
            <a:pPr marL="342900" lvl="0" indent="-342900" algn="just">
              <a:spcBef>
                <a:spcPct val="0"/>
              </a:spcBef>
              <a:buClr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 task,function</a:t>
            </a:r>
            <a:r>
              <a:rPr lang="zh-CN" altLang="en-US" sz="2000" dirty="0">
                <a:latin typeface="Times New Roman" panose="02020603050405020304" pitchFamily="18" charset="0"/>
              </a:rPr>
              <a:t>调用</a:t>
            </a:r>
            <a:endParaRPr lang="zh-CN" altLang="en-US" sz="2000" dirty="0">
              <a:latin typeface="Times New Roman" panose="02020603050405020304" pitchFamily="18" charset="0"/>
            </a:endParaRPr>
          </a:p>
          <a:p>
            <a:pPr marL="342900" lvl="0" indent="-342900" algn="just">
              <a:spcBef>
                <a:spcPct val="0"/>
              </a:spcBef>
              <a:buClr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end</a:t>
            </a:r>
            <a:r>
              <a:rPr lang="zh-CN" altLang="zh-CN" sz="2000" dirty="0">
                <a:solidFill>
                  <a:srgbClr val="FF33CC"/>
                </a:solidFill>
                <a:latin typeface="华文新魏" panose="02010800040101010101" pitchFamily="2" charset="-122"/>
                <a:ea typeface="华文新魏" panose="02010800040101010101" pitchFamily="2" charset="-122"/>
              </a:rPr>
              <a:t> </a:t>
            </a:r>
            <a:endParaRPr lang="en-US" altLang="zh-CN" sz="2000" dirty="0">
              <a:solidFill>
                <a:srgbClr val="FF33CC"/>
              </a:solidFill>
              <a:latin typeface="华文新魏" panose="02010800040101010101" pitchFamily="2" charset="-122"/>
              <a:ea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55171"/>
                                        </p:tgtEl>
                                        <p:attrNameLst>
                                          <p:attrName>style.visibility</p:attrName>
                                        </p:attrNameLst>
                                      </p:cBhvr>
                                      <p:to>
                                        <p:strVal val="visible"/>
                                      </p:to>
                                    </p:set>
                                    <p:anim calcmode="lin" valueType="num">
                                      <p:cBhvr additive="base">
                                        <p:cTn id="7" dur="500" fill="hold"/>
                                        <p:tgtEl>
                                          <p:spTgt spid="2055171"/>
                                        </p:tgtEl>
                                        <p:attrNameLst>
                                          <p:attrName>ppt_x</p:attrName>
                                        </p:attrNameLst>
                                      </p:cBhvr>
                                      <p:tavLst>
                                        <p:tav tm="0">
                                          <p:val>
                                            <p:strVal val="0-#ppt_w/2"/>
                                          </p:val>
                                        </p:tav>
                                        <p:tav tm="100000">
                                          <p:val>
                                            <p:strVal val="#ppt_x"/>
                                          </p:val>
                                        </p:tav>
                                      </p:tavLst>
                                    </p:anim>
                                    <p:anim calcmode="lin" valueType="num">
                                      <p:cBhvr additive="base">
                                        <p:cTn id="8" dur="500" fill="hold"/>
                                        <p:tgtEl>
                                          <p:spTgt spid="205517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055181"/>
                                        </p:tgtEl>
                                        <p:attrNameLst>
                                          <p:attrName>style.visibility</p:attrName>
                                        </p:attrNameLst>
                                      </p:cBhvr>
                                      <p:to>
                                        <p:strVal val="visible"/>
                                      </p:to>
                                    </p:set>
                                    <p:anim calcmode="lin" valueType="num">
                                      <p:cBhvr additive="base">
                                        <p:cTn id="12" dur="500" fill="hold"/>
                                        <p:tgtEl>
                                          <p:spTgt spid="2055181"/>
                                        </p:tgtEl>
                                        <p:attrNameLst>
                                          <p:attrName>ppt_x</p:attrName>
                                        </p:attrNameLst>
                                      </p:cBhvr>
                                      <p:tavLst>
                                        <p:tav tm="0">
                                          <p:val>
                                            <p:strVal val="#ppt_x"/>
                                          </p:val>
                                        </p:tav>
                                        <p:tav tm="100000">
                                          <p:val>
                                            <p:strVal val="#ppt_x"/>
                                          </p:val>
                                        </p:tav>
                                      </p:tavLst>
                                    </p:anim>
                                    <p:anim calcmode="lin" valueType="num">
                                      <p:cBhvr additive="base">
                                        <p:cTn id="13" dur="500" fill="hold"/>
                                        <p:tgtEl>
                                          <p:spTgt spid="20551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171" grpId="0"/>
      <p:bldP spid="205518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2  Verilog HDL</a:t>
            </a:r>
            <a:r>
              <a:rPr lang="zh-CN" altLang="en-US" dirty="0">
                <a:latin typeface="华文楷体" panose="02010600040101010101" pitchFamily="2" charset="-122"/>
              </a:rPr>
              <a:t>基本结构</a:t>
            </a:r>
            <a:endParaRPr lang="zh-CN" altLang="en-US" dirty="0">
              <a:latin typeface="华文楷体" panose="02010600040101010101" pitchFamily="2" charset="-122"/>
            </a:endParaRPr>
          </a:p>
        </p:txBody>
      </p:sp>
      <p:sp>
        <p:nvSpPr>
          <p:cNvPr id="2053133" name="Rectangle 13" descr="75%"/>
          <p:cNvSpPr/>
          <p:nvPr/>
        </p:nvSpPr>
        <p:spPr>
          <a:xfrm>
            <a:off x="374650" y="2228850"/>
            <a:ext cx="8335963" cy="1560513"/>
          </a:xfrm>
          <a:prstGeom prst="rect">
            <a:avLst/>
          </a:prstGeom>
          <a:pattFill prst="pct75">
            <a:fgClr>
              <a:srgbClr val="FFCCFF"/>
            </a:fgClr>
            <a:bgClr>
              <a:srgbClr val="FFFFFF"/>
            </a:bgClr>
          </a:pattFill>
          <a:ln w="9525">
            <a:noFill/>
          </a:ln>
          <a:effectLst>
            <a:prstShdw prst="shdw13" dist="53882" dir="13499999">
              <a:schemeClr val="bg2"/>
            </a:prstShdw>
          </a:effectLst>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algn="just" eaLnBrk="1" hangingPunct="1">
              <a:buNone/>
            </a:pPr>
            <a:r>
              <a:rPr lang="en-US" altLang="zh-CN" sz="2000" dirty="0">
                <a:latin typeface="Times New Roman" panose="02020603050405020304" pitchFamily="18" charset="0"/>
              </a:rPr>
              <a:t>// </a:t>
            </a:r>
            <a:r>
              <a:rPr lang="zh-CN" altLang="en-US" sz="2000" dirty="0">
                <a:latin typeface="Times New Roman" panose="02020603050405020304" pitchFamily="18" charset="0"/>
              </a:rPr>
              <a:t>（</a:t>
            </a:r>
            <a:r>
              <a:rPr lang="en-US" altLang="zh-CN" sz="2000" dirty="0">
                <a:latin typeface="Times New Roman" panose="02020603050405020304" pitchFamily="18" charset="0"/>
              </a:rPr>
              <a:t>3</a:t>
            </a:r>
            <a:r>
              <a:rPr lang="zh-CN" altLang="en-US" sz="2000" dirty="0">
                <a:latin typeface="Times New Roman" panose="02020603050405020304" pitchFamily="18" charset="0"/>
              </a:rPr>
              <a:t>）</a:t>
            </a:r>
            <a:r>
              <a:rPr lang="zh-CN" altLang="en-US" sz="2000" dirty="0">
                <a:solidFill>
                  <a:srgbClr val="FF0000"/>
                </a:solidFill>
                <a:latin typeface="Times New Roman" panose="02020603050405020304" pitchFamily="18" charset="0"/>
              </a:rPr>
              <a:t>元件例化</a:t>
            </a:r>
            <a:endParaRPr lang="zh-CN" altLang="en-US" sz="2000" dirty="0">
              <a:solidFill>
                <a:srgbClr val="FF0000"/>
              </a:solidFill>
              <a:latin typeface="Times New Roman" panose="02020603050405020304" pitchFamily="18" charset="0"/>
            </a:endParaRPr>
          </a:p>
          <a:p>
            <a:pPr marL="342900" lvl="0" indent="-342900" algn="just">
              <a:spcBef>
                <a:spcPct val="0"/>
              </a:spcBef>
              <a:buClr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&lt; </a:t>
            </a:r>
            <a:r>
              <a:rPr lang="zh-CN" altLang="zh-CN" sz="2000" dirty="0">
                <a:latin typeface="Times New Roman" panose="02020603050405020304" pitchFamily="18" charset="0"/>
              </a:rPr>
              <a:t>module</a:t>
            </a:r>
            <a:r>
              <a:rPr lang="en-US" altLang="zh-CN" sz="2000" dirty="0">
                <a:latin typeface="Times New Roman" panose="02020603050405020304" pitchFamily="18" charset="0"/>
              </a:rPr>
              <a:t>_name</a:t>
            </a:r>
            <a:r>
              <a:rPr lang="zh-CN" altLang="zh-CN" sz="2000" dirty="0">
                <a:latin typeface="Times New Roman" panose="02020603050405020304" pitchFamily="18" charset="0"/>
              </a:rPr>
              <a:t> </a:t>
            </a:r>
            <a:r>
              <a:rPr lang="en-US" altLang="zh-CN" sz="2000" dirty="0">
                <a:latin typeface="Times New Roman" panose="02020603050405020304" pitchFamily="18" charset="0"/>
              </a:rPr>
              <a:t>&gt; &lt; instance_name</a:t>
            </a:r>
            <a:r>
              <a:rPr lang="zh-CN" altLang="zh-CN" sz="2000" dirty="0">
                <a:latin typeface="Times New Roman" panose="02020603050405020304" pitchFamily="18" charset="0"/>
              </a:rPr>
              <a:t> </a:t>
            </a:r>
            <a:r>
              <a:rPr lang="en-US" altLang="zh-CN" sz="2000" dirty="0">
                <a:latin typeface="Times New Roman" panose="02020603050405020304" pitchFamily="18" charset="0"/>
              </a:rPr>
              <a:t>&gt; (&lt;port_list&gt;);        // </a:t>
            </a:r>
            <a:r>
              <a:rPr lang="zh-CN" altLang="en-US" sz="2000" dirty="0">
                <a:latin typeface="Times New Roman" panose="02020603050405020304" pitchFamily="18" charset="0"/>
              </a:rPr>
              <a:t>模块元件例化</a:t>
            </a:r>
            <a:endParaRPr lang="zh-CN" altLang="en-US" sz="2000" dirty="0">
              <a:latin typeface="Times New Roman" panose="02020603050405020304" pitchFamily="18" charset="0"/>
            </a:endParaRPr>
          </a:p>
          <a:p>
            <a:pPr marL="342900" lvl="0" indent="-342900" eaLnBrk="1" hangingPunct="1">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&lt;gate_type_keyword&gt; &lt; instance_name</a:t>
            </a:r>
            <a:r>
              <a:rPr lang="zh-CN" altLang="zh-CN" sz="2000" dirty="0">
                <a:latin typeface="Times New Roman" panose="02020603050405020304" pitchFamily="18" charset="0"/>
              </a:rPr>
              <a:t> </a:t>
            </a:r>
            <a:r>
              <a:rPr lang="en-US" altLang="zh-CN" sz="2000" dirty="0">
                <a:latin typeface="Times New Roman" panose="02020603050405020304" pitchFamily="18" charset="0"/>
              </a:rPr>
              <a:t>&gt; (&lt;port_list&gt;); // </a:t>
            </a:r>
            <a:r>
              <a:rPr lang="zh-CN" altLang="en-US" sz="2000" dirty="0">
                <a:latin typeface="Times New Roman" panose="02020603050405020304" pitchFamily="18" charset="0"/>
              </a:rPr>
              <a:t>门元件例化</a:t>
            </a:r>
            <a:endParaRPr lang="zh-CN" altLang="en-US" sz="2000" dirty="0">
              <a:latin typeface="Times New Roman" panose="02020603050405020304" pitchFamily="18" charset="0"/>
            </a:endParaRPr>
          </a:p>
          <a:p>
            <a:pPr marL="342900" lvl="0" indent="-342900" eaLnBrk="1" hangingPunct="1">
              <a:buNone/>
            </a:pPr>
            <a:r>
              <a:rPr lang="zh-CN" altLang="zh-CN" sz="2000" dirty="0">
                <a:latin typeface="Times New Roman" panose="02020603050405020304" pitchFamily="18" charset="0"/>
              </a:rPr>
              <a:t>endmodule</a:t>
            </a:r>
            <a:endParaRPr lang="en-US" altLang="zh-CN" sz="2000" dirty="0">
              <a:latin typeface="Times New Roman" panose="02020603050405020304" pitchFamily="18" charset="0"/>
            </a:endParaRPr>
          </a:p>
        </p:txBody>
      </p:sp>
      <p:sp>
        <p:nvSpPr>
          <p:cNvPr id="2053135" name="AutoShape 15"/>
          <p:cNvSpPr/>
          <p:nvPr/>
        </p:nvSpPr>
        <p:spPr>
          <a:xfrm>
            <a:off x="4265613" y="3706813"/>
            <a:ext cx="1600200" cy="642937"/>
          </a:xfrm>
          <a:prstGeom prst="wedgeRoundRectCallout">
            <a:avLst>
              <a:gd name="adj1" fmla="val -68454"/>
              <a:gd name="adj2" fmla="val -121356"/>
              <a:gd name="adj3" fmla="val 16667"/>
            </a:avLst>
          </a:prstGeom>
          <a:solidFill>
            <a:srgbClr val="FFFF99"/>
          </a:solidFill>
          <a:ln w="9525">
            <a:noFill/>
          </a:ln>
          <a:effectLst>
            <a:prstShdw prst="shdw17" dist="17961" dir="2699999">
              <a:srgbClr val="9999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2000" dirty="0"/>
              <a:t>例化元件名</a:t>
            </a:r>
            <a:r>
              <a:rPr lang="zh-CN" altLang="zh-CN" sz="2000" dirty="0"/>
              <a:t>也可以省略！</a:t>
            </a:r>
            <a:endParaRPr lang="zh-CN" altLang="en-US" sz="2000" dirty="0"/>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53133"/>
                                        </p:tgtEl>
                                        <p:attrNameLst>
                                          <p:attrName>style.visibility</p:attrName>
                                        </p:attrNameLst>
                                      </p:cBhvr>
                                      <p:to>
                                        <p:strVal val="visible"/>
                                      </p:to>
                                    </p:set>
                                    <p:anim calcmode="lin" valueType="num">
                                      <p:cBhvr additive="base">
                                        <p:cTn id="7" dur="500" fill="hold"/>
                                        <p:tgtEl>
                                          <p:spTgt spid="2053133"/>
                                        </p:tgtEl>
                                        <p:attrNameLst>
                                          <p:attrName>ppt_x</p:attrName>
                                        </p:attrNameLst>
                                      </p:cBhvr>
                                      <p:tavLst>
                                        <p:tav tm="0">
                                          <p:val>
                                            <p:strVal val="#ppt_x"/>
                                          </p:val>
                                        </p:tav>
                                        <p:tav tm="100000">
                                          <p:val>
                                            <p:strVal val="#ppt_x"/>
                                          </p:val>
                                        </p:tav>
                                      </p:tavLst>
                                    </p:anim>
                                    <p:anim calcmode="lin" valueType="num">
                                      <p:cBhvr additive="base">
                                        <p:cTn id="8" dur="500" fill="hold"/>
                                        <p:tgtEl>
                                          <p:spTgt spid="20531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053135"/>
                                        </p:tgtEl>
                                        <p:attrNameLst>
                                          <p:attrName>style.visibility</p:attrName>
                                        </p:attrNameLst>
                                      </p:cBhvr>
                                      <p:to>
                                        <p:strVal val="visible"/>
                                      </p:to>
                                    </p:set>
                                    <p:animEffect transition="in" filter="dissolve">
                                      <p:cBhvr>
                                        <p:cTn id="13" dur="500"/>
                                        <p:tgtEl>
                                          <p:spTgt spid="2053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133" grpId="0" animBg="1"/>
      <p:bldP spid="205313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3"/>
          <p:cNvSpPr>
            <a:spLocks noGrp="1"/>
          </p:cNvSpPr>
          <p:nvPr>
            <p:ph idx="1"/>
          </p:nvPr>
        </p:nvSpPr>
        <p:spPr>
          <a:xfrm>
            <a:off x="2001838" y="3005138"/>
            <a:ext cx="5210175" cy="1144587"/>
          </a:xfrm>
          <a:ln/>
        </p:spPr>
        <p:txBody>
          <a:bodyPr vert="horz" wrap="square" lIns="91440" tIns="45720" rIns="91440" bIns="45720" anchor="t" anchorCtr="0"/>
          <a:p>
            <a:pPr eaLnBrk="1" hangingPunct="1">
              <a:lnSpc>
                <a:spcPct val="130000"/>
              </a:lnSpc>
              <a:buNone/>
            </a:pPr>
            <a:r>
              <a:rPr lang="zh-CN" altLang="en-US" sz="2800" dirty="0">
                <a:solidFill>
                  <a:srgbClr val="FF0000"/>
                </a:solidFill>
                <a:latin typeface="华文楷体" panose="02010600040101010101" pitchFamily="2" charset="-122"/>
                <a:ea typeface="华文楷体" panose="02010600040101010101" pitchFamily="2" charset="-122"/>
              </a:rPr>
              <a:t>一、</a:t>
            </a:r>
            <a:r>
              <a:rPr lang="en-US" altLang="zh-CN" sz="2800" dirty="0">
                <a:solidFill>
                  <a:srgbClr val="FF0000"/>
                </a:solidFill>
                <a:latin typeface="华文楷体" panose="02010600040101010101" pitchFamily="2" charset="-122"/>
                <a:ea typeface="华文楷体" panose="02010600040101010101" pitchFamily="2" charset="-122"/>
              </a:rPr>
              <a:t>Verilog HDL</a:t>
            </a:r>
            <a:r>
              <a:rPr lang="zh-CN" altLang="en-US" sz="2800" dirty="0">
                <a:solidFill>
                  <a:srgbClr val="FF0000"/>
                </a:solidFill>
                <a:latin typeface="华文楷体" panose="02010600040101010101" pitchFamily="2" charset="-122"/>
                <a:ea typeface="华文楷体" panose="02010600040101010101" pitchFamily="2" charset="-122"/>
              </a:rPr>
              <a:t>的门级描述</a:t>
            </a:r>
            <a:endParaRPr lang="zh-CN" altLang="en-US" sz="2800" dirty="0">
              <a:solidFill>
                <a:srgbClr val="FF0000"/>
              </a:solidFill>
              <a:latin typeface="华文楷体" panose="02010600040101010101" pitchFamily="2" charset="-122"/>
              <a:ea typeface="华文楷体" panose="02010600040101010101" pitchFamily="2" charset="-122"/>
            </a:endParaRPr>
          </a:p>
          <a:p>
            <a:pPr eaLnBrk="1" hangingPunct="1">
              <a:lnSpc>
                <a:spcPct val="90000"/>
              </a:lnSpc>
              <a:buNone/>
            </a:pPr>
            <a:r>
              <a:rPr lang="zh-CN" altLang="en-US" sz="2800" dirty="0">
                <a:solidFill>
                  <a:srgbClr val="FF0000"/>
                </a:solidFill>
                <a:latin typeface="华文楷体" panose="02010600040101010101" pitchFamily="2" charset="-122"/>
                <a:ea typeface="华文楷体" panose="02010600040101010101" pitchFamily="2" charset="-122"/>
              </a:rPr>
              <a:t>二、</a:t>
            </a:r>
            <a:r>
              <a:rPr lang="en-US" altLang="zh-CN" sz="2800" dirty="0">
                <a:solidFill>
                  <a:srgbClr val="FF0000"/>
                </a:solidFill>
                <a:latin typeface="华文楷体" panose="02010600040101010101" pitchFamily="2" charset="-122"/>
                <a:ea typeface="华文楷体" panose="02010600040101010101" pitchFamily="2" charset="-122"/>
              </a:rPr>
              <a:t>Verilog HDL</a:t>
            </a:r>
            <a:r>
              <a:rPr lang="zh-CN" altLang="en-US" sz="2800" dirty="0">
                <a:solidFill>
                  <a:srgbClr val="FF0000"/>
                </a:solidFill>
                <a:latin typeface="华文楷体" panose="02010600040101010101" pitchFamily="2" charset="-122"/>
                <a:ea typeface="华文楷体" panose="02010600040101010101" pitchFamily="2" charset="-122"/>
              </a:rPr>
              <a:t>的行为级描述</a:t>
            </a:r>
            <a:endParaRPr lang="zh-CN" altLang="en-US" sz="2800" dirty="0">
              <a:solidFill>
                <a:srgbClr val="FF0000"/>
              </a:solidFill>
              <a:latin typeface="华文楷体" panose="02010600040101010101" pitchFamily="2" charset="-122"/>
              <a:ea typeface="华文楷体" panose="02010600040101010101" pitchFamily="2" charset="-122"/>
            </a:endParaRPr>
          </a:p>
        </p:txBody>
      </p:sp>
      <p:sp>
        <p:nvSpPr>
          <p:cNvPr id="24582" name="矩形 1"/>
          <p:cNvSpPr>
            <a:spLocks noChangeArrowheads="1"/>
          </p:cNvSpPr>
          <p:nvPr/>
        </p:nvSpPr>
        <p:spPr bwMode="auto">
          <a:xfrm>
            <a:off x="2001838" y="2062163"/>
            <a:ext cx="4594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solidFill>
                  <a:srgbClr val="FF0000"/>
                </a:solidFill>
                <a:effectLst/>
                <a:uLnTx/>
                <a:uFillTx/>
                <a:latin typeface="+mn-ea"/>
                <a:ea typeface="+mn-ea"/>
                <a:cs typeface="+mn-cs"/>
              </a:rPr>
              <a:t>Verilog HDL</a:t>
            </a:r>
            <a:r>
              <a:rPr kumimoji="0" lang="zh-CN" altLang="en-US" sz="3600" b="1" i="0" u="none" strike="noStrike" kern="1200" cap="none" spc="0" normalizeH="0" baseline="0" noProof="0" dirty="0">
                <a:ln>
                  <a:noFill/>
                </a:ln>
                <a:solidFill>
                  <a:srgbClr val="FF0000"/>
                </a:solidFill>
                <a:effectLst/>
                <a:uLnTx/>
                <a:uFillTx/>
                <a:latin typeface="+mn-ea"/>
                <a:ea typeface="+mn-ea"/>
                <a:cs typeface="+mn-cs"/>
              </a:rPr>
              <a:t>描述方式</a:t>
            </a:r>
            <a:endParaRPr kumimoji="0" lang="zh-CN" altLang="en-US" sz="3600" b="1" i="0" u="none" strike="noStrike" kern="1200" cap="none" spc="0" normalizeH="0" baseline="0" noProof="0" dirty="0">
              <a:ln>
                <a:noFill/>
              </a:ln>
              <a:solidFill>
                <a:srgbClr val="FF0000"/>
              </a:solidFill>
              <a:effectLst/>
              <a:uLnTx/>
              <a:uFillTx/>
              <a:latin typeface="+mn-ea"/>
              <a:ea typeface="+mn-ea"/>
              <a:cs typeface="+mn-cs"/>
            </a:endParaRPr>
          </a:p>
        </p:txBody>
      </p:sp>
    </p:spTree>
  </p:cSld>
  <p:clrMapOvr>
    <a:masterClrMapping/>
  </p:clrMapOvr>
  <p:transition spd="med">
    <p:cover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灯片编号占位符 5"/>
          <p:cNvSpPr txBox="1">
            <a:spLocks noGrp="1"/>
          </p:cNvSpPr>
          <p:nvPr>
            <p:ph type="sldNum" sz="quarter"/>
          </p:nvPr>
        </p:nvSpPr>
        <p:spPr>
          <a:xfrm>
            <a:off x="6553200" y="6172200"/>
            <a:ext cx="2289175" cy="47625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10595" name="Rectangle 4"/>
          <p:cNvSpPr/>
          <p:nvPr/>
        </p:nvSpPr>
        <p:spPr>
          <a:xfrm>
            <a:off x="0" y="949325"/>
            <a:ext cx="8893175" cy="564832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lnSpc>
                <a:spcPct val="150000"/>
              </a:lnSpc>
              <a:spcBef>
                <a:spcPct val="0"/>
              </a:spcBef>
              <a:buClrTx/>
              <a:buFontTx/>
              <a:buNone/>
            </a:pPr>
            <a:r>
              <a:rPr lang="en-US" altLang="zh-CN" dirty="0">
                <a:latin typeface="宋体" panose="02010600030101010101" pitchFamily="2" charset="-122"/>
              </a:rPr>
              <a:t>    Verilog</a:t>
            </a:r>
            <a:r>
              <a:rPr lang="zh-CN" altLang="en-US" dirty="0">
                <a:latin typeface="宋体" panose="02010600030101010101" pitchFamily="2" charset="-122"/>
              </a:rPr>
              <a:t>模型可以是实际电路不同级别的抽象。所谓不同的抽象级别，实际上是指同一个物理电路，可以在不同的层次上用</a:t>
            </a:r>
            <a:r>
              <a:rPr lang="en-US" altLang="zh-CN" dirty="0">
                <a:latin typeface="宋体" panose="02010600030101010101" pitchFamily="2" charset="-122"/>
              </a:rPr>
              <a:t>Verilog</a:t>
            </a:r>
            <a:r>
              <a:rPr lang="zh-CN" altLang="en-US" dirty="0">
                <a:latin typeface="宋体" panose="02010600030101010101" pitchFamily="2" charset="-122"/>
              </a:rPr>
              <a:t>语言来描述它，如果只从</a:t>
            </a:r>
            <a:r>
              <a:rPr lang="zh-CN" altLang="en-US" dirty="0">
                <a:solidFill>
                  <a:srgbClr val="FF0000"/>
                </a:solidFill>
                <a:latin typeface="宋体" panose="02010600030101010101" pitchFamily="2" charset="-122"/>
              </a:rPr>
              <a:t>行为和功能</a:t>
            </a:r>
            <a:r>
              <a:rPr lang="zh-CN" altLang="en-US" dirty="0">
                <a:latin typeface="宋体" panose="02010600030101010101" pitchFamily="2" charset="-122"/>
              </a:rPr>
              <a:t>的角度来描述某一电路模块，就称为</a:t>
            </a:r>
            <a:r>
              <a:rPr lang="zh-CN" altLang="en-US" dirty="0">
                <a:solidFill>
                  <a:srgbClr val="FF0000"/>
                </a:solidFill>
                <a:latin typeface="宋体" panose="02010600030101010101" pitchFamily="2" charset="-122"/>
              </a:rPr>
              <a:t>行为模块</a:t>
            </a:r>
            <a:r>
              <a:rPr lang="zh-CN" altLang="en-US" dirty="0">
                <a:latin typeface="宋体" panose="02010600030101010101" pitchFamily="2" charset="-122"/>
              </a:rPr>
              <a:t>；如果从</a:t>
            </a:r>
            <a:r>
              <a:rPr lang="zh-CN" altLang="en-US" dirty="0">
                <a:solidFill>
                  <a:srgbClr val="FF0000"/>
                </a:solidFill>
                <a:latin typeface="宋体" panose="02010600030101010101" pitchFamily="2" charset="-122"/>
              </a:rPr>
              <a:t>电路结构</a:t>
            </a:r>
            <a:r>
              <a:rPr lang="zh-CN" altLang="en-US" dirty="0">
                <a:latin typeface="宋体" panose="02010600030101010101" pitchFamily="2" charset="-122"/>
              </a:rPr>
              <a:t>的角度来描述该电路模块，就称为</a:t>
            </a:r>
            <a:r>
              <a:rPr lang="zh-CN" altLang="en-US" dirty="0">
                <a:solidFill>
                  <a:srgbClr val="FF0000"/>
                </a:solidFill>
                <a:latin typeface="宋体" panose="02010600030101010101" pitchFamily="2" charset="-122"/>
              </a:rPr>
              <a:t>结构模块</a:t>
            </a:r>
            <a:r>
              <a:rPr lang="zh-CN" altLang="en-US" dirty="0">
                <a:latin typeface="宋体" panose="02010600030101010101" pitchFamily="2" charset="-122"/>
              </a:rPr>
              <a:t>。抽象的级别和它们对应的模块类型常可以分为以下</a:t>
            </a:r>
            <a:r>
              <a:rPr lang="en-US" altLang="zh-CN" dirty="0">
                <a:latin typeface="宋体" panose="02010600030101010101" pitchFamily="2" charset="-122"/>
              </a:rPr>
              <a:t>5</a:t>
            </a:r>
            <a:r>
              <a:rPr lang="zh-CN" altLang="en-US" dirty="0">
                <a:latin typeface="宋体" panose="02010600030101010101" pitchFamily="2" charset="-122"/>
              </a:rPr>
              <a:t>种</a:t>
            </a:r>
            <a:endParaRPr lang="zh-CN" altLang="en-US" dirty="0">
              <a:latin typeface="宋体" panose="02010600030101010101" pitchFamily="2" charset="-122"/>
            </a:endParaRPr>
          </a:p>
          <a:p>
            <a:pPr marL="0" lvl="0" indent="0" eaLnBrk="1" hangingPunct="1">
              <a:lnSpc>
                <a:spcPts val="2875"/>
              </a:lnSpc>
              <a:spcBef>
                <a:spcPct val="0"/>
              </a:spcBef>
              <a:buClrTx/>
              <a:buFontTx/>
              <a:buNone/>
            </a:pPr>
            <a:r>
              <a:rPr lang="en-US" altLang="zh-CN" dirty="0">
                <a:latin typeface="宋体" panose="02010600030101010101" pitchFamily="2" charset="-122"/>
              </a:rPr>
              <a:t>(1) </a:t>
            </a:r>
            <a:r>
              <a:rPr lang="zh-CN" altLang="en-US" dirty="0">
                <a:latin typeface="宋体" panose="02010600030101010101" pitchFamily="2" charset="-122"/>
              </a:rPr>
              <a:t>系统级</a:t>
            </a:r>
            <a:r>
              <a:rPr lang="en-US" altLang="zh-CN" dirty="0">
                <a:latin typeface="宋体" panose="02010600030101010101" pitchFamily="2" charset="-122"/>
              </a:rPr>
              <a:t>(system)</a:t>
            </a:r>
            <a:endParaRPr lang="en-US" altLang="zh-CN" dirty="0">
              <a:latin typeface="宋体" panose="02010600030101010101" pitchFamily="2" charset="-122"/>
            </a:endParaRPr>
          </a:p>
          <a:p>
            <a:pPr marL="0" lvl="0" indent="0" eaLnBrk="1" hangingPunct="1">
              <a:lnSpc>
                <a:spcPts val="2875"/>
              </a:lnSpc>
              <a:spcBef>
                <a:spcPct val="0"/>
              </a:spcBef>
              <a:buClrTx/>
              <a:buFontTx/>
              <a:buNone/>
            </a:pPr>
            <a:r>
              <a:rPr lang="en-US" altLang="zh-CN" dirty="0">
                <a:latin typeface="宋体" panose="02010600030101010101" pitchFamily="2" charset="-122"/>
              </a:rPr>
              <a:t>(2) </a:t>
            </a:r>
            <a:r>
              <a:rPr lang="zh-CN" altLang="en-US" dirty="0">
                <a:latin typeface="宋体" panose="02010600030101010101" pitchFamily="2" charset="-122"/>
              </a:rPr>
              <a:t>算法级</a:t>
            </a:r>
            <a:r>
              <a:rPr lang="en-US" altLang="zh-CN" dirty="0">
                <a:latin typeface="宋体" panose="02010600030101010101" pitchFamily="2" charset="-122"/>
              </a:rPr>
              <a:t>(algorithmic)</a:t>
            </a:r>
            <a:endParaRPr lang="en-US" altLang="zh-CN" dirty="0">
              <a:latin typeface="宋体" panose="02010600030101010101" pitchFamily="2" charset="-122"/>
            </a:endParaRPr>
          </a:p>
          <a:p>
            <a:pPr marL="0" lvl="0" indent="0" eaLnBrk="1" hangingPunct="1">
              <a:lnSpc>
                <a:spcPts val="2875"/>
              </a:lnSpc>
              <a:spcBef>
                <a:spcPct val="0"/>
              </a:spcBef>
              <a:buClrTx/>
              <a:buFontTx/>
              <a:buNone/>
            </a:pPr>
            <a:r>
              <a:rPr lang="en-US" altLang="zh-CN" dirty="0">
                <a:latin typeface="宋体" panose="02010600030101010101" pitchFamily="2" charset="-122"/>
              </a:rPr>
              <a:t>(3) RTL</a:t>
            </a:r>
            <a:r>
              <a:rPr lang="zh-CN" altLang="en-US" dirty="0">
                <a:latin typeface="宋体" panose="02010600030101010101" pitchFamily="2" charset="-122"/>
              </a:rPr>
              <a:t>级</a:t>
            </a:r>
            <a:r>
              <a:rPr lang="en-US" altLang="zh-CN" dirty="0">
                <a:latin typeface="宋体" panose="02010600030101010101" pitchFamily="2" charset="-122"/>
              </a:rPr>
              <a:t>(RegisterTransferLevel):</a:t>
            </a:r>
            <a:endParaRPr lang="en-US" altLang="zh-CN" dirty="0">
              <a:latin typeface="宋体" panose="02010600030101010101" pitchFamily="2" charset="-122"/>
            </a:endParaRPr>
          </a:p>
          <a:p>
            <a:pPr marL="0" lvl="0" indent="0" eaLnBrk="1" hangingPunct="1">
              <a:lnSpc>
                <a:spcPts val="2875"/>
              </a:lnSpc>
              <a:spcBef>
                <a:spcPct val="0"/>
              </a:spcBef>
              <a:buClrTx/>
              <a:buFontTx/>
              <a:buNone/>
            </a:pPr>
            <a:r>
              <a:rPr lang="en-US" altLang="zh-CN" dirty="0">
                <a:latin typeface="宋体" panose="02010600030101010101" pitchFamily="2" charset="-122"/>
              </a:rPr>
              <a:t>(4) </a:t>
            </a:r>
            <a:r>
              <a:rPr lang="zh-CN" altLang="en-US" dirty="0">
                <a:latin typeface="宋体" panose="02010600030101010101" pitchFamily="2" charset="-122"/>
              </a:rPr>
              <a:t>门级</a:t>
            </a:r>
            <a:r>
              <a:rPr lang="en-US" altLang="zh-CN" dirty="0">
                <a:latin typeface="宋体" panose="02010600030101010101" pitchFamily="2" charset="-122"/>
              </a:rPr>
              <a:t>(gate-level):</a:t>
            </a:r>
            <a:endParaRPr lang="en-US" altLang="zh-CN" dirty="0">
              <a:latin typeface="宋体" panose="02010600030101010101" pitchFamily="2" charset="-122"/>
            </a:endParaRPr>
          </a:p>
          <a:p>
            <a:pPr marL="0" lvl="0" indent="0" eaLnBrk="1" hangingPunct="1">
              <a:lnSpc>
                <a:spcPts val="2875"/>
              </a:lnSpc>
              <a:spcBef>
                <a:spcPct val="0"/>
              </a:spcBef>
              <a:buClrTx/>
              <a:buFontTx/>
              <a:buNone/>
            </a:pPr>
            <a:r>
              <a:rPr lang="en-US" altLang="zh-CN" dirty="0">
                <a:latin typeface="宋体" panose="02010600030101010101" pitchFamily="2" charset="-122"/>
              </a:rPr>
              <a:t>(5) </a:t>
            </a:r>
            <a:r>
              <a:rPr lang="zh-CN" altLang="en-US" dirty="0">
                <a:latin typeface="宋体" panose="02010600030101010101" pitchFamily="2" charset="-122"/>
              </a:rPr>
              <a:t>开关级</a:t>
            </a:r>
            <a:r>
              <a:rPr lang="en-US" altLang="zh-CN" dirty="0">
                <a:latin typeface="宋体" panose="02010600030101010101" pitchFamily="2" charset="-122"/>
              </a:rPr>
              <a:t>(switch-level)</a:t>
            </a:r>
            <a:endParaRPr lang="en-US" altLang="zh-CN" dirty="0">
              <a:latin typeface="宋体" panose="02010600030101010101" pitchFamily="2" charset="-122"/>
            </a:endParaRPr>
          </a:p>
          <a:p>
            <a:pPr marL="0" lvl="0" indent="0" eaLnBrk="1" hangingPunct="1">
              <a:lnSpc>
                <a:spcPts val="2875"/>
              </a:lnSpc>
              <a:spcBef>
                <a:spcPct val="0"/>
              </a:spcBef>
              <a:buClrTx/>
              <a:buFontTx/>
              <a:buNone/>
            </a:pPr>
            <a:r>
              <a:rPr lang="zh-CN" altLang="en-US" dirty="0">
                <a:solidFill>
                  <a:srgbClr val="FF0000"/>
                </a:solidFill>
                <a:latin typeface="宋体" panose="02010600030101010101" pitchFamily="2" charset="-122"/>
              </a:rPr>
              <a:t>系统级、算法级和</a:t>
            </a:r>
            <a:r>
              <a:rPr lang="en-US" altLang="zh-CN" dirty="0">
                <a:solidFill>
                  <a:srgbClr val="FF0000"/>
                </a:solidFill>
                <a:latin typeface="宋体" panose="02010600030101010101" pitchFamily="2" charset="-122"/>
              </a:rPr>
              <a:t>RTL</a:t>
            </a:r>
            <a:r>
              <a:rPr lang="zh-CN" altLang="en-US" dirty="0">
                <a:solidFill>
                  <a:srgbClr val="FF0000"/>
                </a:solidFill>
                <a:latin typeface="宋体" panose="02010600030101010101" pitchFamily="2" charset="-122"/>
              </a:rPr>
              <a:t>级</a:t>
            </a:r>
            <a:r>
              <a:rPr lang="zh-CN" altLang="en-US" dirty="0">
                <a:latin typeface="宋体" panose="02010600030101010101" pitchFamily="2" charset="-122"/>
              </a:rPr>
              <a:t>是属于</a:t>
            </a:r>
            <a:r>
              <a:rPr lang="zh-CN" altLang="en-US" dirty="0">
                <a:solidFill>
                  <a:srgbClr val="1908F8"/>
                </a:solidFill>
                <a:latin typeface="宋体" panose="02010600030101010101" pitchFamily="2" charset="-122"/>
              </a:rPr>
              <a:t>行为级</a:t>
            </a:r>
            <a:r>
              <a:rPr lang="zh-CN" altLang="en-US" dirty="0">
                <a:latin typeface="宋体" panose="02010600030101010101" pitchFamily="2" charset="-122"/>
              </a:rPr>
              <a:t>的，</a:t>
            </a:r>
            <a:r>
              <a:rPr lang="zh-CN" altLang="en-US" dirty="0">
                <a:solidFill>
                  <a:srgbClr val="FF0000"/>
                </a:solidFill>
                <a:latin typeface="宋体" panose="02010600030101010101" pitchFamily="2" charset="-122"/>
              </a:rPr>
              <a:t>门级</a:t>
            </a:r>
            <a:r>
              <a:rPr lang="zh-CN" altLang="en-US" dirty="0">
                <a:latin typeface="宋体" panose="02010600030101010101" pitchFamily="2" charset="-122"/>
              </a:rPr>
              <a:t>是属于</a:t>
            </a:r>
            <a:r>
              <a:rPr lang="zh-CN" altLang="en-US" dirty="0">
                <a:solidFill>
                  <a:srgbClr val="1908F8"/>
                </a:solidFill>
                <a:latin typeface="宋体" panose="02010600030101010101" pitchFamily="2" charset="-122"/>
              </a:rPr>
              <a:t>结构级</a:t>
            </a:r>
            <a:r>
              <a:rPr lang="zh-CN" altLang="en-US" dirty="0">
                <a:latin typeface="宋体" panose="02010600030101010101" pitchFamily="2" charset="-122"/>
              </a:rPr>
              <a:t>的。</a:t>
            </a:r>
            <a:endParaRPr lang="zh-CN" altLang="en-US" dirty="0">
              <a:latin typeface="宋体" panose="02010600030101010101" pitchFamily="2" charset="-122"/>
            </a:endParaRPr>
          </a:p>
        </p:txBody>
      </p:sp>
    </p:spTree>
  </p:cSld>
  <p:clrMapOvr>
    <a:masterClrMapping/>
  </p:clrMapOvr>
  <p:transition spd="med">
    <p:cover dir="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2"/>
          <p:cNvSpPr>
            <a:spLocks noGrp="1"/>
          </p:cNvSpPr>
          <p:nvPr>
            <p:ph type="title"/>
          </p:nvPr>
        </p:nvSpPr>
        <p:spPr>
          <a:xfrm>
            <a:off x="685800" y="206375"/>
            <a:ext cx="7772400" cy="577850"/>
          </a:xfrm>
          <a:ln/>
        </p:spPr>
        <p:txBody>
          <a:bodyPr vert="horz" wrap="square" lIns="91440" tIns="45720" rIns="91440" bIns="45720" anchor="b" anchorCtr="0"/>
          <a:p>
            <a:pPr algn="l"/>
            <a:r>
              <a:rPr lang="zh-CN" altLang="en-US" sz="3200" dirty="0">
                <a:solidFill>
                  <a:srgbClr val="FF0000"/>
                </a:solidFill>
              </a:rPr>
              <a:t>抽象级</a:t>
            </a:r>
            <a:r>
              <a:rPr lang="en-US" altLang="zh-CN" sz="3200" dirty="0">
                <a:solidFill>
                  <a:srgbClr val="FF0000"/>
                </a:solidFill>
              </a:rPr>
              <a:t>(Levels of Abstraction)</a:t>
            </a:r>
            <a:endParaRPr lang="en-US" altLang="zh-CN" sz="3200" dirty="0">
              <a:solidFill>
                <a:srgbClr val="FF0000"/>
              </a:solidFill>
            </a:endParaRPr>
          </a:p>
        </p:txBody>
      </p:sp>
      <p:sp>
        <p:nvSpPr>
          <p:cNvPr id="111619" name="Rectangle 3"/>
          <p:cNvSpPr>
            <a:spLocks noGrp="1"/>
          </p:cNvSpPr>
          <p:nvPr>
            <p:ph idx="1"/>
          </p:nvPr>
        </p:nvSpPr>
        <p:spPr>
          <a:xfrm>
            <a:off x="347663" y="1295400"/>
            <a:ext cx="8458200" cy="1295400"/>
          </a:xfrm>
          <a:ln/>
        </p:spPr>
        <p:txBody>
          <a:bodyPr vert="horz" wrap="square" lIns="91440" tIns="45720" rIns="91440" bIns="45720" anchor="t" anchorCtr="0"/>
          <a:p>
            <a:r>
              <a:rPr lang="en-US" altLang="zh-CN" dirty="0">
                <a:latin typeface="Arial Unicode MS" panose="020B0604020202020204" pitchFamily="34" charset="-122"/>
              </a:rPr>
              <a:t>Verilog</a:t>
            </a:r>
            <a:r>
              <a:rPr lang="zh-CN" altLang="en-US" dirty="0">
                <a:latin typeface="Arial Unicode MS" panose="020B0604020202020204" pitchFamily="34" charset="-122"/>
              </a:rPr>
              <a:t>既是一种行为描述的语言也是一种结构描述语言。</a:t>
            </a:r>
            <a:r>
              <a:rPr lang="en-US" altLang="zh-CN" dirty="0">
                <a:latin typeface="Arial Unicode MS" panose="020B0604020202020204" pitchFamily="34" charset="-122"/>
              </a:rPr>
              <a:t>Verilog</a:t>
            </a:r>
            <a:r>
              <a:rPr lang="zh-CN" altLang="en-US" dirty="0">
                <a:latin typeface="Arial Unicode MS" panose="020B0604020202020204" pitchFamily="34" charset="-122"/>
              </a:rPr>
              <a:t>模型可以是实际电路的不同级别的抽象。这些抽象的级别包括：</a:t>
            </a:r>
            <a:endParaRPr lang="zh-CN" altLang="en-US" dirty="0">
              <a:latin typeface="Arial Unicode MS" panose="020B0604020202020204" pitchFamily="34" charset="-122"/>
            </a:endParaRPr>
          </a:p>
        </p:txBody>
      </p:sp>
      <p:sp>
        <p:nvSpPr>
          <p:cNvPr id="111620" name="Line 4"/>
          <p:cNvSpPr/>
          <p:nvPr/>
        </p:nvSpPr>
        <p:spPr>
          <a:xfrm>
            <a:off x="533400" y="1295400"/>
            <a:ext cx="8382000" cy="0"/>
          </a:xfrm>
          <a:prstGeom prst="line">
            <a:avLst/>
          </a:prstGeom>
          <a:ln w="9525" cap="flat" cmpd="sng">
            <a:solidFill>
              <a:schemeClr val="accent2"/>
            </a:solidFill>
            <a:prstDash val="solid"/>
            <a:headEnd type="none" w="med" len="med"/>
            <a:tailEnd type="none" w="med" len="med"/>
          </a:ln>
        </p:spPr>
      </p:sp>
      <p:graphicFrame>
        <p:nvGraphicFramePr>
          <p:cNvPr id="111621" name="Object 5"/>
          <p:cNvGraphicFramePr>
            <a:graphicFrameLocks noChangeAspect="1"/>
          </p:cNvGraphicFramePr>
          <p:nvPr/>
        </p:nvGraphicFramePr>
        <p:xfrm>
          <a:off x="3529013" y="2743200"/>
          <a:ext cx="2719387" cy="3581400"/>
        </p:xfrm>
        <a:graphic>
          <a:graphicData uri="http://schemas.openxmlformats.org/presentationml/2006/ole">
            <mc:AlternateContent xmlns:mc="http://schemas.openxmlformats.org/markup-compatibility/2006">
              <mc:Choice xmlns:v="urn:schemas-microsoft-com:vml" Requires="v">
                <p:oleObj spid="_x0000_s3078" name="" r:id="rId1" imgW="2238375" imgH="3381375" progId="Paint.Picture">
                  <p:embed/>
                </p:oleObj>
              </mc:Choice>
              <mc:Fallback>
                <p:oleObj name="" r:id="rId1" imgW="2238375" imgH="3381375" progId="Paint.Picture">
                  <p:embed/>
                  <p:pic>
                    <p:nvPicPr>
                      <p:cNvPr id="0" name="图片 3077"/>
                      <p:cNvPicPr/>
                      <p:nvPr/>
                    </p:nvPicPr>
                    <p:blipFill>
                      <a:blip r:embed="rId2"/>
                      <a:stretch>
                        <a:fillRect/>
                      </a:stretch>
                    </p:blipFill>
                    <p:spPr>
                      <a:xfrm>
                        <a:off x="3529013" y="2743200"/>
                        <a:ext cx="2719387" cy="3581400"/>
                      </a:xfrm>
                      <a:prstGeom prst="rect">
                        <a:avLst/>
                      </a:prstGeom>
                      <a:noFill/>
                      <a:ln w="38100">
                        <a:noFill/>
                        <a:miter/>
                      </a:ln>
                    </p:spPr>
                  </p:pic>
                </p:oleObj>
              </mc:Fallback>
            </mc:AlternateContent>
          </a:graphicData>
        </a:graphic>
      </p:graphicFrame>
      <p:sp>
        <p:nvSpPr>
          <p:cNvPr id="111622" name="Text Box 6"/>
          <p:cNvSpPr txBox="1"/>
          <p:nvPr/>
        </p:nvSpPr>
        <p:spPr>
          <a:xfrm>
            <a:off x="1066800" y="2819400"/>
            <a:ext cx="2514600" cy="3508375"/>
          </a:xfrm>
          <a:prstGeom prst="rect">
            <a:avLst/>
          </a:prstGeom>
          <a:solidFill>
            <a:srgbClr val="FFFFCC"/>
          </a:solidFill>
          <a:ln w="9525">
            <a:noFill/>
          </a:ln>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dirty="0"/>
              <a:t>系统说明</a:t>
            </a:r>
            <a:endParaRPr lang="zh-CN" altLang="en-US" sz="2000" dirty="0"/>
          </a:p>
          <a:p>
            <a:pPr marL="0" lvl="0" indent="0" eaLnBrk="1" hangingPunct="1">
              <a:spcBef>
                <a:spcPct val="0"/>
              </a:spcBef>
              <a:buClrTx/>
              <a:buFontTx/>
              <a:buNone/>
            </a:pPr>
            <a:r>
              <a:rPr lang="en-US" altLang="zh-CN" sz="1800" dirty="0"/>
              <a:t>-</a:t>
            </a:r>
            <a:r>
              <a:rPr lang="zh-CN" altLang="en-US" sz="1800" dirty="0"/>
              <a:t>设计文档</a:t>
            </a:r>
            <a:r>
              <a:rPr lang="en-US" altLang="zh-CN" sz="1800" dirty="0"/>
              <a:t>/</a:t>
            </a:r>
            <a:r>
              <a:rPr lang="zh-CN" altLang="en-US" sz="1800" dirty="0"/>
              <a:t>算法描述</a:t>
            </a:r>
            <a:endParaRPr lang="zh-CN" altLang="en-US" sz="1800" dirty="0"/>
          </a:p>
          <a:p>
            <a:pPr marL="0" lvl="0" indent="0" eaLnBrk="1" hangingPunct="1">
              <a:spcBef>
                <a:spcPct val="0"/>
              </a:spcBef>
              <a:buClrTx/>
              <a:buFontTx/>
              <a:buNone/>
            </a:pPr>
            <a:endParaRPr lang="zh-CN" altLang="en-US" sz="1800" dirty="0"/>
          </a:p>
          <a:p>
            <a:pPr marL="0" lvl="0" indent="0" eaLnBrk="1" hangingPunct="1">
              <a:spcBef>
                <a:spcPct val="0"/>
              </a:spcBef>
              <a:buClrTx/>
              <a:buFontTx/>
              <a:buNone/>
            </a:pPr>
            <a:endParaRPr lang="zh-CN" altLang="en-US" sz="1800" dirty="0"/>
          </a:p>
          <a:p>
            <a:pPr marL="0" lvl="0" indent="0" eaLnBrk="1" hangingPunct="1">
              <a:spcBef>
                <a:spcPct val="0"/>
              </a:spcBef>
              <a:buClrTx/>
              <a:buFontTx/>
              <a:buNone/>
            </a:pPr>
            <a:r>
              <a:rPr lang="en-US" altLang="zh-CN" sz="2000" dirty="0"/>
              <a:t>RTL/</a:t>
            </a:r>
            <a:r>
              <a:rPr lang="zh-CN" altLang="en-US" sz="2000" dirty="0"/>
              <a:t>功能级</a:t>
            </a:r>
            <a:endParaRPr lang="zh-CN" altLang="en-US" sz="2000" dirty="0"/>
          </a:p>
          <a:p>
            <a:pPr marL="0" lvl="0" indent="0" eaLnBrk="1" hangingPunct="1">
              <a:spcBef>
                <a:spcPct val="0"/>
              </a:spcBef>
              <a:buClrTx/>
              <a:buFontTx/>
              <a:buNone/>
            </a:pPr>
            <a:r>
              <a:rPr lang="en-US" altLang="zh-CN" sz="1800" dirty="0"/>
              <a:t>-Verilog</a:t>
            </a:r>
            <a:endParaRPr lang="en-US" altLang="zh-CN" sz="1800" dirty="0"/>
          </a:p>
          <a:p>
            <a:pPr marL="0" lvl="0" indent="0" eaLnBrk="1" hangingPunct="1">
              <a:spcBef>
                <a:spcPct val="0"/>
              </a:spcBef>
              <a:buClrTx/>
              <a:buFontTx/>
              <a:buNone/>
            </a:pPr>
            <a:endParaRPr lang="en-US" altLang="zh-CN" sz="1800" dirty="0"/>
          </a:p>
          <a:p>
            <a:pPr marL="0" lvl="0" indent="0" eaLnBrk="1" hangingPunct="1">
              <a:spcBef>
                <a:spcPct val="0"/>
              </a:spcBef>
              <a:buClrTx/>
              <a:buFontTx/>
              <a:buNone/>
            </a:pPr>
            <a:r>
              <a:rPr lang="zh-CN" altLang="en-US" sz="2000" dirty="0"/>
              <a:t>门级</a:t>
            </a:r>
            <a:r>
              <a:rPr lang="en-US" altLang="zh-CN" sz="2000" dirty="0"/>
              <a:t>/</a:t>
            </a:r>
            <a:r>
              <a:rPr lang="zh-CN" altLang="en-US" sz="2000" dirty="0"/>
              <a:t>结构级</a:t>
            </a:r>
            <a:endParaRPr lang="zh-CN" altLang="en-US" sz="2000" dirty="0"/>
          </a:p>
          <a:p>
            <a:pPr marL="0" lvl="0" indent="0" eaLnBrk="1" hangingPunct="1">
              <a:spcBef>
                <a:spcPct val="0"/>
              </a:spcBef>
              <a:buClrTx/>
              <a:buFontTx/>
              <a:buNone/>
            </a:pPr>
            <a:r>
              <a:rPr lang="en-US" altLang="zh-CN" sz="1800" dirty="0"/>
              <a:t>-Verilog</a:t>
            </a:r>
            <a:endParaRPr lang="en-US" altLang="zh-CN" sz="1800" dirty="0"/>
          </a:p>
          <a:p>
            <a:pPr marL="0" lvl="0" indent="0" eaLnBrk="1" hangingPunct="1">
              <a:spcBef>
                <a:spcPct val="0"/>
              </a:spcBef>
              <a:buClrTx/>
              <a:buFontTx/>
              <a:buNone/>
            </a:pPr>
            <a:endParaRPr lang="en-US" altLang="zh-CN" sz="1800" dirty="0"/>
          </a:p>
          <a:p>
            <a:pPr marL="0" lvl="0" indent="0" eaLnBrk="1" hangingPunct="1">
              <a:spcBef>
                <a:spcPct val="0"/>
              </a:spcBef>
              <a:buClrTx/>
              <a:buFontTx/>
              <a:buNone/>
            </a:pPr>
            <a:r>
              <a:rPr lang="zh-CN" altLang="en-US" sz="2000" dirty="0"/>
              <a:t>版图</a:t>
            </a:r>
            <a:r>
              <a:rPr lang="en-US" altLang="zh-CN" sz="2000" dirty="0"/>
              <a:t>/</a:t>
            </a:r>
            <a:r>
              <a:rPr lang="zh-CN" altLang="en-US" sz="2000" dirty="0"/>
              <a:t>物理级</a:t>
            </a:r>
            <a:endParaRPr lang="zh-CN" altLang="en-US" sz="2000" dirty="0"/>
          </a:p>
          <a:p>
            <a:pPr marL="0" lvl="0" indent="0" eaLnBrk="1" hangingPunct="1">
              <a:spcBef>
                <a:spcPct val="0"/>
              </a:spcBef>
              <a:buClrTx/>
              <a:buFontTx/>
              <a:buNone/>
            </a:pPr>
            <a:r>
              <a:rPr lang="en-US" altLang="zh-CN" sz="1800" dirty="0"/>
              <a:t>-</a:t>
            </a:r>
            <a:r>
              <a:rPr lang="zh-CN" altLang="en-US" sz="1800" dirty="0"/>
              <a:t>几何图形</a:t>
            </a:r>
            <a:endParaRPr lang="zh-CN" altLang="en-US" sz="1800" dirty="0"/>
          </a:p>
        </p:txBody>
      </p:sp>
      <p:sp>
        <p:nvSpPr>
          <p:cNvPr id="111623" name="Text Box 7"/>
          <p:cNvSpPr txBox="1"/>
          <p:nvPr/>
        </p:nvSpPr>
        <p:spPr>
          <a:xfrm>
            <a:off x="6477000" y="2667000"/>
            <a:ext cx="1981200" cy="3416300"/>
          </a:xfrm>
          <a:prstGeom prst="rect">
            <a:avLst/>
          </a:prstGeom>
          <a:solidFill>
            <a:srgbClr val="FFFFCC"/>
          </a:solidFill>
          <a:ln w="9525">
            <a:noFill/>
          </a:ln>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dirty="0"/>
              <a:t>行为综合</a:t>
            </a:r>
            <a:endParaRPr lang="zh-CN" altLang="en-US" dirty="0"/>
          </a:p>
          <a:p>
            <a:pPr marL="0" lvl="0" indent="0" algn="ctr" eaLnBrk="1" hangingPunct="1">
              <a:spcBef>
                <a:spcPct val="0"/>
              </a:spcBef>
              <a:buClrTx/>
              <a:buFontTx/>
              <a:buNone/>
            </a:pPr>
            <a:endParaRPr lang="zh-CN" altLang="en-US" dirty="0"/>
          </a:p>
          <a:p>
            <a:pPr marL="0" lvl="0" indent="0" algn="ctr" eaLnBrk="1" hangingPunct="1">
              <a:spcBef>
                <a:spcPct val="0"/>
              </a:spcBef>
              <a:buClrTx/>
              <a:buFontTx/>
              <a:buNone/>
            </a:pPr>
            <a:r>
              <a:rPr lang="zh-CN" altLang="en-US" dirty="0"/>
              <a:t>综合前仿真</a:t>
            </a:r>
            <a:endParaRPr lang="zh-CN" altLang="en-US" dirty="0"/>
          </a:p>
          <a:p>
            <a:pPr marL="0" lvl="0" indent="0" algn="ctr" eaLnBrk="1" hangingPunct="1">
              <a:spcBef>
                <a:spcPct val="0"/>
              </a:spcBef>
              <a:buClrTx/>
              <a:buFontTx/>
              <a:buNone/>
            </a:pPr>
            <a:endParaRPr lang="zh-CN" altLang="en-US" dirty="0"/>
          </a:p>
          <a:p>
            <a:pPr marL="0" lvl="0" indent="0" algn="ctr" eaLnBrk="1" hangingPunct="1">
              <a:spcBef>
                <a:spcPct val="0"/>
              </a:spcBef>
              <a:buClrTx/>
              <a:buFontTx/>
              <a:buNone/>
            </a:pPr>
            <a:r>
              <a:rPr lang="zh-CN" altLang="en-US" dirty="0"/>
              <a:t>逻辑综合</a:t>
            </a:r>
            <a:endParaRPr lang="zh-CN" altLang="en-US" dirty="0"/>
          </a:p>
          <a:p>
            <a:pPr marL="0" lvl="0" indent="0" algn="ctr" eaLnBrk="1" hangingPunct="1">
              <a:spcBef>
                <a:spcPct val="0"/>
              </a:spcBef>
              <a:buClrTx/>
              <a:buFontTx/>
              <a:buNone/>
            </a:pPr>
            <a:endParaRPr lang="zh-CN" altLang="en-US" dirty="0"/>
          </a:p>
          <a:p>
            <a:pPr marL="0" lvl="0" indent="0" algn="ctr" eaLnBrk="1" hangingPunct="1">
              <a:spcBef>
                <a:spcPct val="0"/>
              </a:spcBef>
              <a:buClrTx/>
              <a:buFontTx/>
              <a:buNone/>
            </a:pPr>
            <a:r>
              <a:rPr lang="zh-CN" altLang="en-US" dirty="0"/>
              <a:t>综合后仿真</a:t>
            </a:r>
            <a:endParaRPr lang="zh-CN" altLang="en-US" dirty="0"/>
          </a:p>
          <a:p>
            <a:pPr marL="0" lvl="0" indent="0" algn="ctr" eaLnBrk="1" hangingPunct="1">
              <a:spcBef>
                <a:spcPct val="0"/>
              </a:spcBef>
              <a:buClrTx/>
              <a:buFontTx/>
              <a:buNone/>
            </a:pPr>
            <a:endParaRPr lang="zh-CN" altLang="en-US" dirty="0"/>
          </a:p>
          <a:p>
            <a:pPr marL="0" lvl="0" indent="0" algn="ctr" eaLnBrk="1" hangingPunct="1">
              <a:spcBef>
                <a:spcPct val="0"/>
              </a:spcBef>
              <a:buClrTx/>
              <a:buFontTx/>
              <a:buNone/>
            </a:pPr>
            <a:r>
              <a:rPr lang="zh-CN" altLang="en-US" dirty="0"/>
              <a:t>版图</a:t>
            </a:r>
            <a:endParaRPr lang="zh-CN" altLang="en-US" dirty="0"/>
          </a:p>
        </p:txBody>
      </p:sp>
      <p:sp>
        <p:nvSpPr>
          <p:cNvPr id="111624" name="Line 8"/>
          <p:cNvSpPr/>
          <p:nvPr/>
        </p:nvSpPr>
        <p:spPr>
          <a:xfrm>
            <a:off x="7391400" y="3124200"/>
            <a:ext cx="0" cy="304800"/>
          </a:xfrm>
          <a:prstGeom prst="line">
            <a:avLst/>
          </a:prstGeom>
          <a:ln w="28575" cap="flat" cmpd="sng">
            <a:solidFill>
              <a:schemeClr val="accent2"/>
            </a:solidFill>
            <a:prstDash val="solid"/>
            <a:headEnd type="none" w="med" len="med"/>
            <a:tailEnd type="stealth" w="lg" len="med"/>
          </a:ln>
        </p:spPr>
      </p:sp>
      <p:sp>
        <p:nvSpPr>
          <p:cNvPr id="111625" name="Line 9"/>
          <p:cNvSpPr/>
          <p:nvPr/>
        </p:nvSpPr>
        <p:spPr>
          <a:xfrm>
            <a:off x="7391400" y="3886200"/>
            <a:ext cx="0" cy="304800"/>
          </a:xfrm>
          <a:prstGeom prst="line">
            <a:avLst/>
          </a:prstGeom>
          <a:ln w="28575" cap="flat" cmpd="sng">
            <a:solidFill>
              <a:schemeClr val="accent2"/>
            </a:solidFill>
            <a:prstDash val="solid"/>
            <a:headEnd type="none" w="med" len="med"/>
            <a:tailEnd type="stealth" w="lg" len="med"/>
          </a:ln>
        </p:spPr>
      </p:sp>
      <p:sp>
        <p:nvSpPr>
          <p:cNvPr id="111626" name="Line 10"/>
          <p:cNvSpPr/>
          <p:nvPr/>
        </p:nvSpPr>
        <p:spPr>
          <a:xfrm>
            <a:off x="7391400" y="4572000"/>
            <a:ext cx="0" cy="304800"/>
          </a:xfrm>
          <a:prstGeom prst="line">
            <a:avLst/>
          </a:prstGeom>
          <a:ln w="28575" cap="flat" cmpd="sng">
            <a:solidFill>
              <a:schemeClr val="accent2"/>
            </a:solidFill>
            <a:prstDash val="solid"/>
            <a:headEnd type="none" w="med" len="med"/>
            <a:tailEnd type="stealth" w="lg" len="med"/>
          </a:ln>
        </p:spPr>
      </p:sp>
      <p:sp>
        <p:nvSpPr>
          <p:cNvPr id="111627" name="Line 11"/>
          <p:cNvSpPr/>
          <p:nvPr/>
        </p:nvSpPr>
        <p:spPr>
          <a:xfrm>
            <a:off x="7391400" y="5334000"/>
            <a:ext cx="0" cy="304800"/>
          </a:xfrm>
          <a:prstGeom prst="line">
            <a:avLst/>
          </a:prstGeom>
          <a:ln w="28575" cap="flat" cmpd="sng">
            <a:solidFill>
              <a:schemeClr val="accent2"/>
            </a:solidFill>
            <a:prstDash val="solid"/>
            <a:headEnd type="none" w="med" len="med"/>
            <a:tailEnd type="stealth" w="lg" len="med"/>
          </a:ln>
        </p:spPr>
      </p:sp>
    </p:spTree>
  </p:cSld>
  <p:clrMapOvr>
    <a:masterClrMapping/>
  </p:clrMapOvr>
  <p:transition spd="med">
    <p:cover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p:cNvSpPr>
          <p:nvPr>
            <p:ph type="title"/>
          </p:nvPr>
        </p:nvSpPr>
        <p:spPr>
          <a:xfrm>
            <a:off x="533400" y="0"/>
            <a:ext cx="7772400" cy="844550"/>
          </a:xfrm>
          <a:ln/>
        </p:spPr>
        <p:txBody>
          <a:bodyPr vert="horz" wrap="square" lIns="91440" tIns="45720" rIns="91440" bIns="45720" anchor="b" anchorCtr="0"/>
          <a:p>
            <a:pPr algn="l"/>
            <a:r>
              <a:rPr lang="zh-CN" altLang="en-US" sz="3200" dirty="0">
                <a:solidFill>
                  <a:srgbClr val="FF0000"/>
                </a:solidFill>
              </a:rPr>
              <a:t>为什么使用</a:t>
            </a:r>
            <a:r>
              <a:rPr lang="en-US" altLang="zh-CN" sz="3200" dirty="0">
                <a:solidFill>
                  <a:srgbClr val="FF0000"/>
                </a:solidFill>
              </a:rPr>
              <a:t>HDL</a:t>
            </a:r>
            <a:endParaRPr lang="en-US" altLang="zh-CN" sz="3200" dirty="0">
              <a:solidFill>
                <a:srgbClr val="FF0000"/>
              </a:solidFill>
            </a:endParaRPr>
          </a:p>
        </p:txBody>
      </p:sp>
      <p:sp>
        <p:nvSpPr>
          <p:cNvPr id="65539" name="Rectangle 3"/>
          <p:cNvSpPr>
            <a:spLocks noGrp="1"/>
          </p:cNvSpPr>
          <p:nvPr>
            <p:ph idx="1"/>
          </p:nvPr>
        </p:nvSpPr>
        <p:spPr>
          <a:xfrm>
            <a:off x="685800" y="1447800"/>
            <a:ext cx="7772400" cy="4876800"/>
          </a:xfrm>
          <a:ln/>
        </p:spPr>
        <p:txBody>
          <a:bodyPr vert="horz" wrap="square" lIns="91440" tIns="45720" rIns="91440" bIns="45720" anchor="t" anchorCtr="0"/>
          <a:p>
            <a:r>
              <a:rPr lang="zh-CN" altLang="en-US" dirty="0"/>
              <a:t>使用</a:t>
            </a:r>
            <a:r>
              <a:rPr lang="en-US" altLang="zh-CN" dirty="0"/>
              <a:t>HDL</a:t>
            </a:r>
            <a:r>
              <a:rPr lang="zh-CN" altLang="en-US" dirty="0"/>
              <a:t>描述设计具有下列优点：</a:t>
            </a:r>
            <a:endParaRPr lang="zh-CN" altLang="en-US" dirty="0"/>
          </a:p>
          <a:p>
            <a:pPr lvl="1"/>
            <a:r>
              <a:rPr lang="zh-CN" altLang="en-US" sz="2000" dirty="0">
                <a:solidFill>
                  <a:srgbClr val="0000CC"/>
                </a:solidFill>
              </a:rPr>
              <a:t>设计在高层次进行，与具体实现无关</a:t>
            </a:r>
            <a:endParaRPr lang="zh-CN" altLang="en-US" sz="2000" dirty="0">
              <a:solidFill>
                <a:srgbClr val="0000CC"/>
              </a:solidFill>
            </a:endParaRPr>
          </a:p>
          <a:p>
            <a:pPr lvl="1"/>
            <a:r>
              <a:rPr lang="zh-CN" altLang="en-US" sz="2000" dirty="0">
                <a:solidFill>
                  <a:srgbClr val="0000CC"/>
                </a:solidFill>
              </a:rPr>
              <a:t>设计开发更加容易</a:t>
            </a:r>
            <a:endParaRPr lang="zh-CN" altLang="en-US" sz="2000" dirty="0">
              <a:solidFill>
                <a:srgbClr val="0000CC"/>
              </a:solidFill>
            </a:endParaRPr>
          </a:p>
          <a:p>
            <a:pPr lvl="1"/>
            <a:r>
              <a:rPr lang="zh-CN" altLang="en-US" sz="2000" dirty="0">
                <a:solidFill>
                  <a:srgbClr val="0000CC"/>
                </a:solidFill>
              </a:rPr>
              <a:t>早在设计期间就能发现问题</a:t>
            </a:r>
            <a:endParaRPr lang="zh-CN" altLang="en-US" sz="2000" dirty="0">
              <a:solidFill>
                <a:srgbClr val="0000CC"/>
              </a:solidFill>
            </a:endParaRPr>
          </a:p>
          <a:p>
            <a:pPr lvl="1"/>
            <a:r>
              <a:rPr lang="zh-CN" altLang="en-US" sz="2000" dirty="0">
                <a:solidFill>
                  <a:srgbClr val="0000CC"/>
                </a:solidFill>
              </a:rPr>
              <a:t>能够自动的将高级描述映射到具体工艺实现</a:t>
            </a:r>
            <a:endParaRPr lang="zh-CN" altLang="en-US" sz="2000" dirty="0">
              <a:solidFill>
                <a:srgbClr val="0000CC"/>
              </a:solidFill>
            </a:endParaRPr>
          </a:p>
          <a:p>
            <a:pPr lvl="1"/>
            <a:r>
              <a:rPr lang="zh-CN" altLang="en-US" sz="2000" dirty="0">
                <a:solidFill>
                  <a:srgbClr val="0000CC"/>
                </a:solidFill>
              </a:rPr>
              <a:t>在具体实现时才做出某些决定</a:t>
            </a:r>
            <a:endParaRPr lang="zh-CN" altLang="en-US" sz="2000" dirty="0">
              <a:solidFill>
                <a:srgbClr val="0000CC"/>
              </a:solidFill>
            </a:endParaRPr>
          </a:p>
          <a:p>
            <a:r>
              <a:rPr lang="en-US" altLang="zh-CN" dirty="0"/>
              <a:t>HDL</a:t>
            </a:r>
            <a:r>
              <a:rPr lang="zh-CN" altLang="en-US" dirty="0"/>
              <a:t>具有更大的灵活性</a:t>
            </a:r>
            <a:endParaRPr lang="zh-CN" altLang="en-US" dirty="0"/>
          </a:p>
          <a:p>
            <a:pPr lvl="1"/>
            <a:r>
              <a:rPr lang="zh-CN" altLang="en-US" sz="2000" dirty="0">
                <a:solidFill>
                  <a:schemeClr val="tx2"/>
                </a:solidFill>
              </a:rPr>
              <a:t>可重用</a:t>
            </a:r>
            <a:endParaRPr lang="zh-CN" altLang="en-US" sz="2000" dirty="0">
              <a:solidFill>
                <a:schemeClr val="tx2"/>
              </a:solidFill>
            </a:endParaRPr>
          </a:p>
          <a:p>
            <a:pPr lvl="1"/>
            <a:r>
              <a:rPr lang="zh-CN" altLang="en-US" sz="2000" dirty="0">
                <a:solidFill>
                  <a:schemeClr val="tx2"/>
                </a:solidFill>
              </a:rPr>
              <a:t>可以选择工具及生产厂</a:t>
            </a:r>
            <a:endParaRPr lang="zh-CN" altLang="en-US" sz="2000" dirty="0">
              <a:solidFill>
                <a:schemeClr val="tx2"/>
              </a:solidFill>
            </a:endParaRPr>
          </a:p>
          <a:p>
            <a:r>
              <a:rPr lang="en-US" altLang="zh-CN" dirty="0"/>
              <a:t>HDL</a:t>
            </a:r>
            <a:r>
              <a:rPr lang="zh-CN" altLang="en-US" dirty="0"/>
              <a:t>能够利用先进的软件</a:t>
            </a:r>
            <a:endParaRPr lang="zh-CN" altLang="en-US" dirty="0"/>
          </a:p>
          <a:p>
            <a:pPr lvl="1"/>
            <a:r>
              <a:rPr lang="zh-CN" altLang="en-US" sz="2000" dirty="0">
                <a:solidFill>
                  <a:srgbClr val="0000CC"/>
                </a:solidFill>
              </a:rPr>
              <a:t>更快的输入</a:t>
            </a:r>
            <a:endParaRPr lang="zh-CN" altLang="en-US" sz="2000" dirty="0">
              <a:solidFill>
                <a:srgbClr val="0000CC"/>
              </a:solidFill>
            </a:endParaRPr>
          </a:p>
          <a:p>
            <a:pPr lvl="1"/>
            <a:r>
              <a:rPr lang="zh-CN" altLang="en-US" sz="2000" dirty="0">
                <a:solidFill>
                  <a:srgbClr val="0000CC"/>
                </a:solidFill>
              </a:rPr>
              <a:t>易于管理</a:t>
            </a:r>
            <a:endParaRPr lang="zh-CN" altLang="en-US" sz="2000" dirty="0">
              <a:solidFill>
                <a:srgbClr val="0000CC"/>
              </a:solidFill>
            </a:endParaRPr>
          </a:p>
          <a:p>
            <a:pPr lvl="1"/>
            <a:endParaRPr lang="en-US" altLang="zh-CN" sz="2000" dirty="0">
              <a:solidFill>
                <a:srgbClr val="0000CC"/>
              </a:solidFill>
            </a:endParaRPr>
          </a:p>
        </p:txBody>
      </p:sp>
      <p:sp>
        <p:nvSpPr>
          <p:cNvPr id="65540" name="Line 4"/>
          <p:cNvSpPr/>
          <p:nvPr/>
        </p:nvSpPr>
        <p:spPr>
          <a:xfrm>
            <a:off x="533400" y="1295400"/>
            <a:ext cx="8382000" cy="0"/>
          </a:xfrm>
          <a:prstGeom prst="line">
            <a:avLst/>
          </a:prstGeom>
          <a:ln w="9525" cap="flat" cmpd="sng">
            <a:solidFill>
              <a:schemeClr val="accent2"/>
            </a:solidFill>
            <a:prstDash val="solid"/>
            <a:headEnd type="none" w="med" len="med"/>
            <a:tailEnd type="none" w="med" len="med"/>
          </a:ln>
        </p:spPr>
      </p:sp>
    </p:spTree>
  </p:cSld>
  <p:clrMapOvr>
    <a:masterClrMapping/>
  </p:clrMapOvr>
  <p:transition spd="med">
    <p:cover dir="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Grp="1"/>
          </p:cNvSpPr>
          <p:nvPr>
            <p:ph type="title"/>
          </p:nvPr>
        </p:nvSpPr>
        <p:spPr>
          <a:xfrm>
            <a:off x="876300" y="282575"/>
            <a:ext cx="7772400" cy="654050"/>
          </a:xfrm>
          <a:ln/>
        </p:spPr>
        <p:txBody>
          <a:bodyPr vert="horz" wrap="square" lIns="91440" tIns="45720" rIns="91440" bIns="45720" anchor="b" anchorCtr="0"/>
          <a:p>
            <a:pPr algn="l"/>
            <a:r>
              <a:rPr lang="zh-CN" altLang="en-US" sz="3200" dirty="0">
                <a:solidFill>
                  <a:srgbClr val="FF0000"/>
                </a:solidFill>
              </a:rPr>
              <a:t>抽象级</a:t>
            </a:r>
            <a:r>
              <a:rPr lang="en-US" altLang="zh-CN" sz="3200" dirty="0">
                <a:solidFill>
                  <a:srgbClr val="FF0000"/>
                </a:solidFill>
              </a:rPr>
              <a:t>(Levels of Abstraction)</a:t>
            </a:r>
            <a:endParaRPr lang="en-US" altLang="zh-CN" sz="3200" dirty="0">
              <a:solidFill>
                <a:srgbClr val="FF0000"/>
              </a:solidFill>
            </a:endParaRPr>
          </a:p>
        </p:txBody>
      </p:sp>
      <p:sp>
        <p:nvSpPr>
          <p:cNvPr id="112643" name="Rectangle 3"/>
          <p:cNvSpPr>
            <a:spLocks noGrp="1"/>
          </p:cNvSpPr>
          <p:nvPr>
            <p:ph idx="1"/>
          </p:nvPr>
        </p:nvSpPr>
        <p:spPr>
          <a:xfrm>
            <a:off x="468313" y="1176338"/>
            <a:ext cx="7620000" cy="609600"/>
          </a:xfrm>
          <a:ln/>
        </p:spPr>
        <p:txBody>
          <a:bodyPr vert="horz" wrap="square" lIns="91440" tIns="45720" rIns="91440" bIns="45720" anchor="t" anchorCtr="0"/>
          <a:p>
            <a:pPr>
              <a:buFontTx/>
              <a:buNone/>
            </a:pPr>
            <a:r>
              <a:rPr lang="en-US" altLang="zh-CN" dirty="0">
                <a:latin typeface="Arial Unicode MS" panose="020B0604020202020204" pitchFamily="34" charset="-122"/>
              </a:rPr>
              <a:t>Verilog</a:t>
            </a:r>
            <a:r>
              <a:rPr lang="zh-CN" altLang="en-US" dirty="0">
                <a:latin typeface="Arial Unicode MS" panose="020B0604020202020204" pitchFamily="34" charset="-122"/>
              </a:rPr>
              <a:t>可以在三种抽象级上进行描述</a:t>
            </a:r>
            <a:endParaRPr lang="zh-CN" altLang="en-US" dirty="0">
              <a:latin typeface="Arial Unicode MS" panose="020B0604020202020204" pitchFamily="34" charset="-122"/>
            </a:endParaRPr>
          </a:p>
        </p:txBody>
      </p:sp>
      <p:sp>
        <p:nvSpPr>
          <p:cNvPr id="112644" name="Line 4"/>
          <p:cNvSpPr/>
          <p:nvPr/>
        </p:nvSpPr>
        <p:spPr>
          <a:xfrm>
            <a:off x="571500" y="936625"/>
            <a:ext cx="8382000" cy="0"/>
          </a:xfrm>
          <a:prstGeom prst="line">
            <a:avLst/>
          </a:prstGeom>
          <a:ln w="9525" cap="flat" cmpd="sng">
            <a:solidFill>
              <a:schemeClr val="accent2"/>
            </a:solidFill>
            <a:prstDash val="solid"/>
            <a:headEnd type="none" w="med" len="med"/>
            <a:tailEnd type="none" w="med" len="med"/>
          </a:ln>
        </p:spPr>
      </p:sp>
      <p:sp>
        <p:nvSpPr>
          <p:cNvPr id="33797" name="Text Box 5"/>
          <p:cNvSpPr txBox="1"/>
          <p:nvPr/>
        </p:nvSpPr>
        <p:spPr>
          <a:xfrm>
            <a:off x="685800" y="1905000"/>
            <a:ext cx="8153400" cy="4094163"/>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457200" lvl="0" indent="-457200" eaLnBrk="1" hangingPunct="1">
              <a:spcBef>
                <a:spcPct val="0"/>
              </a:spcBef>
              <a:buClrTx/>
              <a:buFontTx/>
              <a:buChar char="•"/>
            </a:pPr>
            <a:r>
              <a:rPr lang="zh-CN" altLang="en-US" dirty="0">
                <a:solidFill>
                  <a:srgbClr val="FF0000"/>
                </a:solidFill>
                <a:latin typeface="Times New Roman" panose="02020603050405020304" pitchFamily="18" charset="0"/>
              </a:rPr>
              <a:t>行为级</a:t>
            </a:r>
            <a:endParaRPr lang="zh-CN" altLang="en-US" dirty="0">
              <a:solidFill>
                <a:srgbClr val="FF0000"/>
              </a:solidFill>
              <a:latin typeface="Times New Roman" panose="02020603050405020304" pitchFamily="18" charset="0"/>
            </a:endParaRPr>
          </a:p>
          <a:p>
            <a:pPr marL="914400" lvl="1" indent="-457200" eaLnBrk="1" hangingPunct="1">
              <a:spcBef>
                <a:spcPct val="0"/>
              </a:spcBef>
              <a:buClrTx/>
              <a:buSzTx/>
              <a:buFontTx/>
              <a:buChar char="–"/>
            </a:pPr>
            <a:r>
              <a:rPr lang="zh-CN" altLang="en-US" sz="2000" dirty="0">
                <a:solidFill>
                  <a:srgbClr val="009900"/>
                </a:solidFill>
                <a:latin typeface="Times New Roman" panose="02020603050405020304" pitchFamily="18" charset="0"/>
              </a:rPr>
              <a:t> </a:t>
            </a:r>
            <a:r>
              <a:rPr lang="zh-CN" altLang="en-US" sz="2000" dirty="0">
                <a:latin typeface="Times New Roman" panose="02020603050405020304" pitchFamily="18" charset="0"/>
              </a:rPr>
              <a:t>用功能块之间的数据流对系统进行描述</a:t>
            </a:r>
            <a:endParaRPr lang="zh-CN" altLang="en-US" sz="2000" dirty="0">
              <a:latin typeface="Times New Roman" panose="02020603050405020304" pitchFamily="18" charset="0"/>
            </a:endParaRPr>
          </a:p>
          <a:p>
            <a:pPr marL="914400" lvl="1" indent="-457200" eaLnBrk="1" hangingPunct="1">
              <a:spcBef>
                <a:spcPct val="0"/>
              </a:spcBef>
              <a:buClrTx/>
              <a:buSzTx/>
              <a:buFontTx/>
              <a:buChar char="–"/>
            </a:pPr>
            <a:r>
              <a:rPr lang="zh-CN" altLang="en-US" sz="2000" dirty="0">
                <a:latin typeface="Arial" panose="020B0604020202020204" pitchFamily="34" charset="0"/>
              </a:rPr>
              <a:t> 在需要时在函数块之间进行调度赋值。</a:t>
            </a:r>
            <a:endParaRPr lang="zh-CN" altLang="en-US" sz="2000" dirty="0">
              <a:latin typeface="Times New Roman" panose="02020603050405020304" pitchFamily="18" charset="0"/>
            </a:endParaRPr>
          </a:p>
          <a:p>
            <a:pPr marL="457200" lvl="0" indent="-457200" eaLnBrk="1" hangingPunct="1">
              <a:spcBef>
                <a:spcPct val="0"/>
              </a:spcBef>
              <a:buClrTx/>
              <a:buFontTx/>
              <a:buChar char="•"/>
            </a:pPr>
            <a:endParaRPr lang="zh-CN" altLang="en-US" dirty="0">
              <a:solidFill>
                <a:schemeClr val="accent2"/>
              </a:solidFill>
              <a:latin typeface="Times New Roman" panose="02020603050405020304" pitchFamily="18" charset="0"/>
            </a:endParaRPr>
          </a:p>
          <a:p>
            <a:pPr marL="457200" lvl="0" indent="-457200" eaLnBrk="1" hangingPunct="1">
              <a:spcBef>
                <a:spcPct val="0"/>
              </a:spcBef>
              <a:buClrTx/>
              <a:buFontTx/>
              <a:buChar char="•"/>
            </a:pPr>
            <a:r>
              <a:rPr lang="en-US" altLang="zh-CN" dirty="0">
                <a:solidFill>
                  <a:srgbClr val="FF0000"/>
                </a:solidFill>
                <a:latin typeface="Times New Roman" panose="02020603050405020304" pitchFamily="18" charset="0"/>
              </a:rPr>
              <a:t>RTL</a:t>
            </a:r>
            <a:r>
              <a:rPr lang="zh-CN" altLang="en-US" dirty="0">
                <a:solidFill>
                  <a:srgbClr val="FF0000"/>
                </a:solidFill>
                <a:latin typeface="Times New Roman" panose="02020603050405020304" pitchFamily="18" charset="0"/>
              </a:rPr>
              <a:t>级</a:t>
            </a:r>
            <a:r>
              <a:rPr lang="en-US" altLang="zh-CN" dirty="0">
                <a:solidFill>
                  <a:srgbClr val="FF0000"/>
                </a:solidFill>
                <a:latin typeface="Times New Roman" panose="02020603050405020304" pitchFamily="18" charset="0"/>
              </a:rPr>
              <a:t>/</a:t>
            </a:r>
            <a:r>
              <a:rPr lang="zh-CN" altLang="en-US" dirty="0">
                <a:solidFill>
                  <a:srgbClr val="FF0000"/>
                </a:solidFill>
                <a:latin typeface="Times New Roman" panose="02020603050405020304" pitchFamily="18" charset="0"/>
              </a:rPr>
              <a:t>功能级</a:t>
            </a:r>
            <a:endParaRPr lang="zh-CN" altLang="en-US" dirty="0">
              <a:solidFill>
                <a:srgbClr val="FF0000"/>
              </a:solidFill>
              <a:latin typeface="Times New Roman" panose="02020603050405020304" pitchFamily="18" charset="0"/>
            </a:endParaRPr>
          </a:p>
          <a:p>
            <a:pPr marL="914400" lvl="1" indent="-457200" eaLnBrk="1" hangingPunct="1">
              <a:spcBef>
                <a:spcPct val="0"/>
              </a:spcBef>
              <a:buClrTx/>
              <a:buSzTx/>
              <a:buFontTx/>
              <a:buChar char="–"/>
            </a:pPr>
            <a:r>
              <a:rPr lang="zh-CN" altLang="en-US" sz="2000" dirty="0">
                <a:latin typeface="Times New Roman" panose="02020603050405020304" pitchFamily="18" charset="0"/>
              </a:rPr>
              <a:t>用功能块内部或功能块之间的数据流和控制信号描述系统</a:t>
            </a:r>
            <a:endParaRPr lang="zh-CN" altLang="en-US" sz="2000" dirty="0">
              <a:latin typeface="Times New Roman" panose="02020603050405020304" pitchFamily="18" charset="0"/>
            </a:endParaRPr>
          </a:p>
          <a:p>
            <a:pPr marL="914400" lvl="1" indent="-457200" eaLnBrk="1" hangingPunct="1">
              <a:spcBef>
                <a:spcPct val="0"/>
              </a:spcBef>
              <a:buClrTx/>
              <a:buSzTx/>
              <a:buFontTx/>
              <a:buChar char="–"/>
            </a:pPr>
            <a:r>
              <a:rPr lang="zh-CN" altLang="en-US" sz="2000" dirty="0">
                <a:latin typeface="Times New Roman" panose="02020603050405020304" pitchFamily="18" charset="0"/>
              </a:rPr>
              <a:t>基于一个已定义的时钟的周期来定义系统模型</a:t>
            </a:r>
            <a:endParaRPr lang="zh-CN" altLang="en-US" sz="2000" dirty="0">
              <a:latin typeface="Times New Roman" panose="02020603050405020304" pitchFamily="18" charset="0"/>
            </a:endParaRPr>
          </a:p>
          <a:p>
            <a:pPr marL="457200" lvl="0" indent="-457200" eaLnBrk="1" hangingPunct="1">
              <a:spcBef>
                <a:spcPct val="0"/>
              </a:spcBef>
              <a:buClrTx/>
              <a:buFontTx/>
              <a:buChar char="•"/>
            </a:pPr>
            <a:endParaRPr lang="zh-CN" altLang="en-US" dirty="0">
              <a:solidFill>
                <a:schemeClr val="accent2"/>
              </a:solidFill>
              <a:latin typeface="Times New Roman" panose="02020603050405020304" pitchFamily="18" charset="0"/>
            </a:endParaRPr>
          </a:p>
          <a:p>
            <a:pPr marL="457200" lvl="0" indent="-457200" eaLnBrk="1" hangingPunct="1">
              <a:spcBef>
                <a:spcPct val="0"/>
              </a:spcBef>
              <a:buClrTx/>
              <a:buFontTx/>
              <a:buChar char="•"/>
            </a:pPr>
            <a:r>
              <a:rPr lang="zh-CN" altLang="en-US" dirty="0">
                <a:solidFill>
                  <a:srgbClr val="FF0000"/>
                </a:solidFill>
                <a:latin typeface="Times New Roman" panose="02020603050405020304" pitchFamily="18" charset="0"/>
              </a:rPr>
              <a:t>结构级</a:t>
            </a:r>
            <a:r>
              <a:rPr lang="en-US" altLang="zh-CN" dirty="0">
                <a:solidFill>
                  <a:srgbClr val="FF0000"/>
                </a:solidFill>
                <a:latin typeface="Times New Roman" panose="02020603050405020304" pitchFamily="18" charset="0"/>
              </a:rPr>
              <a:t>/</a:t>
            </a:r>
            <a:r>
              <a:rPr lang="zh-CN" altLang="en-US" dirty="0">
                <a:solidFill>
                  <a:srgbClr val="FF0000"/>
                </a:solidFill>
                <a:latin typeface="Times New Roman" panose="02020603050405020304" pitchFamily="18" charset="0"/>
              </a:rPr>
              <a:t>门级</a:t>
            </a:r>
            <a:endParaRPr lang="zh-CN" altLang="en-US" dirty="0">
              <a:solidFill>
                <a:srgbClr val="FF0000"/>
              </a:solidFill>
              <a:latin typeface="Times New Roman" panose="02020603050405020304" pitchFamily="18" charset="0"/>
            </a:endParaRPr>
          </a:p>
          <a:p>
            <a:pPr marL="914400" lvl="1" indent="-457200" eaLnBrk="1" hangingPunct="1">
              <a:spcBef>
                <a:spcPct val="0"/>
              </a:spcBef>
              <a:buClrTx/>
              <a:buSzTx/>
              <a:buFontTx/>
              <a:buChar char="–"/>
            </a:pPr>
            <a:r>
              <a:rPr lang="zh-CN" altLang="en-US" sz="2000" dirty="0">
                <a:latin typeface="Times New Roman" panose="02020603050405020304" pitchFamily="18" charset="0"/>
              </a:rPr>
              <a:t>用基本单元</a:t>
            </a:r>
            <a:r>
              <a:rPr lang="en-US" altLang="zh-CN" sz="2000" dirty="0">
                <a:latin typeface="Times New Roman" panose="02020603050405020304" pitchFamily="18" charset="0"/>
              </a:rPr>
              <a:t>(primitive)</a:t>
            </a:r>
            <a:r>
              <a:rPr lang="zh-CN" altLang="en-US" sz="2000" dirty="0">
                <a:latin typeface="Times New Roman" panose="02020603050405020304" pitchFamily="18" charset="0"/>
              </a:rPr>
              <a:t>或低层元件</a:t>
            </a:r>
            <a:r>
              <a:rPr lang="en-US" altLang="zh-CN" sz="2000" dirty="0">
                <a:latin typeface="Times New Roman" panose="02020603050405020304" pitchFamily="18" charset="0"/>
              </a:rPr>
              <a:t>(component)</a:t>
            </a:r>
            <a:r>
              <a:rPr lang="zh-CN" altLang="en-US" sz="2000" dirty="0">
                <a:latin typeface="Times New Roman" panose="02020603050405020304" pitchFamily="18" charset="0"/>
              </a:rPr>
              <a:t>的连接来描述系统以得到更高的精确性，特别是时序方面。</a:t>
            </a:r>
            <a:endParaRPr lang="zh-CN" altLang="en-US" sz="2000" dirty="0">
              <a:latin typeface="Times New Roman" panose="02020603050405020304" pitchFamily="18" charset="0"/>
            </a:endParaRPr>
          </a:p>
          <a:p>
            <a:pPr marL="914400" lvl="1" indent="-457200" eaLnBrk="1" hangingPunct="1">
              <a:spcBef>
                <a:spcPct val="0"/>
              </a:spcBef>
              <a:buClrTx/>
              <a:buSzTx/>
              <a:buFontTx/>
              <a:buChar char="–"/>
            </a:pPr>
            <a:r>
              <a:rPr lang="zh-CN" altLang="en-US" sz="2000" dirty="0">
                <a:latin typeface="Times New Roman" panose="02020603050405020304" pitchFamily="18" charset="0"/>
              </a:rPr>
              <a:t>在综合时用特定工艺和低层元件将</a:t>
            </a:r>
            <a:r>
              <a:rPr lang="en-US" altLang="zh-CN" sz="2000" dirty="0">
                <a:latin typeface="Times New Roman" panose="02020603050405020304" pitchFamily="18" charset="0"/>
              </a:rPr>
              <a:t>RTL</a:t>
            </a:r>
            <a:r>
              <a:rPr lang="zh-CN" altLang="en-US" sz="2000" dirty="0">
                <a:latin typeface="Times New Roman" panose="02020603050405020304" pitchFamily="18" charset="0"/>
              </a:rPr>
              <a:t>描述映射到门级网表</a:t>
            </a:r>
            <a:endParaRPr lang="zh-CN" altLang="en-US" sz="2000" dirty="0">
              <a:latin typeface="Times New Roman" panose="02020603050405020304" pitchFamily="18" charset="0"/>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797">
                                            <p:txEl>
                                              <p:charRg st="0" end="4"/>
                                            </p:txEl>
                                          </p:spTgt>
                                        </p:tgtEl>
                                        <p:attrNameLst>
                                          <p:attrName>style.visibility</p:attrName>
                                        </p:attrNameLst>
                                      </p:cBhvr>
                                      <p:to>
                                        <p:strVal val="visible"/>
                                      </p:to>
                                    </p:set>
                                    <p:animEffect transition="in" filter="wipe(up)">
                                      <p:cBhvr>
                                        <p:cTn id="7" dur="500"/>
                                        <p:tgtEl>
                                          <p:spTgt spid="33797">
                                            <p:txEl>
                                              <p:charRg st="0" end="4"/>
                                            </p:txEl>
                                          </p:spTgt>
                                        </p:tgtEl>
                                      </p:cBhvr>
                                    </p:animEffect>
                                  </p:childTnLst>
                                  <p:subTnLst>
                                    <p:animClr clrSpc="rgb" dir="cw">
                                      <p:cBhvr override="childStyle">
                                        <p:cTn dur="1" fill="hold" display="0" masterRel="nextClick" afterEffect="1"/>
                                        <p:tgtEl>
                                          <p:spTgt spid="33797">
                                            <p:txEl>
                                              <p:charRg st="0" end="4"/>
                                            </p:txEl>
                                          </p:spTgt>
                                        </p:tgtEl>
                                        <p:attrNameLst>
                                          <p:attrName>ppt_c</p:attrName>
                                        </p:attrNameLst>
                                      </p:cBhvr>
                                      <p:to>
                                        <a:srgbClr val="66FF33"/>
                                      </p:to>
                                    </p:animClr>
                                  </p:subTnLst>
                                </p:cTn>
                              </p:par>
                              <p:par>
                                <p:cTn id="8" presetID="22" presetClass="entr" presetSubtype="1" fill="hold" grpId="0" nodeType="withEffect">
                                  <p:stCondLst>
                                    <p:cond delay="0"/>
                                  </p:stCondLst>
                                  <p:childTnLst>
                                    <p:set>
                                      <p:cBhvr>
                                        <p:cTn id="9" dur="1" fill="hold">
                                          <p:stCondLst>
                                            <p:cond delay="0"/>
                                          </p:stCondLst>
                                        </p:cTn>
                                        <p:tgtEl>
                                          <p:spTgt spid="33797">
                                            <p:txEl>
                                              <p:charRg st="4" end="23"/>
                                            </p:txEl>
                                          </p:spTgt>
                                        </p:tgtEl>
                                        <p:attrNameLst>
                                          <p:attrName>style.visibility</p:attrName>
                                        </p:attrNameLst>
                                      </p:cBhvr>
                                      <p:to>
                                        <p:strVal val="visible"/>
                                      </p:to>
                                    </p:set>
                                    <p:animEffect transition="in" filter="wipe(up)">
                                      <p:cBhvr>
                                        <p:cTn id="10" dur="500"/>
                                        <p:tgtEl>
                                          <p:spTgt spid="33797">
                                            <p:txEl>
                                              <p:charRg st="4" end="23"/>
                                            </p:txEl>
                                          </p:spTgt>
                                        </p:tgtEl>
                                      </p:cBhvr>
                                    </p:animEffect>
                                  </p:childTnLst>
                                  <p:subTnLst>
                                    <p:animClr clrSpc="rgb" dir="cw">
                                      <p:cBhvr override="childStyle">
                                        <p:cTn dur="1" fill="hold" display="0" masterRel="nextClick" afterEffect="1"/>
                                        <p:tgtEl>
                                          <p:spTgt spid="33797">
                                            <p:txEl>
                                              <p:charRg st="4" end="23"/>
                                            </p:txEl>
                                          </p:spTgt>
                                        </p:tgtEl>
                                        <p:attrNameLst>
                                          <p:attrName>ppt_c</p:attrName>
                                        </p:attrNameLst>
                                      </p:cBhvr>
                                      <p:to>
                                        <a:srgbClr val="66FF33"/>
                                      </p:to>
                                    </p:animClr>
                                  </p:subTnLst>
                                </p:cTn>
                              </p:par>
                              <p:par>
                                <p:cTn id="11" presetID="22" presetClass="entr" presetSubtype="1" fill="hold" grpId="0" nodeType="withEffect">
                                  <p:stCondLst>
                                    <p:cond delay="0"/>
                                  </p:stCondLst>
                                  <p:childTnLst>
                                    <p:set>
                                      <p:cBhvr>
                                        <p:cTn id="12" dur="1" fill="hold">
                                          <p:stCondLst>
                                            <p:cond delay="0"/>
                                          </p:stCondLst>
                                        </p:cTn>
                                        <p:tgtEl>
                                          <p:spTgt spid="33797">
                                            <p:txEl>
                                              <p:charRg st="23" end="42"/>
                                            </p:txEl>
                                          </p:spTgt>
                                        </p:tgtEl>
                                        <p:attrNameLst>
                                          <p:attrName>style.visibility</p:attrName>
                                        </p:attrNameLst>
                                      </p:cBhvr>
                                      <p:to>
                                        <p:strVal val="visible"/>
                                      </p:to>
                                    </p:set>
                                    <p:animEffect transition="in" filter="wipe(up)">
                                      <p:cBhvr>
                                        <p:cTn id="13" dur="500"/>
                                        <p:tgtEl>
                                          <p:spTgt spid="33797">
                                            <p:txEl>
                                              <p:charRg st="23" end="42"/>
                                            </p:txEl>
                                          </p:spTgt>
                                        </p:tgtEl>
                                      </p:cBhvr>
                                    </p:animEffect>
                                  </p:childTnLst>
                                  <p:subTnLst>
                                    <p:animClr clrSpc="rgb" dir="cw">
                                      <p:cBhvr override="childStyle">
                                        <p:cTn dur="1" fill="hold" display="0" masterRel="nextClick" afterEffect="1"/>
                                        <p:tgtEl>
                                          <p:spTgt spid="33797">
                                            <p:txEl>
                                              <p:charRg st="23" end="42"/>
                                            </p:txEl>
                                          </p:spTgt>
                                        </p:tgtEl>
                                        <p:attrNameLst>
                                          <p:attrName>ppt_c</p:attrName>
                                        </p:attrNameLst>
                                      </p:cBhvr>
                                      <p:to>
                                        <a:srgbClr val="66FF33"/>
                                      </p:to>
                                    </p:animClr>
                                  </p:sub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797">
                                            <p:txEl>
                                              <p:charRg st="43" end="52"/>
                                            </p:txEl>
                                          </p:spTgt>
                                        </p:tgtEl>
                                        <p:attrNameLst>
                                          <p:attrName>style.visibility</p:attrName>
                                        </p:attrNameLst>
                                      </p:cBhvr>
                                      <p:to>
                                        <p:strVal val="visible"/>
                                      </p:to>
                                    </p:set>
                                    <p:animEffect transition="in" filter="wipe(up)">
                                      <p:cBhvr>
                                        <p:cTn id="18" dur="500"/>
                                        <p:tgtEl>
                                          <p:spTgt spid="33797">
                                            <p:txEl>
                                              <p:charRg st="43" end="52"/>
                                            </p:txEl>
                                          </p:spTgt>
                                        </p:tgtEl>
                                      </p:cBhvr>
                                    </p:animEffect>
                                  </p:childTnLst>
                                  <p:subTnLst>
                                    <p:animClr clrSpc="rgb" dir="cw">
                                      <p:cBhvr override="childStyle">
                                        <p:cTn dur="1" fill="hold" display="0" masterRel="nextClick" afterEffect="1"/>
                                        <p:tgtEl>
                                          <p:spTgt spid="33797">
                                            <p:txEl>
                                              <p:charRg st="43" end="52"/>
                                            </p:txEl>
                                          </p:spTgt>
                                        </p:tgtEl>
                                        <p:attrNameLst>
                                          <p:attrName>ppt_c</p:attrName>
                                        </p:attrNameLst>
                                      </p:cBhvr>
                                      <p:to>
                                        <a:srgbClr val="66FF33"/>
                                      </p:to>
                                    </p:animClr>
                                  </p:subTnLst>
                                </p:cTn>
                              </p:par>
                              <p:par>
                                <p:cTn id="19" presetID="22" presetClass="entr" presetSubtype="1" fill="hold" grpId="0" nodeType="withEffect">
                                  <p:stCondLst>
                                    <p:cond delay="0"/>
                                  </p:stCondLst>
                                  <p:childTnLst>
                                    <p:set>
                                      <p:cBhvr>
                                        <p:cTn id="20" dur="1" fill="hold">
                                          <p:stCondLst>
                                            <p:cond delay="0"/>
                                          </p:stCondLst>
                                        </p:cTn>
                                        <p:tgtEl>
                                          <p:spTgt spid="33797">
                                            <p:txEl>
                                              <p:charRg st="52" end="78"/>
                                            </p:txEl>
                                          </p:spTgt>
                                        </p:tgtEl>
                                        <p:attrNameLst>
                                          <p:attrName>style.visibility</p:attrName>
                                        </p:attrNameLst>
                                      </p:cBhvr>
                                      <p:to>
                                        <p:strVal val="visible"/>
                                      </p:to>
                                    </p:set>
                                    <p:animEffect transition="in" filter="wipe(up)">
                                      <p:cBhvr>
                                        <p:cTn id="21" dur="500"/>
                                        <p:tgtEl>
                                          <p:spTgt spid="33797">
                                            <p:txEl>
                                              <p:charRg st="52" end="78"/>
                                            </p:txEl>
                                          </p:spTgt>
                                        </p:tgtEl>
                                      </p:cBhvr>
                                    </p:animEffect>
                                  </p:childTnLst>
                                  <p:subTnLst>
                                    <p:animClr clrSpc="rgb" dir="cw">
                                      <p:cBhvr override="childStyle">
                                        <p:cTn dur="1" fill="hold" display="0" masterRel="nextClick" afterEffect="1"/>
                                        <p:tgtEl>
                                          <p:spTgt spid="33797">
                                            <p:txEl>
                                              <p:charRg st="52" end="78"/>
                                            </p:txEl>
                                          </p:spTgt>
                                        </p:tgtEl>
                                        <p:attrNameLst>
                                          <p:attrName>ppt_c</p:attrName>
                                        </p:attrNameLst>
                                      </p:cBhvr>
                                      <p:to>
                                        <a:srgbClr val="66FF33"/>
                                      </p:to>
                                    </p:animClr>
                                  </p:subTnLst>
                                </p:cTn>
                              </p:par>
                              <p:par>
                                <p:cTn id="22" presetID="22" presetClass="entr" presetSubtype="1" fill="hold" grpId="0" nodeType="withEffect">
                                  <p:stCondLst>
                                    <p:cond delay="0"/>
                                  </p:stCondLst>
                                  <p:childTnLst>
                                    <p:set>
                                      <p:cBhvr>
                                        <p:cTn id="23" dur="1" fill="hold">
                                          <p:stCondLst>
                                            <p:cond delay="0"/>
                                          </p:stCondLst>
                                        </p:cTn>
                                        <p:tgtEl>
                                          <p:spTgt spid="33797">
                                            <p:txEl>
                                              <p:charRg st="78" end="99"/>
                                            </p:txEl>
                                          </p:spTgt>
                                        </p:tgtEl>
                                        <p:attrNameLst>
                                          <p:attrName>style.visibility</p:attrName>
                                        </p:attrNameLst>
                                      </p:cBhvr>
                                      <p:to>
                                        <p:strVal val="visible"/>
                                      </p:to>
                                    </p:set>
                                    <p:animEffect transition="in" filter="wipe(up)">
                                      <p:cBhvr>
                                        <p:cTn id="24" dur="500"/>
                                        <p:tgtEl>
                                          <p:spTgt spid="33797">
                                            <p:txEl>
                                              <p:charRg st="78" end="99"/>
                                            </p:txEl>
                                          </p:spTgt>
                                        </p:tgtEl>
                                      </p:cBhvr>
                                    </p:animEffect>
                                  </p:childTnLst>
                                  <p:subTnLst>
                                    <p:animClr clrSpc="rgb" dir="cw">
                                      <p:cBhvr override="childStyle">
                                        <p:cTn dur="1" fill="hold" display="0" masterRel="nextClick" afterEffect="1"/>
                                        <p:tgtEl>
                                          <p:spTgt spid="33797">
                                            <p:txEl>
                                              <p:charRg st="78" end="99"/>
                                            </p:txEl>
                                          </p:spTgt>
                                        </p:tgtEl>
                                        <p:attrNameLst>
                                          <p:attrName>ppt_c</p:attrName>
                                        </p:attrNameLst>
                                      </p:cBhvr>
                                      <p:to>
                                        <a:srgbClr val="66FF33"/>
                                      </p:to>
                                    </p:animClr>
                                  </p:sub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3797">
                                            <p:txEl>
                                              <p:charRg st="100" end="107"/>
                                            </p:txEl>
                                          </p:spTgt>
                                        </p:tgtEl>
                                        <p:attrNameLst>
                                          <p:attrName>style.visibility</p:attrName>
                                        </p:attrNameLst>
                                      </p:cBhvr>
                                      <p:to>
                                        <p:strVal val="visible"/>
                                      </p:to>
                                    </p:set>
                                    <p:animEffect transition="in" filter="wipe(up)">
                                      <p:cBhvr>
                                        <p:cTn id="29" dur="500"/>
                                        <p:tgtEl>
                                          <p:spTgt spid="33797">
                                            <p:txEl>
                                              <p:charRg st="100" end="107"/>
                                            </p:txEl>
                                          </p:spTgt>
                                        </p:tgtEl>
                                      </p:cBhvr>
                                    </p:animEffect>
                                  </p:childTnLst>
                                  <p:subTnLst>
                                    <p:animClr clrSpc="rgb" dir="cw">
                                      <p:cBhvr override="childStyle">
                                        <p:cTn dur="1" fill="hold" display="0" masterRel="nextClick" afterEffect="1"/>
                                        <p:tgtEl>
                                          <p:spTgt spid="33797">
                                            <p:txEl>
                                              <p:charRg st="100" end="107"/>
                                            </p:txEl>
                                          </p:spTgt>
                                        </p:tgtEl>
                                        <p:attrNameLst>
                                          <p:attrName>ppt_c</p:attrName>
                                        </p:attrNameLst>
                                      </p:cBhvr>
                                      <p:to>
                                        <a:srgbClr val="66FF33"/>
                                      </p:to>
                                    </p:animClr>
                                  </p:subTnLst>
                                </p:cTn>
                              </p:par>
                              <p:par>
                                <p:cTn id="30" presetID="22" presetClass="entr" presetSubtype="1" fill="hold" grpId="0" nodeType="withEffect">
                                  <p:stCondLst>
                                    <p:cond delay="0"/>
                                  </p:stCondLst>
                                  <p:childTnLst>
                                    <p:set>
                                      <p:cBhvr>
                                        <p:cTn id="31" dur="1" fill="hold">
                                          <p:stCondLst>
                                            <p:cond delay="0"/>
                                          </p:stCondLst>
                                        </p:cTn>
                                        <p:tgtEl>
                                          <p:spTgt spid="33797">
                                            <p:txEl>
                                              <p:charRg st="107" end="166"/>
                                            </p:txEl>
                                          </p:spTgt>
                                        </p:tgtEl>
                                        <p:attrNameLst>
                                          <p:attrName>style.visibility</p:attrName>
                                        </p:attrNameLst>
                                      </p:cBhvr>
                                      <p:to>
                                        <p:strVal val="visible"/>
                                      </p:to>
                                    </p:set>
                                    <p:animEffect transition="in" filter="wipe(up)">
                                      <p:cBhvr>
                                        <p:cTn id="32" dur="500"/>
                                        <p:tgtEl>
                                          <p:spTgt spid="33797">
                                            <p:txEl>
                                              <p:charRg st="107" end="166"/>
                                            </p:txEl>
                                          </p:spTgt>
                                        </p:tgtEl>
                                      </p:cBhvr>
                                    </p:animEffect>
                                  </p:childTnLst>
                                  <p:subTnLst>
                                    <p:animClr clrSpc="rgb" dir="cw">
                                      <p:cBhvr override="childStyle">
                                        <p:cTn dur="1" fill="hold" display="0" masterRel="nextClick" afterEffect="1"/>
                                        <p:tgtEl>
                                          <p:spTgt spid="33797">
                                            <p:txEl>
                                              <p:charRg st="107" end="166"/>
                                            </p:txEl>
                                          </p:spTgt>
                                        </p:tgtEl>
                                        <p:attrNameLst>
                                          <p:attrName>ppt_c</p:attrName>
                                        </p:attrNameLst>
                                      </p:cBhvr>
                                      <p:to>
                                        <a:srgbClr val="66FF33"/>
                                      </p:to>
                                    </p:animClr>
                                  </p:subTnLst>
                                </p:cTn>
                              </p:par>
                              <p:par>
                                <p:cTn id="33" presetID="22" presetClass="entr" presetSubtype="1" fill="hold" grpId="0" nodeType="withEffect">
                                  <p:stCondLst>
                                    <p:cond delay="0"/>
                                  </p:stCondLst>
                                  <p:childTnLst>
                                    <p:set>
                                      <p:cBhvr>
                                        <p:cTn id="34" dur="1" fill="hold">
                                          <p:stCondLst>
                                            <p:cond delay="0"/>
                                          </p:stCondLst>
                                        </p:cTn>
                                        <p:tgtEl>
                                          <p:spTgt spid="33797">
                                            <p:txEl>
                                              <p:charRg st="166" end="194"/>
                                            </p:txEl>
                                          </p:spTgt>
                                        </p:tgtEl>
                                        <p:attrNameLst>
                                          <p:attrName>style.visibility</p:attrName>
                                        </p:attrNameLst>
                                      </p:cBhvr>
                                      <p:to>
                                        <p:strVal val="visible"/>
                                      </p:to>
                                    </p:set>
                                    <p:animEffect transition="in" filter="wipe(up)">
                                      <p:cBhvr>
                                        <p:cTn id="35" dur="500"/>
                                        <p:tgtEl>
                                          <p:spTgt spid="33797">
                                            <p:txEl>
                                              <p:charRg st="166" end="194"/>
                                            </p:txEl>
                                          </p:spTgt>
                                        </p:tgtEl>
                                      </p:cBhvr>
                                    </p:animEffect>
                                  </p:childTnLst>
                                  <p:subTnLst>
                                    <p:animClr clrSpc="rgb" dir="cw">
                                      <p:cBhvr override="childStyle">
                                        <p:cTn dur="1" fill="hold" display="0" masterRel="nextClick" afterEffect="1"/>
                                        <p:tgtEl>
                                          <p:spTgt spid="33797">
                                            <p:txEl>
                                              <p:charRg st="166" end="194"/>
                                            </p:txEl>
                                          </p:spTgt>
                                        </p:tgtEl>
                                        <p:attrNameLst>
                                          <p:attrName>ppt_c</p:attrName>
                                        </p:attrNameLst>
                                      </p:cBhvr>
                                      <p:to>
                                        <a:srgbClr val="66FF3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5" name="Rectangle 3"/>
          <p:cNvSpPr>
            <a:spLocks noGrp="1"/>
          </p:cNvSpPr>
          <p:nvPr>
            <p:ph idx="1"/>
          </p:nvPr>
        </p:nvSpPr>
        <p:spPr>
          <a:xfrm>
            <a:off x="250825" y="1143000"/>
            <a:ext cx="8893175" cy="4876800"/>
          </a:xfrm>
          <a:ln/>
        </p:spPr>
        <p:txBody>
          <a:bodyPr vert="horz" wrap="square" lIns="91440" tIns="45720" rIns="91440" bIns="45720" anchor="t" anchorCtr="0"/>
          <a:p>
            <a:pPr>
              <a:spcBef>
                <a:spcPct val="60000"/>
              </a:spcBef>
            </a:pPr>
            <a:r>
              <a:rPr lang="zh-CN" altLang="en-US" dirty="0">
                <a:solidFill>
                  <a:srgbClr val="1908F8"/>
                </a:solidFill>
                <a:latin typeface="Arial Unicode MS" panose="020B0604020202020204" pitchFamily="34" charset="-122"/>
              </a:rPr>
              <a:t>设计工程师在不同的设计阶段采用不同的抽象级</a:t>
            </a:r>
            <a:endParaRPr lang="zh-CN" altLang="en-US" dirty="0">
              <a:solidFill>
                <a:srgbClr val="1908F8"/>
              </a:solidFill>
              <a:latin typeface="Arial Unicode MS" panose="020B0604020202020204" pitchFamily="34" charset="-122"/>
            </a:endParaRPr>
          </a:p>
          <a:p>
            <a:pPr lvl="1">
              <a:spcBef>
                <a:spcPct val="60000"/>
              </a:spcBef>
            </a:pPr>
            <a:r>
              <a:rPr lang="zh-CN" altLang="en-US" sz="2200" dirty="0"/>
              <a:t>首先在</a:t>
            </a:r>
            <a:r>
              <a:rPr lang="zh-CN" altLang="en-US" sz="2200" dirty="0">
                <a:solidFill>
                  <a:srgbClr val="FF0000"/>
                </a:solidFill>
              </a:rPr>
              <a:t>行为级</a:t>
            </a:r>
            <a:r>
              <a:rPr lang="zh-CN" altLang="en-US" sz="2200" dirty="0"/>
              <a:t>描述各功能块，以降低描述难度，提高仿真速度。</a:t>
            </a:r>
            <a:endParaRPr lang="zh-CN" altLang="en-US" sz="2200" dirty="0"/>
          </a:p>
          <a:p>
            <a:pPr lvl="1">
              <a:spcBef>
                <a:spcPct val="60000"/>
              </a:spcBef>
            </a:pPr>
            <a:r>
              <a:rPr lang="zh-CN" altLang="en-US" sz="2200" dirty="0"/>
              <a:t>在综合前将各功能模块进行</a:t>
            </a:r>
            <a:r>
              <a:rPr lang="en-US" altLang="zh-CN" sz="2200" dirty="0">
                <a:solidFill>
                  <a:srgbClr val="FF0000"/>
                </a:solidFill>
              </a:rPr>
              <a:t>RTL</a:t>
            </a:r>
            <a:r>
              <a:rPr lang="zh-CN" altLang="en-US" sz="2200" dirty="0"/>
              <a:t>级描述。</a:t>
            </a:r>
            <a:endParaRPr lang="zh-CN" altLang="en-US" sz="2200" dirty="0"/>
          </a:p>
          <a:p>
            <a:pPr lvl="1">
              <a:spcBef>
                <a:spcPct val="60000"/>
              </a:spcBef>
            </a:pPr>
            <a:r>
              <a:rPr lang="zh-CN" altLang="en-US" sz="2200" dirty="0"/>
              <a:t>用于综合的库中的大多数单元采用</a:t>
            </a:r>
            <a:r>
              <a:rPr lang="zh-CN" altLang="en-US" sz="2200" dirty="0">
                <a:solidFill>
                  <a:srgbClr val="FF0000"/>
                </a:solidFill>
              </a:rPr>
              <a:t>结构级</a:t>
            </a:r>
            <a:r>
              <a:rPr lang="zh-CN" altLang="en-US" sz="2200" dirty="0"/>
              <a:t>描述。在结构级描述部分将对结构级</a:t>
            </a:r>
            <a:r>
              <a:rPr lang="en-US" altLang="zh-CN" sz="2200" dirty="0"/>
              <a:t>(</a:t>
            </a:r>
            <a:r>
              <a:rPr lang="zh-CN" altLang="en-US" sz="2200" dirty="0"/>
              <a:t>门级</a:t>
            </a:r>
            <a:r>
              <a:rPr lang="en-US" altLang="zh-CN" sz="2200" dirty="0"/>
              <a:t>)</a:t>
            </a:r>
            <a:r>
              <a:rPr lang="zh-CN" altLang="en-US" sz="2200" dirty="0"/>
              <a:t>描述进行更详细的说明。</a:t>
            </a:r>
            <a:endParaRPr lang="zh-CN" altLang="en-US" sz="2200" dirty="0"/>
          </a:p>
          <a:p>
            <a:pPr>
              <a:spcBef>
                <a:spcPct val="60000"/>
              </a:spcBef>
            </a:pPr>
            <a:r>
              <a:rPr lang="en-US" altLang="zh-CN" dirty="0">
                <a:solidFill>
                  <a:srgbClr val="1908F8"/>
                </a:solidFill>
              </a:rPr>
              <a:t>Verilog</a:t>
            </a:r>
            <a:r>
              <a:rPr lang="zh-CN" altLang="en-US" dirty="0">
                <a:solidFill>
                  <a:srgbClr val="1908F8"/>
                </a:solidFill>
              </a:rPr>
              <a:t>还有一定的晶体管级描述能力及算法级描述能力</a:t>
            </a:r>
            <a:endParaRPr lang="zh-CN" altLang="en-US" dirty="0">
              <a:solidFill>
                <a:srgbClr val="1908F8"/>
              </a:solidFill>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915">
                                            <p:txEl>
                                              <p:charRg st="0" end="22"/>
                                            </p:txEl>
                                          </p:spTgt>
                                        </p:tgtEl>
                                        <p:attrNameLst>
                                          <p:attrName>style.visibility</p:attrName>
                                        </p:attrNameLst>
                                      </p:cBhvr>
                                      <p:to>
                                        <p:strVal val="visible"/>
                                      </p:to>
                                    </p:set>
                                    <p:animEffect transition="in" filter="wipe(up)">
                                      <p:cBhvr>
                                        <p:cTn id="7" dur="500"/>
                                        <p:tgtEl>
                                          <p:spTgt spid="38915">
                                            <p:txEl>
                                              <p:charRg st="0" end="22"/>
                                            </p:txEl>
                                          </p:spTgt>
                                        </p:tgtEl>
                                      </p:cBhvr>
                                    </p:animEffect>
                                  </p:childTnLst>
                                  <p:subTnLst>
                                    <p:animClr clrSpc="rgb" dir="cw">
                                      <p:cBhvr override="childStyle">
                                        <p:cTn dur="1" fill="hold" display="0" masterRel="nextClick" afterEffect="1"/>
                                        <p:tgtEl>
                                          <p:spTgt spid="38915">
                                            <p:txEl>
                                              <p:charRg st="0" end="22"/>
                                            </p:txEl>
                                          </p:spTgt>
                                        </p:tgtEl>
                                        <p:attrNameLst>
                                          <p:attrName>ppt_c</p:attrName>
                                        </p:attrNameLst>
                                      </p:cBhvr>
                                      <p:to>
                                        <a:srgbClr val="66FF33"/>
                                      </p:to>
                                    </p:animClr>
                                  </p:subTnLst>
                                </p:cTn>
                              </p:par>
                              <p:par>
                                <p:cTn id="8" presetID="22" presetClass="entr" presetSubtype="1" fill="hold" grpId="0" nodeType="withEffect">
                                  <p:stCondLst>
                                    <p:cond delay="0"/>
                                  </p:stCondLst>
                                  <p:childTnLst>
                                    <p:set>
                                      <p:cBhvr>
                                        <p:cTn id="9" dur="1" fill="hold">
                                          <p:stCondLst>
                                            <p:cond delay="0"/>
                                          </p:stCondLst>
                                        </p:cTn>
                                        <p:tgtEl>
                                          <p:spTgt spid="38915">
                                            <p:txEl>
                                              <p:charRg st="22" end="51"/>
                                            </p:txEl>
                                          </p:spTgt>
                                        </p:tgtEl>
                                        <p:attrNameLst>
                                          <p:attrName>style.visibility</p:attrName>
                                        </p:attrNameLst>
                                      </p:cBhvr>
                                      <p:to>
                                        <p:strVal val="visible"/>
                                      </p:to>
                                    </p:set>
                                    <p:animEffect transition="in" filter="wipe(up)">
                                      <p:cBhvr>
                                        <p:cTn id="10" dur="500"/>
                                        <p:tgtEl>
                                          <p:spTgt spid="38915">
                                            <p:txEl>
                                              <p:charRg st="22" end="51"/>
                                            </p:txEl>
                                          </p:spTgt>
                                        </p:tgtEl>
                                      </p:cBhvr>
                                    </p:animEffect>
                                  </p:childTnLst>
                                  <p:subTnLst>
                                    <p:animClr clrSpc="rgb" dir="cw">
                                      <p:cBhvr override="childStyle">
                                        <p:cTn dur="1" fill="hold" display="0" masterRel="nextClick" afterEffect="1"/>
                                        <p:tgtEl>
                                          <p:spTgt spid="38915">
                                            <p:txEl>
                                              <p:charRg st="22" end="51"/>
                                            </p:txEl>
                                          </p:spTgt>
                                        </p:tgtEl>
                                        <p:attrNameLst>
                                          <p:attrName>ppt_c</p:attrName>
                                        </p:attrNameLst>
                                      </p:cBhvr>
                                      <p:to>
                                        <a:srgbClr val="66FF33"/>
                                      </p:to>
                                    </p:animClr>
                                  </p:subTnLst>
                                </p:cTn>
                              </p:par>
                              <p:par>
                                <p:cTn id="11" presetID="22" presetClass="entr" presetSubtype="1" fill="hold" grpId="0" nodeType="withEffect">
                                  <p:stCondLst>
                                    <p:cond delay="0"/>
                                  </p:stCondLst>
                                  <p:childTnLst>
                                    <p:set>
                                      <p:cBhvr>
                                        <p:cTn id="12" dur="1" fill="hold">
                                          <p:stCondLst>
                                            <p:cond delay="0"/>
                                          </p:stCondLst>
                                        </p:cTn>
                                        <p:tgtEl>
                                          <p:spTgt spid="38915">
                                            <p:txEl>
                                              <p:charRg st="51" end="71"/>
                                            </p:txEl>
                                          </p:spTgt>
                                        </p:tgtEl>
                                        <p:attrNameLst>
                                          <p:attrName>style.visibility</p:attrName>
                                        </p:attrNameLst>
                                      </p:cBhvr>
                                      <p:to>
                                        <p:strVal val="visible"/>
                                      </p:to>
                                    </p:set>
                                    <p:animEffect transition="in" filter="wipe(up)">
                                      <p:cBhvr>
                                        <p:cTn id="13" dur="500"/>
                                        <p:tgtEl>
                                          <p:spTgt spid="38915">
                                            <p:txEl>
                                              <p:charRg st="51" end="71"/>
                                            </p:txEl>
                                          </p:spTgt>
                                        </p:tgtEl>
                                      </p:cBhvr>
                                    </p:animEffect>
                                  </p:childTnLst>
                                  <p:subTnLst>
                                    <p:animClr clrSpc="rgb" dir="cw">
                                      <p:cBhvr override="childStyle">
                                        <p:cTn dur="1" fill="hold" display="0" masterRel="nextClick" afterEffect="1"/>
                                        <p:tgtEl>
                                          <p:spTgt spid="38915">
                                            <p:txEl>
                                              <p:charRg st="51" end="71"/>
                                            </p:txEl>
                                          </p:spTgt>
                                        </p:tgtEl>
                                        <p:attrNameLst>
                                          <p:attrName>ppt_c</p:attrName>
                                        </p:attrNameLst>
                                      </p:cBhvr>
                                      <p:to>
                                        <a:srgbClr val="66FF33"/>
                                      </p:to>
                                    </p:animClr>
                                  </p:subTnLst>
                                </p:cTn>
                              </p:par>
                              <p:par>
                                <p:cTn id="14" presetID="22" presetClass="entr" presetSubtype="1" fill="hold" grpId="0" nodeType="withEffect">
                                  <p:stCondLst>
                                    <p:cond delay="0"/>
                                  </p:stCondLst>
                                  <p:childTnLst>
                                    <p:set>
                                      <p:cBhvr>
                                        <p:cTn id="15" dur="1" fill="hold">
                                          <p:stCondLst>
                                            <p:cond delay="0"/>
                                          </p:stCondLst>
                                        </p:cTn>
                                        <p:tgtEl>
                                          <p:spTgt spid="38915">
                                            <p:txEl>
                                              <p:charRg st="71" end="121"/>
                                            </p:txEl>
                                          </p:spTgt>
                                        </p:tgtEl>
                                        <p:attrNameLst>
                                          <p:attrName>style.visibility</p:attrName>
                                        </p:attrNameLst>
                                      </p:cBhvr>
                                      <p:to>
                                        <p:strVal val="visible"/>
                                      </p:to>
                                    </p:set>
                                    <p:animEffect transition="in" filter="wipe(up)">
                                      <p:cBhvr>
                                        <p:cTn id="16" dur="500"/>
                                        <p:tgtEl>
                                          <p:spTgt spid="38915">
                                            <p:txEl>
                                              <p:charRg st="71" end="121"/>
                                            </p:txEl>
                                          </p:spTgt>
                                        </p:tgtEl>
                                      </p:cBhvr>
                                    </p:animEffect>
                                  </p:childTnLst>
                                  <p:subTnLst>
                                    <p:animClr clrSpc="rgb" dir="cw">
                                      <p:cBhvr override="childStyle">
                                        <p:cTn dur="1" fill="hold" display="0" masterRel="nextClick" afterEffect="1"/>
                                        <p:tgtEl>
                                          <p:spTgt spid="38915">
                                            <p:txEl>
                                              <p:charRg st="71" end="121"/>
                                            </p:txEl>
                                          </p:spTgt>
                                        </p:tgtEl>
                                        <p:attrNameLst>
                                          <p:attrName>ppt_c</p:attrName>
                                        </p:attrNameLst>
                                      </p:cBhvr>
                                      <p:to>
                                        <a:srgbClr val="66FF33"/>
                                      </p:to>
                                    </p:animClr>
                                  </p:sub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8915">
                                            <p:txEl>
                                              <p:charRg st="121" end="150"/>
                                            </p:txEl>
                                          </p:spTgt>
                                        </p:tgtEl>
                                        <p:attrNameLst>
                                          <p:attrName>style.visibility</p:attrName>
                                        </p:attrNameLst>
                                      </p:cBhvr>
                                      <p:to>
                                        <p:strVal val="visible"/>
                                      </p:to>
                                    </p:set>
                                    <p:animEffect transition="in" filter="wipe(up)">
                                      <p:cBhvr>
                                        <p:cTn id="21" dur="500"/>
                                        <p:tgtEl>
                                          <p:spTgt spid="38915">
                                            <p:txEl>
                                              <p:charRg st="121" end="150"/>
                                            </p:txEl>
                                          </p:spTgt>
                                        </p:tgtEl>
                                      </p:cBhvr>
                                    </p:animEffect>
                                  </p:childTnLst>
                                  <p:subTnLst>
                                    <p:animClr clrSpc="rgb" dir="cw">
                                      <p:cBhvr override="childStyle">
                                        <p:cTn dur="1" fill="hold" display="0" masterRel="nextClick" afterEffect="1"/>
                                        <p:tgtEl>
                                          <p:spTgt spid="38915">
                                            <p:txEl>
                                              <p:charRg st="121" end="150"/>
                                            </p:txEl>
                                          </p:spTgt>
                                        </p:tgtEl>
                                        <p:attrNameLst>
                                          <p:attrName>ppt_c</p:attrName>
                                        </p:attrNameLst>
                                      </p:cBhvr>
                                      <p:to>
                                        <a:srgbClr val="66FF3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Text Box 4"/>
          <p:cNvSpPr txBox="1"/>
          <p:nvPr/>
        </p:nvSpPr>
        <p:spPr>
          <a:xfrm>
            <a:off x="428625" y="1098550"/>
            <a:ext cx="8280400" cy="563245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lnSpc>
                <a:spcPct val="150000"/>
              </a:lnSpc>
              <a:spcBef>
                <a:spcPct val="0"/>
              </a:spcBef>
              <a:buClrTx/>
              <a:buFontTx/>
              <a:buNone/>
            </a:pPr>
            <a:r>
              <a:rPr lang="zh-CN" altLang="en-US" dirty="0">
                <a:latin typeface="宋体" panose="02010600030101010101" pitchFamily="2" charset="-122"/>
              </a:rPr>
              <a:t>    所谓逻辑综合就其实质而言是设计流程中的一个阶段，在这一阶段中将</a:t>
            </a:r>
            <a:r>
              <a:rPr lang="zh-CN" altLang="en-US" dirty="0">
                <a:solidFill>
                  <a:srgbClr val="FF0000"/>
                </a:solidFill>
                <a:latin typeface="宋体" panose="02010600030101010101" pitchFamily="2" charset="-122"/>
              </a:rPr>
              <a:t>较高级抽象层次的描述自动地转换成较低层次描述</a:t>
            </a:r>
            <a:r>
              <a:rPr lang="zh-CN" altLang="en-US" dirty="0">
                <a:latin typeface="宋体" panose="02010600030101010101" pitchFamily="2" charset="-122"/>
              </a:rPr>
              <a:t>。就现在达到的水平而言，所谓</a:t>
            </a:r>
            <a:r>
              <a:rPr lang="zh-CN" altLang="en-US" dirty="0">
                <a:solidFill>
                  <a:srgbClr val="FF0000"/>
                </a:solidFill>
                <a:latin typeface="宋体" panose="02010600030101010101" pitchFamily="2" charset="-122"/>
              </a:rPr>
              <a:t>逻辑综合</a:t>
            </a:r>
            <a:r>
              <a:rPr lang="zh-CN" altLang="en-US" dirty="0">
                <a:latin typeface="宋体" panose="02010600030101010101" pitchFamily="2" charset="-122"/>
              </a:rPr>
              <a:t>就是通过综合器把</a:t>
            </a:r>
            <a:r>
              <a:rPr lang="en-US" altLang="zh-CN" dirty="0">
                <a:solidFill>
                  <a:srgbClr val="FF0000"/>
                </a:solidFill>
                <a:latin typeface="宋体" panose="02010600030101010101" pitchFamily="2" charset="-122"/>
              </a:rPr>
              <a:t>HDL</a:t>
            </a:r>
            <a:r>
              <a:rPr lang="zh-CN" altLang="en-US" dirty="0">
                <a:solidFill>
                  <a:srgbClr val="FF0000"/>
                </a:solidFill>
                <a:latin typeface="宋体" panose="02010600030101010101" pitchFamily="2" charset="-122"/>
              </a:rPr>
              <a:t>程序转换成标准的门级结构网表，</a:t>
            </a:r>
            <a:r>
              <a:rPr lang="zh-CN" altLang="en-US" dirty="0">
                <a:latin typeface="宋体" panose="02010600030101010101" pitchFamily="2" charset="-122"/>
              </a:rPr>
              <a:t>而并非真实具体的电路。而真实具体的电路还需要利用</a:t>
            </a:r>
            <a:r>
              <a:rPr lang="en-US" altLang="zh-CN" dirty="0">
                <a:latin typeface="宋体" panose="02010600030101010101" pitchFamily="2" charset="-122"/>
              </a:rPr>
              <a:t>ASIC</a:t>
            </a:r>
            <a:r>
              <a:rPr lang="zh-CN" altLang="en-US" dirty="0">
                <a:latin typeface="宋体" panose="02010600030101010101" pitchFamily="2" charset="-122"/>
              </a:rPr>
              <a:t>和</a:t>
            </a:r>
            <a:r>
              <a:rPr lang="en-US" altLang="zh-CN" dirty="0">
                <a:latin typeface="宋体" panose="02010600030101010101" pitchFamily="2" charset="-122"/>
              </a:rPr>
              <a:t>FPGA</a:t>
            </a:r>
            <a:r>
              <a:rPr lang="zh-CN" altLang="en-US" dirty="0">
                <a:latin typeface="宋体" panose="02010600030101010101" pitchFamily="2" charset="-122"/>
              </a:rPr>
              <a:t>制造厂商的布局布线工具根据综合后生成的标准的门级结构网表来产生。为了能转换成标准的门级结构网表，</a:t>
            </a:r>
            <a:r>
              <a:rPr lang="en-US" altLang="zh-CN" dirty="0">
                <a:latin typeface="宋体" panose="02010600030101010101" pitchFamily="2" charset="-122"/>
              </a:rPr>
              <a:t>HDL</a:t>
            </a:r>
            <a:r>
              <a:rPr lang="zh-CN" altLang="en-US" dirty="0">
                <a:latin typeface="宋体" panose="02010600030101010101" pitchFamily="2" charset="-122"/>
              </a:rPr>
              <a:t>程序的编写必须符合特定综合器所要求的风格。由于门级结构、</a:t>
            </a:r>
            <a:r>
              <a:rPr lang="en-US" altLang="zh-CN" dirty="0">
                <a:latin typeface="宋体" panose="02010600030101010101" pitchFamily="2" charset="-122"/>
              </a:rPr>
              <a:t>RTL</a:t>
            </a:r>
            <a:r>
              <a:rPr lang="zh-CN" altLang="en-US" dirty="0">
                <a:latin typeface="宋体" panose="02010600030101010101" pitchFamily="2" charset="-122"/>
              </a:rPr>
              <a:t>级的</a:t>
            </a:r>
            <a:r>
              <a:rPr lang="en-US" altLang="zh-CN" dirty="0">
                <a:latin typeface="宋体" panose="02010600030101010101" pitchFamily="2" charset="-122"/>
              </a:rPr>
              <a:t>HDL</a:t>
            </a:r>
            <a:r>
              <a:rPr lang="zh-CN" altLang="en-US" dirty="0">
                <a:latin typeface="宋体" panose="02010600030101010101" pitchFamily="2" charset="-122"/>
              </a:rPr>
              <a:t>程序的综合是很成熟的技术，所有的综合器都支持这两个级别</a:t>
            </a:r>
            <a:r>
              <a:rPr lang="en-US" altLang="zh-CN" dirty="0">
                <a:latin typeface="宋体" panose="02010600030101010101" pitchFamily="2" charset="-122"/>
              </a:rPr>
              <a:t>HDL</a:t>
            </a:r>
            <a:r>
              <a:rPr lang="zh-CN" altLang="en-US" dirty="0">
                <a:latin typeface="宋体" panose="02010600030101010101" pitchFamily="2" charset="-122"/>
              </a:rPr>
              <a:t>程序的综合。</a:t>
            </a:r>
            <a:endParaRPr lang="zh-CN" altLang="en-US" dirty="0">
              <a:latin typeface="宋体" panose="02010600030101010101" pitchFamily="2" charset="-122"/>
            </a:endParaRPr>
          </a:p>
        </p:txBody>
      </p:sp>
      <p:sp>
        <p:nvSpPr>
          <p:cNvPr id="114691" name="矩形 1"/>
          <p:cNvSpPr/>
          <p:nvPr/>
        </p:nvSpPr>
        <p:spPr>
          <a:xfrm>
            <a:off x="1828800" y="173038"/>
            <a:ext cx="6216650"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zh-CN" altLang="en-US" sz="2800" dirty="0">
                <a:solidFill>
                  <a:srgbClr val="000000"/>
                </a:solidFill>
                <a:latin typeface="宋体" panose="02010600030101010101" pitchFamily="2" charset="-122"/>
              </a:rPr>
              <a:t>硬件描述语言的</a:t>
            </a:r>
            <a:r>
              <a:rPr lang="zh-CN" altLang="en-US" sz="2800" dirty="0">
                <a:solidFill>
                  <a:srgbClr val="FF0000"/>
                </a:solidFill>
                <a:latin typeface="宋体" panose="02010600030101010101" pitchFamily="2" charset="-122"/>
              </a:rPr>
              <a:t>可综合性</a:t>
            </a:r>
            <a:r>
              <a:rPr lang="zh-CN" altLang="en-US" sz="2800" dirty="0">
                <a:solidFill>
                  <a:srgbClr val="000000"/>
                </a:solidFill>
                <a:latin typeface="宋体" panose="02010600030101010101" pitchFamily="2" charset="-122"/>
              </a:rPr>
              <a:t>问题</a:t>
            </a:r>
            <a:endParaRPr lang="zh-CN" altLang="en-US" sz="2800" dirty="0">
              <a:solidFill>
                <a:srgbClr val="000000"/>
              </a:solidFill>
              <a:latin typeface="宋体" panose="02010600030101010101" pitchFamily="2" charset="-122"/>
            </a:endParaRPr>
          </a:p>
        </p:txBody>
      </p:sp>
    </p:spTree>
  </p:cSld>
  <p:clrMapOvr>
    <a:masterClrMapping/>
  </p:clrMapOvr>
  <p:transition spd="med">
    <p:cover dir="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灯片编号占位符 3"/>
          <p:cNvSpPr txBox="1">
            <a:spLocks noGrp="1"/>
          </p:cNvSpPr>
          <p:nvPr>
            <p:ph type="sldNum" sz="quarter" idx="4294967295"/>
          </p:nvPr>
        </p:nvSpPr>
        <p:spPr>
          <a:xfrm>
            <a:off x="6553200" y="6172200"/>
            <a:ext cx="2289175" cy="47625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15715" name="Rectangle 4"/>
          <p:cNvSpPr/>
          <p:nvPr/>
        </p:nvSpPr>
        <p:spPr>
          <a:xfrm>
            <a:off x="328613" y="962025"/>
            <a:ext cx="8467725" cy="230822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lnSpc>
                <a:spcPct val="150000"/>
              </a:lnSpc>
              <a:spcBef>
                <a:spcPct val="0"/>
              </a:spcBef>
              <a:buClrTx/>
              <a:buFontTx/>
              <a:buNone/>
            </a:pPr>
            <a:r>
              <a:rPr lang="zh-CN" altLang="en-US" dirty="0">
                <a:latin typeface="宋体" panose="02010600030101010101" pitchFamily="2" charset="-122"/>
              </a:rPr>
              <a:t>   对于数字系统的</a:t>
            </a:r>
            <a:r>
              <a:rPr lang="zh-CN" altLang="en-US" dirty="0">
                <a:solidFill>
                  <a:srgbClr val="1908F8"/>
                </a:solidFill>
                <a:latin typeface="宋体" panose="02010600030101010101" pitchFamily="2" charset="-122"/>
              </a:rPr>
              <a:t>逻辑设计</a:t>
            </a:r>
            <a:r>
              <a:rPr lang="zh-CN" altLang="en-US" dirty="0">
                <a:latin typeface="宋体" panose="02010600030101010101" pitchFamily="2" charset="-122"/>
              </a:rPr>
              <a:t>工程师而言，熟练地掌握</a:t>
            </a:r>
            <a:r>
              <a:rPr lang="zh-CN" altLang="en-US" dirty="0">
                <a:solidFill>
                  <a:srgbClr val="FF0000"/>
                </a:solidFill>
                <a:latin typeface="宋体" panose="02010600030101010101" pitchFamily="2" charset="-122"/>
              </a:rPr>
              <a:t>门级、</a:t>
            </a:r>
            <a:r>
              <a:rPr lang="en-US" altLang="zh-CN" dirty="0">
                <a:solidFill>
                  <a:srgbClr val="FF0000"/>
                </a:solidFill>
                <a:latin typeface="宋体" panose="02010600030101010101" pitchFamily="2" charset="-122"/>
              </a:rPr>
              <a:t>RTL</a:t>
            </a:r>
            <a:r>
              <a:rPr lang="zh-CN" altLang="en-US" dirty="0">
                <a:solidFill>
                  <a:srgbClr val="FF0000"/>
                </a:solidFill>
                <a:latin typeface="宋体" panose="02010600030101010101" pitchFamily="2" charset="-122"/>
              </a:rPr>
              <a:t>级、算法级、系统级</a:t>
            </a:r>
            <a:r>
              <a:rPr lang="zh-CN" altLang="en-US" dirty="0">
                <a:latin typeface="宋体" panose="02010600030101010101" pitchFamily="2" charset="-122"/>
              </a:rPr>
              <a:t>是非常重要的。而对于电路基本部件（如门、缓冲器、驱动器等）库的设计者而言，则需要掌握用户自定义源语元件（</a:t>
            </a:r>
            <a:r>
              <a:rPr lang="en-US" altLang="zh-CN" dirty="0">
                <a:latin typeface="宋体" panose="02010600030101010101" pitchFamily="2" charset="-122"/>
              </a:rPr>
              <a:t>UDP</a:t>
            </a:r>
            <a:r>
              <a:rPr lang="zh-CN" altLang="en-US" dirty="0">
                <a:latin typeface="宋体" panose="02010600030101010101" pitchFamily="2" charset="-122"/>
              </a:rPr>
              <a:t>）和开关级的描述。</a:t>
            </a:r>
            <a:endParaRPr lang="zh-CN" altLang="en-US" dirty="0">
              <a:latin typeface="宋体" panose="02010600030101010101" pitchFamily="2" charset="-122"/>
            </a:endParaRPr>
          </a:p>
        </p:txBody>
      </p:sp>
      <p:sp>
        <p:nvSpPr>
          <p:cNvPr id="115716" name="Rectangle 5"/>
          <p:cNvSpPr/>
          <p:nvPr/>
        </p:nvSpPr>
        <p:spPr>
          <a:xfrm>
            <a:off x="207963" y="3509963"/>
            <a:ext cx="8707437" cy="34163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lnSpc>
                <a:spcPct val="150000"/>
              </a:lnSpc>
              <a:spcBef>
                <a:spcPct val="0"/>
              </a:spcBef>
              <a:buClrTx/>
              <a:buFontTx/>
              <a:buNone/>
            </a:pPr>
            <a:r>
              <a:rPr lang="zh-CN" altLang="en-US" dirty="0">
                <a:latin typeface="宋体" panose="02010600030101010101" pitchFamily="2" charset="-122"/>
              </a:rPr>
              <a:t>   一个复杂电路的完整</a:t>
            </a:r>
            <a:r>
              <a:rPr lang="en-US" altLang="zh-CN" dirty="0">
                <a:latin typeface="宋体" panose="02010600030101010101" pitchFamily="2" charset="-122"/>
              </a:rPr>
              <a:t>Verilog HDL</a:t>
            </a:r>
            <a:r>
              <a:rPr lang="zh-CN" altLang="en-US" dirty="0">
                <a:latin typeface="宋体" panose="02010600030101010101" pitchFamily="2" charset="-122"/>
              </a:rPr>
              <a:t>模型是由</a:t>
            </a:r>
            <a:r>
              <a:rPr lang="zh-CN" altLang="en-US" dirty="0">
                <a:solidFill>
                  <a:srgbClr val="FF0000"/>
                </a:solidFill>
                <a:latin typeface="宋体" panose="02010600030101010101" pitchFamily="2" charset="-122"/>
              </a:rPr>
              <a:t>若干个</a:t>
            </a:r>
            <a:r>
              <a:rPr lang="en-US" altLang="zh-CN" dirty="0">
                <a:solidFill>
                  <a:srgbClr val="FF0000"/>
                </a:solidFill>
                <a:latin typeface="宋体" panose="02010600030101010101" pitchFamily="2" charset="-122"/>
              </a:rPr>
              <a:t>Verilog HDL</a:t>
            </a:r>
            <a:r>
              <a:rPr lang="zh-CN" altLang="en-US" dirty="0">
                <a:solidFill>
                  <a:srgbClr val="FF0000"/>
                </a:solidFill>
                <a:latin typeface="宋体" panose="02010600030101010101" pitchFamily="2" charset="-122"/>
              </a:rPr>
              <a:t>模块</a:t>
            </a:r>
            <a:r>
              <a:rPr lang="zh-CN" altLang="en-US" dirty="0">
                <a:latin typeface="宋体" panose="02010600030101010101" pitchFamily="2" charset="-122"/>
              </a:rPr>
              <a:t>构成的，每一个模块又可以由</a:t>
            </a:r>
            <a:r>
              <a:rPr lang="zh-CN" altLang="en-US" dirty="0">
                <a:solidFill>
                  <a:srgbClr val="FF0000"/>
                </a:solidFill>
                <a:latin typeface="宋体" panose="02010600030101010101" pitchFamily="2" charset="-122"/>
              </a:rPr>
              <a:t>若干个子模块</a:t>
            </a:r>
            <a:r>
              <a:rPr lang="zh-CN" altLang="en-US" dirty="0">
                <a:latin typeface="宋体" panose="02010600030101010101" pitchFamily="2" charset="-122"/>
              </a:rPr>
              <a:t>构成。这些模块可以分别</a:t>
            </a:r>
            <a:r>
              <a:rPr lang="zh-CN" altLang="en-US" dirty="0">
                <a:solidFill>
                  <a:srgbClr val="FF0000"/>
                </a:solidFill>
                <a:latin typeface="宋体" panose="02010600030101010101" pitchFamily="2" charset="-122"/>
              </a:rPr>
              <a:t>用不同抽象级别</a:t>
            </a:r>
            <a:r>
              <a:rPr lang="zh-CN" altLang="en-US" dirty="0">
                <a:latin typeface="宋体" panose="02010600030101010101" pitchFamily="2" charset="-122"/>
              </a:rPr>
              <a:t>的</a:t>
            </a:r>
            <a:r>
              <a:rPr lang="en-US" altLang="zh-CN" dirty="0">
                <a:latin typeface="宋体" panose="02010600030101010101" pitchFamily="2" charset="-122"/>
              </a:rPr>
              <a:t>Verilog HDL</a:t>
            </a:r>
            <a:r>
              <a:rPr lang="zh-CN" altLang="en-US" dirty="0">
                <a:latin typeface="宋体" panose="02010600030101010101" pitchFamily="2" charset="-122"/>
              </a:rPr>
              <a:t>描述，在一个模块中也可以有多种级别的描述。利用</a:t>
            </a:r>
            <a:r>
              <a:rPr lang="en-US" altLang="zh-CN" dirty="0">
                <a:latin typeface="宋体" panose="02010600030101010101" pitchFamily="2" charset="-122"/>
              </a:rPr>
              <a:t>Verilog HDL</a:t>
            </a:r>
            <a:r>
              <a:rPr lang="zh-CN" altLang="en-US" dirty="0">
                <a:latin typeface="宋体" panose="02010600030101010101" pitchFamily="2" charset="-122"/>
              </a:rPr>
              <a:t>语言结构所提供的这种功能就可以构造一个模块间的</a:t>
            </a:r>
            <a:r>
              <a:rPr lang="zh-CN" altLang="en-US" dirty="0">
                <a:solidFill>
                  <a:srgbClr val="FF0000"/>
                </a:solidFill>
                <a:latin typeface="宋体" panose="02010600030101010101" pitchFamily="2" charset="-122"/>
              </a:rPr>
              <a:t>清晰层次结构</a:t>
            </a:r>
            <a:r>
              <a:rPr lang="zh-CN" altLang="en-US" dirty="0">
                <a:latin typeface="宋体" panose="02010600030101010101" pitchFamily="2" charset="-122"/>
              </a:rPr>
              <a:t>来描述极其复杂的大型设计。</a:t>
            </a:r>
            <a:endParaRPr lang="zh-CN" altLang="en-US" dirty="0">
              <a:latin typeface="宋体" panose="02010600030101010101" pitchFamily="2" charset="-122"/>
            </a:endParaRPr>
          </a:p>
        </p:txBody>
      </p:sp>
    </p:spTree>
  </p:cSld>
  <p:clrMapOvr>
    <a:masterClrMapping/>
  </p:clrMapOvr>
  <p:transition spd="med">
    <p:cover dir="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2"/>
          <p:cNvSpPr>
            <a:spLocks noGrp="1"/>
          </p:cNvSpPr>
          <p:nvPr>
            <p:ph type="title"/>
          </p:nvPr>
        </p:nvSpPr>
        <p:spPr>
          <a:ln/>
        </p:spPr>
        <p:txBody>
          <a:bodyPr vert="horz" wrap="square" lIns="91440" tIns="45720" rIns="91440" bIns="45720" anchor="b" anchorCtr="0"/>
          <a:p>
            <a:r>
              <a:rPr lang="en-US" altLang="zh-CN" sz="3600" dirty="0">
                <a:solidFill>
                  <a:srgbClr val="FF0000"/>
                </a:solidFill>
              </a:rPr>
              <a:t>Verilog HDL</a:t>
            </a:r>
            <a:r>
              <a:rPr lang="zh-CN" altLang="en-US" sz="3600" dirty="0">
                <a:solidFill>
                  <a:srgbClr val="FF0000"/>
                </a:solidFill>
              </a:rPr>
              <a:t>描述方式</a:t>
            </a:r>
            <a:endParaRPr lang="zh-CN" altLang="en-US" sz="3600" dirty="0">
              <a:solidFill>
                <a:srgbClr val="FF0000"/>
              </a:solidFill>
            </a:endParaRPr>
          </a:p>
        </p:txBody>
      </p:sp>
      <p:sp>
        <p:nvSpPr>
          <p:cNvPr id="17411" name="Rectangle 3"/>
          <p:cNvSpPr>
            <a:spLocks noGrp="1" noChangeArrowheads="1"/>
          </p:cNvSpPr>
          <p:nvPr>
            <p:ph type="body" sz="half" idx="1"/>
          </p:nvPr>
        </p:nvSpPr>
        <p:spPr>
          <a:xfrm>
            <a:off x="0" y="1628775"/>
            <a:ext cx="9131300" cy="5040313"/>
          </a:xfrm>
        </p:spPr>
        <p:txBody>
          <a:bodyPr vert="horz" wrap="square" lIns="91440" tIns="45720" rIns="91440" bIns="45720" numCol="1" anchor="t" anchorCtr="0" compatLnSpc="1"/>
          <a:lstStyle/>
          <a:p>
            <a:pPr marL="0" marR="0" lvl="0" indent="0" algn="l" defTabSz="914400" rtl="0" eaLnBrk="1" fontAlgn="base" latinLnBrk="0" hangingPunct="1">
              <a:lnSpc>
                <a:spcPct val="150000"/>
              </a:lnSpc>
              <a:spcBef>
                <a:spcPct val="20000"/>
              </a:spcBef>
              <a:spcAft>
                <a:spcPct val="0"/>
              </a:spcAft>
              <a:buClr>
                <a:srgbClr val="3333FF"/>
              </a:buClr>
              <a:buSzTx/>
              <a:buFont typeface="Wingdings" panose="05000000000000000000" pitchFamily="2" charset="2"/>
              <a:buNone/>
              <a:defRPr/>
            </a:pPr>
            <a:r>
              <a:rPr kumimoji="1" lang="zh-CN" altLang="en-US" sz="2400" b="1" i="0" u="none" strike="noStrike" kern="0" cap="none" spc="0" normalizeH="0" baseline="0" noProof="0" dirty="0" smtClean="0">
                <a:ln>
                  <a:noFill/>
                </a:ln>
                <a:solidFill>
                  <a:srgbClr val="0070C0"/>
                </a:solidFill>
                <a:effectLst/>
                <a:uLnTx/>
                <a:uFillTx/>
                <a:latin typeface="+mn-ea"/>
                <a:ea typeface="+mn-ea"/>
                <a:cs typeface="Times New Roman" panose="02020603050405020304" pitchFamily="18" charset="0"/>
              </a:rPr>
              <a:t>    </a:t>
            </a:r>
            <a:r>
              <a:rPr kumimoji="1" lang="zh-CN" altLang="en-US" sz="2400" b="1" i="0" u="none" strike="noStrike" kern="0" cap="none" spc="0" normalizeH="0" baseline="0" noProof="0" dirty="0" smtClean="0">
                <a:ln>
                  <a:noFill/>
                </a:ln>
                <a:solidFill>
                  <a:srgbClr val="FF0000"/>
                </a:solidFill>
                <a:effectLst/>
                <a:uLnTx/>
                <a:uFillTx/>
                <a:latin typeface="+mn-ea"/>
                <a:ea typeface="+mn-ea"/>
                <a:cs typeface="Times New Roman" panose="02020603050405020304" pitchFamily="18" charset="0"/>
              </a:rPr>
              <a:t>模块</a:t>
            </a:r>
            <a:r>
              <a:rPr kumimoji="1" lang="zh-CN" altLang="en-US" sz="2400" b="1" i="0" u="none" strike="noStrike" kern="0" cap="none" spc="0" normalizeH="0" baseline="0" noProof="0" dirty="0">
                <a:ln>
                  <a:noFill/>
                </a:ln>
                <a:solidFill>
                  <a:srgbClr val="FF0000"/>
                </a:solidFill>
                <a:effectLst/>
                <a:uLnTx/>
                <a:uFillTx/>
                <a:latin typeface="+mn-ea"/>
                <a:ea typeface="+mn-ea"/>
                <a:cs typeface="Times New Roman" panose="02020603050405020304" pitchFamily="18" charset="0"/>
              </a:rPr>
              <a:t>内具体逻辑行为的描述方式又称为建模方式</a:t>
            </a:r>
            <a:r>
              <a:rPr kumimoji="1" lang="zh-CN" altLang="en-US" sz="2400" b="1" i="0" u="none" strike="noStrike" kern="0" cap="none" spc="0" normalizeH="0" baseline="0" noProof="0" dirty="0">
                <a:ln>
                  <a:noFill/>
                </a:ln>
                <a:solidFill>
                  <a:srgbClr val="0070C0"/>
                </a:solidFill>
                <a:effectLst/>
                <a:uLnTx/>
                <a:uFillTx/>
                <a:latin typeface="+mn-ea"/>
                <a:ea typeface="+mn-ea"/>
                <a:cs typeface="Times New Roman" panose="02020603050405020304" pitchFamily="18" charset="0"/>
              </a:rPr>
              <a:t>。根据设计</a:t>
            </a:r>
            <a:r>
              <a:rPr kumimoji="1" lang="zh-CN" altLang="en-US" sz="2400" b="1" i="0" u="none" strike="noStrike" kern="0" cap="none" spc="0" normalizeH="0" baseline="0" noProof="0" dirty="0" smtClean="0">
                <a:ln>
                  <a:noFill/>
                </a:ln>
                <a:solidFill>
                  <a:srgbClr val="0070C0"/>
                </a:solidFill>
                <a:effectLst/>
                <a:uLnTx/>
                <a:uFillTx/>
                <a:latin typeface="+mn-ea"/>
                <a:ea typeface="+mn-ea"/>
                <a:cs typeface="Times New Roman" panose="02020603050405020304" pitchFamily="18" charset="0"/>
              </a:rPr>
              <a:t>的不同要求，</a:t>
            </a:r>
            <a:r>
              <a:rPr kumimoji="1" lang="zh-CN" altLang="en-US" sz="2400" b="1" i="0" u="none" strike="noStrike" kern="0" cap="none" spc="0" normalizeH="0" baseline="0" noProof="0" dirty="0">
                <a:ln>
                  <a:noFill/>
                </a:ln>
                <a:solidFill>
                  <a:srgbClr val="0070C0"/>
                </a:solidFill>
                <a:effectLst/>
                <a:uLnTx/>
                <a:uFillTx/>
                <a:latin typeface="+mn-ea"/>
                <a:ea typeface="+mn-ea"/>
                <a:cs typeface="Times New Roman" panose="02020603050405020304" pitchFamily="18" charset="0"/>
              </a:rPr>
              <a:t>每个模块内部具体的逻辑行为描述</a:t>
            </a:r>
            <a:r>
              <a:rPr kumimoji="1" lang="zh-CN" altLang="en-US" sz="2400" b="1" i="0" u="none" strike="noStrike" kern="0" cap="none" spc="0" normalizeH="0" baseline="0" noProof="0" dirty="0" smtClean="0">
                <a:ln>
                  <a:noFill/>
                </a:ln>
                <a:solidFill>
                  <a:srgbClr val="0070C0"/>
                </a:solidFill>
                <a:effectLst/>
                <a:uLnTx/>
                <a:uFillTx/>
                <a:latin typeface="+mn-ea"/>
                <a:ea typeface="+mn-ea"/>
                <a:cs typeface="Times New Roman" panose="02020603050405020304" pitchFamily="18" charset="0"/>
              </a:rPr>
              <a:t>方式可以分为四个不同的抽象</a:t>
            </a:r>
            <a:r>
              <a:rPr kumimoji="1" lang="zh-CN" altLang="en-US" sz="2400" b="1" i="0" u="none" strike="noStrike" kern="0" cap="none" spc="0" normalizeH="0" baseline="0" noProof="0" dirty="0">
                <a:ln>
                  <a:noFill/>
                </a:ln>
                <a:solidFill>
                  <a:srgbClr val="0070C0"/>
                </a:solidFill>
                <a:effectLst/>
                <a:uLnTx/>
                <a:uFillTx/>
                <a:latin typeface="+mn-ea"/>
                <a:ea typeface="+mn-ea"/>
                <a:cs typeface="Times New Roman" panose="02020603050405020304" pitchFamily="18" charset="0"/>
              </a:rPr>
              <a:t>级别</a:t>
            </a:r>
            <a:r>
              <a:rPr kumimoji="1" lang="zh-CN" altLang="en-US" sz="2400" b="1" i="0" u="none" strike="noStrike" kern="0" cap="none" spc="0" normalizeH="0" baseline="0" noProof="0" dirty="0" smtClean="0">
                <a:ln>
                  <a:noFill/>
                </a:ln>
                <a:solidFill>
                  <a:srgbClr val="0070C0"/>
                </a:solidFill>
                <a:effectLst/>
                <a:uLnTx/>
                <a:uFillTx/>
                <a:latin typeface="+mn-ea"/>
                <a:ea typeface="+mn-ea"/>
                <a:cs typeface="Times New Roman" panose="02020603050405020304" pitchFamily="18" charset="0"/>
              </a:rPr>
              <a:t>。</a:t>
            </a:r>
            <a:endParaRPr kumimoji="1" lang="en-US" altLang="zh-CN" sz="2400" b="1" i="0" u="none" strike="noStrike" kern="0" cap="none" spc="0" normalizeH="0" baseline="0" noProof="0" dirty="0" smtClean="0">
              <a:ln>
                <a:noFill/>
              </a:ln>
              <a:solidFill>
                <a:srgbClr val="0070C0"/>
              </a:solidFill>
              <a:effectLst/>
              <a:uLnTx/>
              <a:uFillTx/>
              <a:latin typeface="+mn-ea"/>
              <a:ea typeface="+mn-ea"/>
              <a:cs typeface="Times New Roman" panose="02020603050405020304" pitchFamily="18" charset="0"/>
            </a:endParaRPr>
          </a:p>
          <a:p>
            <a:pPr marL="742950" marR="0" lvl="1" indent="-285750" algn="l" defTabSz="914400" rtl="0" eaLnBrk="0" fontAlgn="base" latinLnBrk="0" hangingPunct="0">
              <a:lnSpc>
                <a:spcPct val="150000"/>
              </a:lnSpc>
              <a:spcBef>
                <a:spcPct val="20000"/>
              </a:spcBef>
              <a:spcAft>
                <a:spcPct val="0"/>
              </a:spcAft>
              <a:buClr>
                <a:srgbClr val="FF0000"/>
              </a:buClr>
              <a:buSzPct val="80000"/>
              <a:buFont typeface="Wingdings" panose="05000000000000000000" pitchFamily="2" charset="2"/>
              <a:buChar char="n"/>
              <a:defRPr/>
            </a:pPr>
            <a:r>
              <a:rPr kumimoji="1" lang="zh-CN" altLang="en-US" sz="2400" b="1" i="0" u="none" strike="noStrike" kern="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对于</a:t>
            </a:r>
            <a:r>
              <a:rPr kumimoji="1" lang="zh-CN" altLang="en-US" sz="2400" b="1" i="0" u="none" strike="noStrike" kern="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外部来说，看不到逻辑行为的具体实现方式。因此，模块的内部具体逻辑行为描述相对于外部其它模块来</a:t>
            </a:r>
            <a:r>
              <a:rPr kumimoji="1" lang="zh-CN" altLang="en-US" sz="2400" b="1" i="0" u="none" strike="noStrike" kern="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说是</a:t>
            </a:r>
            <a:r>
              <a:rPr kumimoji="1" lang="zh-CN" altLang="en-US" sz="2400" b="1" i="0" u="none" strike="noStrike" kern="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不可见的。</a:t>
            </a:r>
            <a:endParaRPr kumimoji="1" lang="en-US" altLang="zh-CN"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ct val="150000"/>
              </a:lnSpc>
              <a:spcBef>
                <a:spcPct val="20000"/>
              </a:spcBef>
              <a:spcAft>
                <a:spcPct val="0"/>
              </a:spcAft>
              <a:buClr>
                <a:srgbClr val="FF0000"/>
              </a:buClr>
              <a:buSzPct val="80000"/>
              <a:buFont typeface="Wingdings" panose="05000000000000000000" pitchFamily="2" charset="2"/>
              <a:buChar char="n"/>
              <a:defRPr/>
            </a:pPr>
            <a:r>
              <a:rPr kumimoji="1" lang="zh-CN" altLang="en-US" sz="2400" b="1" i="0" u="none" strike="noStrike" kern="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改变</a:t>
            </a:r>
            <a:r>
              <a:rPr kumimoji="1" lang="zh-CN" altLang="en-US" sz="2400" b="1" i="0" u="none" strike="noStrike" kern="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一个模块内部逻辑行为的描述方式，并不会</a:t>
            </a:r>
            <a:r>
              <a:rPr kumimoji="1" lang="zh-CN" altLang="en-US" sz="2400" b="1" i="0" u="none" strike="noStrike" kern="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影响该模块</a:t>
            </a:r>
            <a:r>
              <a:rPr kumimoji="1" lang="zh-CN" altLang="en-US" sz="2400" b="1" i="0" u="none" strike="noStrike" kern="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与其它模块的连接关系。</a:t>
            </a:r>
            <a:endParaRPr kumimoji="1" lang="zh-CN" altLang="zh-CN" sz="2400" b="1" i="0" u="none" strike="noStrike" kern="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Rectangle 2"/>
          <p:cNvSpPr>
            <a:spLocks noGrp="1"/>
          </p:cNvSpPr>
          <p:nvPr>
            <p:ph type="title"/>
          </p:nvPr>
        </p:nvSpPr>
        <p:spPr>
          <a:ln/>
        </p:spPr>
        <p:txBody>
          <a:bodyPr vert="horz" wrap="square" lIns="91440" tIns="45720" rIns="91440" bIns="45720" anchor="b" anchorCtr="0"/>
          <a:p>
            <a:r>
              <a:rPr lang="en-US" altLang="zh-CN" sz="3600" dirty="0">
                <a:solidFill>
                  <a:srgbClr val="FF0000"/>
                </a:solidFill>
              </a:rPr>
              <a:t>Verilog HDL</a:t>
            </a:r>
            <a:r>
              <a:rPr lang="zh-CN" altLang="en-US" sz="3600" dirty="0">
                <a:solidFill>
                  <a:srgbClr val="FF0000"/>
                </a:solidFill>
              </a:rPr>
              <a:t>描述方式</a:t>
            </a:r>
            <a:endParaRPr lang="zh-CN" altLang="en-US" sz="3600" dirty="0">
              <a:solidFill>
                <a:srgbClr val="FF0000"/>
              </a:solidFill>
            </a:endParaRPr>
          </a:p>
        </p:txBody>
      </p:sp>
      <p:sp>
        <p:nvSpPr>
          <p:cNvPr id="17411" name="Rectangle 3"/>
          <p:cNvSpPr>
            <a:spLocks noGrp="1" noChangeArrowheads="1"/>
          </p:cNvSpPr>
          <p:nvPr>
            <p:ph type="body" sz="half" idx="1"/>
          </p:nvPr>
        </p:nvSpPr>
        <p:spPr>
          <a:xfrm>
            <a:off x="57150" y="1916113"/>
            <a:ext cx="9036050" cy="3600450"/>
          </a:xfrm>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20000"/>
              </a:spcBef>
              <a:spcAft>
                <a:spcPct val="0"/>
              </a:spcAft>
              <a:buClr>
                <a:srgbClr val="3333FF"/>
              </a:buClr>
              <a:buSzTx/>
              <a:buFont typeface="Wingdings" panose="05000000000000000000" pitchFamily="2" charset="2"/>
              <a:buNone/>
              <a:defRPr/>
            </a:pPr>
            <a:r>
              <a:rPr kumimoji="1" lang="en-US" altLang="zh-CN" sz="2400" b="1" i="0" u="none" strike="noStrike" kern="0" cap="none" spc="0" normalizeH="0" baseline="0" noProof="0" dirty="0">
                <a:ln>
                  <a:noFill/>
                </a:ln>
                <a:solidFill>
                  <a:srgbClr val="0070C0"/>
                </a:solidFill>
                <a:effectLst/>
                <a:uLnTx/>
                <a:uFillTx/>
                <a:latin typeface="+mj-ea"/>
                <a:ea typeface="+mj-ea"/>
                <a:cs typeface="Times New Roman" panose="02020603050405020304" pitchFamily="18" charset="0"/>
              </a:rPr>
              <a:t>Verilog HDL</a:t>
            </a:r>
            <a:r>
              <a:rPr kumimoji="1" lang="zh-CN" altLang="en-US" sz="2400" b="1" i="0" u="none" strike="noStrike" kern="0" cap="none" spc="0" normalizeH="0" baseline="0" noProof="0" dirty="0">
                <a:ln>
                  <a:noFill/>
                </a:ln>
                <a:solidFill>
                  <a:srgbClr val="0070C0"/>
                </a:solidFill>
                <a:effectLst/>
                <a:uLnTx/>
                <a:uFillTx/>
                <a:latin typeface="+mj-ea"/>
                <a:ea typeface="+mj-ea"/>
                <a:cs typeface="Times New Roman" panose="02020603050405020304" pitchFamily="18" charset="0"/>
              </a:rPr>
              <a:t>提供了下面四种方式描述具体的逻辑行为：</a:t>
            </a:r>
            <a:endParaRPr kumimoji="1" lang="zh-CN" altLang="en-US" sz="2400" b="1" i="0" u="none" strike="noStrike" kern="0" cap="none" spc="0" normalizeH="0" baseline="0" noProof="0" dirty="0">
              <a:ln>
                <a:noFill/>
              </a:ln>
              <a:solidFill>
                <a:srgbClr val="0070C0"/>
              </a:solidFill>
              <a:effectLst/>
              <a:uLnTx/>
              <a:uFillTx/>
              <a:latin typeface="+mj-ea"/>
              <a:ea typeface="+mj-ea"/>
              <a:cs typeface="Times New Roman" panose="02020603050405020304" pitchFamily="18" charset="0"/>
            </a:endParaRPr>
          </a:p>
          <a:p>
            <a:pPr marL="742950" marR="0" lvl="1" indent="-285750" algn="l" defTabSz="914400" rtl="0" eaLnBrk="0" fontAlgn="base" latinLnBrk="0" hangingPunct="0">
              <a:lnSpc>
                <a:spcPct val="150000"/>
              </a:lnSpc>
              <a:spcBef>
                <a:spcPct val="20000"/>
              </a:spcBef>
              <a:spcAft>
                <a:spcPct val="0"/>
              </a:spcAft>
              <a:buClr>
                <a:srgbClr val="FF0000"/>
              </a:buClr>
              <a:buSzPct val="80000"/>
              <a:buFont typeface="Wingdings" panose="05000000000000000000" pitchFamily="2" charset="2"/>
              <a:buChar char="p"/>
              <a:defRPr/>
            </a:pPr>
            <a:r>
              <a:rPr kumimoji="1"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1" lang="zh-CN" altLang="en-US" sz="2400" b="1" i="0" u="none" strike="noStrike" kern="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行为级</a:t>
            </a:r>
            <a:r>
              <a:rPr kumimoji="1" lang="zh-CN" altLang="en-US" sz="2400" b="1" i="0" u="none" strike="noStrike" kern="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描述方式</a:t>
            </a:r>
            <a:endParaRPr kumimoji="1" lang="zh-CN" altLang="en-US" sz="2400" b="1" i="0" u="none" strike="noStrike" kern="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ct val="150000"/>
              </a:lnSpc>
              <a:spcBef>
                <a:spcPct val="20000"/>
              </a:spcBef>
              <a:spcAft>
                <a:spcPct val="0"/>
              </a:spcAft>
              <a:buClr>
                <a:srgbClr val="FF0000"/>
              </a:buClr>
              <a:buSzPct val="80000"/>
              <a:buFont typeface="Wingdings" panose="05000000000000000000" pitchFamily="2" charset="2"/>
              <a:buChar char="p"/>
              <a:defRPr/>
            </a:pPr>
            <a:r>
              <a:rPr kumimoji="1" lang="zh-CN" altLang="en-US" sz="2400" b="1" i="0" u="none" strike="noStrike" kern="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 数据流</a:t>
            </a:r>
            <a:r>
              <a:rPr kumimoji="1" lang="zh-CN" altLang="en-US" sz="2400" b="1" i="0" u="none" strike="noStrike" kern="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描述方式</a:t>
            </a:r>
            <a:endParaRPr kumimoji="1" lang="zh-CN" altLang="en-US" sz="2400" b="1" i="0" u="none" strike="noStrike" kern="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ct val="150000"/>
              </a:lnSpc>
              <a:spcBef>
                <a:spcPct val="20000"/>
              </a:spcBef>
              <a:spcAft>
                <a:spcPct val="0"/>
              </a:spcAft>
              <a:buClr>
                <a:srgbClr val="FF0000"/>
              </a:buClr>
              <a:buSzPct val="80000"/>
              <a:buFont typeface="Wingdings" panose="05000000000000000000" pitchFamily="2" charset="2"/>
              <a:buChar char="p"/>
              <a:defRPr/>
            </a:pPr>
            <a:r>
              <a:rPr kumimoji="1" lang="zh-CN" altLang="en-US" sz="2400" b="1" i="0" u="none" strike="noStrike" kern="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 结构</a:t>
            </a:r>
            <a:r>
              <a:rPr kumimoji="1" lang="zh-CN" altLang="en-US" sz="2400" b="1" i="0" u="none" strike="noStrike" kern="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级描述方式</a:t>
            </a:r>
            <a:endParaRPr kumimoji="1" lang="zh-CN" altLang="en-US" sz="2400" b="1" i="0" u="none" strike="noStrike" kern="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ct val="150000"/>
              </a:lnSpc>
              <a:spcBef>
                <a:spcPct val="20000"/>
              </a:spcBef>
              <a:spcAft>
                <a:spcPct val="0"/>
              </a:spcAft>
              <a:buClr>
                <a:srgbClr val="FF0000"/>
              </a:buClr>
              <a:buSzPct val="80000"/>
              <a:buFont typeface="Wingdings" panose="05000000000000000000" pitchFamily="2" charset="2"/>
              <a:buChar char="p"/>
              <a:defRPr/>
            </a:pPr>
            <a:r>
              <a:rPr kumimoji="1" lang="zh-CN" altLang="en-US" sz="2400" b="1" i="0" u="none" strike="noStrike" kern="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 开关</a:t>
            </a:r>
            <a:r>
              <a:rPr kumimoji="1" lang="zh-CN" altLang="en-US" sz="2400" b="1" i="0" u="none" strike="noStrike" kern="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级描述方式</a:t>
            </a:r>
            <a:endParaRPr kumimoji="1" lang="zh-CN" altLang="en-US" sz="2400" b="1" i="0" u="none" strike="noStrike" kern="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Rectangle 2"/>
          <p:cNvSpPr>
            <a:spLocks noGrp="1"/>
          </p:cNvSpPr>
          <p:nvPr>
            <p:ph type="title"/>
          </p:nvPr>
        </p:nvSpPr>
        <p:spPr>
          <a:xfrm>
            <a:off x="490538" y="109538"/>
            <a:ext cx="8229600" cy="723900"/>
          </a:xfrm>
          <a:ln/>
        </p:spPr>
        <p:txBody>
          <a:bodyPr vert="horz" wrap="square" lIns="91440" tIns="45720" rIns="91440" bIns="45720" anchor="b" anchorCtr="0"/>
          <a:p>
            <a:r>
              <a:rPr lang="zh-CN" altLang="en-US" sz="3600" dirty="0">
                <a:solidFill>
                  <a:srgbClr val="FF0000"/>
                </a:solidFill>
              </a:rPr>
              <a:t>行为级描述</a:t>
            </a:r>
            <a:endParaRPr lang="zh-CN" altLang="en-US" sz="3600" dirty="0">
              <a:solidFill>
                <a:srgbClr val="FF0000"/>
              </a:solidFill>
            </a:endParaRPr>
          </a:p>
        </p:txBody>
      </p:sp>
      <p:sp>
        <p:nvSpPr>
          <p:cNvPr id="17411" name="Rectangle 3"/>
          <p:cNvSpPr>
            <a:spLocks noGrp="1" noChangeArrowheads="1"/>
          </p:cNvSpPr>
          <p:nvPr>
            <p:ph type="body" sz="half" idx="1"/>
          </p:nvPr>
        </p:nvSpPr>
        <p:spPr>
          <a:xfrm>
            <a:off x="12700" y="1190625"/>
            <a:ext cx="9131300" cy="5373688"/>
          </a:xfrm>
        </p:spPr>
        <p:txBody>
          <a:bodyPr vert="horz" wrap="square" lIns="91440" tIns="45720" rIns="91440" bIns="45720" numCol="1" anchor="t" anchorCtr="0" compatLnSpc="1"/>
          <a:lstStyle/>
          <a:p>
            <a:pPr marL="0" marR="0" lvl="0" indent="0" algn="l" defTabSz="914400" rtl="0" eaLnBrk="0" fontAlgn="base" latinLnBrk="0" hangingPunct="0">
              <a:lnSpc>
                <a:spcPts val="3400"/>
              </a:lnSpc>
              <a:spcBef>
                <a:spcPct val="20000"/>
              </a:spcBef>
              <a:spcAft>
                <a:spcPct val="0"/>
              </a:spcAft>
              <a:buClr>
                <a:srgbClr val="3333FF"/>
              </a:buClr>
              <a:buSzTx/>
              <a:buFont typeface="Wingdings" panose="05000000000000000000" pitchFamily="2" charset="2"/>
              <a:buNone/>
              <a:defRPr/>
            </a:pPr>
            <a:r>
              <a:rPr kumimoji="1" lang="en-US" altLang="zh-CN" sz="2400" b="1" i="0" u="none" strike="noStrike" kern="0" cap="none" spc="0" normalizeH="0" baseline="0" noProof="0" dirty="0" smtClean="0">
                <a:ln>
                  <a:noFill/>
                </a:ln>
                <a:solidFill>
                  <a:srgbClr val="0070C0"/>
                </a:solidFill>
                <a:effectLst/>
                <a:uLnTx/>
                <a:uFillTx/>
                <a:latin typeface="+mn-ea"/>
                <a:ea typeface="+mn-ea"/>
                <a:cs typeface="Times New Roman" panose="02020603050405020304" pitchFamily="18" charset="0"/>
              </a:rPr>
              <a:t> </a:t>
            </a:r>
            <a:r>
              <a:rPr kumimoji="1" lang="en-US" altLang="zh-CN" sz="2400" b="1" i="0" u="none" strike="noStrike" kern="0" cap="none" spc="0" normalizeH="0" baseline="0" noProof="0" dirty="0" smtClean="0">
                <a:ln>
                  <a:noFill/>
                </a:ln>
                <a:solidFill>
                  <a:schemeClr val="tx1"/>
                </a:solidFill>
                <a:effectLst/>
                <a:uLnTx/>
                <a:uFillTx/>
                <a:latin typeface="+mn-ea"/>
                <a:ea typeface="+mn-ea"/>
                <a:cs typeface="Times New Roman" panose="02020603050405020304" pitchFamily="18" charset="0"/>
              </a:rPr>
              <a:t>Verilog </a:t>
            </a:r>
            <a:r>
              <a:rPr kumimoji="1" lang="en-US" altLang="zh-CN" sz="2400" b="1" i="0" u="none" strike="noStrike" kern="0" cap="none" spc="0" normalizeH="0" baseline="0" noProof="0" dirty="0">
                <a:ln>
                  <a:noFill/>
                </a:ln>
                <a:solidFill>
                  <a:schemeClr val="tx1"/>
                </a:solidFill>
                <a:effectLst/>
                <a:uLnTx/>
                <a:uFillTx/>
                <a:latin typeface="+mn-ea"/>
                <a:ea typeface="+mn-ea"/>
                <a:cs typeface="Times New Roman" panose="02020603050405020304" pitchFamily="18" charset="0"/>
              </a:rPr>
              <a:t>HDL</a:t>
            </a:r>
            <a:r>
              <a:rPr kumimoji="1" lang="zh-CN" altLang="en-US" sz="2400" b="1" i="0" u="none" strike="noStrike" kern="0" cap="none" spc="0" normalizeH="0" baseline="0" noProof="0" dirty="0">
                <a:ln>
                  <a:noFill/>
                </a:ln>
                <a:solidFill>
                  <a:schemeClr val="tx1"/>
                </a:solidFill>
                <a:effectLst/>
                <a:uLnTx/>
                <a:uFillTx/>
                <a:latin typeface="+mn-ea"/>
                <a:ea typeface="+mn-ea"/>
                <a:cs typeface="Times New Roman" panose="02020603050405020304" pitchFamily="18" charset="0"/>
              </a:rPr>
              <a:t>的行为级描述是最能</a:t>
            </a:r>
            <a:r>
              <a:rPr kumimoji="1" lang="zh-CN" altLang="en-US" sz="2400" b="1" i="0" u="none" strike="noStrike" kern="0" cap="none" spc="0" normalizeH="0" baseline="0" noProof="0" dirty="0" smtClean="0">
                <a:ln>
                  <a:noFill/>
                </a:ln>
                <a:solidFill>
                  <a:schemeClr val="tx1"/>
                </a:solidFill>
                <a:effectLst/>
                <a:uLnTx/>
                <a:uFillTx/>
                <a:latin typeface="+mn-ea"/>
                <a:ea typeface="+mn-ea"/>
                <a:cs typeface="Times New Roman" panose="02020603050405020304" pitchFamily="18" charset="0"/>
              </a:rPr>
              <a:t>体现电子设计自动化风格</a:t>
            </a:r>
            <a:r>
              <a:rPr kumimoji="1" lang="zh-CN" altLang="en-US" sz="2400" b="1" i="0" u="none" strike="noStrike" kern="0" cap="none" spc="0" normalizeH="0" baseline="0" noProof="0" dirty="0">
                <a:ln>
                  <a:noFill/>
                </a:ln>
                <a:solidFill>
                  <a:schemeClr val="tx1"/>
                </a:solidFill>
                <a:effectLst/>
                <a:uLnTx/>
                <a:uFillTx/>
                <a:latin typeface="+mn-ea"/>
                <a:ea typeface="+mn-ea"/>
                <a:cs typeface="Times New Roman" panose="02020603050405020304" pitchFamily="18" charset="0"/>
              </a:rPr>
              <a:t>的硬件描述</a:t>
            </a:r>
            <a:r>
              <a:rPr kumimoji="1" lang="zh-CN" altLang="en-US" sz="2400" b="1" i="0" u="none" strike="noStrike" kern="0" cap="none" spc="0" normalizeH="0" baseline="0" noProof="0" dirty="0" smtClean="0">
                <a:ln>
                  <a:noFill/>
                </a:ln>
                <a:solidFill>
                  <a:schemeClr val="tx1"/>
                </a:solidFill>
                <a:effectLst/>
                <a:uLnTx/>
                <a:uFillTx/>
                <a:latin typeface="+mn-ea"/>
                <a:ea typeface="+mn-ea"/>
                <a:cs typeface="Times New Roman" panose="02020603050405020304" pitchFamily="18" charset="0"/>
              </a:rPr>
              <a:t>方式</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Times New Roman" panose="02020603050405020304" pitchFamily="18" charset="0"/>
            </a:endParaRPr>
          </a:p>
          <a:p>
            <a:pPr marL="742950" marR="0" lvl="1" indent="-285750" algn="l" defTabSz="914400" rtl="0" eaLnBrk="0" fontAlgn="base" latinLnBrk="0" hangingPunct="0">
              <a:lnSpc>
                <a:spcPts val="3400"/>
              </a:lnSpc>
              <a:spcBef>
                <a:spcPct val="20000"/>
              </a:spcBef>
              <a:spcAft>
                <a:spcPct val="0"/>
              </a:spcAft>
              <a:buClr>
                <a:srgbClr val="FF0000"/>
              </a:buClr>
              <a:buSzPct val="80000"/>
              <a:buFont typeface="Wingdings" panose="05000000000000000000" pitchFamily="2" charset="2"/>
              <a:buChar char="p"/>
              <a:defRPr/>
            </a:pPr>
            <a:r>
              <a:rPr kumimoji="1" lang="zh-CN" altLang="en-US" sz="2400" b="1" i="0" u="none" strike="noStrike" kern="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它</a:t>
            </a:r>
            <a:r>
              <a:rPr kumimoji="1" lang="zh-CN" altLang="en-US" sz="2400" b="1" i="0" u="none" strike="noStrike" kern="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既可以描述简单的逻辑门，也可以描述复杂的数字系统乃至微处理器。</a:t>
            </a:r>
            <a:endParaRPr kumimoji="1" lang="en-US" altLang="zh-CN" sz="2400" b="1" i="0" u="none" strike="noStrike" kern="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ts val="3400"/>
              </a:lnSpc>
              <a:spcBef>
                <a:spcPct val="20000"/>
              </a:spcBef>
              <a:spcAft>
                <a:spcPct val="0"/>
              </a:spcAft>
              <a:buClr>
                <a:srgbClr val="FF0000"/>
              </a:buClr>
              <a:buSzPct val="80000"/>
              <a:buFont typeface="Wingdings" panose="05000000000000000000" pitchFamily="2" charset="2"/>
              <a:buChar char="p"/>
              <a:defRPr/>
            </a:pPr>
            <a:r>
              <a:rPr kumimoji="1" lang="zh-CN" altLang="en-US" sz="2400" b="1" i="0" u="none" strike="noStrike" kern="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既</a:t>
            </a:r>
            <a:r>
              <a:rPr kumimoji="1" lang="zh-CN" altLang="en-US" sz="2400" b="1" i="0" u="none" strike="noStrike" kern="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可以描述组合逻辑电路，也可以描述时序逻辑电路</a:t>
            </a:r>
            <a:r>
              <a:rPr kumimoji="1" lang="zh-CN" altLang="en-US" sz="2400" b="1" i="0" u="none" strike="noStrike" kern="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。因此，它</a:t>
            </a:r>
            <a:r>
              <a:rPr kumimoji="1" lang="zh-CN" altLang="en-US" sz="2400" b="1" i="0" u="none" strike="noStrike" kern="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是</a:t>
            </a:r>
            <a:r>
              <a:rPr kumimoji="1" lang="en-US" altLang="zh-CN" sz="2400" b="1" i="0" u="none" strike="noStrike" kern="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Verilog HDL</a:t>
            </a:r>
            <a:r>
              <a:rPr kumimoji="1" lang="zh-CN" altLang="en-US"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最高抽象级别的描述方式</a:t>
            </a:r>
            <a:r>
              <a:rPr kumimoji="1" lang="zh-CN" altLang="en-US" sz="2400" b="1" i="0" u="none" strike="noStrike" kern="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a:t>
            </a:r>
            <a:endParaRPr kumimoji="1" lang="en-US" altLang="zh-CN" sz="2400" b="1" i="0" u="none" strike="noStrike" kern="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ts val="3400"/>
              </a:lnSpc>
              <a:spcBef>
                <a:spcPct val="20000"/>
              </a:spcBef>
              <a:spcAft>
                <a:spcPct val="0"/>
              </a:spcAft>
              <a:buClr>
                <a:srgbClr val="FF0000"/>
              </a:buClr>
              <a:buSzPct val="80000"/>
              <a:buFont typeface="Wingdings" panose="05000000000000000000" pitchFamily="2" charset="2"/>
              <a:buChar char="p"/>
              <a:defRPr/>
            </a:pPr>
            <a:r>
              <a:rPr kumimoji="1" lang="zh-CN" altLang="en-US" sz="2400" b="1" i="0" u="none" strike="noStrike" kern="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可以</a:t>
            </a:r>
            <a:r>
              <a:rPr kumimoji="1" lang="zh-CN" altLang="en-US" sz="2400" b="1" i="0" u="none" strike="noStrike" kern="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按照要求的设计</a:t>
            </a:r>
            <a:r>
              <a:rPr kumimoji="1" lang="zh-CN" altLang="en-US"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算法</a:t>
            </a:r>
            <a:r>
              <a:rPr kumimoji="1" lang="zh-CN" altLang="en-US" sz="2400" b="1" i="0" u="none" strike="noStrike" kern="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来实现一个模块，而不用</a:t>
            </a:r>
            <a:r>
              <a:rPr kumimoji="1" lang="zh-CN" altLang="en-US" sz="2400" b="1" i="0" u="none" strike="noStrike" kern="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关心该模块具体</a:t>
            </a:r>
            <a:r>
              <a:rPr kumimoji="1" lang="zh-CN" altLang="en-US" sz="2400" b="1" i="0" u="none" strike="noStrike" kern="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硬件实现的细节</a:t>
            </a:r>
            <a:r>
              <a:rPr kumimoji="1" lang="zh-CN" altLang="en-US" sz="2400" b="1" i="0" u="none" strike="noStrike" kern="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a:t>
            </a:r>
            <a:endParaRPr kumimoji="1" lang="en-US" altLang="zh-CN" sz="2400" b="1" i="0" u="none" strike="noStrike" kern="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ts val="3400"/>
              </a:lnSpc>
              <a:spcBef>
                <a:spcPct val="20000"/>
              </a:spcBef>
              <a:spcAft>
                <a:spcPct val="0"/>
              </a:spcAft>
              <a:buClr>
                <a:srgbClr val="FF0000"/>
              </a:buClr>
              <a:buSzPct val="80000"/>
              <a:buFont typeface="Wingdings" panose="05000000000000000000" pitchFamily="2" charset="2"/>
              <a:buChar char="p"/>
              <a:defRPr/>
            </a:pPr>
            <a:r>
              <a:rPr kumimoji="1" lang="zh-CN" altLang="en-US" sz="2400" b="1" i="0" u="none" strike="noStrike" kern="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这种</a:t>
            </a:r>
            <a:r>
              <a:rPr kumimoji="1" lang="zh-CN" altLang="en-US" sz="2400" b="1" i="0" u="none" strike="noStrike" kern="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抽象级别描述</a:t>
            </a:r>
            <a:r>
              <a:rPr kumimoji="1" lang="zh-CN" altLang="en-US" sz="2400" b="1" i="0" u="none" strike="noStrike" kern="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方式非常</a:t>
            </a:r>
            <a:r>
              <a:rPr kumimoji="1" lang="zh-CN" altLang="en-US" sz="2400" b="1" i="0" u="none" strike="noStrike" kern="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类似</a:t>
            </a:r>
            <a:r>
              <a:rPr kumimoji="1" lang="en-US" altLang="zh-CN" sz="2400" b="1" i="0" u="none" strike="noStrike" kern="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c</a:t>
            </a:r>
            <a:r>
              <a:rPr kumimoji="1" lang="zh-CN" altLang="en-US" sz="2400" b="1" i="0" u="none" strike="noStrike" kern="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编程</a:t>
            </a:r>
            <a:r>
              <a:rPr kumimoji="1" lang="zh-CN" altLang="en-US" sz="2400" b="1" i="0" u="none" strike="noStrike" kern="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a:t>
            </a:r>
            <a:endParaRPr kumimoji="1" lang="en-US" altLang="zh-CN" sz="2400" b="1" i="0" u="none" strike="noStrike" kern="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ts val="3400"/>
              </a:lnSpc>
              <a:spcBef>
                <a:spcPct val="20000"/>
              </a:spcBef>
              <a:spcAft>
                <a:spcPct val="0"/>
              </a:spcAft>
              <a:buClr>
                <a:srgbClr val="FF0000"/>
              </a:buClr>
              <a:buSzPct val="80000"/>
              <a:buFont typeface="Wingdings" panose="05000000000000000000" pitchFamily="2" charset="2"/>
              <a:buChar char="p"/>
              <a:defRPr/>
            </a:pPr>
            <a:r>
              <a:rPr kumimoji="1" lang="zh-CN" altLang="en-US" sz="2400" b="1" i="0" u="none" strike="noStrike" kern="0" cap="none" spc="0" normalizeH="0" baseline="0" noProof="0" dirty="0">
                <a:ln>
                  <a:noFill/>
                </a:ln>
                <a:solidFill>
                  <a:srgbClr val="FF0066"/>
                </a:solidFill>
                <a:effectLst/>
                <a:uLnTx/>
                <a:uFillTx/>
                <a:latin typeface="楷体" panose="02010609060101010101" pitchFamily="49" charset="-122"/>
                <a:ea typeface="楷体" panose="02010609060101010101" pitchFamily="49" charset="-122"/>
                <a:cs typeface="Times New Roman" panose="02020603050405020304" pitchFamily="18" charset="0"/>
              </a:rPr>
              <a:t>一般</a:t>
            </a:r>
            <a:r>
              <a:rPr kumimoji="1" lang="zh-CN" altLang="en-US" sz="2400" b="1" i="0" u="none" strike="noStrike" kern="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行为级</a:t>
            </a:r>
            <a:r>
              <a:rPr kumimoji="1" lang="zh-CN" altLang="en-US" sz="2400" b="1" i="0" u="none" strike="noStrike" kern="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描述用于</a:t>
            </a:r>
            <a:r>
              <a:rPr kumimoji="1" lang="zh-CN" altLang="en-US" sz="2400" b="1" i="0" u="none" strike="noStrike" kern="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对设计进行</a:t>
            </a:r>
            <a:r>
              <a:rPr kumimoji="1" lang="zh-CN" altLang="en-US" sz="2400" b="1" i="0" u="none" strike="noStrike" kern="0" cap="none" spc="0" normalizeH="0" baseline="0" noProof="0" dirty="0" smtClean="0">
                <a:ln>
                  <a:noFill/>
                </a:ln>
                <a:solidFill>
                  <a:srgbClr val="FF0066"/>
                </a:solidFill>
                <a:effectLst/>
                <a:uLnTx/>
                <a:uFillTx/>
                <a:latin typeface="楷体" panose="02010609060101010101" pitchFamily="49" charset="-122"/>
                <a:ea typeface="楷体" panose="02010609060101010101" pitchFamily="49" charset="-122"/>
                <a:cs typeface="Times New Roman" panose="02020603050405020304" pitchFamily="18" charset="0"/>
              </a:rPr>
              <a:t>仿真研究</a:t>
            </a:r>
            <a:r>
              <a:rPr kumimoji="1" lang="zh-CN" altLang="en-US" sz="2400" b="1" i="0" u="none" strike="noStrike" kern="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a:t>
            </a:r>
            <a:endParaRPr kumimoji="1" lang="zh-CN" altLang="zh-CN" sz="2400" b="1" i="0" u="none" strike="noStrike" kern="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1">
                                            <p:txEl>
                                              <p:charRg st="73" end="126"/>
                                            </p:txEl>
                                          </p:spTgt>
                                        </p:tgtEl>
                                        <p:attrNameLst>
                                          <p:attrName>style.visibility</p:attrName>
                                        </p:attrNameLst>
                                      </p:cBhvr>
                                      <p:to>
                                        <p:strVal val="visible"/>
                                      </p:to>
                                    </p:set>
                                    <p:anim calcmode="lin" valueType="num">
                                      <p:cBhvr additive="base">
                                        <p:cTn id="7" dur="500" fill="hold"/>
                                        <p:tgtEl>
                                          <p:spTgt spid="17411">
                                            <p:txEl>
                                              <p:charRg st="73" end="12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charRg st="73" end="12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11">
                                            <p:txEl>
                                              <p:charRg st="126" end="164"/>
                                            </p:txEl>
                                          </p:spTgt>
                                        </p:tgtEl>
                                        <p:attrNameLst>
                                          <p:attrName>style.visibility</p:attrName>
                                        </p:attrNameLst>
                                      </p:cBhvr>
                                      <p:to>
                                        <p:strVal val="visible"/>
                                      </p:to>
                                    </p:set>
                                    <p:anim calcmode="lin" valueType="num">
                                      <p:cBhvr additive="base">
                                        <p:cTn id="13" dur="500" fill="hold"/>
                                        <p:tgtEl>
                                          <p:spTgt spid="17411">
                                            <p:txEl>
                                              <p:charRg st="126" end="16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charRg st="126" end="16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411">
                                            <p:txEl>
                                              <p:charRg st="164" end="183"/>
                                            </p:txEl>
                                          </p:spTgt>
                                        </p:tgtEl>
                                        <p:attrNameLst>
                                          <p:attrName>style.visibility</p:attrName>
                                        </p:attrNameLst>
                                      </p:cBhvr>
                                      <p:to>
                                        <p:strVal val="visible"/>
                                      </p:to>
                                    </p:set>
                                    <p:anim calcmode="lin" valueType="num">
                                      <p:cBhvr additive="base">
                                        <p:cTn id="19" dur="500" fill="hold"/>
                                        <p:tgtEl>
                                          <p:spTgt spid="17411">
                                            <p:txEl>
                                              <p:charRg st="164" end="18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charRg st="164" end="18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411">
                                            <p:txEl>
                                              <p:charRg st="183" end="203"/>
                                            </p:txEl>
                                          </p:spTgt>
                                        </p:tgtEl>
                                        <p:attrNameLst>
                                          <p:attrName>style.visibility</p:attrName>
                                        </p:attrNameLst>
                                      </p:cBhvr>
                                      <p:to>
                                        <p:strVal val="visible"/>
                                      </p:to>
                                    </p:set>
                                    <p:anim calcmode="lin" valueType="num">
                                      <p:cBhvr additive="base">
                                        <p:cTn id="25" dur="500" fill="hold"/>
                                        <p:tgtEl>
                                          <p:spTgt spid="17411">
                                            <p:txEl>
                                              <p:charRg st="183" end="20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charRg st="183" end="20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Rectangle 2"/>
          <p:cNvSpPr>
            <a:spLocks noGrp="1"/>
          </p:cNvSpPr>
          <p:nvPr>
            <p:ph type="title"/>
          </p:nvPr>
        </p:nvSpPr>
        <p:spPr>
          <a:xfrm>
            <a:off x="446088" y="293688"/>
            <a:ext cx="8229600" cy="685800"/>
          </a:xfrm>
          <a:ln/>
        </p:spPr>
        <p:txBody>
          <a:bodyPr vert="horz" wrap="square" lIns="91440" tIns="45720" rIns="91440" bIns="45720" anchor="b" anchorCtr="0"/>
          <a:p>
            <a:r>
              <a:rPr lang="zh-CN" altLang="en-US" sz="3600" dirty="0">
                <a:solidFill>
                  <a:srgbClr val="FF0000"/>
                </a:solidFill>
              </a:rPr>
              <a:t>数据流描述方式</a:t>
            </a:r>
            <a:endParaRPr lang="zh-CN" altLang="en-US" sz="3600" dirty="0">
              <a:solidFill>
                <a:srgbClr val="FF0000"/>
              </a:solidFill>
            </a:endParaRPr>
          </a:p>
        </p:txBody>
      </p:sp>
      <p:sp>
        <p:nvSpPr>
          <p:cNvPr id="17411" name="Rectangle 3"/>
          <p:cNvSpPr>
            <a:spLocks noGrp="1" noChangeArrowheads="1"/>
          </p:cNvSpPr>
          <p:nvPr>
            <p:ph type="body" sz="half" idx="1"/>
          </p:nvPr>
        </p:nvSpPr>
        <p:spPr>
          <a:xfrm>
            <a:off x="85725" y="1100138"/>
            <a:ext cx="9131300" cy="3673475"/>
          </a:xfrm>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20000"/>
              </a:spcBef>
              <a:spcAft>
                <a:spcPct val="0"/>
              </a:spcAft>
              <a:buClr>
                <a:srgbClr val="3333FF"/>
              </a:buClr>
              <a:buSzTx/>
              <a:buFont typeface="Wingdings" panose="05000000000000000000" pitchFamily="2" charset="2"/>
              <a:buNone/>
              <a:defRPr/>
            </a:pPr>
            <a:r>
              <a:rPr kumimoji="1" lang="zh-CN" altLang="en-US" sz="20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1" lang="zh-CN" altLang="en-US" sz="2000" b="1" i="0" u="none" strike="noStrike" kern="0" cap="none" spc="0" normalizeH="0" baseline="0" noProof="0" dirty="0" smtClean="0">
                <a:ln>
                  <a:noFill/>
                </a:ln>
                <a:solidFill>
                  <a:srgbClr val="0070C0"/>
                </a:solidFill>
                <a:effectLst/>
                <a:uLnTx/>
                <a:uFillTx/>
                <a:latin typeface="Times New Roman" panose="02020603050405020304" pitchFamily="18" charset="0"/>
                <a:ea typeface="+mn-ea"/>
                <a:cs typeface="Times New Roman" panose="02020603050405020304" pitchFamily="18" charset="0"/>
              </a:rPr>
              <a:t>数据流</a:t>
            </a:r>
            <a:r>
              <a:rPr kumimoji="1" lang="zh-CN" altLang="en-US" sz="2000" b="1" i="0" u="none" strike="noStrike" kern="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描述方式，也</a:t>
            </a:r>
            <a:r>
              <a:rPr kumimoji="1" lang="zh-CN" altLang="en-US" sz="2000" b="1" i="0" u="none" strike="noStrike" kern="0" cap="none" spc="0" normalizeH="0" baseline="0" noProof="0" dirty="0" smtClean="0">
                <a:ln>
                  <a:noFill/>
                </a:ln>
                <a:solidFill>
                  <a:srgbClr val="0070C0"/>
                </a:solidFill>
                <a:effectLst/>
                <a:uLnTx/>
                <a:uFillTx/>
                <a:latin typeface="Times New Roman" panose="02020603050405020304" pitchFamily="18" charset="0"/>
                <a:ea typeface="+mn-ea"/>
                <a:cs typeface="Times New Roman" panose="02020603050405020304" pitchFamily="18" charset="0"/>
              </a:rPr>
              <a:t>称</a:t>
            </a:r>
            <a:r>
              <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寄存器</a:t>
            </a:r>
            <a:r>
              <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传输</a:t>
            </a:r>
            <a:r>
              <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级</a:t>
            </a:r>
            <a:r>
              <a:rPr kumimoji="1" lang="zh-CN" altLang="en-US" sz="2000" b="1" i="0" u="none" strike="noStrike" kern="0" cap="none" spc="0" normalizeH="0" baseline="0" noProof="0" dirty="0" smtClean="0">
                <a:ln>
                  <a:noFill/>
                </a:ln>
                <a:solidFill>
                  <a:srgbClr val="0070C0"/>
                </a:solidFill>
                <a:effectLst/>
                <a:uLnTx/>
                <a:uFillTx/>
                <a:latin typeface="Times New Roman" panose="02020603050405020304" pitchFamily="18" charset="0"/>
                <a:ea typeface="+mn-ea"/>
                <a:cs typeface="Times New Roman" panose="02020603050405020304" pitchFamily="18" charset="0"/>
              </a:rPr>
              <a:t>（</a:t>
            </a:r>
            <a:r>
              <a:rPr kumimoji="1" lang="en-US" altLang="zh-CN" sz="2000" b="1" i="0" u="none" strike="noStrike" kern="0" cap="none" spc="0" normalizeH="0" baseline="0" noProof="0" dirty="0" smtClean="0">
                <a:ln>
                  <a:noFill/>
                </a:ln>
                <a:solidFill>
                  <a:srgbClr val="0070C0"/>
                </a:solidFill>
                <a:effectLst/>
                <a:uLnTx/>
                <a:uFillTx/>
                <a:latin typeface="Times New Roman" panose="02020603050405020304" pitchFamily="18" charset="0"/>
                <a:ea typeface="+mn-ea"/>
                <a:cs typeface="Times New Roman" panose="02020603050405020304" pitchFamily="18" charset="0"/>
              </a:rPr>
              <a:t>Register Transfer</a:t>
            </a:r>
            <a:r>
              <a:rPr kumimoji="1" lang="zh-CN" altLang="en-US" sz="2000" b="1" i="0" u="none" strike="noStrike" kern="0" cap="none" spc="0" normalizeH="0" baseline="0" noProof="0" dirty="0" smtClean="0">
                <a:ln>
                  <a:noFill/>
                </a:ln>
                <a:solidFill>
                  <a:srgbClr val="0070C0"/>
                </a:solidFill>
                <a:effectLst/>
                <a:uLnTx/>
                <a:uFillTx/>
                <a:latin typeface="Times New Roman" panose="02020603050405020304" pitchFamily="18" charset="0"/>
                <a:ea typeface="+mn-ea"/>
                <a:cs typeface="Times New Roman" panose="02020603050405020304" pitchFamily="18" charset="0"/>
              </a:rPr>
              <a:t>，</a:t>
            </a:r>
            <a:r>
              <a:rPr kumimoji="1" lang="en-US" altLang="zh-CN" sz="2000" b="1" i="0" u="none" strike="noStrike" kern="0" cap="none" spc="0" normalizeH="0" baseline="0" noProof="0" dirty="0" smtClean="0">
                <a:ln>
                  <a:noFill/>
                </a:ln>
                <a:solidFill>
                  <a:srgbClr val="0070C0"/>
                </a:solidFill>
                <a:effectLst/>
                <a:uLnTx/>
                <a:uFillTx/>
                <a:latin typeface="Times New Roman" panose="02020603050405020304" pitchFamily="18" charset="0"/>
                <a:ea typeface="+mn-ea"/>
                <a:cs typeface="Times New Roman" panose="02020603050405020304" pitchFamily="18" charset="0"/>
              </a:rPr>
              <a:t>RTL</a:t>
            </a:r>
            <a:r>
              <a:rPr kumimoji="1" lang="zh-CN" altLang="en-US" sz="2000" b="1" i="0" u="none" strike="noStrike" kern="0" cap="none" spc="0" normalizeH="0" baseline="0" noProof="0" dirty="0" smtClean="0">
                <a:ln>
                  <a:noFill/>
                </a:ln>
                <a:solidFill>
                  <a:srgbClr val="0070C0"/>
                </a:solidFill>
                <a:effectLst/>
                <a:uLnTx/>
                <a:uFillTx/>
                <a:latin typeface="Times New Roman" panose="02020603050405020304" pitchFamily="18" charset="0"/>
                <a:ea typeface="+mn-ea"/>
                <a:cs typeface="Times New Roman" panose="02020603050405020304" pitchFamily="18" charset="0"/>
              </a:rPr>
              <a:t>）</a:t>
            </a:r>
            <a:r>
              <a:rPr kumimoji="1" lang="zh-CN" altLang="en-US" sz="2000" b="1" i="0" u="none" strike="noStrike" kern="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描述方式</a:t>
            </a:r>
            <a:r>
              <a:rPr kumimoji="1" lang="zh-CN" altLang="en-US" sz="2000" b="1" i="0" u="none" strike="noStrike" kern="0" cap="none" spc="0" normalizeH="0" baseline="0" noProof="0" dirty="0" smtClean="0">
                <a:ln>
                  <a:noFill/>
                </a:ln>
                <a:solidFill>
                  <a:srgbClr val="0070C0"/>
                </a:solidFill>
                <a:effectLst/>
                <a:uLnTx/>
                <a:uFillTx/>
                <a:latin typeface="Times New Roman" panose="02020603050405020304" pitchFamily="18" charset="0"/>
                <a:ea typeface="+mn-ea"/>
                <a:cs typeface="Times New Roman" panose="02020603050405020304" pitchFamily="18" charset="0"/>
              </a:rPr>
              <a:t>。</a:t>
            </a:r>
            <a:endParaRPr kumimoji="1" lang="en-US" altLang="zh-CN" sz="2000" b="1" i="0" u="none" strike="noStrike" kern="0" cap="none" spc="0" normalizeH="0" baseline="0" noProof="0" dirty="0" smtClean="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50000"/>
              </a:lnSpc>
              <a:spcBef>
                <a:spcPct val="20000"/>
              </a:spcBef>
              <a:spcAft>
                <a:spcPct val="0"/>
              </a:spcAft>
              <a:buClr>
                <a:srgbClr val="3333FF"/>
              </a:buClr>
              <a:buSzTx/>
              <a:buFont typeface="Wingdings" panose="05000000000000000000" pitchFamily="2" charset="2"/>
              <a:buNone/>
              <a:defRPr/>
            </a:pPr>
            <a:r>
              <a:rPr kumimoji="1" lang="zh-CN" altLang="en-US" sz="2000" b="1"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rPr>
              <a:t>      </a:t>
            </a:r>
            <a:r>
              <a:rPr kumimoji="1" lang="zh-CN" altLang="en-US" sz="2000" b="1" i="0" u="none" strike="noStrike" kern="1200" cap="none" spc="0" normalizeH="0" baseline="0" noProof="0" dirty="0" smtClean="0">
                <a:ln>
                  <a:noFill/>
                </a:ln>
                <a:solidFill>
                  <a:srgbClr val="7030A0"/>
                </a:solidFill>
                <a:effectLst/>
                <a:uLnTx/>
                <a:uFillTx/>
                <a:latin typeface="Times New Roman" panose="02020603050405020304" pitchFamily="18" charset="0"/>
                <a:ea typeface="+mn-ea"/>
                <a:cs typeface="Times New Roman" panose="02020603050405020304" pitchFamily="18" charset="0"/>
              </a:rPr>
              <a:t>   </a:t>
            </a:r>
            <a:r>
              <a:rPr kumimoji="1" lang="zh-CN" altLang="en-US" sz="2000" b="1" i="0" u="none" strike="noStrike" kern="120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所谓</a:t>
            </a:r>
            <a:r>
              <a:rPr kumimoji="1" lang="zh-CN" altLang="en-US" sz="20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的数据流描述可以这样理解，即：在一个复杂的数字系统中，应该包含有数据流和控制流</a:t>
            </a:r>
            <a:r>
              <a:rPr kumimoji="1" lang="zh-CN" altLang="en-US" sz="2000" b="1" i="0" u="none" strike="noStrike" kern="120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a:t>
            </a:r>
            <a:endParaRPr kumimoji="1" lang="en-US" altLang="zh-CN" sz="2000" b="1" i="0" u="none" strike="noStrike" kern="120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50000"/>
              </a:lnSpc>
              <a:spcBef>
                <a:spcPct val="20000"/>
              </a:spcBef>
              <a:spcAft>
                <a:spcPct val="0"/>
              </a:spcAft>
              <a:buClr>
                <a:srgbClr val="3333FF"/>
              </a:buClr>
              <a:buSzTx/>
              <a:buFont typeface="Wingdings" panose="05000000000000000000" pitchFamily="2" charset="2"/>
              <a:buNone/>
              <a:defRPr/>
            </a:pPr>
            <a:r>
              <a:rPr kumimoji="1" lang="en-US" altLang="zh-CN" sz="20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 </a:t>
            </a:r>
            <a:r>
              <a:rPr kumimoji="1" lang="en-US" altLang="zh-CN" sz="2000" b="1" i="0" u="none" strike="noStrike" kern="120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   </a:t>
            </a:r>
            <a:r>
              <a:rPr kumimoji="1" lang="zh-CN" altLang="en-US" sz="2000" b="1" i="0" u="none" strike="noStrike" kern="120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控制流</a:t>
            </a:r>
            <a:r>
              <a:rPr kumimoji="1" lang="zh-CN" altLang="en-US" sz="20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用于控制数据的“流向”，即：数据将要到达的地方</a:t>
            </a:r>
            <a:r>
              <a:rPr kumimoji="1" lang="zh-CN" altLang="en-US" sz="2000" b="1" i="0" u="none" strike="noStrike" kern="120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a:t>
            </a:r>
            <a:endParaRPr kumimoji="1" lang="en-US" altLang="zh-CN" sz="2000" b="1" i="0" u="none" strike="noStrike" kern="120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50000"/>
              </a:lnSpc>
              <a:spcBef>
                <a:spcPct val="20000"/>
              </a:spcBef>
              <a:spcAft>
                <a:spcPct val="0"/>
              </a:spcAft>
              <a:buClr>
                <a:srgbClr val="3333FF"/>
              </a:buClr>
              <a:buSzTx/>
              <a:buFont typeface="Wingdings" panose="05000000000000000000" pitchFamily="2" charset="2"/>
              <a:buNone/>
              <a:defRPr/>
            </a:pPr>
            <a:r>
              <a:rPr kumimoji="1" lang="zh-CN" altLang="en-US" sz="2000" b="1" i="0" u="none" strike="noStrike" kern="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从寄存器传输级的角度，可以这样理解，即：在寄存器之间插入组合逻辑电路。</a:t>
            </a:r>
            <a:endParaRPr kumimoji="1" lang="en-US" altLang="zh-CN" sz="2000" b="1" i="0" u="none" strike="noStrike" kern="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50000"/>
              </a:lnSpc>
              <a:spcBef>
                <a:spcPct val="20000"/>
              </a:spcBef>
              <a:spcAft>
                <a:spcPct val="0"/>
              </a:spcAft>
              <a:buClr>
                <a:srgbClr val="3333FF"/>
              </a:buClr>
              <a:buSzTx/>
              <a:buFont typeface="Wingdings" panose="05000000000000000000" pitchFamily="2" charset="2"/>
              <a:buNone/>
              <a:defRPr/>
            </a:pPr>
            <a:endParaRPr kumimoji="1" lang="zh-CN" altLang="zh-CN" sz="20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pic>
        <p:nvPicPr>
          <p:cNvPr id="40964" name="Picture 4"/>
          <p:cNvPicPr>
            <a:picLocks noChangeAspect="1"/>
          </p:cNvPicPr>
          <p:nvPr/>
        </p:nvPicPr>
        <p:blipFill>
          <a:blip r:embed="rId1"/>
          <a:stretch>
            <a:fillRect/>
          </a:stretch>
        </p:blipFill>
        <p:spPr>
          <a:xfrm>
            <a:off x="2733675" y="3732213"/>
            <a:ext cx="4054475" cy="2082800"/>
          </a:xfrm>
          <a:prstGeom prst="rect">
            <a:avLst/>
          </a:prstGeom>
          <a:noFill/>
          <a:ln w="9525">
            <a:noFill/>
          </a:ln>
        </p:spPr>
      </p:pic>
      <p:sp>
        <p:nvSpPr>
          <p:cNvPr id="2" name="矩形 1"/>
          <p:cNvSpPr/>
          <p:nvPr/>
        </p:nvSpPr>
        <p:spPr>
          <a:xfrm>
            <a:off x="358775" y="5815013"/>
            <a:ext cx="8404225" cy="957262"/>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lnSpc>
                <a:spcPct val="150000"/>
              </a:lnSpc>
              <a:buClr>
                <a:schemeClr val="hlink"/>
              </a:buClr>
              <a:buFontTx/>
              <a:buNone/>
            </a:pPr>
            <a:r>
              <a:rPr lang="zh-CN" altLang="en-US" sz="2000" dirty="0">
                <a:solidFill>
                  <a:srgbClr val="FF0000"/>
                </a:solidFill>
                <a:latin typeface="Times New Roman" panose="02020603050405020304" pitchFamily="18" charset="0"/>
                <a:cs typeface="Times New Roman" panose="02020603050405020304" pitchFamily="18" charset="0"/>
              </a:rPr>
              <a:t>在一个复杂的数字系统中，任何数据从输入到输出，都需要经过寄存器，寄存器用于重定序和记忆。</a:t>
            </a:r>
            <a:endParaRPr lang="en-US" altLang="zh-CN" sz="2000"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charRg st="130" end="16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0964"/>
                                        </p:tgtEl>
                                        <p:attrNameLst>
                                          <p:attrName>style.visibility</p:attrName>
                                        </p:attrNameLst>
                                      </p:cBhvr>
                                      <p:to>
                                        <p:strVal val="visible"/>
                                      </p:to>
                                    </p:set>
                                    <p:animEffect transition="in" filter="wipe(down)">
                                      <p:cBhvr>
                                        <p:cTn id="11" dur="500"/>
                                        <p:tgtEl>
                                          <p:spTgt spid="4096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Rectangle 2"/>
          <p:cNvSpPr>
            <a:spLocks noGrp="1"/>
          </p:cNvSpPr>
          <p:nvPr>
            <p:ph type="title"/>
          </p:nvPr>
        </p:nvSpPr>
        <p:spPr>
          <a:xfrm>
            <a:off x="544513" y="119063"/>
            <a:ext cx="8229600" cy="685800"/>
          </a:xfrm>
          <a:ln/>
        </p:spPr>
        <p:txBody>
          <a:bodyPr vert="horz" wrap="square" lIns="91440" tIns="45720" rIns="91440" bIns="45720" anchor="b" anchorCtr="0"/>
          <a:p>
            <a:r>
              <a:rPr lang="zh-CN" altLang="en-US" sz="3600" dirty="0">
                <a:solidFill>
                  <a:srgbClr val="FF0000"/>
                </a:solidFill>
              </a:rPr>
              <a:t>数据流描述方式</a:t>
            </a:r>
            <a:endParaRPr lang="zh-CN" altLang="en-US" sz="3600" dirty="0">
              <a:solidFill>
                <a:srgbClr val="FF0000"/>
              </a:solidFill>
            </a:endParaRPr>
          </a:p>
        </p:txBody>
      </p:sp>
      <p:sp>
        <p:nvSpPr>
          <p:cNvPr id="17411" name="Rectangle 3"/>
          <p:cNvSpPr>
            <a:spLocks noGrp="1" noChangeArrowheads="1"/>
          </p:cNvSpPr>
          <p:nvPr>
            <p:ph type="body" sz="half" idx="1"/>
          </p:nvPr>
        </p:nvSpPr>
        <p:spPr>
          <a:xfrm>
            <a:off x="109538" y="873125"/>
            <a:ext cx="9131300" cy="3013075"/>
          </a:xfrm>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20000"/>
              </a:spcBef>
              <a:spcAft>
                <a:spcPct val="0"/>
              </a:spcAft>
              <a:buClr>
                <a:srgbClr val="3333FF"/>
              </a:buClr>
              <a:buSzTx/>
              <a:buFont typeface="Wingdings" panose="05000000000000000000" pitchFamily="2" charset="2"/>
              <a:buNone/>
              <a:defRPr/>
            </a:pPr>
            <a:r>
              <a:rPr kumimoji="1" lang="zh-CN" altLang="en-US" sz="2400" b="1"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行为级</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描述</a:t>
            </a:r>
            <a:r>
              <a:rPr kumimoji="1"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方式到底和</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数据流描述</a:t>
            </a:r>
            <a:r>
              <a:rPr kumimoji="1"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方式的本质区别在什么地方</a:t>
            </a:r>
            <a:r>
              <a:rPr kumimoji="1" lang="zh-CN" altLang="en-US" sz="2400" b="1" i="0" u="none" strike="noStrike" kern="1200" cap="none" spc="0" normalizeH="0" baseline="0" noProof="0" dirty="0" smtClean="0">
                <a:ln>
                  <a:noFill/>
                </a:ln>
                <a:solidFill>
                  <a:srgbClr val="0070C0"/>
                </a:solidFill>
                <a:effectLst/>
                <a:uLnTx/>
                <a:uFillTx/>
                <a:latin typeface="Times New Roman" panose="02020603050405020304" pitchFamily="18" charset="0"/>
                <a:ea typeface="+mn-ea"/>
                <a:cs typeface="Times New Roman" panose="02020603050405020304" pitchFamily="18" charset="0"/>
              </a:rPr>
              <a:t>？</a:t>
            </a:r>
            <a:endParaRPr kumimoji="1" lang="en-US" altLang="zh-CN" sz="2400" b="1" i="0" u="none" strike="noStrike" kern="1200" cap="none" spc="0" normalizeH="0" baseline="0" noProof="0" dirty="0" smtClean="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50000"/>
              </a:lnSpc>
              <a:spcBef>
                <a:spcPct val="20000"/>
              </a:spcBef>
              <a:spcAft>
                <a:spcPct val="0"/>
              </a:spcAft>
              <a:buClr>
                <a:srgbClr val="3333FF"/>
              </a:buClr>
              <a:buSzTx/>
              <a:buFont typeface="Wingdings" panose="05000000000000000000" pitchFamily="2" charset="2"/>
              <a:buNone/>
              <a:defRPr/>
            </a:pPr>
            <a:r>
              <a:rPr kumimoji="1" lang="zh-CN" altLang="en-US" sz="2400" b="1" i="0" u="none" strike="noStrike" kern="1200" cap="none" spc="0" normalizeH="0" baseline="0" noProof="0" dirty="0" smtClean="0">
                <a:ln>
                  <a:noFill/>
                </a:ln>
                <a:solidFill>
                  <a:srgbClr val="0070C0"/>
                </a:solidFill>
                <a:effectLst/>
                <a:uLnTx/>
                <a:uFillTx/>
                <a:latin typeface="Times New Roman" panose="02020603050405020304" pitchFamily="18" charset="0"/>
                <a:ea typeface="+mn-ea"/>
                <a:cs typeface="Times New Roman" panose="02020603050405020304" pitchFamily="18" charset="0"/>
              </a:rPr>
              <a:t>下面</a:t>
            </a:r>
            <a:r>
              <a:rPr kumimoji="1"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对其进行分析：</a:t>
            </a:r>
            <a:endParaRPr kumimoji="1"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0" fontAlgn="base" latinLnBrk="0" hangingPunct="0">
              <a:lnSpc>
                <a:spcPct val="150000"/>
              </a:lnSpc>
              <a:spcBef>
                <a:spcPct val="20000"/>
              </a:spcBef>
              <a:spcAft>
                <a:spcPct val="0"/>
              </a:spcAft>
              <a:buClr>
                <a:srgbClr val="FF0000"/>
              </a:buClr>
              <a:buSzPct val="80000"/>
              <a:buFont typeface="Wingdings" panose="05000000000000000000" pitchFamily="2" charset="2"/>
              <a:buChar char="p"/>
              <a:defRPr/>
            </a:pPr>
            <a:r>
              <a:rPr kumimoji="1" lang="zh-CN" altLang="en-US" sz="2400" b="1" i="0" u="none" strike="noStrike" kern="120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行为级</a:t>
            </a:r>
            <a:r>
              <a:rPr kumimoji="1"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描述中，包含一些设计元素</a:t>
            </a:r>
            <a:r>
              <a:rPr kumimoji="1" lang="zh-CN" altLang="en-US" sz="2400" b="1" i="0" u="none" strike="noStrike" kern="120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，在</a:t>
            </a:r>
            <a:r>
              <a:rPr kumimoji="1" lang="en-US" altLang="zh-CN"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FPGA</a:t>
            </a:r>
            <a:r>
              <a:rPr kumimoji="1"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内无法找到相应的逻辑单元来实现这些设计元素。</a:t>
            </a:r>
            <a:endParaRPr kumimoji="1" lang="en-US" altLang="zh-CN" sz="2400" b="1" i="0" u="none" strike="noStrike" kern="120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ct val="150000"/>
              </a:lnSpc>
              <a:spcBef>
                <a:spcPct val="20000"/>
              </a:spcBef>
              <a:spcAft>
                <a:spcPct val="0"/>
              </a:spcAft>
              <a:buClr>
                <a:srgbClr val="FF0000"/>
              </a:buClr>
              <a:buSzPct val="80000"/>
              <a:buFont typeface="Wingdings" panose="05000000000000000000" pitchFamily="2" charset="2"/>
              <a:buChar char="p"/>
              <a:defRPr/>
            </a:pPr>
            <a:r>
              <a:rPr kumimoji="1" lang="zh-CN" altLang="en-US" sz="2400" b="1" i="0" u="none" strike="noStrike" kern="120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而</a:t>
            </a:r>
            <a:r>
              <a:rPr kumimoji="1"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数据流描述中，只包含可以在</a:t>
            </a:r>
            <a:r>
              <a:rPr kumimoji="1" lang="en-US" altLang="zh-CN"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FPGA</a:t>
            </a:r>
            <a:r>
              <a:rPr kumimoji="1"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内实现的设计元素。</a:t>
            </a:r>
            <a:endParaRPr kumimoji="1"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24932" name="Rectangle 3"/>
          <p:cNvSpPr txBox="1"/>
          <p:nvPr/>
        </p:nvSpPr>
        <p:spPr>
          <a:xfrm>
            <a:off x="0" y="3889375"/>
            <a:ext cx="9131300" cy="2816225"/>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742950" lvl="1" indent="-285750">
              <a:lnSpc>
                <a:spcPct val="150000"/>
              </a:lnSpc>
              <a:buFont typeface="Wingdings" panose="05000000000000000000" pitchFamily="2" charset="2"/>
              <a:buChar char="p"/>
            </a:pPr>
            <a:r>
              <a:rPr lang="zh-CN" altLang="en-US" dirty="0">
                <a:solidFill>
                  <a:srgbClr val="7030A0"/>
                </a:solidFill>
                <a:latin typeface="楷体" panose="02010609060101010101" pitchFamily="49" charset="-122"/>
                <a:ea typeface="楷体" panose="02010609060101010101" pitchFamily="49" charset="-122"/>
              </a:rPr>
              <a:t>行为级描述，一般只用于对设计进行仿真，也就是生成对设计的测试向量，通过特定的仿真软件来测试设计有无设计缺陷。但是，不能转换成</a:t>
            </a:r>
            <a:r>
              <a:rPr lang="en-US" altLang="zh-CN" dirty="0">
                <a:solidFill>
                  <a:srgbClr val="7030A0"/>
                </a:solidFill>
                <a:latin typeface="楷体" panose="02010609060101010101" pitchFamily="49" charset="-122"/>
                <a:ea typeface="楷体" panose="02010609060101010101" pitchFamily="49" charset="-122"/>
              </a:rPr>
              <a:t>FPGA</a:t>
            </a:r>
            <a:r>
              <a:rPr lang="zh-CN" altLang="en-US" dirty="0">
                <a:solidFill>
                  <a:srgbClr val="7030A0"/>
                </a:solidFill>
                <a:latin typeface="楷体" panose="02010609060101010101" pitchFamily="49" charset="-122"/>
                <a:ea typeface="楷体" panose="02010609060101010101" pitchFamily="49" charset="-122"/>
              </a:rPr>
              <a:t>的具体物理实现。</a:t>
            </a:r>
            <a:endParaRPr lang="en-US" altLang="zh-CN" dirty="0">
              <a:solidFill>
                <a:srgbClr val="7030A0"/>
              </a:solidFill>
              <a:latin typeface="楷体" panose="02010609060101010101" pitchFamily="49" charset="-122"/>
              <a:ea typeface="楷体" panose="02010609060101010101" pitchFamily="49" charset="-122"/>
            </a:endParaRPr>
          </a:p>
          <a:p>
            <a:pPr marL="742950" lvl="1" indent="-285750">
              <a:lnSpc>
                <a:spcPct val="150000"/>
              </a:lnSpc>
              <a:buFont typeface="Wingdings" panose="05000000000000000000" pitchFamily="2" charset="2"/>
              <a:buChar char="p"/>
            </a:pPr>
            <a:r>
              <a:rPr lang="zh-CN" altLang="en-US" dirty="0">
                <a:solidFill>
                  <a:srgbClr val="7030A0"/>
                </a:solidFill>
                <a:latin typeface="楷体" panose="02010609060101010101" pitchFamily="49" charset="-122"/>
                <a:ea typeface="楷体" panose="02010609060101010101" pitchFamily="49" charset="-122"/>
              </a:rPr>
              <a:t>而数据流描述，用于对设计进行综合，最后下载到</a:t>
            </a:r>
            <a:r>
              <a:rPr lang="en-US" altLang="zh-CN" dirty="0">
                <a:solidFill>
                  <a:srgbClr val="7030A0"/>
                </a:solidFill>
                <a:latin typeface="楷体" panose="02010609060101010101" pitchFamily="49" charset="-122"/>
                <a:ea typeface="楷体" panose="02010609060101010101" pitchFamily="49" charset="-122"/>
              </a:rPr>
              <a:t>FPGA</a:t>
            </a:r>
            <a:r>
              <a:rPr lang="zh-CN" altLang="en-US" dirty="0">
                <a:solidFill>
                  <a:srgbClr val="7030A0"/>
                </a:solidFill>
                <a:latin typeface="楷体" panose="02010609060101010101" pitchFamily="49" charset="-122"/>
                <a:ea typeface="楷体" panose="02010609060101010101" pitchFamily="49" charset="-122"/>
              </a:rPr>
              <a:t>器件进行具体的物理实现。</a:t>
            </a:r>
            <a:endParaRPr lang="zh-CN" altLang="zh-CN" dirty="0">
              <a:solidFill>
                <a:srgbClr val="7030A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2"/>
          <p:cNvSpPr>
            <a:spLocks noGrp="1"/>
          </p:cNvSpPr>
          <p:nvPr>
            <p:ph type="title"/>
          </p:nvPr>
        </p:nvSpPr>
        <p:spPr>
          <a:xfrm>
            <a:off x="479425" y="152400"/>
            <a:ext cx="8229600" cy="685800"/>
          </a:xfrm>
          <a:ln/>
        </p:spPr>
        <p:txBody>
          <a:bodyPr vert="horz" wrap="square" lIns="91440" tIns="45720" rIns="91440" bIns="45720" anchor="b" anchorCtr="0"/>
          <a:p>
            <a:r>
              <a:rPr lang="zh-CN" altLang="en-US" sz="3600" dirty="0">
                <a:solidFill>
                  <a:srgbClr val="FF0000"/>
                </a:solidFill>
              </a:rPr>
              <a:t>结构级描述方式</a:t>
            </a:r>
            <a:endParaRPr lang="zh-CN" altLang="en-US" sz="3600" dirty="0">
              <a:solidFill>
                <a:srgbClr val="FF0000"/>
              </a:solidFill>
            </a:endParaRPr>
          </a:p>
        </p:txBody>
      </p:sp>
      <p:sp>
        <p:nvSpPr>
          <p:cNvPr id="17411" name="Rectangle 3"/>
          <p:cNvSpPr>
            <a:spLocks noGrp="1" noChangeArrowheads="1"/>
          </p:cNvSpPr>
          <p:nvPr>
            <p:ph type="body" sz="half" idx="1"/>
          </p:nvPr>
        </p:nvSpPr>
        <p:spPr>
          <a:xfrm>
            <a:off x="12700" y="1189038"/>
            <a:ext cx="9131300" cy="2914650"/>
          </a:xfrm>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20000"/>
              </a:spcBef>
              <a:spcAft>
                <a:spcPct val="0"/>
              </a:spcAft>
              <a:buClr>
                <a:srgbClr val="3333FF"/>
              </a:buClr>
              <a:buSzTx/>
              <a:buFont typeface="Wingdings" panose="05000000000000000000" pitchFamily="2" charset="2"/>
              <a:buNone/>
              <a:defRPr/>
            </a:pPr>
            <a:r>
              <a:rPr kumimoji="1"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1" lang="zh-CN" altLang="en-US" sz="2400" b="1" i="0" u="none" strike="noStrike" kern="1200" cap="none" spc="0" normalizeH="0" baseline="0" noProof="0" dirty="0" smtClean="0">
                <a:ln>
                  <a:noFill/>
                </a:ln>
                <a:solidFill>
                  <a:srgbClr val="0070C0"/>
                </a:solidFill>
                <a:effectLst/>
                <a:uLnTx/>
                <a:uFillTx/>
                <a:latin typeface="Times New Roman" panose="02020603050405020304" pitchFamily="18" charset="0"/>
                <a:ea typeface="+mn-ea"/>
                <a:cs typeface="Times New Roman" panose="02020603050405020304" pitchFamily="18" charset="0"/>
              </a:rPr>
              <a:t>结构</a:t>
            </a:r>
            <a:r>
              <a:rPr kumimoji="1"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描述就是在设计中，通过调用</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库中的元件</a:t>
            </a:r>
            <a:r>
              <a:rPr kumimoji="1"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或者是已经</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设计好的模块</a:t>
            </a:r>
            <a:r>
              <a:rPr kumimoji="1"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来完成设计实体功能的描述</a:t>
            </a:r>
            <a:r>
              <a:rPr kumimoji="1" lang="zh-CN" altLang="en-US" sz="2400" b="1" i="0" u="none" strike="noStrike" kern="1200" cap="none" spc="0" normalizeH="0" baseline="0" noProof="0" dirty="0" smtClean="0">
                <a:ln>
                  <a:noFill/>
                </a:ln>
                <a:solidFill>
                  <a:srgbClr val="0070C0"/>
                </a:solidFill>
                <a:effectLst/>
                <a:uLnTx/>
                <a:uFillTx/>
                <a:latin typeface="Times New Roman" panose="02020603050405020304" pitchFamily="18" charset="0"/>
                <a:ea typeface="+mn-ea"/>
                <a:cs typeface="Times New Roman" panose="02020603050405020304" pitchFamily="18" charset="0"/>
              </a:rPr>
              <a:t>。</a:t>
            </a:r>
            <a:r>
              <a:rPr kumimoji="1" lang="en-US" altLang="zh-CN" sz="2400" b="1" i="0" u="none" strike="noStrike" kern="1200" cap="none" spc="0" normalizeH="0" baseline="0" noProof="0" dirty="0" smtClean="0">
                <a:ln>
                  <a:noFill/>
                </a:ln>
                <a:solidFill>
                  <a:srgbClr val="0070C0"/>
                </a:solidFill>
                <a:effectLst/>
                <a:uLnTx/>
                <a:uFillTx/>
                <a:latin typeface="Times New Roman" panose="02020603050405020304" pitchFamily="18" charset="0"/>
                <a:ea typeface="+mn-ea"/>
                <a:cs typeface="Times New Roman" panose="02020603050405020304" pitchFamily="18" charset="0"/>
              </a:rPr>
              <a:t> </a:t>
            </a:r>
            <a:endParaRPr kumimoji="1" lang="en-US" altLang="zh-CN" sz="2400" b="1" i="0" u="none" strike="noStrike" kern="1200" cap="none" spc="0" normalizeH="0" baseline="0" noProof="0" dirty="0" smtClean="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50000"/>
              </a:lnSpc>
              <a:spcBef>
                <a:spcPct val="20000"/>
              </a:spcBef>
              <a:spcAft>
                <a:spcPct val="0"/>
              </a:spcAft>
              <a:buClr>
                <a:srgbClr val="3333FF"/>
              </a:buClr>
              <a:buSzTx/>
              <a:buFont typeface="Wingdings" panose="05000000000000000000" pitchFamily="2" charset="2"/>
              <a:buNone/>
              <a:defRPr/>
            </a:pP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b="1" i="0" u="none" strike="noStrike" kern="1200" cap="none" spc="0" normalizeH="0" baseline="0" noProof="0" dirty="0" smtClean="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400" b="1" i="0" u="none" strike="noStrike" kern="120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通常</a:t>
            </a:r>
            <a:r>
              <a:rPr kumimoji="1"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rPr>
              <a:t>情况下，在使用层次化设计时，一个高层次模块会调用一个或者多个低层次模块。这种模块的调用是通过模块例化语句实现的。</a:t>
            </a:r>
            <a:endParaRPr kumimoji="1" lang="zh-CN" altLang="zh-CN"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036738" name="Rectangle 2"/>
          <p:cNvSpPr>
            <a:spLocks noGrp="1"/>
          </p:cNvSpPr>
          <p:nvPr>
            <p:ph type="title"/>
          </p:nvPr>
        </p:nvSpPr>
        <p:spPr>
          <a:xfrm>
            <a:off x="2133600" y="161925"/>
            <a:ext cx="5081588" cy="609600"/>
          </a:xfrm>
          <a:ln/>
        </p:spPr>
        <p:txBody>
          <a:bodyPr vert="horz" wrap="square" lIns="91440" tIns="45720" rIns="91440" bIns="45720" anchor="b" anchorCtr="0"/>
          <a:p>
            <a:pPr eaLnBrk="1" hangingPunct="1"/>
            <a:r>
              <a:rPr lang="en-US" altLang="zh-CN" sz="3200" dirty="0">
                <a:latin typeface="华文楷体" panose="02010600040101010101" pitchFamily="2" charset="-122"/>
              </a:rPr>
              <a:t>1  </a:t>
            </a:r>
            <a:r>
              <a:rPr lang="zh-CN" altLang="en-US" sz="3200" dirty="0">
                <a:latin typeface="华文楷体" panose="02010600040101010101" pitchFamily="2" charset="-122"/>
              </a:rPr>
              <a:t>引言</a:t>
            </a:r>
            <a:endParaRPr lang="zh-CN" altLang="en-US" sz="3200" dirty="0">
              <a:latin typeface="华文楷体" panose="02010600040101010101" pitchFamily="2" charset="-122"/>
            </a:endParaRPr>
          </a:p>
        </p:txBody>
      </p:sp>
      <p:sp>
        <p:nvSpPr>
          <p:cNvPr id="2036739" name="Rectangle 3"/>
          <p:cNvSpPr>
            <a:spLocks noGrp="1"/>
          </p:cNvSpPr>
          <p:nvPr>
            <p:ph idx="1"/>
          </p:nvPr>
        </p:nvSpPr>
        <p:spPr>
          <a:xfrm>
            <a:off x="2065338" y="3203575"/>
            <a:ext cx="5805487" cy="2794000"/>
          </a:xfrm>
          <a:ln/>
        </p:spPr>
        <p:txBody>
          <a:bodyPr vert="horz" wrap="square" lIns="91440" tIns="45720" rIns="91440" bIns="45720" anchor="t" anchorCtr="0"/>
          <a:p>
            <a:pPr eaLnBrk="1" hangingPunct="1">
              <a:lnSpc>
                <a:spcPct val="110000"/>
              </a:lnSpc>
              <a:buNone/>
            </a:pPr>
            <a:r>
              <a:rPr lang="zh-CN" altLang="en-US" sz="2800" dirty="0">
                <a:solidFill>
                  <a:srgbClr val="FF0000"/>
                </a:solidFill>
                <a:latin typeface="华文楷体" panose="02010600040101010101" pitchFamily="2" charset="-122"/>
                <a:ea typeface="华文楷体" panose="02010600040101010101" pitchFamily="2" charset="-122"/>
              </a:rPr>
              <a:t>一、什么是</a:t>
            </a:r>
            <a:r>
              <a:rPr lang="en-US" altLang="zh-CN" sz="2800" dirty="0">
                <a:solidFill>
                  <a:srgbClr val="FF0000"/>
                </a:solidFill>
                <a:latin typeface="华文楷体" panose="02010600040101010101" pitchFamily="2" charset="-122"/>
                <a:ea typeface="华文楷体" panose="02010600040101010101" pitchFamily="2" charset="-122"/>
              </a:rPr>
              <a:t>Verilog HDL</a:t>
            </a:r>
            <a:endParaRPr lang="en-US" altLang="zh-CN" sz="2800" dirty="0">
              <a:solidFill>
                <a:srgbClr val="FF0000"/>
              </a:solidFill>
              <a:latin typeface="华文楷体" panose="02010600040101010101" pitchFamily="2" charset="-122"/>
              <a:ea typeface="华文楷体" panose="02010600040101010101" pitchFamily="2" charset="-122"/>
            </a:endParaRPr>
          </a:p>
          <a:p>
            <a:pPr eaLnBrk="1" hangingPunct="1">
              <a:lnSpc>
                <a:spcPct val="110000"/>
              </a:lnSpc>
              <a:buNone/>
            </a:pPr>
            <a:r>
              <a:rPr lang="zh-CN" altLang="en-US" sz="2800" dirty="0">
                <a:solidFill>
                  <a:srgbClr val="FF0000"/>
                </a:solidFill>
                <a:latin typeface="华文楷体" panose="02010600040101010101" pitchFamily="2" charset="-122"/>
                <a:ea typeface="华文楷体" panose="02010600040101010101" pitchFamily="2" charset="-122"/>
              </a:rPr>
              <a:t>二、</a:t>
            </a:r>
            <a:r>
              <a:rPr lang="en-US" altLang="zh-CN" sz="2800" dirty="0">
                <a:solidFill>
                  <a:srgbClr val="FF0000"/>
                </a:solidFill>
                <a:latin typeface="华文楷体" panose="02010600040101010101" pitchFamily="2" charset="-122"/>
                <a:ea typeface="华文楷体" panose="02010600040101010101" pitchFamily="2" charset="-122"/>
              </a:rPr>
              <a:t>Verilog HDL</a:t>
            </a:r>
            <a:r>
              <a:rPr lang="zh-CN" altLang="en-US" sz="2800" dirty="0">
                <a:solidFill>
                  <a:srgbClr val="FF0000"/>
                </a:solidFill>
                <a:latin typeface="华文楷体" panose="02010600040101010101" pitchFamily="2" charset="-122"/>
                <a:ea typeface="华文楷体" panose="02010600040101010101" pitchFamily="2" charset="-122"/>
              </a:rPr>
              <a:t>的发展历史</a:t>
            </a:r>
            <a:endParaRPr lang="zh-CN" altLang="en-US" sz="2800" dirty="0">
              <a:solidFill>
                <a:srgbClr val="FF0000"/>
              </a:solidFill>
              <a:latin typeface="华文楷体" panose="02010600040101010101" pitchFamily="2" charset="-122"/>
              <a:ea typeface="华文楷体" panose="02010600040101010101" pitchFamily="2" charset="-122"/>
            </a:endParaRPr>
          </a:p>
          <a:p>
            <a:pPr eaLnBrk="1" hangingPunct="1">
              <a:lnSpc>
                <a:spcPct val="110000"/>
              </a:lnSpc>
              <a:buNone/>
            </a:pPr>
            <a:r>
              <a:rPr lang="zh-CN" altLang="en-US" sz="2800" dirty="0">
                <a:solidFill>
                  <a:srgbClr val="FF0000"/>
                </a:solidFill>
                <a:latin typeface="华文楷体" panose="02010600040101010101" pitchFamily="2" charset="-122"/>
                <a:ea typeface="华文楷体" panose="02010600040101010101" pitchFamily="2" charset="-122"/>
              </a:rPr>
              <a:t>三、不同层次的</a:t>
            </a:r>
            <a:r>
              <a:rPr lang="en-US" altLang="zh-CN" sz="2800" dirty="0">
                <a:solidFill>
                  <a:srgbClr val="FF0000"/>
                </a:solidFill>
                <a:latin typeface="华文楷体" panose="02010600040101010101" pitchFamily="2" charset="-122"/>
                <a:ea typeface="华文楷体" panose="02010600040101010101" pitchFamily="2" charset="-122"/>
              </a:rPr>
              <a:t>Verilog HDL</a:t>
            </a:r>
            <a:r>
              <a:rPr lang="zh-CN" altLang="en-US" sz="2800" dirty="0">
                <a:solidFill>
                  <a:srgbClr val="FF0000"/>
                </a:solidFill>
                <a:latin typeface="华文楷体" panose="02010600040101010101" pitchFamily="2" charset="-122"/>
                <a:ea typeface="华文楷体" panose="02010600040101010101" pitchFamily="2" charset="-122"/>
              </a:rPr>
              <a:t>抽象 </a:t>
            </a:r>
            <a:endParaRPr lang="zh-CN" altLang="en-US" sz="2800" dirty="0">
              <a:solidFill>
                <a:srgbClr val="FF0000"/>
              </a:solidFill>
              <a:latin typeface="华文楷体" panose="02010600040101010101" pitchFamily="2" charset="-122"/>
              <a:ea typeface="华文楷体" panose="02010600040101010101" pitchFamily="2" charset="-122"/>
            </a:endParaRPr>
          </a:p>
          <a:p>
            <a:pPr eaLnBrk="1" hangingPunct="1">
              <a:lnSpc>
                <a:spcPct val="110000"/>
              </a:lnSpc>
              <a:buNone/>
            </a:pPr>
            <a:r>
              <a:rPr lang="zh-CN" altLang="en-US" sz="2800" dirty="0">
                <a:solidFill>
                  <a:srgbClr val="FF0000"/>
                </a:solidFill>
                <a:latin typeface="华文楷体" panose="02010600040101010101" pitchFamily="2" charset="-122"/>
                <a:ea typeface="华文楷体" panose="02010600040101010101" pitchFamily="2" charset="-122"/>
              </a:rPr>
              <a:t>四、</a:t>
            </a:r>
            <a:r>
              <a:rPr lang="en-US" altLang="zh-CN" sz="2800" dirty="0">
                <a:solidFill>
                  <a:srgbClr val="FF0000"/>
                </a:solidFill>
                <a:latin typeface="华文楷体" panose="02010600040101010101" pitchFamily="2" charset="-122"/>
                <a:ea typeface="华文楷体" panose="02010600040101010101" pitchFamily="2" charset="-122"/>
              </a:rPr>
              <a:t>Verilog HDL</a:t>
            </a:r>
            <a:r>
              <a:rPr lang="zh-CN" altLang="en-US" sz="2800" dirty="0">
                <a:solidFill>
                  <a:srgbClr val="FF0000"/>
                </a:solidFill>
                <a:latin typeface="华文楷体" panose="02010600040101010101" pitchFamily="2" charset="-122"/>
                <a:ea typeface="华文楷体" panose="02010600040101010101" pitchFamily="2" charset="-122"/>
              </a:rPr>
              <a:t>的特点</a:t>
            </a:r>
            <a:endParaRPr lang="zh-CN" altLang="en-US" sz="2800" dirty="0">
              <a:solidFill>
                <a:srgbClr val="FF0000"/>
              </a:solidFill>
              <a:latin typeface="华文楷体" panose="02010600040101010101" pitchFamily="2" charset="-122"/>
              <a:ea typeface="华文楷体" panose="02010600040101010101" pitchFamily="2" charset="-122"/>
            </a:endParaRPr>
          </a:p>
          <a:p>
            <a:pPr eaLnBrk="1" hangingPunct="1">
              <a:lnSpc>
                <a:spcPct val="110000"/>
              </a:lnSpc>
            </a:pPr>
            <a:endParaRPr lang="en-US" altLang="zh-CN" sz="2800" dirty="0">
              <a:solidFill>
                <a:srgbClr val="FF0000"/>
              </a:solidFill>
              <a:latin typeface="华文楷体" panose="02010600040101010101" pitchFamily="2" charset="-122"/>
              <a:ea typeface="华文楷体" panose="02010600040101010101" pitchFamily="2" charset="-122"/>
            </a:endParaRPr>
          </a:p>
        </p:txBody>
      </p:sp>
      <p:sp>
        <p:nvSpPr>
          <p:cNvPr id="2036740" name="Oval 4"/>
          <p:cNvSpPr>
            <a:spLocks noChangeArrowheads="1"/>
          </p:cNvSpPr>
          <p:nvPr/>
        </p:nvSpPr>
        <p:spPr bwMode="auto">
          <a:xfrm>
            <a:off x="2241550" y="1716088"/>
            <a:ext cx="4572000" cy="722313"/>
          </a:xfrm>
          <a:prstGeom prst="ellipse">
            <a:avLst/>
          </a:prstGeom>
          <a:gradFill rotWithShape="0">
            <a:gsLst>
              <a:gs pos="0">
                <a:srgbClr val="66FFFF"/>
              </a:gs>
              <a:gs pos="100000">
                <a:srgbClr val="66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rPr>
              <a:t>内容概要</a:t>
            </a:r>
            <a:endParaRPr kumimoji="0" lang="zh-CN" altLang="en-US" sz="4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036738"/>
                                        </p:tgtEl>
                                        <p:attrNameLst>
                                          <p:attrName>style.visibility</p:attrName>
                                        </p:attrNameLst>
                                      </p:cBhvr>
                                      <p:to>
                                        <p:strVal val="visible"/>
                                      </p:to>
                                    </p:set>
                                    <p:anim calcmode="lin" valueType="num">
                                      <p:cBhvr additive="base">
                                        <p:cTn id="7" dur="500" fill="hold"/>
                                        <p:tgtEl>
                                          <p:spTgt spid="2036738"/>
                                        </p:tgtEl>
                                        <p:attrNameLst>
                                          <p:attrName>ppt_x</p:attrName>
                                        </p:attrNameLst>
                                      </p:cBhvr>
                                      <p:tavLst>
                                        <p:tav tm="0">
                                          <p:val>
                                            <p:strVal val="#ppt_x"/>
                                          </p:val>
                                        </p:tav>
                                        <p:tav tm="100000">
                                          <p:val>
                                            <p:strVal val="#ppt_x"/>
                                          </p:val>
                                        </p:tav>
                                      </p:tavLst>
                                    </p:anim>
                                    <p:anim calcmode="lin" valueType="num">
                                      <p:cBhvr additive="base">
                                        <p:cTn id="8" dur="500" fill="hold"/>
                                        <p:tgtEl>
                                          <p:spTgt spid="203673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2036740"/>
                                        </p:tgtEl>
                                        <p:attrNameLst>
                                          <p:attrName>style.visibility</p:attrName>
                                        </p:attrNameLst>
                                      </p:cBhvr>
                                      <p:to>
                                        <p:strVal val="visible"/>
                                      </p:to>
                                    </p:set>
                                    <p:animEffect transition="in" filter="dissolve">
                                      <p:cBhvr>
                                        <p:cTn id="12" dur="500"/>
                                        <p:tgtEl>
                                          <p:spTgt spid="2036740"/>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036739"/>
                                        </p:tgtEl>
                                        <p:attrNameLst>
                                          <p:attrName>style.visibility</p:attrName>
                                        </p:attrNameLst>
                                      </p:cBhvr>
                                      <p:to>
                                        <p:strVal val="visible"/>
                                      </p:to>
                                    </p:set>
                                    <p:anim calcmode="lin" valueType="num">
                                      <p:cBhvr additive="base">
                                        <p:cTn id="16" dur="500" fill="hold"/>
                                        <p:tgtEl>
                                          <p:spTgt spid="2036739"/>
                                        </p:tgtEl>
                                        <p:attrNameLst>
                                          <p:attrName>ppt_x</p:attrName>
                                        </p:attrNameLst>
                                      </p:cBhvr>
                                      <p:tavLst>
                                        <p:tav tm="0">
                                          <p:val>
                                            <p:strVal val="#ppt_x"/>
                                          </p:val>
                                        </p:tav>
                                        <p:tav tm="100000">
                                          <p:val>
                                            <p:strVal val="#ppt_x"/>
                                          </p:val>
                                        </p:tav>
                                      </p:tavLst>
                                    </p:anim>
                                    <p:anim calcmode="lin" valueType="num">
                                      <p:cBhvr additive="base">
                                        <p:cTn id="17" dur="500" fill="hold"/>
                                        <p:tgtEl>
                                          <p:spTgt spid="203673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1"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6738" grpId="0"/>
      <p:bldP spid="2036739" grpId="0"/>
      <p:bldP spid="203674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Rectangle 2"/>
          <p:cNvSpPr>
            <a:spLocks noGrp="1"/>
          </p:cNvSpPr>
          <p:nvPr>
            <p:ph type="title"/>
          </p:nvPr>
        </p:nvSpPr>
        <p:spPr>
          <a:xfrm>
            <a:off x="576263" y="206375"/>
            <a:ext cx="8229600" cy="685800"/>
          </a:xfrm>
          <a:ln/>
        </p:spPr>
        <p:txBody>
          <a:bodyPr vert="horz" wrap="square" lIns="91440" tIns="45720" rIns="91440" bIns="45720" anchor="b" anchorCtr="0"/>
          <a:p>
            <a:r>
              <a:rPr lang="zh-CN" altLang="en-US" sz="3600" dirty="0">
                <a:solidFill>
                  <a:srgbClr val="FF0000"/>
                </a:solidFill>
              </a:rPr>
              <a:t>开关级描述方式</a:t>
            </a:r>
            <a:endParaRPr lang="zh-CN" altLang="en-US" sz="3600" dirty="0">
              <a:solidFill>
                <a:srgbClr val="FF0000"/>
              </a:solidFill>
            </a:endParaRPr>
          </a:p>
        </p:txBody>
      </p:sp>
      <p:sp>
        <p:nvSpPr>
          <p:cNvPr id="17411" name="Rectangle 3"/>
          <p:cNvSpPr>
            <a:spLocks noGrp="1" noChangeArrowheads="1"/>
          </p:cNvSpPr>
          <p:nvPr>
            <p:ph type="body" sz="half" idx="1"/>
          </p:nvPr>
        </p:nvSpPr>
        <p:spPr>
          <a:xfrm>
            <a:off x="100013" y="990600"/>
            <a:ext cx="9131300" cy="2736850"/>
          </a:xfrm>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20000"/>
              </a:spcBef>
              <a:spcAft>
                <a:spcPct val="0"/>
              </a:spcAft>
              <a:buClr>
                <a:srgbClr val="3333FF"/>
              </a:buClr>
              <a:buSzTx/>
              <a:buFont typeface="Wingdings" panose="05000000000000000000" pitchFamily="2" charset="2"/>
              <a:buNone/>
              <a:defRPr/>
            </a:pPr>
            <a:r>
              <a:rPr kumimoji="1" lang="zh-CN" altLang="en-US" sz="2400" b="1" i="0" u="none" strike="noStrike" kern="1200" cap="none" spc="0" normalizeH="0" baseline="0" noProof="0" dirty="0" smtClean="0">
                <a:ln>
                  <a:noFill/>
                </a:ln>
                <a:solidFill>
                  <a:srgbClr val="0070C0"/>
                </a:solidFill>
                <a:effectLst/>
                <a:uLnTx/>
                <a:uFillTx/>
                <a:latin typeface="Times New Roman" panose="02020603050405020304" pitchFamily="18" charset="0"/>
                <a:ea typeface="+mn-ea"/>
                <a:cs typeface="Times New Roman" panose="02020603050405020304" pitchFamily="18" charset="0"/>
              </a:rPr>
              <a:t>从</a:t>
            </a:r>
            <a:r>
              <a:rPr kumimoji="1"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本质上来说，开关级属于结构化描述方式，但是其描述更接近于底层的门级和开关级电路。</a:t>
            </a:r>
            <a:endPar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50000"/>
              </a:lnSpc>
              <a:spcBef>
                <a:spcPct val="20000"/>
              </a:spcBef>
              <a:spcAft>
                <a:spcPct val="0"/>
              </a:spcAft>
              <a:buClr>
                <a:srgbClr val="3333FF"/>
              </a:buClr>
              <a:buSzTx/>
              <a:buFont typeface="Wingdings" panose="05000000000000000000" pitchFamily="2" charset="2"/>
              <a:buNone/>
              <a:defRPr/>
            </a:pPr>
            <a:r>
              <a:rPr kumimoji="1" lang="zh-CN" altLang="en-US" sz="2400" b="1" i="0" u="none" strike="noStrike" kern="0" cap="none" spc="0" normalizeH="0" baseline="0" noProof="0" dirty="0" smtClean="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       突出</a:t>
            </a:r>
            <a:r>
              <a:rPr kumimoji="1" lang="zh-CN" altLang="en-US" sz="2400" b="1" i="0" u="none" strike="noStrike" kern="0" cap="none" spc="0" normalizeH="0" baseline="0" noProof="0" dirty="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说明开关级描述方式，是为了说明</a:t>
            </a:r>
            <a:r>
              <a:rPr kumimoji="1" lang="en-US" altLang="zh-CN" sz="2400" b="1" i="0" u="none" strike="noStrike" kern="0" cap="none" spc="0" normalizeH="0" baseline="0" noProof="0" dirty="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Verilog HDL</a:t>
            </a:r>
            <a:r>
              <a:rPr kumimoji="1" lang="zh-CN" altLang="en-US" sz="2400" b="1" i="0" u="none" strike="noStrike" kern="0" cap="none" spc="0" normalizeH="0" baseline="0" noProof="0" dirty="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对</a:t>
            </a:r>
            <a:r>
              <a:rPr kumimoji="1" lang="zh-CN" altLang="en-US" sz="2400" b="1" i="0" u="none" strike="noStrike" kern="0" cap="none" spc="0" normalizeH="0" baseline="0" noProof="0" dirty="0" smtClean="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底层强大</a:t>
            </a:r>
            <a:r>
              <a:rPr kumimoji="1" lang="zh-CN" altLang="en-US" sz="2400" b="1" i="0" u="none" strike="noStrike" kern="0" cap="none" spc="0" normalizeH="0" baseline="0" noProof="0" dirty="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的</a:t>
            </a:r>
            <a:r>
              <a:rPr kumimoji="1" lang="zh-CN" altLang="en-US" sz="2400" b="1" i="0" u="none" strike="noStrike" kern="0" cap="none" spc="0" normalizeH="0" baseline="0" noProof="0" dirty="0" smtClean="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描述</a:t>
            </a:r>
            <a:r>
              <a:rPr kumimoji="1" lang="zh-CN" altLang="en-US" sz="2400" b="1" i="0" u="none" strike="noStrike" kern="0" cap="none" spc="0" normalizeH="0" baseline="0" noProof="0" dirty="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功能。</a:t>
            </a:r>
            <a:endParaRPr kumimoji="1" lang="en-US" altLang="zh-CN" sz="2400" b="1" i="0" u="none" strike="noStrike" kern="0" cap="none" spc="0" normalizeH="0" baseline="0" noProof="0" dirty="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50000"/>
              </a:lnSpc>
              <a:spcBef>
                <a:spcPct val="20000"/>
              </a:spcBef>
              <a:spcAft>
                <a:spcPct val="0"/>
              </a:spcAft>
              <a:buClr>
                <a:srgbClr val="3333FF"/>
              </a:buClr>
              <a:buSzTx/>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endParaRPr kumimoji="1" lang="zh-CN"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29028" name="Rectangle 3"/>
          <p:cNvSpPr txBox="1"/>
          <p:nvPr/>
        </p:nvSpPr>
        <p:spPr>
          <a:xfrm>
            <a:off x="261938" y="3294063"/>
            <a:ext cx="8555037" cy="3357562"/>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buNone/>
            </a:pPr>
            <a:r>
              <a:rPr lang="zh-CN" altLang="en-US" dirty="0">
                <a:solidFill>
                  <a:srgbClr val="0070C0"/>
                </a:solidFill>
                <a:latin typeface="Times New Roman" panose="02020603050405020304" pitchFamily="18" charset="0"/>
                <a:cs typeface="Times New Roman" panose="02020603050405020304" pitchFamily="18" charset="0"/>
              </a:rPr>
              <a:t>例：</a:t>
            </a:r>
            <a:r>
              <a:rPr lang="en-US" altLang="zh-CN" dirty="0">
                <a:solidFill>
                  <a:srgbClr val="0070C0"/>
                </a:solidFill>
                <a:latin typeface="Times New Roman" panose="02020603050405020304" pitchFamily="18" charset="0"/>
                <a:cs typeface="Times New Roman" panose="02020603050405020304" pitchFamily="18" charset="0"/>
              </a:rPr>
              <a:t>Verilog HDL</a:t>
            </a:r>
            <a:r>
              <a:rPr lang="zh-CN" altLang="en-US" dirty="0">
                <a:solidFill>
                  <a:srgbClr val="0070C0"/>
                </a:solidFill>
                <a:latin typeface="Times New Roman" panose="02020603050405020304" pitchFamily="18" charset="0"/>
                <a:cs typeface="Times New Roman" panose="02020603050405020304" pitchFamily="18" charset="0"/>
              </a:rPr>
              <a:t>开关级描述例子</a:t>
            </a:r>
            <a:endParaRPr lang="zh-CN" altLang="en-US" dirty="0">
              <a:solidFill>
                <a:srgbClr val="0070C0"/>
              </a:solidFill>
              <a:latin typeface="Times New Roman" panose="02020603050405020304" pitchFamily="18" charset="0"/>
              <a:cs typeface="Times New Roman" panose="02020603050405020304" pitchFamily="18" charset="0"/>
            </a:endParaRPr>
          </a:p>
          <a:p>
            <a:pPr marL="0" lvl="0" indent="0">
              <a:buNone/>
            </a:pPr>
            <a:r>
              <a:rPr lang="en-US" altLang="zh-CN" dirty="0">
                <a:solidFill>
                  <a:srgbClr val="7030A0"/>
                </a:solidFill>
                <a:latin typeface="Times New Roman" panose="02020603050405020304" pitchFamily="18" charset="0"/>
                <a:ea typeface="楷体" panose="02010609060101010101" pitchFamily="49" charset="-122"/>
              </a:rPr>
              <a:t>module driver (in, out, en);</a:t>
            </a:r>
            <a:endParaRPr lang="en-US" altLang="zh-CN" dirty="0">
              <a:solidFill>
                <a:srgbClr val="7030A0"/>
              </a:solidFill>
              <a:latin typeface="Times New Roman" panose="02020603050405020304" pitchFamily="18" charset="0"/>
              <a:ea typeface="楷体" panose="02010609060101010101" pitchFamily="49" charset="-122"/>
            </a:endParaRPr>
          </a:p>
          <a:p>
            <a:pPr marL="0" lvl="0" indent="0">
              <a:buNone/>
            </a:pPr>
            <a:r>
              <a:rPr lang="en-US" altLang="zh-CN" dirty="0">
                <a:solidFill>
                  <a:srgbClr val="7030A0"/>
                </a:solidFill>
                <a:latin typeface="Times New Roman" panose="02020603050405020304" pitchFamily="18" charset="0"/>
                <a:ea typeface="楷体" panose="02010609060101010101" pitchFamily="49" charset="-122"/>
              </a:rPr>
              <a:t>input [3:0] in;</a:t>
            </a:r>
            <a:endParaRPr lang="en-US" altLang="zh-CN" dirty="0">
              <a:solidFill>
                <a:srgbClr val="7030A0"/>
              </a:solidFill>
              <a:latin typeface="Times New Roman" panose="02020603050405020304" pitchFamily="18" charset="0"/>
              <a:ea typeface="楷体" panose="02010609060101010101" pitchFamily="49" charset="-122"/>
            </a:endParaRPr>
          </a:p>
          <a:p>
            <a:pPr marL="0" lvl="0" indent="0">
              <a:buNone/>
            </a:pPr>
            <a:r>
              <a:rPr lang="en-US" altLang="zh-CN" dirty="0">
                <a:solidFill>
                  <a:srgbClr val="7030A0"/>
                </a:solidFill>
                <a:latin typeface="Times New Roman" panose="02020603050405020304" pitchFamily="18" charset="0"/>
                <a:ea typeface="楷体" panose="02010609060101010101" pitchFamily="49" charset="-122"/>
              </a:rPr>
              <a:t>output [3:0] out;</a:t>
            </a:r>
            <a:endParaRPr lang="en-US" altLang="zh-CN" dirty="0">
              <a:solidFill>
                <a:srgbClr val="7030A0"/>
              </a:solidFill>
              <a:latin typeface="Times New Roman" panose="02020603050405020304" pitchFamily="18" charset="0"/>
              <a:ea typeface="楷体" panose="02010609060101010101" pitchFamily="49" charset="-122"/>
            </a:endParaRPr>
          </a:p>
          <a:p>
            <a:pPr marL="0" lvl="0" indent="0">
              <a:buNone/>
            </a:pPr>
            <a:r>
              <a:rPr lang="en-US" altLang="zh-CN" dirty="0">
                <a:solidFill>
                  <a:srgbClr val="7030A0"/>
                </a:solidFill>
                <a:latin typeface="Times New Roman" panose="02020603050405020304" pitchFamily="18" charset="0"/>
                <a:ea typeface="楷体" panose="02010609060101010101" pitchFamily="49" charset="-122"/>
              </a:rPr>
              <a:t>input en;</a:t>
            </a:r>
            <a:endParaRPr lang="en-US" altLang="zh-CN" dirty="0">
              <a:solidFill>
                <a:srgbClr val="7030A0"/>
              </a:solidFill>
              <a:latin typeface="Times New Roman" panose="02020603050405020304" pitchFamily="18" charset="0"/>
              <a:ea typeface="楷体" panose="02010609060101010101" pitchFamily="49" charset="-122"/>
            </a:endParaRPr>
          </a:p>
          <a:p>
            <a:pPr marL="0" lvl="0" indent="0">
              <a:buNone/>
            </a:pPr>
            <a:r>
              <a:rPr lang="en-US" altLang="zh-CN" dirty="0">
                <a:solidFill>
                  <a:srgbClr val="7030A0"/>
                </a:solidFill>
                <a:latin typeface="Times New Roman" panose="02020603050405020304" pitchFamily="18" charset="0"/>
                <a:ea typeface="楷体" panose="02010609060101010101" pitchFamily="49" charset="-122"/>
              </a:rPr>
              <a:t>      bufif0 ar[3:0] (out, in, en); // </a:t>
            </a:r>
            <a:r>
              <a:rPr lang="zh-CN" altLang="en-US" dirty="0">
                <a:solidFill>
                  <a:srgbClr val="7030A0"/>
                </a:solidFill>
                <a:latin typeface="Times New Roman" panose="02020603050405020304" pitchFamily="18" charset="0"/>
                <a:ea typeface="楷体" panose="02010609060101010101" pitchFamily="49" charset="-122"/>
              </a:rPr>
              <a:t>三态缓冲器阵列</a:t>
            </a:r>
            <a:endParaRPr lang="zh-CN" altLang="en-US" dirty="0">
              <a:solidFill>
                <a:srgbClr val="7030A0"/>
              </a:solidFill>
              <a:latin typeface="Times New Roman" panose="02020603050405020304" pitchFamily="18" charset="0"/>
              <a:ea typeface="楷体" panose="02010609060101010101" pitchFamily="49" charset="-122"/>
            </a:endParaRPr>
          </a:p>
          <a:p>
            <a:pPr marL="0" lvl="0" indent="0">
              <a:buNone/>
            </a:pPr>
            <a:r>
              <a:rPr lang="en-US" altLang="zh-CN" dirty="0">
                <a:solidFill>
                  <a:srgbClr val="7030A0"/>
                </a:solidFill>
                <a:latin typeface="Times New Roman" panose="02020603050405020304" pitchFamily="18" charset="0"/>
                <a:ea typeface="楷体" panose="02010609060101010101" pitchFamily="49" charset="-122"/>
              </a:rPr>
              <a:t>endmodule</a:t>
            </a:r>
            <a:endParaRPr lang="en-US" altLang="zh-CN" dirty="0">
              <a:solidFill>
                <a:srgbClr val="7030A0"/>
              </a:solidFill>
              <a:latin typeface="Times New Roman" panose="02020603050405020304" pitchFamily="18" charset="0"/>
              <a:ea typeface="楷体" panose="02010609060101010101" pitchFamily="49" charset="-12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31075"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zh-CN" altLang="en-US" dirty="0">
                <a:latin typeface="华文楷体" panose="02010600040101010101" pitchFamily="2" charset="-122"/>
              </a:rPr>
              <a:t>不同抽象级别的</a:t>
            </a:r>
            <a:r>
              <a:rPr lang="en-US" altLang="zh-CN" dirty="0">
                <a:latin typeface="华文楷体" panose="02010600040101010101" pitchFamily="2" charset="-122"/>
              </a:rPr>
              <a:t>Verilog HDL</a:t>
            </a:r>
            <a:r>
              <a:rPr lang="zh-CN" altLang="en-US" dirty="0">
                <a:latin typeface="华文楷体" panose="02010600040101010101" pitchFamily="2" charset="-122"/>
              </a:rPr>
              <a:t>模型</a:t>
            </a:r>
            <a:endParaRPr lang="zh-CN" altLang="en-US" dirty="0">
              <a:latin typeface="华文楷体" panose="02010600040101010101" pitchFamily="2" charset="-122"/>
            </a:endParaRPr>
          </a:p>
        </p:txBody>
      </p:sp>
      <p:sp>
        <p:nvSpPr>
          <p:cNvPr id="2142211" name="Rectangle 3"/>
          <p:cNvSpPr>
            <a:spLocks noGrp="1"/>
          </p:cNvSpPr>
          <p:nvPr>
            <p:ph idx="1"/>
          </p:nvPr>
        </p:nvSpPr>
        <p:spPr>
          <a:xfrm>
            <a:off x="541338" y="1165225"/>
            <a:ext cx="4524375" cy="574675"/>
          </a:xfrm>
          <a:ln/>
        </p:spPr>
        <p:txBody>
          <a:bodyPr vert="horz" wrap="square" lIns="91440" tIns="45720" rIns="91440" bIns="45720" anchor="t" anchorCtr="0"/>
          <a:p>
            <a:pPr algn="just" eaLnBrk="1" hangingPunct="1">
              <a:lnSpc>
                <a:spcPct val="110000"/>
              </a:lnSpc>
              <a:buNone/>
            </a:pPr>
            <a:r>
              <a:rPr lang="zh-CN" altLang="en-US" dirty="0">
                <a:solidFill>
                  <a:srgbClr val="FF0000"/>
                </a:solidFill>
                <a:latin typeface="宋体" panose="02010600030101010101" pitchFamily="2" charset="-122"/>
              </a:rPr>
              <a:t>一、 </a:t>
            </a:r>
            <a:r>
              <a:rPr lang="en-US" altLang="zh-CN" dirty="0">
                <a:solidFill>
                  <a:srgbClr val="FF0000"/>
                </a:solidFill>
                <a:latin typeface="宋体" panose="02010600030101010101" pitchFamily="2" charset="-122"/>
              </a:rPr>
              <a:t>Verilog HDL</a:t>
            </a:r>
            <a:r>
              <a:rPr lang="zh-CN" altLang="en-US" dirty="0">
                <a:solidFill>
                  <a:srgbClr val="FF0000"/>
                </a:solidFill>
                <a:latin typeface="宋体" panose="02010600030101010101" pitchFamily="2" charset="-122"/>
              </a:rPr>
              <a:t>的</a:t>
            </a:r>
            <a:r>
              <a:rPr lang="zh-CN" altLang="en-US" dirty="0">
                <a:solidFill>
                  <a:srgbClr val="D60093"/>
                </a:solidFill>
                <a:latin typeface="华文彩云" panose="02010800040101010101" pitchFamily="2" charset="-122"/>
                <a:ea typeface="华文彩云" panose="02010800040101010101" pitchFamily="2" charset="-122"/>
              </a:rPr>
              <a:t>门级</a:t>
            </a:r>
            <a:r>
              <a:rPr lang="zh-CN" altLang="en-US" dirty="0">
                <a:solidFill>
                  <a:srgbClr val="FF0000"/>
                </a:solidFill>
                <a:latin typeface="宋体" panose="02010600030101010101" pitchFamily="2" charset="-122"/>
              </a:rPr>
              <a:t>描述</a:t>
            </a:r>
            <a:endParaRPr lang="zh-CN" altLang="en-US" dirty="0">
              <a:solidFill>
                <a:srgbClr val="FF0000"/>
              </a:solidFill>
              <a:latin typeface="宋体" panose="02010600030101010101" pitchFamily="2" charset="-122"/>
            </a:endParaRPr>
          </a:p>
        </p:txBody>
      </p:sp>
      <p:sp>
        <p:nvSpPr>
          <p:cNvPr id="2142212" name="Text Box 4"/>
          <p:cNvSpPr txBox="1"/>
          <p:nvPr/>
        </p:nvSpPr>
        <p:spPr>
          <a:xfrm>
            <a:off x="1392238" y="5059363"/>
            <a:ext cx="5791200" cy="427037"/>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Tx/>
              <a:buFontTx/>
              <a:buNone/>
            </a:pPr>
            <a:r>
              <a:rPr lang="zh-CN" altLang="en-US" sz="2000" dirty="0">
                <a:solidFill>
                  <a:srgbClr val="FF0066"/>
                </a:solidFill>
                <a:latin typeface="宋体" panose="02010600030101010101" pitchFamily="2" charset="-122"/>
              </a:rPr>
              <a:t>门类型关键字</a:t>
            </a:r>
            <a:r>
              <a:rPr lang="zh-CN" altLang="en-US" sz="2000" dirty="0">
                <a:latin typeface="宋体" panose="02010600030101010101" pitchFamily="2" charset="-122"/>
              </a:rPr>
              <a:t> </a:t>
            </a:r>
            <a:r>
              <a:rPr lang="en-US" altLang="zh-CN" sz="2000" dirty="0">
                <a:latin typeface="宋体" panose="02010600030101010101" pitchFamily="2" charset="-122"/>
              </a:rPr>
              <a:t>&lt;</a:t>
            </a:r>
            <a:r>
              <a:rPr lang="zh-CN" altLang="en-US" sz="2000" dirty="0">
                <a:latin typeface="宋体" panose="02010600030101010101" pitchFamily="2" charset="-122"/>
              </a:rPr>
              <a:t>例化的门名称</a:t>
            </a:r>
            <a:r>
              <a:rPr lang="en-US" altLang="zh-CN" sz="2000" dirty="0">
                <a:latin typeface="宋体" panose="02010600030101010101" pitchFamily="2" charset="-122"/>
              </a:rPr>
              <a:t>&gt; ( &lt;</a:t>
            </a:r>
            <a:r>
              <a:rPr lang="zh-CN" altLang="en-US" sz="2000" dirty="0">
                <a:latin typeface="宋体" panose="02010600030101010101" pitchFamily="2" charset="-122"/>
              </a:rPr>
              <a:t>端口列表</a:t>
            </a:r>
            <a:r>
              <a:rPr lang="en-US" altLang="zh-CN" sz="2000" dirty="0">
                <a:latin typeface="宋体" panose="02010600030101010101" pitchFamily="2" charset="-122"/>
              </a:rPr>
              <a:t>&gt;)</a:t>
            </a:r>
            <a:r>
              <a:rPr lang="zh-CN" altLang="en-US" sz="2000" dirty="0">
                <a:latin typeface="宋体" panose="02010600030101010101" pitchFamily="2" charset="-122"/>
              </a:rPr>
              <a:t>；</a:t>
            </a:r>
            <a:endParaRPr lang="zh-CN" altLang="en-US" sz="2000" dirty="0">
              <a:latin typeface="宋体" panose="02010600030101010101" pitchFamily="2" charset="-122"/>
            </a:endParaRPr>
          </a:p>
        </p:txBody>
      </p:sp>
      <p:sp>
        <p:nvSpPr>
          <p:cNvPr id="2142213" name="Text Box 5"/>
          <p:cNvSpPr txBox="1"/>
          <p:nvPr/>
        </p:nvSpPr>
        <p:spPr>
          <a:xfrm>
            <a:off x="1035050" y="1606550"/>
            <a:ext cx="7419975" cy="3406775"/>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eaLnBrk="1" hangingPunct="1">
              <a:lnSpc>
                <a:spcPct val="110000"/>
              </a:lnSpc>
              <a:spcBef>
                <a:spcPct val="0"/>
              </a:spcBef>
              <a:buClr>
                <a:schemeClr val="folHlink"/>
              </a:buClr>
            </a:pPr>
            <a:r>
              <a:rPr lang="zh-CN" altLang="en-US" sz="2200" dirty="0">
                <a:latin typeface="华文新魏" panose="02010800040101010101" pitchFamily="2" charset="-122"/>
                <a:ea typeface="华文新魏" panose="02010800040101010101" pitchFamily="2" charset="-122"/>
              </a:rPr>
              <a:t>门级描述即直接调用门原语进行逻辑的结构描述。 </a:t>
            </a:r>
            <a:endParaRPr lang="zh-CN" altLang="en-US" sz="2200" dirty="0">
              <a:latin typeface="华文新魏" panose="02010800040101010101" pitchFamily="2" charset="-122"/>
              <a:ea typeface="华文新魏" panose="02010800040101010101" pitchFamily="2" charset="-122"/>
            </a:endParaRPr>
          </a:p>
          <a:p>
            <a:pPr marL="663575" lvl="1" indent="-191770" eaLnBrk="1" hangingPunct="1">
              <a:lnSpc>
                <a:spcPct val="110000"/>
              </a:lnSpc>
              <a:spcBef>
                <a:spcPct val="0"/>
              </a:spcBef>
            </a:pPr>
            <a:r>
              <a:rPr lang="zh-CN" altLang="en-US" sz="2200" dirty="0">
                <a:latin typeface="宋体" panose="02010600030101010101" pitchFamily="2" charset="-122"/>
              </a:rPr>
              <a:t>以门级为基础的结构描述所建立的硬件模型不仅是可仿真的，也是</a:t>
            </a:r>
            <a:r>
              <a:rPr lang="zh-CN" altLang="en-US" sz="2200" dirty="0">
                <a:solidFill>
                  <a:srgbClr val="FF33CC"/>
                </a:solidFill>
                <a:latin typeface="宋体" panose="02010600030101010101" pitchFamily="2" charset="-122"/>
              </a:rPr>
              <a:t>可综合</a:t>
            </a:r>
            <a:r>
              <a:rPr lang="zh-CN" altLang="en-US" sz="2200" dirty="0">
                <a:latin typeface="宋体" panose="02010600030101010101" pitchFamily="2" charset="-122"/>
              </a:rPr>
              <a:t>的；</a:t>
            </a:r>
            <a:endParaRPr lang="zh-CN" altLang="en-US" sz="2200" dirty="0">
              <a:latin typeface="宋体" panose="02010600030101010101" pitchFamily="2" charset="-122"/>
            </a:endParaRPr>
          </a:p>
          <a:p>
            <a:pPr marL="663575" lvl="1" indent="-191770" eaLnBrk="1" hangingPunct="1">
              <a:lnSpc>
                <a:spcPct val="110000"/>
              </a:lnSpc>
              <a:spcBef>
                <a:spcPct val="0"/>
              </a:spcBef>
            </a:pPr>
            <a:r>
              <a:rPr lang="zh-CN" altLang="en-US" sz="2200" dirty="0">
                <a:latin typeface="宋体" panose="02010600030101010101" pitchFamily="2" charset="-122"/>
              </a:rPr>
              <a:t>一个逻辑网络由许多逻辑门和开关组成，用逻辑门的模型来描述逻辑网络</a:t>
            </a:r>
            <a:r>
              <a:rPr lang="zh-CN" altLang="en-US" sz="2200" dirty="0">
                <a:solidFill>
                  <a:srgbClr val="FF33CC"/>
                </a:solidFill>
                <a:latin typeface="宋体" panose="02010600030101010101" pitchFamily="2" charset="-122"/>
              </a:rPr>
              <a:t>最直观</a:t>
            </a:r>
            <a:r>
              <a:rPr lang="zh-CN" altLang="en-US" sz="2200" dirty="0">
                <a:latin typeface="宋体" panose="02010600030101010101" pitchFamily="2" charset="-122"/>
              </a:rPr>
              <a:t>！</a:t>
            </a:r>
            <a:endParaRPr lang="zh-CN" altLang="en-US" sz="2200" dirty="0">
              <a:latin typeface="宋体" panose="02010600030101010101" pitchFamily="2" charset="-122"/>
            </a:endParaRPr>
          </a:p>
          <a:p>
            <a:pPr marL="281305" lvl="0" indent="-281305" algn="just" eaLnBrk="1" hangingPunct="1">
              <a:lnSpc>
                <a:spcPct val="110000"/>
              </a:lnSpc>
              <a:spcBef>
                <a:spcPct val="0"/>
              </a:spcBef>
            </a:pPr>
            <a:r>
              <a:rPr lang="zh-CN" altLang="en-US" sz="2200" dirty="0">
                <a:latin typeface="华文新魏" panose="02010800040101010101" pitchFamily="2" charset="-122"/>
                <a:ea typeface="华文新魏" panose="02010800040101010101" pitchFamily="2" charset="-122"/>
              </a:rPr>
              <a:t>门类型的关键字有</a:t>
            </a:r>
            <a:r>
              <a:rPr lang="en-US" altLang="zh-CN" sz="2200" dirty="0">
                <a:solidFill>
                  <a:srgbClr val="FF0066"/>
                </a:solidFill>
                <a:latin typeface="华文新魏" panose="02010800040101010101" pitchFamily="2" charset="-122"/>
                <a:ea typeface="华文新魏" panose="02010800040101010101" pitchFamily="2" charset="-122"/>
              </a:rPr>
              <a:t>26</a:t>
            </a:r>
            <a:r>
              <a:rPr lang="zh-CN" altLang="en-US" sz="2200" dirty="0">
                <a:latin typeface="华文新魏" panose="02010800040101010101" pitchFamily="2" charset="-122"/>
                <a:ea typeface="华文新魏" panose="02010800040101010101" pitchFamily="2" charset="-122"/>
              </a:rPr>
              <a:t>个，常用的有</a:t>
            </a:r>
            <a:r>
              <a:rPr lang="en-US" altLang="zh-CN" sz="2200" dirty="0">
                <a:latin typeface="华文新魏" panose="02010800040101010101" pitchFamily="2" charset="-122"/>
                <a:ea typeface="华文新魏" panose="02010800040101010101" pitchFamily="2" charset="-122"/>
              </a:rPr>
              <a:t>9</a:t>
            </a:r>
            <a:r>
              <a:rPr lang="zh-CN" altLang="en-US" sz="2200" dirty="0">
                <a:latin typeface="华文新魏" panose="02010800040101010101" pitchFamily="2" charset="-122"/>
                <a:ea typeface="华文新魏" panose="02010800040101010101" pitchFamily="2" charset="-122"/>
              </a:rPr>
              <a:t>个：</a:t>
            </a:r>
            <a:endParaRPr lang="zh-CN" altLang="en-US" sz="2200" dirty="0">
              <a:latin typeface="华文新魏" panose="02010800040101010101" pitchFamily="2" charset="-122"/>
              <a:ea typeface="华文新魏" panose="02010800040101010101" pitchFamily="2" charset="-122"/>
            </a:endParaRPr>
          </a:p>
          <a:p>
            <a:pPr marL="281305" lvl="0" indent="-281305" algn="just" eaLnBrk="1" hangingPunct="1">
              <a:lnSpc>
                <a:spcPct val="110000"/>
              </a:lnSpc>
              <a:spcBef>
                <a:spcPct val="0"/>
              </a:spcBef>
              <a:buNone/>
            </a:pPr>
            <a:r>
              <a:rPr lang="zh-CN" altLang="en-US" sz="2200" dirty="0">
                <a:latin typeface="宋体" panose="02010600030101010101" pitchFamily="2" charset="-122"/>
              </a:rPr>
              <a:t>   </a:t>
            </a:r>
            <a:r>
              <a:rPr lang="en-US" altLang="zh-CN" sz="2200" b="0" dirty="0">
                <a:latin typeface="方正姚体" panose="02010601030101010101" pitchFamily="2" charset="-122"/>
                <a:ea typeface="方正姚体" panose="02010601030101010101" pitchFamily="2" charset="-122"/>
              </a:rPr>
              <a:t>not</a:t>
            </a:r>
            <a:r>
              <a:rPr lang="zh-CN" altLang="en-US" sz="2200" b="0" dirty="0">
                <a:latin typeface="方正姚体" panose="02010601030101010101" pitchFamily="2" charset="-122"/>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and</a:t>
            </a:r>
            <a:r>
              <a:rPr lang="zh-CN" altLang="en-US" sz="2200" b="0" dirty="0">
                <a:latin typeface="方正姚体" panose="02010601030101010101" pitchFamily="2" charset="-122"/>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nand</a:t>
            </a:r>
            <a:r>
              <a:rPr lang="zh-CN" altLang="en-US" sz="2200" b="0" dirty="0">
                <a:latin typeface="方正姚体" panose="02010601030101010101" pitchFamily="2" charset="-122"/>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or</a:t>
            </a:r>
            <a:r>
              <a:rPr lang="zh-CN" altLang="en-US" sz="2200" b="0" dirty="0">
                <a:latin typeface="方正姚体" panose="02010601030101010101" pitchFamily="2" charset="-122"/>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nor</a:t>
            </a:r>
            <a:r>
              <a:rPr lang="zh-CN" altLang="en-US" sz="2200" b="0" dirty="0">
                <a:latin typeface="方正姚体" panose="02010601030101010101" pitchFamily="2" charset="-122"/>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xor</a:t>
            </a:r>
            <a:r>
              <a:rPr lang="zh-CN" altLang="en-US" sz="2200" b="0" dirty="0">
                <a:latin typeface="方正姚体" panose="02010601030101010101" pitchFamily="2" charset="-122"/>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xnor</a:t>
            </a:r>
            <a:r>
              <a:rPr lang="zh-CN" altLang="en-US" sz="2200" b="0" dirty="0">
                <a:latin typeface="方正姚体" panose="02010601030101010101" pitchFamily="2" charset="-122"/>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buf</a:t>
            </a:r>
            <a:r>
              <a:rPr lang="zh-CN" altLang="en-US" sz="2200" b="0" dirty="0">
                <a:latin typeface="方正姚体" panose="02010601030101010101" pitchFamily="2" charset="-122"/>
                <a:ea typeface="方正姚体" panose="02010601030101010101" pitchFamily="2" charset="-122"/>
              </a:rPr>
              <a:t>，</a:t>
            </a:r>
            <a:endParaRPr lang="zh-CN" altLang="en-US" sz="2200" b="0" dirty="0">
              <a:latin typeface="方正姚体" panose="02010601030101010101" pitchFamily="2" charset="-122"/>
              <a:ea typeface="方正姚体" panose="02010601030101010101" pitchFamily="2" charset="-122"/>
            </a:endParaRPr>
          </a:p>
          <a:p>
            <a:pPr marL="281305" lvl="0" indent="-281305" algn="just" eaLnBrk="1" hangingPunct="1">
              <a:lnSpc>
                <a:spcPct val="110000"/>
              </a:lnSpc>
              <a:spcBef>
                <a:spcPct val="0"/>
              </a:spcBef>
              <a:buNone/>
            </a:pPr>
            <a:r>
              <a:rPr lang="zh-CN" altLang="en-US" sz="2200" b="0" dirty="0">
                <a:latin typeface="方正姚体" panose="02010601030101010101" pitchFamily="2" charset="-122"/>
                <a:ea typeface="方正姚体" panose="02010601030101010101" pitchFamily="2" charset="-122"/>
              </a:rPr>
              <a:t>       </a:t>
            </a:r>
            <a:r>
              <a:rPr lang="en-US" altLang="zh-CN" sz="2200" b="0" dirty="0">
                <a:latin typeface="方正姚体" panose="02010601030101010101" pitchFamily="2" charset="-122"/>
                <a:ea typeface="方正姚体" panose="02010601030101010101" pitchFamily="2" charset="-122"/>
              </a:rPr>
              <a:t>bufif1</a:t>
            </a:r>
            <a:r>
              <a:rPr lang="zh-CN" altLang="en-US" sz="2200" b="0" dirty="0">
                <a:latin typeface="方正姚体" panose="02010601030101010101" pitchFamily="2" charset="-122"/>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bufif0</a:t>
            </a:r>
            <a:r>
              <a:rPr lang="zh-CN" altLang="en-US" sz="2200" b="0" dirty="0">
                <a:latin typeface="方正姚体" panose="02010601030101010101" pitchFamily="2" charset="-122"/>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notif1</a:t>
            </a:r>
            <a:r>
              <a:rPr lang="zh-CN" altLang="en-US" sz="2200" b="0" dirty="0">
                <a:latin typeface="方正姚体" panose="02010601030101010101" pitchFamily="2" charset="-122"/>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notif0</a:t>
            </a:r>
            <a:r>
              <a:rPr lang="zh-CN" altLang="en-US" sz="2200" b="0" dirty="0">
                <a:latin typeface="方正姚体" panose="02010601030101010101" pitchFamily="2" charset="-122"/>
                <a:ea typeface="方正姚体" panose="02010601030101010101" pitchFamily="2" charset="-122"/>
              </a:rPr>
              <a:t>（各种三态门）</a:t>
            </a:r>
            <a:endParaRPr lang="zh-CN" altLang="en-US" sz="2200" b="0" dirty="0">
              <a:latin typeface="方正姚体" panose="02010601030101010101" pitchFamily="2" charset="-122"/>
              <a:ea typeface="方正姚体" panose="02010601030101010101" pitchFamily="2" charset="-122"/>
            </a:endParaRPr>
          </a:p>
          <a:p>
            <a:pPr marL="281305" lvl="0" indent="-281305" algn="just" eaLnBrk="1" hangingPunct="1">
              <a:lnSpc>
                <a:spcPct val="110000"/>
              </a:lnSpc>
              <a:spcBef>
                <a:spcPct val="0"/>
              </a:spcBef>
            </a:pPr>
            <a:r>
              <a:rPr lang="zh-CN" altLang="en-US" sz="2200" dirty="0">
                <a:latin typeface="华文新魏" panose="02010800040101010101" pitchFamily="2" charset="-122"/>
                <a:ea typeface="华文新魏" panose="02010800040101010101" pitchFamily="2" charset="-122"/>
              </a:rPr>
              <a:t>调用门原语的句法</a:t>
            </a:r>
            <a:r>
              <a:rPr lang="zh-CN" altLang="en-US" sz="2200" dirty="0">
                <a:latin typeface="宋体" panose="02010600030101010101" pitchFamily="2" charset="-122"/>
              </a:rPr>
              <a:t>：</a:t>
            </a:r>
            <a:endParaRPr lang="zh-CN" altLang="en-US" sz="2200" dirty="0">
              <a:latin typeface="宋体" panose="02010600030101010101" pitchFamily="2" charset="-122"/>
            </a:endParaRPr>
          </a:p>
        </p:txBody>
      </p:sp>
      <p:sp>
        <p:nvSpPr>
          <p:cNvPr id="2142214" name="Rectangle 6"/>
          <p:cNvSpPr/>
          <p:nvPr/>
        </p:nvSpPr>
        <p:spPr>
          <a:xfrm>
            <a:off x="2460625" y="5822950"/>
            <a:ext cx="5162550" cy="771525"/>
          </a:xfrm>
          <a:prstGeom prst="rect">
            <a:avLst/>
          </a:prstGeom>
          <a:solidFill>
            <a:srgbClr val="FFCC99"/>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nSpc>
                <a:spcPct val="110000"/>
              </a:lnSpc>
              <a:spcBef>
                <a:spcPct val="0"/>
              </a:spcBef>
              <a:buClr>
                <a:schemeClr val="hlink"/>
              </a:buClr>
              <a:buNone/>
            </a:pPr>
            <a:r>
              <a:rPr lang="zh-CN" altLang="zh-CN" sz="2000" dirty="0">
                <a:latin typeface="华文新魏" panose="02010800040101010101" pitchFamily="2" charset="-122"/>
                <a:ea typeface="华文新魏" panose="02010800040101010101" pitchFamily="2" charset="-122"/>
              </a:rPr>
              <a:t>注</a:t>
            </a:r>
            <a:r>
              <a:rPr lang="en-US" altLang="zh-CN" sz="2000" dirty="0">
                <a:latin typeface="华文新魏" panose="02010800040101010101" pitchFamily="2" charset="-122"/>
                <a:ea typeface="华文新魏" panose="02010800040101010101" pitchFamily="2" charset="-122"/>
              </a:rPr>
              <a:t>1</a:t>
            </a:r>
            <a:r>
              <a:rPr lang="zh-CN" altLang="zh-CN"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在</a:t>
            </a:r>
            <a:r>
              <a:rPr lang="zh-CN" altLang="en-US" sz="2000" dirty="0">
                <a:solidFill>
                  <a:srgbClr val="0000D8"/>
                </a:solidFill>
                <a:latin typeface="华文新魏" panose="02010800040101010101" pitchFamily="2" charset="-122"/>
                <a:ea typeface="华文新魏" panose="02010800040101010101" pitchFamily="2" charset="-122"/>
              </a:rPr>
              <a:t> </a:t>
            </a:r>
            <a:r>
              <a:rPr lang="zh-CN" altLang="en-US" sz="2000" dirty="0">
                <a:latin typeface="华文新魏" panose="02010800040101010101" pitchFamily="2" charset="-122"/>
                <a:ea typeface="华文新魏" panose="02010800040101010101" pitchFamily="2" charset="-122"/>
              </a:rPr>
              <a:t>端口列表中</a:t>
            </a:r>
            <a:r>
              <a:rPr lang="zh-CN" altLang="en-US" sz="2000" dirty="0">
                <a:solidFill>
                  <a:srgbClr val="FF0066"/>
                </a:solidFill>
                <a:latin typeface="华文新魏" panose="02010800040101010101" pitchFamily="2" charset="-122"/>
                <a:ea typeface="华文新魏" panose="02010800040101010101" pitchFamily="2" charset="-122"/>
              </a:rPr>
              <a:t>输出</a:t>
            </a:r>
            <a:r>
              <a:rPr lang="zh-CN" altLang="en-US" sz="2000" dirty="0">
                <a:latin typeface="华文新魏" panose="02010800040101010101" pitchFamily="2" charset="-122"/>
                <a:ea typeface="华文新魏" panose="02010800040101010101" pitchFamily="2" charset="-122"/>
              </a:rPr>
              <a:t>信号列在最前面；</a:t>
            </a:r>
            <a:endParaRPr lang="zh-CN" altLang="en-US" sz="2000" dirty="0">
              <a:latin typeface="华文新魏" panose="02010800040101010101" pitchFamily="2" charset="-122"/>
              <a:ea typeface="华文新魏" panose="02010800040101010101" pitchFamily="2" charset="-122"/>
            </a:endParaRPr>
          </a:p>
          <a:p>
            <a:pPr marL="0" lvl="0" indent="0">
              <a:lnSpc>
                <a:spcPct val="110000"/>
              </a:lnSpc>
              <a:spcBef>
                <a:spcPct val="0"/>
              </a:spcBef>
              <a:buClr>
                <a:schemeClr val="hlink"/>
              </a:buClr>
              <a:buNone/>
            </a:pPr>
            <a:r>
              <a:rPr lang="zh-CN" altLang="en-US" sz="2000" dirty="0">
                <a:latin typeface="华文新魏" panose="02010800040101010101" pitchFamily="2" charset="-122"/>
                <a:ea typeface="华文新魏" panose="02010800040101010101" pitchFamily="2" charset="-122"/>
              </a:rPr>
              <a:t>注</a:t>
            </a:r>
            <a:r>
              <a:rPr lang="en-US" altLang="zh-CN" sz="2000" dirty="0">
                <a:latin typeface="华文新魏" panose="02010800040101010101" pitchFamily="2" charset="-122"/>
                <a:ea typeface="华文新魏" panose="02010800040101010101" pitchFamily="2" charset="-122"/>
              </a:rPr>
              <a:t>2</a:t>
            </a:r>
            <a:r>
              <a:rPr lang="zh-CN" altLang="en-US" sz="2000" dirty="0">
                <a:latin typeface="华文新魏" panose="02010800040101010101" pitchFamily="2" charset="-122"/>
                <a:ea typeface="华文新魏" panose="02010800040101010101" pitchFamily="2" charset="-122"/>
              </a:rPr>
              <a:t>：门级描述不适于描述复杂的系统！</a:t>
            </a:r>
            <a:endParaRPr lang="zh-CN" altLang="en-US" sz="2000" dirty="0">
              <a:latin typeface="华文新魏" panose="02010800040101010101" pitchFamily="2" charset="-122"/>
              <a:ea typeface="华文新魏" panose="02010800040101010101" pitchFamily="2" charset="-122"/>
            </a:endParaRPr>
          </a:p>
        </p:txBody>
      </p:sp>
      <p:sp>
        <p:nvSpPr>
          <p:cNvPr id="2142215" name="AutoShape 7"/>
          <p:cNvSpPr/>
          <p:nvPr/>
        </p:nvSpPr>
        <p:spPr>
          <a:xfrm>
            <a:off x="4806950" y="927100"/>
            <a:ext cx="2514600" cy="381000"/>
          </a:xfrm>
          <a:prstGeom prst="wedgeRectCallout">
            <a:avLst>
              <a:gd name="adj1" fmla="val -58773"/>
              <a:gd name="adj2" fmla="val 85833"/>
            </a:avLst>
          </a:prstGeom>
          <a:solidFill>
            <a:srgbClr val="FFCCFF"/>
          </a:solidFill>
          <a:ln w="9525">
            <a:noFill/>
          </a:ln>
          <a:effectLst>
            <a:prstShdw prst="shdw17" dist="17961" dir="2699999">
              <a:srgbClr val="997A99"/>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2000" dirty="0">
                <a:solidFill>
                  <a:srgbClr val="FF0066"/>
                </a:solidFill>
                <a:latin typeface="宋体" panose="02010600030101010101" pitchFamily="2" charset="-122"/>
              </a:rPr>
              <a:t>结构</a:t>
            </a:r>
            <a:r>
              <a:rPr lang="zh-CN" altLang="en-US" sz="2000" b="0" dirty="0">
                <a:latin typeface="宋体" panose="02010600030101010101" pitchFamily="2" charset="-122"/>
              </a:rPr>
              <a:t>描述，最</a:t>
            </a:r>
            <a:r>
              <a:rPr lang="zh-CN" altLang="en-US" sz="2000" dirty="0">
                <a:solidFill>
                  <a:srgbClr val="FF0066"/>
                </a:solidFill>
                <a:latin typeface="宋体" panose="02010600030101010101" pitchFamily="2" charset="-122"/>
              </a:rPr>
              <a:t>直观</a:t>
            </a:r>
            <a:r>
              <a:rPr lang="zh-CN" altLang="en-US" sz="2000" b="0" dirty="0">
                <a:latin typeface="宋体" panose="02010600030101010101" pitchFamily="2" charset="-122"/>
              </a:rPr>
              <a:t>！</a:t>
            </a:r>
            <a:endParaRPr lang="zh-CN" altLang="en-US" sz="2000" b="0" dirty="0">
              <a:latin typeface="宋体" panose="02010600030101010101" pitchFamily="2" charset="-122"/>
            </a:endParaRPr>
          </a:p>
        </p:txBody>
      </p:sp>
      <p:sp>
        <p:nvSpPr>
          <p:cNvPr id="2142216" name="AutoShape 8"/>
          <p:cNvSpPr/>
          <p:nvPr/>
        </p:nvSpPr>
        <p:spPr>
          <a:xfrm>
            <a:off x="4321175" y="4641850"/>
            <a:ext cx="1219200" cy="381000"/>
          </a:xfrm>
          <a:prstGeom prst="wedgeRectCallout">
            <a:avLst>
              <a:gd name="adj1" fmla="val -99741"/>
              <a:gd name="adj2" fmla="val 85833"/>
            </a:avLst>
          </a:prstGeom>
          <a:solidFill>
            <a:srgbClr val="FFCCFF"/>
          </a:solidFill>
          <a:ln w="9525">
            <a:noFill/>
          </a:ln>
          <a:effectLst>
            <a:prstShdw prst="shdw17" dist="17961" dir="2699999">
              <a:srgbClr val="997A99"/>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2000" b="0" dirty="0">
                <a:latin typeface="宋体" panose="02010600030101010101" pitchFamily="2" charset="-122"/>
              </a:rPr>
              <a:t>可省略！</a:t>
            </a:r>
            <a:r>
              <a:rPr lang="zh-CN" altLang="en-US" sz="2000" dirty="0">
                <a:solidFill>
                  <a:srgbClr val="FF0066"/>
                </a:solidFill>
                <a:latin typeface="宋体" panose="02010600030101010101" pitchFamily="2" charset="-122"/>
              </a:rPr>
              <a:t> </a:t>
            </a:r>
            <a:endParaRPr lang="zh-CN" altLang="en-US" sz="2000" b="0" dirty="0">
              <a:latin typeface="宋体" panose="0201060003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42211"/>
                                        </p:tgtEl>
                                        <p:attrNameLst>
                                          <p:attrName>style.visibility</p:attrName>
                                        </p:attrNameLst>
                                      </p:cBhvr>
                                      <p:to>
                                        <p:strVal val="visible"/>
                                      </p:to>
                                    </p:set>
                                    <p:anim calcmode="lin" valueType="num">
                                      <p:cBhvr additive="base">
                                        <p:cTn id="7" dur="500" fill="hold"/>
                                        <p:tgtEl>
                                          <p:spTgt spid="2142211"/>
                                        </p:tgtEl>
                                        <p:attrNameLst>
                                          <p:attrName>ppt_x</p:attrName>
                                        </p:attrNameLst>
                                      </p:cBhvr>
                                      <p:tavLst>
                                        <p:tav tm="0">
                                          <p:val>
                                            <p:strVal val="0-#ppt_w/2"/>
                                          </p:val>
                                        </p:tav>
                                        <p:tav tm="100000">
                                          <p:val>
                                            <p:strVal val="#ppt_x"/>
                                          </p:val>
                                        </p:tav>
                                      </p:tavLst>
                                    </p:anim>
                                    <p:anim calcmode="lin" valueType="num">
                                      <p:cBhvr additive="base">
                                        <p:cTn id="8" dur="500" fill="hold"/>
                                        <p:tgtEl>
                                          <p:spTgt spid="21422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142215"/>
                                        </p:tgtEl>
                                        <p:attrNameLst>
                                          <p:attrName>style.visibility</p:attrName>
                                        </p:attrNameLst>
                                      </p:cBhvr>
                                      <p:to>
                                        <p:strVal val="visible"/>
                                      </p:to>
                                    </p:set>
                                    <p:animEffect transition="in" filter="dissolve">
                                      <p:cBhvr>
                                        <p:cTn id="13" dur="500"/>
                                        <p:tgtEl>
                                          <p:spTgt spid="214221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142213"/>
                                        </p:tgtEl>
                                        <p:attrNameLst>
                                          <p:attrName>style.visibility</p:attrName>
                                        </p:attrNameLst>
                                      </p:cBhvr>
                                      <p:to>
                                        <p:strVal val="visible"/>
                                      </p:to>
                                    </p:set>
                                    <p:anim calcmode="lin" valueType="num">
                                      <p:cBhvr additive="base">
                                        <p:cTn id="18" dur="500" fill="hold"/>
                                        <p:tgtEl>
                                          <p:spTgt spid="2142213"/>
                                        </p:tgtEl>
                                        <p:attrNameLst>
                                          <p:attrName>ppt_x</p:attrName>
                                        </p:attrNameLst>
                                      </p:cBhvr>
                                      <p:tavLst>
                                        <p:tav tm="0">
                                          <p:val>
                                            <p:strVal val="0-#ppt_w/2"/>
                                          </p:val>
                                        </p:tav>
                                        <p:tav tm="100000">
                                          <p:val>
                                            <p:strVal val="#ppt_x"/>
                                          </p:val>
                                        </p:tav>
                                      </p:tavLst>
                                    </p:anim>
                                    <p:anim calcmode="lin" valueType="num">
                                      <p:cBhvr additive="base">
                                        <p:cTn id="19" dur="500" fill="hold"/>
                                        <p:tgtEl>
                                          <p:spTgt spid="214221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142212"/>
                                        </p:tgtEl>
                                        <p:attrNameLst>
                                          <p:attrName>style.visibility</p:attrName>
                                        </p:attrNameLst>
                                      </p:cBhvr>
                                      <p:to>
                                        <p:strVal val="visible"/>
                                      </p:to>
                                    </p:set>
                                    <p:animEffect transition="in" filter="wipe(left)">
                                      <p:cBhvr>
                                        <p:cTn id="24" dur="500"/>
                                        <p:tgtEl>
                                          <p:spTgt spid="2142212"/>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142216"/>
                                        </p:tgtEl>
                                        <p:attrNameLst>
                                          <p:attrName>style.visibility</p:attrName>
                                        </p:attrNameLst>
                                      </p:cBhvr>
                                      <p:to>
                                        <p:strVal val="visible"/>
                                      </p:to>
                                    </p:set>
                                    <p:animEffect transition="in" filter="dissolve">
                                      <p:cBhvr>
                                        <p:cTn id="29" dur="500"/>
                                        <p:tgtEl>
                                          <p:spTgt spid="2142216"/>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2142214"/>
                                        </p:tgtEl>
                                        <p:attrNameLst>
                                          <p:attrName>style.visibility</p:attrName>
                                        </p:attrNameLst>
                                      </p:cBhvr>
                                      <p:to>
                                        <p:strVal val="visible"/>
                                      </p:to>
                                    </p:set>
                                    <p:anim calcmode="lin" valueType="num">
                                      <p:cBhvr>
                                        <p:cTn id="34" dur="500" fill="hold"/>
                                        <p:tgtEl>
                                          <p:spTgt spid="2142214"/>
                                        </p:tgtEl>
                                        <p:attrNameLst>
                                          <p:attrName>ppt_w</p:attrName>
                                        </p:attrNameLst>
                                      </p:cBhvr>
                                      <p:tavLst>
                                        <p:tav tm="0">
                                          <p:val>
                                            <p:fltVal val="0.000000"/>
                                          </p:val>
                                        </p:tav>
                                        <p:tav tm="100000">
                                          <p:val>
                                            <p:strVal val="#ppt_w"/>
                                          </p:val>
                                        </p:tav>
                                      </p:tavLst>
                                    </p:anim>
                                    <p:anim calcmode="lin" valueType="num">
                                      <p:cBhvr>
                                        <p:cTn id="35" dur="500" fill="hold"/>
                                        <p:tgtEl>
                                          <p:spTgt spid="2142214"/>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2211" grpId="0"/>
      <p:bldP spid="2142212" grpId="0" animBg="1"/>
      <p:bldP spid="2142213" grpId="0"/>
      <p:bldP spid="2142214" grpId="0" animBg="1"/>
      <p:bldP spid="2142215" grpId="0" animBg="1"/>
      <p:bldP spid="214221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Rectangle 2" descr="Large confetti"/>
          <p:cNvSpPr>
            <a:spLocks noGrp="1"/>
          </p:cNvSpPr>
          <p:nvPr>
            <p:ph type="title" idx="4294967295"/>
          </p:nvPr>
        </p:nvSpPr>
        <p:spPr>
          <a:xfrm>
            <a:off x="539750" y="285750"/>
            <a:ext cx="7467600" cy="630238"/>
          </a:xfrm>
          <a:ln/>
        </p:spPr>
        <p:txBody>
          <a:bodyPr vert="horz" wrap="square" lIns="91440" tIns="45720" rIns="91440" bIns="45720" anchor="b" anchorCtr="0"/>
          <a:p>
            <a:pPr eaLnBrk="1" hangingPunct="1"/>
            <a:r>
              <a:rPr lang="zh-CN" altLang="en-US" sz="3200" dirty="0">
                <a:solidFill>
                  <a:srgbClr val="FF0000"/>
                </a:solidFill>
              </a:rPr>
              <a:t>门级（结构）风格的描述</a:t>
            </a:r>
            <a:endParaRPr lang="zh-CN" altLang="en-US" sz="3200" dirty="0">
              <a:solidFill>
                <a:srgbClr val="FF0000"/>
              </a:solidFill>
            </a:endParaRPr>
          </a:p>
        </p:txBody>
      </p:sp>
      <p:sp>
        <p:nvSpPr>
          <p:cNvPr id="133123" name="Rectangle 3"/>
          <p:cNvSpPr/>
          <p:nvPr/>
        </p:nvSpPr>
        <p:spPr>
          <a:xfrm>
            <a:off x="539750" y="1196975"/>
            <a:ext cx="8208963" cy="2879725"/>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a:lnSpc>
                <a:spcPct val="105000"/>
              </a:lnSpc>
              <a:spcBef>
                <a:spcPct val="60000"/>
              </a:spcBef>
              <a:buClrTx/>
              <a:buFontTx/>
              <a:buBlip>
                <a:blip r:embed="rId1"/>
              </a:buBlip>
            </a:pPr>
            <a:r>
              <a:rPr lang="zh-CN" altLang="en-US" sz="2000" dirty="0"/>
              <a:t>在</a:t>
            </a:r>
            <a:r>
              <a:rPr lang="en-US" altLang="zh-CN" sz="2000" dirty="0"/>
              <a:t>Verilog HDL</a:t>
            </a:r>
            <a:r>
              <a:rPr lang="zh-CN" altLang="en-US" sz="2000" dirty="0"/>
              <a:t>中可使用以下方式描述电路结构：</a:t>
            </a:r>
            <a:endParaRPr lang="zh-CN" altLang="en-US" sz="2000" dirty="0"/>
          </a:p>
          <a:p>
            <a:pPr marL="742950" lvl="1" indent="-285750">
              <a:spcBef>
                <a:spcPct val="35000"/>
              </a:spcBef>
              <a:buClr>
                <a:schemeClr val="bg2"/>
              </a:buClr>
              <a:buSzPct val="70000"/>
              <a:buFont typeface="Wingdings" panose="05000000000000000000" pitchFamily="2" charset="2"/>
              <a:buChar char="n"/>
            </a:pPr>
            <a:r>
              <a:rPr lang="zh-CN" altLang="en-US" sz="2000" b="0" dirty="0"/>
              <a:t>内置门原语（门级）</a:t>
            </a:r>
            <a:endParaRPr lang="zh-CN" altLang="en-US" sz="2000" b="0" dirty="0"/>
          </a:p>
          <a:p>
            <a:pPr marL="742950" lvl="1" indent="-285750">
              <a:spcBef>
                <a:spcPct val="35000"/>
              </a:spcBef>
              <a:buClr>
                <a:schemeClr val="bg2"/>
              </a:buClr>
              <a:buSzPct val="70000"/>
              <a:buFont typeface="Wingdings" panose="05000000000000000000" pitchFamily="2" charset="2"/>
              <a:buChar char="n"/>
            </a:pPr>
            <a:r>
              <a:rPr lang="zh-CN" altLang="en-US" sz="2000" b="0" dirty="0"/>
              <a:t>开关级原语（晶体管级）</a:t>
            </a:r>
            <a:endParaRPr lang="zh-CN" altLang="en-US" sz="2000" b="0" dirty="0"/>
          </a:p>
          <a:p>
            <a:pPr marL="742950" lvl="1" indent="-285750">
              <a:spcBef>
                <a:spcPct val="35000"/>
              </a:spcBef>
              <a:buClr>
                <a:schemeClr val="bg2"/>
              </a:buClr>
              <a:buSzPct val="70000"/>
              <a:buFont typeface="Wingdings" panose="05000000000000000000" pitchFamily="2" charset="2"/>
              <a:buChar char="n"/>
            </a:pPr>
            <a:r>
              <a:rPr lang="zh-CN" altLang="en-US" sz="2000" b="0" dirty="0"/>
              <a:t>用户定义的原语（门级）</a:t>
            </a:r>
            <a:endParaRPr lang="zh-CN" altLang="en-US" sz="2000" b="0" dirty="0"/>
          </a:p>
          <a:p>
            <a:pPr marL="742950" lvl="1" indent="-285750">
              <a:spcBef>
                <a:spcPct val="35000"/>
              </a:spcBef>
              <a:buClr>
                <a:schemeClr val="bg2"/>
              </a:buClr>
              <a:buSzPct val="70000"/>
              <a:buFont typeface="Wingdings" panose="05000000000000000000" pitchFamily="2" charset="2"/>
              <a:buChar char="n"/>
            </a:pPr>
            <a:r>
              <a:rPr lang="zh-CN" altLang="en-US" sz="2000" b="0" dirty="0">
                <a:solidFill>
                  <a:srgbClr val="FF0000"/>
                </a:solidFill>
              </a:rPr>
              <a:t>模块实例 （创建层次结构描述电路）</a:t>
            </a:r>
            <a:endParaRPr lang="zh-CN" altLang="en-US" sz="2000" b="0" dirty="0">
              <a:solidFill>
                <a:srgbClr val="FF0000"/>
              </a:solidFill>
            </a:endParaRPr>
          </a:p>
          <a:p>
            <a:pPr marL="342900" lvl="0" indent="-342900">
              <a:lnSpc>
                <a:spcPct val="105000"/>
              </a:lnSpc>
              <a:spcBef>
                <a:spcPct val="60000"/>
              </a:spcBef>
              <a:buClrTx/>
              <a:buFontTx/>
              <a:buNone/>
            </a:pPr>
            <a:r>
              <a:rPr lang="zh-CN" altLang="en-US" sz="2000" b="0" dirty="0"/>
              <a:t>     例：</a:t>
            </a:r>
            <a:r>
              <a:rPr lang="en-US" altLang="zh-CN" sz="2000" b="0" dirty="0"/>
              <a:t>2</a:t>
            </a:r>
            <a:r>
              <a:rPr lang="zh-CN" altLang="en-US" sz="2000" b="0" dirty="0"/>
              <a:t>选</a:t>
            </a:r>
            <a:r>
              <a:rPr lang="en-US" altLang="zh-CN" sz="2000" b="0" dirty="0"/>
              <a:t>1</a:t>
            </a:r>
            <a:r>
              <a:rPr lang="zh-CN" altLang="en-US" sz="2000" b="0" dirty="0"/>
              <a:t>数据选择器（</a:t>
            </a:r>
            <a:r>
              <a:rPr lang="en-US" altLang="zh-CN" sz="2000" b="0" dirty="0"/>
              <a:t>MUX</a:t>
            </a:r>
            <a:r>
              <a:rPr lang="zh-CN" altLang="en-US" sz="2000" b="0" dirty="0"/>
              <a:t>）电路 ，使用内置门原语对</a:t>
            </a:r>
            <a:r>
              <a:rPr lang="en-US" altLang="zh-CN" sz="2000" b="0" dirty="0"/>
              <a:t>2</a:t>
            </a:r>
            <a:r>
              <a:rPr lang="zh-CN" altLang="en-US" sz="2000" b="0" dirty="0"/>
              <a:t>选</a:t>
            </a:r>
            <a:r>
              <a:rPr lang="en-US" altLang="zh-CN" sz="2000" b="0" dirty="0"/>
              <a:t>1 MUX</a:t>
            </a:r>
            <a:r>
              <a:rPr lang="zh-CN" altLang="en-US" sz="2000" b="0" dirty="0"/>
              <a:t>的结构进行门级风格描述 ：</a:t>
            </a:r>
            <a:endParaRPr lang="zh-CN" altLang="en-US" sz="2000" b="0" dirty="0"/>
          </a:p>
        </p:txBody>
      </p:sp>
      <p:pic>
        <p:nvPicPr>
          <p:cNvPr id="133124" name="Picture 5" descr="Snap3"/>
          <p:cNvPicPr>
            <a:picLocks noChangeAspect="1"/>
          </p:cNvPicPr>
          <p:nvPr/>
        </p:nvPicPr>
        <p:blipFill>
          <a:blip r:embed="rId2"/>
          <a:stretch>
            <a:fillRect/>
          </a:stretch>
        </p:blipFill>
        <p:spPr>
          <a:xfrm>
            <a:off x="827088" y="4149725"/>
            <a:ext cx="4249737" cy="2138363"/>
          </a:xfrm>
          <a:prstGeom prst="rect">
            <a:avLst/>
          </a:prstGeom>
          <a:noFill/>
          <a:ln w="9525">
            <a:noFill/>
          </a:ln>
        </p:spPr>
      </p:pic>
      <p:pic>
        <p:nvPicPr>
          <p:cNvPr id="133125" name="Picture 6" descr="Snap4"/>
          <p:cNvPicPr>
            <a:picLocks noChangeAspect="1"/>
          </p:cNvPicPr>
          <p:nvPr/>
        </p:nvPicPr>
        <p:blipFill>
          <a:blip r:embed="rId3"/>
          <a:stretch>
            <a:fillRect/>
          </a:stretch>
        </p:blipFill>
        <p:spPr>
          <a:xfrm>
            <a:off x="5148263" y="4005263"/>
            <a:ext cx="3382962" cy="2335212"/>
          </a:xfrm>
          <a:prstGeom prst="rect">
            <a:avLst/>
          </a:prstGeom>
          <a:noFill/>
          <a:ln w="9525" cap="flat" cmpd="sng">
            <a:solidFill>
              <a:srgbClr val="0000FF"/>
            </a:solidFill>
            <a:prstDash val="solid"/>
            <a:miter/>
            <a:headEnd type="none" w="med" len="med"/>
            <a:tailEnd type="none" w="med" len="med"/>
          </a:ln>
        </p:spPr>
      </p:pic>
    </p:spTree>
  </p:cSld>
  <p:clrMapOvr>
    <a:masterClrMapping/>
  </p:clrMapOvr>
  <p:transition spd="med">
    <p:cover dir="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1" name="Rectangle 3"/>
          <p:cNvSpPr>
            <a:spLocks noGrp="1" noChangeArrowheads="1"/>
          </p:cNvSpPr>
          <p:nvPr>
            <p:ph type="body" sz="half" idx="1"/>
          </p:nvPr>
        </p:nvSpPr>
        <p:spPr>
          <a:xfrm>
            <a:off x="0" y="1052513"/>
            <a:ext cx="9296400" cy="5040313"/>
          </a:xfrm>
        </p:spPr>
        <p:txBody>
          <a:bodyPr vert="horz" wrap="square" lIns="91440" tIns="45720" rIns="91440" bIns="45720" numCol="1" anchor="t" anchorCtr="0" compatLnSpc="1"/>
          <a:lstStyle/>
          <a:p>
            <a:pPr marL="0" marR="0" lvl="0" indent="0" algn="l" defTabSz="914400" rtl="0" eaLnBrk="0" fontAlgn="base" latinLnBrk="0" hangingPunct="0">
              <a:lnSpc>
                <a:spcPts val="3300"/>
              </a:lnSpc>
              <a:spcBef>
                <a:spcPct val="20000"/>
              </a:spcBef>
              <a:spcAft>
                <a:spcPct val="0"/>
              </a:spcAft>
              <a:buClr>
                <a:srgbClr val="3333FF"/>
              </a:buClr>
              <a:buSzTx/>
              <a:buFont typeface="Wingdings" panose="05000000000000000000" pitchFamily="2" charset="2"/>
              <a:buNone/>
              <a:defRPr/>
            </a:pPr>
            <a:r>
              <a:rPr kumimoji="1"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1" lang="zh-CN" altLang="en-US" sz="2400" b="1" i="0" u="none" strike="noStrike" kern="1200" cap="none" spc="0" normalizeH="0" baseline="0" noProof="0" dirty="0" smtClean="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模块例化语句</a:t>
            </a:r>
            <a:r>
              <a:rPr kumimoji="1"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的基本格式如下：</a:t>
            </a:r>
            <a:endParaRPr kumimoji="1"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ts val="3300"/>
              </a:lnSpc>
              <a:spcBef>
                <a:spcPct val="20000"/>
              </a:spcBef>
              <a:spcAft>
                <a:spcPct val="0"/>
              </a:spcAft>
              <a:buClr>
                <a:srgbClr val="3333FF"/>
              </a:buClr>
              <a:buSzTx/>
              <a:buFont typeface="Wingdings" panose="05000000000000000000" pitchFamily="2" charset="2"/>
              <a:buNone/>
              <a:defRPr/>
            </a:pPr>
            <a:r>
              <a:rPr kumimoji="1" lang="en-US" altLang="zh-CN" sz="1800" b="1" i="0" u="none" strike="noStrike" kern="0" cap="none" spc="0" normalizeH="0" baseline="0" noProof="0" dirty="0" smtClean="0">
                <a:ln>
                  <a:noFill/>
                </a:ln>
                <a:solidFill>
                  <a:srgbClr val="00B050"/>
                </a:solidFill>
                <a:effectLst/>
                <a:uLnTx/>
                <a:uFillTx/>
                <a:latin typeface="Times New Roman" panose="02020603050405020304" pitchFamily="18" charset="0"/>
                <a:ea typeface="+mn-ea"/>
                <a:cs typeface="Times New Roman" panose="02020603050405020304" pitchFamily="18" charset="0"/>
              </a:rPr>
              <a:t>  &lt;</a:t>
            </a:r>
            <a:r>
              <a:rPr kumimoji="1" lang="en-US" altLang="zh-CN" sz="1800" b="1" i="0" u="none" strike="noStrike" kern="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module_name</a:t>
            </a:r>
            <a:r>
              <a:rPr kumimoji="1" lang="en-US" altLang="zh-CN" sz="1800" b="1" i="0" u="none" strike="noStrike" kern="0" cap="none" spc="0" normalizeH="0" baseline="0" noProof="0" dirty="0" smtClean="0">
                <a:ln>
                  <a:noFill/>
                </a:ln>
                <a:solidFill>
                  <a:srgbClr val="00B050"/>
                </a:solidFill>
                <a:effectLst/>
                <a:uLnTx/>
                <a:uFillTx/>
                <a:latin typeface="Times New Roman" panose="02020603050405020304" pitchFamily="18" charset="0"/>
                <a:ea typeface="+mn-ea"/>
                <a:cs typeface="Times New Roman" panose="02020603050405020304" pitchFamily="18" charset="0"/>
              </a:rPr>
              <a:t>&gt;   &lt;</a:t>
            </a:r>
            <a:r>
              <a:rPr kumimoji="1" lang="en-US" altLang="zh-CN" sz="1800" b="1" i="0" u="none" strike="noStrike" kern="0" cap="none" spc="0" normalizeH="0" baseline="0" noProof="0" dirty="0" err="1">
                <a:ln>
                  <a:noFill/>
                </a:ln>
                <a:solidFill>
                  <a:srgbClr val="00B050"/>
                </a:solidFill>
                <a:effectLst/>
                <a:uLnTx/>
                <a:uFillTx/>
                <a:latin typeface="Times New Roman" panose="02020603050405020304" pitchFamily="18" charset="0"/>
                <a:ea typeface="+mn-ea"/>
                <a:cs typeface="Times New Roman" panose="02020603050405020304" pitchFamily="18" charset="0"/>
              </a:rPr>
              <a:t>list_of_variable</a:t>
            </a:r>
            <a:r>
              <a:rPr kumimoji="1" lang="en-US" altLang="zh-CN" sz="1800" b="1" i="0" u="none" strike="noStrike" kern="0" cap="none" spc="0" normalizeH="0" baseline="0" noProof="0" dirty="0" smtClean="0">
                <a:ln>
                  <a:noFill/>
                </a:ln>
                <a:solidFill>
                  <a:srgbClr val="00B050"/>
                </a:solidFill>
                <a:effectLst/>
                <a:uLnTx/>
                <a:uFillTx/>
                <a:latin typeface="Times New Roman" panose="02020603050405020304" pitchFamily="18" charset="0"/>
                <a:ea typeface="+mn-ea"/>
                <a:cs typeface="Times New Roman" panose="02020603050405020304" pitchFamily="18" charset="0"/>
              </a:rPr>
              <a:t>&gt; &lt;</a:t>
            </a:r>
            <a:r>
              <a:rPr kumimoji="1" lang="en-US" altLang="zh-CN" sz="1800" b="1" i="0" u="none" strike="noStrike" kern="0" cap="none" spc="0" normalizeH="0" baseline="0" noProof="0" dirty="0" err="1">
                <a:ln>
                  <a:noFill/>
                </a:ln>
                <a:solidFill>
                  <a:srgbClr val="00B050"/>
                </a:solidFill>
                <a:effectLst/>
                <a:uLnTx/>
                <a:uFillTx/>
                <a:latin typeface="Times New Roman" panose="02020603050405020304" pitchFamily="18" charset="0"/>
                <a:ea typeface="+mn-ea"/>
                <a:cs typeface="Times New Roman" panose="02020603050405020304" pitchFamily="18" charset="0"/>
              </a:rPr>
              <a:t>module_example_name</a:t>
            </a:r>
            <a:r>
              <a:rPr kumimoji="1" lang="en-US" altLang="zh-CN" sz="1800" b="1" i="0" u="none" strike="noStrike" kern="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&gt;</a:t>
            </a:r>
            <a:r>
              <a:rPr kumimoji="1" lang="zh-CN" altLang="en-US" sz="1800" b="1" i="0" u="none" strike="noStrike" kern="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a:t>
            </a:r>
            <a:r>
              <a:rPr kumimoji="1" lang="en-US" altLang="zh-CN" sz="1800" b="1" i="0" u="none" strike="noStrike" kern="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&lt;</a:t>
            </a:r>
            <a:r>
              <a:rPr kumimoji="1" lang="en-US" altLang="zh-CN" sz="1800" b="1" i="0" u="none" strike="noStrike" kern="0" cap="none" spc="0" normalizeH="0" baseline="0" noProof="0" dirty="0" err="1">
                <a:ln>
                  <a:noFill/>
                </a:ln>
                <a:solidFill>
                  <a:srgbClr val="00B050"/>
                </a:solidFill>
                <a:effectLst/>
                <a:uLnTx/>
                <a:uFillTx/>
                <a:latin typeface="Times New Roman" panose="02020603050405020304" pitchFamily="18" charset="0"/>
                <a:ea typeface="+mn-ea"/>
                <a:cs typeface="Times New Roman" panose="02020603050405020304" pitchFamily="18" charset="0"/>
              </a:rPr>
              <a:t>list_of_port</a:t>
            </a:r>
            <a:r>
              <a:rPr kumimoji="1" lang="en-US" altLang="zh-CN" sz="1800" b="1" i="0" u="none" strike="noStrike" kern="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&gt;</a:t>
            </a:r>
            <a:r>
              <a:rPr kumimoji="1" lang="zh-CN" altLang="en-US" sz="1800" b="1" i="0" u="none" strike="noStrike" kern="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a:t>
            </a:r>
            <a:endParaRPr kumimoji="1" lang="zh-CN" altLang="en-US" sz="1800" b="1" i="0" u="none" strike="noStrike" kern="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ts val="3300"/>
              </a:lnSpc>
              <a:spcBef>
                <a:spcPct val="20000"/>
              </a:spcBef>
              <a:spcAft>
                <a:spcPct val="0"/>
              </a:spcAft>
              <a:buClr>
                <a:srgbClr val="3333FF"/>
              </a:buClr>
              <a:buSzTx/>
              <a:buFont typeface="Wingdings" panose="05000000000000000000" pitchFamily="2" charset="2"/>
              <a:buNone/>
              <a:defRPr/>
            </a:pPr>
            <a:r>
              <a:rPr kumimoji="1"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其中：</a:t>
            </a:r>
            <a:endParaRPr kumimoji="1"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ts val="3300"/>
              </a:lnSpc>
              <a:spcBef>
                <a:spcPct val="20000"/>
              </a:spcBef>
              <a:spcAft>
                <a:spcPct val="0"/>
              </a:spcAft>
              <a:buClr>
                <a:srgbClr val="FF0000"/>
              </a:buClr>
              <a:buSzPct val="80000"/>
              <a:buFont typeface="Wingdings" panose="05000000000000000000" pitchFamily="2" charset="2"/>
              <a:buChar char="p"/>
              <a:defRPr/>
            </a:pPr>
            <a:r>
              <a:rPr kumimoji="1" lang="en-US" altLang="zh-CN" sz="2400" b="1" i="0" u="none" strike="noStrike" kern="1200" cap="none" spc="0" normalizeH="0" baseline="0" noProof="0" dirty="0" smtClean="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module_name</a:t>
            </a:r>
            <a:r>
              <a:rPr kumimoji="1"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是</a:t>
            </a:r>
            <a:r>
              <a:rPr kumimoji="1" lang="zh-CN" altLang="en-US" sz="2400" b="1" i="0" u="none" strike="noStrike" kern="1200" cap="none" spc="0" normalizeH="0" baseline="0" noProof="0" dirty="0" smtClean="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指被</a:t>
            </a:r>
            <a:r>
              <a:rPr kumimoji="1"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调用模块指定的</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模 </a:t>
            </a:r>
            <a:r>
              <a:rPr kumimoji="1" lang="zh-CN" altLang="en-US" sz="2400" b="1" i="0" u="none" strike="noStrike" kern="1200" cap="none" spc="0" normalizeH="0" baseline="0" noProof="0" dirty="0" smtClean="0">
                <a:ln>
                  <a:noFill/>
                </a:ln>
                <a:solidFill>
                  <a:srgbClr val="FF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块</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名</a:t>
            </a:r>
            <a:r>
              <a:rPr kumimoji="1" lang="zh-CN" altLang="en-US" sz="2400" b="1" i="0" u="none" strike="noStrike" kern="1200" cap="none" spc="0" normalizeH="0" baseline="0" noProof="0" dirty="0" smtClean="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400" b="1" i="0" u="none" strike="noStrike" kern="1200" cap="none" spc="0" normalizeH="0" baseline="0" noProof="0" dirty="0" smtClean="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ts val="3300"/>
              </a:lnSpc>
              <a:spcBef>
                <a:spcPct val="20000"/>
              </a:spcBef>
              <a:spcAft>
                <a:spcPct val="0"/>
              </a:spcAft>
              <a:buClr>
                <a:srgbClr val="FF0000"/>
              </a:buClr>
              <a:buSzPct val="80000"/>
              <a:buFont typeface="Wingdings" panose="05000000000000000000" pitchFamily="2" charset="2"/>
              <a:buChar char="p"/>
              <a:defRPr/>
            </a:pPr>
            <a:r>
              <a:rPr kumimoji="1"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b="1" i="0" u="none" strike="noStrike" kern="1200" cap="none" spc="0" normalizeH="0" baseline="0" noProof="0" dirty="0" err="1">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list_of_variable</a:t>
            </a:r>
            <a:r>
              <a:rPr kumimoji="1"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是</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可选项</a:t>
            </a:r>
            <a:r>
              <a:rPr kumimoji="1"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，它是由一些参数值</a:t>
            </a:r>
            <a:r>
              <a:rPr kumimoji="1" lang="zh-CN" altLang="en-US" sz="2400" b="1" i="0" u="none" strike="noStrike" kern="1200" cap="none" spc="0" normalizeH="0" baseline="0" noProof="0" dirty="0" smtClean="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组成的一个有序列表，将这些</a:t>
            </a:r>
            <a:r>
              <a:rPr kumimoji="1" lang="zh-CN" altLang="en-US" sz="2400" b="1" i="0" u="none" strike="noStrike" kern="1200" cap="none" spc="0" normalizeH="0" baseline="0" noProof="0" dirty="0" smtClean="0">
                <a:ln>
                  <a:noFill/>
                </a:ln>
                <a:solidFill>
                  <a:srgbClr val="FF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参数值传递</a:t>
            </a:r>
            <a:r>
              <a:rPr kumimoji="1" lang="zh-CN" altLang="en-US" sz="2400" b="1" i="0" u="none" strike="noStrike" kern="1200" cap="none" spc="0" normalizeH="0" baseline="0" noProof="0" dirty="0" smtClean="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给被调用模块实例内的各个参数。</a:t>
            </a:r>
            <a:endParaRPr kumimoji="1" lang="en-US" altLang="zh-CN" sz="2400" b="1" i="0" u="none" strike="noStrike" kern="1200" cap="none" spc="0" normalizeH="0" baseline="0" noProof="0" dirty="0" smtClean="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ts val="3300"/>
              </a:lnSpc>
              <a:spcBef>
                <a:spcPct val="20000"/>
              </a:spcBef>
              <a:spcAft>
                <a:spcPct val="0"/>
              </a:spcAft>
              <a:buClr>
                <a:srgbClr val="FF0000"/>
              </a:buClr>
              <a:buSzPct val="80000"/>
              <a:buFont typeface="Wingdings" panose="05000000000000000000" pitchFamily="2" charset="2"/>
              <a:buChar char="p"/>
              <a:defRPr/>
            </a:pPr>
            <a:r>
              <a:rPr kumimoji="1" lang="en-US" altLang="zh-CN" sz="2400" b="1" i="0" u="none" strike="noStrike" kern="1200" cap="none" spc="0" normalizeH="0" baseline="0" noProof="0" dirty="0" err="1">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module_example_name</a:t>
            </a:r>
            <a:r>
              <a:rPr kumimoji="1"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是所生成的模块</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实例所命名</a:t>
            </a:r>
            <a:r>
              <a:rPr kumimoji="1"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的一个名字，它是被调用模块实例的唯一标识。</a:t>
            </a:r>
            <a:endParaRPr kumimoji="1" lang="en-US" altLang="zh-CN" sz="2400" b="1" i="0" u="none" strike="noStrike" kern="1200" cap="none" spc="0" normalizeH="0" baseline="0" noProof="0" dirty="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ts val="3300"/>
              </a:lnSpc>
              <a:spcBef>
                <a:spcPct val="20000"/>
              </a:spcBef>
              <a:spcAft>
                <a:spcPct val="0"/>
              </a:spcAft>
              <a:buClr>
                <a:srgbClr val="FF0000"/>
              </a:buClr>
              <a:buSzPct val="80000"/>
              <a:buFont typeface="Wingdings" panose="05000000000000000000" pitchFamily="2" charset="2"/>
              <a:buChar char="p"/>
              <a:defRPr/>
            </a:pPr>
            <a:r>
              <a:rPr kumimoji="1" lang="en-US" altLang="zh-CN" sz="2400" b="1" i="0" u="none" strike="noStrike" kern="1200" cap="none" spc="0" normalizeH="0" baseline="0" noProof="0" dirty="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b="1" i="0" u="none" strike="noStrike" kern="1200" cap="none" spc="0" normalizeH="0" baseline="0" noProof="0" dirty="0" err="1">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list_of_port</a:t>
            </a:r>
            <a:r>
              <a:rPr kumimoji="1"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是由外部信号信号组成的一个有序列表， 这些</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外部信号端口</a:t>
            </a:r>
            <a:r>
              <a:rPr kumimoji="1"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表示与模块</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实例</a:t>
            </a:r>
            <a:r>
              <a:rPr kumimoji="1"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各个端口的</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连接</a:t>
            </a:r>
            <a:r>
              <a:rPr kumimoji="1"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。所以，</a:t>
            </a:r>
            <a:r>
              <a:rPr kumimoji="1" lang="en-US" altLang="zh-CN" sz="2400" b="1" i="0" u="none" strike="noStrike" kern="1200" cap="none" spc="0" normalizeH="0" baseline="0" noProof="0" dirty="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&lt;</a:t>
            </a:r>
            <a:r>
              <a:rPr kumimoji="1"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端口连接表</a:t>
            </a:r>
            <a:r>
              <a:rPr kumimoji="1" lang="en-US" altLang="zh-CN" sz="2400" b="1" i="0" u="none" strike="noStrike" kern="1200" cap="none" spc="0" normalizeH="0" baseline="0" noProof="0" dirty="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&gt;</a:t>
            </a:r>
            <a:r>
              <a:rPr kumimoji="1"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指明了模块实例端口与外部电路的连接情况。</a:t>
            </a:r>
            <a:endParaRPr kumimoji="1" lang="en-US" altLang="zh-CN" sz="2400" b="1" i="0" u="none" strike="noStrike" kern="1200" cap="none" spc="0" normalizeH="0" baseline="0" noProof="0" dirty="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ts val="3300"/>
              </a:lnSpc>
              <a:spcBef>
                <a:spcPct val="20000"/>
              </a:spcBef>
              <a:spcAft>
                <a:spcPct val="0"/>
              </a:spcAft>
              <a:buClr>
                <a:srgbClr val="FF0000"/>
              </a:buClr>
              <a:buSzPct val="80000"/>
              <a:buFont typeface="Wingdings" panose="05000000000000000000" pitchFamily="2" charset="2"/>
              <a:buChar char="p"/>
              <a:defRPr/>
            </a:pPr>
            <a:endParaRPr kumimoji="1"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1" name="Rectangle 3"/>
          <p:cNvSpPr>
            <a:spLocks noGrp="1" noChangeArrowheads="1"/>
          </p:cNvSpPr>
          <p:nvPr>
            <p:ph type="body" sz="half" idx="1"/>
          </p:nvPr>
        </p:nvSpPr>
        <p:spPr>
          <a:xfrm>
            <a:off x="22225" y="942975"/>
            <a:ext cx="9144000" cy="1690688"/>
          </a:xfrm>
        </p:spPr>
        <p:txBody>
          <a:bodyPr vert="horz" wrap="square" lIns="91440" tIns="45720" rIns="91440" bIns="45720" numCol="1" anchor="t" anchorCtr="0" compatLnSpc="1"/>
          <a:lstStyle/>
          <a:p>
            <a:pPr marL="742950" marR="0" lvl="1" indent="-285750" algn="l" defTabSz="914400" rtl="0" eaLnBrk="0" fontAlgn="base" latinLnBrk="0" hangingPunct="0">
              <a:lnSpc>
                <a:spcPct val="150000"/>
              </a:lnSpc>
              <a:spcBef>
                <a:spcPct val="20000"/>
              </a:spcBef>
              <a:spcAft>
                <a:spcPct val="0"/>
              </a:spcAft>
              <a:buClr>
                <a:srgbClr val="FF0000"/>
              </a:buClr>
              <a:buSzPct val="80000"/>
              <a:buFont typeface="Wingdings" panose="05000000000000000000" pitchFamily="2" charset="2"/>
              <a:buChar char="p"/>
              <a:defRPr/>
            </a:pPr>
            <a:r>
              <a:rPr kumimoji="1"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注：在</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Verilog HDL</a:t>
            </a:r>
            <a:r>
              <a:rPr kumimoji="1"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中提供了</a:t>
            </a:r>
            <a:r>
              <a:rPr kumimoji="1" lang="zh-CN" altLang="en-US" sz="2400" b="1" i="0" u="none" strike="noStrike" kern="0" cap="none" spc="0" normalizeH="0" baseline="0" noProof="0" dirty="0" smtClean="0">
                <a:ln>
                  <a:noFill/>
                </a:ln>
                <a:solidFill>
                  <a:srgbClr val="FF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两种方法</a:t>
            </a:r>
            <a:r>
              <a:rPr kumimoji="1"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用于端口</a:t>
            </a:r>
            <a:r>
              <a:rPr kumimoji="1"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信号的</a:t>
            </a:r>
            <a:r>
              <a:rPr kumimoji="1"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连接。可以</a:t>
            </a:r>
            <a:r>
              <a:rPr kumimoji="1"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按照端口列表的</a:t>
            </a:r>
            <a:r>
              <a:rPr kumimoji="1"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顺序</a:t>
            </a:r>
            <a:r>
              <a:rPr kumimoji="1"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进行端口的映射，也可以通过端口</a:t>
            </a:r>
            <a:r>
              <a:rPr kumimoji="1"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的</a:t>
            </a:r>
            <a:r>
              <a:rPr kumimoji="1" lang="zh-CN" altLang="en-US" sz="2400" b="1" i="0" u="none" strike="noStrike" kern="0" cap="none" spc="0" normalizeH="0" baseline="0" noProof="0" dirty="0" smtClean="0">
                <a:ln>
                  <a:noFill/>
                </a:ln>
                <a:solidFill>
                  <a:srgbClr val="FF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名字</a:t>
            </a:r>
            <a:r>
              <a:rPr kumimoji="1"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进行映射</a:t>
            </a:r>
            <a:r>
              <a:rPr kumimoji="1"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矩形 2"/>
          <p:cNvSpPr/>
          <p:nvPr/>
        </p:nvSpPr>
        <p:spPr>
          <a:xfrm>
            <a:off x="849313" y="2627313"/>
            <a:ext cx="5605463" cy="2400300"/>
          </a:xfrm>
          <a:prstGeom prst="rect">
            <a:avLst/>
          </a:prstGeom>
        </p:spPr>
        <p:txBody>
          <a:bodyPr>
            <a:spAutoFit/>
          </a:bodyPr>
          <a:lstStyle/>
          <a:p>
            <a:pPr marL="0" marR="0" lvl="0" indent="0" algn="l" defTabSz="914400" rtl="0" eaLnBrk="1" fontAlgn="base" latinLnBrk="0" hangingPunct="1">
              <a:lnSpc>
                <a:spcPct val="150000"/>
              </a:lnSpc>
              <a:spcBef>
                <a:spcPct val="0"/>
              </a:spcBef>
              <a:spcAft>
                <a:spcPts val="0"/>
              </a:spcAft>
              <a:buClrTx/>
              <a:buSzTx/>
              <a:buFontTx/>
              <a:buNone/>
              <a:defRPr/>
            </a:pPr>
            <a:r>
              <a:rPr kumimoji="0" lang="zh-CN" altLang="en-US" sz="2000" b="0" i="0" u="none" strike="noStrike" kern="0" cap="none" spc="0" normalizeH="0" baseline="0" noProof="0" dirty="0">
                <a:ln>
                  <a:noFill/>
                </a:ln>
                <a:solidFill>
                  <a:srgbClr val="FF0000"/>
                </a:solidFill>
                <a:effectLst/>
                <a:uLnTx/>
                <a:uFillTx/>
                <a:latin typeface="Cambria" panose="02040503050406030204"/>
                <a:ea typeface="宋体" panose="02010600030101010101" pitchFamily="2" charset="-122"/>
                <a:cs typeface="宋体" panose="02010600030101010101" pitchFamily="2" charset="-122"/>
              </a:rPr>
              <a:t>三人表决器</a:t>
            </a:r>
            <a:r>
              <a:rPr kumimoji="0" lang="zh-CN" altLang="zh-CN" sz="2000" b="0" i="0" u="none" strike="noStrike" kern="0" cap="none" spc="0" normalizeH="0" baseline="0" noProof="0" dirty="0">
                <a:ln>
                  <a:noFill/>
                </a:ln>
                <a:solidFill>
                  <a:srgbClr val="FF0000"/>
                </a:solidFill>
                <a:effectLst/>
                <a:uLnTx/>
                <a:uFillTx/>
                <a:latin typeface="Cambria" panose="02040503050406030204"/>
                <a:ea typeface="宋体" panose="02010600030101010101" pitchFamily="2" charset="-122"/>
                <a:cs typeface="宋体" panose="02010600030101010101" pitchFamily="2" charset="-122"/>
              </a:rPr>
              <a:t>模块</a:t>
            </a:r>
            <a:r>
              <a:rPr kumimoji="0" lang="zh-CN" altLang="en-US" sz="2000" b="0" i="0" u="none" strike="noStrike" kern="0" cap="none" spc="0" normalizeH="0" baseline="0" noProof="0" dirty="0">
                <a:ln>
                  <a:noFill/>
                </a:ln>
                <a:solidFill>
                  <a:srgbClr val="FF0000"/>
                </a:solidFill>
                <a:effectLst/>
                <a:uLnTx/>
                <a:uFillTx/>
                <a:latin typeface="Cambria" panose="02040503050406030204"/>
                <a:ea typeface="宋体" panose="02010600030101010101" pitchFamily="2" charset="-122"/>
                <a:cs typeface="宋体" panose="02010600030101010101" pitchFamily="2" charset="-122"/>
              </a:rPr>
              <a:t>：</a:t>
            </a:r>
            <a:endParaRPr kumimoji="0" lang="en-US" altLang="zh-CN" sz="2000" b="0" i="0" u="none" strike="noStrike" kern="0" cap="none" spc="0" normalizeH="0" baseline="0" noProof="0" dirty="0">
              <a:ln>
                <a:noFill/>
              </a:ln>
              <a:solidFill>
                <a:srgbClr val="FF0000"/>
              </a:solidFill>
              <a:effectLst/>
              <a:uLnTx/>
              <a:uFillTx/>
              <a:latin typeface="Cambria" panose="02040503050406030204"/>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50000"/>
              </a:lnSpc>
              <a:spcBef>
                <a:spcPct val="0"/>
              </a:spcBef>
              <a:spcAft>
                <a:spcPts val="0"/>
              </a:spcAft>
              <a:buClrTx/>
              <a:buSzTx/>
              <a:buFontTx/>
              <a:buNone/>
              <a:defRPr/>
            </a:pPr>
            <a:r>
              <a:rPr kumimoji="0" lang="en-US" altLang="zh-CN" sz="1600" b="1" i="0" u="none" strike="noStrike" kern="0" cap="none" spc="0" normalizeH="0" baseline="0" noProof="0" dirty="0">
                <a:ln>
                  <a:noFill/>
                </a:ln>
                <a:solidFill>
                  <a:srgbClr val="000000"/>
                </a:solidFill>
                <a:effectLst/>
                <a:uLnTx/>
                <a:uFillTx/>
                <a:latin typeface="Cambria" panose="02040503050406030204"/>
                <a:ea typeface="宋体" panose="02010600030101010101" pitchFamily="2" charset="-122"/>
                <a:cs typeface="宋体" panose="02010600030101010101" pitchFamily="2" charset="-122"/>
              </a:rPr>
              <a:t>module  voter(</a:t>
            </a:r>
            <a:r>
              <a:rPr kumimoji="0" lang="en-US" altLang="zh-CN" sz="1600" b="1" i="0" u="none" strike="noStrike" kern="0" cap="none" spc="0" normalizeH="0" baseline="0" noProof="0" dirty="0" err="1">
                <a:ln>
                  <a:noFill/>
                </a:ln>
                <a:solidFill>
                  <a:srgbClr val="000000"/>
                </a:solidFill>
                <a:effectLst/>
                <a:uLnTx/>
                <a:uFillTx/>
                <a:latin typeface="Cambria" panose="02040503050406030204"/>
                <a:ea typeface="宋体" panose="02010600030101010101" pitchFamily="2" charset="-122"/>
                <a:cs typeface="宋体" panose="02010600030101010101" pitchFamily="2" charset="-122"/>
              </a:rPr>
              <a:t>a,b,c,y</a:t>
            </a:r>
            <a:r>
              <a:rPr kumimoji="0" lang="en-US" altLang="zh-CN" sz="1600" b="1" i="0" u="none" strike="noStrike" kern="0" cap="none" spc="0" normalizeH="0" baseline="0" noProof="0" dirty="0">
                <a:ln>
                  <a:noFill/>
                </a:ln>
                <a:solidFill>
                  <a:srgbClr val="000000"/>
                </a:solidFill>
                <a:effectLst/>
                <a:uLnTx/>
                <a:uFillTx/>
                <a:latin typeface="Cambria" panose="02040503050406030204"/>
                <a:ea typeface="宋体" panose="02010600030101010101" pitchFamily="2" charset="-122"/>
                <a:cs typeface="宋体" panose="02010600030101010101" pitchFamily="2" charset="-122"/>
              </a:rPr>
              <a:t>);</a:t>
            </a:r>
            <a:endParaRPr kumimoji="0" lang="zh-CN" altLang="zh-CN" sz="1200" b="1" i="0" u="none" strike="noStrike" kern="100" cap="none" spc="0" normalizeH="0" baseline="0" noProof="0" dirty="0">
              <a:ln>
                <a:noFill/>
              </a:ln>
              <a:solidFill>
                <a:srgbClr val="FF33CC"/>
              </a:solidFill>
              <a:effectLst/>
              <a:uLnTx/>
              <a:uFillTx/>
              <a:latin typeface="Times New Roman" panose="02020603050405020304"/>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ts val="0"/>
              </a:spcAft>
              <a:buClrTx/>
              <a:buSzTx/>
              <a:buFontTx/>
              <a:buNone/>
              <a:defRPr/>
            </a:pPr>
            <a:r>
              <a:rPr kumimoji="0" lang="en-US" altLang="zh-CN" sz="1600" b="1" i="0" u="none" strike="noStrike" kern="0" cap="none" spc="0" normalizeH="0" baseline="0" noProof="0" dirty="0">
                <a:ln>
                  <a:noFill/>
                </a:ln>
                <a:solidFill>
                  <a:srgbClr val="000000"/>
                </a:solidFill>
                <a:effectLst/>
                <a:uLnTx/>
                <a:uFillTx/>
                <a:latin typeface="Cambria" panose="02040503050406030204"/>
                <a:ea typeface="宋体" panose="02010600030101010101" pitchFamily="2" charset="-122"/>
                <a:cs typeface="宋体" panose="02010600030101010101" pitchFamily="2" charset="-122"/>
              </a:rPr>
              <a:t>   input  </a:t>
            </a:r>
            <a:r>
              <a:rPr kumimoji="0" lang="en-US" altLang="zh-CN" sz="1600" b="1" i="0" u="none" strike="noStrike" kern="0" cap="none" spc="0" normalizeH="0" baseline="0" noProof="0" dirty="0" err="1">
                <a:ln>
                  <a:noFill/>
                </a:ln>
                <a:solidFill>
                  <a:srgbClr val="000000"/>
                </a:solidFill>
                <a:effectLst/>
                <a:uLnTx/>
                <a:uFillTx/>
                <a:latin typeface="Cambria" panose="02040503050406030204"/>
                <a:ea typeface="宋体" panose="02010600030101010101" pitchFamily="2" charset="-122"/>
                <a:cs typeface="宋体" panose="02010600030101010101" pitchFamily="2" charset="-122"/>
              </a:rPr>
              <a:t>a,b,c</a:t>
            </a:r>
            <a:r>
              <a:rPr kumimoji="0" lang="en-US" altLang="zh-CN" sz="1600" b="1" i="0" u="none" strike="noStrike" kern="0" cap="none" spc="0" normalizeH="0" baseline="0" noProof="0" dirty="0">
                <a:ln>
                  <a:noFill/>
                </a:ln>
                <a:solidFill>
                  <a:srgbClr val="000000"/>
                </a:solidFill>
                <a:effectLst/>
                <a:uLnTx/>
                <a:uFillTx/>
                <a:latin typeface="Cambria" panose="02040503050406030204"/>
                <a:ea typeface="宋体" panose="02010600030101010101" pitchFamily="2" charset="-122"/>
                <a:cs typeface="宋体" panose="02010600030101010101" pitchFamily="2" charset="-122"/>
              </a:rPr>
              <a:t>;</a:t>
            </a:r>
            <a:endParaRPr kumimoji="0" lang="zh-CN" altLang="zh-CN" sz="1200" b="1" i="0" u="none" strike="noStrike" kern="100" cap="none" spc="0" normalizeH="0" baseline="0" noProof="0" dirty="0">
              <a:ln>
                <a:noFill/>
              </a:ln>
              <a:solidFill>
                <a:srgbClr val="FF33CC"/>
              </a:solidFill>
              <a:effectLst/>
              <a:uLnTx/>
              <a:uFillTx/>
              <a:latin typeface="Times New Roman" panose="02020603050405020304"/>
              <a:ea typeface="宋体" panose="02010600030101010101" pitchFamily="2" charset="-122"/>
              <a:cs typeface="+mn-cs"/>
            </a:endParaRPr>
          </a:p>
          <a:p>
            <a:pPr marL="0" marR="0" lvl="0" indent="228600" algn="l" defTabSz="914400" rtl="0" eaLnBrk="1" fontAlgn="base" latinLnBrk="0" hangingPunct="1">
              <a:lnSpc>
                <a:spcPct val="150000"/>
              </a:lnSpc>
              <a:spcBef>
                <a:spcPct val="0"/>
              </a:spcBef>
              <a:spcAft>
                <a:spcPts val="0"/>
              </a:spcAft>
              <a:buClrTx/>
              <a:buSzTx/>
              <a:buFontTx/>
              <a:buNone/>
              <a:defRPr/>
            </a:pPr>
            <a:r>
              <a:rPr kumimoji="0" lang="en-US" altLang="zh-CN" sz="1600" b="1" i="0" u="none" strike="noStrike" kern="0" cap="none" spc="0" normalizeH="0" baseline="0" noProof="0" dirty="0">
                <a:ln>
                  <a:noFill/>
                </a:ln>
                <a:solidFill>
                  <a:srgbClr val="000000"/>
                </a:solidFill>
                <a:effectLst/>
                <a:uLnTx/>
                <a:uFillTx/>
                <a:latin typeface="Cambria" panose="02040503050406030204"/>
                <a:ea typeface="宋体" panose="02010600030101010101" pitchFamily="2" charset="-122"/>
                <a:cs typeface="宋体" panose="02010600030101010101" pitchFamily="2" charset="-122"/>
              </a:rPr>
              <a:t>output  y;</a:t>
            </a:r>
            <a:endParaRPr kumimoji="0" lang="zh-CN" altLang="zh-CN" sz="1200" b="1" i="0" u="none" strike="noStrike" kern="100" cap="none" spc="0" normalizeH="0" baseline="0" noProof="0" dirty="0">
              <a:ln>
                <a:noFill/>
              </a:ln>
              <a:solidFill>
                <a:srgbClr val="FF33CC"/>
              </a:solidFill>
              <a:effectLst/>
              <a:uLnTx/>
              <a:uFillTx/>
              <a:latin typeface="Times New Roman" panose="02020603050405020304"/>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ts val="0"/>
              </a:spcAft>
              <a:buClrTx/>
              <a:buSzTx/>
              <a:buFontTx/>
              <a:buNone/>
              <a:defRPr/>
            </a:pPr>
            <a:r>
              <a:rPr kumimoji="0" lang="en-US" altLang="zh-CN" sz="1600" b="1" i="0" u="none" strike="noStrike" kern="0" cap="none" spc="0" normalizeH="0" baseline="0" noProof="0" dirty="0">
                <a:ln>
                  <a:noFill/>
                </a:ln>
                <a:solidFill>
                  <a:srgbClr val="000000"/>
                </a:solidFill>
                <a:effectLst/>
                <a:uLnTx/>
                <a:uFillTx/>
                <a:latin typeface="Cambria" panose="02040503050406030204"/>
                <a:ea typeface="宋体" panose="02010600030101010101" pitchFamily="2" charset="-122"/>
                <a:cs typeface="宋体" panose="02010600030101010101" pitchFamily="2" charset="-122"/>
              </a:rPr>
              <a:t>     assign y=</a:t>
            </a:r>
            <a:r>
              <a:rPr kumimoji="0" lang="en-US" altLang="zh-CN" sz="1600" b="1" i="0" u="none" strike="noStrike" kern="0" cap="none" spc="0" normalizeH="0" baseline="0" noProof="0" dirty="0" err="1">
                <a:ln>
                  <a:noFill/>
                </a:ln>
                <a:solidFill>
                  <a:srgbClr val="000000"/>
                </a:solidFill>
                <a:effectLst/>
                <a:uLnTx/>
                <a:uFillTx/>
                <a:latin typeface="Cambria" panose="02040503050406030204"/>
                <a:ea typeface="宋体" panose="02010600030101010101" pitchFamily="2" charset="-122"/>
                <a:cs typeface="宋体" panose="02010600030101010101" pitchFamily="2" charset="-122"/>
              </a:rPr>
              <a:t>a&amp;b</a:t>
            </a:r>
            <a:r>
              <a:rPr kumimoji="0" lang="en-US" altLang="zh-CN" sz="1600" b="1" i="0" u="none" strike="noStrike" kern="0" cap="none" spc="0" normalizeH="0" baseline="0" noProof="0" dirty="0">
                <a:ln>
                  <a:noFill/>
                </a:ln>
                <a:solidFill>
                  <a:srgbClr val="000000"/>
                </a:solidFill>
                <a:effectLst/>
                <a:uLnTx/>
                <a:uFillTx/>
                <a:latin typeface="Cambria" panose="02040503050406030204"/>
                <a:ea typeface="宋体" panose="02010600030101010101" pitchFamily="2" charset="-122"/>
                <a:cs typeface="宋体" panose="02010600030101010101" pitchFamily="2" charset="-122"/>
              </a:rPr>
              <a:t> | </a:t>
            </a:r>
            <a:r>
              <a:rPr kumimoji="0" lang="en-US" altLang="zh-CN" sz="1600" b="1" i="0" u="none" strike="noStrike" kern="0" cap="none" spc="0" normalizeH="0" baseline="0" noProof="0" dirty="0" err="1">
                <a:ln>
                  <a:noFill/>
                </a:ln>
                <a:solidFill>
                  <a:srgbClr val="000000"/>
                </a:solidFill>
                <a:effectLst/>
                <a:uLnTx/>
                <a:uFillTx/>
                <a:latin typeface="Cambria" panose="02040503050406030204"/>
                <a:ea typeface="宋体" panose="02010600030101010101" pitchFamily="2" charset="-122"/>
                <a:cs typeface="宋体" panose="02010600030101010101" pitchFamily="2" charset="-122"/>
              </a:rPr>
              <a:t>b&amp;c</a:t>
            </a:r>
            <a:r>
              <a:rPr kumimoji="0" lang="en-US" altLang="zh-CN" sz="1600" b="1" i="0" u="none" strike="noStrike" kern="0" cap="none" spc="0" normalizeH="0" baseline="0" noProof="0" dirty="0">
                <a:ln>
                  <a:noFill/>
                </a:ln>
                <a:solidFill>
                  <a:srgbClr val="000000"/>
                </a:solidFill>
                <a:effectLst/>
                <a:uLnTx/>
                <a:uFillTx/>
                <a:latin typeface="Cambria" panose="02040503050406030204"/>
                <a:ea typeface="宋体" panose="02010600030101010101" pitchFamily="2" charset="-122"/>
                <a:cs typeface="宋体" panose="02010600030101010101" pitchFamily="2" charset="-122"/>
              </a:rPr>
              <a:t> | </a:t>
            </a:r>
            <a:r>
              <a:rPr kumimoji="0" lang="en-US" altLang="zh-CN" sz="1600" b="1" i="0" u="none" strike="noStrike" kern="0" cap="none" spc="0" normalizeH="0" baseline="0" noProof="0" dirty="0" err="1">
                <a:ln>
                  <a:noFill/>
                </a:ln>
                <a:solidFill>
                  <a:srgbClr val="000000"/>
                </a:solidFill>
                <a:effectLst/>
                <a:uLnTx/>
                <a:uFillTx/>
                <a:latin typeface="Cambria" panose="02040503050406030204"/>
                <a:ea typeface="宋体" panose="02010600030101010101" pitchFamily="2" charset="-122"/>
                <a:cs typeface="宋体" panose="02010600030101010101" pitchFamily="2" charset="-122"/>
              </a:rPr>
              <a:t>a&amp;c</a:t>
            </a:r>
            <a:r>
              <a:rPr kumimoji="0" lang="en-US" altLang="zh-CN" sz="1600" b="1" i="0" u="none" strike="noStrike" kern="0" cap="none" spc="0" normalizeH="0" baseline="0" noProof="0" dirty="0">
                <a:ln>
                  <a:noFill/>
                </a:ln>
                <a:solidFill>
                  <a:srgbClr val="000000"/>
                </a:solidFill>
                <a:effectLst/>
                <a:uLnTx/>
                <a:uFillTx/>
                <a:latin typeface="Cambria" panose="02040503050406030204"/>
                <a:ea typeface="宋体" panose="02010600030101010101" pitchFamily="2" charset="-122"/>
                <a:cs typeface="宋体" panose="02010600030101010101" pitchFamily="2" charset="-122"/>
              </a:rPr>
              <a:t>;</a:t>
            </a:r>
            <a:endParaRPr kumimoji="0" lang="zh-CN" altLang="zh-CN" sz="1200" b="1" i="0" u="none" strike="noStrike" kern="100" cap="none" spc="0" normalizeH="0" baseline="0" noProof="0" dirty="0">
              <a:ln>
                <a:noFill/>
              </a:ln>
              <a:solidFill>
                <a:srgbClr val="FF33CC"/>
              </a:solidFill>
              <a:effectLst/>
              <a:uLnTx/>
              <a:uFillTx/>
              <a:latin typeface="Times New Roman" panose="02020603050405020304"/>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ts val="0"/>
              </a:spcAft>
              <a:buClrTx/>
              <a:buSzTx/>
              <a:buFontTx/>
              <a:buNone/>
              <a:defRPr/>
            </a:pPr>
            <a:r>
              <a:rPr kumimoji="0" lang="en-US" altLang="zh-CN" sz="1600" b="1" i="0" u="none" strike="noStrike" kern="0" cap="none" spc="0" normalizeH="0" baseline="0" noProof="0" dirty="0" err="1">
                <a:ln>
                  <a:noFill/>
                </a:ln>
                <a:solidFill>
                  <a:srgbClr val="000000"/>
                </a:solidFill>
                <a:effectLst/>
                <a:uLnTx/>
                <a:uFillTx/>
                <a:latin typeface="Cambria" panose="02040503050406030204"/>
                <a:ea typeface="宋体" panose="02010600030101010101" pitchFamily="2" charset="-122"/>
                <a:cs typeface="宋体" panose="02010600030101010101" pitchFamily="2" charset="-122"/>
              </a:rPr>
              <a:t>endmodule</a:t>
            </a:r>
            <a:endParaRPr kumimoji="0" lang="zh-CN" altLang="zh-CN" sz="1200" b="1" i="0" u="none" strike="noStrike" kern="100" cap="none" spc="0" normalizeH="0" baseline="0" noProof="0" dirty="0">
              <a:ln>
                <a:noFill/>
              </a:ln>
              <a:solidFill>
                <a:srgbClr val="FF33CC"/>
              </a:solidFill>
              <a:effectLst/>
              <a:uLnTx/>
              <a:uFillTx/>
              <a:latin typeface="Times New Roman" panose="02020603050405020304"/>
              <a:ea typeface="宋体" panose="02010600030101010101" pitchFamily="2" charset="-122"/>
              <a:cs typeface="+mn-cs"/>
            </a:endParaRPr>
          </a:p>
        </p:txBody>
      </p:sp>
      <p:sp>
        <p:nvSpPr>
          <p:cNvPr id="4" name="矩形 3"/>
          <p:cNvSpPr/>
          <p:nvPr/>
        </p:nvSpPr>
        <p:spPr>
          <a:xfrm>
            <a:off x="327025" y="5018088"/>
            <a:ext cx="8534400" cy="1323975"/>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000" b="0" i="0" u="none" strike="noStrike" kern="0" cap="none" spc="0" normalizeH="0" baseline="0" noProof="0" dirty="0">
                <a:ln>
                  <a:noFill/>
                </a:ln>
                <a:solidFill>
                  <a:srgbClr val="FF0000"/>
                </a:solidFill>
                <a:effectLst/>
                <a:uLnTx/>
                <a:uFillTx/>
                <a:latin typeface="Cambria" panose="02040503050406030204"/>
                <a:ea typeface="宋体" panose="02010600030101010101" pitchFamily="2" charset="-122"/>
                <a:cs typeface="宋体" panose="02010600030101010101" pitchFamily="2" charset="-122"/>
              </a:rPr>
              <a:t>模块调用（实例化）</a:t>
            </a:r>
            <a:endParaRPr kumimoji="0" lang="en-US" altLang="zh-CN" sz="2000" b="0" i="0" u="none" strike="noStrike" kern="0" cap="none" spc="0" normalizeH="0" baseline="0" noProof="0" dirty="0">
              <a:ln>
                <a:noFill/>
              </a:ln>
              <a:solidFill>
                <a:srgbClr val="FF0000"/>
              </a:solidFill>
              <a:effectLst/>
              <a:uLnTx/>
              <a:uFillTx/>
              <a:latin typeface="Cambria" panose="02040503050406030204"/>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dirty="0">
                <a:ln>
                  <a:noFill/>
                </a:ln>
                <a:solidFill>
                  <a:srgbClr val="000000"/>
                </a:solidFill>
                <a:effectLst/>
                <a:uLnTx/>
                <a:uFillTx/>
                <a:latin typeface="Cambria" panose="02040503050406030204"/>
                <a:ea typeface="宋体" panose="02010600030101010101" pitchFamily="2" charset="-122"/>
                <a:cs typeface="宋体" panose="02010600030101010101" pitchFamily="2" charset="-122"/>
              </a:rPr>
              <a:t>voter   </a:t>
            </a:r>
            <a:r>
              <a:rPr kumimoji="0" lang="en-US" altLang="zh-CN" sz="2000" b="0" i="0" u="none" strike="noStrike" kern="0" cap="none" spc="0" normalizeH="0" baseline="0" noProof="0" dirty="0" err="1">
                <a:ln>
                  <a:noFill/>
                </a:ln>
                <a:solidFill>
                  <a:srgbClr val="000000"/>
                </a:solidFill>
                <a:effectLst/>
                <a:uLnTx/>
                <a:uFillTx/>
                <a:latin typeface="Cambria" panose="02040503050406030204"/>
                <a:ea typeface="宋体" panose="02010600030101010101" pitchFamily="2" charset="-122"/>
                <a:cs typeface="宋体" panose="02010600030101010101" pitchFamily="2" charset="-122"/>
              </a:rPr>
              <a:t>inst</a:t>
            </a:r>
            <a:r>
              <a:rPr kumimoji="0" lang="en-US" altLang="zh-CN" sz="2000" b="0" i="0" u="none" strike="noStrike" kern="0" cap="none" spc="0" normalizeH="0" baseline="0" noProof="0" dirty="0">
                <a:ln>
                  <a:noFill/>
                </a:ln>
                <a:solidFill>
                  <a:srgbClr val="000000"/>
                </a:solidFill>
                <a:effectLst/>
                <a:uLnTx/>
                <a:uFillTx/>
                <a:latin typeface="Cambria" panose="02040503050406030204"/>
                <a:ea typeface="宋体" panose="02010600030101010101" pitchFamily="2" charset="-122"/>
                <a:cs typeface="宋体" panose="02010600030101010101" pitchFamily="2" charset="-122"/>
              </a:rPr>
              <a:t>(.b(b),.y(y),.c(c),.a(a));               //</a:t>
            </a:r>
            <a:r>
              <a:rPr kumimoji="0" lang="zh-CN" altLang="zh-CN" sz="2000" b="0" i="0" u="none" strike="noStrike" kern="0" cap="none" spc="0" normalizeH="0" baseline="0" noProof="0" dirty="0">
                <a:ln>
                  <a:noFill/>
                </a:ln>
                <a:solidFill>
                  <a:srgbClr val="000000"/>
                </a:solidFill>
                <a:effectLst/>
                <a:uLnTx/>
                <a:uFillTx/>
                <a:latin typeface="Cambria" panose="02040503050406030204"/>
                <a:ea typeface="宋体" panose="02010600030101010101" pitchFamily="2" charset="-122"/>
                <a:cs typeface="宋体" panose="02010600030101010101" pitchFamily="2" charset="-122"/>
              </a:rPr>
              <a:t>通过端口与信号的名字关联</a:t>
            </a:r>
            <a:endParaRPr kumimoji="0" lang="en-US" altLang="zh-CN" sz="2000" b="0" i="0" u="none" strike="noStrike" kern="0" cap="none" spc="0" normalizeH="0" baseline="0" noProof="0" dirty="0">
              <a:ln>
                <a:noFill/>
              </a:ln>
              <a:solidFill>
                <a:srgbClr val="000000"/>
              </a:solidFill>
              <a:effectLst/>
              <a:uLnTx/>
              <a:uFillTx/>
              <a:latin typeface="Cambria" panose="02040503050406030204"/>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000" b="0" i="0" u="none" strike="noStrike" kern="0" cap="none" spc="0" normalizeH="0" baseline="0" noProof="0" dirty="0">
              <a:ln>
                <a:noFill/>
              </a:ln>
              <a:solidFill>
                <a:srgbClr val="000000"/>
              </a:solidFill>
              <a:effectLst/>
              <a:uLnTx/>
              <a:uFillTx/>
              <a:latin typeface="Cambria" panose="02040503050406030204"/>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dirty="0">
                <a:ln>
                  <a:noFill/>
                </a:ln>
                <a:solidFill>
                  <a:srgbClr val="000000"/>
                </a:solidFill>
                <a:effectLst/>
                <a:uLnTx/>
                <a:uFillTx/>
                <a:latin typeface="Cambria" panose="02040503050406030204"/>
                <a:ea typeface="宋体" panose="02010600030101010101" pitchFamily="2" charset="-122"/>
                <a:cs typeface="宋体" panose="02010600030101010101" pitchFamily="2" charset="-122"/>
              </a:rPr>
              <a:t>voter  </a:t>
            </a:r>
            <a:r>
              <a:rPr kumimoji="0" lang="en-US" altLang="zh-CN" sz="2000" b="0" i="0" u="none" strike="noStrike" kern="0" cap="none" spc="0" normalizeH="0" baseline="0" noProof="0" dirty="0" err="1">
                <a:ln>
                  <a:noFill/>
                </a:ln>
                <a:solidFill>
                  <a:srgbClr val="000000"/>
                </a:solidFill>
                <a:effectLst/>
                <a:uLnTx/>
                <a:uFillTx/>
                <a:latin typeface="Cambria" panose="02040503050406030204"/>
                <a:ea typeface="宋体" panose="02010600030101010101" pitchFamily="2" charset="-122"/>
                <a:cs typeface="宋体" panose="02010600030101010101" pitchFamily="2" charset="-122"/>
              </a:rPr>
              <a:t>inst</a:t>
            </a:r>
            <a:r>
              <a:rPr kumimoji="0" lang="en-US" altLang="zh-CN" sz="2000" b="0" i="0" u="none" strike="noStrike" kern="0" cap="none" spc="0" normalizeH="0" baseline="0" noProof="0" dirty="0">
                <a:ln>
                  <a:noFill/>
                </a:ln>
                <a:solidFill>
                  <a:srgbClr val="000000"/>
                </a:solidFill>
                <a:effectLst/>
                <a:uLnTx/>
                <a:uFillTx/>
                <a:latin typeface="Cambria" panose="02040503050406030204"/>
                <a:ea typeface="宋体" panose="02010600030101010101" pitchFamily="2" charset="-122"/>
                <a:cs typeface="宋体" panose="02010600030101010101" pitchFamily="2" charset="-122"/>
              </a:rPr>
              <a:t>(</a:t>
            </a:r>
            <a:r>
              <a:rPr kumimoji="0" lang="en-US" altLang="zh-CN" sz="2000" b="0" i="0" u="none" strike="noStrike" kern="0" cap="none" spc="0" normalizeH="0" baseline="0" noProof="0" dirty="0" err="1">
                <a:ln>
                  <a:noFill/>
                </a:ln>
                <a:solidFill>
                  <a:srgbClr val="000000"/>
                </a:solidFill>
                <a:effectLst/>
                <a:uLnTx/>
                <a:uFillTx/>
                <a:latin typeface="Cambria" panose="02040503050406030204"/>
                <a:ea typeface="宋体" panose="02010600030101010101" pitchFamily="2" charset="-122"/>
                <a:cs typeface="宋体" panose="02010600030101010101" pitchFamily="2" charset="-122"/>
              </a:rPr>
              <a:t>a,b,c,y</a:t>
            </a:r>
            <a:r>
              <a:rPr kumimoji="0" lang="en-US" altLang="zh-CN" sz="2000" b="0" i="0" u="none" strike="noStrike" kern="0" cap="none" spc="0" normalizeH="0" baseline="0" noProof="0" dirty="0">
                <a:ln>
                  <a:noFill/>
                </a:ln>
                <a:solidFill>
                  <a:srgbClr val="000000"/>
                </a:solidFill>
                <a:effectLst/>
                <a:uLnTx/>
                <a:uFillTx/>
                <a:latin typeface="Cambria" panose="02040503050406030204"/>
                <a:ea typeface="宋体" panose="02010600030101010101" pitchFamily="2" charset="-122"/>
                <a:cs typeface="宋体" panose="02010600030101010101" pitchFamily="2" charset="-122"/>
              </a:rPr>
              <a:t>);                                         //</a:t>
            </a:r>
            <a:r>
              <a:rPr kumimoji="0" lang="zh-CN" altLang="zh-CN" sz="2000" b="0" i="0" u="none" strike="noStrike" kern="0" cap="none" spc="0" normalizeH="0" baseline="0" noProof="0" dirty="0">
                <a:ln>
                  <a:noFill/>
                </a:ln>
                <a:solidFill>
                  <a:srgbClr val="000000"/>
                </a:solidFill>
                <a:effectLst/>
                <a:uLnTx/>
                <a:uFillTx/>
                <a:latin typeface="Cambria" panose="02040503050406030204"/>
                <a:ea typeface="宋体" panose="02010600030101010101" pitchFamily="2" charset="-122"/>
                <a:cs typeface="宋体" panose="02010600030101010101" pitchFamily="2" charset="-122"/>
              </a:rPr>
              <a:t>通过位置关联</a:t>
            </a:r>
            <a:endParaRPr kumimoji="0" lang="zh-CN" altLang="zh-CN" sz="2000" b="0" i="0" u="none" strike="noStrike" kern="0" cap="none" spc="0" normalizeH="0" baseline="0" noProof="0" dirty="0">
              <a:ln>
                <a:noFill/>
              </a:ln>
              <a:solidFill>
                <a:srgbClr val="000000"/>
              </a:solidFill>
              <a:effectLst/>
              <a:uLnTx/>
              <a:uFillTx/>
              <a:latin typeface="Cambria" panose="02040503050406030204"/>
              <a:ea typeface="宋体" panose="02010600030101010101" pitchFamily="2" charset="-122"/>
              <a:cs typeface="宋体" panose="02010600030101010101" pitchFamily="2" charset="-122"/>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1" name="Rectangle 3"/>
          <p:cNvSpPr>
            <a:spLocks noGrp="1" noChangeArrowheads="1"/>
          </p:cNvSpPr>
          <p:nvPr>
            <p:ph type="body" sz="half" idx="1"/>
          </p:nvPr>
        </p:nvSpPr>
        <p:spPr>
          <a:xfrm>
            <a:off x="0" y="1327150"/>
            <a:ext cx="9131300" cy="5040313"/>
          </a:xfrm>
        </p:spPr>
        <p:txBody>
          <a:bodyPr vert="horz" wrap="square" lIns="91440" tIns="45720" rIns="91440" bIns="45720" numCol="1" anchor="t" anchorCtr="0" compatLnSpc="1"/>
          <a:lstStyle/>
          <a:p>
            <a:pPr marL="457200" marR="0" lvl="1" indent="0" algn="l" defTabSz="914400" rtl="0" eaLnBrk="0" fontAlgn="base" latinLnBrk="0" hangingPunct="0">
              <a:lnSpc>
                <a:spcPct val="150000"/>
              </a:lnSpc>
              <a:spcBef>
                <a:spcPct val="20000"/>
              </a:spcBef>
              <a:spcAft>
                <a:spcPct val="0"/>
              </a:spcAft>
              <a:buClr>
                <a:srgbClr val="FF0000"/>
              </a:buClr>
              <a:buSzPct val="80000"/>
              <a:buFont typeface="Wingdings" panose="05000000000000000000" pitchFamily="2" charset="2"/>
              <a:buNone/>
              <a:defRPr/>
            </a:pPr>
            <a:r>
              <a:rPr kumimoji="1"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模块例</a:t>
            </a:r>
            <a:r>
              <a:rPr kumimoji="1" lang="zh-CN" altLang="en-US" sz="2800" b="1"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化规则 </a:t>
            </a:r>
            <a:endParaRPr kumimoji="1" lang="en-US" altLang="zh-CN" sz="2800" b="1"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0" fontAlgn="base" latinLnBrk="0" hangingPunct="0">
              <a:lnSpc>
                <a:spcPct val="150000"/>
              </a:lnSpc>
              <a:spcBef>
                <a:spcPct val="20000"/>
              </a:spcBef>
              <a:spcAft>
                <a:spcPct val="0"/>
              </a:spcAft>
              <a:buClr>
                <a:srgbClr val="FF0000"/>
              </a:buClr>
              <a:buSzPct val="80000"/>
              <a:buFont typeface="Wingdings" panose="05000000000000000000" pitchFamily="2" charset="2"/>
              <a:buChar char="p"/>
              <a:defRPr/>
            </a:pPr>
            <a:r>
              <a:rPr kumimoji="1"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 在某一模块</a:t>
            </a:r>
            <a:r>
              <a:rPr kumimoji="1" lang="zh-CN" altLang="en-US" sz="2400" b="1" i="0" u="none" strike="noStrike" kern="1200" cap="none" spc="0" normalizeH="0" baseline="0" noProof="0" dirty="0" smtClean="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内，可以多次</a:t>
            </a:r>
            <a:r>
              <a:rPr kumimoji="1"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调用同一</a:t>
            </a:r>
            <a:r>
              <a:rPr kumimoji="1" lang="zh-CN" altLang="en-US" sz="2400" b="1" i="0" u="none" strike="noStrike" kern="1200" cap="none" spc="0" normalizeH="0" baseline="0" noProof="0" dirty="0" smtClean="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模块。但是，每次</a:t>
            </a:r>
            <a:r>
              <a:rPr kumimoji="1"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调用生成的模块实例名不能重复。</a:t>
            </a:r>
            <a:endParaRPr kumimoji="1" lang="en-US" altLang="zh-CN" sz="2400" b="1" i="0" u="none" strike="noStrike" kern="1200" cap="none" spc="0" normalizeH="0" baseline="0" noProof="0" dirty="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ct val="150000"/>
              </a:lnSpc>
              <a:spcBef>
                <a:spcPct val="20000"/>
              </a:spcBef>
              <a:spcAft>
                <a:spcPct val="0"/>
              </a:spcAft>
              <a:buClr>
                <a:srgbClr val="FF0000"/>
              </a:buClr>
              <a:buSzPct val="80000"/>
              <a:buFont typeface="Wingdings" panose="05000000000000000000" pitchFamily="2" charset="2"/>
              <a:buChar char="p"/>
              <a:defRPr/>
            </a:pPr>
            <a:r>
              <a:rPr kumimoji="1"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rPr>
              <a:t>实例名和模块名的区别是：</a:t>
            </a:r>
            <a:endParaRPr kumimoji="1" lang="en-US" altLang="zh-CN" sz="2400" b="1" i="0" u="none" strike="noStrike" kern="1200" cap="none" spc="0" normalizeH="0" baseline="0" noProof="0" dirty="0">
              <a:ln>
                <a:noFill/>
              </a:ln>
              <a:solidFill>
                <a:srgbClr val="7030A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1143000" marR="0" lvl="2" indent="-228600" algn="l" defTabSz="914400" rtl="0" eaLnBrk="0" fontAlgn="base" latinLnBrk="0" hangingPunct="0">
              <a:lnSpc>
                <a:spcPct val="150000"/>
              </a:lnSpc>
              <a:spcBef>
                <a:spcPct val="20000"/>
              </a:spcBef>
              <a:spcAft>
                <a:spcPct val="0"/>
              </a:spcAft>
              <a:buClr>
                <a:srgbClr val="00B050"/>
              </a:buClr>
              <a:buSzTx/>
              <a:buFont typeface="Wingdings" panose="05000000000000000000" pitchFamily="2" charset="2"/>
              <a:buChar char="n"/>
              <a:defRPr/>
            </a:pP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模块名</a:t>
            </a:r>
            <a:r>
              <a:rPr kumimoji="1"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表示不同的模块，即用来区分电路单元的不同种类</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1143000" marR="0" lvl="2" indent="-228600" algn="l" defTabSz="914400" rtl="0" eaLnBrk="0" fontAlgn="base" latinLnBrk="0" hangingPunct="0">
              <a:lnSpc>
                <a:spcPct val="150000"/>
              </a:lnSpc>
              <a:spcBef>
                <a:spcPct val="20000"/>
              </a:spcBef>
              <a:spcAft>
                <a:spcPct val="0"/>
              </a:spcAft>
              <a:buClr>
                <a:srgbClr val="00B050"/>
              </a:buClr>
              <a:buSzTx/>
              <a:buFont typeface="Wingdings" panose="05000000000000000000" pitchFamily="2" charset="2"/>
              <a:buChar char="n"/>
              <a:defRPr/>
            </a:pPr>
            <a:r>
              <a:rPr kumimoji="1"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而</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实例名</a:t>
            </a:r>
            <a:r>
              <a:rPr kumimoji="1"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则表示不同的模块实例，用来区分电路系统中的不同</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硬件电路单元</a:t>
            </a:r>
            <a:r>
              <a:rPr kumimoji="1" lang="zh-CN" altLang="en-US" sz="2400" b="1" i="0" u="none" strike="noStrike" kern="1200" cap="none" spc="0" normalizeH="0" baseline="0" noProof="0" dirty="0" smtClean="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400" b="1" i="0" u="none" strike="noStrike" kern="0" cap="none" spc="0" normalizeH="0" baseline="0" noProof="0" dirty="0" smtClean="0">
              <a:ln>
                <a:noFill/>
              </a:ln>
              <a:solidFill>
                <a:srgbClr val="C0000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40291"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zh-CN" altLang="en-US" dirty="0">
                <a:latin typeface="华文楷体" panose="02010600040101010101" pitchFamily="2" charset="-122"/>
              </a:rPr>
              <a:t>不同抽象级别的</a:t>
            </a:r>
            <a:r>
              <a:rPr lang="en-US" altLang="zh-CN" dirty="0">
                <a:latin typeface="华文楷体" panose="02010600040101010101" pitchFamily="2" charset="-122"/>
              </a:rPr>
              <a:t>Verilog HDL</a:t>
            </a:r>
            <a:r>
              <a:rPr lang="zh-CN" altLang="en-US" dirty="0">
                <a:latin typeface="华文楷体" panose="02010600040101010101" pitchFamily="2" charset="-122"/>
              </a:rPr>
              <a:t>模型</a:t>
            </a:r>
            <a:endParaRPr lang="zh-CN" altLang="en-US" dirty="0">
              <a:latin typeface="华文楷体" panose="02010600040101010101" pitchFamily="2" charset="-122"/>
            </a:endParaRPr>
          </a:p>
        </p:txBody>
      </p:sp>
      <p:sp>
        <p:nvSpPr>
          <p:cNvPr id="1822723" name="Rectangle 3"/>
          <p:cNvSpPr>
            <a:spLocks noGrp="1"/>
          </p:cNvSpPr>
          <p:nvPr>
            <p:ph idx="1"/>
          </p:nvPr>
        </p:nvSpPr>
        <p:spPr>
          <a:xfrm>
            <a:off x="533400" y="909638"/>
            <a:ext cx="7016750" cy="1295400"/>
          </a:xfrm>
          <a:ln/>
        </p:spPr>
        <p:txBody>
          <a:bodyPr vert="horz" wrap="square" lIns="91440" tIns="45720" rIns="91440" bIns="45720" anchor="t" anchorCtr="0"/>
          <a:p>
            <a:pPr algn="just" eaLnBrk="1" hangingPunct="1">
              <a:lnSpc>
                <a:spcPct val="110000"/>
              </a:lnSpc>
              <a:spcBef>
                <a:spcPct val="0"/>
              </a:spcBef>
            </a:pPr>
            <a:r>
              <a:rPr lang="en-US" altLang="zh-CN" dirty="0">
                <a:latin typeface="Times New Roman" panose="02020603050405020304" pitchFamily="18" charset="0"/>
              </a:rPr>
              <a:t>[</a:t>
            </a:r>
            <a:r>
              <a:rPr lang="zh-CN" altLang="en-US" dirty="0">
                <a:solidFill>
                  <a:srgbClr val="FF0066"/>
                </a:solidFill>
                <a:latin typeface="Times New Roman" panose="02020603050405020304" pitchFamily="18" charset="0"/>
              </a:rPr>
              <a:t>例</a:t>
            </a:r>
            <a:r>
              <a:rPr lang="en-US" altLang="zh-CN" dirty="0">
                <a:solidFill>
                  <a:srgbClr val="FF0066"/>
                </a:solidFill>
                <a:latin typeface="Times New Roman" panose="02020603050405020304" pitchFamily="18" charset="0"/>
              </a:rPr>
              <a:t>1</a:t>
            </a:r>
            <a:r>
              <a:rPr lang="en-US" altLang="zh-CN" dirty="0">
                <a:latin typeface="Times New Roman" panose="02020603050405020304" pitchFamily="18" charset="0"/>
              </a:rPr>
              <a:t>] </a:t>
            </a:r>
            <a:r>
              <a:rPr lang="zh-CN" altLang="en-US" dirty="0">
                <a:latin typeface="Times New Roman" panose="02020603050405020304" pitchFamily="18" charset="0"/>
              </a:rPr>
              <a:t>调用门原语实现</a:t>
            </a:r>
            <a:r>
              <a:rPr lang="en-US" altLang="zh-CN" dirty="0">
                <a:latin typeface="Times New Roman" panose="02020603050405020304" pitchFamily="18" charset="0"/>
              </a:rPr>
              <a:t>4</a:t>
            </a:r>
            <a:r>
              <a:rPr lang="zh-CN" altLang="en-US" dirty="0">
                <a:latin typeface="Times New Roman" panose="02020603050405020304" pitchFamily="18" charset="0"/>
              </a:rPr>
              <a:t>选</a:t>
            </a:r>
            <a:r>
              <a:rPr lang="en-US" altLang="zh-CN" dirty="0">
                <a:latin typeface="Times New Roman" panose="02020603050405020304" pitchFamily="18" charset="0"/>
              </a:rPr>
              <a:t>1</a:t>
            </a:r>
            <a:r>
              <a:rPr lang="zh-CN" altLang="en-US" dirty="0">
                <a:latin typeface="Times New Roman" panose="02020603050405020304" pitchFamily="18" charset="0"/>
              </a:rPr>
              <a:t>数据选择器</a:t>
            </a:r>
            <a:endParaRPr lang="zh-CN" altLang="en-US" dirty="0">
              <a:latin typeface="宋体" panose="02010600030101010101" pitchFamily="2" charset="-122"/>
            </a:endParaRPr>
          </a:p>
          <a:p>
            <a:pPr algn="just" eaLnBrk="1" hangingPunct="1">
              <a:lnSpc>
                <a:spcPct val="110000"/>
              </a:lnSpc>
              <a:spcBef>
                <a:spcPct val="0"/>
              </a:spcBef>
              <a:buClr>
                <a:schemeClr val="hlink"/>
              </a:buClr>
              <a:buFont typeface="Wingdings" panose="05000000000000000000" pitchFamily="2" charset="2"/>
              <a:buChar char="v"/>
            </a:pPr>
            <a:r>
              <a:rPr lang="zh-CN" altLang="en-US" dirty="0">
                <a:solidFill>
                  <a:srgbClr val="CC3300"/>
                </a:solidFill>
                <a:latin typeface="华文新魏" panose="02010800040101010101" pitchFamily="2" charset="-122"/>
                <a:ea typeface="华文新魏" panose="02010800040101010101" pitchFamily="2" charset="-122"/>
              </a:rPr>
              <a:t>注：首先必须根据逻辑功能画出逻辑电路图</a:t>
            </a:r>
            <a:r>
              <a:rPr lang="en-US" altLang="zh-CN" dirty="0">
                <a:solidFill>
                  <a:srgbClr val="CC3300"/>
                </a:solidFill>
                <a:latin typeface="华文新魏" panose="02010800040101010101" pitchFamily="2" charset="-122"/>
                <a:ea typeface="华文新魏" panose="02010800040101010101" pitchFamily="2" charset="-122"/>
              </a:rPr>
              <a:t>!</a:t>
            </a:r>
            <a:endParaRPr lang="en-US" altLang="zh-CN" dirty="0">
              <a:solidFill>
                <a:srgbClr val="CC3300"/>
              </a:solidFill>
              <a:latin typeface="华文新魏" panose="02010800040101010101" pitchFamily="2" charset="-122"/>
              <a:ea typeface="华文新魏" panose="02010800040101010101" pitchFamily="2" charset="-122"/>
            </a:endParaRPr>
          </a:p>
        </p:txBody>
      </p:sp>
      <p:graphicFrame>
        <p:nvGraphicFramePr>
          <p:cNvPr id="1822726" name="Object 6"/>
          <p:cNvGraphicFramePr>
            <a:graphicFrameLocks noChangeAspect="1"/>
          </p:cNvGraphicFramePr>
          <p:nvPr/>
        </p:nvGraphicFramePr>
        <p:xfrm>
          <a:off x="3346450" y="1879600"/>
          <a:ext cx="5678488" cy="4900613"/>
        </p:xfrm>
        <a:graphic>
          <a:graphicData uri="http://schemas.openxmlformats.org/presentationml/2006/ole">
            <mc:AlternateContent xmlns:mc="http://schemas.openxmlformats.org/markup-compatibility/2006">
              <mc:Choice xmlns:v="urn:schemas-microsoft-com:vml" Requires="v">
                <p:oleObj spid="_x0000_s3077" name="" r:id="rId1" imgW="4648200" imgH="3581400" progId="Paint.Picture">
                  <p:embed/>
                </p:oleObj>
              </mc:Choice>
              <mc:Fallback>
                <p:oleObj name="" r:id="rId1" imgW="4648200" imgH="3581400" progId="Paint.Picture">
                  <p:embed/>
                  <p:pic>
                    <p:nvPicPr>
                      <p:cNvPr id="0" name="图片 3076"/>
                      <p:cNvPicPr/>
                      <p:nvPr/>
                    </p:nvPicPr>
                    <p:blipFill>
                      <a:blip r:embed="rId2"/>
                      <a:stretch>
                        <a:fillRect/>
                      </a:stretch>
                    </p:blipFill>
                    <p:spPr>
                      <a:xfrm>
                        <a:off x="3346450" y="1879600"/>
                        <a:ext cx="5678488" cy="4900613"/>
                      </a:xfrm>
                      <a:prstGeom prst="rect">
                        <a:avLst/>
                      </a:prstGeom>
                      <a:noFill/>
                      <a:ln w="38100">
                        <a:noFill/>
                        <a:miter/>
                      </a:ln>
                    </p:spPr>
                  </p:pic>
                </p:oleObj>
              </mc:Fallback>
            </mc:AlternateContent>
          </a:graphicData>
        </a:graphic>
      </p:graphicFrame>
      <p:graphicFrame>
        <p:nvGraphicFramePr>
          <p:cNvPr id="1822750" name="Group 30"/>
          <p:cNvGraphicFramePr>
            <a:graphicFrameLocks noGrp="1"/>
          </p:cNvGraphicFramePr>
          <p:nvPr/>
        </p:nvGraphicFramePr>
        <p:xfrm>
          <a:off x="295275" y="2968625"/>
          <a:ext cx="2811463" cy="2195513"/>
        </p:xfrm>
        <a:graphic>
          <a:graphicData uri="http://schemas.openxmlformats.org/drawingml/2006/table">
            <a:tbl>
              <a:tblPr/>
              <a:tblGrid>
                <a:gridCol w="1794973"/>
                <a:gridCol w="1016490"/>
              </a:tblGrid>
              <a:tr h="381123">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输  入</a:t>
                      </a:r>
                      <a:endParaRPr kumimoji="1"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30724" marR="30724" marT="15367" marB="1536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输出</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7" marB="1536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381123">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cntrl1  cntrl2</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7" marB="1536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out</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7" marB="1536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1433267">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0         0 </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0         1</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1         0</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1         1</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7" marB="1536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in1</a:t>
                      </a:r>
                      <a:endParaRPr kumimoji="1"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in2</a:t>
                      </a:r>
                      <a:endParaRPr kumimoji="1"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in5</a:t>
                      </a:r>
                      <a:endParaRPr kumimoji="1"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in4</a:t>
                      </a:r>
                      <a:endParaRPr kumimoji="1"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30724" marR="30724" marT="15367" marB="1536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r>
            </a:tbl>
          </a:graphicData>
        </a:graphic>
      </p:graphicFrame>
      <p:sp>
        <p:nvSpPr>
          <p:cNvPr id="1822751" name="Rectangle 31"/>
          <p:cNvSpPr/>
          <p:nvPr/>
        </p:nvSpPr>
        <p:spPr>
          <a:xfrm>
            <a:off x="1009650" y="2354263"/>
            <a:ext cx="1450975" cy="417512"/>
          </a:xfrm>
          <a:prstGeom prst="rect">
            <a:avLst/>
          </a:prstGeom>
          <a:solidFill>
            <a:srgbClr val="66FFFF"/>
          </a:solidFill>
          <a:ln w="9525">
            <a:noFill/>
          </a:ln>
          <a:effectLst>
            <a:prstShdw prst="shdw13" dist="53882" dir="13499999">
              <a:schemeClr val="bg2"/>
            </a:prstShdw>
          </a:effectLst>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484505" lvl="1" indent="-294005" eaLnBrk="1" hangingPunct="1">
              <a:buNone/>
            </a:pPr>
            <a:r>
              <a:rPr lang="zh-CN" altLang="en-US" sz="2200" dirty="0">
                <a:latin typeface="Times New Roman" panose="02020603050405020304" pitchFamily="18" charset="0"/>
              </a:rPr>
              <a:t>真值表</a:t>
            </a:r>
            <a:endParaRPr lang="zh-CN" altLang="en-US" sz="2200" dirty="0">
              <a:latin typeface="Times New Roman" panose="02020603050405020304" pitchFamily="18" charset="0"/>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22723"/>
                                        </p:tgtEl>
                                        <p:attrNameLst>
                                          <p:attrName>style.visibility</p:attrName>
                                        </p:attrNameLst>
                                      </p:cBhvr>
                                      <p:to>
                                        <p:strVal val="visible"/>
                                      </p:to>
                                    </p:set>
                                    <p:animEffect transition="in" filter="wipe(left)">
                                      <p:cBhvr>
                                        <p:cTn id="7" dur="500"/>
                                        <p:tgtEl>
                                          <p:spTgt spid="182272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822751"/>
                                        </p:tgtEl>
                                        <p:attrNameLst>
                                          <p:attrName>style.visibility</p:attrName>
                                        </p:attrNameLst>
                                      </p:cBhvr>
                                      <p:to>
                                        <p:strVal val="visible"/>
                                      </p:to>
                                    </p:set>
                                    <p:anim calcmode="lin" valueType="num">
                                      <p:cBhvr>
                                        <p:cTn id="12" dur="500" fill="hold"/>
                                        <p:tgtEl>
                                          <p:spTgt spid="1822751"/>
                                        </p:tgtEl>
                                        <p:attrNameLst>
                                          <p:attrName>ppt_w</p:attrName>
                                        </p:attrNameLst>
                                      </p:cBhvr>
                                      <p:tavLst>
                                        <p:tav tm="0">
                                          <p:val>
                                            <p:fltVal val="0.000000"/>
                                          </p:val>
                                        </p:tav>
                                        <p:tav tm="100000">
                                          <p:val>
                                            <p:strVal val="#ppt_w"/>
                                          </p:val>
                                        </p:tav>
                                      </p:tavLst>
                                    </p:anim>
                                    <p:anim calcmode="lin" valueType="num">
                                      <p:cBhvr>
                                        <p:cTn id="13" dur="500" fill="hold"/>
                                        <p:tgtEl>
                                          <p:spTgt spid="1822751"/>
                                        </p:tgtEl>
                                        <p:attrNameLst>
                                          <p:attrName>ppt_h</p:attrName>
                                        </p:attrNameLst>
                                      </p:cBhvr>
                                      <p:tavLst>
                                        <p:tav tm="0">
                                          <p:val>
                                            <p:fltVal val="0.000000"/>
                                          </p:val>
                                        </p:tav>
                                        <p:tav tm="100000">
                                          <p:val>
                                            <p:strVal val="#ppt_h"/>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1822750"/>
                                        </p:tgtEl>
                                        <p:attrNameLst>
                                          <p:attrName>style.visibility</p:attrName>
                                        </p:attrNameLst>
                                      </p:cBhvr>
                                      <p:to>
                                        <p:strVal val="visible"/>
                                      </p:to>
                                    </p:set>
                                    <p:anim calcmode="lin" valueType="num">
                                      <p:cBhvr additive="base">
                                        <p:cTn id="17" dur="500" fill="hold"/>
                                        <p:tgtEl>
                                          <p:spTgt spid="1822750"/>
                                        </p:tgtEl>
                                        <p:attrNameLst>
                                          <p:attrName>ppt_x</p:attrName>
                                        </p:attrNameLst>
                                      </p:cBhvr>
                                      <p:tavLst>
                                        <p:tav tm="0">
                                          <p:val>
                                            <p:strVal val="#ppt_x"/>
                                          </p:val>
                                        </p:tav>
                                        <p:tav tm="100000">
                                          <p:val>
                                            <p:strVal val="#ppt_x"/>
                                          </p:val>
                                        </p:tav>
                                      </p:tavLst>
                                    </p:anim>
                                    <p:anim calcmode="lin" valueType="num">
                                      <p:cBhvr additive="base">
                                        <p:cTn id="18" dur="500" fill="hold"/>
                                        <p:tgtEl>
                                          <p:spTgt spid="182275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822726"/>
                                        </p:tgtEl>
                                        <p:attrNameLst>
                                          <p:attrName>style.visibility</p:attrName>
                                        </p:attrNameLst>
                                      </p:cBhvr>
                                      <p:to>
                                        <p:strVal val="visible"/>
                                      </p:to>
                                    </p:set>
                                    <p:anim calcmode="lin" valueType="num">
                                      <p:cBhvr additive="base">
                                        <p:cTn id="23" dur="500" fill="hold"/>
                                        <p:tgtEl>
                                          <p:spTgt spid="1822726"/>
                                        </p:tgtEl>
                                        <p:attrNameLst>
                                          <p:attrName>ppt_x</p:attrName>
                                        </p:attrNameLst>
                                      </p:cBhvr>
                                      <p:tavLst>
                                        <p:tav tm="0">
                                          <p:val>
                                            <p:strVal val="#ppt_x"/>
                                          </p:val>
                                        </p:tav>
                                        <p:tav tm="100000">
                                          <p:val>
                                            <p:strVal val="#ppt_x"/>
                                          </p:val>
                                        </p:tav>
                                      </p:tavLst>
                                    </p:anim>
                                    <p:anim calcmode="lin" valueType="num">
                                      <p:cBhvr additive="base">
                                        <p:cTn id="24" dur="500" fill="hold"/>
                                        <p:tgtEl>
                                          <p:spTgt spid="18227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23" grpId="0"/>
      <p:bldP spid="182275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pic>
        <p:nvPicPr>
          <p:cNvPr id="2079748" name="Picture 4" descr="mymux_v"/>
          <p:cNvPicPr>
            <a:picLocks noChangeAspect="1"/>
          </p:cNvPicPr>
          <p:nvPr/>
        </p:nvPicPr>
        <p:blipFill>
          <a:blip r:embed="rId1"/>
          <a:stretch>
            <a:fillRect/>
          </a:stretch>
        </p:blipFill>
        <p:spPr>
          <a:xfrm>
            <a:off x="1039813" y="1238250"/>
            <a:ext cx="7537450" cy="4259263"/>
          </a:xfrm>
          <a:prstGeom prst="rect">
            <a:avLst/>
          </a:prstGeom>
          <a:noFill/>
          <a:ln w="9525">
            <a:noFill/>
          </a:ln>
        </p:spPr>
      </p:pic>
      <p:sp>
        <p:nvSpPr>
          <p:cNvPr id="2079749" name="Rectangle 5"/>
          <p:cNvSpPr/>
          <p:nvPr/>
        </p:nvSpPr>
        <p:spPr>
          <a:xfrm>
            <a:off x="1574800" y="5757863"/>
            <a:ext cx="5975350" cy="503237"/>
          </a:xfrm>
          <a:prstGeom prst="rect">
            <a:avLst/>
          </a:prstGeom>
          <a:solidFill>
            <a:srgbClr val="FFCC99"/>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
                <a:schemeClr val="hlink"/>
              </a:buClr>
              <a:buNone/>
            </a:pPr>
            <a:r>
              <a:rPr lang="zh-CN" altLang="zh-CN" dirty="0">
                <a:solidFill>
                  <a:srgbClr val="FF3399"/>
                </a:solidFill>
                <a:latin typeface="仿宋_GB2312" pitchFamily="50" charset="-122"/>
                <a:ea typeface="仿宋_GB2312" pitchFamily="50" charset="-122"/>
              </a:rPr>
              <a:t>注</a:t>
            </a:r>
            <a:r>
              <a:rPr lang="zh-CN" altLang="zh-CN" dirty="0">
                <a:latin typeface="仿宋_GB2312" pitchFamily="50" charset="-122"/>
                <a:ea typeface="仿宋_GB2312" pitchFamily="50" charset="-122"/>
              </a:rPr>
              <a:t>：</a:t>
            </a:r>
            <a:r>
              <a:rPr lang="zh-CN" altLang="en-US" dirty="0">
                <a:latin typeface="仿宋_GB2312" pitchFamily="50" charset="-122"/>
                <a:ea typeface="仿宋_GB2312" pitchFamily="50" charset="-122"/>
              </a:rPr>
              <a:t>这里省略了所有的例化门元件名称！</a:t>
            </a:r>
            <a:endParaRPr lang="zh-CN" altLang="en-US" dirty="0">
              <a:latin typeface="仿宋_GB2312" pitchFamily="50" charset="-122"/>
              <a:ea typeface="仿宋_GB2312" pitchFamily="50"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079748"/>
                                        </p:tgtEl>
                                        <p:attrNameLst>
                                          <p:attrName>style.visibility</p:attrName>
                                        </p:attrNameLst>
                                      </p:cBhvr>
                                      <p:to>
                                        <p:strVal val="visible"/>
                                      </p:to>
                                    </p:set>
                                    <p:anim calcmode="lin" valueType="num">
                                      <p:cBhvr additive="base">
                                        <p:cTn id="7" dur="500" fill="hold"/>
                                        <p:tgtEl>
                                          <p:spTgt spid="2079748"/>
                                        </p:tgtEl>
                                        <p:attrNameLst>
                                          <p:attrName>ppt_x</p:attrName>
                                        </p:attrNameLst>
                                      </p:cBhvr>
                                      <p:tavLst>
                                        <p:tav tm="0">
                                          <p:val>
                                            <p:strVal val="#ppt_x"/>
                                          </p:val>
                                        </p:tav>
                                        <p:tav tm="100000">
                                          <p:val>
                                            <p:strVal val="#ppt_x"/>
                                          </p:val>
                                        </p:tav>
                                      </p:tavLst>
                                    </p:anim>
                                    <p:anim calcmode="lin" valueType="num">
                                      <p:cBhvr additive="base">
                                        <p:cTn id="8" dur="500" fill="hold"/>
                                        <p:tgtEl>
                                          <p:spTgt spid="20797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079749"/>
                                        </p:tgtEl>
                                        <p:attrNameLst>
                                          <p:attrName>style.visibility</p:attrName>
                                        </p:attrNameLst>
                                      </p:cBhvr>
                                      <p:to>
                                        <p:strVal val="visible"/>
                                      </p:to>
                                    </p:set>
                                    <p:anim calcmode="lin" valueType="num">
                                      <p:cBhvr>
                                        <p:cTn id="13" dur="500" fill="hold"/>
                                        <p:tgtEl>
                                          <p:spTgt spid="2079749"/>
                                        </p:tgtEl>
                                        <p:attrNameLst>
                                          <p:attrName>ppt_w</p:attrName>
                                        </p:attrNameLst>
                                      </p:cBhvr>
                                      <p:tavLst>
                                        <p:tav tm="0">
                                          <p:val>
                                            <p:fltVal val="0.000000"/>
                                          </p:val>
                                        </p:tav>
                                        <p:tav tm="100000">
                                          <p:val>
                                            <p:strVal val="#ppt_w"/>
                                          </p:val>
                                        </p:tav>
                                      </p:tavLst>
                                    </p:anim>
                                    <p:anim calcmode="lin" valueType="num">
                                      <p:cBhvr>
                                        <p:cTn id="14" dur="500" fill="hold"/>
                                        <p:tgtEl>
                                          <p:spTgt spid="2079749"/>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974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44387"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zh-CN" altLang="en-US" dirty="0">
                <a:latin typeface="华文楷体" panose="02010600040101010101" pitchFamily="2" charset="-122"/>
              </a:rPr>
              <a:t>不同抽象级别的</a:t>
            </a:r>
            <a:r>
              <a:rPr lang="en-US" altLang="zh-CN" dirty="0">
                <a:latin typeface="华文楷体" panose="02010600040101010101" pitchFamily="2" charset="-122"/>
              </a:rPr>
              <a:t>Verilog HDL</a:t>
            </a:r>
            <a:r>
              <a:rPr lang="zh-CN" altLang="en-US" dirty="0">
                <a:latin typeface="华文楷体" panose="02010600040101010101" pitchFamily="2" charset="-122"/>
              </a:rPr>
              <a:t>模型</a:t>
            </a:r>
            <a:endParaRPr lang="zh-CN" altLang="en-US" dirty="0">
              <a:latin typeface="华文楷体" panose="02010600040101010101" pitchFamily="2" charset="-122"/>
            </a:endParaRPr>
          </a:p>
        </p:txBody>
      </p:sp>
      <p:sp>
        <p:nvSpPr>
          <p:cNvPr id="1824771" name="Rectangle 3"/>
          <p:cNvSpPr>
            <a:spLocks noGrp="1"/>
          </p:cNvSpPr>
          <p:nvPr>
            <p:ph idx="1"/>
          </p:nvPr>
        </p:nvSpPr>
        <p:spPr>
          <a:xfrm>
            <a:off x="279400" y="1230313"/>
            <a:ext cx="4683125" cy="549275"/>
          </a:xfrm>
          <a:ln/>
        </p:spPr>
        <p:txBody>
          <a:bodyPr vert="horz" wrap="square" lIns="91440" tIns="45720" rIns="91440" bIns="45720" anchor="t" anchorCtr="0"/>
          <a:p>
            <a:pPr algn="just" eaLnBrk="1" hangingPunct="1">
              <a:lnSpc>
                <a:spcPct val="110000"/>
              </a:lnSpc>
              <a:buNone/>
            </a:pPr>
            <a:r>
              <a:rPr lang="zh-CN" altLang="en-US" dirty="0">
                <a:solidFill>
                  <a:srgbClr val="FF0000"/>
                </a:solidFill>
                <a:latin typeface="宋体" panose="02010600030101010101" pitchFamily="2" charset="-122"/>
              </a:rPr>
              <a:t>二、</a:t>
            </a:r>
            <a:r>
              <a:rPr lang="en-US" altLang="zh-CN" dirty="0">
                <a:solidFill>
                  <a:srgbClr val="FF0000"/>
                </a:solidFill>
                <a:latin typeface="宋体" panose="02010600030101010101" pitchFamily="2" charset="-122"/>
              </a:rPr>
              <a:t>Verilog HDL</a:t>
            </a:r>
            <a:r>
              <a:rPr lang="zh-CN" altLang="en-US" dirty="0">
                <a:solidFill>
                  <a:srgbClr val="FF0000"/>
                </a:solidFill>
                <a:latin typeface="宋体" panose="02010600030101010101" pitchFamily="2" charset="-122"/>
              </a:rPr>
              <a:t>的</a:t>
            </a:r>
            <a:r>
              <a:rPr lang="zh-CN" altLang="en-US" dirty="0">
                <a:solidFill>
                  <a:srgbClr val="D60093"/>
                </a:solidFill>
                <a:latin typeface="华文彩云" panose="02010800040101010101" pitchFamily="2" charset="-122"/>
                <a:ea typeface="华文彩云" panose="02010800040101010101" pitchFamily="2" charset="-122"/>
              </a:rPr>
              <a:t>行为级</a:t>
            </a:r>
            <a:r>
              <a:rPr lang="zh-CN" altLang="en-US" dirty="0">
                <a:solidFill>
                  <a:srgbClr val="FF0000"/>
                </a:solidFill>
                <a:latin typeface="宋体" panose="02010600030101010101" pitchFamily="2" charset="-122"/>
              </a:rPr>
              <a:t>描述</a:t>
            </a:r>
            <a:endParaRPr lang="zh-CN" altLang="en-US" dirty="0">
              <a:solidFill>
                <a:srgbClr val="FF0000"/>
              </a:solidFill>
              <a:latin typeface="宋体" panose="02010600030101010101" pitchFamily="2" charset="-122"/>
            </a:endParaRPr>
          </a:p>
        </p:txBody>
      </p:sp>
      <p:sp>
        <p:nvSpPr>
          <p:cNvPr id="1824772" name="AutoShape 4"/>
          <p:cNvSpPr/>
          <p:nvPr/>
        </p:nvSpPr>
        <p:spPr>
          <a:xfrm>
            <a:off x="5056188" y="998538"/>
            <a:ext cx="3475037" cy="428625"/>
          </a:xfrm>
          <a:prstGeom prst="wedgeRectCallout">
            <a:avLst>
              <a:gd name="adj1" fmla="val -66583"/>
              <a:gd name="adj2" fmla="val 43704"/>
            </a:avLst>
          </a:prstGeom>
          <a:solidFill>
            <a:srgbClr val="FFCCFF"/>
          </a:solidFill>
          <a:ln w="9525">
            <a:noFill/>
          </a:ln>
          <a:effectLst>
            <a:prstShdw prst="shdw17" dist="17961" dir="2699999">
              <a:srgbClr val="997A99"/>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2000" dirty="0">
                <a:latin typeface="宋体" panose="02010600030101010101" pitchFamily="2" charset="-122"/>
              </a:rPr>
              <a:t>包括</a:t>
            </a:r>
            <a:r>
              <a:rPr lang="zh-CN" altLang="en-US" sz="2000" dirty="0">
                <a:solidFill>
                  <a:srgbClr val="FF0000"/>
                </a:solidFill>
                <a:latin typeface="宋体" panose="02010600030101010101" pitchFamily="2" charset="-122"/>
              </a:rPr>
              <a:t>系统级</a:t>
            </a:r>
            <a:r>
              <a:rPr lang="en-US" altLang="zh-CN" sz="2000" dirty="0">
                <a:latin typeface="宋体" panose="02010600030101010101" pitchFamily="2" charset="-122"/>
              </a:rPr>
              <a:t>,</a:t>
            </a:r>
            <a:r>
              <a:rPr lang="zh-CN" altLang="en-US" sz="2000" dirty="0">
                <a:solidFill>
                  <a:srgbClr val="FF0000"/>
                </a:solidFill>
                <a:latin typeface="宋体" panose="02010600030101010101" pitchFamily="2" charset="-122"/>
              </a:rPr>
              <a:t>算法级</a:t>
            </a:r>
            <a:r>
              <a:rPr lang="en-US" altLang="zh-CN" sz="2000" dirty="0">
                <a:latin typeface="宋体" panose="02010600030101010101" pitchFamily="2" charset="-122"/>
              </a:rPr>
              <a:t>,</a:t>
            </a:r>
            <a:r>
              <a:rPr lang="en-US" altLang="zh-CN" sz="2000" dirty="0">
                <a:solidFill>
                  <a:srgbClr val="FF0000"/>
                </a:solidFill>
                <a:latin typeface="宋体" panose="02010600030101010101" pitchFamily="2" charset="-122"/>
              </a:rPr>
              <a:t>RTL</a:t>
            </a:r>
            <a:r>
              <a:rPr lang="zh-CN" altLang="en-US" sz="2000" dirty="0">
                <a:solidFill>
                  <a:srgbClr val="FF0000"/>
                </a:solidFill>
                <a:latin typeface="宋体" panose="02010600030101010101" pitchFamily="2" charset="-122"/>
              </a:rPr>
              <a:t>级</a:t>
            </a:r>
            <a:endParaRPr lang="zh-CN" altLang="en-US" sz="2000" dirty="0">
              <a:solidFill>
                <a:srgbClr val="FF0000"/>
              </a:solidFill>
              <a:latin typeface="宋体" panose="02010600030101010101" pitchFamily="2" charset="-122"/>
            </a:endParaRPr>
          </a:p>
        </p:txBody>
      </p:sp>
      <p:sp>
        <p:nvSpPr>
          <p:cNvPr id="1824773" name="Rectangle 5"/>
          <p:cNvSpPr/>
          <p:nvPr/>
        </p:nvSpPr>
        <p:spPr>
          <a:xfrm>
            <a:off x="604838" y="1697038"/>
            <a:ext cx="8732837" cy="492125"/>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algn="just" eaLnBrk="1" hangingPunct="1">
              <a:lnSpc>
                <a:spcPct val="110000"/>
              </a:lnSpc>
              <a:buNone/>
            </a:pPr>
            <a:r>
              <a:rPr lang="en-US" altLang="zh-CN" dirty="0">
                <a:solidFill>
                  <a:srgbClr val="009900"/>
                </a:solidFill>
                <a:latin typeface="华文新魏" panose="02010800040101010101" pitchFamily="2" charset="-122"/>
                <a:ea typeface="华文新魏" panose="02010800040101010101" pitchFamily="2" charset="-122"/>
              </a:rPr>
              <a:t>1. </a:t>
            </a:r>
            <a:r>
              <a:rPr lang="zh-CN" altLang="en-US" dirty="0">
                <a:solidFill>
                  <a:srgbClr val="009900"/>
                </a:solidFill>
                <a:latin typeface="华文新魏" panose="02010800040101010101" pitchFamily="2" charset="-122"/>
                <a:ea typeface="华文新魏" panose="02010800040101010101" pitchFamily="2" charset="-122"/>
              </a:rPr>
              <a:t>逻辑功能描述</a:t>
            </a:r>
            <a:r>
              <a:rPr lang="en-US" altLang="zh-CN" dirty="0">
                <a:solidFill>
                  <a:srgbClr val="009900"/>
                </a:solidFill>
                <a:latin typeface="Times New Roman" panose="02020603050405020304" pitchFamily="18" charset="0"/>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算法级</a:t>
            </a:r>
            <a:endParaRPr lang="zh-CN" altLang="en-US" b="0" dirty="0">
              <a:solidFill>
                <a:srgbClr val="FF0000"/>
              </a:solidFill>
              <a:latin typeface="方正姚体" panose="02010601030101010101" pitchFamily="2" charset="-122"/>
              <a:ea typeface="方正姚体" panose="02010601030101010101" pitchFamily="2" charset="-122"/>
            </a:endParaRPr>
          </a:p>
        </p:txBody>
      </p:sp>
      <p:sp>
        <p:nvSpPr>
          <p:cNvPr id="1824774" name="Rectangle 6"/>
          <p:cNvSpPr/>
          <p:nvPr/>
        </p:nvSpPr>
        <p:spPr>
          <a:xfrm>
            <a:off x="1346200" y="6297613"/>
            <a:ext cx="6296025" cy="503237"/>
          </a:xfrm>
          <a:prstGeom prst="rect">
            <a:avLst/>
          </a:prstGeom>
          <a:solidFill>
            <a:srgbClr val="FFCC99"/>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
                <a:schemeClr val="hlink"/>
              </a:buClr>
              <a:buNone/>
            </a:pPr>
            <a:r>
              <a:rPr lang="zh-CN" altLang="en-US" dirty="0">
                <a:solidFill>
                  <a:srgbClr val="FF3399"/>
                </a:solidFill>
                <a:latin typeface="华文新魏" panose="02010800040101010101" pitchFamily="2" charset="-122"/>
                <a:ea typeface="华文新魏" panose="02010800040101010101" pitchFamily="2" charset="-122"/>
              </a:rPr>
              <a:t>注</a:t>
            </a:r>
            <a:r>
              <a:rPr lang="zh-CN" altLang="en-US" b="0" dirty="0">
                <a:latin typeface="华文新魏" panose="02010800040101010101" pitchFamily="2" charset="-122"/>
                <a:ea typeface="华文新魏" panose="02010800040101010101" pitchFamily="2" charset="-122"/>
              </a:rPr>
              <a:t>：首先必须根据逻辑功能写出</a:t>
            </a:r>
            <a:r>
              <a:rPr lang="zh-CN" altLang="en-US" b="0" dirty="0">
                <a:solidFill>
                  <a:srgbClr val="FF0066"/>
                </a:solidFill>
                <a:latin typeface="华文新魏" panose="02010800040101010101" pitchFamily="2" charset="-122"/>
                <a:ea typeface="华文新魏" panose="02010800040101010101" pitchFamily="2" charset="-122"/>
              </a:rPr>
              <a:t>逻辑表达式</a:t>
            </a:r>
            <a:r>
              <a:rPr lang="zh-CN" altLang="en-US" b="0" dirty="0">
                <a:latin typeface="华文新魏" panose="02010800040101010101" pitchFamily="2" charset="-122"/>
                <a:ea typeface="华文新魏" panose="02010800040101010101" pitchFamily="2" charset="-122"/>
              </a:rPr>
              <a:t>！</a:t>
            </a:r>
            <a:endParaRPr lang="zh-CN" altLang="en-US" b="0" dirty="0">
              <a:latin typeface="华文新魏" panose="02010800040101010101" pitchFamily="2" charset="-122"/>
              <a:ea typeface="华文新魏" panose="02010800040101010101" pitchFamily="2" charset="-122"/>
            </a:endParaRPr>
          </a:p>
        </p:txBody>
      </p:sp>
      <p:sp>
        <p:nvSpPr>
          <p:cNvPr id="1824777" name="Text Box 9"/>
          <p:cNvSpPr txBox="1"/>
          <p:nvPr/>
        </p:nvSpPr>
        <p:spPr>
          <a:xfrm>
            <a:off x="1412875" y="2265363"/>
            <a:ext cx="6534150" cy="3683000"/>
          </a:xfrm>
          <a:prstGeom prst="rect">
            <a:avLst/>
          </a:prstGeom>
          <a:solidFill>
            <a:srgbClr val="99CCFF"/>
          </a:solidFill>
          <a:ln w="12700" cap="flat" cmpd="sng">
            <a:solidFill>
              <a:schemeClr val="tx1"/>
            </a:solidFill>
            <a:prstDash val="solid"/>
            <a:miter/>
            <a:headEnd type="none" w="med" len="med"/>
            <a:tailEnd type="none" w="med" len="med"/>
          </a:ln>
          <a:effectLst>
            <a:prstShdw prst="shdw13" dist="53882" dir="13499999">
              <a:schemeClr val="bg2"/>
            </a:prst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190500" lvl="1" indent="0" eaLnBrk="1" hangingPunct="1">
              <a:buNone/>
            </a:pPr>
            <a:r>
              <a:rPr lang="en-US" altLang="zh-CN" b="0" dirty="0">
                <a:latin typeface="方正姚体" panose="02010601030101010101" pitchFamily="2" charset="-122"/>
                <a:ea typeface="方正姚体" panose="02010601030101010101" pitchFamily="2" charset="-122"/>
              </a:rPr>
              <a:t>[</a:t>
            </a:r>
            <a:r>
              <a:rPr lang="zh-CN" altLang="en-US" dirty="0">
                <a:solidFill>
                  <a:srgbClr val="FF0066"/>
                </a:solidFill>
                <a:latin typeface="Times New Roman" panose="02020603050405020304" pitchFamily="18" charset="0"/>
              </a:rPr>
              <a:t>例</a:t>
            </a:r>
            <a:r>
              <a:rPr lang="en-US" altLang="zh-CN" dirty="0">
                <a:solidFill>
                  <a:srgbClr val="FF0066"/>
                </a:solidFill>
                <a:latin typeface="Times New Roman" panose="02020603050405020304" pitchFamily="18" charset="0"/>
              </a:rPr>
              <a:t>2</a:t>
            </a:r>
            <a:r>
              <a:rPr lang="en-US" altLang="zh-CN" b="0" dirty="0">
                <a:latin typeface="方正姚体" panose="02010601030101010101" pitchFamily="2" charset="-122"/>
                <a:ea typeface="方正姚体" panose="02010601030101010101" pitchFamily="2" charset="-122"/>
              </a:rPr>
              <a:t>] </a:t>
            </a:r>
            <a:r>
              <a:rPr lang="zh-CN" altLang="en-US" b="0" dirty="0">
                <a:latin typeface="方正姚体" panose="02010601030101010101" pitchFamily="2" charset="-122"/>
                <a:ea typeface="方正姚体" panose="02010601030101010101" pitchFamily="2" charset="-122"/>
              </a:rPr>
              <a:t>用逻辑表达式实现</a:t>
            </a:r>
            <a:r>
              <a:rPr lang="en-US" altLang="zh-CN" b="0" dirty="0">
                <a:latin typeface="方正姚体" panose="02010601030101010101" pitchFamily="2" charset="-122"/>
                <a:ea typeface="方正姚体" panose="02010601030101010101" pitchFamily="2" charset="-122"/>
              </a:rPr>
              <a:t>4</a:t>
            </a:r>
            <a:r>
              <a:rPr lang="zh-CN" altLang="en-US" b="0" dirty="0">
                <a:latin typeface="方正姚体" panose="02010601030101010101" pitchFamily="2" charset="-122"/>
                <a:ea typeface="方正姚体" panose="02010601030101010101" pitchFamily="2" charset="-122"/>
              </a:rPr>
              <a:t>选</a:t>
            </a:r>
            <a:r>
              <a:rPr lang="en-US" altLang="zh-CN" b="0" dirty="0">
                <a:latin typeface="方正姚体" panose="02010601030101010101" pitchFamily="2" charset="-122"/>
                <a:ea typeface="方正姚体" panose="02010601030101010101" pitchFamily="2" charset="-122"/>
              </a:rPr>
              <a:t>1</a:t>
            </a:r>
            <a:r>
              <a:rPr lang="zh-CN" altLang="en-US" b="0" dirty="0">
                <a:latin typeface="方正姚体" panose="02010601030101010101" pitchFamily="2" charset="-122"/>
                <a:ea typeface="方正姚体" panose="02010601030101010101" pitchFamily="2" charset="-122"/>
              </a:rPr>
              <a:t>数据选择器</a:t>
            </a:r>
            <a:endParaRPr lang="zh-CN" altLang="en-US" sz="2200" dirty="0">
              <a:latin typeface="Times New Roman" panose="02020603050405020304" pitchFamily="18" charset="0"/>
            </a:endParaRPr>
          </a:p>
          <a:p>
            <a:pPr marL="190500" lvl="1" indent="0" eaLnBrk="1" hangingPunct="1">
              <a:buNone/>
            </a:pPr>
            <a:r>
              <a:rPr lang="en-US" altLang="zh-CN" sz="2200" dirty="0">
                <a:latin typeface="Times New Roman" panose="02020603050405020304" pitchFamily="18" charset="0"/>
              </a:rPr>
              <a:t>module mux4_1(out,in1,in2,in5,in4,cntrl1,cntrl2);</a:t>
            </a:r>
            <a:endParaRPr lang="en-US" altLang="zh-CN" sz="2200" dirty="0">
              <a:latin typeface="Times New Roman" panose="02020603050405020304" pitchFamily="18" charset="0"/>
            </a:endParaRPr>
          </a:p>
          <a:p>
            <a:pPr marL="190500" lvl="1" indent="0" eaLnBrk="1" hangingPunct="1">
              <a:buNone/>
            </a:pPr>
            <a:r>
              <a:rPr lang="en-US" altLang="zh-CN" sz="2200" dirty="0">
                <a:latin typeface="Times New Roman" panose="02020603050405020304" pitchFamily="18" charset="0"/>
              </a:rPr>
              <a:t>     output out;</a:t>
            </a:r>
            <a:endParaRPr lang="en-US" altLang="zh-CN" sz="2200" dirty="0">
              <a:latin typeface="Times New Roman" panose="02020603050405020304" pitchFamily="18" charset="0"/>
            </a:endParaRPr>
          </a:p>
          <a:p>
            <a:pPr marL="190500" lvl="1" indent="0" eaLnBrk="1" hangingPunct="1">
              <a:buNone/>
            </a:pPr>
            <a:r>
              <a:rPr lang="en-US" altLang="zh-CN" sz="2200" dirty="0">
                <a:latin typeface="Times New Roman" panose="02020603050405020304" pitchFamily="18" charset="0"/>
              </a:rPr>
              <a:t>     input in1,in2,in5,in4,cntrl1,cntrl2;</a:t>
            </a:r>
            <a:endParaRPr lang="en-US" altLang="zh-CN" sz="2200" dirty="0">
              <a:latin typeface="Times New Roman" panose="02020603050405020304" pitchFamily="18" charset="0"/>
            </a:endParaRPr>
          </a:p>
          <a:p>
            <a:pPr marL="190500" lvl="1" indent="0" eaLnBrk="1" hangingPunct="1">
              <a:buNone/>
            </a:pPr>
            <a:r>
              <a:rPr lang="en-US" altLang="zh-CN" sz="2200" dirty="0">
                <a:latin typeface="Times New Roman" panose="02020603050405020304" pitchFamily="18" charset="0"/>
              </a:rPr>
              <a:t>     assign out=(in1 &amp; ~cntrl1 &amp; ~cntrl2) |</a:t>
            </a:r>
            <a:endParaRPr lang="en-US" altLang="zh-CN" sz="2200" dirty="0">
              <a:latin typeface="Times New Roman" panose="02020603050405020304" pitchFamily="18" charset="0"/>
            </a:endParaRPr>
          </a:p>
          <a:p>
            <a:pPr marL="190500" lvl="1" indent="0" eaLnBrk="1" hangingPunct="1">
              <a:buNone/>
            </a:pPr>
            <a:r>
              <a:rPr lang="en-US" altLang="zh-CN" sz="2200" dirty="0">
                <a:latin typeface="Times New Roman" panose="02020603050405020304" pitchFamily="18" charset="0"/>
              </a:rPr>
              <a:t>                        (in2 &amp; ~cntrl1 &amp; cntrl2) |</a:t>
            </a:r>
            <a:endParaRPr lang="en-US" altLang="zh-CN" sz="2200" dirty="0">
              <a:latin typeface="Times New Roman" panose="02020603050405020304" pitchFamily="18" charset="0"/>
            </a:endParaRPr>
          </a:p>
          <a:p>
            <a:pPr marL="190500" lvl="1" indent="0" eaLnBrk="1" hangingPunct="1">
              <a:buNone/>
            </a:pPr>
            <a:r>
              <a:rPr lang="en-US" altLang="zh-CN" sz="2200" dirty="0">
                <a:latin typeface="Times New Roman" panose="02020603050405020304" pitchFamily="18" charset="0"/>
              </a:rPr>
              <a:t>                        (in5 &amp; cntrl1 &amp; ~cntrl2) |</a:t>
            </a:r>
            <a:endParaRPr lang="en-US" altLang="zh-CN" sz="2200" dirty="0">
              <a:latin typeface="Times New Roman" panose="02020603050405020304" pitchFamily="18" charset="0"/>
            </a:endParaRPr>
          </a:p>
          <a:p>
            <a:pPr marL="190500" lvl="1" indent="0" eaLnBrk="1" hangingPunct="1">
              <a:buNone/>
            </a:pPr>
            <a:r>
              <a:rPr lang="en-US" altLang="zh-CN" sz="2200" dirty="0">
                <a:latin typeface="Times New Roman" panose="02020603050405020304" pitchFamily="18" charset="0"/>
              </a:rPr>
              <a:t>                        (in4 &amp; cntrl1 &amp; cntrl2) ;</a:t>
            </a:r>
            <a:endParaRPr lang="en-US" altLang="zh-CN" sz="2200" dirty="0">
              <a:latin typeface="Times New Roman" panose="02020603050405020304" pitchFamily="18" charset="0"/>
            </a:endParaRPr>
          </a:p>
          <a:p>
            <a:pPr marL="190500" lvl="1" indent="0" eaLnBrk="1" hangingPunct="1">
              <a:buNone/>
            </a:pPr>
            <a:r>
              <a:rPr lang="en-US" altLang="zh-CN" sz="2200" dirty="0">
                <a:latin typeface="Times New Roman" panose="02020603050405020304" pitchFamily="18" charset="0"/>
              </a:rPr>
              <a:t>endmodule</a:t>
            </a:r>
            <a:endParaRPr lang="en-US" altLang="zh-CN" sz="2200" dirty="0">
              <a:latin typeface="Times New Roman" panose="02020603050405020304" pitchFamily="18" charset="0"/>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24771"/>
                                        </p:tgtEl>
                                        <p:attrNameLst>
                                          <p:attrName>style.visibility</p:attrName>
                                        </p:attrNameLst>
                                      </p:cBhvr>
                                      <p:to>
                                        <p:strVal val="visible"/>
                                      </p:to>
                                    </p:set>
                                    <p:anim calcmode="lin" valueType="num">
                                      <p:cBhvr additive="base">
                                        <p:cTn id="7" dur="500" fill="hold"/>
                                        <p:tgtEl>
                                          <p:spTgt spid="1824771"/>
                                        </p:tgtEl>
                                        <p:attrNameLst>
                                          <p:attrName>ppt_x</p:attrName>
                                        </p:attrNameLst>
                                      </p:cBhvr>
                                      <p:tavLst>
                                        <p:tav tm="0">
                                          <p:val>
                                            <p:strVal val="0-#ppt_w/2"/>
                                          </p:val>
                                        </p:tav>
                                        <p:tav tm="100000">
                                          <p:val>
                                            <p:strVal val="#ppt_x"/>
                                          </p:val>
                                        </p:tav>
                                      </p:tavLst>
                                    </p:anim>
                                    <p:anim calcmode="lin" valueType="num">
                                      <p:cBhvr additive="base">
                                        <p:cTn id="8" dur="500" fill="hold"/>
                                        <p:tgtEl>
                                          <p:spTgt spid="18247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824772"/>
                                        </p:tgtEl>
                                        <p:attrNameLst>
                                          <p:attrName>style.visibility</p:attrName>
                                        </p:attrNameLst>
                                      </p:cBhvr>
                                      <p:to>
                                        <p:strVal val="visible"/>
                                      </p:to>
                                    </p:set>
                                    <p:animEffect transition="in" filter="dissolve">
                                      <p:cBhvr>
                                        <p:cTn id="13" dur="500"/>
                                        <p:tgtEl>
                                          <p:spTgt spid="182477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824773">
                                            <p:txEl>
                                              <p:charRg st="0" end="15"/>
                                            </p:txEl>
                                          </p:spTgt>
                                        </p:tgtEl>
                                        <p:attrNameLst>
                                          <p:attrName>style.visibility</p:attrName>
                                        </p:attrNameLst>
                                      </p:cBhvr>
                                      <p:to>
                                        <p:strVal val="visible"/>
                                      </p:to>
                                    </p:set>
                                    <p:anim calcmode="lin" valueType="num">
                                      <p:cBhvr additive="base">
                                        <p:cTn id="18" dur="500" fill="hold"/>
                                        <p:tgtEl>
                                          <p:spTgt spid="1824773">
                                            <p:txEl>
                                              <p:charRg st="0" end="15"/>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824773">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824777"/>
                                        </p:tgtEl>
                                        <p:attrNameLst>
                                          <p:attrName>style.visibility</p:attrName>
                                        </p:attrNameLst>
                                      </p:cBhvr>
                                      <p:to>
                                        <p:strVal val="visible"/>
                                      </p:to>
                                    </p:set>
                                    <p:anim calcmode="lin" valueType="num">
                                      <p:cBhvr additive="base">
                                        <p:cTn id="24" dur="500" fill="hold"/>
                                        <p:tgtEl>
                                          <p:spTgt spid="1824777"/>
                                        </p:tgtEl>
                                        <p:attrNameLst>
                                          <p:attrName>ppt_x</p:attrName>
                                        </p:attrNameLst>
                                      </p:cBhvr>
                                      <p:tavLst>
                                        <p:tav tm="0">
                                          <p:val>
                                            <p:strVal val="#ppt_x"/>
                                          </p:val>
                                        </p:tav>
                                        <p:tav tm="100000">
                                          <p:val>
                                            <p:strVal val="#ppt_x"/>
                                          </p:val>
                                        </p:tav>
                                      </p:tavLst>
                                    </p:anim>
                                    <p:anim calcmode="lin" valueType="num">
                                      <p:cBhvr additive="base">
                                        <p:cTn id="25" dur="500" fill="hold"/>
                                        <p:tgtEl>
                                          <p:spTgt spid="182477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1824774"/>
                                        </p:tgtEl>
                                        <p:attrNameLst>
                                          <p:attrName>style.visibility</p:attrName>
                                        </p:attrNameLst>
                                      </p:cBhvr>
                                      <p:to>
                                        <p:strVal val="visible"/>
                                      </p:to>
                                    </p:set>
                                    <p:anim calcmode="lin" valueType="num">
                                      <p:cBhvr>
                                        <p:cTn id="30" dur="500" fill="hold"/>
                                        <p:tgtEl>
                                          <p:spTgt spid="1824774"/>
                                        </p:tgtEl>
                                        <p:attrNameLst>
                                          <p:attrName>ppt_w</p:attrName>
                                        </p:attrNameLst>
                                      </p:cBhvr>
                                      <p:tavLst>
                                        <p:tav tm="0">
                                          <p:val>
                                            <p:fltVal val="0.000000"/>
                                          </p:val>
                                        </p:tav>
                                        <p:tav tm="100000">
                                          <p:val>
                                            <p:strVal val="#ppt_w"/>
                                          </p:val>
                                        </p:tav>
                                      </p:tavLst>
                                    </p:anim>
                                    <p:anim calcmode="lin" valueType="num">
                                      <p:cBhvr>
                                        <p:cTn id="31" dur="500" fill="hold"/>
                                        <p:tgtEl>
                                          <p:spTgt spid="1824774"/>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4771" grpId="0"/>
      <p:bldP spid="1824772" grpId="0" animBg="1"/>
      <p:bldP spid="1824773" grpId="0" build="p"/>
      <p:bldP spid="1824774" grpId="0" animBg="1"/>
      <p:bldP spid="182477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46435"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zh-CN" altLang="en-US" dirty="0">
                <a:latin typeface="华文楷体" panose="02010600040101010101" pitchFamily="2" charset="-122"/>
              </a:rPr>
              <a:t>不同抽象级别的</a:t>
            </a:r>
            <a:r>
              <a:rPr lang="en-US" altLang="zh-CN" dirty="0">
                <a:latin typeface="华文楷体" panose="02010600040101010101" pitchFamily="2" charset="-122"/>
              </a:rPr>
              <a:t>Verilog HDL</a:t>
            </a:r>
            <a:r>
              <a:rPr lang="zh-CN" altLang="en-US" dirty="0">
                <a:latin typeface="华文楷体" panose="02010600040101010101" pitchFamily="2" charset="-122"/>
              </a:rPr>
              <a:t>模型</a:t>
            </a:r>
            <a:endParaRPr lang="zh-CN" altLang="en-US" dirty="0">
              <a:latin typeface="华文楷体" panose="02010600040101010101" pitchFamily="2" charset="-122"/>
            </a:endParaRPr>
          </a:p>
        </p:txBody>
      </p:sp>
      <p:sp>
        <p:nvSpPr>
          <p:cNvPr id="2073603" name="Rectangle 3"/>
          <p:cNvSpPr>
            <a:spLocks noGrp="1"/>
          </p:cNvSpPr>
          <p:nvPr>
            <p:ph idx="1"/>
          </p:nvPr>
        </p:nvSpPr>
        <p:spPr>
          <a:xfrm>
            <a:off x="560388" y="1039813"/>
            <a:ext cx="7427912" cy="1208087"/>
          </a:xfrm>
          <a:ln/>
        </p:spPr>
        <p:txBody>
          <a:bodyPr vert="horz" wrap="square" lIns="91440" tIns="45720" rIns="91440" bIns="45720" anchor="t" anchorCtr="0"/>
          <a:p>
            <a:pPr algn="just" eaLnBrk="1" hangingPunct="1">
              <a:lnSpc>
                <a:spcPct val="105000"/>
              </a:lnSpc>
              <a:spcBef>
                <a:spcPct val="0"/>
              </a:spcBef>
              <a:buNone/>
            </a:pPr>
            <a:r>
              <a:rPr lang="en-US" altLang="zh-CN" dirty="0">
                <a:solidFill>
                  <a:srgbClr val="009900"/>
                </a:solidFill>
                <a:latin typeface="华文新魏" panose="02010800040101010101" pitchFamily="2" charset="-122"/>
                <a:ea typeface="华文新魏" panose="02010800040101010101" pitchFamily="2" charset="-122"/>
              </a:rPr>
              <a:t>2. case</a:t>
            </a:r>
            <a:r>
              <a:rPr lang="zh-CN" altLang="en-US" dirty="0">
                <a:solidFill>
                  <a:srgbClr val="009900"/>
                </a:solidFill>
                <a:latin typeface="华文新魏" panose="02010800040101010101" pitchFamily="2" charset="-122"/>
                <a:ea typeface="华文新魏" panose="02010800040101010101" pitchFamily="2" charset="-122"/>
              </a:rPr>
              <a:t>语句描述</a:t>
            </a:r>
            <a:r>
              <a:rPr lang="en-US" altLang="zh-CN" dirty="0">
                <a:solidFill>
                  <a:srgbClr val="009900"/>
                </a:solidFill>
                <a:latin typeface="Times New Roman" panose="02020603050405020304" pitchFamily="18" charset="0"/>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系统级</a:t>
            </a:r>
            <a:endParaRPr lang="zh-CN" altLang="en-US" dirty="0">
              <a:solidFill>
                <a:srgbClr val="FF0000"/>
              </a:solidFill>
              <a:latin typeface="华文新魏" panose="02010800040101010101" pitchFamily="2" charset="-122"/>
              <a:ea typeface="华文新魏" panose="02010800040101010101" pitchFamily="2" charset="-122"/>
            </a:endParaRPr>
          </a:p>
          <a:p>
            <a:pPr algn="just" eaLnBrk="1" hangingPunct="1">
              <a:lnSpc>
                <a:spcPct val="105000"/>
              </a:lnSpc>
              <a:spcBef>
                <a:spcPct val="0"/>
              </a:spcBef>
              <a:buNone/>
            </a:pPr>
            <a:r>
              <a:rPr lang="zh-CN" altLang="en-US" sz="2000" dirty="0">
                <a:latin typeface="宋体" panose="02010600030101010101" pitchFamily="2" charset="-122"/>
              </a:rPr>
              <a:t> </a:t>
            </a:r>
            <a:r>
              <a:rPr lang="en-US" altLang="zh-CN" sz="2000" dirty="0">
                <a:latin typeface="Times New Roman" panose="02020603050405020304" pitchFamily="18" charset="0"/>
              </a:rPr>
              <a:t>——</a:t>
            </a:r>
            <a:r>
              <a:rPr lang="zh-CN" altLang="en-US" sz="2000" dirty="0">
                <a:latin typeface="宋体" panose="02010600030101010101" pitchFamily="2" charset="-122"/>
                <a:ea typeface="华文新魏" panose="02010800040101010101" pitchFamily="2" charset="-122"/>
              </a:rPr>
              <a:t>只需知道输入与输出间的</a:t>
            </a:r>
            <a:r>
              <a:rPr lang="zh-CN" altLang="en-US" sz="2000" dirty="0">
                <a:solidFill>
                  <a:srgbClr val="FF0066"/>
                </a:solidFill>
                <a:latin typeface="Times New Roman" panose="02020603050405020304" pitchFamily="18" charset="0"/>
                <a:ea typeface="华文新魏" panose="02010800040101010101" pitchFamily="2" charset="-122"/>
              </a:rPr>
              <a:t>真值表</a:t>
            </a:r>
            <a:r>
              <a:rPr lang="zh-CN" altLang="en-US" sz="2000" dirty="0">
                <a:latin typeface="宋体" panose="02010600030101010101" pitchFamily="2" charset="-122"/>
                <a:ea typeface="华文新魏" panose="02010800040101010101" pitchFamily="2" charset="-122"/>
              </a:rPr>
              <a:t>！比调用门原语和采用逻辑功能描述都简洁！</a:t>
            </a:r>
            <a:endParaRPr lang="zh-CN" altLang="en-US" sz="2000" dirty="0">
              <a:latin typeface="宋体" panose="02010600030101010101" pitchFamily="2" charset="-122"/>
              <a:ea typeface="华文新魏" panose="02010800040101010101" pitchFamily="2" charset="-122"/>
            </a:endParaRPr>
          </a:p>
        </p:txBody>
      </p:sp>
      <p:sp>
        <p:nvSpPr>
          <p:cNvPr id="2073609" name="Text Box 9"/>
          <p:cNvSpPr txBox="1"/>
          <p:nvPr/>
        </p:nvSpPr>
        <p:spPr>
          <a:xfrm>
            <a:off x="1092200" y="2247900"/>
            <a:ext cx="7069138" cy="4371975"/>
          </a:xfrm>
          <a:prstGeom prst="rect">
            <a:avLst/>
          </a:prstGeom>
          <a:solidFill>
            <a:srgbClr val="99CCFF"/>
          </a:solidFill>
          <a:ln w="12700" cap="flat" cmpd="sng">
            <a:solidFill>
              <a:schemeClr val="tx1"/>
            </a:solidFill>
            <a:prstDash val="solid"/>
            <a:miter/>
            <a:headEnd type="none" w="med" len="med"/>
            <a:tailEnd type="none" w="med" len="med"/>
          </a:ln>
          <a:effectLst>
            <a:prstShdw prst="shdw13" dist="53882" dir="13499999">
              <a:schemeClr val="bg2"/>
            </a:prst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eaLnBrk="1" hangingPunct="1">
              <a:spcBef>
                <a:spcPct val="0"/>
              </a:spcBef>
              <a:buClr>
                <a:schemeClr val="hlink"/>
              </a:buClr>
              <a:buFont typeface="Wingdings" panose="05000000000000000000" pitchFamily="2" charset="2"/>
              <a:buChar char="ü"/>
            </a:pPr>
            <a:r>
              <a:rPr lang="en-US" altLang="zh-CN" sz="2000" b="0" dirty="0">
                <a:latin typeface="方正姚体" panose="02010601030101010101" pitchFamily="2" charset="-122"/>
                <a:ea typeface="方正姚体" panose="02010601030101010101" pitchFamily="2" charset="-122"/>
              </a:rPr>
              <a:t>[</a:t>
            </a:r>
            <a:r>
              <a:rPr lang="zh-CN" altLang="en-US" sz="2000" dirty="0">
                <a:solidFill>
                  <a:srgbClr val="FF0066"/>
                </a:solidFill>
                <a:latin typeface="Times New Roman" panose="02020603050405020304" pitchFamily="18" charset="0"/>
              </a:rPr>
              <a:t>例</a:t>
            </a:r>
            <a:r>
              <a:rPr lang="en-US" altLang="zh-CN" sz="2000" dirty="0">
                <a:solidFill>
                  <a:srgbClr val="FF0066"/>
                </a:solidFill>
                <a:latin typeface="Times New Roman" panose="02020603050405020304" pitchFamily="18" charset="0"/>
              </a:rPr>
              <a:t>5</a:t>
            </a:r>
            <a:r>
              <a:rPr lang="en-US" altLang="zh-CN" sz="2000" b="0" dirty="0">
                <a:latin typeface="方正姚体" panose="02010601030101010101" pitchFamily="2" charset="-122"/>
                <a:ea typeface="方正姚体" panose="02010601030101010101" pitchFamily="2" charset="-122"/>
              </a:rPr>
              <a:t>] </a:t>
            </a:r>
            <a:r>
              <a:rPr lang="zh-CN" altLang="en-US" sz="2000" b="0" dirty="0">
                <a:latin typeface="方正姚体" panose="02010601030101010101" pitchFamily="2" charset="-122"/>
                <a:ea typeface="方正姚体" panose="02010601030101010101" pitchFamily="2" charset="-122"/>
              </a:rPr>
              <a:t>用</a:t>
            </a:r>
            <a:r>
              <a:rPr lang="en-US" altLang="zh-CN" sz="2000" b="0" dirty="0">
                <a:latin typeface="方正姚体" panose="02010601030101010101" pitchFamily="2" charset="-122"/>
                <a:ea typeface="方正姚体" panose="02010601030101010101" pitchFamily="2" charset="-122"/>
              </a:rPr>
              <a:t>case</a:t>
            </a:r>
            <a:r>
              <a:rPr lang="zh-CN" altLang="en-US" sz="2000" b="0" dirty="0">
                <a:latin typeface="方正姚体" panose="02010601030101010101" pitchFamily="2" charset="-122"/>
                <a:ea typeface="方正姚体" panose="02010601030101010101" pitchFamily="2" charset="-122"/>
              </a:rPr>
              <a:t>语句描述</a:t>
            </a:r>
            <a:r>
              <a:rPr lang="en-US" altLang="zh-CN" sz="2000" b="0" dirty="0">
                <a:latin typeface="方正姚体" panose="02010601030101010101" pitchFamily="2" charset="-122"/>
                <a:ea typeface="方正姚体" panose="02010601030101010101" pitchFamily="2" charset="-122"/>
              </a:rPr>
              <a:t>4</a:t>
            </a:r>
            <a:r>
              <a:rPr lang="zh-CN" altLang="en-US" sz="2000" b="0" dirty="0">
                <a:latin typeface="方正姚体" panose="02010601030101010101" pitchFamily="2" charset="-122"/>
                <a:ea typeface="方正姚体" panose="02010601030101010101" pitchFamily="2" charset="-122"/>
              </a:rPr>
              <a:t>选</a:t>
            </a:r>
            <a:r>
              <a:rPr lang="en-US" altLang="zh-CN" sz="2000" b="0" dirty="0">
                <a:latin typeface="方正姚体" panose="02010601030101010101" pitchFamily="2" charset="-122"/>
                <a:ea typeface="方正姚体" panose="02010601030101010101" pitchFamily="2" charset="-122"/>
              </a:rPr>
              <a:t>1</a:t>
            </a:r>
            <a:r>
              <a:rPr lang="zh-CN" altLang="en-US" sz="2000" b="0" dirty="0">
                <a:latin typeface="方正姚体" panose="02010601030101010101" pitchFamily="2" charset="-122"/>
                <a:ea typeface="方正姚体" panose="02010601030101010101" pitchFamily="2" charset="-122"/>
              </a:rPr>
              <a:t>数据选择器</a:t>
            </a:r>
            <a:endParaRPr lang="zh-CN" altLang="en-US" sz="2000" b="0" dirty="0">
              <a:latin typeface="方正姚体" panose="02010601030101010101" pitchFamily="2" charset="-122"/>
              <a:ea typeface="方正姚体" panose="02010601030101010101" pitchFamily="2" charset="-122"/>
            </a:endParaRPr>
          </a:p>
          <a:p>
            <a:pPr marL="190500" lvl="1" indent="0" eaLnBrk="1" hangingPunct="1">
              <a:spcBef>
                <a:spcPct val="0"/>
              </a:spcBef>
              <a:buNone/>
            </a:pPr>
            <a:r>
              <a:rPr lang="en-US" altLang="zh-CN" sz="2000" dirty="0">
                <a:latin typeface="Times New Roman" panose="02020603050405020304" pitchFamily="18" charset="0"/>
              </a:rPr>
              <a:t>module mux4_1(out,in1,in2,in5,in4,cntrl1,cntrl2);</a:t>
            </a:r>
            <a:endParaRPr lang="en-US" altLang="zh-CN" sz="2000" dirty="0">
              <a:latin typeface="Times New Roman" panose="02020603050405020304" pitchFamily="18" charset="0"/>
            </a:endParaRPr>
          </a:p>
          <a:p>
            <a:pPr marL="190500" lvl="1" indent="0" eaLnBrk="1" hangingPunct="1">
              <a:spcBef>
                <a:spcPct val="0"/>
              </a:spcBef>
              <a:buNone/>
            </a:pPr>
            <a:r>
              <a:rPr lang="en-US" altLang="zh-CN" sz="2000" dirty="0">
                <a:latin typeface="Times New Roman" panose="02020603050405020304" pitchFamily="18" charset="0"/>
              </a:rPr>
              <a:t>     output out;</a:t>
            </a:r>
            <a:endParaRPr lang="en-US" altLang="zh-CN" sz="2000" dirty="0">
              <a:latin typeface="Times New Roman" panose="02020603050405020304" pitchFamily="18" charset="0"/>
            </a:endParaRPr>
          </a:p>
          <a:p>
            <a:pPr marL="190500" lvl="1" indent="0" eaLnBrk="1" hangingPunct="1">
              <a:spcBef>
                <a:spcPct val="0"/>
              </a:spcBef>
              <a:buNone/>
            </a:pPr>
            <a:r>
              <a:rPr lang="en-US" altLang="zh-CN" sz="2000" dirty="0">
                <a:latin typeface="Times New Roman" panose="02020603050405020304" pitchFamily="18" charset="0"/>
              </a:rPr>
              <a:t>     input in1,in2,in5,in4,cntrl1,cntrl2;</a:t>
            </a:r>
            <a:endParaRPr lang="en-US" altLang="zh-CN" sz="2000" dirty="0">
              <a:latin typeface="Times New Roman" panose="02020603050405020304" pitchFamily="18" charset="0"/>
            </a:endParaRPr>
          </a:p>
          <a:p>
            <a:pPr marL="190500" lvl="1" indent="0" eaLnBrk="1" hangingPunct="1">
              <a:spcBef>
                <a:spcPct val="0"/>
              </a:spcBef>
              <a:buNone/>
            </a:pPr>
            <a:r>
              <a:rPr lang="en-US" altLang="zh-CN" sz="2000" dirty="0">
                <a:latin typeface="Times New Roman" panose="02020603050405020304" pitchFamily="18" charset="0"/>
              </a:rPr>
              <a:t>     reg out;</a:t>
            </a:r>
            <a:endParaRPr lang="en-US" altLang="zh-CN" sz="2000" dirty="0">
              <a:latin typeface="Times New Roman" panose="02020603050405020304" pitchFamily="18" charset="0"/>
            </a:endParaRPr>
          </a:p>
          <a:p>
            <a:pPr marL="190500" lvl="1" indent="0" eaLnBrk="1" hangingPunct="1">
              <a:spcBef>
                <a:spcPct val="0"/>
              </a:spcBef>
              <a:buNone/>
            </a:pPr>
            <a:r>
              <a:rPr lang="en-US" altLang="zh-CN" sz="2000" dirty="0">
                <a:latin typeface="Times New Roman" panose="02020603050405020304" pitchFamily="18" charset="0"/>
              </a:rPr>
              <a:t>     always @(in1 or in2 or in5 or in4 or cntrl1 or cntrl2)</a:t>
            </a:r>
            <a:endParaRPr lang="en-US" altLang="zh-CN" sz="2000" dirty="0">
              <a:latin typeface="Times New Roman" panose="02020603050405020304" pitchFamily="18" charset="0"/>
            </a:endParaRPr>
          </a:p>
          <a:p>
            <a:pPr marL="190500" lvl="1" indent="0" eaLnBrk="1" hangingPunct="1">
              <a:spcBef>
                <a:spcPct val="0"/>
              </a:spcBef>
              <a:buNone/>
            </a:pPr>
            <a:r>
              <a:rPr lang="en-US" altLang="zh-CN" sz="2000" dirty="0">
                <a:latin typeface="Times New Roman" panose="02020603050405020304" pitchFamily="18" charset="0"/>
              </a:rPr>
              <a:t>         </a:t>
            </a:r>
            <a:r>
              <a:rPr lang="en-US" altLang="zh-CN" sz="2000" dirty="0">
                <a:solidFill>
                  <a:schemeClr val="hlink"/>
                </a:solidFill>
                <a:latin typeface="Times New Roman" panose="02020603050405020304" pitchFamily="18" charset="0"/>
              </a:rPr>
              <a:t>case</a:t>
            </a:r>
            <a:r>
              <a:rPr lang="en-US" altLang="zh-CN" sz="2000" dirty="0">
                <a:latin typeface="Times New Roman" panose="02020603050405020304" pitchFamily="18" charset="0"/>
              </a:rPr>
              <a:t> ({cntrl1,cntrl2}) </a:t>
            </a:r>
            <a:endParaRPr lang="en-US" altLang="zh-CN" sz="2000" dirty="0">
              <a:latin typeface="Times New Roman" panose="02020603050405020304" pitchFamily="18" charset="0"/>
            </a:endParaRPr>
          </a:p>
          <a:p>
            <a:pPr marL="190500" lvl="1" indent="0" eaLnBrk="1" hangingPunct="1">
              <a:spcBef>
                <a:spcPct val="0"/>
              </a:spcBef>
              <a:buNone/>
            </a:pPr>
            <a:r>
              <a:rPr lang="en-US" altLang="zh-CN" sz="2000" dirty="0">
                <a:latin typeface="Times New Roman" panose="02020603050405020304" pitchFamily="18" charset="0"/>
              </a:rPr>
              <a:t>             2’b00:out=in1; </a:t>
            </a:r>
            <a:endParaRPr lang="en-US" altLang="zh-CN" sz="2000" dirty="0">
              <a:latin typeface="Times New Roman" panose="02020603050405020304" pitchFamily="18" charset="0"/>
            </a:endParaRPr>
          </a:p>
          <a:p>
            <a:pPr marL="190500" lvl="1" indent="0" eaLnBrk="1" hangingPunct="1">
              <a:spcBef>
                <a:spcPct val="0"/>
              </a:spcBef>
              <a:buNone/>
            </a:pPr>
            <a:r>
              <a:rPr lang="en-US" altLang="zh-CN" sz="2000" dirty="0">
                <a:latin typeface="Times New Roman" panose="02020603050405020304" pitchFamily="18" charset="0"/>
              </a:rPr>
              <a:t>             2’b01:out=in2; </a:t>
            </a:r>
            <a:endParaRPr lang="en-US" altLang="zh-CN" sz="2000" dirty="0">
              <a:latin typeface="Times New Roman" panose="02020603050405020304" pitchFamily="18" charset="0"/>
            </a:endParaRPr>
          </a:p>
          <a:p>
            <a:pPr marL="190500" lvl="1" indent="0" eaLnBrk="1" hangingPunct="1">
              <a:spcBef>
                <a:spcPct val="0"/>
              </a:spcBef>
              <a:buNone/>
            </a:pPr>
            <a:r>
              <a:rPr lang="en-US" altLang="zh-CN" sz="2000" dirty="0">
                <a:latin typeface="Times New Roman" panose="02020603050405020304" pitchFamily="18" charset="0"/>
              </a:rPr>
              <a:t>             2’b10:out=in5; </a:t>
            </a:r>
            <a:endParaRPr lang="en-US" altLang="zh-CN" sz="2000" dirty="0">
              <a:latin typeface="Times New Roman" panose="02020603050405020304" pitchFamily="18" charset="0"/>
            </a:endParaRPr>
          </a:p>
          <a:p>
            <a:pPr marL="190500" lvl="1" indent="0" eaLnBrk="1" hangingPunct="1">
              <a:spcBef>
                <a:spcPct val="0"/>
              </a:spcBef>
              <a:buNone/>
            </a:pPr>
            <a:r>
              <a:rPr lang="en-US" altLang="zh-CN" sz="2000" dirty="0">
                <a:latin typeface="Times New Roman" panose="02020603050405020304" pitchFamily="18" charset="0"/>
              </a:rPr>
              <a:t>             2’b11:out=in4; </a:t>
            </a:r>
            <a:endParaRPr lang="en-US" altLang="zh-CN" sz="2000" dirty="0">
              <a:latin typeface="Times New Roman" panose="02020603050405020304" pitchFamily="18" charset="0"/>
            </a:endParaRPr>
          </a:p>
          <a:p>
            <a:pPr marL="190500" lvl="1" indent="0" eaLnBrk="1" hangingPunct="1">
              <a:spcBef>
                <a:spcPct val="0"/>
              </a:spcBef>
              <a:buNone/>
            </a:pPr>
            <a:r>
              <a:rPr lang="en-US" altLang="zh-CN" sz="2000" dirty="0">
                <a:latin typeface="Times New Roman" panose="02020603050405020304" pitchFamily="18" charset="0"/>
              </a:rPr>
              <a:t>             default :out=1’bx;</a:t>
            </a:r>
            <a:endParaRPr lang="en-US" altLang="zh-CN" sz="2000" dirty="0">
              <a:latin typeface="Times New Roman" panose="02020603050405020304" pitchFamily="18" charset="0"/>
            </a:endParaRPr>
          </a:p>
          <a:p>
            <a:pPr marL="190500" lvl="1" indent="0" eaLnBrk="1" hangingPunct="1">
              <a:spcBef>
                <a:spcPct val="0"/>
              </a:spcBef>
              <a:buNone/>
            </a:pPr>
            <a:r>
              <a:rPr lang="en-US" altLang="zh-CN" sz="2000" dirty="0">
                <a:latin typeface="Times New Roman" panose="02020603050405020304" pitchFamily="18" charset="0"/>
              </a:rPr>
              <a:t>         </a:t>
            </a:r>
            <a:r>
              <a:rPr lang="en-US" altLang="zh-CN" sz="2000" dirty="0">
                <a:solidFill>
                  <a:schemeClr val="hlink"/>
                </a:solidFill>
                <a:latin typeface="Times New Roman" panose="02020603050405020304" pitchFamily="18" charset="0"/>
              </a:rPr>
              <a:t>endcase</a:t>
            </a:r>
            <a:endParaRPr lang="en-US" altLang="zh-CN" sz="2000" dirty="0">
              <a:solidFill>
                <a:schemeClr val="hlink"/>
              </a:solidFill>
              <a:latin typeface="Times New Roman" panose="02020603050405020304" pitchFamily="18" charset="0"/>
            </a:endParaRPr>
          </a:p>
          <a:p>
            <a:pPr marL="190500" lvl="1" indent="0" eaLnBrk="1" hangingPunct="1">
              <a:spcBef>
                <a:spcPct val="0"/>
              </a:spcBef>
              <a:buNone/>
            </a:pPr>
            <a:r>
              <a:rPr lang="en-US" altLang="zh-CN" sz="2000" dirty="0">
                <a:latin typeface="Times New Roman" panose="02020603050405020304" pitchFamily="18" charset="0"/>
              </a:rPr>
              <a:t>endmodule</a:t>
            </a:r>
            <a:endParaRPr lang="en-US" altLang="zh-CN" sz="2000" dirty="0">
              <a:latin typeface="Times New Roman" panose="02020603050405020304" pitchFamily="18" charset="0"/>
            </a:endParaRPr>
          </a:p>
        </p:txBody>
      </p:sp>
      <p:sp>
        <p:nvSpPr>
          <p:cNvPr id="2073610" name="AutoShape 10"/>
          <p:cNvSpPr/>
          <p:nvPr/>
        </p:nvSpPr>
        <p:spPr>
          <a:xfrm rot="-479700">
            <a:off x="5200650" y="4537075"/>
            <a:ext cx="3109913" cy="1204913"/>
          </a:xfrm>
          <a:prstGeom prst="star16">
            <a:avLst>
              <a:gd name="adj" fmla="val 37500"/>
            </a:avLst>
          </a:prstGeom>
          <a:gradFill rotWithShape="0">
            <a:gsLst>
              <a:gs pos="0">
                <a:schemeClr val="accent2"/>
              </a:gs>
              <a:gs pos="100000">
                <a:srgbClr val="FFFF00"/>
              </a:gs>
            </a:gsLst>
            <a:lin ang="2700000" scaled="1"/>
            <a:tileRect/>
          </a:gradFill>
          <a:ln w="9525">
            <a:noFill/>
          </a:ln>
          <a:effectLst>
            <a:outerShdw dist="35921" dir="2699999" algn="ctr" rotWithShape="0">
              <a:schemeClr val="bg2"/>
            </a:outerShdw>
          </a:effectLst>
        </p:spPr>
        <p:txBody>
          <a:bodyPr anchor="ctr" anchorCtr="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FontTx/>
              <a:buNone/>
            </a:pPr>
            <a:r>
              <a:rPr lang="en-US" altLang="zh-CN" sz="2200" dirty="0">
                <a:latin typeface="华文新魏" panose="02010800040101010101" pitchFamily="2" charset="-122"/>
                <a:ea typeface="华文新魏" panose="02010800040101010101" pitchFamily="2" charset="-122"/>
              </a:rPr>
              <a:t>case</a:t>
            </a:r>
            <a:r>
              <a:rPr lang="zh-CN" altLang="en-US" sz="2200" dirty="0">
                <a:latin typeface="华文新魏" panose="02010800040101010101" pitchFamily="2" charset="-122"/>
                <a:ea typeface="华文新魏" panose="02010800040101010101" pitchFamily="2" charset="-122"/>
              </a:rPr>
              <a:t>语句应放在</a:t>
            </a:r>
            <a:r>
              <a:rPr lang="en-US" altLang="zh-CN" sz="2200" dirty="0">
                <a:latin typeface="华文新魏" panose="02010800040101010101" pitchFamily="2" charset="-122"/>
                <a:ea typeface="华文新魏" panose="02010800040101010101" pitchFamily="2" charset="-122"/>
              </a:rPr>
              <a:t>always</a:t>
            </a:r>
            <a:r>
              <a:rPr lang="zh-CN" altLang="en-US" sz="2200" dirty="0">
                <a:latin typeface="华文新魏" panose="02010800040101010101" pitchFamily="2" charset="-122"/>
                <a:ea typeface="华文新魏" panose="02010800040101010101" pitchFamily="2" charset="-122"/>
              </a:rPr>
              <a:t>块内！</a:t>
            </a:r>
            <a:endParaRPr lang="zh-CN" altLang="en-US" sz="2200" dirty="0">
              <a:latin typeface="华文新魏" panose="02010800040101010101" pitchFamily="2" charset="-122"/>
              <a:ea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73603"/>
                                        </p:tgtEl>
                                        <p:attrNameLst>
                                          <p:attrName>style.visibility</p:attrName>
                                        </p:attrNameLst>
                                      </p:cBhvr>
                                      <p:to>
                                        <p:strVal val="visible"/>
                                      </p:to>
                                    </p:set>
                                    <p:anim calcmode="lin" valueType="num">
                                      <p:cBhvr additive="base">
                                        <p:cTn id="7" dur="500" fill="hold"/>
                                        <p:tgtEl>
                                          <p:spTgt spid="2073603"/>
                                        </p:tgtEl>
                                        <p:attrNameLst>
                                          <p:attrName>ppt_x</p:attrName>
                                        </p:attrNameLst>
                                      </p:cBhvr>
                                      <p:tavLst>
                                        <p:tav tm="0">
                                          <p:val>
                                            <p:strVal val="0-#ppt_w/2"/>
                                          </p:val>
                                        </p:tav>
                                        <p:tav tm="100000">
                                          <p:val>
                                            <p:strVal val="#ppt_x"/>
                                          </p:val>
                                        </p:tav>
                                      </p:tavLst>
                                    </p:anim>
                                    <p:anim calcmode="lin" valueType="num">
                                      <p:cBhvr additive="base">
                                        <p:cTn id="8" dur="500" fill="hold"/>
                                        <p:tgtEl>
                                          <p:spTgt spid="207360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73609"/>
                                        </p:tgtEl>
                                        <p:attrNameLst>
                                          <p:attrName>style.visibility</p:attrName>
                                        </p:attrNameLst>
                                      </p:cBhvr>
                                      <p:to>
                                        <p:strVal val="visible"/>
                                      </p:to>
                                    </p:set>
                                    <p:anim calcmode="lin" valueType="num">
                                      <p:cBhvr additive="base">
                                        <p:cTn id="13" dur="500" fill="hold"/>
                                        <p:tgtEl>
                                          <p:spTgt spid="2073609"/>
                                        </p:tgtEl>
                                        <p:attrNameLst>
                                          <p:attrName>ppt_x</p:attrName>
                                        </p:attrNameLst>
                                      </p:cBhvr>
                                      <p:tavLst>
                                        <p:tav tm="0">
                                          <p:val>
                                            <p:strVal val="#ppt_x"/>
                                          </p:val>
                                        </p:tav>
                                        <p:tav tm="100000">
                                          <p:val>
                                            <p:strVal val="#ppt_x"/>
                                          </p:val>
                                        </p:tav>
                                      </p:tavLst>
                                    </p:anim>
                                    <p:anim calcmode="lin" valueType="num">
                                      <p:cBhvr additive="base">
                                        <p:cTn id="14" dur="500" fill="hold"/>
                                        <p:tgtEl>
                                          <p:spTgt spid="207360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073610"/>
                                        </p:tgtEl>
                                        <p:attrNameLst>
                                          <p:attrName>style.visibility</p:attrName>
                                        </p:attrNameLst>
                                      </p:cBhvr>
                                      <p:to>
                                        <p:strVal val="visible"/>
                                      </p:to>
                                    </p:set>
                                    <p:anim calcmode="lin" valueType="num">
                                      <p:cBhvr>
                                        <p:cTn id="19" dur="500" fill="hold"/>
                                        <p:tgtEl>
                                          <p:spTgt spid="2073610"/>
                                        </p:tgtEl>
                                        <p:attrNameLst>
                                          <p:attrName>ppt_w</p:attrName>
                                        </p:attrNameLst>
                                      </p:cBhvr>
                                      <p:tavLst>
                                        <p:tav tm="0">
                                          <p:val>
                                            <p:fltVal val="0.000000"/>
                                          </p:val>
                                        </p:tav>
                                        <p:tav tm="100000">
                                          <p:val>
                                            <p:strVal val="#ppt_w"/>
                                          </p:val>
                                        </p:tav>
                                      </p:tavLst>
                                    </p:anim>
                                    <p:anim calcmode="lin" valueType="num">
                                      <p:cBhvr>
                                        <p:cTn id="20" dur="500" fill="hold"/>
                                        <p:tgtEl>
                                          <p:spTgt spid="2073610"/>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3603" grpId="0"/>
      <p:bldP spid="2073609" grpId="0" animBg="1"/>
      <p:bldP spid="20736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68611"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1  </a:t>
            </a:r>
            <a:r>
              <a:rPr lang="zh-CN" altLang="en-US" dirty="0">
                <a:latin typeface="华文楷体" panose="02010600040101010101" pitchFamily="2" charset="-122"/>
              </a:rPr>
              <a:t>引言</a:t>
            </a:r>
            <a:endParaRPr lang="zh-CN" altLang="en-US" dirty="0">
              <a:latin typeface="华文楷体" panose="02010600040101010101" pitchFamily="2" charset="-122"/>
            </a:endParaRPr>
          </a:p>
        </p:txBody>
      </p:sp>
      <p:sp>
        <p:nvSpPr>
          <p:cNvPr id="1582083" name="Rectangle 3"/>
          <p:cNvSpPr>
            <a:spLocks noGrp="1"/>
          </p:cNvSpPr>
          <p:nvPr>
            <p:ph idx="1"/>
          </p:nvPr>
        </p:nvSpPr>
        <p:spPr>
          <a:xfrm>
            <a:off x="95250" y="1181100"/>
            <a:ext cx="9048750" cy="5219700"/>
          </a:xfrm>
          <a:ln/>
        </p:spPr>
        <p:txBody>
          <a:bodyPr vert="horz" wrap="square" lIns="91440" tIns="45720" rIns="91440" bIns="45720" anchor="t" anchorCtr="0"/>
          <a:p>
            <a:pPr algn="just" eaLnBrk="1" hangingPunct="1">
              <a:lnSpc>
                <a:spcPct val="150000"/>
              </a:lnSpc>
              <a:spcBef>
                <a:spcPct val="5000"/>
              </a:spcBef>
              <a:buNone/>
            </a:pPr>
            <a:r>
              <a:rPr lang="zh-CN" altLang="en-US" sz="2800" dirty="0">
                <a:solidFill>
                  <a:srgbClr val="FF0000"/>
                </a:solidFill>
                <a:latin typeface="宋体" panose="02010600030101010101" pitchFamily="2" charset="-122"/>
              </a:rPr>
              <a:t>一、</a:t>
            </a:r>
            <a:r>
              <a:rPr lang="zh-CN" altLang="en-US" sz="2800" dirty="0">
                <a:solidFill>
                  <a:srgbClr val="FF0000"/>
                </a:solidFill>
                <a:latin typeface="Times New Roman" panose="02020603050405020304" pitchFamily="18" charset="0"/>
              </a:rPr>
              <a:t>什么是</a:t>
            </a:r>
            <a:r>
              <a:rPr lang="en-US" altLang="zh-CN" sz="2800" dirty="0">
                <a:solidFill>
                  <a:srgbClr val="FF0000"/>
                </a:solidFill>
                <a:latin typeface="Times New Roman" panose="02020603050405020304" pitchFamily="18" charset="0"/>
              </a:rPr>
              <a:t>Verilog HDL</a:t>
            </a:r>
            <a:endParaRPr lang="en-US" altLang="zh-CN" sz="2800" dirty="0">
              <a:latin typeface="Times New Roman" panose="02020603050405020304" pitchFamily="18" charset="0"/>
            </a:endParaRPr>
          </a:p>
          <a:p>
            <a:pPr algn="just">
              <a:lnSpc>
                <a:spcPct val="150000"/>
              </a:lnSpc>
              <a:spcBef>
                <a:spcPct val="5000"/>
              </a:spcBef>
              <a:buClr>
                <a:schemeClr val="folHlink"/>
              </a:buClr>
            </a:pPr>
            <a:r>
              <a:rPr lang="en-US" altLang="zh-CN" dirty="0">
                <a:latin typeface="Times New Roman" panose="02020603050405020304" pitchFamily="18" charset="0"/>
              </a:rPr>
              <a:t>Verilog HDL</a:t>
            </a:r>
            <a:r>
              <a:rPr lang="zh-CN" altLang="en-US" dirty="0">
                <a:latin typeface="Times New Roman" panose="02020603050405020304" pitchFamily="18" charset="0"/>
              </a:rPr>
              <a:t>是一种用于</a:t>
            </a:r>
            <a:r>
              <a:rPr lang="zh-CN" altLang="en-US" dirty="0">
                <a:solidFill>
                  <a:srgbClr val="FF66CC"/>
                </a:solidFill>
                <a:latin typeface="Times New Roman" panose="02020603050405020304" pitchFamily="18" charset="0"/>
              </a:rPr>
              <a:t>数字</a:t>
            </a:r>
            <a:r>
              <a:rPr lang="zh-CN" altLang="en-US" dirty="0">
                <a:latin typeface="Times New Roman" panose="02020603050405020304" pitchFamily="18" charset="0"/>
              </a:rPr>
              <a:t>逻辑电路设计的硬件描述语言（</a:t>
            </a:r>
            <a:r>
              <a:rPr lang="en-US" altLang="zh-CN" dirty="0">
                <a:latin typeface="Times New Roman" panose="02020603050405020304" pitchFamily="18" charset="0"/>
              </a:rPr>
              <a:t>Hradware Description Language )</a:t>
            </a:r>
            <a:r>
              <a:rPr lang="zh-CN" altLang="en-US" dirty="0">
                <a:latin typeface="Times New Roman" panose="02020603050405020304" pitchFamily="18" charset="0"/>
              </a:rPr>
              <a:t>，可以用来进行数字电路的</a:t>
            </a:r>
            <a:r>
              <a:rPr lang="zh-CN" altLang="en-US" dirty="0">
                <a:solidFill>
                  <a:srgbClr val="FF0000"/>
                </a:solidFill>
                <a:latin typeface="Times New Roman" panose="02020603050405020304" pitchFamily="18" charset="0"/>
              </a:rPr>
              <a:t>仿真验证、时序分析、逻辑综合</a:t>
            </a:r>
            <a:r>
              <a:rPr lang="zh-CN" altLang="en-US" dirty="0">
                <a:latin typeface="Times New Roman" panose="02020603050405020304" pitchFamily="18" charset="0"/>
              </a:rPr>
              <a:t>。</a:t>
            </a:r>
            <a:endParaRPr lang="zh-CN" altLang="en-US" dirty="0">
              <a:latin typeface="宋体" panose="02010600030101010101" pitchFamily="2" charset="-122"/>
            </a:endParaRPr>
          </a:p>
          <a:p>
            <a:pPr lvl="1" algn="just">
              <a:lnSpc>
                <a:spcPct val="150000"/>
              </a:lnSpc>
              <a:spcBef>
                <a:spcPct val="5000"/>
              </a:spcBef>
            </a:pPr>
            <a:r>
              <a:rPr lang="zh-CN" altLang="en-US" b="0" dirty="0">
                <a:latin typeface="方正姚体" panose="02010601030101010101" pitchFamily="2" charset="-122"/>
                <a:ea typeface="方正姚体" panose="02010601030101010101" pitchFamily="2" charset="-122"/>
              </a:rPr>
              <a:t>用</a:t>
            </a:r>
            <a:r>
              <a:rPr lang="en-US" altLang="zh-CN" b="0" dirty="0">
                <a:latin typeface="方正姚体" panose="02010601030101010101" pitchFamily="2" charset="-122"/>
                <a:ea typeface="方正姚体" panose="02010601030101010101" pitchFamily="2" charset="-122"/>
              </a:rPr>
              <a:t>Verilog HDL</a:t>
            </a:r>
            <a:r>
              <a:rPr lang="zh-CN" altLang="en-US" b="0" dirty="0">
                <a:latin typeface="方正姚体" panose="02010601030101010101" pitchFamily="2" charset="-122"/>
                <a:ea typeface="方正姚体" panose="02010601030101010101" pitchFamily="2" charset="-122"/>
              </a:rPr>
              <a:t>描述的电路设计就是该电路的</a:t>
            </a:r>
            <a:r>
              <a:rPr lang="en-US" altLang="zh-CN" b="0" dirty="0">
                <a:solidFill>
                  <a:srgbClr val="FF66FF"/>
                </a:solidFill>
                <a:latin typeface="方正姚体" panose="02010601030101010101" pitchFamily="2" charset="-122"/>
                <a:ea typeface="方正姚体" panose="02010601030101010101" pitchFamily="2" charset="-122"/>
              </a:rPr>
              <a:t>Verilog HDL</a:t>
            </a:r>
            <a:r>
              <a:rPr lang="zh-CN" altLang="en-US" b="0" dirty="0">
                <a:solidFill>
                  <a:srgbClr val="FF66FF"/>
                </a:solidFill>
                <a:latin typeface="方正姚体" panose="02010601030101010101" pitchFamily="2" charset="-122"/>
                <a:ea typeface="方正姚体" panose="02010601030101010101" pitchFamily="2" charset="-122"/>
              </a:rPr>
              <a:t>模型</a:t>
            </a:r>
            <a:r>
              <a:rPr lang="zh-CN" altLang="en-US" b="0" dirty="0">
                <a:latin typeface="方正姚体" panose="02010601030101010101" pitchFamily="2" charset="-122"/>
                <a:ea typeface="方正姚体" panose="02010601030101010101" pitchFamily="2" charset="-122"/>
              </a:rPr>
              <a:t>。</a:t>
            </a:r>
            <a:endParaRPr lang="zh-CN" altLang="en-US" b="0" dirty="0">
              <a:latin typeface="方正姚体" panose="02010601030101010101" pitchFamily="2" charset="-122"/>
              <a:ea typeface="方正姚体" panose="02010601030101010101" pitchFamily="2" charset="-122"/>
            </a:endParaRPr>
          </a:p>
          <a:p>
            <a:pPr lvl="1" algn="just">
              <a:lnSpc>
                <a:spcPct val="150000"/>
              </a:lnSpc>
              <a:spcBef>
                <a:spcPct val="5000"/>
              </a:spcBef>
            </a:pPr>
            <a:r>
              <a:rPr lang="en-US" altLang="zh-CN" b="0" dirty="0">
                <a:latin typeface="方正姚体" panose="02010601030101010101" pitchFamily="2" charset="-122"/>
                <a:ea typeface="方正姚体" panose="02010601030101010101" pitchFamily="2" charset="-122"/>
              </a:rPr>
              <a:t>Verilog HDL </a:t>
            </a:r>
            <a:r>
              <a:rPr lang="zh-CN" altLang="en-US" b="0" dirty="0">
                <a:latin typeface="方正姚体" panose="02010601030101010101" pitchFamily="2" charset="-122"/>
                <a:ea typeface="方正姚体" panose="02010601030101010101" pitchFamily="2" charset="-122"/>
              </a:rPr>
              <a:t>既是一种</a:t>
            </a:r>
            <a:r>
              <a:rPr lang="zh-CN" altLang="en-US" b="0" dirty="0">
                <a:solidFill>
                  <a:srgbClr val="FF0066"/>
                </a:solidFill>
                <a:latin typeface="方正姚体" panose="02010601030101010101" pitchFamily="2" charset="-122"/>
                <a:ea typeface="方正姚体" panose="02010601030101010101" pitchFamily="2" charset="-122"/>
              </a:rPr>
              <a:t>行为</a:t>
            </a:r>
            <a:r>
              <a:rPr lang="zh-CN" altLang="en-US" b="0" dirty="0">
                <a:latin typeface="方正姚体" panose="02010601030101010101" pitchFamily="2" charset="-122"/>
                <a:ea typeface="方正姚体" panose="02010601030101010101" pitchFamily="2" charset="-122"/>
              </a:rPr>
              <a:t>描述语言也是一种</a:t>
            </a:r>
            <a:r>
              <a:rPr lang="zh-CN" altLang="en-US" b="0" dirty="0">
                <a:solidFill>
                  <a:srgbClr val="FF0066"/>
                </a:solidFill>
                <a:latin typeface="方正姚体" panose="02010601030101010101" pitchFamily="2" charset="-122"/>
                <a:ea typeface="方正姚体" panose="02010601030101010101" pitchFamily="2" charset="-122"/>
              </a:rPr>
              <a:t>结构</a:t>
            </a:r>
            <a:r>
              <a:rPr lang="zh-CN" altLang="en-US" b="0" dirty="0">
                <a:latin typeface="方正姚体" panose="02010601030101010101" pitchFamily="2" charset="-122"/>
                <a:ea typeface="方正姚体" panose="02010601030101010101" pitchFamily="2" charset="-122"/>
              </a:rPr>
              <a:t>描述语言。</a:t>
            </a:r>
            <a:endParaRPr lang="zh-CN" altLang="en-US" b="0" dirty="0">
              <a:latin typeface="方正姚体" panose="02010601030101010101" pitchFamily="2" charset="-122"/>
              <a:ea typeface="方正姚体" panose="02010601030101010101" pitchFamily="2" charset="-122"/>
            </a:endParaRPr>
          </a:p>
          <a:p>
            <a:pPr algn="just">
              <a:lnSpc>
                <a:spcPct val="150000"/>
              </a:lnSpc>
              <a:spcBef>
                <a:spcPct val="5000"/>
              </a:spcBef>
              <a:buClrTx/>
              <a:buFontTx/>
              <a:buNone/>
            </a:pPr>
            <a:endParaRPr lang="zh-CN" altLang="en-US" b="0" dirty="0">
              <a:latin typeface="方正姚体" panose="02010601030101010101" pitchFamily="2" charset="-122"/>
              <a:ea typeface="方正姚体" panose="02010601030101010101" pitchFamily="2" charset="-122"/>
            </a:endParaRPr>
          </a:p>
          <a:p>
            <a:pPr algn="just">
              <a:lnSpc>
                <a:spcPct val="150000"/>
              </a:lnSpc>
              <a:spcBef>
                <a:spcPct val="5000"/>
              </a:spcBef>
              <a:buClr>
                <a:schemeClr val="folHlink"/>
              </a:buClr>
            </a:pPr>
            <a:r>
              <a:rPr lang="zh-CN" altLang="en-US" dirty="0">
                <a:latin typeface="宋体" panose="02010600030101010101" pitchFamily="2" charset="-122"/>
              </a:rPr>
              <a:t>既可以用电路的功能描述，也可以用元器件及其之间的连接来建立</a:t>
            </a:r>
            <a:r>
              <a:rPr lang="en-US" altLang="zh-CN" dirty="0">
                <a:latin typeface="宋体" panose="02010600030101010101" pitchFamily="2" charset="-122"/>
              </a:rPr>
              <a:t>Verilog HDL</a:t>
            </a:r>
            <a:r>
              <a:rPr lang="zh-CN" altLang="en-US" dirty="0">
                <a:latin typeface="宋体" panose="02010600030101010101" pitchFamily="2" charset="-122"/>
              </a:rPr>
              <a:t>模型。</a:t>
            </a:r>
            <a:endParaRPr lang="zh-CN" altLang="en-US" dirty="0">
              <a:latin typeface="宋体" panose="0201060003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82083"/>
                                        </p:tgtEl>
                                        <p:attrNameLst>
                                          <p:attrName>style.visibility</p:attrName>
                                        </p:attrNameLst>
                                      </p:cBhvr>
                                      <p:to>
                                        <p:strVal val="visible"/>
                                      </p:to>
                                    </p:set>
                                    <p:anim calcmode="lin" valueType="num">
                                      <p:cBhvr additive="base">
                                        <p:cTn id="7" dur="500" fill="hold"/>
                                        <p:tgtEl>
                                          <p:spTgt spid="1582083"/>
                                        </p:tgtEl>
                                        <p:attrNameLst>
                                          <p:attrName>ppt_x</p:attrName>
                                        </p:attrNameLst>
                                      </p:cBhvr>
                                      <p:tavLst>
                                        <p:tav tm="0">
                                          <p:val>
                                            <p:strVal val="0-#ppt_w/2"/>
                                          </p:val>
                                        </p:tav>
                                        <p:tav tm="100000">
                                          <p:val>
                                            <p:strVal val="#ppt_x"/>
                                          </p:val>
                                        </p:tav>
                                      </p:tavLst>
                                    </p:anim>
                                    <p:anim calcmode="lin" valueType="num">
                                      <p:cBhvr additive="base">
                                        <p:cTn id="8" dur="500" fill="hold"/>
                                        <p:tgtEl>
                                          <p:spTgt spid="15820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208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48483"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zh-CN" altLang="en-US" dirty="0">
                <a:latin typeface="华文楷体" panose="02010600040101010101" pitchFamily="2" charset="-122"/>
              </a:rPr>
              <a:t>不同抽象级别的</a:t>
            </a:r>
            <a:r>
              <a:rPr lang="en-US" altLang="zh-CN" dirty="0">
                <a:latin typeface="华文楷体" panose="02010600040101010101" pitchFamily="2" charset="-122"/>
              </a:rPr>
              <a:t>Verilog HDL</a:t>
            </a:r>
            <a:r>
              <a:rPr lang="zh-CN" altLang="en-US" dirty="0">
                <a:latin typeface="华文楷体" panose="02010600040101010101" pitchFamily="2" charset="-122"/>
              </a:rPr>
              <a:t>模型</a:t>
            </a:r>
            <a:endParaRPr lang="zh-CN" altLang="en-US" dirty="0">
              <a:latin typeface="华文楷体" panose="02010600040101010101" pitchFamily="2" charset="-122"/>
            </a:endParaRPr>
          </a:p>
        </p:txBody>
      </p:sp>
      <p:sp>
        <p:nvSpPr>
          <p:cNvPr id="1826819" name="Rectangle 3"/>
          <p:cNvSpPr>
            <a:spLocks noGrp="1"/>
          </p:cNvSpPr>
          <p:nvPr>
            <p:ph idx="1"/>
          </p:nvPr>
        </p:nvSpPr>
        <p:spPr>
          <a:xfrm>
            <a:off x="442913" y="1177925"/>
            <a:ext cx="8112125" cy="977900"/>
          </a:xfrm>
          <a:ln/>
        </p:spPr>
        <p:txBody>
          <a:bodyPr vert="horz" wrap="square" lIns="91440" tIns="45720" rIns="91440" bIns="45720" anchor="t" anchorCtr="0"/>
          <a:p>
            <a:pPr algn="just" eaLnBrk="1" hangingPunct="1">
              <a:lnSpc>
                <a:spcPct val="110000"/>
              </a:lnSpc>
              <a:buNone/>
            </a:pPr>
            <a:r>
              <a:rPr lang="en-US" altLang="zh-CN" dirty="0">
                <a:solidFill>
                  <a:srgbClr val="009900"/>
                </a:solidFill>
                <a:latin typeface="华文新魏" panose="02010800040101010101" pitchFamily="2" charset="-122"/>
                <a:ea typeface="华文新魏" panose="02010800040101010101" pitchFamily="2" charset="-122"/>
              </a:rPr>
              <a:t>3.</a:t>
            </a:r>
            <a:r>
              <a:rPr lang="zh-CN" altLang="en-US" dirty="0">
                <a:solidFill>
                  <a:srgbClr val="009900"/>
                </a:solidFill>
                <a:latin typeface="华文新魏" panose="02010800040101010101" pitchFamily="2" charset="-122"/>
                <a:ea typeface="华文新魏" panose="02010800040101010101" pitchFamily="2" charset="-122"/>
              </a:rPr>
              <a:t>条件运算符描述</a:t>
            </a:r>
            <a:r>
              <a:rPr lang="en-US" altLang="zh-CN" dirty="0">
                <a:solidFill>
                  <a:srgbClr val="009900"/>
                </a:solidFill>
                <a:latin typeface="Times New Roman" panose="02020603050405020304" pitchFamily="18" charset="0"/>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算法级</a:t>
            </a:r>
            <a:endParaRPr lang="zh-CN" altLang="en-US" dirty="0">
              <a:solidFill>
                <a:srgbClr val="FF0000"/>
              </a:solidFill>
              <a:latin typeface="华文新魏" panose="02010800040101010101" pitchFamily="2" charset="-122"/>
              <a:ea typeface="华文新魏" panose="02010800040101010101" pitchFamily="2" charset="-122"/>
            </a:endParaRPr>
          </a:p>
          <a:p>
            <a:pPr algn="just" eaLnBrk="1" hangingPunct="1">
              <a:lnSpc>
                <a:spcPct val="110000"/>
              </a:lnSpc>
              <a:buNone/>
            </a:pPr>
            <a:r>
              <a:rPr lang="zh-CN" altLang="en-US" sz="2200" dirty="0">
                <a:latin typeface="宋体" panose="02010600030101010101" pitchFamily="2" charset="-122"/>
              </a:rPr>
              <a:t> </a:t>
            </a:r>
            <a:r>
              <a:rPr lang="en-US" altLang="zh-CN" sz="2200" dirty="0">
                <a:latin typeface="Times New Roman" panose="02020603050405020304" pitchFamily="18" charset="0"/>
              </a:rPr>
              <a:t>——</a:t>
            </a:r>
            <a:r>
              <a:rPr lang="zh-CN" altLang="en-US" sz="2200" dirty="0">
                <a:latin typeface="宋体" panose="02010600030101010101" pitchFamily="2" charset="-122"/>
                <a:ea typeface="华文新魏" panose="02010800040101010101" pitchFamily="2" charset="-122"/>
              </a:rPr>
              <a:t>只需知道输入与输出间的</a:t>
            </a:r>
            <a:r>
              <a:rPr lang="zh-CN" altLang="en-US" sz="2200" dirty="0">
                <a:solidFill>
                  <a:srgbClr val="FF0066"/>
                </a:solidFill>
                <a:latin typeface="Times New Roman" panose="02020603050405020304" pitchFamily="18" charset="0"/>
                <a:ea typeface="华文新魏" panose="02010800040101010101" pitchFamily="2" charset="-122"/>
              </a:rPr>
              <a:t>真值表</a:t>
            </a:r>
            <a:r>
              <a:rPr lang="zh-CN" altLang="en-US" sz="2200" dirty="0">
                <a:latin typeface="宋体" panose="02010600030101010101" pitchFamily="2" charset="-122"/>
                <a:ea typeface="华文新魏" panose="02010800040101010101" pitchFamily="2" charset="-122"/>
              </a:rPr>
              <a:t>！</a:t>
            </a:r>
            <a:endParaRPr lang="zh-CN" altLang="en-US" sz="2200" dirty="0">
              <a:latin typeface="宋体" panose="02010600030101010101" pitchFamily="2" charset="-122"/>
              <a:ea typeface="华文新魏" panose="02010800040101010101" pitchFamily="2" charset="-122"/>
            </a:endParaRPr>
          </a:p>
        </p:txBody>
      </p:sp>
      <p:sp>
        <p:nvSpPr>
          <p:cNvPr id="1826822" name="Rectangle 6"/>
          <p:cNvSpPr/>
          <p:nvPr/>
        </p:nvSpPr>
        <p:spPr>
          <a:xfrm>
            <a:off x="2424113" y="5561013"/>
            <a:ext cx="5162550" cy="1254125"/>
          </a:xfrm>
          <a:prstGeom prst="rect">
            <a:avLst/>
          </a:prstGeom>
          <a:solidFill>
            <a:srgbClr val="FFCC99"/>
          </a:solidFill>
          <a:ln w="9525" cap="flat" cmpd="sng">
            <a:solidFill>
              <a:schemeClr val="tx1"/>
            </a:solidFill>
            <a:prstDash val="solid"/>
            <a:miter/>
            <a:headEnd type="none" w="med" len="med"/>
            <a:tailEnd type="none" w="med" len="med"/>
          </a:ln>
          <a:effectLst>
            <a:prstShdw prst="shdw13" dist="53882" dir="13499999">
              <a:schemeClr val="bg2"/>
            </a:prst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05000"/>
              </a:lnSpc>
              <a:spcBef>
                <a:spcPct val="0"/>
              </a:spcBef>
              <a:buClr>
                <a:schemeClr val="hlink"/>
              </a:buClr>
              <a:buNone/>
            </a:pPr>
            <a:r>
              <a:rPr lang="zh-CN" altLang="en-US" dirty="0">
                <a:solidFill>
                  <a:srgbClr val="FF3399"/>
                </a:solidFill>
                <a:latin typeface="华文新魏" panose="02010800040101010101" pitchFamily="2" charset="-122"/>
                <a:ea typeface="华文新魏" panose="02010800040101010101" pitchFamily="2" charset="-122"/>
              </a:rPr>
              <a:t>注</a:t>
            </a:r>
            <a:r>
              <a:rPr lang="zh-CN" altLang="en-US" dirty="0">
                <a:latin typeface="华文新魏" panose="02010800040101010101" pitchFamily="2" charset="-122"/>
                <a:ea typeface="华文新魏" panose="02010800040101010101" pitchFamily="2" charset="-122"/>
              </a:rPr>
              <a:t>：比调用门原语，采用逻辑表达式或 </a:t>
            </a:r>
            <a:r>
              <a:rPr lang="en-US" altLang="zh-CN" dirty="0">
                <a:latin typeface="华文新魏" panose="02010800040101010101" pitchFamily="2" charset="-122"/>
                <a:ea typeface="华文新魏" panose="02010800040101010101" pitchFamily="2" charset="-122"/>
              </a:rPr>
              <a:t>case</a:t>
            </a:r>
            <a:r>
              <a:rPr lang="zh-CN" altLang="en-US" dirty="0">
                <a:latin typeface="华文新魏" panose="02010800040101010101" pitchFamily="2" charset="-122"/>
                <a:ea typeface="华文新魏" panose="02010800040101010101" pitchFamily="2" charset="-122"/>
              </a:rPr>
              <a:t>语句描述代码更简单！但也更抽象！且耗用器件资源更多！</a:t>
            </a:r>
            <a:endParaRPr lang="zh-CN" altLang="en-US" dirty="0">
              <a:latin typeface="华文新魏" panose="02010800040101010101" pitchFamily="2" charset="-122"/>
              <a:ea typeface="华文新魏" panose="02010800040101010101" pitchFamily="2" charset="-122"/>
            </a:endParaRPr>
          </a:p>
        </p:txBody>
      </p:sp>
      <p:sp>
        <p:nvSpPr>
          <p:cNvPr id="1826825" name="Text Box 9"/>
          <p:cNvSpPr txBox="1"/>
          <p:nvPr/>
        </p:nvSpPr>
        <p:spPr>
          <a:xfrm>
            <a:off x="777875" y="2222500"/>
            <a:ext cx="7597775" cy="2214563"/>
          </a:xfrm>
          <a:prstGeom prst="rect">
            <a:avLst/>
          </a:prstGeom>
          <a:solidFill>
            <a:srgbClr val="99CCFF"/>
          </a:solidFill>
          <a:ln w="12700" cap="flat" cmpd="sng">
            <a:solidFill>
              <a:schemeClr val="tx1"/>
            </a:solidFill>
            <a:prstDash val="solid"/>
            <a:miter/>
            <a:headEnd type="none" w="med" len="med"/>
            <a:tailEnd type="none" w="med" len="med"/>
          </a:ln>
          <a:effectLst>
            <a:prstShdw prst="shdw13" dist="53882" dir="13499999">
              <a:schemeClr val="bg2"/>
            </a:prst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eaLnBrk="1" hangingPunct="1">
              <a:lnSpc>
                <a:spcPct val="110000"/>
              </a:lnSpc>
              <a:buClr>
                <a:schemeClr val="hlink"/>
              </a:buClr>
              <a:buFont typeface="Wingdings" panose="05000000000000000000" pitchFamily="2" charset="2"/>
              <a:buChar char="ü"/>
            </a:pPr>
            <a:r>
              <a:rPr lang="en-US" altLang="zh-CN" sz="2200" b="0" dirty="0">
                <a:latin typeface="方正姚体" panose="02010601030101010101" pitchFamily="2" charset="-122"/>
                <a:ea typeface="方正姚体" panose="02010601030101010101" pitchFamily="2" charset="-122"/>
              </a:rPr>
              <a:t>[</a:t>
            </a:r>
            <a:r>
              <a:rPr lang="zh-CN" altLang="en-US" dirty="0">
                <a:solidFill>
                  <a:srgbClr val="FF0066"/>
                </a:solidFill>
                <a:latin typeface="Times New Roman" panose="02020603050405020304" pitchFamily="18" charset="0"/>
              </a:rPr>
              <a:t>例</a:t>
            </a:r>
            <a:r>
              <a:rPr lang="en-US" altLang="zh-CN" dirty="0">
                <a:solidFill>
                  <a:srgbClr val="FF0066"/>
                </a:solidFill>
                <a:latin typeface="Times New Roman" panose="02020603050405020304" pitchFamily="18" charset="0"/>
              </a:rPr>
              <a:t>4</a:t>
            </a:r>
            <a:r>
              <a:rPr lang="en-US" altLang="zh-CN" sz="2200" b="0" dirty="0">
                <a:latin typeface="方正姚体" panose="02010601030101010101" pitchFamily="2" charset="-122"/>
                <a:ea typeface="方正姚体" panose="02010601030101010101" pitchFamily="2" charset="-122"/>
              </a:rPr>
              <a:t>] </a:t>
            </a:r>
            <a:r>
              <a:rPr lang="zh-CN" altLang="en-US" sz="2200" b="0" dirty="0">
                <a:latin typeface="方正姚体" panose="02010601030101010101" pitchFamily="2" charset="-122"/>
                <a:ea typeface="方正姚体" panose="02010601030101010101" pitchFamily="2" charset="-122"/>
              </a:rPr>
              <a:t>用条件运算符描述</a:t>
            </a:r>
            <a:r>
              <a:rPr lang="en-US" altLang="zh-CN" sz="2200" b="0" dirty="0">
                <a:latin typeface="方正姚体" panose="02010601030101010101" pitchFamily="2" charset="-122"/>
                <a:ea typeface="方正姚体" panose="02010601030101010101" pitchFamily="2" charset="-122"/>
              </a:rPr>
              <a:t>4</a:t>
            </a:r>
            <a:r>
              <a:rPr lang="zh-CN" altLang="en-US" sz="2200" b="0" dirty="0">
                <a:latin typeface="方正姚体" panose="02010601030101010101" pitchFamily="2" charset="-122"/>
                <a:ea typeface="方正姚体" panose="02010601030101010101" pitchFamily="2" charset="-122"/>
              </a:rPr>
              <a:t>选</a:t>
            </a:r>
            <a:r>
              <a:rPr lang="en-US" altLang="zh-CN" sz="2200" b="0" dirty="0">
                <a:latin typeface="方正姚体" panose="02010601030101010101" pitchFamily="2" charset="-122"/>
                <a:ea typeface="方正姚体" panose="02010601030101010101" pitchFamily="2" charset="-122"/>
              </a:rPr>
              <a:t>1</a:t>
            </a:r>
            <a:r>
              <a:rPr lang="zh-CN" altLang="en-US" sz="2200" b="0" dirty="0">
                <a:latin typeface="方正姚体" panose="02010601030101010101" pitchFamily="2" charset="-122"/>
                <a:ea typeface="方正姚体" panose="02010601030101010101" pitchFamily="2" charset="-122"/>
              </a:rPr>
              <a:t>数据选择器</a:t>
            </a:r>
            <a:endParaRPr lang="zh-CN" altLang="en-US" sz="2000" b="0" dirty="0">
              <a:latin typeface="方正姚体" panose="02010601030101010101" pitchFamily="2" charset="-122"/>
              <a:ea typeface="方正姚体" panose="02010601030101010101" pitchFamily="2" charset="-122"/>
            </a:endParaRPr>
          </a:p>
          <a:p>
            <a:pPr marL="190500" lvl="1" indent="0" eaLnBrk="1" hangingPunct="1">
              <a:lnSpc>
                <a:spcPct val="110000"/>
              </a:lnSpc>
              <a:spcBef>
                <a:spcPct val="0"/>
              </a:spcBef>
              <a:buNone/>
            </a:pPr>
            <a:r>
              <a:rPr lang="en-US" altLang="zh-CN" sz="2000" dirty="0">
                <a:latin typeface="Times New Roman" panose="02020603050405020304" pitchFamily="18" charset="0"/>
              </a:rPr>
              <a:t>module mux4_1(out,in1,in2,in5,in4,cntrl1,cntrl2);</a:t>
            </a:r>
            <a:endParaRPr lang="en-US" altLang="zh-CN" sz="2000" dirty="0">
              <a:latin typeface="Times New Roman" panose="02020603050405020304" pitchFamily="18" charset="0"/>
            </a:endParaRPr>
          </a:p>
          <a:p>
            <a:pPr marL="190500" lvl="1" indent="0" eaLnBrk="1" hangingPunct="1">
              <a:lnSpc>
                <a:spcPct val="110000"/>
              </a:lnSpc>
              <a:spcBef>
                <a:spcPct val="0"/>
              </a:spcBef>
              <a:buNone/>
            </a:pPr>
            <a:r>
              <a:rPr lang="en-US" altLang="zh-CN" sz="2000" dirty="0">
                <a:latin typeface="Times New Roman" panose="02020603050405020304" pitchFamily="18" charset="0"/>
              </a:rPr>
              <a:t>     output out;</a:t>
            </a:r>
            <a:endParaRPr lang="en-US" altLang="zh-CN" sz="2000" dirty="0">
              <a:latin typeface="Times New Roman" panose="02020603050405020304" pitchFamily="18" charset="0"/>
            </a:endParaRPr>
          </a:p>
          <a:p>
            <a:pPr marL="190500" lvl="1" indent="0" eaLnBrk="1" hangingPunct="1">
              <a:lnSpc>
                <a:spcPct val="110000"/>
              </a:lnSpc>
              <a:spcBef>
                <a:spcPct val="0"/>
              </a:spcBef>
              <a:buNone/>
            </a:pPr>
            <a:r>
              <a:rPr lang="en-US" altLang="zh-CN" sz="2000" dirty="0">
                <a:latin typeface="Times New Roman" panose="02020603050405020304" pitchFamily="18" charset="0"/>
              </a:rPr>
              <a:t>     input in1,in2,in5,in4,cntrl1,cntrl2;</a:t>
            </a:r>
            <a:endParaRPr lang="en-US" altLang="zh-CN" sz="2000" dirty="0">
              <a:latin typeface="Times New Roman" panose="02020603050405020304" pitchFamily="18" charset="0"/>
            </a:endParaRPr>
          </a:p>
          <a:p>
            <a:pPr marL="190500" lvl="1" indent="0" eaLnBrk="1" hangingPunct="1">
              <a:lnSpc>
                <a:spcPct val="110000"/>
              </a:lnSpc>
              <a:spcBef>
                <a:spcPct val="0"/>
              </a:spcBef>
              <a:buNone/>
            </a:pPr>
            <a:r>
              <a:rPr lang="en-US" altLang="zh-CN" sz="2000" dirty="0">
                <a:latin typeface="Times New Roman" panose="02020603050405020304" pitchFamily="18" charset="0"/>
              </a:rPr>
              <a:t>     </a:t>
            </a:r>
            <a:r>
              <a:rPr lang="en-US" altLang="zh-CN" sz="2200" dirty="0">
                <a:solidFill>
                  <a:schemeClr val="hlink"/>
                </a:solidFill>
                <a:latin typeface="Times New Roman" panose="02020603050405020304" pitchFamily="18" charset="0"/>
              </a:rPr>
              <a:t>assign</a:t>
            </a:r>
            <a:r>
              <a:rPr lang="en-US" altLang="zh-CN" sz="2200" dirty="0">
                <a:latin typeface="Times New Roman" panose="02020603050405020304" pitchFamily="18" charset="0"/>
              </a:rPr>
              <a:t> out= cntrl1? (cntrl2? in4 :in5) : (cntrl2? in2 :in1) ;</a:t>
            </a:r>
            <a:endParaRPr lang="en-US" altLang="zh-CN" sz="2000" dirty="0">
              <a:latin typeface="Times New Roman" panose="02020603050405020304" pitchFamily="18" charset="0"/>
            </a:endParaRPr>
          </a:p>
          <a:p>
            <a:pPr marL="190500" lvl="1" indent="0" eaLnBrk="1" hangingPunct="1">
              <a:lnSpc>
                <a:spcPct val="110000"/>
              </a:lnSpc>
              <a:spcBef>
                <a:spcPct val="0"/>
              </a:spcBef>
              <a:buNone/>
            </a:pPr>
            <a:r>
              <a:rPr lang="en-US" altLang="zh-CN" sz="2000" dirty="0">
                <a:latin typeface="Times New Roman" panose="02020603050405020304" pitchFamily="18" charset="0"/>
              </a:rPr>
              <a:t>endmodule</a:t>
            </a:r>
            <a:endParaRPr lang="en-US" altLang="zh-CN" sz="2000" dirty="0">
              <a:latin typeface="Times New Roman" panose="02020603050405020304" pitchFamily="18" charset="0"/>
            </a:endParaRPr>
          </a:p>
        </p:txBody>
      </p:sp>
      <p:sp>
        <p:nvSpPr>
          <p:cNvPr id="1826826" name="AutoShape 10"/>
          <p:cNvSpPr/>
          <p:nvPr/>
        </p:nvSpPr>
        <p:spPr>
          <a:xfrm>
            <a:off x="3597275" y="4478338"/>
            <a:ext cx="1847850" cy="793750"/>
          </a:xfrm>
          <a:prstGeom prst="wedgeRoundRectCallout">
            <a:avLst>
              <a:gd name="adj1" fmla="val 8245"/>
              <a:gd name="adj2" fmla="val -58602"/>
              <a:gd name="adj3" fmla="val 16667"/>
            </a:avLst>
          </a:prstGeom>
          <a:solidFill>
            <a:srgbClr val="FF99FF"/>
          </a:solidFill>
          <a:ln w="9525">
            <a:noFill/>
          </a:ln>
          <a:effectLst>
            <a:prstShdw prst="shdw17" dist="17961" dir="2699999">
              <a:srgbClr val="995C99"/>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当</a:t>
            </a:r>
            <a:r>
              <a:rPr lang="en-US" altLang="zh-CN" sz="2000" dirty="0">
                <a:latin typeface="Times New Roman" panose="02020603050405020304" pitchFamily="18" charset="0"/>
              </a:rPr>
              <a:t>cntrl1=1</a:t>
            </a:r>
            <a:r>
              <a:rPr lang="zh-CN" altLang="en-US" sz="2000" dirty="0">
                <a:latin typeface="Times New Roman" panose="02020603050405020304" pitchFamily="18" charset="0"/>
              </a:rPr>
              <a:t>时执行</a:t>
            </a:r>
            <a:endParaRPr lang="zh-CN" altLang="en-US" sz="2000" dirty="0">
              <a:latin typeface="Times New Roman" panose="02020603050405020304" pitchFamily="18" charset="0"/>
            </a:endParaRPr>
          </a:p>
        </p:txBody>
      </p:sp>
      <p:sp>
        <p:nvSpPr>
          <p:cNvPr id="1826827" name="AutoShape 11"/>
          <p:cNvSpPr/>
          <p:nvPr/>
        </p:nvSpPr>
        <p:spPr>
          <a:xfrm rot="5348905">
            <a:off x="4595813" y="3186113"/>
            <a:ext cx="239712" cy="1943100"/>
          </a:xfrm>
          <a:prstGeom prst="rightBrace">
            <a:avLst>
              <a:gd name="adj1" fmla="val 67549"/>
              <a:gd name="adj2" fmla="val 50000"/>
            </a:avLst>
          </a:prstGeom>
          <a:noFill/>
          <a:ln w="31750" cap="flat" cmpd="sng">
            <a:solidFill>
              <a:schemeClr val="hlink"/>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1826829" name="AutoShape 13"/>
          <p:cNvSpPr/>
          <p:nvPr/>
        </p:nvSpPr>
        <p:spPr>
          <a:xfrm>
            <a:off x="6119813" y="4484688"/>
            <a:ext cx="1847850" cy="793750"/>
          </a:xfrm>
          <a:prstGeom prst="wedgeRoundRectCallout">
            <a:avLst>
              <a:gd name="adj1" fmla="val -2407"/>
              <a:gd name="adj2" fmla="val -58602"/>
              <a:gd name="adj3" fmla="val 16667"/>
            </a:avLst>
          </a:prstGeom>
          <a:solidFill>
            <a:srgbClr val="FF99FF"/>
          </a:solidFill>
          <a:ln w="9525">
            <a:noFill/>
          </a:ln>
          <a:effectLst>
            <a:prstShdw prst="shdw17" dist="17961" dir="2699999">
              <a:srgbClr val="995C99"/>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当</a:t>
            </a:r>
            <a:r>
              <a:rPr lang="en-US" altLang="zh-CN" sz="2000" dirty="0">
                <a:latin typeface="Times New Roman" panose="02020603050405020304" pitchFamily="18" charset="0"/>
              </a:rPr>
              <a:t>cntrl1=0</a:t>
            </a:r>
            <a:r>
              <a:rPr lang="zh-CN" altLang="en-US" sz="2000" dirty="0">
                <a:latin typeface="Times New Roman" panose="02020603050405020304" pitchFamily="18" charset="0"/>
              </a:rPr>
              <a:t>时执行</a:t>
            </a:r>
            <a:endParaRPr lang="zh-CN" altLang="en-US" sz="2000" dirty="0">
              <a:latin typeface="Times New Roman" panose="02020603050405020304" pitchFamily="18" charset="0"/>
            </a:endParaRPr>
          </a:p>
        </p:txBody>
      </p:sp>
      <p:sp>
        <p:nvSpPr>
          <p:cNvPr id="1826830" name="AutoShape 14"/>
          <p:cNvSpPr/>
          <p:nvPr/>
        </p:nvSpPr>
        <p:spPr>
          <a:xfrm rot="5348905">
            <a:off x="6877050" y="3190875"/>
            <a:ext cx="239713" cy="1943100"/>
          </a:xfrm>
          <a:prstGeom prst="rightBrace">
            <a:avLst>
              <a:gd name="adj1" fmla="val 67549"/>
              <a:gd name="adj2" fmla="val 50000"/>
            </a:avLst>
          </a:prstGeom>
          <a:noFill/>
          <a:ln w="31750" cap="flat" cmpd="sng">
            <a:solidFill>
              <a:schemeClr val="hlink"/>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26819"/>
                                        </p:tgtEl>
                                        <p:attrNameLst>
                                          <p:attrName>style.visibility</p:attrName>
                                        </p:attrNameLst>
                                      </p:cBhvr>
                                      <p:to>
                                        <p:strVal val="visible"/>
                                      </p:to>
                                    </p:set>
                                    <p:anim calcmode="lin" valueType="num">
                                      <p:cBhvr additive="base">
                                        <p:cTn id="7" dur="500" fill="hold"/>
                                        <p:tgtEl>
                                          <p:spTgt spid="1826819"/>
                                        </p:tgtEl>
                                        <p:attrNameLst>
                                          <p:attrName>ppt_x</p:attrName>
                                        </p:attrNameLst>
                                      </p:cBhvr>
                                      <p:tavLst>
                                        <p:tav tm="0">
                                          <p:val>
                                            <p:strVal val="0-#ppt_w/2"/>
                                          </p:val>
                                        </p:tav>
                                        <p:tav tm="100000">
                                          <p:val>
                                            <p:strVal val="#ppt_x"/>
                                          </p:val>
                                        </p:tav>
                                      </p:tavLst>
                                    </p:anim>
                                    <p:anim calcmode="lin" valueType="num">
                                      <p:cBhvr additive="base">
                                        <p:cTn id="8" dur="500" fill="hold"/>
                                        <p:tgtEl>
                                          <p:spTgt spid="18268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26825"/>
                                        </p:tgtEl>
                                        <p:attrNameLst>
                                          <p:attrName>style.visibility</p:attrName>
                                        </p:attrNameLst>
                                      </p:cBhvr>
                                      <p:to>
                                        <p:strVal val="visible"/>
                                      </p:to>
                                    </p:set>
                                    <p:anim calcmode="lin" valueType="num">
                                      <p:cBhvr additive="base">
                                        <p:cTn id="13" dur="500" fill="hold"/>
                                        <p:tgtEl>
                                          <p:spTgt spid="1826825"/>
                                        </p:tgtEl>
                                        <p:attrNameLst>
                                          <p:attrName>ppt_x</p:attrName>
                                        </p:attrNameLst>
                                      </p:cBhvr>
                                      <p:tavLst>
                                        <p:tav tm="0">
                                          <p:val>
                                            <p:strVal val="#ppt_x"/>
                                          </p:val>
                                        </p:tav>
                                        <p:tav tm="100000">
                                          <p:val>
                                            <p:strVal val="#ppt_x"/>
                                          </p:val>
                                        </p:tav>
                                      </p:tavLst>
                                    </p:anim>
                                    <p:anim calcmode="lin" valueType="num">
                                      <p:cBhvr additive="base">
                                        <p:cTn id="14" dur="500" fill="hold"/>
                                        <p:tgtEl>
                                          <p:spTgt spid="18268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1826827"/>
                                        </p:tgtEl>
                                        <p:attrNameLst>
                                          <p:attrName>style.visibility</p:attrName>
                                        </p:attrNameLst>
                                      </p:cBhvr>
                                      <p:to>
                                        <p:strVal val="visible"/>
                                      </p:to>
                                    </p:set>
                                    <p:animEffect transition="in" filter="barn(outVertical)">
                                      <p:cBhvr>
                                        <p:cTn id="19" dur="500"/>
                                        <p:tgtEl>
                                          <p:spTgt spid="1826827"/>
                                        </p:tgtEl>
                                      </p:cBhvr>
                                    </p:animEffect>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1826826"/>
                                        </p:tgtEl>
                                        <p:attrNameLst>
                                          <p:attrName>style.visibility</p:attrName>
                                        </p:attrNameLst>
                                      </p:cBhvr>
                                      <p:to>
                                        <p:strVal val="visible"/>
                                      </p:to>
                                    </p:set>
                                    <p:animEffect transition="in" filter="dissolve">
                                      <p:cBhvr>
                                        <p:cTn id="23" dur="500"/>
                                        <p:tgtEl>
                                          <p:spTgt spid="1826826"/>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1826830"/>
                                        </p:tgtEl>
                                        <p:attrNameLst>
                                          <p:attrName>style.visibility</p:attrName>
                                        </p:attrNameLst>
                                      </p:cBhvr>
                                      <p:to>
                                        <p:strVal val="visible"/>
                                      </p:to>
                                    </p:set>
                                    <p:animEffect transition="in" filter="barn(outVertical)">
                                      <p:cBhvr>
                                        <p:cTn id="28" dur="500"/>
                                        <p:tgtEl>
                                          <p:spTgt spid="1826830"/>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1826829"/>
                                        </p:tgtEl>
                                        <p:attrNameLst>
                                          <p:attrName>style.visibility</p:attrName>
                                        </p:attrNameLst>
                                      </p:cBhvr>
                                      <p:to>
                                        <p:strVal val="visible"/>
                                      </p:to>
                                    </p:set>
                                    <p:animEffect transition="in" filter="dissolve">
                                      <p:cBhvr>
                                        <p:cTn id="32" dur="500"/>
                                        <p:tgtEl>
                                          <p:spTgt spid="1826829"/>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1826822"/>
                                        </p:tgtEl>
                                        <p:attrNameLst>
                                          <p:attrName>style.visibility</p:attrName>
                                        </p:attrNameLst>
                                      </p:cBhvr>
                                      <p:to>
                                        <p:strVal val="visible"/>
                                      </p:to>
                                    </p:set>
                                    <p:anim calcmode="lin" valueType="num">
                                      <p:cBhvr>
                                        <p:cTn id="37" dur="500" fill="hold"/>
                                        <p:tgtEl>
                                          <p:spTgt spid="1826822"/>
                                        </p:tgtEl>
                                        <p:attrNameLst>
                                          <p:attrName>ppt_w</p:attrName>
                                        </p:attrNameLst>
                                      </p:cBhvr>
                                      <p:tavLst>
                                        <p:tav tm="0">
                                          <p:val>
                                            <p:fltVal val="0.000000"/>
                                          </p:val>
                                        </p:tav>
                                        <p:tav tm="100000">
                                          <p:val>
                                            <p:strVal val="#ppt_w"/>
                                          </p:val>
                                        </p:tav>
                                      </p:tavLst>
                                    </p:anim>
                                    <p:anim calcmode="lin" valueType="num">
                                      <p:cBhvr>
                                        <p:cTn id="38" dur="500" fill="hold"/>
                                        <p:tgtEl>
                                          <p:spTgt spid="1826822"/>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6819" grpId="0"/>
      <p:bldP spid="1826822" grpId="0" animBg="1"/>
      <p:bldP spid="1826825" grpId="0" animBg="1"/>
      <p:bldP spid="1826826" grpId="0" animBg="1"/>
      <p:bldP spid="1826827" grpId="0" animBg="1"/>
      <p:bldP spid="1826829" grpId="0" animBg="1"/>
      <p:bldP spid="182683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Rectangle 2" descr="Large confetti"/>
          <p:cNvSpPr>
            <a:spLocks noGrp="1"/>
          </p:cNvSpPr>
          <p:nvPr>
            <p:ph type="title" idx="4294967295"/>
          </p:nvPr>
        </p:nvSpPr>
        <p:spPr>
          <a:xfrm>
            <a:off x="539750" y="404813"/>
            <a:ext cx="7467600" cy="630237"/>
          </a:xfrm>
          <a:ln/>
        </p:spPr>
        <p:txBody>
          <a:bodyPr vert="horz" wrap="square" lIns="91440" tIns="45720" rIns="91440" bIns="45720" anchor="b" anchorCtr="0"/>
          <a:p>
            <a:pPr eaLnBrk="1" hangingPunct="1"/>
            <a:r>
              <a:rPr lang="en-US" altLang="zh-CN" sz="3200" dirty="0">
                <a:solidFill>
                  <a:srgbClr val="FF0000"/>
                </a:solidFill>
              </a:rPr>
              <a:t> </a:t>
            </a:r>
            <a:r>
              <a:rPr lang="zh-CN" altLang="en-US" sz="3200" dirty="0">
                <a:solidFill>
                  <a:srgbClr val="FF0000"/>
                </a:solidFill>
              </a:rPr>
              <a:t>行为描述</a:t>
            </a:r>
            <a:endParaRPr lang="zh-CN" altLang="en-US" dirty="0">
              <a:solidFill>
                <a:srgbClr val="FF0000"/>
              </a:solidFill>
            </a:endParaRPr>
          </a:p>
        </p:txBody>
      </p:sp>
      <p:sp>
        <p:nvSpPr>
          <p:cNvPr id="150531" name="Rectangle 3"/>
          <p:cNvSpPr/>
          <p:nvPr/>
        </p:nvSpPr>
        <p:spPr>
          <a:xfrm>
            <a:off x="539750" y="1196975"/>
            <a:ext cx="8353425" cy="3095625"/>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a:lnSpc>
                <a:spcPct val="105000"/>
              </a:lnSpc>
              <a:spcBef>
                <a:spcPct val="60000"/>
              </a:spcBef>
              <a:buClrTx/>
              <a:buFontTx/>
              <a:buBlip>
                <a:blip r:embed="rId1"/>
              </a:buBlip>
            </a:pPr>
            <a:r>
              <a:rPr lang="zh-CN" altLang="en-US" sz="2800" dirty="0"/>
              <a:t>抽象层次更高</a:t>
            </a:r>
            <a:r>
              <a:rPr lang="zh-CN" altLang="en-US" sz="2800" b="0" dirty="0"/>
              <a:t>的设计风格，是为了</a:t>
            </a:r>
            <a:r>
              <a:rPr lang="zh-CN" altLang="en-US" sz="2800" dirty="0"/>
              <a:t>综合</a:t>
            </a:r>
            <a:r>
              <a:rPr lang="zh-CN" altLang="en-US" sz="2800" b="0" dirty="0"/>
              <a:t>和</a:t>
            </a:r>
            <a:r>
              <a:rPr lang="zh-CN" altLang="en-US" sz="2800" dirty="0"/>
              <a:t>仿真</a:t>
            </a:r>
            <a:r>
              <a:rPr lang="zh-CN" altLang="en-US" sz="2800" b="0" dirty="0"/>
              <a:t>的</a:t>
            </a:r>
            <a:r>
              <a:rPr lang="zh-CN" altLang="en-US" sz="2800" dirty="0"/>
              <a:t>目的</a:t>
            </a:r>
            <a:r>
              <a:rPr lang="zh-CN" altLang="en-US" sz="2800" b="0" dirty="0"/>
              <a:t>而进行的，常用于复杂数字系统的</a:t>
            </a:r>
            <a:r>
              <a:rPr lang="zh-CN" altLang="en-US" sz="2800" dirty="0"/>
              <a:t>顶层逻辑设计</a:t>
            </a:r>
            <a:r>
              <a:rPr lang="zh-CN" altLang="en-US" sz="2800" b="0" dirty="0"/>
              <a:t>。</a:t>
            </a:r>
            <a:endParaRPr lang="zh-CN" altLang="en-US" sz="2800" b="0" dirty="0"/>
          </a:p>
          <a:p>
            <a:pPr marL="342900" lvl="0" indent="-342900">
              <a:lnSpc>
                <a:spcPct val="105000"/>
              </a:lnSpc>
              <a:spcBef>
                <a:spcPct val="60000"/>
              </a:spcBef>
              <a:buClrTx/>
              <a:buFontTx/>
              <a:buBlip>
                <a:blip r:embed="rId1"/>
              </a:buBlip>
            </a:pPr>
            <a:r>
              <a:rPr lang="en-US" altLang="zh-CN" sz="2800" b="0" dirty="0"/>
              <a:t>2</a:t>
            </a:r>
            <a:r>
              <a:rPr lang="zh-CN" altLang="en-US" sz="2800" b="0" dirty="0"/>
              <a:t>选</a:t>
            </a:r>
            <a:r>
              <a:rPr lang="en-US" altLang="zh-CN" sz="2800" b="0" dirty="0"/>
              <a:t>1</a:t>
            </a:r>
            <a:r>
              <a:rPr lang="zh-CN" altLang="en-US" sz="2800" b="0" dirty="0"/>
              <a:t>数据选择器（</a:t>
            </a:r>
            <a:r>
              <a:rPr lang="en-US" altLang="zh-CN" sz="2800" b="0" dirty="0"/>
              <a:t>MUX</a:t>
            </a:r>
            <a:r>
              <a:rPr lang="zh-CN" altLang="en-US" sz="2800" b="0" dirty="0"/>
              <a:t>）电路 ，使用行为描述方式建模</a:t>
            </a:r>
            <a:r>
              <a:rPr lang="zh-CN" altLang="en-US" sz="2800" dirty="0"/>
              <a:t> </a:t>
            </a:r>
            <a:r>
              <a:rPr lang="zh-CN" altLang="en-US" sz="2800" b="0" dirty="0"/>
              <a:t>：</a:t>
            </a:r>
            <a:endParaRPr lang="zh-CN" altLang="en-US" sz="2800" b="0" dirty="0"/>
          </a:p>
        </p:txBody>
      </p:sp>
      <p:pic>
        <p:nvPicPr>
          <p:cNvPr id="150532" name="Picture 5" descr="Snap7"/>
          <p:cNvPicPr>
            <a:picLocks noChangeAspect="1"/>
          </p:cNvPicPr>
          <p:nvPr/>
        </p:nvPicPr>
        <p:blipFill>
          <a:blip r:embed="rId2"/>
          <a:stretch>
            <a:fillRect/>
          </a:stretch>
        </p:blipFill>
        <p:spPr>
          <a:xfrm>
            <a:off x="2413000" y="3852863"/>
            <a:ext cx="4606925" cy="2697162"/>
          </a:xfrm>
          <a:prstGeom prst="rect">
            <a:avLst/>
          </a:prstGeom>
          <a:noFill/>
          <a:ln w="9525" cap="flat" cmpd="sng">
            <a:solidFill>
              <a:srgbClr val="0000FF"/>
            </a:solidFill>
            <a:prstDash val="solid"/>
            <a:miter/>
            <a:headEnd type="none" w="med" len="med"/>
            <a:tailEnd type="none" w="med" len="med"/>
          </a:ln>
        </p:spPr>
      </p:pic>
    </p:spTree>
  </p:cSld>
  <p:clrMapOvr>
    <a:masterClrMapping/>
  </p:clrMapOvr>
  <p:transition spd="med">
    <p:cover dir="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Rectangle 2" descr="Large confetti"/>
          <p:cNvSpPr>
            <a:spLocks noGrp="1"/>
          </p:cNvSpPr>
          <p:nvPr>
            <p:ph type="title" idx="4294967295"/>
          </p:nvPr>
        </p:nvSpPr>
        <p:spPr>
          <a:xfrm>
            <a:off x="539750" y="404813"/>
            <a:ext cx="7467600" cy="630237"/>
          </a:xfrm>
          <a:ln/>
        </p:spPr>
        <p:txBody>
          <a:bodyPr vert="horz" wrap="square" lIns="91440" tIns="45720" rIns="91440" bIns="45720" anchor="b" anchorCtr="0"/>
          <a:p>
            <a:pPr eaLnBrk="1" hangingPunct="1"/>
            <a:r>
              <a:rPr lang="zh-CN" altLang="en-US" sz="3200" dirty="0">
                <a:solidFill>
                  <a:srgbClr val="FF0000"/>
                </a:solidFill>
              </a:rPr>
              <a:t>数据流风格的描述（</a:t>
            </a:r>
            <a:r>
              <a:rPr lang="zh-CN" altLang="en-US" sz="3200" dirty="0">
                <a:solidFill>
                  <a:srgbClr val="FF0000"/>
                </a:solidFill>
                <a:latin typeface="Times New Roman" panose="02020603050405020304" pitchFamily="18" charset="0"/>
                <a:cs typeface="Times New Roman" panose="02020603050405020304" pitchFamily="18" charset="0"/>
              </a:rPr>
              <a:t>寄存器传输级</a:t>
            </a:r>
            <a:r>
              <a:rPr lang="zh-CN" altLang="en-US" sz="3200" dirty="0">
                <a:solidFill>
                  <a:srgbClr val="FF0000"/>
                </a:solidFill>
              </a:rPr>
              <a:t>）</a:t>
            </a:r>
            <a:r>
              <a:rPr lang="zh-CN" altLang="en-US" dirty="0">
                <a:solidFill>
                  <a:srgbClr val="FF0000"/>
                </a:solidFill>
              </a:rPr>
              <a:t> </a:t>
            </a:r>
            <a:endParaRPr lang="zh-CN" altLang="en-US" dirty="0">
              <a:solidFill>
                <a:srgbClr val="FF0000"/>
              </a:solidFill>
            </a:endParaRPr>
          </a:p>
        </p:txBody>
      </p:sp>
      <p:sp>
        <p:nvSpPr>
          <p:cNvPr id="151555" name="Rectangle 3"/>
          <p:cNvSpPr/>
          <p:nvPr/>
        </p:nvSpPr>
        <p:spPr>
          <a:xfrm>
            <a:off x="539750" y="1196975"/>
            <a:ext cx="8353425" cy="2592388"/>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a:lnSpc>
                <a:spcPct val="105000"/>
              </a:lnSpc>
              <a:spcBef>
                <a:spcPct val="60000"/>
              </a:spcBef>
              <a:buClrTx/>
              <a:buFontTx/>
              <a:buBlip>
                <a:blip r:embed="rId1"/>
              </a:buBlip>
            </a:pPr>
            <a:r>
              <a:rPr lang="zh-CN" altLang="en-US" b="0" dirty="0"/>
              <a:t>最基本的机制：使用连续赋值语句</a:t>
            </a:r>
            <a:endParaRPr lang="zh-CN" altLang="en-US" b="0" dirty="0"/>
          </a:p>
          <a:p>
            <a:pPr marL="342900" lvl="0" indent="-342900">
              <a:lnSpc>
                <a:spcPct val="105000"/>
              </a:lnSpc>
              <a:spcBef>
                <a:spcPct val="60000"/>
              </a:spcBef>
              <a:buClrTx/>
              <a:buFontTx/>
              <a:buBlip>
                <a:blip r:embed="rId1"/>
              </a:buBlip>
            </a:pPr>
            <a:r>
              <a:rPr lang="zh-CN" altLang="en-US" b="0" dirty="0"/>
              <a:t>在连续赋值语句中，线网类型变量被赋予某个值，右边表达式的操作数无论何时发生变化，表达式都重新计算，计算结果被赋予左边表达式的线网类型变量。</a:t>
            </a:r>
            <a:endParaRPr lang="zh-CN" altLang="en-US" b="0" dirty="0"/>
          </a:p>
          <a:p>
            <a:pPr marL="342900" lvl="0" indent="-342900">
              <a:lnSpc>
                <a:spcPct val="105000"/>
              </a:lnSpc>
              <a:spcBef>
                <a:spcPct val="60000"/>
              </a:spcBef>
              <a:buClrTx/>
              <a:buFontTx/>
              <a:buBlip>
                <a:blip r:embed="rId1"/>
              </a:buBlip>
            </a:pPr>
            <a:r>
              <a:rPr lang="zh-CN" altLang="en-US" b="0" dirty="0"/>
              <a:t>各</a:t>
            </a:r>
            <a:r>
              <a:rPr lang="en-US" altLang="zh-CN" b="0" dirty="0"/>
              <a:t>assign</a:t>
            </a:r>
            <a:r>
              <a:rPr lang="zh-CN" altLang="en-US" b="0" dirty="0"/>
              <a:t>语句是并行执行的，即各语句的执行与语句的编写顺序无关。</a:t>
            </a:r>
            <a:endParaRPr lang="zh-CN" altLang="en-US" b="0" dirty="0"/>
          </a:p>
          <a:p>
            <a:pPr marL="342900" lvl="0" indent="-342900">
              <a:lnSpc>
                <a:spcPct val="105000"/>
              </a:lnSpc>
              <a:spcBef>
                <a:spcPct val="60000"/>
              </a:spcBef>
              <a:buClrTx/>
              <a:buFontTx/>
              <a:buNone/>
            </a:pPr>
            <a:r>
              <a:rPr lang="zh-CN" altLang="en-US" b="0" dirty="0"/>
              <a:t> 例：</a:t>
            </a:r>
            <a:r>
              <a:rPr lang="en-US" altLang="zh-CN" b="0" dirty="0"/>
              <a:t>2</a:t>
            </a:r>
            <a:r>
              <a:rPr lang="zh-CN" altLang="en-US" b="0" dirty="0"/>
              <a:t>选</a:t>
            </a:r>
            <a:r>
              <a:rPr lang="en-US" altLang="zh-CN" b="0" dirty="0"/>
              <a:t>1</a:t>
            </a:r>
            <a:r>
              <a:rPr lang="zh-CN" altLang="en-US" b="0" dirty="0"/>
              <a:t>数据选择器（</a:t>
            </a:r>
            <a:r>
              <a:rPr lang="en-US" altLang="zh-CN" b="0" dirty="0"/>
              <a:t>MUX</a:t>
            </a:r>
            <a:r>
              <a:rPr lang="zh-CN" altLang="en-US" b="0" dirty="0"/>
              <a:t>）电路 ，使用数据流描述方式描述 ：</a:t>
            </a:r>
            <a:endParaRPr lang="zh-CN" altLang="en-US" b="0" dirty="0"/>
          </a:p>
        </p:txBody>
      </p:sp>
      <p:pic>
        <p:nvPicPr>
          <p:cNvPr id="151556" name="Picture 5" descr="Snap5"/>
          <p:cNvPicPr>
            <a:picLocks noChangeAspect="1"/>
          </p:cNvPicPr>
          <p:nvPr/>
        </p:nvPicPr>
        <p:blipFill>
          <a:blip r:embed="rId2"/>
          <a:stretch>
            <a:fillRect/>
          </a:stretch>
        </p:blipFill>
        <p:spPr>
          <a:xfrm>
            <a:off x="2339975" y="4760913"/>
            <a:ext cx="4103688" cy="1730375"/>
          </a:xfrm>
          <a:prstGeom prst="rect">
            <a:avLst/>
          </a:prstGeom>
          <a:noFill/>
          <a:ln w="9525" cap="flat" cmpd="sng">
            <a:solidFill>
              <a:srgbClr val="0000FF"/>
            </a:solidFill>
            <a:prstDash val="solid"/>
            <a:miter/>
            <a:headEnd type="none" w="med" len="med"/>
            <a:tailEnd type="none" w="med" len="med"/>
          </a:ln>
        </p:spPr>
      </p:pic>
      <p:pic>
        <p:nvPicPr>
          <p:cNvPr id="151557" name="Picture 6" descr="Snap6"/>
          <p:cNvPicPr>
            <a:picLocks noChangeAspect="1"/>
          </p:cNvPicPr>
          <p:nvPr/>
        </p:nvPicPr>
        <p:blipFill>
          <a:blip r:embed="rId3"/>
          <a:stretch>
            <a:fillRect/>
          </a:stretch>
        </p:blipFill>
        <p:spPr>
          <a:xfrm>
            <a:off x="2230438" y="6524625"/>
            <a:ext cx="4610100" cy="333375"/>
          </a:xfrm>
          <a:prstGeom prst="rect">
            <a:avLst/>
          </a:prstGeom>
          <a:noFill/>
          <a:ln w="9525">
            <a:noFill/>
          </a:ln>
        </p:spPr>
      </p:pic>
    </p:spTree>
  </p:cSld>
  <p:clrMapOvr>
    <a:masterClrMapping/>
  </p:clrMapOvr>
  <p:transition spd="med">
    <p:cover dir="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Rectangle 25"/>
          <p:cNvSpPr/>
          <p:nvPr/>
        </p:nvSpPr>
        <p:spPr>
          <a:xfrm>
            <a:off x="468313" y="401638"/>
            <a:ext cx="5395912" cy="708025"/>
          </a:xfrm>
          <a:prstGeom prst="rect">
            <a:avLst/>
          </a:prstGeom>
          <a:noFill/>
          <a:ln w="9525">
            <a:noFill/>
          </a:ln>
        </p:spPr>
        <p:txBody>
          <a:bodyPr wrap="none" tIns="76176" bIns="76176" anchor="ctr"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en-US" altLang="zh-CN" sz="3600" dirty="0">
                <a:solidFill>
                  <a:srgbClr val="FF0000"/>
                </a:solidFill>
                <a:latin typeface="Times New Roman" panose="02020603050405020304" pitchFamily="18" charset="0"/>
                <a:ea typeface="楷体_GB2312" pitchFamily="49" charset="-122"/>
              </a:rPr>
              <a:t>4 </a:t>
            </a:r>
            <a:r>
              <a:rPr lang="en-US" altLang="zh-CN" sz="3600" dirty="0">
                <a:solidFill>
                  <a:srgbClr val="FF0000"/>
                </a:solidFill>
                <a:latin typeface="楷体_GB2312" pitchFamily="49" charset="-122"/>
                <a:ea typeface="楷体_GB2312" pitchFamily="49" charset="-122"/>
              </a:rPr>
              <a:t> </a:t>
            </a:r>
            <a:r>
              <a:rPr lang="zh-CN" altLang="en-US" sz="3600" dirty="0">
                <a:solidFill>
                  <a:srgbClr val="FF0000"/>
                </a:solidFill>
                <a:latin typeface="楷体_GB2312" pitchFamily="49" charset="-122"/>
                <a:ea typeface="楷体_GB2312" pitchFamily="49" charset="-122"/>
              </a:rPr>
              <a:t>逻辑功能的仿真与测试</a:t>
            </a:r>
            <a:endParaRPr lang="zh-CN" altLang="en-US" sz="3600" dirty="0">
              <a:solidFill>
                <a:srgbClr val="FF0000"/>
              </a:solidFill>
              <a:latin typeface="楷体_GB2312" pitchFamily="49" charset="-122"/>
              <a:ea typeface="楷体_GB2312" pitchFamily="49" charset="-122"/>
            </a:endParaRPr>
          </a:p>
        </p:txBody>
      </p:sp>
      <p:sp>
        <p:nvSpPr>
          <p:cNvPr id="152579" name="Rectangle 26"/>
          <p:cNvSpPr/>
          <p:nvPr/>
        </p:nvSpPr>
        <p:spPr>
          <a:xfrm>
            <a:off x="468313" y="1346200"/>
            <a:ext cx="8748712" cy="156845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dirty="0">
                <a:solidFill>
                  <a:srgbClr val="000066"/>
                </a:solidFill>
                <a:latin typeface="楷体_GB2312" pitchFamily="49" charset="-122"/>
                <a:ea typeface="楷体_GB2312" pitchFamily="49" charset="-122"/>
              </a:rPr>
              <a:t>逻辑电路的设计块完成后，就要测试这个设计块描述的逻辑功能是否正确。为此必须在输入端口加入测试信号，而从其输出端口检测其结果是否正确，这一过程常称为搭建</a:t>
            </a:r>
            <a:r>
              <a:rPr lang="zh-CN" altLang="en-US" dirty="0">
                <a:solidFill>
                  <a:srgbClr val="FF0000"/>
                </a:solidFill>
                <a:latin typeface="楷体_GB2312" pitchFamily="49" charset="-122"/>
                <a:ea typeface="楷体_GB2312" pitchFamily="49" charset="-122"/>
              </a:rPr>
              <a:t>测试台 </a:t>
            </a:r>
            <a:r>
              <a:rPr lang="en-US" altLang="zh-CN" i="1" dirty="0">
                <a:solidFill>
                  <a:srgbClr val="1908F8"/>
                </a:solidFill>
                <a:latin typeface="Times New Roman" panose="02020603050405020304" pitchFamily="18" charset="0"/>
                <a:ea typeface="楷体_GB2312" pitchFamily="49" charset="-122"/>
              </a:rPr>
              <a:t>test bench </a:t>
            </a:r>
            <a:r>
              <a:rPr lang="zh-CN" altLang="en-US" dirty="0">
                <a:solidFill>
                  <a:srgbClr val="000066"/>
                </a:solidFill>
                <a:latin typeface="楷体_GB2312" pitchFamily="49" charset="-122"/>
                <a:ea typeface="楷体_GB2312" pitchFamily="49" charset="-122"/>
              </a:rPr>
              <a:t>。根据仿真软件的不同，搭建测试平台的方法也不同。</a:t>
            </a:r>
            <a:endParaRPr lang="zh-CN" altLang="en-US" dirty="0">
              <a:solidFill>
                <a:srgbClr val="000066"/>
              </a:solidFill>
              <a:latin typeface="楷体_GB2312" pitchFamily="49" charset="-122"/>
              <a:ea typeface="楷体_GB2312" pitchFamily="49" charset="-122"/>
            </a:endParaRPr>
          </a:p>
        </p:txBody>
      </p:sp>
      <p:pic>
        <p:nvPicPr>
          <p:cNvPr id="152580" name="Picture 27" descr="q2"/>
          <p:cNvPicPr>
            <a:picLocks noChangeAspect="1"/>
          </p:cNvPicPr>
          <p:nvPr/>
        </p:nvPicPr>
        <p:blipFill>
          <a:blip r:embed="rId1"/>
          <a:stretch>
            <a:fillRect/>
          </a:stretch>
        </p:blipFill>
        <p:spPr>
          <a:xfrm>
            <a:off x="179388" y="3592513"/>
            <a:ext cx="8820150" cy="2736850"/>
          </a:xfrm>
          <a:prstGeom prst="rect">
            <a:avLst/>
          </a:prstGeom>
          <a:noFill/>
          <a:ln w="9525">
            <a:noFill/>
          </a:ln>
        </p:spPr>
      </p:pic>
    </p:spTree>
  </p:cSld>
  <p:clrMapOvr>
    <a:masterClrMapping/>
  </p:clrMapOvr>
  <p:transition>
    <p:wipe dir="r"/>
    <p:sndAc>
      <p:stSnd>
        <p:snd r:embed="rId2" name="chimes.wav"/>
      </p:stSnd>
    </p:sndAc>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Rectangle 3"/>
          <p:cNvSpPr>
            <a:spLocks noGrp="1"/>
          </p:cNvSpPr>
          <p:nvPr>
            <p:ph idx="1"/>
          </p:nvPr>
        </p:nvSpPr>
        <p:spPr>
          <a:xfrm>
            <a:off x="952500" y="1001713"/>
            <a:ext cx="7543800" cy="4854575"/>
          </a:xfrm>
          <a:solidFill>
            <a:schemeClr val="bg1">
              <a:alpha val="100000"/>
            </a:schemeClr>
          </a:solidFill>
          <a:ln/>
        </p:spPr>
        <p:txBody>
          <a:bodyPr vert="horz" wrap="square" lIns="91440" tIns="45720" rIns="91440" bIns="45720" anchor="t" anchorCtr="0"/>
          <a:p>
            <a:pPr algn="just">
              <a:spcBef>
                <a:spcPct val="0"/>
              </a:spcBef>
              <a:buClrTx/>
              <a:buFontTx/>
              <a:buNone/>
            </a:pPr>
            <a:r>
              <a:rPr lang="en-US" altLang="zh-CN" dirty="0">
                <a:latin typeface="宋体" panose="02010600030101010101" pitchFamily="2" charset="-122"/>
              </a:rPr>
              <a:t> </a:t>
            </a:r>
            <a:endParaRPr lang="en-US" altLang="zh-CN" dirty="0">
              <a:latin typeface="宋体" panose="02010600030101010101" pitchFamily="2" charset="-122"/>
            </a:endParaRPr>
          </a:p>
          <a:p>
            <a:pPr algn="ctr">
              <a:spcBef>
                <a:spcPct val="0"/>
              </a:spcBef>
              <a:buClrTx/>
              <a:buFontTx/>
              <a:buNone/>
            </a:pPr>
            <a:endParaRPr lang="en-US" altLang="zh-CN" dirty="0"/>
          </a:p>
        </p:txBody>
      </p:sp>
      <p:grpSp>
        <p:nvGrpSpPr>
          <p:cNvPr id="153603" name="Group 4"/>
          <p:cNvGrpSpPr/>
          <p:nvPr/>
        </p:nvGrpSpPr>
        <p:grpSpPr>
          <a:xfrm>
            <a:off x="1219200" y="2438400"/>
            <a:ext cx="7010400" cy="2790825"/>
            <a:chOff x="768" y="1536"/>
            <a:chExt cx="4416" cy="1758"/>
          </a:xfrm>
        </p:grpSpPr>
        <p:sp>
          <p:nvSpPr>
            <p:cNvPr id="153606" name="Freeform 5"/>
            <p:cNvSpPr/>
            <p:nvPr/>
          </p:nvSpPr>
          <p:spPr>
            <a:xfrm>
              <a:off x="768" y="1584"/>
              <a:ext cx="1056" cy="1710"/>
            </a:xfrm>
            <a:custGeom>
              <a:avLst/>
              <a:gdLst/>
              <a:ahLst/>
              <a:cxnLst>
                <a:cxn ang="0">
                  <a:pos x="124" y="0"/>
                </a:cxn>
                <a:cxn ang="0">
                  <a:pos x="312" y="4"/>
                </a:cxn>
                <a:cxn ang="0">
                  <a:pos x="359" y="12"/>
                </a:cxn>
                <a:cxn ang="0">
                  <a:pos x="394" y="58"/>
                </a:cxn>
                <a:cxn ang="0">
                  <a:pos x="442" y="120"/>
                </a:cxn>
                <a:cxn ang="0">
                  <a:pos x="483" y="177"/>
                </a:cxn>
                <a:cxn ang="0">
                  <a:pos x="524" y="251"/>
                </a:cxn>
                <a:cxn ang="0">
                  <a:pos x="547" y="263"/>
                </a:cxn>
                <a:cxn ang="0">
                  <a:pos x="571" y="282"/>
                </a:cxn>
                <a:cxn ang="0">
                  <a:pos x="653" y="324"/>
                </a:cxn>
                <a:cxn ang="0">
                  <a:pos x="730" y="378"/>
                </a:cxn>
                <a:cxn ang="0">
                  <a:pos x="759" y="413"/>
                </a:cxn>
                <a:cxn ang="0">
                  <a:pos x="742" y="613"/>
                </a:cxn>
                <a:cxn ang="0">
                  <a:pos x="718" y="670"/>
                </a:cxn>
                <a:cxn ang="0">
                  <a:pos x="676" y="705"/>
                </a:cxn>
                <a:cxn ang="0">
                  <a:pos x="571" y="764"/>
                </a:cxn>
                <a:cxn ang="0">
                  <a:pos x="518" y="806"/>
                </a:cxn>
                <a:cxn ang="0">
                  <a:pos x="447" y="856"/>
                </a:cxn>
                <a:cxn ang="0">
                  <a:pos x="341" y="882"/>
                </a:cxn>
                <a:cxn ang="0">
                  <a:pos x="330" y="894"/>
                </a:cxn>
                <a:cxn ang="0">
                  <a:pos x="211" y="872"/>
                </a:cxn>
                <a:cxn ang="0">
                  <a:pos x="99" y="856"/>
                </a:cxn>
                <a:cxn ang="0">
                  <a:pos x="5" y="840"/>
                </a:cxn>
                <a:cxn ang="0">
                  <a:pos x="30" y="764"/>
                </a:cxn>
                <a:cxn ang="0">
                  <a:pos x="72" y="667"/>
                </a:cxn>
                <a:cxn ang="0">
                  <a:pos x="65" y="629"/>
                </a:cxn>
                <a:cxn ang="0">
                  <a:pos x="30" y="571"/>
                </a:cxn>
                <a:cxn ang="0">
                  <a:pos x="35" y="517"/>
                </a:cxn>
                <a:cxn ang="0">
                  <a:pos x="89" y="467"/>
                </a:cxn>
                <a:cxn ang="0">
                  <a:pos x="118" y="435"/>
                </a:cxn>
                <a:cxn ang="0">
                  <a:pos x="159" y="343"/>
                </a:cxn>
                <a:cxn ang="0">
                  <a:pos x="118" y="231"/>
                </a:cxn>
                <a:cxn ang="0">
                  <a:pos x="77" y="182"/>
                </a:cxn>
                <a:cxn ang="0">
                  <a:pos x="52" y="151"/>
                </a:cxn>
                <a:cxn ang="0">
                  <a:pos x="47" y="116"/>
                </a:cxn>
                <a:cxn ang="0">
                  <a:pos x="58" y="62"/>
                </a:cxn>
                <a:cxn ang="0">
                  <a:pos x="129" y="23"/>
                </a:cxn>
                <a:cxn ang="0">
                  <a:pos x="124" y="0"/>
                </a:cxn>
              </a:cxnLst>
              <a:pathLst>
                <a:path w="1179" h="2122">
                  <a:moveTo>
                    <a:pt x="192" y="0"/>
                  </a:moveTo>
                  <a:cubicBezTo>
                    <a:pt x="289" y="3"/>
                    <a:pt x="387" y="2"/>
                    <a:pt x="484" y="9"/>
                  </a:cubicBezTo>
                  <a:cubicBezTo>
                    <a:pt x="509" y="11"/>
                    <a:pt x="558" y="28"/>
                    <a:pt x="558" y="28"/>
                  </a:cubicBezTo>
                  <a:cubicBezTo>
                    <a:pt x="571" y="68"/>
                    <a:pt x="593" y="99"/>
                    <a:pt x="612" y="137"/>
                  </a:cubicBezTo>
                  <a:cubicBezTo>
                    <a:pt x="637" y="186"/>
                    <a:pt x="655" y="238"/>
                    <a:pt x="686" y="284"/>
                  </a:cubicBezTo>
                  <a:cubicBezTo>
                    <a:pt x="702" y="332"/>
                    <a:pt x="727" y="376"/>
                    <a:pt x="750" y="421"/>
                  </a:cubicBezTo>
                  <a:cubicBezTo>
                    <a:pt x="771" y="462"/>
                    <a:pt x="784" y="559"/>
                    <a:pt x="814" y="595"/>
                  </a:cubicBezTo>
                  <a:cubicBezTo>
                    <a:pt x="824" y="607"/>
                    <a:pt x="839" y="611"/>
                    <a:pt x="850" y="622"/>
                  </a:cubicBezTo>
                  <a:cubicBezTo>
                    <a:pt x="864" y="636"/>
                    <a:pt x="873" y="655"/>
                    <a:pt x="887" y="668"/>
                  </a:cubicBezTo>
                  <a:cubicBezTo>
                    <a:pt x="927" y="705"/>
                    <a:pt x="976" y="729"/>
                    <a:pt x="1015" y="768"/>
                  </a:cubicBezTo>
                  <a:cubicBezTo>
                    <a:pt x="1044" y="797"/>
                    <a:pt x="1106" y="878"/>
                    <a:pt x="1134" y="896"/>
                  </a:cubicBezTo>
                  <a:cubicBezTo>
                    <a:pt x="1175" y="959"/>
                    <a:pt x="1163" y="930"/>
                    <a:pt x="1179" y="979"/>
                  </a:cubicBezTo>
                  <a:cubicBezTo>
                    <a:pt x="1143" y="1269"/>
                    <a:pt x="1172" y="998"/>
                    <a:pt x="1152" y="1454"/>
                  </a:cubicBezTo>
                  <a:cubicBezTo>
                    <a:pt x="1150" y="1502"/>
                    <a:pt x="1151" y="1557"/>
                    <a:pt x="1115" y="1591"/>
                  </a:cubicBezTo>
                  <a:cubicBezTo>
                    <a:pt x="1096" y="1630"/>
                    <a:pt x="1087" y="1650"/>
                    <a:pt x="1051" y="1673"/>
                  </a:cubicBezTo>
                  <a:cubicBezTo>
                    <a:pt x="1015" y="1729"/>
                    <a:pt x="941" y="1773"/>
                    <a:pt x="887" y="1811"/>
                  </a:cubicBezTo>
                  <a:cubicBezTo>
                    <a:pt x="862" y="1847"/>
                    <a:pt x="831" y="1877"/>
                    <a:pt x="804" y="1911"/>
                  </a:cubicBezTo>
                  <a:cubicBezTo>
                    <a:pt x="764" y="1960"/>
                    <a:pt x="751" y="1996"/>
                    <a:pt x="695" y="2030"/>
                  </a:cubicBezTo>
                  <a:cubicBezTo>
                    <a:pt x="643" y="2061"/>
                    <a:pt x="587" y="2076"/>
                    <a:pt x="530" y="2094"/>
                  </a:cubicBezTo>
                  <a:cubicBezTo>
                    <a:pt x="524" y="2103"/>
                    <a:pt x="523" y="2122"/>
                    <a:pt x="512" y="2121"/>
                  </a:cubicBezTo>
                  <a:cubicBezTo>
                    <a:pt x="449" y="2113"/>
                    <a:pt x="390" y="2083"/>
                    <a:pt x="329" y="2067"/>
                  </a:cubicBezTo>
                  <a:cubicBezTo>
                    <a:pt x="0" y="1980"/>
                    <a:pt x="310" y="2067"/>
                    <a:pt x="155" y="2030"/>
                  </a:cubicBezTo>
                  <a:cubicBezTo>
                    <a:pt x="106" y="2018"/>
                    <a:pt x="9" y="1993"/>
                    <a:pt x="9" y="1993"/>
                  </a:cubicBezTo>
                  <a:cubicBezTo>
                    <a:pt x="30" y="1931"/>
                    <a:pt x="15" y="1870"/>
                    <a:pt x="46" y="1811"/>
                  </a:cubicBezTo>
                  <a:cubicBezTo>
                    <a:pt x="59" y="1731"/>
                    <a:pt x="93" y="1661"/>
                    <a:pt x="110" y="1582"/>
                  </a:cubicBezTo>
                  <a:cubicBezTo>
                    <a:pt x="100" y="1545"/>
                    <a:pt x="88" y="1527"/>
                    <a:pt x="100" y="1491"/>
                  </a:cubicBezTo>
                  <a:cubicBezTo>
                    <a:pt x="61" y="1450"/>
                    <a:pt x="57" y="1408"/>
                    <a:pt x="46" y="1353"/>
                  </a:cubicBezTo>
                  <a:cubicBezTo>
                    <a:pt x="49" y="1310"/>
                    <a:pt x="48" y="1267"/>
                    <a:pt x="55" y="1225"/>
                  </a:cubicBezTo>
                  <a:cubicBezTo>
                    <a:pt x="61" y="1192"/>
                    <a:pt x="117" y="1134"/>
                    <a:pt x="137" y="1107"/>
                  </a:cubicBezTo>
                  <a:cubicBezTo>
                    <a:pt x="147" y="1075"/>
                    <a:pt x="160" y="1056"/>
                    <a:pt x="183" y="1033"/>
                  </a:cubicBezTo>
                  <a:cubicBezTo>
                    <a:pt x="208" y="958"/>
                    <a:pt x="234" y="893"/>
                    <a:pt x="247" y="814"/>
                  </a:cubicBezTo>
                  <a:cubicBezTo>
                    <a:pt x="240" y="716"/>
                    <a:pt x="243" y="628"/>
                    <a:pt x="183" y="549"/>
                  </a:cubicBezTo>
                  <a:cubicBezTo>
                    <a:pt x="169" y="506"/>
                    <a:pt x="141" y="470"/>
                    <a:pt x="119" y="430"/>
                  </a:cubicBezTo>
                  <a:cubicBezTo>
                    <a:pt x="106" y="406"/>
                    <a:pt x="82" y="357"/>
                    <a:pt x="82" y="357"/>
                  </a:cubicBezTo>
                  <a:cubicBezTo>
                    <a:pt x="79" y="330"/>
                    <a:pt x="73" y="302"/>
                    <a:pt x="73" y="275"/>
                  </a:cubicBezTo>
                  <a:cubicBezTo>
                    <a:pt x="73" y="232"/>
                    <a:pt x="64" y="181"/>
                    <a:pt x="91" y="147"/>
                  </a:cubicBezTo>
                  <a:cubicBezTo>
                    <a:pt x="115" y="117"/>
                    <a:pt x="170" y="86"/>
                    <a:pt x="201" y="55"/>
                  </a:cubicBezTo>
                  <a:lnTo>
                    <a:pt x="192" y="0"/>
                  </a:lnTo>
                  <a:close/>
                </a:path>
              </a:pathLst>
            </a:custGeom>
            <a:solidFill>
              <a:schemeClr val="bg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53607" name="Freeform 6"/>
            <p:cNvSpPr/>
            <p:nvPr/>
          </p:nvSpPr>
          <p:spPr>
            <a:xfrm>
              <a:off x="4224" y="1584"/>
              <a:ext cx="816" cy="1488"/>
            </a:xfrm>
            <a:custGeom>
              <a:avLst/>
              <a:gdLst/>
              <a:ahLst/>
              <a:cxnLst>
                <a:cxn ang="0">
                  <a:pos x="3" y="185"/>
                </a:cxn>
                <a:cxn ang="0">
                  <a:pos x="21" y="60"/>
                </a:cxn>
                <a:cxn ang="0">
                  <a:pos x="26" y="49"/>
                </a:cxn>
                <a:cxn ang="0">
                  <a:pos x="56" y="40"/>
                </a:cxn>
                <a:cxn ang="0">
                  <a:pos x="88" y="40"/>
                </a:cxn>
                <a:cxn ang="0">
                  <a:pos x="92" y="22"/>
                </a:cxn>
                <a:cxn ang="0">
                  <a:pos x="99" y="16"/>
                </a:cxn>
                <a:cxn ang="0">
                  <a:pos x="118" y="28"/>
                </a:cxn>
                <a:cxn ang="0">
                  <a:pos x="154" y="8"/>
                </a:cxn>
                <a:cxn ang="0">
                  <a:pos x="159" y="2"/>
                </a:cxn>
                <a:cxn ang="0">
                  <a:pos x="212" y="43"/>
                </a:cxn>
                <a:cxn ang="0">
                  <a:pos x="228" y="62"/>
                </a:cxn>
                <a:cxn ang="0">
                  <a:pos x="239" y="82"/>
                </a:cxn>
                <a:cxn ang="0">
                  <a:pos x="249" y="111"/>
                </a:cxn>
                <a:cxn ang="0">
                  <a:pos x="254" y="128"/>
                </a:cxn>
                <a:cxn ang="0">
                  <a:pos x="256" y="136"/>
                </a:cxn>
                <a:cxn ang="0">
                  <a:pos x="265" y="196"/>
                </a:cxn>
                <a:cxn ang="0">
                  <a:pos x="274" y="228"/>
                </a:cxn>
                <a:cxn ang="0">
                  <a:pos x="281" y="261"/>
                </a:cxn>
                <a:cxn ang="0">
                  <a:pos x="285" y="279"/>
                </a:cxn>
                <a:cxn ang="0">
                  <a:pos x="288" y="313"/>
                </a:cxn>
                <a:cxn ang="0">
                  <a:pos x="290" y="424"/>
                </a:cxn>
                <a:cxn ang="0">
                  <a:pos x="261" y="561"/>
                </a:cxn>
                <a:cxn ang="0">
                  <a:pos x="214" y="617"/>
                </a:cxn>
                <a:cxn ang="0">
                  <a:pos x="185" y="621"/>
                </a:cxn>
                <a:cxn ang="0">
                  <a:pos x="62" y="597"/>
                </a:cxn>
                <a:cxn ang="0">
                  <a:pos x="42" y="583"/>
                </a:cxn>
                <a:cxn ang="0">
                  <a:pos x="26" y="526"/>
                </a:cxn>
                <a:cxn ang="0">
                  <a:pos x="14" y="475"/>
                </a:cxn>
                <a:cxn ang="0">
                  <a:pos x="18" y="447"/>
                </a:cxn>
                <a:cxn ang="0">
                  <a:pos x="44" y="321"/>
                </a:cxn>
                <a:cxn ang="0">
                  <a:pos x="30" y="299"/>
                </a:cxn>
                <a:cxn ang="0">
                  <a:pos x="21" y="268"/>
                </a:cxn>
                <a:cxn ang="0">
                  <a:pos x="11" y="219"/>
                </a:cxn>
                <a:cxn ang="0">
                  <a:pos x="4" y="182"/>
                </a:cxn>
                <a:cxn ang="0">
                  <a:pos x="3" y="171"/>
                </a:cxn>
                <a:cxn ang="0">
                  <a:pos x="3" y="185"/>
                </a:cxn>
              </a:cxnLst>
              <a:pathLst>
                <a:path w="1152" h="1992">
                  <a:moveTo>
                    <a:pt x="10" y="594"/>
                  </a:moveTo>
                  <a:cubicBezTo>
                    <a:pt x="16" y="467"/>
                    <a:pt x="9" y="301"/>
                    <a:pt x="83" y="191"/>
                  </a:cubicBezTo>
                  <a:cubicBezTo>
                    <a:pt x="90" y="180"/>
                    <a:pt x="90" y="163"/>
                    <a:pt x="101" y="155"/>
                  </a:cubicBezTo>
                  <a:cubicBezTo>
                    <a:pt x="119" y="143"/>
                    <a:pt x="198" y="131"/>
                    <a:pt x="220" y="127"/>
                  </a:cubicBezTo>
                  <a:cubicBezTo>
                    <a:pt x="258" y="134"/>
                    <a:pt x="312" y="150"/>
                    <a:pt x="348" y="127"/>
                  </a:cubicBezTo>
                  <a:cubicBezTo>
                    <a:pt x="364" y="117"/>
                    <a:pt x="356" y="88"/>
                    <a:pt x="366" y="72"/>
                  </a:cubicBezTo>
                  <a:cubicBezTo>
                    <a:pt x="372" y="63"/>
                    <a:pt x="385" y="60"/>
                    <a:pt x="394" y="54"/>
                  </a:cubicBezTo>
                  <a:cubicBezTo>
                    <a:pt x="421" y="75"/>
                    <a:pt x="431" y="91"/>
                    <a:pt x="467" y="91"/>
                  </a:cubicBezTo>
                  <a:cubicBezTo>
                    <a:pt x="511" y="91"/>
                    <a:pt x="569" y="44"/>
                    <a:pt x="613" y="27"/>
                  </a:cubicBezTo>
                  <a:cubicBezTo>
                    <a:pt x="619" y="21"/>
                    <a:pt x="622" y="9"/>
                    <a:pt x="631" y="8"/>
                  </a:cubicBezTo>
                  <a:cubicBezTo>
                    <a:pt x="686" y="0"/>
                    <a:pt x="794" y="104"/>
                    <a:pt x="842" y="136"/>
                  </a:cubicBezTo>
                  <a:cubicBezTo>
                    <a:pt x="861" y="165"/>
                    <a:pt x="885" y="174"/>
                    <a:pt x="906" y="200"/>
                  </a:cubicBezTo>
                  <a:cubicBezTo>
                    <a:pt x="922" y="220"/>
                    <a:pt x="935" y="243"/>
                    <a:pt x="951" y="264"/>
                  </a:cubicBezTo>
                  <a:cubicBezTo>
                    <a:pt x="962" y="307"/>
                    <a:pt x="975" y="313"/>
                    <a:pt x="988" y="356"/>
                  </a:cubicBezTo>
                  <a:cubicBezTo>
                    <a:pt x="993" y="375"/>
                    <a:pt x="1000" y="393"/>
                    <a:pt x="1006" y="411"/>
                  </a:cubicBezTo>
                  <a:cubicBezTo>
                    <a:pt x="1009" y="420"/>
                    <a:pt x="1015" y="438"/>
                    <a:pt x="1015" y="438"/>
                  </a:cubicBezTo>
                  <a:cubicBezTo>
                    <a:pt x="1024" y="502"/>
                    <a:pt x="1032" y="568"/>
                    <a:pt x="1052" y="630"/>
                  </a:cubicBezTo>
                  <a:cubicBezTo>
                    <a:pt x="1063" y="664"/>
                    <a:pt x="1079" y="696"/>
                    <a:pt x="1088" y="731"/>
                  </a:cubicBezTo>
                  <a:cubicBezTo>
                    <a:pt x="1097" y="767"/>
                    <a:pt x="1105" y="804"/>
                    <a:pt x="1116" y="840"/>
                  </a:cubicBezTo>
                  <a:cubicBezTo>
                    <a:pt x="1121" y="858"/>
                    <a:pt x="1134" y="895"/>
                    <a:pt x="1134" y="895"/>
                  </a:cubicBezTo>
                  <a:cubicBezTo>
                    <a:pt x="1137" y="932"/>
                    <a:pt x="1142" y="968"/>
                    <a:pt x="1143" y="1005"/>
                  </a:cubicBezTo>
                  <a:cubicBezTo>
                    <a:pt x="1148" y="1124"/>
                    <a:pt x="1152" y="1243"/>
                    <a:pt x="1152" y="1362"/>
                  </a:cubicBezTo>
                  <a:cubicBezTo>
                    <a:pt x="1152" y="1570"/>
                    <a:pt x="1145" y="1646"/>
                    <a:pt x="1034" y="1800"/>
                  </a:cubicBezTo>
                  <a:cubicBezTo>
                    <a:pt x="991" y="1860"/>
                    <a:pt x="936" y="1968"/>
                    <a:pt x="851" y="1983"/>
                  </a:cubicBezTo>
                  <a:cubicBezTo>
                    <a:pt x="812" y="1990"/>
                    <a:pt x="772" y="1989"/>
                    <a:pt x="732" y="1992"/>
                  </a:cubicBezTo>
                  <a:cubicBezTo>
                    <a:pt x="572" y="1976"/>
                    <a:pt x="401" y="1968"/>
                    <a:pt x="247" y="1919"/>
                  </a:cubicBezTo>
                  <a:cubicBezTo>
                    <a:pt x="184" y="1878"/>
                    <a:pt x="213" y="1890"/>
                    <a:pt x="165" y="1874"/>
                  </a:cubicBezTo>
                  <a:cubicBezTo>
                    <a:pt x="112" y="1819"/>
                    <a:pt x="116" y="1764"/>
                    <a:pt x="101" y="1691"/>
                  </a:cubicBezTo>
                  <a:cubicBezTo>
                    <a:pt x="95" y="1631"/>
                    <a:pt x="100" y="1569"/>
                    <a:pt x="55" y="1526"/>
                  </a:cubicBezTo>
                  <a:cubicBezTo>
                    <a:pt x="37" y="1472"/>
                    <a:pt x="47" y="1521"/>
                    <a:pt x="74" y="1435"/>
                  </a:cubicBezTo>
                  <a:cubicBezTo>
                    <a:pt x="116" y="1303"/>
                    <a:pt x="141" y="1166"/>
                    <a:pt x="174" y="1032"/>
                  </a:cubicBezTo>
                  <a:cubicBezTo>
                    <a:pt x="133" y="971"/>
                    <a:pt x="153" y="993"/>
                    <a:pt x="119" y="959"/>
                  </a:cubicBezTo>
                  <a:cubicBezTo>
                    <a:pt x="110" y="924"/>
                    <a:pt x="92" y="894"/>
                    <a:pt x="83" y="859"/>
                  </a:cubicBezTo>
                  <a:cubicBezTo>
                    <a:pt x="70" y="807"/>
                    <a:pt x="57" y="755"/>
                    <a:pt x="46" y="703"/>
                  </a:cubicBezTo>
                  <a:cubicBezTo>
                    <a:pt x="37" y="663"/>
                    <a:pt x="27" y="625"/>
                    <a:pt x="19" y="584"/>
                  </a:cubicBezTo>
                  <a:cubicBezTo>
                    <a:pt x="17" y="572"/>
                    <a:pt x="18" y="539"/>
                    <a:pt x="10" y="548"/>
                  </a:cubicBezTo>
                  <a:cubicBezTo>
                    <a:pt x="0" y="559"/>
                    <a:pt x="10" y="579"/>
                    <a:pt x="10" y="594"/>
                  </a:cubicBezTo>
                  <a:close/>
                </a:path>
              </a:pathLst>
            </a:custGeom>
            <a:solidFill>
              <a:schemeClr val="bg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grpSp>
          <p:nvGrpSpPr>
            <p:cNvPr id="153608" name="Group 7"/>
            <p:cNvGrpSpPr/>
            <p:nvPr/>
          </p:nvGrpSpPr>
          <p:grpSpPr>
            <a:xfrm>
              <a:off x="2976" y="2112"/>
              <a:ext cx="240" cy="192"/>
              <a:chOff x="4464" y="2928"/>
              <a:chExt cx="240" cy="192"/>
            </a:xfrm>
          </p:grpSpPr>
          <p:sp>
            <p:nvSpPr>
              <p:cNvPr id="153632" name="Oval 8"/>
              <p:cNvSpPr/>
              <p:nvPr/>
            </p:nvSpPr>
            <p:spPr>
              <a:xfrm>
                <a:off x="4512" y="2928"/>
                <a:ext cx="192" cy="192"/>
              </a:xfrm>
              <a:prstGeom prst="ellipse">
                <a:avLst/>
              </a:prstGeom>
              <a:solidFill>
                <a:srgbClr val="99CC00"/>
              </a:solidFill>
              <a:ln w="9525">
                <a:noFill/>
              </a:ln>
            </p:spPr>
            <p:txBody>
              <a:bodyPr wrap="none" lIns="0" tIns="0" rIns="0" bIns="0"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50000"/>
                  </a:spcBef>
                  <a:buClrTx/>
                  <a:buFontTx/>
                  <a:buNone/>
                </a:pPr>
                <a:endParaRPr lang="zh-CN" altLang="en-US" sz="2000" dirty="0">
                  <a:latin typeface="宋体" panose="02010600030101010101" pitchFamily="2" charset="-122"/>
                </a:endParaRPr>
              </a:p>
            </p:txBody>
          </p:sp>
          <p:sp>
            <p:nvSpPr>
              <p:cNvPr id="153633" name="Rectangle 9"/>
              <p:cNvSpPr/>
              <p:nvPr/>
            </p:nvSpPr>
            <p:spPr>
              <a:xfrm>
                <a:off x="4464" y="2928"/>
                <a:ext cx="144" cy="192"/>
              </a:xfrm>
              <a:prstGeom prst="rect">
                <a:avLst/>
              </a:prstGeom>
              <a:solidFill>
                <a:srgbClr val="99CC00"/>
              </a:solidFill>
              <a:ln w="9525">
                <a:noFill/>
              </a:ln>
            </p:spPr>
            <p:txBody>
              <a:bodyPr wrap="none" lIns="0" tIns="0" rIns="0" bIns="0"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50000"/>
                  </a:spcBef>
                  <a:buClrTx/>
                  <a:buFontTx/>
                  <a:buNone/>
                </a:pPr>
                <a:endParaRPr lang="zh-CN" altLang="en-US" sz="2000" dirty="0">
                  <a:latin typeface="宋体" panose="02010600030101010101" pitchFamily="2" charset="-122"/>
                </a:endParaRPr>
              </a:p>
            </p:txBody>
          </p:sp>
        </p:grpSp>
        <p:grpSp>
          <p:nvGrpSpPr>
            <p:cNvPr id="153609" name="Group 10"/>
            <p:cNvGrpSpPr/>
            <p:nvPr/>
          </p:nvGrpSpPr>
          <p:grpSpPr>
            <a:xfrm>
              <a:off x="3456" y="2160"/>
              <a:ext cx="240" cy="192"/>
              <a:chOff x="4464" y="2928"/>
              <a:chExt cx="240" cy="192"/>
            </a:xfrm>
          </p:grpSpPr>
          <p:sp>
            <p:nvSpPr>
              <p:cNvPr id="153630" name="Oval 11"/>
              <p:cNvSpPr/>
              <p:nvPr/>
            </p:nvSpPr>
            <p:spPr>
              <a:xfrm>
                <a:off x="4512" y="2928"/>
                <a:ext cx="192" cy="192"/>
              </a:xfrm>
              <a:prstGeom prst="ellipse">
                <a:avLst/>
              </a:prstGeom>
              <a:solidFill>
                <a:srgbClr val="99CC00"/>
              </a:solidFill>
              <a:ln w="9525">
                <a:noFill/>
              </a:ln>
            </p:spPr>
            <p:txBody>
              <a:bodyPr wrap="none" lIns="0" tIns="0" rIns="0" bIns="0"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50000"/>
                  </a:spcBef>
                  <a:buClrTx/>
                  <a:buFontTx/>
                  <a:buNone/>
                </a:pPr>
                <a:endParaRPr lang="zh-CN" altLang="en-US" sz="2000" dirty="0">
                  <a:latin typeface="宋体" panose="02010600030101010101" pitchFamily="2" charset="-122"/>
                </a:endParaRPr>
              </a:p>
            </p:txBody>
          </p:sp>
          <p:sp>
            <p:nvSpPr>
              <p:cNvPr id="153631" name="Rectangle 12"/>
              <p:cNvSpPr/>
              <p:nvPr/>
            </p:nvSpPr>
            <p:spPr>
              <a:xfrm>
                <a:off x="4464" y="2928"/>
                <a:ext cx="144" cy="192"/>
              </a:xfrm>
              <a:prstGeom prst="rect">
                <a:avLst/>
              </a:prstGeom>
              <a:solidFill>
                <a:srgbClr val="99CC00"/>
              </a:solidFill>
              <a:ln w="9525">
                <a:noFill/>
              </a:ln>
            </p:spPr>
            <p:txBody>
              <a:bodyPr wrap="none" lIns="0" tIns="0" rIns="0" bIns="0"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50000"/>
                  </a:spcBef>
                  <a:buClrTx/>
                  <a:buFontTx/>
                  <a:buNone/>
                </a:pPr>
                <a:endParaRPr lang="zh-CN" altLang="en-US" sz="2000" dirty="0">
                  <a:latin typeface="宋体" panose="02010600030101010101" pitchFamily="2" charset="-122"/>
                </a:endParaRPr>
              </a:p>
            </p:txBody>
          </p:sp>
        </p:grpSp>
        <p:grpSp>
          <p:nvGrpSpPr>
            <p:cNvPr id="153610" name="Group 13"/>
            <p:cNvGrpSpPr/>
            <p:nvPr/>
          </p:nvGrpSpPr>
          <p:grpSpPr>
            <a:xfrm>
              <a:off x="2976" y="2400"/>
              <a:ext cx="240" cy="192"/>
              <a:chOff x="4464" y="2928"/>
              <a:chExt cx="240" cy="192"/>
            </a:xfrm>
          </p:grpSpPr>
          <p:sp>
            <p:nvSpPr>
              <p:cNvPr id="153628" name="Oval 14"/>
              <p:cNvSpPr/>
              <p:nvPr/>
            </p:nvSpPr>
            <p:spPr>
              <a:xfrm>
                <a:off x="4512" y="2928"/>
                <a:ext cx="192" cy="192"/>
              </a:xfrm>
              <a:prstGeom prst="ellipse">
                <a:avLst/>
              </a:prstGeom>
              <a:solidFill>
                <a:srgbClr val="99CC00"/>
              </a:solidFill>
              <a:ln w="9525">
                <a:noFill/>
              </a:ln>
            </p:spPr>
            <p:txBody>
              <a:bodyPr wrap="none" lIns="0" tIns="0" rIns="0" bIns="0"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50000"/>
                  </a:spcBef>
                  <a:buClrTx/>
                  <a:buFontTx/>
                  <a:buNone/>
                </a:pPr>
                <a:endParaRPr lang="zh-CN" altLang="en-US" sz="2000" dirty="0">
                  <a:latin typeface="宋体" panose="02010600030101010101" pitchFamily="2" charset="-122"/>
                </a:endParaRPr>
              </a:p>
            </p:txBody>
          </p:sp>
          <p:sp>
            <p:nvSpPr>
              <p:cNvPr id="153629" name="Rectangle 15"/>
              <p:cNvSpPr/>
              <p:nvPr/>
            </p:nvSpPr>
            <p:spPr>
              <a:xfrm>
                <a:off x="4464" y="2928"/>
                <a:ext cx="144" cy="192"/>
              </a:xfrm>
              <a:prstGeom prst="rect">
                <a:avLst/>
              </a:prstGeom>
              <a:solidFill>
                <a:srgbClr val="99CC00"/>
              </a:solidFill>
              <a:ln w="9525">
                <a:noFill/>
              </a:ln>
            </p:spPr>
            <p:txBody>
              <a:bodyPr wrap="none" lIns="0" tIns="0" rIns="0" bIns="0"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50000"/>
                  </a:spcBef>
                  <a:buClrTx/>
                  <a:buFontTx/>
                  <a:buNone/>
                </a:pPr>
                <a:endParaRPr lang="zh-CN" altLang="en-US" sz="2000" dirty="0">
                  <a:latin typeface="宋体" panose="02010600030101010101" pitchFamily="2" charset="-122"/>
                </a:endParaRPr>
              </a:p>
            </p:txBody>
          </p:sp>
        </p:grpSp>
        <p:grpSp>
          <p:nvGrpSpPr>
            <p:cNvPr id="153611" name="Group 16"/>
            <p:cNvGrpSpPr/>
            <p:nvPr/>
          </p:nvGrpSpPr>
          <p:grpSpPr>
            <a:xfrm>
              <a:off x="2496" y="2064"/>
              <a:ext cx="240" cy="192"/>
              <a:chOff x="4464" y="2928"/>
              <a:chExt cx="240" cy="192"/>
            </a:xfrm>
          </p:grpSpPr>
          <p:sp>
            <p:nvSpPr>
              <p:cNvPr id="153626" name="Oval 17"/>
              <p:cNvSpPr/>
              <p:nvPr/>
            </p:nvSpPr>
            <p:spPr>
              <a:xfrm>
                <a:off x="4512" y="2928"/>
                <a:ext cx="192" cy="192"/>
              </a:xfrm>
              <a:prstGeom prst="ellipse">
                <a:avLst/>
              </a:prstGeom>
              <a:solidFill>
                <a:srgbClr val="99CC00"/>
              </a:solidFill>
              <a:ln w="9525">
                <a:noFill/>
              </a:ln>
            </p:spPr>
            <p:txBody>
              <a:bodyPr wrap="none" lIns="0" tIns="0" rIns="0" bIns="0"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50000"/>
                  </a:spcBef>
                  <a:buClrTx/>
                  <a:buFontTx/>
                  <a:buNone/>
                </a:pPr>
                <a:endParaRPr lang="zh-CN" altLang="en-US" sz="2000" dirty="0">
                  <a:latin typeface="宋体" panose="02010600030101010101" pitchFamily="2" charset="-122"/>
                </a:endParaRPr>
              </a:p>
            </p:txBody>
          </p:sp>
          <p:sp>
            <p:nvSpPr>
              <p:cNvPr id="153627" name="Rectangle 18"/>
              <p:cNvSpPr/>
              <p:nvPr/>
            </p:nvSpPr>
            <p:spPr>
              <a:xfrm>
                <a:off x="4464" y="2928"/>
                <a:ext cx="144" cy="192"/>
              </a:xfrm>
              <a:prstGeom prst="rect">
                <a:avLst/>
              </a:prstGeom>
              <a:solidFill>
                <a:srgbClr val="99CC00"/>
              </a:solidFill>
              <a:ln w="9525">
                <a:noFill/>
              </a:ln>
            </p:spPr>
            <p:txBody>
              <a:bodyPr wrap="none" lIns="0" tIns="0" rIns="0" bIns="0"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50000"/>
                  </a:spcBef>
                  <a:buClrTx/>
                  <a:buFontTx/>
                  <a:buNone/>
                </a:pPr>
                <a:endParaRPr lang="zh-CN" altLang="en-US" sz="2000" dirty="0">
                  <a:latin typeface="宋体" panose="02010600030101010101" pitchFamily="2" charset="-122"/>
                </a:endParaRPr>
              </a:p>
            </p:txBody>
          </p:sp>
        </p:grpSp>
        <p:sp>
          <p:nvSpPr>
            <p:cNvPr id="153612" name="Line 19"/>
            <p:cNvSpPr/>
            <p:nvPr/>
          </p:nvSpPr>
          <p:spPr>
            <a:xfrm>
              <a:off x="2736" y="2160"/>
              <a:ext cx="240" cy="0"/>
            </a:xfrm>
            <a:prstGeom prst="line">
              <a:avLst/>
            </a:prstGeom>
            <a:ln w="9525" cap="flat" cmpd="sng">
              <a:solidFill>
                <a:schemeClr val="tx1"/>
              </a:solidFill>
              <a:prstDash val="solid"/>
              <a:headEnd type="none" w="med" len="med"/>
              <a:tailEnd type="none" w="med" len="med"/>
            </a:ln>
          </p:spPr>
        </p:sp>
        <p:sp>
          <p:nvSpPr>
            <p:cNvPr id="153613" name="Line 20"/>
            <p:cNvSpPr/>
            <p:nvPr/>
          </p:nvSpPr>
          <p:spPr>
            <a:xfrm>
              <a:off x="1824" y="2448"/>
              <a:ext cx="1152" cy="0"/>
            </a:xfrm>
            <a:prstGeom prst="line">
              <a:avLst/>
            </a:prstGeom>
            <a:ln w="9525" cap="flat" cmpd="sng">
              <a:solidFill>
                <a:schemeClr val="tx1"/>
              </a:solidFill>
              <a:prstDash val="solid"/>
              <a:headEnd type="none" w="med" len="med"/>
              <a:tailEnd type="none" w="med" len="med"/>
            </a:ln>
          </p:spPr>
        </p:sp>
        <p:sp>
          <p:nvSpPr>
            <p:cNvPr id="153614" name="Line 21"/>
            <p:cNvSpPr/>
            <p:nvPr/>
          </p:nvSpPr>
          <p:spPr>
            <a:xfrm>
              <a:off x="3216" y="2208"/>
              <a:ext cx="240" cy="0"/>
            </a:xfrm>
            <a:prstGeom prst="line">
              <a:avLst/>
            </a:prstGeom>
            <a:ln w="9525" cap="flat" cmpd="sng">
              <a:solidFill>
                <a:schemeClr val="tx1"/>
              </a:solidFill>
              <a:prstDash val="solid"/>
              <a:headEnd type="none" w="med" len="med"/>
              <a:tailEnd type="none" w="med" len="med"/>
            </a:ln>
          </p:spPr>
        </p:sp>
        <p:sp>
          <p:nvSpPr>
            <p:cNvPr id="153615" name="Line 22"/>
            <p:cNvSpPr/>
            <p:nvPr/>
          </p:nvSpPr>
          <p:spPr>
            <a:xfrm>
              <a:off x="3312" y="2304"/>
              <a:ext cx="144" cy="0"/>
            </a:xfrm>
            <a:prstGeom prst="line">
              <a:avLst/>
            </a:prstGeom>
            <a:ln w="9525" cap="flat" cmpd="sng">
              <a:solidFill>
                <a:schemeClr val="tx1"/>
              </a:solidFill>
              <a:prstDash val="solid"/>
              <a:headEnd type="none" w="med" len="med"/>
              <a:tailEnd type="none" w="med" len="med"/>
            </a:ln>
          </p:spPr>
        </p:sp>
        <p:sp>
          <p:nvSpPr>
            <p:cNvPr id="153616" name="Line 23"/>
            <p:cNvSpPr/>
            <p:nvPr/>
          </p:nvSpPr>
          <p:spPr>
            <a:xfrm>
              <a:off x="3696" y="2256"/>
              <a:ext cx="576" cy="0"/>
            </a:xfrm>
            <a:prstGeom prst="line">
              <a:avLst/>
            </a:prstGeom>
            <a:ln w="9525" cap="flat" cmpd="sng">
              <a:solidFill>
                <a:schemeClr val="tx1"/>
              </a:solidFill>
              <a:prstDash val="solid"/>
              <a:headEnd type="none" w="med" len="med"/>
              <a:tailEnd type="none" w="med" len="med"/>
            </a:ln>
          </p:spPr>
        </p:sp>
        <p:sp>
          <p:nvSpPr>
            <p:cNvPr id="153617" name="Line 24"/>
            <p:cNvSpPr/>
            <p:nvPr/>
          </p:nvSpPr>
          <p:spPr>
            <a:xfrm>
              <a:off x="3312" y="2304"/>
              <a:ext cx="0" cy="192"/>
            </a:xfrm>
            <a:prstGeom prst="line">
              <a:avLst/>
            </a:prstGeom>
            <a:ln w="9525" cap="flat" cmpd="sng">
              <a:solidFill>
                <a:schemeClr val="tx1"/>
              </a:solidFill>
              <a:prstDash val="solid"/>
              <a:headEnd type="none" w="med" len="med"/>
              <a:tailEnd type="none" w="med" len="med"/>
            </a:ln>
          </p:spPr>
        </p:sp>
        <p:sp>
          <p:nvSpPr>
            <p:cNvPr id="153618" name="Line 25"/>
            <p:cNvSpPr/>
            <p:nvPr/>
          </p:nvSpPr>
          <p:spPr>
            <a:xfrm flipV="1">
              <a:off x="3216" y="2496"/>
              <a:ext cx="96" cy="0"/>
            </a:xfrm>
            <a:prstGeom prst="line">
              <a:avLst/>
            </a:prstGeom>
            <a:ln w="9525" cap="flat" cmpd="sng">
              <a:solidFill>
                <a:schemeClr val="tx1"/>
              </a:solidFill>
              <a:prstDash val="solid"/>
              <a:headEnd type="none" w="med" len="med"/>
              <a:tailEnd type="none" w="med" len="med"/>
            </a:ln>
          </p:spPr>
        </p:sp>
        <p:sp>
          <p:nvSpPr>
            <p:cNvPr id="153619" name="Line 26"/>
            <p:cNvSpPr/>
            <p:nvPr/>
          </p:nvSpPr>
          <p:spPr>
            <a:xfrm flipH="1">
              <a:off x="1776" y="2544"/>
              <a:ext cx="1200" cy="0"/>
            </a:xfrm>
            <a:prstGeom prst="line">
              <a:avLst/>
            </a:prstGeom>
            <a:ln w="9525" cap="flat" cmpd="sng">
              <a:solidFill>
                <a:schemeClr val="tx1"/>
              </a:solidFill>
              <a:prstDash val="solid"/>
              <a:headEnd type="none" w="med" len="med"/>
              <a:tailEnd type="none" w="med" len="med"/>
            </a:ln>
          </p:spPr>
        </p:sp>
        <p:sp>
          <p:nvSpPr>
            <p:cNvPr id="153620" name="Line 27"/>
            <p:cNvSpPr/>
            <p:nvPr/>
          </p:nvSpPr>
          <p:spPr>
            <a:xfrm>
              <a:off x="1536" y="2112"/>
              <a:ext cx="960" cy="0"/>
            </a:xfrm>
            <a:prstGeom prst="line">
              <a:avLst/>
            </a:prstGeom>
            <a:ln w="9525" cap="flat" cmpd="sng">
              <a:solidFill>
                <a:schemeClr val="tx1"/>
              </a:solidFill>
              <a:prstDash val="solid"/>
              <a:headEnd type="none" w="med" len="med"/>
              <a:tailEnd type="none" w="med" len="med"/>
            </a:ln>
          </p:spPr>
        </p:sp>
        <p:sp>
          <p:nvSpPr>
            <p:cNvPr id="153621" name="Line 28"/>
            <p:cNvSpPr/>
            <p:nvPr/>
          </p:nvSpPr>
          <p:spPr>
            <a:xfrm>
              <a:off x="1680" y="2208"/>
              <a:ext cx="816" cy="0"/>
            </a:xfrm>
            <a:prstGeom prst="line">
              <a:avLst/>
            </a:prstGeom>
            <a:ln w="9525" cap="flat" cmpd="sng">
              <a:solidFill>
                <a:schemeClr val="tx1"/>
              </a:solidFill>
              <a:prstDash val="solid"/>
              <a:headEnd type="none" w="med" len="med"/>
              <a:tailEnd type="none" w="med" len="med"/>
            </a:ln>
          </p:spPr>
        </p:sp>
        <p:sp>
          <p:nvSpPr>
            <p:cNvPr id="153622" name="Rectangle 29"/>
            <p:cNvSpPr/>
            <p:nvPr/>
          </p:nvSpPr>
          <p:spPr>
            <a:xfrm>
              <a:off x="2352" y="1776"/>
              <a:ext cx="1536" cy="1104"/>
            </a:xfrm>
            <a:prstGeom prst="rect">
              <a:avLst/>
            </a:prstGeom>
            <a:noFill/>
            <a:ln w="9525" cap="flat" cmpd="sng">
              <a:solidFill>
                <a:schemeClr val="tx1"/>
              </a:solidFill>
              <a:prstDash val="solid"/>
              <a:miter/>
              <a:headEnd type="none" w="med" len="med"/>
              <a:tailEnd type="none" w="med" len="med"/>
            </a:ln>
          </p:spPr>
          <p:txBody>
            <a:bodyPr wrap="none" lIns="0" tIns="0" rIns="0" bIns="0"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50000"/>
                </a:spcBef>
                <a:buClrTx/>
                <a:buFontTx/>
                <a:buNone/>
              </a:pPr>
              <a:endParaRPr lang="zh-CN" altLang="en-US" sz="2000" dirty="0">
                <a:latin typeface="宋体" panose="02010600030101010101" pitchFamily="2" charset="-122"/>
              </a:endParaRPr>
            </a:p>
          </p:txBody>
        </p:sp>
        <p:sp>
          <p:nvSpPr>
            <p:cNvPr id="153623" name="Text Box 30"/>
            <p:cNvSpPr txBox="1"/>
            <p:nvPr/>
          </p:nvSpPr>
          <p:spPr>
            <a:xfrm>
              <a:off x="2352" y="1536"/>
              <a:ext cx="1392" cy="230"/>
            </a:xfrm>
            <a:prstGeom prst="rect">
              <a:avLst/>
            </a:prstGeom>
            <a:solidFill>
              <a:schemeClr val="bg1"/>
            </a:solidFill>
            <a:ln w="9525">
              <a:noFill/>
            </a:ln>
          </p:spPr>
          <p:txBody>
            <a:bodyPr lIns="0" tIns="0" rIns="0" bIns="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a:spcBef>
                  <a:spcPct val="50000"/>
                </a:spcBef>
                <a:buClrTx/>
                <a:buFontTx/>
                <a:buNone/>
              </a:pPr>
              <a:r>
                <a:rPr lang="zh-CN" altLang="en-US" dirty="0">
                  <a:latin typeface="宋体" panose="02010600030101010101" pitchFamily="2" charset="-122"/>
                </a:rPr>
                <a:t>被测模块</a:t>
              </a:r>
              <a:endParaRPr lang="zh-CN" altLang="en-US" dirty="0">
                <a:latin typeface="宋体" panose="02010600030101010101" pitchFamily="2" charset="-122"/>
              </a:endParaRPr>
            </a:p>
          </p:txBody>
        </p:sp>
        <p:sp>
          <p:nvSpPr>
            <p:cNvPr id="153624" name="Text Box 31"/>
            <p:cNvSpPr txBox="1"/>
            <p:nvPr/>
          </p:nvSpPr>
          <p:spPr>
            <a:xfrm>
              <a:off x="864" y="2304"/>
              <a:ext cx="864" cy="460"/>
            </a:xfrm>
            <a:prstGeom prst="rect">
              <a:avLst/>
            </a:prstGeom>
            <a:solidFill>
              <a:schemeClr val="bg1"/>
            </a:solidFill>
            <a:ln w="9525">
              <a:noFill/>
            </a:ln>
          </p:spPr>
          <p:txBody>
            <a:bodyPr lIns="0" tIns="0" rIns="0" bIns="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spcBef>
                  <a:spcPct val="50000"/>
                </a:spcBef>
                <a:buClrTx/>
                <a:buFontTx/>
                <a:buNone/>
              </a:pPr>
              <a:r>
                <a:rPr lang="zh-CN" altLang="en-US" dirty="0">
                  <a:latin typeface="宋体" panose="02010600030101010101" pitchFamily="2" charset="-122"/>
                </a:rPr>
                <a:t>激励和控制信号</a:t>
              </a:r>
              <a:endParaRPr lang="zh-CN" altLang="en-US" dirty="0">
                <a:latin typeface="宋体" panose="02010600030101010101" pitchFamily="2" charset="-122"/>
              </a:endParaRPr>
            </a:p>
          </p:txBody>
        </p:sp>
        <p:sp>
          <p:nvSpPr>
            <p:cNvPr id="153625" name="Text Box 32"/>
            <p:cNvSpPr txBox="1"/>
            <p:nvPr/>
          </p:nvSpPr>
          <p:spPr>
            <a:xfrm>
              <a:off x="4368" y="2064"/>
              <a:ext cx="816" cy="460"/>
            </a:xfrm>
            <a:prstGeom prst="rect">
              <a:avLst/>
            </a:prstGeom>
            <a:solidFill>
              <a:schemeClr val="bg1"/>
            </a:solidFill>
            <a:ln w="9525">
              <a:noFill/>
            </a:ln>
          </p:spPr>
          <p:txBody>
            <a:bodyPr lIns="0" tIns="0" rIns="0" bIns="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spcBef>
                  <a:spcPct val="50000"/>
                </a:spcBef>
                <a:buClrTx/>
                <a:buFontTx/>
                <a:buNone/>
              </a:pPr>
              <a:r>
                <a:rPr lang="zh-CN" altLang="en-US" dirty="0">
                  <a:latin typeface="宋体" panose="02010600030101010101" pitchFamily="2" charset="-122"/>
                </a:rPr>
                <a:t>输出响应和验证</a:t>
              </a:r>
              <a:endParaRPr lang="zh-CN" altLang="en-US" dirty="0">
                <a:latin typeface="宋体" panose="02010600030101010101" pitchFamily="2" charset="-122"/>
              </a:endParaRPr>
            </a:p>
          </p:txBody>
        </p:sp>
      </p:grpSp>
      <p:sp>
        <p:nvSpPr>
          <p:cNvPr id="153604" name="矩形 1"/>
          <p:cNvSpPr/>
          <p:nvPr/>
        </p:nvSpPr>
        <p:spPr>
          <a:xfrm>
            <a:off x="2317750" y="1306513"/>
            <a:ext cx="5041900"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FontTx/>
              <a:buNone/>
            </a:pPr>
            <a:r>
              <a:rPr lang="zh-CN" altLang="en-US" dirty="0">
                <a:solidFill>
                  <a:srgbClr val="CC0000"/>
                </a:solidFill>
                <a:latin typeface="Times New Roman" panose="02020603050405020304" pitchFamily="18" charset="0"/>
                <a:ea typeface="华文行楷" panose="02010800040101010101" pitchFamily="2" charset="-122"/>
              </a:rPr>
              <a:t>被测器件</a:t>
            </a:r>
            <a:r>
              <a:rPr lang="en-US" altLang="zh-CN" dirty="0">
                <a:solidFill>
                  <a:schemeClr val="hlink"/>
                </a:solidFill>
              </a:rPr>
              <a:t>(</a:t>
            </a:r>
            <a:r>
              <a:rPr lang="en-US" altLang="zh-CN" dirty="0">
                <a:solidFill>
                  <a:schemeClr val="hlink"/>
                </a:solidFill>
                <a:latin typeface="Comic Sans MS" panose="030F0702030302020204" pitchFamily="66" charset="0"/>
              </a:rPr>
              <a:t>DUT</a:t>
            </a:r>
            <a:r>
              <a:rPr lang="en-US" altLang="zh-CN" dirty="0">
                <a:solidFill>
                  <a:schemeClr val="hlink"/>
                </a:solidFill>
              </a:rPr>
              <a:t>,</a:t>
            </a:r>
            <a:r>
              <a:rPr lang="en-US" altLang="zh-CN" dirty="0">
                <a:solidFill>
                  <a:schemeClr val="hlink"/>
                </a:solidFill>
                <a:latin typeface="Comic Sans MS" panose="030F0702030302020204" pitchFamily="66" charset="0"/>
              </a:rPr>
              <a:t>device under test)</a:t>
            </a:r>
            <a:endParaRPr lang="zh-CN" altLang="en-US" dirty="0">
              <a:solidFill>
                <a:srgbClr val="FF33CC"/>
              </a:solidFill>
            </a:endParaRPr>
          </a:p>
        </p:txBody>
      </p:sp>
      <p:sp>
        <p:nvSpPr>
          <p:cNvPr id="33" name="Rectangle 4"/>
          <p:cNvSpPr txBox="1">
            <a:spLocks noChangeArrowheads="1"/>
          </p:cNvSpPr>
          <p:nvPr/>
        </p:nvSpPr>
        <p:spPr bwMode="auto">
          <a:xfrm>
            <a:off x="733425" y="5448300"/>
            <a:ext cx="8208963" cy="936625"/>
          </a:xfrm>
          <a:prstGeom prst="rect">
            <a:avLst/>
          </a:prstGeom>
          <a:solidFill>
            <a:schemeClr val="accent1"/>
          </a:solidFill>
          <a:ln w="317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a:lstStyle>
          <a:p>
            <a:pPr marL="533400" marR="0" lvl="0" indent="-533400" algn="l" defTabSz="914400" rtl="0" eaLnBrk="0" fontAlgn="base" latinLnBrk="0" hangingPunct="0">
              <a:lnSpc>
                <a:spcPct val="100000"/>
              </a:lnSpc>
              <a:spcBef>
                <a:spcPct val="50000"/>
              </a:spcBef>
              <a:spcAft>
                <a:spcPct val="0"/>
              </a:spcAft>
              <a:buClr>
                <a:srgbClr val="3333FF"/>
              </a:buClr>
              <a:buSzTx/>
              <a:buFont typeface="Wingdings" panose="05000000000000000000" pitchFamily="2" charset="2"/>
              <a:buChar char="§"/>
              <a:defRPr/>
            </a:pPr>
            <a:r>
              <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测试台 </a:t>
            </a:r>
            <a:r>
              <a:rPr kumimoji="1" lang="en-US" altLang="zh-CN" sz="2800" b="1"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a:t>
            </a:r>
            <a:r>
              <a:rPr kumimoji="1" lang="en-US" altLang="zh-CN" sz="2800" b="1" i="1"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test bench</a:t>
            </a:r>
            <a:r>
              <a:rPr kumimoji="1" lang="en-US" altLang="zh-CN" sz="2800" b="1"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 </a:t>
            </a:r>
            <a:r>
              <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提供测试激励及验证机制。</a:t>
            </a:r>
            <a:endPar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endParaRPr>
          </a:p>
          <a:p>
            <a:pPr marL="533400" marR="0" lvl="0" indent="-533400" algn="l" defTabSz="914400" rtl="0" eaLnBrk="0" fontAlgn="base" latinLnBrk="0" hangingPunct="0">
              <a:lnSpc>
                <a:spcPct val="100000"/>
              </a:lnSpc>
              <a:spcBef>
                <a:spcPct val="0"/>
              </a:spcBef>
              <a:spcAft>
                <a:spcPct val="0"/>
              </a:spcAft>
              <a:buClr>
                <a:srgbClr val="3333FF"/>
              </a:buClr>
              <a:buSzTx/>
              <a:buFont typeface="Wingdings" panose="05000000000000000000" pitchFamily="2" charset="2"/>
              <a:buChar char="§"/>
              <a:defRPr/>
            </a:pPr>
            <a:r>
              <a:rPr kumimoji="1" lang="en-US" altLang="zh-CN" sz="2800" b="1" i="1"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Test bench</a:t>
            </a:r>
            <a:r>
              <a:rPr kumimoji="1" lang="en-US" altLang="zh-CN" sz="2800" b="1"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 </a:t>
            </a:r>
            <a:r>
              <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使用行为级描述。</a:t>
            </a:r>
            <a:endPar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楷体_GB2312" pitchFamily="49" charset="-122"/>
              <a:cs typeface="+mn-cs"/>
            </a:endParaRPr>
          </a:p>
        </p:txBody>
      </p:sp>
    </p:spTree>
  </p:cSld>
  <p:clrMapOvr>
    <a:masterClrMapping/>
  </p:clrMapOvr>
  <p:transition spd="med">
    <p:cover dir="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Rot="1" noChangeArrowheads="1"/>
          </p:cNvSpPr>
          <p:nvPr>
            <p:ph type="title"/>
          </p:nvPr>
        </p:nvSpPr>
        <p:spPr>
          <a:xfrm>
            <a:off x="1303338" y="374650"/>
            <a:ext cx="4176713" cy="360363"/>
          </a:xfrm>
          <a:extLst>
            <a:ext uri="{909E8E84-426E-40DD-AFC4-6F175D3DCCD1}">
              <a14:hiddenFill xmlns:a14="http://schemas.microsoft.com/office/drawing/2010/main">
                <a:solidFill>
                  <a:srgbClr val="FF7C80"/>
                </a:solidFill>
              </a14:hiddenFill>
            </a:ext>
          </a:extLst>
        </p:spPr>
        <p:txBody>
          <a:bodyPr vert="horz" wrap="square" lIns="91440" tIns="45720" rIns="91440" bIns="45720" numCol="1" rtlCol="0" anchor="b" anchorCtr="0" compatLnSpc="1">
            <a:noAutofit/>
          </a:bodyPr>
          <a:lstStyle/>
          <a:p>
            <a:pPr marL="0" marR="0" lvl="0" indent="0" algn="ctr" defTabSz="914400" rtl="0" eaLnBrk="0" fontAlgn="auto" latinLnBrk="0" hangingPunct="0">
              <a:lnSpc>
                <a:spcPct val="100000"/>
              </a:lnSpc>
              <a:spcBef>
                <a:spcPct val="0"/>
              </a:spcBef>
              <a:spcAft>
                <a:spcPts val="0"/>
              </a:spcAft>
              <a:buClrTx/>
              <a:buSzTx/>
              <a:buFontTx/>
              <a:buNone/>
              <a:defRPr/>
            </a:pPr>
            <a:r>
              <a:rPr kumimoji="1" lang="en-US" altLang="zh-CN" sz="3200" b="1" i="0" u="none" strike="noStrike" kern="0" cap="none" spc="0" normalizeH="0" baseline="0" noProof="0" dirty="0" smtClean="0">
                <a:ln>
                  <a:noFill/>
                </a:ln>
                <a:solidFill>
                  <a:schemeClr val="hlink"/>
                </a:solidFill>
                <a:effectLst/>
                <a:uLnTx/>
                <a:uFillTx/>
                <a:latin typeface="+mn-ea"/>
                <a:ea typeface="+mn-ea"/>
                <a:cs typeface="+mj-cs"/>
              </a:rPr>
              <a:t>Test Bench </a:t>
            </a:r>
            <a:r>
              <a:rPr kumimoji="1" lang="zh-CN" altLang="en-US" sz="3200" b="1" i="0" u="none" strike="noStrike" kern="0" cap="none" spc="0" normalizeH="0" baseline="0" noProof="0" dirty="0" smtClean="0">
                <a:ln>
                  <a:noFill/>
                </a:ln>
                <a:solidFill>
                  <a:schemeClr val="hlink"/>
                </a:solidFill>
                <a:effectLst/>
                <a:uLnTx/>
                <a:uFillTx/>
                <a:latin typeface="+mn-ea"/>
                <a:ea typeface="+mn-ea"/>
                <a:cs typeface="+mj-cs"/>
              </a:rPr>
              <a:t>模板</a:t>
            </a:r>
            <a:endParaRPr kumimoji="1" lang="en-US" altLang="zh-CN" sz="3200" b="1" i="1" u="none" strike="noStrike" kern="0" cap="none" spc="0" normalizeH="0" baseline="0" noProof="0" dirty="0" smtClean="0">
              <a:ln>
                <a:noFill/>
              </a:ln>
              <a:solidFill>
                <a:schemeClr val="hlink"/>
              </a:solidFill>
              <a:effectLst/>
              <a:uLnTx/>
              <a:uFillTx/>
              <a:latin typeface="+mn-ea"/>
              <a:ea typeface="+mn-ea"/>
              <a:cs typeface="+mj-cs"/>
            </a:endParaRPr>
          </a:p>
        </p:txBody>
      </p:sp>
      <p:sp>
        <p:nvSpPr>
          <p:cNvPr id="350211" name="Text Box 3"/>
          <p:cNvSpPr txBox="1">
            <a:spLocks noChangeArrowheads="1"/>
          </p:cNvSpPr>
          <p:nvPr/>
        </p:nvSpPr>
        <p:spPr bwMode="auto">
          <a:xfrm>
            <a:off x="465138" y="1628775"/>
            <a:ext cx="3602038" cy="4848225"/>
          </a:xfrm>
          <a:prstGeom prst="rect">
            <a:avLst/>
          </a:prstGeom>
          <a:solidFill>
            <a:schemeClr val="accent6">
              <a:lumMod val="20000"/>
              <a:lumOff val="80000"/>
            </a:schemeClr>
          </a:solidFill>
          <a:ln w="9525">
            <a:solidFill>
              <a:srgbClr val="800080"/>
            </a:solidFill>
            <a:miter lim="800000"/>
          </a:ln>
          <a:effectLst/>
        </p:spPr>
        <p:txBody>
          <a:bodyPr>
            <a:spAutoFit/>
          </a:bodyPr>
          <a:lstStyle/>
          <a:p>
            <a:pPr marR="0" defTabSz="914400" eaLnBrk="1" hangingPunct="1">
              <a:spcBef>
                <a:spcPct val="50000"/>
              </a:spcBef>
              <a:buClrTx/>
              <a:buSzTx/>
              <a:buFontTx/>
              <a:buNone/>
              <a:defRPr/>
            </a:pPr>
            <a:r>
              <a:rPr kumimoji="1" lang="en-US" altLang="zh-CN" sz="2400" i="1" kern="1200" cap="none" spc="0" normalizeH="0" baseline="0" noProof="0" dirty="0">
                <a:solidFill>
                  <a:srgbClr val="000066"/>
                </a:solidFill>
                <a:latin typeface="Times New Roman" panose="02020603050405020304" pitchFamily="18" charset="0"/>
                <a:ea typeface="宋体" panose="02010600030101010101" pitchFamily="2" charset="-122"/>
                <a:cs typeface="+mn-cs"/>
              </a:rPr>
              <a:t>module </a:t>
            </a:r>
            <a:r>
              <a:rPr kumimoji="1" lang="en-US" altLang="zh-CN" sz="2400" i="1" kern="1200" cap="none" spc="0" normalizeH="0" baseline="0" noProof="0" dirty="0" err="1">
                <a:solidFill>
                  <a:srgbClr val="000066"/>
                </a:solidFill>
                <a:latin typeface="Times New Roman" panose="02020603050405020304" pitchFamily="18" charset="0"/>
                <a:ea typeface="宋体" panose="02010600030101010101" pitchFamily="2" charset="-122"/>
                <a:cs typeface="+mn-cs"/>
              </a:rPr>
              <a:t>testbench</a:t>
            </a:r>
            <a:r>
              <a:rPr kumimoji="1" lang="en-US" altLang="zh-CN" sz="2400" i="1" kern="1200" cap="none" spc="0" normalizeH="0" baseline="0" noProof="0" dirty="0">
                <a:solidFill>
                  <a:srgbClr val="000066"/>
                </a:solidFill>
                <a:latin typeface="Times New Roman" panose="02020603050405020304" pitchFamily="18" charset="0"/>
                <a:ea typeface="宋体" panose="02010600030101010101" pitchFamily="2" charset="-122"/>
                <a:cs typeface="+mn-cs"/>
              </a:rPr>
              <a:t>;</a:t>
            </a:r>
            <a:endParaRPr kumimoji="1" lang="en-US" altLang="zh-CN" sz="2400" i="1" kern="1200" cap="none" spc="0" normalizeH="0" baseline="0" noProof="0" dirty="0">
              <a:solidFill>
                <a:srgbClr val="000066"/>
              </a:solidFill>
              <a:latin typeface="Times New Roman" panose="02020603050405020304" pitchFamily="18" charset="0"/>
              <a:ea typeface="宋体" panose="02010600030101010101" pitchFamily="2" charset="-122"/>
              <a:cs typeface="+mn-cs"/>
            </a:endParaRPr>
          </a:p>
          <a:p>
            <a:pPr marR="0" defTabSz="914400" eaLnBrk="1" hangingPunct="1">
              <a:spcBef>
                <a:spcPct val="50000"/>
              </a:spcBef>
              <a:buClrTx/>
              <a:buSzTx/>
              <a:buFontTx/>
              <a:buNone/>
              <a:defRPr/>
            </a:pPr>
            <a:r>
              <a:rPr kumimoji="1" lang="en-US" altLang="zh-CN" sz="2400" i="1" kern="1200" cap="none" spc="0" normalizeH="0" baseline="0" noProof="0" dirty="0">
                <a:solidFill>
                  <a:srgbClr val="000066"/>
                </a:solidFill>
                <a:latin typeface="Times New Roman" panose="02020603050405020304" pitchFamily="18" charset="0"/>
                <a:ea typeface="宋体" panose="02010600030101010101" pitchFamily="2" charset="-122"/>
                <a:cs typeface="+mn-cs"/>
              </a:rPr>
              <a:t>    // Data type declaration</a:t>
            </a:r>
            <a:endParaRPr kumimoji="1" lang="en-US" altLang="zh-CN" sz="2400" i="1" kern="1200" cap="none" spc="0" normalizeH="0" baseline="0" noProof="0" dirty="0">
              <a:solidFill>
                <a:srgbClr val="000066"/>
              </a:solidFill>
              <a:latin typeface="Times New Roman" panose="02020603050405020304" pitchFamily="18" charset="0"/>
              <a:ea typeface="宋体" panose="02010600030101010101" pitchFamily="2" charset="-122"/>
              <a:cs typeface="+mn-cs"/>
            </a:endParaRPr>
          </a:p>
          <a:p>
            <a:pPr marR="0" defTabSz="914400" eaLnBrk="1" hangingPunct="1">
              <a:spcBef>
                <a:spcPct val="50000"/>
              </a:spcBef>
              <a:buClrTx/>
              <a:buSzTx/>
              <a:buFontTx/>
              <a:buNone/>
              <a:defRPr/>
            </a:pPr>
            <a:endParaRPr kumimoji="1" lang="en-US" altLang="zh-CN" sz="2400" i="1" kern="1200" cap="none" spc="0" normalizeH="0" baseline="0" noProof="0" dirty="0">
              <a:solidFill>
                <a:srgbClr val="000066"/>
              </a:solidFill>
              <a:latin typeface="Times New Roman" panose="02020603050405020304" pitchFamily="18" charset="0"/>
              <a:ea typeface="宋体" panose="02010600030101010101" pitchFamily="2" charset="-122"/>
              <a:cs typeface="+mn-cs"/>
            </a:endParaRPr>
          </a:p>
          <a:p>
            <a:pPr marR="0" defTabSz="914400" eaLnBrk="1" hangingPunct="1">
              <a:spcBef>
                <a:spcPct val="50000"/>
              </a:spcBef>
              <a:buClrTx/>
              <a:buSzTx/>
              <a:buFontTx/>
              <a:buNone/>
              <a:defRPr/>
            </a:pPr>
            <a:r>
              <a:rPr kumimoji="1" lang="en-US" altLang="zh-CN" sz="2400" i="1" kern="1200" cap="none" spc="0" normalizeH="0" baseline="0" noProof="0" dirty="0">
                <a:solidFill>
                  <a:srgbClr val="000066"/>
                </a:solidFill>
                <a:latin typeface="Times New Roman" panose="02020603050405020304" pitchFamily="18" charset="0"/>
                <a:ea typeface="宋体" panose="02010600030101010101" pitchFamily="2" charset="-122"/>
                <a:cs typeface="+mn-cs"/>
              </a:rPr>
              <a:t>    // Instantiate modules</a:t>
            </a:r>
            <a:endParaRPr kumimoji="1" lang="en-US" altLang="zh-CN" sz="2400" i="1" kern="1200" cap="none" spc="0" normalizeH="0" baseline="0" noProof="0" dirty="0">
              <a:solidFill>
                <a:srgbClr val="000066"/>
              </a:solidFill>
              <a:latin typeface="Times New Roman" panose="02020603050405020304" pitchFamily="18" charset="0"/>
              <a:ea typeface="宋体" panose="02010600030101010101" pitchFamily="2" charset="-122"/>
              <a:cs typeface="+mn-cs"/>
            </a:endParaRPr>
          </a:p>
          <a:p>
            <a:pPr marR="0" defTabSz="914400" eaLnBrk="1" hangingPunct="1">
              <a:spcBef>
                <a:spcPct val="50000"/>
              </a:spcBef>
              <a:buClrTx/>
              <a:buSzTx/>
              <a:buFontTx/>
              <a:buNone/>
              <a:defRPr/>
            </a:pPr>
            <a:endParaRPr kumimoji="1" lang="en-US" altLang="zh-CN" sz="2400" i="1" kern="1200" cap="none" spc="0" normalizeH="0" baseline="0" noProof="0" dirty="0">
              <a:solidFill>
                <a:srgbClr val="000066"/>
              </a:solidFill>
              <a:latin typeface="Times New Roman" panose="02020603050405020304" pitchFamily="18" charset="0"/>
              <a:ea typeface="宋体" panose="02010600030101010101" pitchFamily="2" charset="-122"/>
              <a:cs typeface="+mn-cs"/>
            </a:endParaRPr>
          </a:p>
          <a:p>
            <a:pPr marR="0" defTabSz="914400" eaLnBrk="1" hangingPunct="1">
              <a:spcBef>
                <a:spcPct val="50000"/>
              </a:spcBef>
              <a:buClrTx/>
              <a:buSzTx/>
              <a:buFontTx/>
              <a:buNone/>
              <a:defRPr/>
            </a:pPr>
            <a:r>
              <a:rPr kumimoji="1" lang="en-US" altLang="zh-CN" sz="2400" i="1" kern="1200" cap="none" spc="0" normalizeH="0" baseline="0" noProof="0" dirty="0">
                <a:solidFill>
                  <a:srgbClr val="000066"/>
                </a:solidFill>
                <a:latin typeface="Times New Roman" panose="02020603050405020304" pitchFamily="18" charset="0"/>
                <a:ea typeface="宋体" panose="02010600030101010101" pitchFamily="2" charset="-122"/>
                <a:cs typeface="+mn-cs"/>
              </a:rPr>
              <a:t>    // Apply stimulus</a:t>
            </a:r>
            <a:endParaRPr kumimoji="1" lang="en-US" altLang="zh-CN" sz="2400" i="1" kern="1200" cap="none" spc="0" normalizeH="0" baseline="0" noProof="0" dirty="0">
              <a:solidFill>
                <a:srgbClr val="000066"/>
              </a:solidFill>
              <a:latin typeface="Times New Roman" panose="02020603050405020304" pitchFamily="18" charset="0"/>
              <a:ea typeface="宋体" panose="02010600030101010101" pitchFamily="2" charset="-122"/>
              <a:cs typeface="+mn-cs"/>
            </a:endParaRPr>
          </a:p>
          <a:p>
            <a:pPr marR="0" defTabSz="914400" eaLnBrk="1" hangingPunct="1">
              <a:spcBef>
                <a:spcPct val="50000"/>
              </a:spcBef>
              <a:buClrTx/>
              <a:buSzTx/>
              <a:buFontTx/>
              <a:buNone/>
              <a:defRPr/>
            </a:pPr>
            <a:endParaRPr kumimoji="1" lang="en-US" altLang="zh-CN" sz="2400" i="1" kern="1200" cap="none" spc="0" normalizeH="0" baseline="0" noProof="0" dirty="0">
              <a:solidFill>
                <a:srgbClr val="000066"/>
              </a:solidFill>
              <a:latin typeface="Times New Roman" panose="02020603050405020304" pitchFamily="18" charset="0"/>
              <a:ea typeface="宋体" panose="02010600030101010101" pitchFamily="2" charset="-122"/>
              <a:cs typeface="+mn-cs"/>
            </a:endParaRPr>
          </a:p>
          <a:p>
            <a:pPr marR="0" defTabSz="914400" eaLnBrk="1" hangingPunct="1">
              <a:spcBef>
                <a:spcPct val="50000"/>
              </a:spcBef>
              <a:buClrTx/>
              <a:buSzTx/>
              <a:buFontTx/>
              <a:buNone/>
              <a:defRPr/>
            </a:pPr>
            <a:r>
              <a:rPr kumimoji="1" lang="en-US" altLang="zh-CN" sz="2400" i="1" kern="1200" cap="none" spc="0" normalizeH="0" baseline="0" noProof="0" dirty="0">
                <a:solidFill>
                  <a:srgbClr val="000066"/>
                </a:solidFill>
                <a:latin typeface="Times New Roman" panose="02020603050405020304" pitchFamily="18" charset="0"/>
                <a:ea typeface="宋体" panose="02010600030101010101" pitchFamily="2" charset="-122"/>
                <a:cs typeface="+mn-cs"/>
              </a:rPr>
              <a:t>    // Display results</a:t>
            </a:r>
            <a:endParaRPr kumimoji="1" lang="en-US" altLang="zh-CN" sz="2400" i="1" kern="1200" cap="none" spc="0" normalizeH="0" baseline="0" noProof="0" dirty="0">
              <a:solidFill>
                <a:srgbClr val="000066"/>
              </a:solidFill>
              <a:latin typeface="Times New Roman" panose="02020603050405020304" pitchFamily="18" charset="0"/>
              <a:ea typeface="宋体" panose="02010600030101010101" pitchFamily="2" charset="-122"/>
              <a:cs typeface="+mn-cs"/>
            </a:endParaRPr>
          </a:p>
          <a:p>
            <a:pPr marR="0" defTabSz="914400" eaLnBrk="1" hangingPunct="1">
              <a:spcBef>
                <a:spcPct val="50000"/>
              </a:spcBef>
              <a:buClrTx/>
              <a:buSzTx/>
              <a:buFontTx/>
              <a:buNone/>
              <a:defRPr/>
            </a:pPr>
            <a:r>
              <a:rPr kumimoji="1" lang="en-US" altLang="zh-CN" sz="2400" i="1" kern="1200" cap="none" spc="0" normalizeH="0" baseline="0" noProof="0" dirty="0" err="1">
                <a:solidFill>
                  <a:srgbClr val="000066"/>
                </a:solidFill>
                <a:latin typeface="Times New Roman" panose="02020603050405020304" pitchFamily="18" charset="0"/>
                <a:ea typeface="宋体" panose="02010600030101010101" pitchFamily="2" charset="-122"/>
                <a:cs typeface="+mn-cs"/>
              </a:rPr>
              <a:t>endmodule</a:t>
            </a:r>
            <a:endParaRPr kumimoji="1" lang="en-US" altLang="zh-CN" sz="2400" i="1" kern="1200" cap="none" spc="0" normalizeH="0" baseline="0" noProof="0" dirty="0">
              <a:solidFill>
                <a:srgbClr val="000066"/>
              </a:solidFill>
              <a:latin typeface="Times New Roman" panose="02020603050405020304" pitchFamily="18" charset="0"/>
              <a:ea typeface="宋体" panose="02010600030101010101" pitchFamily="2" charset="-122"/>
              <a:cs typeface="+mn-cs"/>
            </a:endParaRPr>
          </a:p>
        </p:txBody>
      </p:sp>
      <p:sp>
        <p:nvSpPr>
          <p:cNvPr id="350212" name="AutoShape 4"/>
          <p:cNvSpPr/>
          <p:nvPr/>
        </p:nvSpPr>
        <p:spPr>
          <a:xfrm>
            <a:off x="4419600" y="1828800"/>
            <a:ext cx="3276600" cy="1447800"/>
          </a:xfrm>
          <a:prstGeom prst="cloudCallout">
            <a:avLst>
              <a:gd name="adj1" fmla="val -46222"/>
              <a:gd name="adj2" fmla="val 78398"/>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50000"/>
              </a:spcBef>
              <a:buClrTx/>
              <a:buFontTx/>
              <a:buNone/>
            </a:pPr>
            <a:r>
              <a:rPr lang="zh-CN" altLang="en-US" i="1" dirty="0">
                <a:solidFill>
                  <a:srgbClr val="FF0066"/>
                </a:solidFill>
                <a:latin typeface="Times New Roman" panose="02020603050405020304" pitchFamily="18" charset="0"/>
              </a:rPr>
              <a:t>为什么没</a:t>
            </a:r>
            <a:endParaRPr lang="zh-CN" altLang="en-US" i="1" dirty="0">
              <a:solidFill>
                <a:srgbClr val="FF0066"/>
              </a:solidFill>
              <a:latin typeface="Times New Roman" panose="02020603050405020304" pitchFamily="18" charset="0"/>
            </a:endParaRPr>
          </a:p>
          <a:p>
            <a:pPr marL="0" lvl="0" indent="0" algn="ctr" eaLnBrk="1" hangingPunct="1">
              <a:spcBef>
                <a:spcPct val="50000"/>
              </a:spcBef>
              <a:buClrTx/>
              <a:buFontTx/>
              <a:buNone/>
            </a:pPr>
            <a:r>
              <a:rPr lang="zh-CN" altLang="en-US" i="1" dirty="0">
                <a:solidFill>
                  <a:srgbClr val="FF0066"/>
                </a:solidFill>
                <a:latin typeface="Times New Roman" panose="02020603050405020304" pitchFamily="18" charset="0"/>
              </a:rPr>
              <a:t>有端口？</a:t>
            </a:r>
            <a:endParaRPr lang="zh-CN" altLang="en-US" i="1" dirty="0">
              <a:solidFill>
                <a:srgbClr val="FF0066"/>
              </a:solidFill>
              <a:latin typeface="Times New Roman" panose="02020603050405020304" pitchFamily="18" charset="0"/>
            </a:endParaRPr>
          </a:p>
        </p:txBody>
      </p:sp>
      <p:sp>
        <p:nvSpPr>
          <p:cNvPr id="350213" name="Text Box 5"/>
          <p:cNvSpPr txBox="1"/>
          <p:nvPr/>
        </p:nvSpPr>
        <p:spPr>
          <a:xfrm>
            <a:off x="4191000" y="4419600"/>
            <a:ext cx="3962400" cy="1219200"/>
          </a:xfrm>
          <a:prstGeom prst="rect">
            <a:avLst/>
          </a:prstGeom>
          <a:solidFill>
            <a:srgbClr val="00FFCC"/>
          </a:solidFill>
          <a:ln w="31750" cap="flat" cmpd="sng">
            <a:solidFill>
              <a:srgbClr val="80808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zh-CN" altLang="en-US" dirty="0">
                <a:solidFill>
                  <a:srgbClr val="CC3300"/>
                </a:solidFill>
                <a:latin typeface="Times New Roman" panose="02020603050405020304" pitchFamily="18" charset="0"/>
                <a:ea typeface="楷体_GB2312" pitchFamily="49" charset="-122"/>
              </a:rPr>
              <a:t>由于</a:t>
            </a:r>
            <a:r>
              <a:rPr lang="en-US" altLang="zh-CN" i="1" dirty="0">
                <a:solidFill>
                  <a:srgbClr val="CC3300"/>
                </a:solidFill>
                <a:latin typeface="Times New Roman" panose="02020603050405020304" pitchFamily="18" charset="0"/>
                <a:ea typeface="楷体_GB2312" pitchFamily="49" charset="-122"/>
              </a:rPr>
              <a:t>testbench</a:t>
            </a:r>
            <a:r>
              <a:rPr lang="zh-CN" altLang="en-US" dirty="0">
                <a:solidFill>
                  <a:srgbClr val="CC3300"/>
                </a:solidFill>
                <a:latin typeface="Times New Roman" panose="02020603050405020304" pitchFamily="18" charset="0"/>
                <a:ea typeface="楷体_GB2312" pitchFamily="49" charset="-122"/>
              </a:rPr>
              <a:t>是最顶层模块，不会被其它模块实例化。因此不需要有端口。</a:t>
            </a:r>
            <a:endParaRPr lang="zh-CN" altLang="en-US" dirty="0">
              <a:solidFill>
                <a:srgbClr val="CC3300"/>
              </a:solidFill>
              <a:latin typeface="Times New Roman" panose="02020603050405020304" pitchFamily="18" charset="0"/>
              <a:ea typeface="楷体_GB2312" pitchFamily="49" charset="-122"/>
            </a:endParaRPr>
          </a:p>
        </p:txBody>
      </p:sp>
      <p:sp>
        <p:nvSpPr>
          <p:cNvPr id="154630" name="Line 6"/>
          <p:cNvSpPr/>
          <p:nvPr/>
        </p:nvSpPr>
        <p:spPr>
          <a:xfrm flipV="1">
            <a:off x="609600" y="1125538"/>
            <a:ext cx="8534400" cy="17462"/>
          </a:xfrm>
          <a:prstGeom prst="line">
            <a:avLst/>
          </a:prstGeom>
          <a:ln w="25400" cap="flat" cmpd="sng">
            <a:solidFill>
              <a:srgbClr val="969696"/>
            </a:solidFill>
            <a:prstDash val="solid"/>
            <a:headEnd type="none" w="med" len="med"/>
            <a:tailEnd type="none" w="med" len="med"/>
          </a:ln>
        </p:spPr>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50212"/>
                                        </p:tgtEl>
                                        <p:attrNameLst>
                                          <p:attrName>style.visibility</p:attrName>
                                        </p:attrNameLst>
                                      </p:cBhvr>
                                      <p:to>
                                        <p:strVal val="visible"/>
                                      </p:to>
                                    </p:set>
                                    <p:animEffect transition="in" filter="wipe(right)">
                                      <p:cBhvr>
                                        <p:cTn id="7" dur="500"/>
                                        <p:tgtEl>
                                          <p:spTgt spid="3502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350213"/>
                                        </p:tgtEl>
                                        <p:attrNameLst>
                                          <p:attrName>style.visibility</p:attrName>
                                        </p:attrNameLst>
                                      </p:cBhvr>
                                      <p:to>
                                        <p:strVal val="visible"/>
                                      </p:to>
                                    </p:set>
                                    <p:animEffect transition="in" filter="barn(outHorizontal)">
                                      <p:cBhvr>
                                        <p:cTn id="12" dur="500"/>
                                        <p:tgtEl>
                                          <p:spTgt spid="350213"/>
                                        </p:tgtEl>
                                      </p:cBhvr>
                                    </p:animEffect>
                                  </p:childTnLst>
                                  <p:subTnLst>
                                    <p:audio>
                                      <p:cMediaNode>
                                        <p:cTn display="0" masterRel="sameClick">
                                          <p:stCondLst>
                                            <p:cond evt="begin" delay="0">
                                              <p:tn val="10"/>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2" grpId="0" animBg="1"/>
      <p:bldP spid="35021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noChangeArrowheads="1"/>
          </p:cNvSpPr>
          <p:nvPr>
            <p:ph type="title"/>
          </p:nvPr>
        </p:nvSpPr>
        <p:spPr>
          <a:xfrm>
            <a:off x="952500" y="217488"/>
            <a:ext cx="7772400" cy="739775"/>
          </a:xfrm>
          <a:solidFill>
            <a:schemeClr val="bg1"/>
          </a:solidFill>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0" i="0" u="none" strike="noStrike" kern="0" cap="none" spc="0" normalizeH="0" baseline="0" noProof="0" dirty="0" smtClean="0">
                <a:ln>
                  <a:noFill/>
                </a:ln>
                <a:solidFill>
                  <a:srgbClr val="FF0000"/>
                </a:solidFill>
                <a:effectLst/>
                <a:uLnTx/>
                <a:uFillTx/>
                <a:latin typeface="+mn-ea"/>
                <a:ea typeface="+mj-ea"/>
                <a:cs typeface="+mj-cs"/>
              </a:rPr>
              <a:t>测试模块常见的形式</a:t>
            </a:r>
            <a:endParaRPr kumimoji="0" lang="zh-CN" altLang="en-US" sz="3600"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j-cs"/>
            </a:endParaRPr>
          </a:p>
        </p:txBody>
      </p:sp>
      <p:sp>
        <p:nvSpPr>
          <p:cNvPr id="28675" name="Rectangle 3"/>
          <p:cNvSpPr>
            <a:spLocks noGrp="1" noChangeArrowheads="1"/>
          </p:cNvSpPr>
          <p:nvPr>
            <p:ph idx="1"/>
          </p:nvPr>
        </p:nvSpPr>
        <p:spPr>
          <a:xfrm>
            <a:off x="304800" y="957263"/>
            <a:ext cx="8720138" cy="4572000"/>
          </a:xfrm>
          <a:solidFill>
            <a:schemeClr val="bg1"/>
          </a:solidFill>
        </p:spPr>
        <p:txBody>
          <a:bodyPr vert="horz" wrap="square" lIns="91440" tIns="45720" rIns="91440" bIns="45720" numCol="1" anchor="t" anchorCtr="0" compatLnSpc="1"/>
          <a:lstStyle/>
          <a:p>
            <a:pPr marL="342900" marR="0" lvl="0" indent="-342900" algn="just" defTabSz="914400" rtl="0" eaLnBrk="0" fontAlgn="base" latinLnBrk="0" hangingPunct="0">
              <a:lnSpc>
                <a:spcPct val="150000"/>
              </a:lnSpc>
              <a:spcBef>
                <a:spcPct val="0"/>
              </a:spcBef>
              <a:spcAft>
                <a:spcPct val="0"/>
              </a:spcAft>
              <a:buClrTx/>
              <a:buSzTx/>
              <a:buFontTx/>
              <a:buNone/>
              <a:defRPr/>
            </a:pPr>
            <a:r>
              <a:rPr kumimoji="0" lang="en-US" altLang="zh-CN" sz="2200" b="1" i="0" u="none" strike="noStrike" kern="0" cap="none" spc="0" normalizeH="0" baseline="0" noProof="0" dirty="0" smtClean="0">
                <a:ln>
                  <a:noFill/>
                </a:ln>
                <a:solidFill>
                  <a:schemeClr val="tx1"/>
                </a:solidFill>
                <a:effectLst/>
                <a:uLnTx/>
                <a:uFillTx/>
                <a:latin typeface="+mn-ea"/>
                <a:ea typeface="+mn-ea"/>
                <a:cs typeface="+mn-cs"/>
              </a:rPr>
              <a:t>module test;</a:t>
            </a:r>
            <a:endParaRPr kumimoji="0"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0" fontAlgn="base" latinLnBrk="0" hangingPunct="0">
              <a:lnSpc>
                <a:spcPct val="150000"/>
              </a:lnSpc>
              <a:spcBef>
                <a:spcPct val="0"/>
              </a:spcBef>
              <a:spcAft>
                <a:spcPct val="0"/>
              </a:spcAft>
              <a:buClrTx/>
              <a:buSzTx/>
              <a:buFontTx/>
              <a:buNone/>
              <a:defRPr/>
            </a:pPr>
            <a:r>
              <a:rPr kumimoji="0" lang="en-US" altLang="zh-CN" sz="2200" b="1" i="0" u="none" strike="noStrike" kern="0" cap="none" spc="0" normalizeH="0" baseline="0" noProof="0" dirty="0" err="1" smtClean="0">
                <a:ln>
                  <a:noFill/>
                </a:ln>
                <a:solidFill>
                  <a:schemeClr val="tx1"/>
                </a:solidFill>
                <a:effectLst/>
                <a:uLnTx/>
                <a:uFillTx/>
                <a:latin typeface="+mn-ea"/>
                <a:ea typeface="+mn-ea"/>
                <a:cs typeface="+mn-cs"/>
              </a:rPr>
              <a:t>reg</a:t>
            </a:r>
            <a:r>
              <a:rPr kumimoji="0" lang="en-US" altLang="zh-CN" sz="2200" b="1" i="0" u="none" strike="noStrike" kern="0" cap="none" spc="0" normalizeH="0" baseline="0" noProof="0" dirty="0" smtClean="0">
                <a:ln>
                  <a:noFill/>
                </a:ln>
                <a:solidFill>
                  <a:schemeClr val="tx1"/>
                </a:solidFill>
                <a:effectLst/>
                <a:uLnTx/>
                <a:uFillTx/>
                <a:latin typeface="+mn-ea"/>
                <a:ea typeface="+mn-ea"/>
                <a:cs typeface="+mn-cs"/>
              </a:rPr>
              <a:t> …;        //</a:t>
            </a:r>
            <a:r>
              <a:rPr kumimoji="0" lang="zh-CN" altLang="en-US" sz="2200" b="1" i="0" u="none" strike="noStrike" kern="0" cap="none" spc="0" normalizeH="0" baseline="0" noProof="0" dirty="0" smtClean="0">
                <a:ln>
                  <a:noFill/>
                </a:ln>
                <a:solidFill>
                  <a:srgbClr val="FF0000"/>
                </a:solidFill>
                <a:effectLst/>
                <a:uLnTx/>
                <a:uFillTx/>
                <a:latin typeface="+mn-ea"/>
                <a:ea typeface="+mn-ea"/>
                <a:cs typeface="+mn-cs"/>
              </a:rPr>
              <a:t>被测模块输入变量</a:t>
            </a:r>
            <a:r>
              <a:rPr kumimoji="0" lang="zh-CN" altLang="en-US" sz="2200" b="1" i="0" u="none" strike="noStrike" kern="0" cap="none" spc="0" normalizeH="0" baseline="0" noProof="0" dirty="0" smtClean="0">
                <a:ln>
                  <a:noFill/>
                </a:ln>
                <a:solidFill>
                  <a:schemeClr val="tx1"/>
                </a:solidFill>
                <a:effectLst/>
                <a:uLnTx/>
                <a:uFillTx/>
                <a:latin typeface="+mn-ea"/>
                <a:ea typeface="+mn-ea"/>
                <a:cs typeface="+mn-cs"/>
              </a:rPr>
              <a:t>类型定义</a:t>
            </a:r>
            <a:endParaRPr kumimoji="0" lang="zh-CN" altLang="en-US"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0" fontAlgn="base" latinLnBrk="0" hangingPunct="0">
              <a:lnSpc>
                <a:spcPct val="150000"/>
              </a:lnSpc>
              <a:spcBef>
                <a:spcPct val="0"/>
              </a:spcBef>
              <a:spcAft>
                <a:spcPct val="0"/>
              </a:spcAft>
              <a:buClrTx/>
              <a:buSzTx/>
              <a:buFontTx/>
              <a:buNone/>
              <a:defRPr/>
            </a:pPr>
            <a:r>
              <a:rPr kumimoji="0" lang="en-US" altLang="zh-CN" sz="2200" b="1" i="0" u="none" strike="noStrike" kern="0" cap="none" spc="0" normalizeH="0" baseline="0" noProof="0" dirty="0" smtClean="0">
                <a:ln>
                  <a:noFill/>
                </a:ln>
                <a:solidFill>
                  <a:schemeClr val="tx1"/>
                </a:solidFill>
                <a:effectLst/>
                <a:uLnTx/>
                <a:uFillTx/>
                <a:latin typeface="+mn-ea"/>
                <a:ea typeface="+mn-ea"/>
                <a:cs typeface="+mn-cs"/>
              </a:rPr>
              <a:t>wire…;       //</a:t>
            </a:r>
            <a:r>
              <a:rPr kumimoji="0" lang="zh-CN" altLang="en-US" sz="2200" b="1" i="0" u="none" strike="noStrike" kern="0" cap="none" spc="0" normalizeH="0" baseline="0" noProof="0" dirty="0" smtClean="0">
                <a:ln>
                  <a:noFill/>
                </a:ln>
                <a:solidFill>
                  <a:srgbClr val="FF0000"/>
                </a:solidFill>
                <a:effectLst/>
                <a:uLnTx/>
                <a:uFillTx/>
                <a:latin typeface="+mn-ea"/>
                <a:ea typeface="+mn-ea"/>
                <a:cs typeface="+mn-cs"/>
              </a:rPr>
              <a:t>被测模块输出变量</a:t>
            </a:r>
            <a:r>
              <a:rPr kumimoji="0" lang="zh-CN" altLang="en-US" sz="2200" b="1" i="0" u="none" strike="noStrike" kern="0" cap="none" spc="0" normalizeH="0" baseline="0" noProof="0" dirty="0" smtClean="0">
                <a:ln>
                  <a:noFill/>
                </a:ln>
                <a:solidFill>
                  <a:schemeClr val="tx1"/>
                </a:solidFill>
                <a:effectLst/>
                <a:uLnTx/>
                <a:uFillTx/>
                <a:latin typeface="+mn-ea"/>
                <a:ea typeface="+mn-ea"/>
                <a:cs typeface="+mn-cs"/>
              </a:rPr>
              <a:t>类型定义</a:t>
            </a:r>
            <a:endParaRPr kumimoji="0" lang="zh-CN" altLang="en-US"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None/>
              <a:defRPr/>
            </a:pPr>
            <a:r>
              <a:rPr kumimoji="0" lang="en-US" altLang="zh-CN" sz="2200" b="1" i="0" u="none" strike="noStrike" kern="0" cap="none" spc="0" normalizeH="0" baseline="0" noProof="0" dirty="0" err="1" smtClean="0">
                <a:ln>
                  <a:noFill/>
                </a:ln>
                <a:solidFill>
                  <a:schemeClr val="tx1"/>
                </a:solidFill>
                <a:effectLst/>
                <a:uLnTx/>
                <a:uFillTx/>
                <a:latin typeface="+mn-ea"/>
                <a:ea typeface="+mn-ea"/>
                <a:cs typeface="+mn-cs"/>
              </a:rPr>
              <a:t>Testedmd</a:t>
            </a:r>
            <a:r>
              <a:rPr kumimoji="0" lang="en-US" altLang="zh-CN" sz="2200" b="1" i="0" u="none" strike="noStrike" kern="0" cap="none" spc="0" normalizeH="0" baseline="0" noProof="0" dirty="0" smtClean="0">
                <a:ln>
                  <a:noFill/>
                </a:ln>
                <a:solidFill>
                  <a:schemeClr val="tx1"/>
                </a:solidFill>
                <a:effectLst/>
                <a:uLnTx/>
                <a:uFillTx/>
                <a:latin typeface="+mn-ea"/>
                <a:ea typeface="+mn-ea"/>
                <a:cs typeface="+mn-cs"/>
              </a:rPr>
              <a:t>  m(.in1(</a:t>
            </a:r>
            <a:r>
              <a:rPr kumimoji="0" lang="en-US" altLang="zh-CN" sz="2200" b="1" i="0" u="none" strike="noStrike" kern="0" cap="none" spc="0" normalizeH="0" baseline="0" noProof="0" dirty="0" err="1" smtClean="0">
                <a:ln>
                  <a:noFill/>
                </a:ln>
                <a:solidFill>
                  <a:schemeClr val="tx1"/>
                </a:solidFill>
                <a:effectLst/>
                <a:uLnTx/>
                <a:uFillTx/>
                <a:latin typeface="+mn-ea"/>
                <a:ea typeface="+mn-ea"/>
                <a:cs typeface="+mn-cs"/>
              </a:rPr>
              <a:t>ina</a:t>
            </a:r>
            <a:r>
              <a:rPr kumimoji="0" lang="en-US" altLang="zh-CN" sz="2200" b="1" i="0" u="none" strike="noStrike" kern="0" cap="none" spc="0" normalizeH="0" baseline="0" noProof="0" dirty="0" smtClean="0">
                <a:ln>
                  <a:noFill/>
                </a:ln>
                <a:solidFill>
                  <a:schemeClr val="tx1"/>
                </a:solidFill>
                <a:effectLst/>
                <a:uLnTx/>
                <a:uFillTx/>
                <a:latin typeface="+mn-ea"/>
                <a:ea typeface="+mn-ea"/>
                <a:cs typeface="+mn-cs"/>
              </a:rPr>
              <a:t>),in2(</a:t>
            </a:r>
            <a:r>
              <a:rPr kumimoji="0" lang="en-US" altLang="zh-CN" sz="2200" b="1" i="0" u="none" strike="noStrike" kern="0" cap="none" spc="0" normalizeH="0" baseline="0" noProof="0" dirty="0" err="1" smtClean="0">
                <a:ln>
                  <a:noFill/>
                </a:ln>
                <a:solidFill>
                  <a:schemeClr val="tx1"/>
                </a:solidFill>
                <a:effectLst/>
                <a:uLnTx/>
                <a:uFillTx/>
                <a:latin typeface="+mn-ea"/>
                <a:ea typeface="+mn-ea"/>
                <a:cs typeface="+mn-cs"/>
              </a:rPr>
              <a:t>inb</a:t>
            </a:r>
            <a:r>
              <a:rPr kumimoji="0" lang="en-US" altLang="zh-CN" sz="2200" b="1" i="0" u="none" strike="noStrike" kern="0" cap="none" spc="0" normalizeH="0" baseline="0" noProof="0" dirty="0" smtClean="0">
                <a:ln>
                  <a:noFill/>
                </a:ln>
                <a:solidFill>
                  <a:schemeClr val="tx1"/>
                </a:solidFill>
                <a:effectLst/>
                <a:uLnTx/>
                <a:uFillTx/>
                <a:latin typeface="+mn-ea"/>
                <a:ea typeface="+mn-ea"/>
                <a:cs typeface="+mn-cs"/>
              </a:rPr>
              <a:t>),.out1(outa),.out2(</a:t>
            </a:r>
            <a:r>
              <a:rPr kumimoji="0" lang="en-US" altLang="zh-CN" sz="2200" b="1" i="0" u="none" strike="noStrike" kern="0" cap="none" spc="0" normalizeH="0" baseline="0" noProof="0" dirty="0" err="1" smtClean="0">
                <a:ln>
                  <a:noFill/>
                </a:ln>
                <a:solidFill>
                  <a:schemeClr val="tx1"/>
                </a:solidFill>
                <a:effectLst/>
                <a:uLnTx/>
                <a:uFillTx/>
                <a:latin typeface="+mn-ea"/>
                <a:ea typeface="+mn-ea"/>
                <a:cs typeface="+mn-cs"/>
              </a:rPr>
              <a:t>outb</a:t>
            </a:r>
            <a:r>
              <a:rPr kumimoji="0" lang="en-US" altLang="zh-CN" sz="2200" b="1" i="0" u="none" strike="noStrike" kern="0" cap="none" spc="0" normalizeH="0" baseline="0" noProof="0" dirty="0" smtClean="0">
                <a:ln>
                  <a:noFill/>
                </a:ln>
                <a:solidFill>
                  <a:schemeClr val="tx1"/>
                </a:solidFill>
                <a:effectLst/>
                <a:uLnTx/>
                <a:uFillTx/>
                <a:latin typeface="+mn-ea"/>
                <a:ea typeface="+mn-ea"/>
                <a:cs typeface="+mn-cs"/>
              </a:rPr>
              <a:t>) );       //</a:t>
            </a:r>
            <a:r>
              <a:rPr kumimoji="0" lang="zh-CN" altLang="en-US" sz="2200" b="1" i="0" u="none" strike="noStrike" kern="0" cap="none" spc="0" normalizeH="0" baseline="0" noProof="0" dirty="0" smtClean="0">
                <a:ln>
                  <a:noFill/>
                </a:ln>
                <a:solidFill>
                  <a:srgbClr val="1908F8"/>
                </a:solidFill>
                <a:effectLst/>
                <a:uLnTx/>
                <a:uFillTx/>
                <a:latin typeface="+mn-ea"/>
                <a:ea typeface="+mn-ea"/>
                <a:cs typeface="+mn-cs"/>
              </a:rPr>
              <a:t>被测模块的实例引用</a:t>
            </a:r>
            <a:endParaRPr kumimoji="0" lang="zh-CN" altLang="en-US" sz="2200" b="1" i="0" u="none" strike="noStrike" kern="0" cap="none" spc="0" normalizeH="0" baseline="0" noProof="0" dirty="0" smtClean="0">
              <a:ln>
                <a:noFill/>
              </a:ln>
              <a:solidFill>
                <a:srgbClr val="1908F8"/>
              </a:solidFill>
              <a:effectLst/>
              <a:uLnTx/>
              <a:uFillTx/>
              <a:latin typeface="+mn-ea"/>
              <a:ea typeface="+mn-ea"/>
              <a:cs typeface="+mn-cs"/>
            </a:endParaRPr>
          </a:p>
          <a:p>
            <a:pPr marL="342900" marR="0" lvl="0" indent="-342900" algn="just" defTabSz="914400" rtl="0" eaLnBrk="0" fontAlgn="base" latinLnBrk="0" hangingPunct="0">
              <a:lnSpc>
                <a:spcPct val="150000"/>
              </a:lnSpc>
              <a:spcBef>
                <a:spcPct val="0"/>
              </a:spcBef>
              <a:spcAft>
                <a:spcPct val="0"/>
              </a:spcAft>
              <a:buClrTx/>
              <a:buSzTx/>
              <a:buFontTx/>
              <a:buNone/>
              <a:defRPr/>
            </a:pPr>
            <a:r>
              <a:rPr kumimoji="0" lang="en-US" altLang="zh-CN" sz="2200" b="1" i="0" u="none" strike="noStrike" kern="0" cap="none" spc="0" normalizeH="0" baseline="0" noProof="0" dirty="0" smtClean="0">
                <a:ln>
                  <a:noFill/>
                </a:ln>
                <a:solidFill>
                  <a:srgbClr val="FF0000"/>
                </a:solidFill>
                <a:effectLst/>
                <a:uLnTx/>
                <a:uFillTx/>
                <a:latin typeface="+mn-ea"/>
                <a:ea typeface="+mn-ea"/>
                <a:cs typeface="+mn-cs"/>
              </a:rPr>
              <a:t>initial</a:t>
            </a:r>
            <a:r>
              <a:rPr kumimoji="0" lang="en-US" altLang="zh-CN" sz="2200" b="1" i="0" u="none" strike="noStrike" kern="0" cap="none" spc="0" normalizeH="0" baseline="0" noProof="0" dirty="0" smtClean="0">
                <a:ln>
                  <a:noFill/>
                </a:ln>
                <a:solidFill>
                  <a:schemeClr val="tx1"/>
                </a:solidFill>
                <a:effectLst/>
                <a:uLnTx/>
                <a:uFillTx/>
                <a:latin typeface="+mn-ea"/>
                <a:ea typeface="+mn-ea"/>
                <a:cs typeface="+mn-cs"/>
              </a:rPr>
              <a:t> begin …;   …;  …;  end … … //</a:t>
            </a:r>
            <a:r>
              <a:rPr kumimoji="0" lang="zh-CN" altLang="en-US" sz="2200" b="1" i="0" u="none" strike="noStrike" kern="0" cap="none" spc="0" normalizeH="0" baseline="0" noProof="0" dirty="0" smtClean="0">
                <a:ln>
                  <a:noFill/>
                </a:ln>
                <a:solidFill>
                  <a:srgbClr val="1908F8"/>
                </a:solidFill>
                <a:effectLst/>
                <a:uLnTx/>
                <a:uFillTx/>
                <a:latin typeface="+mn-ea"/>
                <a:ea typeface="+mn-ea"/>
                <a:cs typeface="+mn-cs"/>
              </a:rPr>
              <a:t>产生测试信号</a:t>
            </a:r>
            <a:endParaRPr kumimoji="0" lang="zh-CN" altLang="en-US" sz="2200" b="1" i="0" u="none" strike="noStrike" kern="0" cap="none" spc="0" normalizeH="0" baseline="0" noProof="0" dirty="0" smtClean="0">
              <a:ln>
                <a:noFill/>
              </a:ln>
              <a:solidFill>
                <a:srgbClr val="1908F8"/>
              </a:solidFill>
              <a:effectLst/>
              <a:uLnTx/>
              <a:uFillTx/>
              <a:latin typeface="+mn-ea"/>
              <a:ea typeface="+mn-ea"/>
              <a:cs typeface="+mn-cs"/>
            </a:endParaRPr>
          </a:p>
          <a:p>
            <a:pPr marL="342900" marR="0" lvl="0" indent="-342900" algn="just" defTabSz="914400" rtl="0" eaLnBrk="0" fontAlgn="base" latinLnBrk="0" hangingPunct="0">
              <a:lnSpc>
                <a:spcPct val="150000"/>
              </a:lnSpc>
              <a:spcBef>
                <a:spcPct val="0"/>
              </a:spcBef>
              <a:spcAft>
                <a:spcPct val="0"/>
              </a:spcAft>
              <a:buClrTx/>
              <a:buSzTx/>
              <a:buFontTx/>
              <a:buNone/>
              <a:defRPr/>
            </a:pPr>
            <a:r>
              <a:rPr kumimoji="0" lang="en-US" altLang="zh-CN" sz="2200" b="1" i="0" u="none" strike="noStrike" kern="0" cap="none" spc="0" normalizeH="0" baseline="0" noProof="0" dirty="0" smtClean="0">
                <a:ln>
                  <a:noFill/>
                </a:ln>
                <a:solidFill>
                  <a:srgbClr val="FF0000"/>
                </a:solidFill>
                <a:effectLst/>
                <a:uLnTx/>
                <a:uFillTx/>
                <a:latin typeface="+mn-ea"/>
                <a:ea typeface="+mn-ea"/>
                <a:cs typeface="+mn-cs"/>
              </a:rPr>
              <a:t>always</a:t>
            </a:r>
            <a:r>
              <a:rPr kumimoji="0" lang="en-US" altLang="zh-CN" sz="2200" b="1" i="0" u="none" strike="noStrike" kern="0" cap="none" spc="0" normalizeH="0" baseline="0" noProof="0" dirty="0" smtClean="0">
                <a:ln>
                  <a:noFill/>
                </a:ln>
                <a:solidFill>
                  <a:schemeClr val="tx1"/>
                </a:solidFill>
                <a:effectLst/>
                <a:uLnTx/>
                <a:uFillTx/>
                <a:latin typeface="+mn-ea"/>
                <a:ea typeface="+mn-ea"/>
                <a:cs typeface="+mn-cs"/>
              </a:rPr>
              <a:t> #delay  begin …;  end  … …   //</a:t>
            </a:r>
            <a:r>
              <a:rPr kumimoji="0" lang="zh-CN" altLang="en-US" sz="2200" b="1" i="0" u="none" strike="noStrike" kern="0" cap="none" spc="0" normalizeH="0" baseline="0" noProof="0" dirty="0" smtClean="0">
                <a:ln>
                  <a:noFill/>
                </a:ln>
                <a:solidFill>
                  <a:srgbClr val="1908F8"/>
                </a:solidFill>
                <a:effectLst/>
                <a:uLnTx/>
                <a:uFillTx/>
                <a:latin typeface="+mn-ea"/>
                <a:ea typeface="+mn-ea"/>
                <a:cs typeface="+mn-cs"/>
              </a:rPr>
              <a:t>产生测试信号</a:t>
            </a:r>
            <a:endParaRPr kumimoji="0" lang="zh-CN" altLang="en-US" sz="2200" b="1" i="0" u="none" strike="noStrike" kern="0" cap="none" spc="0" normalizeH="0" baseline="0" noProof="0" dirty="0" smtClean="0">
              <a:ln>
                <a:noFill/>
              </a:ln>
              <a:solidFill>
                <a:srgbClr val="1908F8"/>
              </a:solidFill>
              <a:effectLst/>
              <a:uLnTx/>
              <a:uFillTx/>
              <a:latin typeface="+mn-ea"/>
              <a:ea typeface="+mn-ea"/>
              <a:cs typeface="+mn-cs"/>
            </a:endParaRPr>
          </a:p>
          <a:p>
            <a:pPr marL="342900" marR="0" lvl="0" indent="-342900" algn="just" defTabSz="914400" rtl="0" eaLnBrk="0" fontAlgn="base" latinLnBrk="0" hangingPunct="0">
              <a:lnSpc>
                <a:spcPct val="150000"/>
              </a:lnSpc>
              <a:spcBef>
                <a:spcPct val="0"/>
              </a:spcBef>
              <a:spcAft>
                <a:spcPct val="0"/>
              </a:spcAft>
              <a:buClrTx/>
              <a:buSzTx/>
              <a:buFontTx/>
              <a:buNone/>
              <a:defRPr/>
            </a:pPr>
            <a:endParaRPr kumimoji="0" lang="zh-CN" altLang="en-US"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0" fontAlgn="base" latinLnBrk="0" hangingPunct="0">
              <a:lnSpc>
                <a:spcPct val="150000"/>
              </a:lnSpc>
              <a:spcBef>
                <a:spcPct val="0"/>
              </a:spcBef>
              <a:spcAft>
                <a:spcPct val="0"/>
              </a:spcAft>
              <a:buClrTx/>
              <a:buSzTx/>
              <a:buFontTx/>
              <a:buNone/>
              <a:defRPr/>
            </a:pPr>
            <a:r>
              <a:rPr kumimoji="0" lang="en-US" altLang="zh-CN" sz="2200" b="1" i="0" u="none" strike="noStrike" kern="0" cap="none" spc="0" normalizeH="0" baseline="0" noProof="0" dirty="0" smtClean="0">
                <a:ln>
                  <a:noFill/>
                </a:ln>
                <a:solidFill>
                  <a:srgbClr val="1908F8"/>
                </a:solidFill>
                <a:effectLst/>
                <a:uLnTx/>
                <a:uFillTx/>
                <a:latin typeface="+mn-ea"/>
                <a:ea typeface="+mn-ea"/>
                <a:cs typeface="+mn-cs"/>
              </a:rPr>
              <a:t>initial</a:t>
            </a:r>
            <a:r>
              <a:rPr kumimoji="0" lang="en-US" altLang="zh-CN" sz="2200" b="1" i="0" u="none" strike="noStrike" kern="0" cap="none" spc="0" normalizeH="0" baseline="0" noProof="0" dirty="0" smtClean="0">
                <a:ln>
                  <a:noFill/>
                </a:ln>
                <a:solidFill>
                  <a:schemeClr val="tx1"/>
                </a:solidFill>
                <a:effectLst/>
                <a:uLnTx/>
                <a:uFillTx/>
                <a:latin typeface="+mn-ea"/>
                <a:ea typeface="+mn-ea"/>
                <a:cs typeface="+mn-cs"/>
              </a:rPr>
              <a:t> begin ….; ….; ….    end    //</a:t>
            </a:r>
            <a:r>
              <a:rPr kumimoji="0" lang="zh-CN" altLang="en-US" sz="2200" b="1" i="0" u="none" strike="noStrike" kern="0" cap="none" spc="0" normalizeH="0" baseline="0" noProof="0" dirty="0" smtClean="0">
                <a:ln>
                  <a:noFill/>
                </a:ln>
                <a:solidFill>
                  <a:srgbClr val="1908F8"/>
                </a:solidFill>
                <a:effectLst/>
                <a:uLnTx/>
                <a:uFillTx/>
                <a:latin typeface="+mn-ea"/>
                <a:ea typeface="+mn-ea"/>
                <a:cs typeface="+mn-cs"/>
              </a:rPr>
              <a:t>记录输出和响应</a:t>
            </a:r>
            <a:endParaRPr kumimoji="0" lang="zh-CN" altLang="en-US" sz="2200" b="1" i="0" u="none" strike="noStrike" kern="0" cap="none" spc="0" normalizeH="0" baseline="0" noProof="0" dirty="0" smtClean="0">
              <a:ln>
                <a:noFill/>
              </a:ln>
              <a:solidFill>
                <a:srgbClr val="1908F8"/>
              </a:solidFill>
              <a:effectLst/>
              <a:uLnTx/>
              <a:uFillTx/>
              <a:latin typeface="+mn-ea"/>
              <a:ea typeface="+mn-ea"/>
              <a:cs typeface="+mn-cs"/>
            </a:endParaRPr>
          </a:p>
          <a:p>
            <a:pPr marL="342900" marR="0" lvl="0" indent="-342900" algn="just" defTabSz="914400" rtl="0" eaLnBrk="0" fontAlgn="base" latinLnBrk="0" hangingPunct="0">
              <a:lnSpc>
                <a:spcPct val="150000"/>
              </a:lnSpc>
              <a:spcBef>
                <a:spcPct val="0"/>
              </a:spcBef>
              <a:spcAft>
                <a:spcPct val="0"/>
              </a:spcAft>
              <a:buClrTx/>
              <a:buSzTx/>
              <a:buFontTx/>
              <a:buNone/>
              <a:defRPr/>
            </a:pPr>
            <a:r>
              <a:rPr kumimoji="0" lang="en-US" altLang="zh-CN" sz="2200" b="1" i="0" u="none" strike="noStrike" kern="0" cap="none" spc="0" normalizeH="0" baseline="0" noProof="0" dirty="0" err="1" smtClean="0">
                <a:ln>
                  <a:noFill/>
                </a:ln>
                <a:solidFill>
                  <a:schemeClr val="tx1"/>
                </a:solidFill>
                <a:effectLst/>
                <a:uLnTx/>
                <a:uFillTx/>
                <a:latin typeface="+mn-ea"/>
                <a:ea typeface="+mn-ea"/>
                <a:cs typeface="+mn-cs"/>
              </a:rPr>
              <a:t>endmodule</a:t>
            </a:r>
            <a:endParaRPr kumimoji="0" lang="en-US" altLang="zh-CN" sz="2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ctr" defTabSz="914400" rtl="0" eaLnBrk="0" fontAlgn="base" latinLnBrk="0" hangingPunct="0">
              <a:lnSpc>
                <a:spcPct val="150000"/>
              </a:lnSpc>
              <a:spcBef>
                <a:spcPct val="0"/>
              </a:spcBef>
              <a:spcAft>
                <a:spcPct val="0"/>
              </a:spcAft>
              <a:buClrTx/>
              <a:buSzTx/>
              <a:buFontTx/>
              <a:buNone/>
              <a:defRPr/>
            </a:pPr>
            <a:endParaRPr kumimoji="1" lang="en-US" altLang="zh-CN" sz="2200" b="1"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ransition spd="med">
    <p:cover dir="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noRot="1" noChangeArrowheads="1"/>
          </p:cNvSpPr>
          <p:nvPr>
            <p:ph type="title"/>
          </p:nvPr>
        </p:nvSpPr>
        <p:spPr>
          <a:xfrm>
            <a:off x="849313" y="198438"/>
            <a:ext cx="7772400" cy="738188"/>
          </a:xfrm>
          <a:extLst>
            <a:ext uri="{909E8E84-426E-40DD-AFC4-6F175D3DCCD1}">
              <a14:hiddenFill xmlns:a14="http://schemas.microsoft.com/office/drawing/2010/main">
                <a:solidFill>
                  <a:srgbClr val="FF7C80"/>
                </a:solidFill>
              </a14:hiddenFill>
            </a:ext>
          </a:extLst>
        </p:spPr>
        <p:txBody>
          <a:bodyPr vert="horz" wrap="square" lIns="91440" tIns="45720" rIns="91440" bIns="45720" numCol="1" anchor="b"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3200" b="1" i="0" u="none" strike="noStrike" kern="0" cap="none" spc="0" normalizeH="0" baseline="0" noProof="0" dirty="0" smtClean="0">
                <a:ln>
                  <a:noFill/>
                </a:ln>
                <a:solidFill>
                  <a:srgbClr val="CC0000"/>
                </a:solidFill>
                <a:effectLst/>
                <a:uLnTx/>
                <a:uFillTx/>
                <a:latin typeface="+mn-ea"/>
                <a:ea typeface="+mn-ea"/>
                <a:cs typeface="+mj-cs"/>
              </a:rPr>
              <a:t>Test Bench —</a:t>
            </a:r>
            <a:r>
              <a:rPr kumimoji="1" lang="zh-CN" altLang="en-US" sz="3200" b="1" i="0" u="none" strike="noStrike" kern="0" cap="none" spc="0" normalizeH="0" baseline="0" noProof="0" dirty="0" smtClean="0">
                <a:ln>
                  <a:noFill/>
                </a:ln>
                <a:solidFill>
                  <a:srgbClr val="CC0000"/>
                </a:solidFill>
                <a:effectLst/>
                <a:uLnTx/>
                <a:uFillTx/>
                <a:latin typeface="+mn-ea"/>
                <a:ea typeface="+mn-ea"/>
                <a:cs typeface="+mj-cs"/>
              </a:rPr>
              <a:t>过程</a:t>
            </a:r>
            <a:r>
              <a:rPr kumimoji="1" lang="en-US" altLang="zh-CN" sz="3200" b="1" i="0" u="none" strike="noStrike" kern="0" cap="none" spc="0" normalizeH="0" baseline="0" noProof="0" dirty="0" smtClean="0">
                <a:ln>
                  <a:noFill/>
                </a:ln>
                <a:solidFill>
                  <a:srgbClr val="CC0000"/>
                </a:solidFill>
                <a:effectLst/>
                <a:uLnTx/>
                <a:uFillTx/>
                <a:latin typeface="+mn-ea"/>
                <a:ea typeface="+mn-ea"/>
                <a:cs typeface="+mj-cs"/>
              </a:rPr>
              <a:t>(procedural block)</a:t>
            </a:r>
            <a:endParaRPr kumimoji="1" lang="en-US" altLang="zh-CN" sz="3200" b="1" i="0" u="none" strike="noStrike" kern="0" cap="none" spc="0" normalizeH="0" baseline="0" noProof="0" dirty="0" smtClean="0">
              <a:ln>
                <a:noFill/>
              </a:ln>
              <a:solidFill>
                <a:srgbClr val="CC0000"/>
              </a:solidFill>
              <a:effectLst/>
              <a:uLnTx/>
              <a:uFillTx/>
              <a:latin typeface="+mn-ea"/>
              <a:ea typeface="+mn-ea"/>
              <a:cs typeface="+mj-cs"/>
            </a:endParaRPr>
          </a:p>
        </p:txBody>
      </p:sp>
      <p:sp>
        <p:nvSpPr>
          <p:cNvPr id="33795" name="Rectangle 3"/>
          <p:cNvSpPr>
            <a:spLocks noGrp="1" noChangeArrowheads="1"/>
          </p:cNvSpPr>
          <p:nvPr>
            <p:ph idx="1"/>
          </p:nvPr>
        </p:nvSpPr>
        <p:spPr>
          <a:xfrm>
            <a:off x="412750" y="1449388"/>
            <a:ext cx="8208963" cy="4967288"/>
          </a:xfrm>
          <a:solidFill>
            <a:schemeClr val="accent6">
              <a:lumMod val="20000"/>
              <a:lumOff val="80000"/>
            </a:schemeClr>
          </a:solidFill>
          <a:ln w="31750">
            <a:solidFill>
              <a:schemeClr val="tx1"/>
            </a:solidFill>
            <a:miter lim="800000"/>
          </a:ln>
        </p:spPr>
        <p:txBody>
          <a:bodyPr vert="horz" wrap="square" lIns="91440" tIns="45720" rIns="91440" bIns="45720" numCol="1" anchor="t" anchorCtr="0" compatLnSpc="1">
            <a:spAutoFit/>
          </a:bodyPr>
          <a:lstStyle/>
          <a:p>
            <a:pPr marL="914400" marR="0" lvl="1" indent="-457200" algn="l" defTabSz="914400" rtl="0" eaLnBrk="0" fontAlgn="base" latinLnBrk="0" hangingPunct="0">
              <a:lnSpc>
                <a:spcPct val="100000"/>
              </a:lnSpc>
              <a:spcBef>
                <a:spcPct val="0"/>
              </a:spcBef>
              <a:spcAft>
                <a:spcPct val="0"/>
              </a:spcAft>
              <a:buClr>
                <a:srgbClr val="FF0000"/>
              </a:buClr>
              <a:buSzPct val="120000"/>
              <a:buFont typeface="Wingdings" panose="05000000000000000000" pitchFamily="2" charset="2"/>
              <a:buChar char="ü"/>
              <a:defRPr/>
            </a:pPr>
            <a:r>
              <a:rPr kumimoji="1" lang="en-US" altLang="zh-CN" sz="2800" b="1" i="1" u="none" strike="noStrike" kern="0" cap="none" spc="0" normalizeH="0" baseline="0" noProof="0" dirty="0" smtClean="0">
                <a:ln>
                  <a:noFill/>
                </a:ln>
                <a:solidFill>
                  <a:srgbClr val="000000"/>
                </a:solidFill>
                <a:effectLst/>
                <a:uLnTx/>
                <a:uFillTx/>
                <a:latin typeface="Times New Roman" panose="02020603050405020304" pitchFamily="18" charset="0"/>
                <a:ea typeface="楷体_GB2312" pitchFamily="49" charset="-122"/>
              </a:rPr>
              <a:t>Test Bench</a:t>
            </a:r>
            <a:r>
              <a:rPr kumimoji="1" lang="en-US" altLang="zh-CN" sz="2800" b="1" i="0" u="none" strike="noStrike" kern="0" cap="none" spc="0" normalizeH="0" baseline="0" noProof="0" dirty="0" smtClean="0">
                <a:ln>
                  <a:noFill/>
                </a:ln>
                <a:solidFill>
                  <a:srgbClr val="000000"/>
                </a:solidFill>
                <a:effectLst/>
                <a:uLnTx/>
                <a:uFillTx/>
                <a:latin typeface="Times New Roman" panose="02020603050405020304" pitchFamily="18" charset="0"/>
                <a:ea typeface="楷体_GB2312" pitchFamily="49" charset="-122"/>
              </a:rPr>
              <a:t> </a:t>
            </a: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楷体_GB2312" pitchFamily="49" charset="-122"/>
              </a:rPr>
              <a:t>通常采用过程语句进行行为级描述。</a:t>
            </a:r>
            <a:r>
              <a:rPr kumimoji="1" lang="en-US" altLang="zh-CN" sz="2800" b="1" i="1" u="none" strike="noStrike" kern="0" cap="none" spc="0" normalizeH="0" baseline="0" noProof="0" dirty="0" smtClean="0">
                <a:ln>
                  <a:noFill/>
                </a:ln>
                <a:solidFill>
                  <a:srgbClr val="000000"/>
                </a:solidFill>
                <a:effectLst/>
                <a:uLnTx/>
                <a:uFillTx/>
                <a:latin typeface="Times New Roman" panose="02020603050405020304" pitchFamily="18" charset="0"/>
                <a:ea typeface="楷体_GB2312" pitchFamily="49" charset="-122"/>
              </a:rPr>
              <a:t>Test Bench</a:t>
            </a: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楷体_GB2312" pitchFamily="49" charset="-122"/>
              </a:rPr>
              <a:t>的激励信号在一个过程语句中描述。</a:t>
            </a:r>
            <a:endPar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楷体_GB2312" pitchFamily="49" charset="-122"/>
            </a:endParaRPr>
          </a:p>
          <a:p>
            <a:pPr marL="914400" marR="0" lvl="1" indent="-457200" algn="l" defTabSz="914400" rtl="0" eaLnBrk="0" fontAlgn="base" latinLnBrk="0" hangingPunct="0">
              <a:lnSpc>
                <a:spcPct val="100000"/>
              </a:lnSpc>
              <a:spcBef>
                <a:spcPct val="0"/>
              </a:spcBef>
              <a:spcAft>
                <a:spcPct val="0"/>
              </a:spcAft>
              <a:buClr>
                <a:srgbClr val="FF0000"/>
              </a:buClr>
              <a:buSzPct val="120000"/>
              <a:buFont typeface="Wingdings" panose="05000000000000000000" pitchFamily="2" charset="2"/>
              <a:buChar char="ü"/>
              <a:defRPr/>
            </a:pP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楷体_GB2312" pitchFamily="49" charset="-122"/>
              </a:rPr>
              <a:t>过程语句有两种：</a:t>
            </a:r>
            <a:endPar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楷体_GB2312" pitchFamily="49" charset="-122"/>
            </a:endParaRPr>
          </a:p>
          <a:p>
            <a:pPr marL="1295400" marR="0" lvl="2" indent="-381000" algn="l" defTabSz="914400" rtl="0" eaLnBrk="0" fontAlgn="base" latinLnBrk="0" hangingPunct="0">
              <a:lnSpc>
                <a:spcPct val="100000"/>
              </a:lnSpc>
              <a:spcBef>
                <a:spcPct val="0"/>
              </a:spcBef>
              <a:spcAft>
                <a:spcPct val="0"/>
              </a:spcAft>
              <a:buClr>
                <a:srgbClr val="FF9900"/>
              </a:buClr>
              <a:buSzTx/>
              <a:buFontTx/>
              <a:buChar char="•"/>
              <a:defRPr/>
            </a:pPr>
            <a:r>
              <a:rPr kumimoji="1" lang="en-US" altLang="zh-CN" sz="2800" b="1" i="1" u="none" strike="noStrike" kern="0" cap="none" spc="0" normalizeH="0" baseline="0" noProof="0" dirty="0" smtClean="0">
                <a:ln>
                  <a:noFill/>
                </a:ln>
                <a:solidFill>
                  <a:srgbClr val="00CC99"/>
                </a:solidFill>
                <a:effectLst/>
                <a:uLnTx/>
                <a:uFillTx/>
                <a:latin typeface="Times New Roman" panose="02020603050405020304" pitchFamily="18" charset="0"/>
                <a:ea typeface="楷体_GB2312" pitchFamily="49" charset="-122"/>
              </a:rPr>
              <a:t>initial</a:t>
            </a:r>
            <a:r>
              <a:rPr kumimoji="1" lang="en-US" altLang="zh-CN" sz="2800" b="1" i="0" u="none" strike="noStrike" kern="0" cap="none" spc="0" normalizeH="0" baseline="0" noProof="0" dirty="0" smtClean="0">
                <a:ln>
                  <a:noFill/>
                </a:ln>
                <a:solidFill>
                  <a:srgbClr val="00CC99"/>
                </a:solidFill>
                <a:effectLst/>
                <a:uLnTx/>
                <a:uFillTx/>
                <a:latin typeface="Times New Roman" panose="02020603050405020304" pitchFamily="18" charset="0"/>
                <a:ea typeface="楷体_GB2312" pitchFamily="49" charset="-122"/>
              </a:rPr>
              <a:t>   </a:t>
            </a:r>
            <a:r>
              <a:rPr kumimoji="1" lang="zh-CN" altLang="en-US" sz="2800" b="1" i="0" u="none" strike="noStrike" kern="0" cap="none" spc="0" normalizeH="0" baseline="0" noProof="0" dirty="0" smtClean="0">
                <a:ln>
                  <a:noFill/>
                </a:ln>
                <a:solidFill>
                  <a:srgbClr val="00CC99"/>
                </a:solidFill>
                <a:effectLst/>
                <a:uLnTx/>
                <a:uFillTx/>
                <a:latin typeface="Times New Roman" panose="02020603050405020304" pitchFamily="18" charset="0"/>
                <a:ea typeface="楷体_GB2312" pitchFamily="49" charset="-122"/>
              </a:rPr>
              <a:t>：只执行一次</a:t>
            </a:r>
            <a:endParaRPr kumimoji="1" lang="zh-CN" altLang="en-US" sz="2800" b="1" i="0" u="none" strike="noStrike" kern="0" cap="none" spc="0" normalizeH="0" baseline="0" noProof="0" dirty="0" smtClean="0">
              <a:ln>
                <a:noFill/>
              </a:ln>
              <a:solidFill>
                <a:srgbClr val="00CC99"/>
              </a:solidFill>
              <a:effectLst/>
              <a:uLnTx/>
              <a:uFillTx/>
              <a:latin typeface="Times New Roman" panose="02020603050405020304" pitchFamily="18" charset="0"/>
              <a:ea typeface="楷体_GB2312" pitchFamily="49" charset="-122"/>
            </a:endParaRPr>
          </a:p>
          <a:p>
            <a:pPr marL="1295400" marR="0" lvl="2" indent="-381000" algn="l" defTabSz="914400" rtl="0" eaLnBrk="0" fontAlgn="base" latinLnBrk="0" hangingPunct="0">
              <a:lnSpc>
                <a:spcPct val="100000"/>
              </a:lnSpc>
              <a:spcBef>
                <a:spcPct val="0"/>
              </a:spcBef>
              <a:spcAft>
                <a:spcPct val="0"/>
              </a:spcAft>
              <a:buClr>
                <a:srgbClr val="FF9900"/>
              </a:buClr>
              <a:buSzTx/>
              <a:buFontTx/>
              <a:buChar char="•"/>
              <a:defRPr/>
            </a:pPr>
            <a:r>
              <a:rPr kumimoji="1" lang="en-US" altLang="zh-CN" sz="2800" b="1" i="1" u="none" strike="noStrike" kern="0" cap="none" spc="0" normalizeH="0" baseline="0" noProof="0" dirty="0" smtClean="0">
                <a:ln>
                  <a:noFill/>
                </a:ln>
                <a:solidFill>
                  <a:srgbClr val="00CC99"/>
                </a:solidFill>
                <a:effectLst/>
                <a:uLnTx/>
                <a:uFillTx/>
                <a:latin typeface="Times New Roman" panose="02020603050405020304" pitchFamily="18" charset="0"/>
                <a:ea typeface="楷体_GB2312" pitchFamily="49" charset="-122"/>
              </a:rPr>
              <a:t>always</a:t>
            </a:r>
            <a:r>
              <a:rPr kumimoji="1" lang="en-US" altLang="zh-CN" sz="2800" b="1" i="0" u="none" strike="noStrike" kern="0" cap="none" spc="0" normalizeH="0" baseline="0" noProof="0" dirty="0" smtClean="0">
                <a:ln>
                  <a:noFill/>
                </a:ln>
                <a:solidFill>
                  <a:srgbClr val="00CC99"/>
                </a:solidFill>
                <a:effectLst/>
                <a:uLnTx/>
                <a:uFillTx/>
                <a:latin typeface="Times New Roman" panose="02020603050405020304" pitchFamily="18" charset="0"/>
                <a:ea typeface="楷体_GB2312" pitchFamily="49" charset="-122"/>
              </a:rPr>
              <a:t> </a:t>
            </a:r>
            <a:r>
              <a:rPr kumimoji="1" lang="zh-CN" altLang="en-US" sz="2800" b="1" i="0" u="none" strike="noStrike" kern="0" cap="none" spc="0" normalizeH="0" baseline="0" noProof="0" dirty="0" smtClean="0">
                <a:ln>
                  <a:noFill/>
                </a:ln>
                <a:solidFill>
                  <a:srgbClr val="00CC99"/>
                </a:solidFill>
                <a:effectLst/>
                <a:uLnTx/>
                <a:uFillTx/>
                <a:latin typeface="Times New Roman" panose="02020603050405020304" pitchFamily="18" charset="0"/>
                <a:ea typeface="楷体_GB2312" pitchFamily="49" charset="-122"/>
              </a:rPr>
              <a:t>：循环执行</a:t>
            </a:r>
            <a:endParaRPr kumimoji="1" lang="zh-CN" altLang="en-US" sz="28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endParaRPr>
          </a:p>
          <a:p>
            <a:pPr marL="914400" marR="0" lvl="1" indent="-457200" algn="l" defTabSz="914400" rtl="0" eaLnBrk="0" fontAlgn="base" latinLnBrk="0" hangingPunct="0">
              <a:lnSpc>
                <a:spcPct val="100000"/>
              </a:lnSpc>
              <a:spcBef>
                <a:spcPct val="0"/>
              </a:spcBef>
              <a:spcAft>
                <a:spcPct val="0"/>
              </a:spcAft>
              <a:buClr>
                <a:srgbClr val="FF0000"/>
              </a:buClr>
              <a:buSzPct val="120000"/>
              <a:buFont typeface="Wingdings" panose="05000000000000000000" pitchFamily="2" charset="2"/>
              <a:buChar char="ü"/>
              <a:defRPr/>
            </a:pP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楷体_GB2312" pitchFamily="49" charset="-122"/>
              </a:rPr>
              <a:t>过程语句的活动与执行是有差别的：</a:t>
            </a:r>
            <a:endPar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楷体_GB2312" pitchFamily="49" charset="-122"/>
            </a:endParaRPr>
          </a:p>
          <a:p>
            <a:pPr marL="1295400" marR="0" lvl="2" indent="-381000" algn="l" defTabSz="914400" rtl="0" eaLnBrk="0" fontAlgn="base" latinLnBrk="0" hangingPunct="0">
              <a:lnSpc>
                <a:spcPct val="100000"/>
              </a:lnSpc>
              <a:spcBef>
                <a:spcPct val="0"/>
              </a:spcBef>
              <a:spcAft>
                <a:spcPct val="0"/>
              </a:spcAft>
              <a:buClr>
                <a:srgbClr val="FF9900"/>
              </a:buClr>
              <a:buSzTx/>
              <a:buFontTx/>
              <a:buChar char="•"/>
              <a:defRPr/>
            </a:pPr>
            <a:r>
              <a:rPr kumimoji="1" lang="zh-CN" altLang="en-US" sz="2800" b="1" i="0" u="none" strike="noStrike" kern="0" cap="none" spc="0" normalizeH="0" baseline="0" noProof="0" dirty="0" smtClean="0">
                <a:ln>
                  <a:noFill/>
                </a:ln>
                <a:solidFill>
                  <a:srgbClr val="00CC99"/>
                </a:solidFill>
                <a:effectLst/>
                <a:uLnTx/>
                <a:uFillTx/>
                <a:latin typeface="Times New Roman" panose="02020603050405020304" pitchFamily="18" charset="0"/>
                <a:ea typeface="楷体_GB2312" pitchFamily="49" charset="-122"/>
              </a:rPr>
              <a:t>所有过程在时间</a:t>
            </a:r>
            <a:r>
              <a:rPr kumimoji="1" lang="en-US" altLang="zh-CN" sz="2800" b="1" i="0" u="none" strike="noStrike" kern="0" cap="none" spc="0" normalizeH="0" baseline="0" noProof="0" dirty="0" smtClean="0">
                <a:ln>
                  <a:noFill/>
                </a:ln>
                <a:solidFill>
                  <a:srgbClr val="00CC99"/>
                </a:solidFill>
                <a:effectLst/>
                <a:uLnTx/>
                <a:uFillTx/>
                <a:latin typeface="Times New Roman" panose="02020603050405020304" pitchFamily="18" charset="0"/>
                <a:ea typeface="楷体_GB2312" pitchFamily="49" charset="-122"/>
              </a:rPr>
              <a:t>0</a:t>
            </a:r>
            <a:r>
              <a:rPr kumimoji="1" lang="zh-CN" altLang="en-US" sz="2800" b="1" i="0" u="none" strike="noStrike" kern="0" cap="none" spc="0" normalizeH="0" baseline="0" noProof="0" dirty="0" smtClean="0">
                <a:ln>
                  <a:noFill/>
                </a:ln>
                <a:solidFill>
                  <a:srgbClr val="00CC99"/>
                </a:solidFill>
                <a:effectLst/>
                <a:uLnTx/>
                <a:uFillTx/>
                <a:latin typeface="Times New Roman" panose="02020603050405020304" pitchFamily="18" charset="0"/>
                <a:ea typeface="楷体_GB2312" pitchFamily="49" charset="-122"/>
              </a:rPr>
              <a:t>处于活动状态，并根据用户定义的条件等待执行；</a:t>
            </a:r>
            <a:endParaRPr kumimoji="1" lang="zh-CN" altLang="en-US" sz="2800" b="1" i="0" u="none" strike="noStrike" kern="0" cap="none" spc="0" normalizeH="0" baseline="0" noProof="0" dirty="0" smtClean="0">
              <a:ln>
                <a:noFill/>
              </a:ln>
              <a:solidFill>
                <a:srgbClr val="00CC99"/>
              </a:solidFill>
              <a:effectLst/>
              <a:uLnTx/>
              <a:uFillTx/>
              <a:latin typeface="Times New Roman" panose="02020603050405020304" pitchFamily="18" charset="0"/>
              <a:ea typeface="楷体_GB2312" pitchFamily="49" charset="-122"/>
            </a:endParaRPr>
          </a:p>
          <a:p>
            <a:pPr marL="1295400" marR="0" lvl="2" indent="-381000" algn="l" defTabSz="914400" rtl="0" eaLnBrk="0" fontAlgn="base" latinLnBrk="0" hangingPunct="0">
              <a:lnSpc>
                <a:spcPct val="100000"/>
              </a:lnSpc>
              <a:spcBef>
                <a:spcPct val="0"/>
              </a:spcBef>
              <a:spcAft>
                <a:spcPct val="0"/>
              </a:spcAft>
              <a:buClr>
                <a:srgbClr val="FF9900"/>
              </a:buClr>
              <a:buSzTx/>
              <a:buFontTx/>
              <a:buChar char="•"/>
              <a:defRPr/>
            </a:pPr>
            <a:r>
              <a:rPr kumimoji="1" lang="zh-CN" altLang="en-US" sz="2800" b="1" i="0" u="none" strike="noStrike" kern="0" cap="none" spc="0" normalizeH="0" baseline="0" noProof="0" dirty="0" smtClean="0">
                <a:ln>
                  <a:noFill/>
                </a:ln>
                <a:solidFill>
                  <a:srgbClr val="00CC99"/>
                </a:solidFill>
                <a:effectLst/>
                <a:uLnTx/>
                <a:uFillTx/>
                <a:latin typeface="Times New Roman" panose="02020603050405020304" pitchFamily="18" charset="0"/>
                <a:ea typeface="楷体_GB2312" pitchFamily="49" charset="-122"/>
              </a:rPr>
              <a:t>所有过程并行执行，以描述硬件内在的并行性；</a:t>
            </a:r>
            <a:endParaRPr kumimoji="1" lang="zh-CN" altLang="en-US" sz="2800" b="1" i="0" u="none" strike="noStrike" kern="0" cap="none" spc="0" normalizeH="0" baseline="0" noProof="0" dirty="0" smtClean="0">
              <a:ln>
                <a:noFill/>
              </a:ln>
              <a:solidFill>
                <a:srgbClr val="00CC99"/>
              </a:solidFill>
              <a:effectLst/>
              <a:uLnTx/>
              <a:uFillTx/>
              <a:latin typeface="Times New Roman" panose="02020603050405020304" pitchFamily="18" charset="0"/>
              <a:ea typeface="楷体_GB2312" pitchFamily="49" charset="-122"/>
            </a:endParaRPr>
          </a:p>
        </p:txBody>
      </p:sp>
      <p:sp>
        <p:nvSpPr>
          <p:cNvPr id="156676" name="Line 6"/>
          <p:cNvSpPr/>
          <p:nvPr/>
        </p:nvSpPr>
        <p:spPr>
          <a:xfrm flipV="1">
            <a:off x="609600" y="1125538"/>
            <a:ext cx="8534400" cy="17462"/>
          </a:xfrm>
          <a:prstGeom prst="line">
            <a:avLst/>
          </a:prstGeom>
          <a:ln w="25400" cap="flat" cmpd="sng">
            <a:solidFill>
              <a:srgbClr val="969696"/>
            </a:solidFill>
            <a:prstDash val="solid"/>
            <a:headEnd type="none" w="med" len="med"/>
            <a:tailEnd type="none" w="med" len="med"/>
          </a:ln>
        </p:spPr>
      </p:sp>
    </p:spTree>
  </p:cSld>
  <p:clrMapOvr>
    <a:masterClrMapping/>
  </p:clrMapOvr>
  <p:transition spd="med">
    <p:cover dir="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Rectangle 2" descr="Large confetti"/>
          <p:cNvSpPr>
            <a:spLocks noGrp="1" noChangeArrowheads="1"/>
          </p:cNvSpPr>
          <p:nvPr>
            <p:ph type="title" idx="4294967295"/>
          </p:nvPr>
        </p:nvSpPr>
        <p:spPr>
          <a:xfrm>
            <a:off x="539750" y="215900"/>
            <a:ext cx="7467600" cy="630238"/>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dirty="0" smtClean="0">
                <a:ln>
                  <a:noFill/>
                </a:ln>
                <a:solidFill>
                  <a:srgbClr val="FF0000"/>
                </a:solidFill>
                <a:effectLst/>
                <a:uLnTx/>
                <a:uFillTx/>
                <a:latin typeface="+mn-ea"/>
                <a:ea typeface="+mn-ea"/>
                <a:cs typeface="+mj-cs"/>
              </a:rPr>
              <a:t>测试平台的编写</a:t>
            </a:r>
            <a:r>
              <a:rPr kumimoji="1" lang="zh-CN" altLang="en-US" sz="2800" b="1" i="0" u="none" strike="noStrike" kern="0" cap="none" spc="0" normalizeH="0" baseline="0" noProof="0" dirty="0" smtClean="0">
                <a:ln>
                  <a:noFill/>
                </a:ln>
                <a:solidFill>
                  <a:srgbClr val="FF0000"/>
                </a:solidFill>
                <a:effectLst/>
                <a:uLnTx/>
                <a:uFillTx/>
                <a:latin typeface="+mn-ea"/>
                <a:ea typeface="+mn-ea"/>
                <a:cs typeface="+mj-cs"/>
              </a:rPr>
              <a:t> </a:t>
            </a:r>
            <a:endParaRPr kumimoji="1" lang="zh-CN" altLang="en-US" sz="2800" b="1" i="0" u="none" strike="noStrike" kern="0" cap="none" spc="0" normalizeH="0" baseline="0" noProof="0" dirty="0" smtClean="0">
              <a:ln>
                <a:noFill/>
              </a:ln>
              <a:solidFill>
                <a:srgbClr val="FF0000"/>
              </a:solidFill>
              <a:effectLst/>
              <a:uLnTx/>
              <a:uFillTx/>
              <a:latin typeface="+mn-ea"/>
              <a:ea typeface="+mn-ea"/>
              <a:cs typeface="+mj-cs"/>
            </a:endParaRPr>
          </a:p>
        </p:txBody>
      </p:sp>
      <p:sp>
        <p:nvSpPr>
          <p:cNvPr id="157699" name="Rectangle 3"/>
          <p:cNvSpPr/>
          <p:nvPr/>
        </p:nvSpPr>
        <p:spPr>
          <a:xfrm>
            <a:off x="539750" y="1196975"/>
            <a:ext cx="8353425" cy="719138"/>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a:lnSpc>
                <a:spcPct val="105000"/>
              </a:lnSpc>
              <a:spcBef>
                <a:spcPct val="60000"/>
              </a:spcBef>
              <a:buClrTx/>
              <a:buFontTx/>
              <a:buBlip>
                <a:blip r:embed="rId1"/>
              </a:buBlip>
            </a:pPr>
            <a:r>
              <a:rPr lang="zh-CN" altLang="en-US" sz="2000" dirty="0"/>
              <a:t>测试平台（</a:t>
            </a:r>
            <a:r>
              <a:rPr lang="en-US" altLang="zh-CN" sz="2000" dirty="0"/>
              <a:t>testbench</a:t>
            </a:r>
            <a:r>
              <a:rPr lang="zh-CN" altLang="en-US" sz="2000" dirty="0"/>
              <a:t>）</a:t>
            </a:r>
            <a:r>
              <a:rPr lang="zh-CN" altLang="en-US" sz="2000" b="0" dirty="0"/>
              <a:t>：为了模拟数据的输入和输出、测试和验证功能模块正确性而编写的另一个模块。</a:t>
            </a:r>
            <a:endParaRPr lang="zh-CN" altLang="en-US" sz="2000" b="0" dirty="0"/>
          </a:p>
        </p:txBody>
      </p:sp>
      <p:pic>
        <p:nvPicPr>
          <p:cNvPr id="157700" name="Picture 5" descr="Snap8"/>
          <p:cNvPicPr>
            <a:picLocks noChangeAspect="1"/>
          </p:cNvPicPr>
          <p:nvPr/>
        </p:nvPicPr>
        <p:blipFill>
          <a:blip r:embed="rId2"/>
          <a:stretch>
            <a:fillRect/>
          </a:stretch>
        </p:blipFill>
        <p:spPr>
          <a:xfrm>
            <a:off x="395288" y="1989138"/>
            <a:ext cx="6119812" cy="4730750"/>
          </a:xfrm>
          <a:prstGeom prst="rect">
            <a:avLst/>
          </a:prstGeom>
          <a:noFill/>
          <a:ln w="9525" cap="flat" cmpd="sng">
            <a:solidFill>
              <a:srgbClr val="0000FF"/>
            </a:solidFill>
            <a:prstDash val="solid"/>
            <a:miter/>
            <a:headEnd type="none" w="med" len="med"/>
            <a:tailEnd type="none" w="med" len="med"/>
          </a:ln>
        </p:spPr>
      </p:pic>
      <p:pic>
        <p:nvPicPr>
          <p:cNvPr id="157701" name="Picture 6" descr="Snap9"/>
          <p:cNvPicPr>
            <a:picLocks noChangeAspect="1"/>
          </p:cNvPicPr>
          <p:nvPr/>
        </p:nvPicPr>
        <p:blipFill>
          <a:blip r:embed="rId3"/>
          <a:stretch>
            <a:fillRect/>
          </a:stretch>
        </p:blipFill>
        <p:spPr>
          <a:xfrm>
            <a:off x="5580063" y="1916113"/>
            <a:ext cx="3313112" cy="3414712"/>
          </a:xfrm>
          <a:prstGeom prst="rect">
            <a:avLst/>
          </a:prstGeom>
          <a:noFill/>
          <a:ln w="9525">
            <a:noFill/>
          </a:ln>
        </p:spPr>
      </p:pic>
    </p:spTree>
  </p:cSld>
  <p:clrMapOvr>
    <a:masterClrMapping/>
  </p:clrMapOvr>
  <p:transition spd="med">
    <p:cover dir="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7" name="Rectangle 3"/>
          <p:cNvSpPr>
            <a:spLocks noGrp="1" noChangeArrowheads="1"/>
          </p:cNvSpPr>
          <p:nvPr>
            <p:ph idx="1"/>
          </p:nvPr>
        </p:nvSpPr>
        <p:spPr>
          <a:xfrm>
            <a:off x="163513" y="1284288"/>
            <a:ext cx="8850313" cy="4572000"/>
          </a:xfrm>
          <a:solidFill>
            <a:schemeClr val="bg1"/>
          </a:solidFill>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FF0000"/>
                </a:solidFill>
                <a:effectLst/>
                <a:uLnTx/>
                <a:uFillTx/>
                <a:latin typeface="+mn-ea"/>
                <a:ea typeface="+mn-ea"/>
                <a:cs typeface="+mn-cs"/>
              </a:rPr>
              <a:t>如何观察被测模块的响应：</a:t>
            </a:r>
            <a:endParaRPr kumimoji="0" lang="en-US" altLang="zh-CN" sz="3200" b="1" i="0" u="none" strike="noStrike" kern="0" cap="none" spc="0" normalizeH="0" baseline="0" noProof="0" dirty="0" smtClean="0">
              <a:ln>
                <a:noFill/>
              </a:ln>
              <a:solidFill>
                <a:srgbClr val="FF0000"/>
              </a:solidFill>
              <a:effectLst/>
              <a:uLnTx/>
              <a:uFillTx/>
              <a:latin typeface="+mn-ea"/>
              <a:ea typeface="+mn-ea"/>
              <a:cs typeface="+mn-cs"/>
            </a:endParaRPr>
          </a:p>
          <a:p>
            <a:pPr marL="342900" marR="0" lvl="0" indent="-342900" algn="just" defTabSz="914400" rtl="0" eaLnBrk="0" fontAlgn="base" latinLnBrk="0" hangingPunct="0">
              <a:lnSpc>
                <a:spcPct val="100000"/>
              </a:lnSpc>
              <a:spcBef>
                <a:spcPct val="0"/>
              </a:spcBef>
              <a:spcAft>
                <a:spcPct val="0"/>
              </a:spcAft>
              <a:buClrTx/>
              <a:buSzTx/>
              <a:buFontTx/>
              <a:buNone/>
              <a:defRPr/>
            </a:pPr>
            <a:endParaRPr kumimoji="0" lang="zh-CN" altLang="en-US" sz="3200" b="1" i="0" u="none" strike="noStrike" kern="0" cap="none" spc="0" normalizeH="0" baseline="0" noProof="0" dirty="0" smtClean="0">
              <a:ln>
                <a:noFill/>
              </a:ln>
              <a:solidFill>
                <a:srgbClr val="FF0000"/>
              </a:solidFill>
              <a:effectLst/>
              <a:uLnTx/>
              <a:uFillTx/>
              <a:latin typeface="+mn-ea"/>
              <a:ea typeface="+mn-ea"/>
              <a:cs typeface="+mn-cs"/>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  在</a:t>
            </a:r>
            <a:r>
              <a:rPr kumimoji="0" lang="en-US" altLang="zh-CN" sz="2400" b="1" i="0" u="none" strike="noStrike" kern="0" cap="none" spc="0" normalizeH="0" baseline="0" noProof="0" dirty="0" smtClean="0">
                <a:ln>
                  <a:noFill/>
                </a:ln>
                <a:solidFill>
                  <a:schemeClr val="tx1"/>
                </a:solidFill>
                <a:effectLst/>
                <a:uLnTx/>
                <a:uFillTx/>
                <a:latin typeface="+mn-ea"/>
                <a:ea typeface="+mn-ea"/>
                <a:cs typeface="+mn-cs"/>
              </a:rPr>
              <a:t>initial </a:t>
            </a: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块中，用系统任务</a:t>
            </a:r>
            <a:r>
              <a:rPr kumimoji="0" lang="en-US" altLang="zh-CN" sz="2400" b="1" i="0" u="none" strike="noStrike" kern="0" cap="none" spc="0" normalizeH="0" baseline="0" noProof="0" dirty="0" smtClean="0">
                <a:ln>
                  <a:noFill/>
                </a:ln>
                <a:solidFill>
                  <a:schemeClr val="tx1"/>
                </a:solidFill>
                <a:effectLst/>
                <a:uLnTx/>
                <a:uFillTx/>
                <a:latin typeface="+mn-ea"/>
                <a:ea typeface="+mn-ea"/>
                <a:cs typeface="+mn-cs"/>
              </a:rPr>
              <a:t>$time </a:t>
            </a: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和 </a:t>
            </a:r>
            <a:r>
              <a:rPr kumimoji="0" lang="en-US" altLang="zh-CN" sz="2400" b="1" i="0" u="none" strike="noStrike" kern="0" cap="none" spc="0" normalizeH="0" baseline="0" noProof="0" dirty="0" smtClean="0">
                <a:ln>
                  <a:noFill/>
                </a:ln>
                <a:solidFill>
                  <a:schemeClr val="tx1"/>
                </a:solidFill>
                <a:effectLst/>
                <a:uLnTx/>
                <a:uFillTx/>
                <a:latin typeface="+mn-ea"/>
                <a:ea typeface="+mn-ea"/>
                <a:cs typeface="+mn-cs"/>
              </a:rPr>
              <a:t>$monitor</a:t>
            </a:r>
            <a:endParaRPr kumimoji="0"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defRPr/>
            </a:pPr>
            <a:r>
              <a:rPr kumimoji="0" lang="en-US" altLang="zh-CN" sz="2400" b="1" i="0" u="none" strike="noStrike" kern="0" cap="none" spc="0" normalizeH="0" baseline="0" noProof="0" dirty="0" smtClean="0">
                <a:ln>
                  <a:noFill/>
                </a:ln>
                <a:solidFill>
                  <a:schemeClr val="tx1"/>
                </a:solidFill>
                <a:effectLst/>
                <a:uLnTx/>
                <a:uFillTx/>
                <a:latin typeface="+mn-ea"/>
                <a:ea typeface="+mn-ea"/>
                <a:cs typeface="+mn-cs"/>
              </a:rPr>
              <a:t>  $time   </a:t>
            </a: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返回当前的仿真时刻</a:t>
            </a:r>
            <a:endParaRPr kumimoji="0"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  </a:t>
            </a:r>
            <a:r>
              <a:rPr kumimoji="0" lang="en-US" altLang="zh-CN" sz="2400" b="1" i="0" u="none" strike="noStrike" kern="0" cap="none" spc="0" normalizeH="0" baseline="0" noProof="0" dirty="0" smtClean="0">
                <a:ln>
                  <a:noFill/>
                </a:ln>
                <a:solidFill>
                  <a:schemeClr val="tx1"/>
                </a:solidFill>
                <a:effectLst/>
                <a:uLnTx/>
                <a:uFillTx/>
                <a:latin typeface="+mn-ea"/>
                <a:ea typeface="+mn-ea"/>
                <a:cs typeface="+mn-cs"/>
              </a:rPr>
              <a:t>$monitor </a:t>
            </a: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只要在其变量列表中有某一个或某几个变</a:t>
            </a:r>
            <a:endParaRPr kumimoji="0"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    量值发生变化，便在仿真单位时间结束时显示其变</a:t>
            </a:r>
            <a:endParaRPr kumimoji="0"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    量列表中所有变量的值。</a:t>
            </a:r>
            <a:endParaRPr kumimoji="0"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None/>
              <a:defRPr/>
            </a:pPr>
            <a:endParaRPr kumimoji="0"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例：</a:t>
            </a:r>
            <a:endParaRPr kumimoji="0"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  </a:t>
            </a:r>
            <a:r>
              <a:rPr kumimoji="0" lang="en-US" altLang="zh-CN" sz="2400" b="1" i="0" u="none" strike="noStrike" kern="0" cap="none" spc="0" normalizeH="0" baseline="0" noProof="0" dirty="0" smtClean="0">
                <a:ln>
                  <a:noFill/>
                </a:ln>
                <a:solidFill>
                  <a:schemeClr val="tx1"/>
                </a:solidFill>
                <a:effectLst/>
                <a:uLnTx/>
                <a:uFillTx/>
                <a:latin typeface="+mn-ea"/>
                <a:ea typeface="+mn-ea"/>
                <a:cs typeface="+mn-cs"/>
              </a:rPr>
              <a:t>initial </a:t>
            </a:r>
            <a:endParaRPr kumimoji="0"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ea"/>
                <a:ea typeface="+mn-ea"/>
                <a:cs typeface="+mn-cs"/>
              </a:rPr>
              <a:t>  begin</a:t>
            </a:r>
            <a:endParaRPr kumimoji="0"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ea"/>
                <a:ea typeface="+mn-ea"/>
                <a:cs typeface="+mn-cs"/>
              </a:rPr>
              <a:t>  $monitor ($time, ,“out=%b a=%b </a:t>
            </a:r>
            <a:r>
              <a:rPr kumimoji="0" lang="en-US" altLang="zh-CN" sz="2400" b="1" i="0" u="none" strike="noStrike" kern="0" cap="none" spc="0" normalizeH="0" baseline="0" noProof="0" dirty="0" err="1" smtClean="0">
                <a:ln>
                  <a:noFill/>
                </a:ln>
                <a:solidFill>
                  <a:schemeClr val="tx1"/>
                </a:solidFill>
                <a:effectLst/>
                <a:uLnTx/>
                <a:uFillTx/>
                <a:latin typeface="+mn-ea"/>
                <a:ea typeface="+mn-ea"/>
                <a:cs typeface="+mn-cs"/>
              </a:rPr>
              <a:t>sel</a:t>
            </a:r>
            <a:r>
              <a:rPr kumimoji="0" lang="en-US" altLang="zh-CN" sz="2400" b="1" i="0" u="none" strike="noStrike" kern="0" cap="none" spc="0" normalizeH="0" baseline="0" noProof="0" dirty="0" smtClean="0">
                <a:ln>
                  <a:noFill/>
                </a:ln>
                <a:solidFill>
                  <a:schemeClr val="tx1"/>
                </a:solidFill>
                <a:effectLst/>
                <a:uLnTx/>
                <a:uFillTx/>
                <a:latin typeface="+mn-ea"/>
                <a:ea typeface="+mn-ea"/>
                <a:cs typeface="+mn-cs"/>
              </a:rPr>
              <a:t>=%b”,</a:t>
            </a:r>
            <a:r>
              <a:rPr kumimoji="0" lang="en-US" altLang="zh-CN" sz="2400" b="1" i="0" u="none" strike="noStrike" kern="0" cap="none" spc="0" normalizeH="0" baseline="0" noProof="0" dirty="0" err="1" smtClean="0">
                <a:ln>
                  <a:noFill/>
                </a:ln>
                <a:solidFill>
                  <a:schemeClr val="tx1"/>
                </a:solidFill>
                <a:effectLst/>
                <a:uLnTx/>
                <a:uFillTx/>
                <a:latin typeface="+mn-ea"/>
                <a:ea typeface="+mn-ea"/>
                <a:cs typeface="+mn-cs"/>
              </a:rPr>
              <a:t>out,a,b,sel</a:t>
            </a:r>
            <a:r>
              <a:rPr kumimoji="0" lang="en-US" altLang="zh-CN" sz="2400" b="1" i="0" u="none" strike="noStrike" kern="0" cap="none" spc="0" normalizeH="0" baseline="0" noProof="0" dirty="0" smtClean="0">
                <a:ln>
                  <a:noFill/>
                </a:ln>
                <a:solidFill>
                  <a:schemeClr val="tx1"/>
                </a:solidFill>
                <a:effectLst/>
                <a:uLnTx/>
                <a:uFillTx/>
                <a:latin typeface="+mn-ea"/>
                <a:ea typeface="+mn-ea"/>
                <a:cs typeface="+mn-cs"/>
              </a:rPr>
              <a:t>);</a:t>
            </a:r>
            <a:endParaRPr kumimoji="0"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ea"/>
                <a:ea typeface="+mn-ea"/>
                <a:cs typeface="+mn-cs"/>
              </a:rPr>
              <a:t>  end</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ransition spd="med">
    <p:cover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70659"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1  </a:t>
            </a:r>
            <a:r>
              <a:rPr lang="zh-CN" altLang="en-US" dirty="0">
                <a:latin typeface="华文楷体" panose="02010600040101010101" pitchFamily="2" charset="-122"/>
              </a:rPr>
              <a:t>引言</a:t>
            </a:r>
            <a:endParaRPr lang="zh-CN" altLang="en-US" dirty="0">
              <a:latin typeface="华文楷体" panose="02010600040101010101" pitchFamily="2" charset="-122"/>
            </a:endParaRPr>
          </a:p>
        </p:txBody>
      </p:sp>
      <p:sp>
        <p:nvSpPr>
          <p:cNvPr id="1584131" name="Rectangle 3"/>
          <p:cNvSpPr>
            <a:spLocks noGrp="1"/>
          </p:cNvSpPr>
          <p:nvPr>
            <p:ph idx="1"/>
          </p:nvPr>
        </p:nvSpPr>
        <p:spPr>
          <a:xfrm>
            <a:off x="731838" y="1616075"/>
            <a:ext cx="7502525" cy="4784725"/>
          </a:xfrm>
          <a:ln/>
        </p:spPr>
        <p:txBody>
          <a:bodyPr vert="horz" wrap="square" lIns="91440" tIns="45720" rIns="91440" bIns="45720" anchor="t" anchorCtr="0"/>
          <a:p>
            <a:pPr algn="just" eaLnBrk="1" hangingPunct="1">
              <a:lnSpc>
                <a:spcPct val="110000"/>
              </a:lnSpc>
              <a:spcBef>
                <a:spcPct val="15000"/>
              </a:spcBef>
              <a:buNone/>
            </a:pPr>
            <a:r>
              <a:rPr lang="zh-CN" altLang="en-US" sz="2800" dirty="0">
                <a:solidFill>
                  <a:srgbClr val="FF0000"/>
                </a:solidFill>
                <a:latin typeface="宋体" panose="02010600030101010101" pitchFamily="2" charset="-122"/>
              </a:rPr>
              <a:t>二、</a:t>
            </a:r>
            <a:r>
              <a:rPr lang="en-US" altLang="zh-CN" sz="2800" dirty="0">
                <a:solidFill>
                  <a:srgbClr val="FF0000"/>
                </a:solidFill>
                <a:latin typeface="宋体" panose="02010600030101010101" pitchFamily="2" charset="-122"/>
              </a:rPr>
              <a:t>Verilog HDL</a:t>
            </a:r>
            <a:r>
              <a:rPr lang="zh-CN" altLang="en-US" sz="2800" dirty="0">
                <a:solidFill>
                  <a:srgbClr val="FF0000"/>
                </a:solidFill>
                <a:latin typeface="宋体" panose="02010600030101010101" pitchFamily="2" charset="-122"/>
              </a:rPr>
              <a:t>的发展历史</a:t>
            </a:r>
            <a:endParaRPr lang="zh-CN" altLang="en-US" sz="2800" dirty="0">
              <a:solidFill>
                <a:srgbClr val="FF0000"/>
              </a:solidFill>
              <a:latin typeface="宋体" panose="02010600030101010101" pitchFamily="2" charset="-122"/>
            </a:endParaRPr>
          </a:p>
          <a:p>
            <a:pPr algn="just" eaLnBrk="1" hangingPunct="1">
              <a:lnSpc>
                <a:spcPct val="110000"/>
              </a:lnSpc>
              <a:spcBef>
                <a:spcPct val="15000"/>
              </a:spcBef>
            </a:pPr>
            <a:r>
              <a:rPr lang="en-US" altLang="zh-CN" dirty="0">
                <a:latin typeface="Times New Roman" panose="02020603050405020304" pitchFamily="18" charset="0"/>
              </a:rPr>
              <a:t>1985</a:t>
            </a:r>
            <a:r>
              <a:rPr lang="zh-CN" altLang="en-US" dirty="0">
                <a:latin typeface="Times New Roman" panose="02020603050405020304" pitchFamily="18" charset="0"/>
              </a:rPr>
              <a:t>年，由</a:t>
            </a:r>
            <a:r>
              <a:rPr lang="en-US" altLang="zh-CN" dirty="0">
                <a:solidFill>
                  <a:srgbClr val="FF00FF"/>
                </a:solidFill>
                <a:latin typeface="Times New Roman" panose="02020603050405020304" pitchFamily="18" charset="0"/>
              </a:rPr>
              <a:t>GDA</a:t>
            </a:r>
            <a:r>
              <a:rPr lang="zh-CN" altLang="en-US" dirty="0">
                <a:latin typeface="Times New Roman" panose="02020603050405020304" pitchFamily="18" charset="0"/>
              </a:rPr>
              <a:t>（</a:t>
            </a:r>
            <a:r>
              <a:rPr lang="en-US" altLang="zh-CN" dirty="0">
                <a:latin typeface="Times New Roman" panose="02020603050405020304" pitchFamily="18" charset="0"/>
              </a:rPr>
              <a:t>GateWay Design Automation</a:t>
            </a:r>
            <a:r>
              <a:rPr lang="zh-CN" altLang="en-US" dirty="0">
                <a:latin typeface="Times New Roman" panose="02020603050405020304" pitchFamily="18" charset="0"/>
              </a:rPr>
              <a:t>）公司的</a:t>
            </a:r>
            <a:r>
              <a:rPr lang="en-US" altLang="zh-CN" dirty="0">
                <a:latin typeface="Times New Roman" panose="02020603050405020304" pitchFamily="18" charset="0"/>
              </a:rPr>
              <a:t>Phil Moorby</a:t>
            </a:r>
            <a:r>
              <a:rPr lang="zh-CN" altLang="en-US" dirty="0">
                <a:latin typeface="Times New Roman" panose="02020603050405020304" pitchFamily="18" charset="0"/>
              </a:rPr>
              <a:t>首创；</a:t>
            </a:r>
            <a:endParaRPr lang="zh-CN" altLang="en-US" dirty="0">
              <a:latin typeface="Times New Roman" panose="02020603050405020304" pitchFamily="18" charset="0"/>
            </a:endParaRPr>
          </a:p>
          <a:p>
            <a:pPr algn="just" eaLnBrk="1" hangingPunct="1">
              <a:lnSpc>
                <a:spcPct val="110000"/>
              </a:lnSpc>
              <a:spcBef>
                <a:spcPct val="15000"/>
              </a:spcBef>
            </a:pPr>
            <a:r>
              <a:rPr lang="en-US" altLang="zh-CN" dirty="0">
                <a:latin typeface="Times New Roman" panose="02020603050405020304" pitchFamily="18" charset="0"/>
              </a:rPr>
              <a:t>1989</a:t>
            </a:r>
            <a:r>
              <a:rPr lang="zh-CN" altLang="en-US" dirty="0">
                <a:latin typeface="Times New Roman" panose="02020603050405020304" pitchFamily="18" charset="0"/>
              </a:rPr>
              <a:t>年，</a:t>
            </a:r>
            <a:r>
              <a:rPr lang="en-US" altLang="zh-CN" dirty="0">
                <a:latin typeface="Times New Roman" panose="02020603050405020304" pitchFamily="18" charset="0"/>
              </a:rPr>
              <a:t>Cadence</a:t>
            </a:r>
            <a:r>
              <a:rPr lang="zh-CN" altLang="en-US" dirty="0">
                <a:latin typeface="Times New Roman" panose="02020603050405020304" pitchFamily="18" charset="0"/>
              </a:rPr>
              <a:t>公司收购了</a:t>
            </a:r>
            <a:r>
              <a:rPr lang="en-US" altLang="zh-CN" dirty="0">
                <a:latin typeface="Times New Roman" panose="02020603050405020304" pitchFamily="18" charset="0"/>
              </a:rPr>
              <a:t>GDA</a:t>
            </a:r>
            <a:r>
              <a:rPr lang="zh-CN" altLang="en-US" dirty="0">
                <a:latin typeface="Times New Roman" panose="02020603050405020304" pitchFamily="18" charset="0"/>
              </a:rPr>
              <a:t>公司；</a:t>
            </a:r>
            <a:endParaRPr lang="zh-CN" altLang="en-US" dirty="0">
              <a:latin typeface="Times New Roman" panose="02020603050405020304" pitchFamily="18" charset="0"/>
            </a:endParaRPr>
          </a:p>
          <a:p>
            <a:pPr algn="just" eaLnBrk="1" hangingPunct="1">
              <a:lnSpc>
                <a:spcPct val="110000"/>
              </a:lnSpc>
              <a:spcBef>
                <a:spcPct val="15000"/>
              </a:spcBef>
            </a:pPr>
            <a:r>
              <a:rPr lang="en-US" altLang="zh-CN" dirty="0">
                <a:latin typeface="Times New Roman" panose="02020603050405020304" pitchFamily="18" charset="0"/>
              </a:rPr>
              <a:t>1990</a:t>
            </a:r>
            <a:r>
              <a:rPr lang="zh-CN" altLang="en-US" dirty="0">
                <a:latin typeface="Times New Roman" panose="02020603050405020304" pitchFamily="18" charset="0"/>
              </a:rPr>
              <a:t>年， </a:t>
            </a:r>
            <a:r>
              <a:rPr lang="en-US" altLang="zh-CN" dirty="0">
                <a:latin typeface="Times New Roman" panose="02020603050405020304" pitchFamily="18" charset="0"/>
              </a:rPr>
              <a:t>Cadence</a:t>
            </a:r>
            <a:r>
              <a:rPr lang="zh-CN" altLang="en-US" dirty="0">
                <a:latin typeface="Times New Roman" panose="02020603050405020304" pitchFamily="18" charset="0"/>
              </a:rPr>
              <a:t>公司公开发表</a:t>
            </a:r>
            <a:r>
              <a:rPr lang="en-US" altLang="zh-CN" dirty="0">
                <a:latin typeface="Times New Roman" panose="02020603050405020304" pitchFamily="18" charset="0"/>
              </a:rPr>
              <a:t>Verilog HDL</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algn="just" eaLnBrk="1" hangingPunct="1">
              <a:lnSpc>
                <a:spcPct val="110000"/>
              </a:lnSpc>
              <a:spcBef>
                <a:spcPct val="15000"/>
              </a:spcBef>
            </a:pPr>
            <a:r>
              <a:rPr lang="en-US" altLang="zh-CN" dirty="0">
                <a:solidFill>
                  <a:srgbClr val="FF00FF"/>
                </a:solidFill>
                <a:latin typeface="Times New Roman" panose="02020603050405020304" pitchFamily="18" charset="0"/>
              </a:rPr>
              <a:t>1995</a:t>
            </a:r>
            <a:r>
              <a:rPr lang="zh-CN" altLang="en-US" dirty="0">
                <a:solidFill>
                  <a:srgbClr val="FF00FF"/>
                </a:solidFill>
                <a:latin typeface="Times New Roman" panose="02020603050405020304" pitchFamily="18" charset="0"/>
              </a:rPr>
              <a:t>年</a:t>
            </a:r>
            <a:r>
              <a:rPr lang="zh-CN" altLang="en-US" dirty="0">
                <a:latin typeface="Times New Roman" panose="02020603050405020304" pitchFamily="18" charset="0"/>
              </a:rPr>
              <a:t>，</a:t>
            </a:r>
            <a:r>
              <a:rPr lang="en-US" altLang="zh-CN" dirty="0">
                <a:latin typeface="Times New Roman" panose="02020603050405020304" pitchFamily="18" charset="0"/>
              </a:rPr>
              <a:t>IEEE</a:t>
            </a:r>
            <a:r>
              <a:rPr lang="zh-CN" altLang="en-US" dirty="0">
                <a:latin typeface="Times New Roman" panose="02020603050405020304" pitchFamily="18" charset="0"/>
              </a:rPr>
              <a:t>制定并公开发表</a:t>
            </a:r>
            <a:r>
              <a:rPr lang="en-US" altLang="zh-CN" dirty="0">
                <a:latin typeface="Times New Roman" panose="02020603050405020304" pitchFamily="18" charset="0"/>
              </a:rPr>
              <a:t>Verilog HDL1564-1995</a:t>
            </a:r>
            <a:r>
              <a:rPr lang="zh-CN" altLang="en-US" dirty="0">
                <a:latin typeface="Times New Roman" panose="02020603050405020304" pitchFamily="18" charset="0"/>
              </a:rPr>
              <a:t>标准；</a:t>
            </a:r>
            <a:endParaRPr lang="zh-CN" altLang="en-US" dirty="0">
              <a:latin typeface="Times New Roman" panose="02020603050405020304" pitchFamily="18" charset="0"/>
            </a:endParaRPr>
          </a:p>
          <a:p>
            <a:pPr algn="just" eaLnBrk="1" hangingPunct="1">
              <a:lnSpc>
                <a:spcPct val="110000"/>
              </a:lnSpc>
              <a:spcBef>
                <a:spcPct val="15000"/>
              </a:spcBef>
            </a:pPr>
            <a:r>
              <a:rPr lang="en-US" altLang="zh-CN" dirty="0">
                <a:latin typeface="Times New Roman" panose="02020603050405020304" pitchFamily="18" charset="0"/>
              </a:rPr>
              <a:t>1999</a:t>
            </a:r>
            <a:r>
              <a:rPr lang="zh-CN" altLang="en-US" dirty="0">
                <a:latin typeface="Times New Roman" panose="02020603050405020304" pitchFamily="18" charset="0"/>
              </a:rPr>
              <a:t>年，模拟和数字电路都适用的</a:t>
            </a:r>
            <a:r>
              <a:rPr lang="en-US" altLang="zh-CN" dirty="0">
                <a:latin typeface="Times New Roman" panose="02020603050405020304" pitchFamily="18" charset="0"/>
              </a:rPr>
              <a:t>Verilog</a:t>
            </a:r>
            <a:r>
              <a:rPr lang="zh-CN" altLang="en-US" dirty="0">
                <a:latin typeface="Times New Roman" panose="02020603050405020304" pitchFamily="18" charset="0"/>
              </a:rPr>
              <a:t>标准公开发表</a:t>
            </a:r>
            <a:endParaRPr lang="en-US" altLang="zh-CN" dirty="0">
              <a:latin typeface="Times New Roman" panose="02020603050405020304" pitchFamily="18" charset="0"/>
            </a:endParaRPr>
          </a:p>
          <a:p>
            <a:pPr algn="just" eaLnBrk="1" hangingPunct="1">
              <a:lnSpc>
                <a:spcPct val="110000"/>
              </a:lnSpc>
              <a:spcBef>
                <a:spcPct val="15000"/>
              </a:spcBef>
            </a:pPr>
            <a:r>
              <a:rPr lang="en-US" altLang="zh-CN" b="0" dirty="0"/>
              <a:t>2001</a:t>
            </a:r>
            <a:r>
              <a:rPr lang="zh-CN" altLang="en-US" b="0" dirty="0"/>
              <a:t>年</a:t>
            </a:r>
            <a:r>
              <a:rPr lang="en-US" altLang="zh-CN" b="0" dirty="0"/>
              <a:t>3</a:t>
            </a:r>
            <a:r>
              <a:rPr lang="zh-CN" altLang="en-US" b="0" dirty="0"/>
              <a:t>月</a:t>
            </a:r>
            <a:r>
              <a:rPr lang="en-US" altLang="zh-CN" b="0" dirty="0"/>
              <a:t>IEEE</a:t>
            </a:r>
            <a:r>
              <a:rPr lang="zh-CN" altLang="en-US" b="0" dirty="0"/>
              <a:t>正式批准了</a:t>
            </a:r>
            <a:r>
              <a:rPr lang="en-US" altLang="zh-CN" b="0" dirty="0"/>
              <a:t>Verilog‐2001</a:t>
            </a:r>
            <a:r>
              <a:rPr lang="zh-CN" altLang="en-US" b="0" dirty="0"/>
              <a:t>标准</a:t>
            </a:r>
            <a:r>
              <a:rPr lang="en-US" altLang="zh-CN" b="0" dirty="0"/>
              <a:t>(IEEE1364‐2001)</a:t>
            </a:r>
            <a:r>
              <a:rPr lang="zh-CN" altLang="en-US" b="0" dirty="0"/>
              <a:t>，与</a:t>
            </a:r>
            <a:r>
              <a:rPr lang="en-US" altLang="zh-CN" b="0" dirty="0"/>
              <a:t>Verilog‐1995</a:t>
            </a:r>
            <a:r>
              <a:rPr lang="zh-CN" altLang="en-US" b="0" dirty="0"/>
              <a:t>相比有提高。</a:t>
            </a:r>
            <a:endParaRPr lang="en-US" altLang="zh-CN" dirty="0">
              <a:latin typeface="宋体" panose="0201060003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84131"/>
                                        </p:tgtEl>
                                        <p:attrNameLst>
                                          <p:attrName>style.visibility</p:attrName>
                                        </p:attrNameLst>
                                      </p:cBhvr>
                                      <p:to>
                                        <p:strVal val="visible"/>
                                      </p:to>
                                    </p:set>
                                    <p:anim calcmode="lin" valueType="num">
                                      <p:cBhvr additive="base">
                                        <p:cTn id="7" dur="500" fill="hold"/>
                                        <p:tgtEl>
                                          <p:spTgt spid="1584131"/>
                                        </p:tgtEl>
                                        <p:attrNameLst>
                                          <p:attrName>ppt_x</p:attrName>
                                        </p:attrNameLst>
                                      </p:cBhvr>
                                      <p:tavLst>
                                        <p:tav tm="0">
                                          <p:val>
                                            <p:strVal val="0-#ppt_w/2"/>
                                          </p:val>
                                        </p:tav>
                                        <p:tav tm="100000">
                                          <p:val>
                                            <p:strVal val="#ppt_x"/>
                                          </p:val>
                                        </p:tav>
                                      </p:tavLst>
                                    </p:anim>
                                    <p:anim calcmode="lin" valueType="num">
                                      <p:cBhvr additive="base">
                                        <p:cTn id="8" dur="500" fill="hold"/>
                                        <p:tgtEl>
                                          <p:spTgt spid="15841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413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1" name="Rectangle 3"/>
          <p:cNvSpPr>
            <a:spLocks noGrp="1" noChangeArrowheads="1"/>
          </p:cNvSpPr>
          <p:nvPr>
            <p:ph idx="1"/>
          </p:nvPr>
        </p:nvSpPr>
        <p:spPr>
          <a:xfrm>
            <a:off x="347663" y="1120775"/>
            <a:ext cx="8643938" cy="4572000"/>
          </a:xfrm>
          <a:solidFill>
            <a:schemeClr val="bg1"/>
          </a:solidFill>
        </p:spPr>
        <p:txBody>
          <a:bodyPr vert="horz" wrap="square" lIns="91440" tIns="45720" rIns="91440" bIns="45720" numCol="1" anchor="t" anchorCtr="0" compatLnSpc="1"/>
          <a:lstStyle/>
          <a:p>
            <a:pPr marL="609600" marR="0" lvl="0" indent="-609600" algn="just" defTabSz="914400" rtl="0" eaLnBrk="0" fontAlgn="base" latinLnBrk="0" hangingPunct="0">
              <a:lnSpc>
                <a:spcPct val="150000"/>
              </a:lnSpc>
              <a:spcBef>
                <a:spcPct val="0"/>
              </a:spcBef>
              <a:spcAft>
                <a:spcPct val="0"/>
              </a:spcAft>
              <a:buClrTx/>
              <a:buSzTx/>
              <a:buFontTx/>
              <a:buNone/>
              <a:defRPr/>
            </a:pPr>
            <a:r>
              <a:rPr kumimoji="0" lang="zh-CN" altLang="en-US" sz="2200" b="1" i="0" u="none" strike="noStrike" kern="0" cap="none" spc="0" normalizeH="0" baseline="0" noProof="0" dirty="0" smtClean="0">
                <a:ln>
                  <a:noFill/>
                </a:ln>
                <a:solidFill>
                  <a:srgbClr val="FF0000"/>
                </a:solidFill>
                <a:effectLst/>
                <a:uLnTx/>
                <a:uFillTx/>
                <a:latin typeface="+mn-ea"/>
                <a:ea typeface="+mn-ea"/>
                <a:cs typeface="+mn-cs"/>
              </a:rPr>
              <a:t>如何把被测模块的输出变化记录到数据库文件中？</a:t>
            </a:r>
            <a:endParaRPr kumimoji="0" lang="zh-CN" altLang="en-US" sz="2200" b="1" i="0" u="none" strike="noStrike" kern="0" cap="none" spc="0" normalizeH="0" baseline="0" noProof="0" dirty="0" smtClean="0">
              <a:ln>
                <a:noFill/>
              </a:ln>
              <a:solidFill>
                <a:srgbClr val="FF0000"/>
              </a:solidFill>
              <a:effectLst/>
              <a:uLnTx/>
              <a:uFillTx/>
              <a:latin typeface="+mn-ea"/>
              <a:ea typeface="+mn-ea"/>
              <a:cs typeface="+mn-cs"/>
            </a:endParaRPr>
          </a:p>
          <a:p>
            <a:pPr marL="609600" marR="0" lvl="0" indent="-609600" algn="just" defTabSz="914400" rtl="0" eaLnBrk="0" fontAlgn="base" latinLnBrk="0" hangingPunct="0">
              <a:lnSpc>
                <a:spcPct val="150000"/>
              </a:lnSpc>
              <a:spcBef>
                <a:spcPct val="0"/>
              </a:spcBef>
              <a:spcAft>
                <a:spcPct val="0"/>
              </a:spcAft>
              <a:buClrTx/>
              <a:buSzTx/>
              <a:buFontTx/>
              <a:buNone/>
              <a:defRPr/>
            </a:pPr>
            <a:r>
              <a:rPr kumimoji="0" lang="zh-CN" altLang="en-US" sz="2200" b="1" i="0" u="none" strike="noStrike" kern="0" cap="none" spc="0" normalizeH="0" baseline="0" noProof="0" dirty="0" smtClean="0">
                <a:ln>
                  <a:noFill/>
                </a:ln>
                <a:solidFill>
                  <a:schemeClr val="tx1"/>
                </a:solidFill>
                <a:effectLst/>
                <a:uLnTx/>
                <a:uFillTx/>
                <a:latin typeface="+mn-ea"/>
                <a:ea typeface="+mn-ea"/>
                <a:cs typeface="+mn-cs"/>
              </a:rPr>
              <a:t>（文件格式为</a:t>
            </a:r>
            <a:r>
              <a:rPr kumimoji="0" lang="en-US" altLang="zh-CN" sz="2200" b="1" i="0" u="none" strike="noStrike" kern="0" cap="none" spc="0" normalizeH="0" baseline="0" noProof="0" dirty="0" smtClean="0">
                <a:ln>
                  <a:noFill/>
                </a:ln>
                <a:solidFill>
                  <a:schemeClr val="tx1"/>
                </a:solidFill>
                <a:effectLst/>
                <a:uLnTx/>
                <a:uFillTx/>
                <a:latin typeface="+mn-ea"/>
                <a:ea typeface="+mn-ea"/>
                <a:cs typeface="+mn-cs"/>
              </a:rPr>
              <a:t>VCD,</a:t>
            </a:r>
            <a:r>
              <a:rPr kumimoji="0" lang="zh-CN" altLang="en-US" sz="2200" b="1" i="0" u="none" strike="noStrike" kern="0" cap="none" spc="0" normalizeH="0" baseline="0" noProof="0" dirty="0" smtClean="0">
                <a:ln>
                  <a:noFill/>
                </a:ln>
                <a:solidFill>
                  <a:schemeClr val="tx1"/>
                </a:solidFill>
                <a:effectLst/>
                <a:uLnTx/>
                <a:uFillTx/>
                <a:latin typeface="+mn-ea"/>
                <a:ea typeface="+mn-ea"/>
                <a:cs typeface="+mn-cs"/>
              </a:rPr>
              <a:t>大多数的波形显示工具都能读取该格式）</a:t>
            </a:r>
            <a:endParaRPr kumimoji="0" lang="zh-CN" altLang="en-US" sz="2200" b="1" i="0" u="none" strike="noStrike" kern="0" cap="none" spc="0" normalizeH="0" baseline="0" noProof="0" dirty="0" smtClean="0">
              <a:ln>
                <a:noFill/>
              </a:ln>
              <a:solidFill>
                <a:schemeClr val="tx1"/>
              </a:solidFill>
              <a:effectLst/>
              <a:uLnTx/>
              <a:uFillTx/>
              <a:latin typeface="+mn-ea"/>
              <a:ea typeface="+mn-ea"/>
              <a:cs typeface="+mn-cs"/>
            </a:endParaRPr>
          </a:p>
          <a:p>
            <a:pPr marL="609600" marR="0" lvl="0" indent="-609600" algn="just" defTabSz="914400" rtl="0" eaLnBrk="0" fontAlgn="base" latinLnBrk="0" hangingPunct="0">
              <a:lnSpc>
                <a:spcPct val="150000"/>
              </a:lnSpc>
              <a:spcBef>
                <a:spcPct val="0"/>
              </a:spcBef>
              <a:spcAft>
                <a:spcPct val="0"/>
              </a:spcAft>
              <a:buClrTx/>
              <a:buSzTx/>
              <a:buFontTx/>
              <a:buNone/>
              <a:defRPr/>
            </a:pPr>
            <a:r>
              <a:rPr kumimoji="0" lang="zh-CN" altLang="en-US" sz="2200" b="1" i="0" u="none" strike="noStrike" kern="0" cap="none" spc="0" normalizeH="0" baseline="0" noProof="0" dirty="0" smtClean="0">
                <a:ln>
                  <a:noFill/>
                </a:ln>
                <a:solidFill>
                  <a:schemeClr val="tx1"/>
                </a:solidFill>
                <a:effectLst/>
                <a:uLnTx/>
                <a:uFillTx/>
                <a:latin typeface="+mn-ea"/>
                <a:ea typeface="+mn-ea"/>
                <a:cs typeface="+mn-cs"/>
              </a:rPr>
              <a:t>可用以下七个系统任务：</a:t>
            </a:r>
            <a:endParaRPr kumimoji="0" lang="zh-CN" altLang="en-US" sz="2200" b="1" i="0" u="none" strike="noStrike" kern="0" cap="none" spc="0" normalizeH="0" baseline="0" noProof="0" dirty="0" smtClean="0">
              <a:ln>
                <a:noFill/>
              </a:ln>
              <a:solidFill>
                <a:schemeClr val="tx1"/>
              </a:solidFill>
              <a:effectLst/>
              <a:uLnTx/>
              <a:uFillTx/>
              <a:latin typeface="+mn-ea"/>
              <a:ea typeface="+mn-ea"/>
              <a:cs typeface="+mn-cs"/>
            </a:endParaRPr>
          </a:p>
          <a:p>
            <a:pPr marL="609600" marR="0" lvl="0" indent="-609600" algn="just" defTabSz="914400" rtl="0" eaLnBrk="0" fontAlgn="base" latinLnBrk="0" hangingPunct="0">
              <a:lnSpc>
                <a:spcPct val="150000"/>
              </a:lnSpc>
              <a:spcBef>
                <a:spcPct val="0"/>
              </a:spcBef>
              <a:spcAft>
                <a:spcPct val="0"/>
              </a:spcAft>
              <a:buClrTx/>
              <a:buSzTx/>
              <a:buFontTx/>
              <a:buNone/>
              <a:defRPr/>
            </a:pPr>
            <a:endParaRPr kumimoji="0" lang="zh-CN" altLang="en-US" sz="2200" b="1" i="0" u="none" strike="noStrike" kern="0" cap="none" spc="0" normalizeH="0" baseline="0" noProof="0" dirty="0" smtClean="0">
              <a:ln>
                <a:noFill/>
              </a:ln>
              <a:solidFill>
                <a:schemeClr val="tx1"/>
              </a:solidFill>
              <a:effectLst/>
              <a:uLnTx/>
              <a:uFillTx/>
              <a:latin typeface="+mn-ea"/>
              <a:ea typeface="+mn-ea"/>
              <a:cs typeface="+mn-cs"/>
            </a:endParaRPr>
          </a:p>
          <a:p>
            <a:pPr marL="609600" marR="0" lvl="0" indent="-609600" algn="just" defTabSz="914400" rtl="0" eaLnBrk="0" fontAlgn="base" latinLnBrk="0" hangingPunct="0">
              <a:lnSpc>
                <a:spcPct val="150000"/>
              </a:lnSpc>
              <a:spcBef>
                <a:spcPct val="0"/>
              </a:spcBef>
              <a:spcAft>
                <a:spcPct val="0"/>
              </a:spcAft>
              <a:buClrTx/>
              <a:buSzTx/>
              <a:buFont typeface="Wingdings" panose="05000000000000000000" pitchFamily="2" charset="2"/>
              <a:buAutoNum type="arabicParenR"/>
              <a:defRPr/>
            </a:pPr>
            <a:r>
              <a:rPr kumimoji="0" lang="en-US" altLang="zh-CN" sz="2200" b="1" i="0" u="none" strike="noStrike" kern="0" cap="none" spc="0" normalizeH="0" baseline="0" noProof="0" dirty="0" smtClean="0">
                <a:ln>
                  <a:noFill/>
                </a:ln>
                <a:solidFill>
                  <a:schemeClr val="tx1"/>
                </a:solidFill>
                <a:effectLst/>
                <a:uLnTx/>
                <a:uFillTx/>
                <a:latin typeface="+mn-ea"/>
                <a:ea typeface="+mn-ea"/>
                <a:cs typeface="+mn-cs"/>
              </a:rPr>
              <a:t>$</a:t>
            </a:r>
            <a:r>
              <a:rPr kumimoji="0" lang="en-US" altLang="zh-CN" sz="2200" b="1" i="0" u="none" strike="noStrike" kern="0" cap="none" spc="0" normalizeH="0" baseline="0" noProof="0" dirty="0" err="1" smtClean="0">
                <a:ln>
                  <a:noFill/>
                </a:ln>
                <a:solidFill>
                  <a:schemeClr val="tx1"/>
                </a:solidFill>
                <a:effectLst/>
                <a:uLnTx/>
                <a:uFillTx/>
                <a:latin typeface="+mn-ea"/>
                <a:ea typeface="+mn-ea"/>
                <a:cs typeface="+mn-cs"/>
              </a:rPr>
              <a:t>dumpfile</a:t>
            </a:r>
            <a:r>
              <a:rPr kumimoji="0" lang="en-US" altLang="zh-CN" sz="2200" b="1" i="0" u="none" strike="noStrike" kern="0" cap="none" spc="0" normalizeH="0" baseline="0" noProof="0" dirty="0" smtClean="0">
                <a:ln>
                  <a:noFill/>
                </a:ln>
                <a:solidFill>
                  <a:schemeClr val="tx1"/>
                </a:solidFill>
                <a:effectLst/>
                <a:uLnTx/>
                <a:uFillTx/>
                <a:latin typeface="+mn-ea"/>
                <a:ea typeface="+mn-ea"/>
                <a:cs typeface="+mn-cs"/>
              </a:rPr>
              <a:t>(“</a:t>
            </a:r>
            <a:r>
              <a:rPr kumimoji="0" lang="en-US" altLang="zh-CN" sz="2200" b="1" i="0" u="none" strike="noStrike" kern="0" cap="none" spc="0" normalizeH="0" baseline="0" noProof="0" dirty="0" err="1" smtClean="0">
                <a:ln>
                  <a:noFill/>
                </a:ln>
                <a:solidFill>
                  <a:schemeClr val="tx1"/>
                </a:solidFill>
                <a:effectLst/>
                <a:uLnTx/>
                <a:uFillTx/>
                <a:latin typeface="+mn-ea"/>
                <a:ea typeface="+mn-ea"/>
                <a:cs typeface="+mn-cs"/>
              </a:rPr>
              <a:t>file.dump</a:t>
            </a:r>
            <a:r>
              <a:rPr kumimoji="0" lang="en-US" altLang="zh-CN" sz="2200" b="1" i="0" u="none" strike="noStrike" kern="0" cap="none" spc="0" normalizeH="0" baseline="0" noProof="0" dirty="0" smtClean="0">
                <a:ln>
                  <a:noFill/>
                </a:ln>
                <a:solidFill>
                  <a:schemeClr val="tx1"/>
                </a:solidFill>
                <a:effectLst/>
                <a:uLnTx/>
                <a:uFillTx/>
                <a:latin typeface="+mn-ea"/>
                <a:ea typeface="+mn-ea"/>
                <a:cs typeface="+mn-cs"/>
              </a:rPr>
              <a:t>”);  //</a:t>
            </a:r>
            <a:r>
              <a:rPr kumimoji="0" lang="zh-CN" altLang="en-US" sz="2200" b="1" i="0" u="none" strike="noStrike" kern="0" cap="none" spc="0" normalizeH="0" baseline="0" noProof="0" dirty="0" smtClean="0">
                <a:ln>
                  <a:noFill/>
                </a:ln>
                <a:solidFill>
                  <a:schemeClr val="tx1"/>
                </a:solidFill>
                <a:effectLst/>
                <a:uLnTx/>
                <a:uFillTx/>
                <a:latin typeface="+mn-ea"/>
                <a:ea typeface="+mn-ea"/>
                <a:cs typeface="+mn-cs"/>
              </a:rPr>
              <a:t>打开记录数据变化的数据文件</a:t>
            </a:r>
            <a:endParaRPr kumimoji="0" lang="zh-CN" altLang="en-US" sz="2200" b="1" i="0" u="none" strike="noStrike" kern="0" cap="none" spc="0" normalizeH="0" baseline="0" noProof="0" dirty="0" smtClean="0">
              <a:ln>
                <a:noFill/>
              </a:ln>
              <a:solidFill>
                <a:schemeClr val="tx1"/>
              </a:solidFill>
              <a:effectLst/>
              <a:uLnTx/>
              <a:uFillTx/>
              <a:latin typeface="+mn-ea"/>
              <a:ea typeface="+mn-ea"/>
              <a:cs typeface="+mn-cs"/>
            </a:endParaRPr>
          </a:p>
          <a:p>
            <a:pPr marL="609600" marR="0" lvl="0" indent="-609600" algn="just" defTabSz="914400" rtl="0" eaLnBrk="0" fontAlgn="base" latinLnBrk="0" hangingPunct="0">
              <a:lnSpc>
                <a:spcPct val="150000"/>
              </a:lnSpc>
              <a:spcBef>
                <a:spcPct val="0"/>
              </a:spcBef>
              <a:spcAft>
                <a:spcPct val="0"/>
              </a:spcAft>
              <a:buClrTx/>
              <a:buSzTx/>
              <a:buFont typeface="Wingdings" panose="05000000000000000000" pitchFamily="2" charset="2"/>
              <a:buAutoNum type="arabicParenR"/>
              <a:defRPr/>
            </a:pPr>
            <a:r>
              <a:rPr kumimoji="0" lang="en-US" altLang="zh-CN" sz="2200" b="1" i="0" u="none" strike="noStrike" kern="0" cap="none" spc="0" normalizeH="0" baseline="0" noProof="0" dirty="0" smtClean="0">
                <a:ln>
                  <a:noFill/>
                </a:ln>
                <a:solidFill>
                  <a:schemeClr val="tx1"/>
                </a:solidFill>
                <a:effectLst/>
                <a:uLnTx/>
                <a:uFillTx/>
                <a:latin typeface="+mn-ea"/>
                <a:ea typeface="+mn-ea"/>
                <a:cs typeface="+mn-cs"/>
              </a:rPr>
              <a:t>$</a:t>
            </a:r>
            <a:r>
              <a:rPr kumimoji="0" lang="en-US" altLang="zh-CN" sz="2200" b="1" i="0" u="none" strike="noStrike" kern="0" cap="none" spc="0" normalizeH="0" baseline="0" noProof="0" dirty="0" err="1" smtClean="0">
                <a:ln>
                  <a:noFill/>
                </a:ln>
                <a:solidFill>
                  <a:schemeClr val="tx1"/>
                </a:solidFill>
                <a:effectLst/>
                <a:uLnTx/>
                <a:uFillTx/>
                <a:latin typeface="+mn-ea"/>
                <a:ea typeface="+mn-ea"/>
                <a:cs typeface="+mn-cs"/>
              </a:rPr>
              <a:t>dumpvars</a:t>
            </a:r>
            <a:r>
              <a:rPr kumimoji="0" lang="en-US" altLang="zh-CN" sz="2200" b="1" i="0" u="none" strike="noStrike" kern="0" cap="none" spc="0" normalizeH="0" baseline="0" noProof="0" dirty="0" smtClean="0">
                <a:ln>
                  <a:noFill/>
                </a:ln>
                <a:solidFill>
                  <a:schemeClr val="tx1"/>
                </a:solidFill>
                <a:effectLst/>
                <a:uLnTx/>
                <a:uFillTx/>
                <a:latin typeface="+mn-ea"/>
                <a:ea typeface="+mn-ea"/>
                <a:cs typeface="+mn-cs"/>
              </a:rPr>
              <a:t>();              //</a:t>
            </a:r>
            <a:r>
              <a:rPr kumimoji="0" lang="zh-CN" altLang="en-US" sz="2200" b="1" i="0" u="none" strike="noStrike" kern="0" cap="none" spc="0" normalizeH="0" baseline="0" noProof="0" dirty="0" smtClean="0">
                <a:ln>
                  <a:noFill/>
                </a:ln>
                <a:solidFill>
                  <a:schemeClr val="tx1"/>
                </a:solidFill>
                <a:effectLst/>
                <a:uLnTx/>
                <a:uFillTx/>
                <a:latin typeface="+mn-ea"/>
                <a:ea typeface="+mn-ea"/>
                <a:cs typeface="+mn-cs"/>
              </a:rPr>
              <a:t>选择需要记录的变量</a:t>
            </a:r>
            <a:endParaRPr kumimoji="0" lang="zh-CN" altLang="en-US" sz="2200" b="1" i="0" u="none" strike="noStrike" kern="0" cap="none" spc="0" normalizeH="0" baseline="0" noProof="0" dirty="0" smtClean="0">
              <a:ln>
                <a:noFill/>
              </a:ln>
              <a:solidFill>
                <a:schemeClr val="tx1"/>
              </a:solidFill>
              <a:effectLst/>
              <a:uLnTx/>
              <a:uFillTx/>
              <a:latin typeface="+mn-ea"/>
              <a:ea typeface="+mn-ea"/>
              <a:cs typeface="+mn-cs"/>
            </a:endParaRPr>
          </a:p>
          <a:p>
            <a:pPr marL="609600" marR="0" lvl="0" indent="-609600" algn="just" defTabSz="914400" rtl="0" eaLnBrk="0" fontAlgn="base" latinLnBrk="0" hangingPunct="0">
              <a:lnSpc>
                <a:spcPct val="150000"/>
              </a:lnSpc>
              <a:spcBef>
                <a:spcPct val="0"/>
              </a:spcBef>
              <a:spcAft>
                <a:spcPct val="0"/>
              </a:spcAft>
              <a:buClrTx/>
              <a:buSzTx/>
              <a:buFont typeface="Wingdings" panose="05000000000000000000" pitchFamily="2" charset="2"/>
              <a:buAutoNum type="arabicParenR"/>
              <a:defRPr/>
            </a:pPr>
            <a:r>
              <a:rPr kumimoji="0" lang="en-US" altLang="zh-CN" sz="2200" b="1" i="0" u="none" strike="noStrike" kern="0" cap="none" spc="0" normalizeH="0" baseline="0" noProof="0" dirty="0" smtClean="0">
                <a:ln>
                  <a:noFill/>
                </a:ln>
                <a:solidFill>
                  <a:schemeClr val="tx1"/>
                </a:solidFill>
                <a:effectLst/>
                <a:uLnTx/>
                <a:uFillTx/>
                <a:latin typeface="+mn-ea"/>
                <a:ea typeface="+mn-ea"/>
                <a:cs typeface="+mn-cs"/>
              </a:rPr>
              <a:t>$</a:t>
            </a:r>
            <a:r>
              <a:rPr kumimoji="0" lang="en-US" altLang="zh-CN" sz="2200" b="1" i="0" u="none" strike="noStrike" kern="0" cap="none" spc="0" normalizeH="0" baseline="0" noProof="0" dirty="0" err="1" smtClean="0">
                <a:ln>
                  <a:noFill/>
                </a:ln>
                <a:solidFill>
                  <a:schemeClr val="tx1"/>
                </a:solidFill>
                <a:effectLst/>
                <a:uLnTx/>
                <a:uFillTx/>
                <a:latin typeface="+mn-ea"/>
                <a:ea typeface="+mn-ea"/>
                <a:cs typeface="+mn-cs"/>
              </a:rPr>
              <a:t>dumpflush</a:t>
            </a:r>
            <a:r>
              <a:rPr kumimoji="0" lang="en-US" altLang="zh-CN" sz="2200" b="1" i="0" u="none" strike="noStrike" kern="0" cap="none" spc="0" normalizeH="0" baseline="0" noProof="0" dirty="0" smtClean="0">
                <a:ln>
                  <a:noFill/>
                </a:ln>
                <a:solidFill>
                  <a:schemeClr val="tx1"/>
                </a:solidFill>
                <a:effectLst/>
                <a:uLnTx/>
                <a:uFillTx/>
                <a:latin typeface="+mn-ea"/>
                <a:ea typeface="+mn-ea"/>
                <a:cs typeface="+mn-cs"/>
              </a:rPr>
              <a:t>;   //</a:t>
            </a:r>
            <a:r>
              <a:rPr kumimoji="0" lang="zh-CN" altLang="en-US" sz="2200" b="1" i="0" u="none" strike="noStrike" kern="0" cap="none" spc="0" normalizeH="0" baseline="0" noProof="0" dirty="0" smtClean="0">
                <a:ln>
                  <a:noFill/>
                </a:ln>
                <a:solidFill>
                  <a:schemeClr val="tx1"/>
                </a:solidFill>
                <a:effectLst/>
                <a:uLnTx/>
                <a:uFillTx/>
                <a:latin typeface="+mn-ea"/>
                <a:ea typeface="+mn-ea"/>
                <a:cs typeface="+mn-cs"/>
              </a:rPr>
              <a:t>把记录在数据文件中的资料转送到硬盘保存</a:t>
            </a:r>
            <a:endParaRPr kumimoji="0" lang="zh-CN" altLang="en-US" sz="2200" b="1" i="0" u="none" strike="noStrike" kern="0" cap="none" spc="0" normalizeH="0" baseline="0" noProof="0" dirty="0" smtClean="0">
              <a:ln>
                <a:noFill/>
              </a:ln>
              <a:solidFill>
                <a:schemeClr val="tx1"/>
              </a:solidFill>
              <a:effectLst/>
              <a:uLnTx/>
              <a:uFillTx/>
              <a:latin typeface="+mn-ea"/>
              <a:ea typeface="+mn-ea"/>
              <a:cs typeface="+mn-cs"/>
            </a:endParaRPr>
          </a:p>
          <a:p>
            <a:pPr marL="609600" marR="0" lvl="0" indent="-609600" algn="just" defTabSz="914400" rtl="0" eaLnBrk="0" fontAlgn="base" latinLnBrk="0" hangingPunct="0">
              <a:lnSpc>
                <a:spcPct val="150000"/>
              </a:lnSpc>
              <a:spcBef>
                <a:spcPct val="0"/>
              </a:spcBef>
              <a:spcAft>
                <a:spcPct val="0"/>
              </a:spcAft>
              <a:buClrTx/>
              <a:buSzTx/>
              <a:buFont typeface="Wingdings" panose="05000000000000000000" pitchFamily="2" charset="2"/>
              <a:buAutoNum type="arabicParenR"/>
              <a:defRPr/>
            </a:pPr>
            <a:r>
              <a:rPr kumimoji="0" lang="en-US" altLang="zh-CN" sz="2200" b="1" i="0" u="none" strike="noStrike" kern="0" cap="none" spc="0" normalizeH="0" baseline="0" noProof="0" dirty="0" smtClean="0">
                <a:ln>
                  <a:noFill/>
                </a:ln>
                <a:solidFill>
                  <a:schemeClr val="tx1"/>
                </a:solidFill>
                <a:effectLst/>
                <a:uLnTx/>
                <a:uFillTx/>
                <a:latin typeface="+mn-ea"/>
                <a:ea typeface="+mn-ea"/>
                <a:cs typeface="+mn-cs"/>
              </a:rPr>
              <a:t>$</a:t>
            </a:r>
            <a:r>
              <a:rPr kumimoji="0" lang="en-US" altLang="zh-CN" sz="2200" b="1" i="0" u="none" strike="noStrike" kern="0" cap="none" spc="0" normalizeH="0" baseline="0" noProof="0" dirty="0" err="1" smtClean="0">
                <a:ln>
                  <a:noFill/>
                </a:ln>
                <a:solidFill>
                  <a:schemeClr val="tx1"/>
                </a:solidFill>
                <a:effectLst/>
                <a:uLnTx/>
                <a:uFillTx/>
                <a:latin typeface="+mn-ea"/>
                <a:ea typeface="+mn-ea"/>
                <a:cs typeface="+mn-cs"/>
              </a:rPr>
              <a:t>dumpoff</a:t>
            </a:r>
            <a:r>
              <a:rPr kumimoji="0" lang="en-US" altLang="zh-CN" sz="2200" b="1" i="0" u="none" strike="noStrike" kern="0" cap="none" spc="0" normalizeH="0" baseline="0" noProof="0" dirty="0" smtClean="0">
                <a:ln>
                  <a:noFill/>
                </a:ln>
                <a:solidFill>
                  <a:schemeClr val="tx1"/>
                </a:solidFill>
                <a:effectLst/>
                <a:uLnTx/>
                <a:uFillTx/>
                <a:latin typeface="+mn-ea"/>
                <a:ea typeface="+mn-ea"/>
                <a:cs typeface="+mn-cs"/>
              </a:rPr>
              <a:t>;           //</a:t>
            </a:r>
            <a:r>
              <a:rPr kumimoji="0" lang="zh-CN" altLang="en-US" sz="2200" b="1" i="0" u="none" strike="noStrike" kern="0" cap="none" spc="0" normalizeH="0" baseline="0" noProof="0" dirty="0" smtClean="0">
                <a:ln>
                  <a:noFill/>
                </a:ln>
                <a:solidFill>
                  <a:schemeClr val="tx1"/>
                </a:solidFill>
                <a:effectLst/>
                <a:uLnTx/>
                <a:uFillTx/>
                <a:latin typeface="+mn-ea"/>
                <a:ea typeface="+mn-ea"/>
                <a:cs typeface="+mn-cs"/>
              </a:rPr>
              <a:t>停止记录数据变化</a:t>
            </a:r>
            <a:endParaRPr kumimoji="0" lang="zh-CN" altLang="en-US" sz="2200" b="1" i="0" u="none" strike="noStrike" kern="0" cap="none" spc="0" normalizeH="0" baseline="0" noProof="0" dirty="0" smtClean="0">
              <a:ln>
                <a:noFill/>
              </a:ln>
              <a:solidFill>
                <a:schemeClr val="tx1"/>
              </a:solidFill>
              <a:effectLst/>
              <a:uLnTx/>
              <a:uFillTx/>
              <a:latin typeface="+mn-ea"/>
              <a:ea typeface="+mn-ea"/>
              <a:cs typeface="+mn-cs"/>
            </a:endParaRPr>
          </a:p>
          <a:p>
            <a:pPr marL="609600" marR="0" lvl="0" indent="-609600" algn="just" defTabSz="914400" rtl="0" eaLnBrk="0" fontAlgn="base" latinLnBrk="0" hangingPunct="0">
              <a:lnSpc>
                <a:spcPct val="150000"/>
              </a:lnSpc>
              <a:spcBef>
                <a:spcPct val="0"/>
              </a:spcBef>
              <a:spcAft>
                <a:spcPct val="0"/>
              </a:spcAft>
              <a:buClrTx/>
              <a:buSzTx/>
              <a:buFont typeface="Wingdings" panose="05000000000000000000" pitchFamily="2" charset="2"/>
              <a:buAutoNum type="arabicParenR"/>
              <a:defRPr/>
            </a:pPr>
            <a:r>
              <a:rPr kumimoji="0" lang="en-US" altLang="zh-CN" sz="2200" b="1" i="0" u="none" strike="noStrike" kern="0" cap="none" spc="0" normalizeH="0" baseline="0" noProof="0" dirty="0" smtClean="0">
                <a:ln>
                  <a:noFill/>
                </a:ln>
                <a:solidFill>
                  <a:schemeClr val="tx1"/>
                </a:solidFill>
                <a:effectLst/>
                <a:uLnTx/>
                <a:uFillTx/>
                <a:latin typeface="+mn-ea"/>
                <a:ea typeface="+mn-ea"/>
                <a:cs typeface="+mn-cs"/>
              </a:rPr>
              <a:t>$</a:t>
            </a:r>
            <a:r>
              <a:rPr kumimoji="0" lang="en-US" altLang="zh-CN" sz="2200" b="1" i="0" u="none" strike="noStrike" kern="0" cap="none" spc="0" normalizeH="0" baseline="0" noProof="0" dirty="0" err="1" smtClean="0">
                <a:ln>
                  <a:noFill/>
                </a:ln>
                <a:solidFill>
                  <a:schemeClr val="tx1"/>
                </a:solidFill>
                <a:effectLst/>
                <a:uLnTx/>
                <a:uFillTx/>
                <a:latin typeface="+mn-ea"/>
                <a:ea typeface="+mn-ea"/>
                <a:cs typeface="+mn-cs"/>
              </a:rPr>
              <a:t>dumpon</a:t>
            </a:r>
            <a:r>
              <a:rPr kumimoji="0" lang="en-US" altLang="zh-CN" sz="2200" b="1" i="0" u="none" strike="noStrike" kern="0" cap="none" spc="0" normalizeH="0" baseline="0" noProof="0" dirty="0" smtClean="0">
                <a:ln>
                  <a:noFill/>
                </a:ln>
                <a:solidFill>
                  <a:schemeClr val="tx1"/>
                </a:solidFill>
                <a:effectLst/>
                <a:uLnTx/>
                <a:uFillTx/>
                <a:latin typeface="+mn-ea"/>
                <a:ea typeface="+mn-ea"/>
                <a:cs typeface="+mn-cs"/>
              </a:rPr>
              <a:t>;            //</a:t>
            </a:r>
            <a:r>
              <a:rPr kumimoji="0" lang="zh-CN" altLang="en-US" sz="2200" b="1" i="0" u="none" strike="noStrike" kern="0" cap="none" spc="0" normalizeH="0" baseline="0" noProof="0" dirty="0" smtClean="0">
                <a:ln>
                  <a:noFill/>
                </a:ln>
                <a:solidFill>
                  <a:schemeClr val="tx1"/>
                </a:solidFill>
                <a:effectLst/>
                <a:uLnTx/>
                <a:uFillTx/>
                <a:latin typeface="+mn-ea"/>
                <a:ea typeface="+mn-ea"/>
                <a:cs typeface="+mn-cs"/>
              </a:rPr>
              <a:t>重新开始记录数据变化</a:t>
            </a:r>
            <a:endParaRPr kumimoji="0" lang="zh-CN" altLang="en-US" sz="2200" b="1" i="0" u="none" strike="noStrike" kern="0" cap="none" spc="0" normalizeH="0" baseline="0" noProof="0" dirty="0" smtClean="0">
              <a:ln>
                <a:noFill/>
              </a:ln>
              <a:solidFill>
                <a:schemeClr val="tx1"/>
              </a:solidFill>
              <a:effectLst/>
              <a:uLnTx/>
              <a:uFillTx/>
              <a:latin typeface="+mn-ea"/>
              <a:ea typeface="+mn-ea"/>
              <a:cs typeface="+mn-cs"/>
            </a:endParaRPr>
          </a:p>
          <a:p>
            <a:pPr marL="609600" marR="0" lvl="0" indent="-609600" algn="just" defTabSz="914400" rtl="0" eaLnBrk="0" fontAlgn="base" latinLnBrk="0" hangingPunct="0">
              <a:lnSpc>
                <a:spcPct val="150000"/>
              </a:lnSpc>
              <a:spcBef>
                <a:spcPct val="0"/>
              </a:spcBef>
              <a:spcAft>
                <a:spcPct val="0"/>
              </a:spcAft>
              <a:buClrTx/>
              <a:buSzTx/>
              <a:buFont typeface="Wingdings" panose="05000000000000000000" pitchFamily="2" charset="2"/>
              <a:buAutoNum type="arabicParenR"/>
              <a:defRPr/>
            </a:pPr>
            <a:r>
              <a:rPr kumimoji="0" lang="en-US" altLang="zh-CN" sz="2200" b="1" i="0" u="none" strike="noStrike" kern="0" cap="none" spc="0" normalizeH="0" baseline="0" noProof="0" dirty="0" smtClean="0">
                <a:ln>
                  <a:noFill/>
                </a:ln>
                <a:solidFill>
                  <a:schemeClr val="tx1"/>
                </a:solidFill>
                <a:effectLst/>
                <a:uLnTx/>
                <a:uFillTx/>
                <a:latin typeface="+mn-ea"/>
                <a:ea typeface="+mn-ea"/>
                <a:cs typeface="+mn-cs"/>
              </a:rPr>
              <a:t>$</a:t>
            </a:r>
            <a:r>
              <a:rPr kumimoji="0" lang="en-US" altLang="zh-CN" sz="2200" b="1" i="0" u="none" strike="noStrike" kern="0" cap="none" spc="0" normalizeH="0" baseline="0" noProof="0" dirty="0" err="1" smtClean="0">
                <a:ln>
                  <a:noFill/>
                </a:ln>
                <a:solidFill>
                  <a:schemeClr val="tx1"/>
                </a:solidFill>
                <a:effectLst/>
                <a:uLnTx/>
                <a:uFillTx/>
                <a:latin typeface="+mn-ea"/>
                <a:ea typeface="+mn-ea"/>
                <a:cs typeface="+mn-cs"/>
              </a:rPr>
              <a:t>dumplimit</a:t>
            </a:r>
            <a:r>
              <a:rPr kumimoji="0" lang="en-US" altLang="zh-CN" sz="2200" b="1" i="0" u="none" strike="noStrike" kern="0" cap="none" spc="0" normalizeH="0" baseline="0" noProof="0" dirty="0" smtClean="0">
                <a:ln>
                  <a:noFill/>
                </a:ln>
                <a:solidFill>
                  <a:schemeClr val="tx1"/>
                </a:solidFill>
                <a:effectLst/>
                <a:uLnTx/>
                <a:uFillTx/>
                <a:latin typeface="+mn-ea"/>
                <a:ea typeface="+mn-ea"/>
                <a:cs typeface="+mn-cs"/>
              </a:rPr>
              <a:t>(&lt;</a:t>
            </a:r>
            <a:r>
              <a:rPr kumimoji="0" lang="en-US" altLang="zh-CN" sz="2200" b="1" i="0" u="none" strike="noStrike" kern="0" cap="none" spc="0" normalizeH="0" baseline="0" noProof="0" dirty="0" err="1" smtClean="0">
                <a:ln>
                  <a:noFill/>
                </a:ln>
                <a:solidFill>
                  <a:schemeClr val="tx1"/>
                </a:solidFill>
                <a:effectLst/>
                <a:uLnTx/>
                <a:uFillTx/>
                <a:latin typeface="+mn-ea"/>
                <a:ea typeface="+mn-ea"/>
                <a:cs typeface="+mn-cs"/>
              </a:rPr>
              <a:t>file_size</a:t>
            </a:r>
            <a:r>
              <a:rPr kumimoji="0" lang="en-US" altLang="zh-CN" sz="2200" b="1" i="0" u="none" strike="noStrike" kern="0" cap="none" spc="0" normalizeH="0" baseline="0" noProof="0" dirty="0" smtClean="0">
                <a:ln>
                  <a:noFill/>
                </a:ln>
                <a:solidFill>
                  <a:schemeClr val="tx1"/>
                </a:solidFill>
                <a:effectLst/>
                <a:uLnTx/>
                <a:uFillTx/>
                <a:latin typeface="+mn-ea"/>
                <a:ea typeface="+mn-ea"/>
                <a:cs typeface="+mn-cs"/>
              </a:rPr>
              <a:t>&gt;); //</a:t>
            </a:r>
            <a:r>
              <a:rPr kumimoji="0" lang="zh-CN" altLang="en-US" sz="2200" b="1" i="0" u="none" strike="noStrike" kern="0" cap="none" spc="0" normalizeH="0" baseline="0" noProof="0" dirty="0" smtClean="0">
                <a:ln>
                  <a:noFill/>
                </a:ln>
                <a:solidFill>
                  <a:schemeClr val="tx1"/>
                </a:solidFill>
                <a:effectLst/>
                <a:uLnTx/>
                <a:uFillTx/>
                <a:latin typeface="+mn-ea"/>
                <a:ea typeface="+mn-ea"/>
                <a:cs typeface="+mn-cs"/>
              </a:rPr>
              <a:t>规定数据文件的大小（字节）</a:t>
            </a:r>
            <a:endParaRPr kumimoji="0" lang="zh-CN" altLang="en-US" sz="2200" b="1" i="0" u="none" strike="noStrike" kern="0" cap="none" spc="0" normalizeH="0" baseline="0" noProof="0" dirty="0" smtClean="0">
              <a:ln>
                <a:noFill/>
              </a:ln>
              <a:solidFill>
                <a:schemeClr val="tx1"/>
              </a:solidFill>
              <a:effectLst/>
              <a:uLnTx/>
              <a:uFillTx/>
              <a:latin typeface="+mn-ea"/>
              <a:ea typeface="+mn-ea"/>
              <a:cs typeface="+mn-cs"/>
            </a:endParaRPr>
          </a:p>
          <a:p>
            <a:pPr marL="609600" marR="0" lvl="0" indent="-609600" algn="just" defTabSz="914400" rtl="0" eaLnBrk="0" fontAlgn="base" latinLnBrk="0" hangingPunct="0">
              <a:lnSpc>
                <a:spcPct val="150000"/>
              </a:lnSpc>
              <a:spcBef>
                <a:spcPct val="0"/>
              </a:spcBef>
              <a:spcAft>
                <a:spcPct val="0"/>
              </a:spcAft>
              <a:buClrTx/>
              <a:buSzTx/>
              <a:buFont typeface="Wingdings" panose="05000000000000000000" pitchFamily="2" charset="2"/>
              <a:buAutoNum type="arabicParenR"/>
              <a:defRPr/>
            </a:pPr>
            <a:r>
              <a:rPr kumimoji="0" lang="en-US" altLang="zh-CN" sz="2200" b="1" i="0" u="none" strike="noStrike" kern="0" cap="none" spc="0" normalizeH="0" baseline="0" noProof="0" dirty="0" smtClean="0">
                <a:ln>
                  <a:noFill/>
                </a:ln>
                <a:solidFill>
                  <a:schemeClr val="tx1"/>
                </a:solidFill>
                <a:effectLst/>
                <a:uLnTx/>
                <a:uFillTx/>
                <a:latin typeface="+mn-ea"/>
                <a:ea typeface="+mn-ea"/>
                <a:cs typeface="+mn-cs"/>
              </a:rPr>
              <a:t>$</a:t>
            </a:r>
            <a:r>
              <a:rPr kumimoji="0" lang="en-US" altLang="zh-CN" sz="2200" b="1" i="0" u="none" strike="noStrike" kern="0" cap="none" spc="0" normalizeH="0" baseline="0" noProof="0" dirty="0" err="1" smtClean="0">
                <a:ln>
                  <a:noFill/>
                </a:ln>
                <a:solidFill>
                  <a:schemeClr val="tx1"/>
                </a:solidFill>
                <a:effectLst/>
                <a:uLnTx/>
                <a:uFillTx/>
                <a:latin typeface="+mn-ea"/>
                <a:ea typeface="+mn-ea"/>
                <a:cs typeface="+mn-cs"/>
              </a:rPr>
              <a:t>dumpall</a:t>
            </a:r>
            <a:r>
              <a:rPr kumimoji="0" lang="en-US" altLang="zh-CN" sz="2200" b="1" i="0" u="none" strike="noStrike" kern="0" cap="none" spc="0" normalizeH="0" baseline="0" noProof="0" dirty="0" smtClean="0">
                <a:ln>
                  <a:noFill/>
                </a:ln>
                <a:solidFill>
                  <a:schemeClr val="tx1"/>
                </a:solidFill>
                <a:effectLst/>
                <a:uLnTx/>
                <a:uFillTx/>
                <a:latin typeface="+mn-ea"/>
                <a:ea typeface="+mn-ea"/>
                <a:cs typeface="+mn-cs"/>
              </a:rPr>
              <a:t>;       //</a:t>
            </a:r>
            <a:r>
              <a:rPr kumimoji="0" lang="zh-CN" altLang="en-US" sz="2200" b="1" i="0" u="none" strike="noStrike" kern="0" cap="none" spc="0" normalizeH="0" baseline="0" noProof="0" dirty="0" smtClean="0">
                <a:ln>
                  <a:noFill/>
                </a:ln>
                <a:solidFill>
                  <a:schemeClr val="tx1"/>
                </a:solidFill>
                <a:effectLst/>
                <a:uLnTx/>
                <a:uFillTx/>
                <a:latin typeface="+mn-ea"/>
                <a:ea typeface="+mn-ea"/>
                <a:cs typeface="+mn-cs"/>
              </a:rPr>
              <a:t>记录所有指定信号的变化值到数据文件中</a:t>
            </a:r>
            <a:endParaRPr kumimoji="1" lang="zh-CN" altLang="en-US" sz="2200" b="1"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ransition spd="med">
    <p:cover dir="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Rectangle 3"/>
          <p:cNvSpPr>
            <a:spLocks noGrp="1"/>
          </p:cNvSpPr>
          <p:nvPr>
            <p:ph idx="1"/>
          </p:nvPr>
        </p:nvSpPr>
        <p:spPr>
          <a:xfrm>
            <a:off x="293688" y="1066800"/>
            <a:ext cx="8556625" cy="4572000"/>
          </a:xfrm>
          <a:solidFill>
            <a:schemeClr val="bg1">
              <a:alpha val="100000"/>
            </a:schemeClr>
          </a:solidFill>
          <a:ln/>
        </p:spPr>
        <p:txBody>
          <a:bodyPr vert="horz" wrap="square" lIns="91440" tIns="45720" rIns="91440" bIns="45720" anchor="t" anchorCtr="0"/>
          <a:p>
            <a:pPr algn="just">
              <a:lnSpc>
                <a:spcPct val="150000"/>
              </a:lnSpc>
              <a:spcBef>
                <a:spcPct val="0"/>
              </a:spcBef>
              <a:buClrTx/>
              <a:buFontTx/>
              <a:buNone/>
            </a:pPr>
            <a:r>
              <a:rPr lang="zh-CN" altLang="en-US" dirty="0">
                <a:solidFill>
                  <a:srgbClr val="FF0000"/>
                </a:solidFill>
                <a:latin typeface="宋体" panose="02010600030101010101" pitchFamily="2" charset="-122"/>
              </a:rPr>
              <a:t>如何把被测模块的响应变化记录到数据库文件中？</a:t>
            </a:r>
            <a:endParaRPr lang="zh-CN" altLang="en-US" dirty="0">
              <a:solidFill>
                <a:srgbClr val="FF0000"/>
              </a:solidFill>
              <a:latin typeface="宋体" panose="02010600030101010101" pitchFamily="2" charset="-122"/>
            </a:endParaRPr>
          </a:p>
          <a:p>
            <a:pPr algn="just">
              <a:lnSpc>
                <a:spcPct val="150000"/>
              </a:lnSpc>
              <a:spcBef>
                <a:spcPct val="0"/>
              </a:spcBef>
              <a:buClrTx/>
              <a:buFontTx/>
              <a:buNone/>
            </a:pPr>
            <a:r>
              <a:rPr lang="zh-CN" altLang="en-US" dirty="0">
                <a:latin typeface="宋体" panose="02010600030101010101" pitchFamily="2" charset="-122"/>
              </a:rPr>
              <a:t>举例说明：</a:t>
            </a:r>
            <a:endParaRPr lang="zh-CN" altLang="en-US" dirty="0">
              <a:latin typeface="宋体" panose="02010600030101010101" pitchFamily="2" charset="-122"/>
            </a:endParaRPr>
          </a:p>
          <a:p>
            <a:pPr algn="just">
              <a:lnSpc>
                <a:spcPct val="150000"/>
              </a:lnSpc>
              <a:spcBef>
                <a:spcPct val="0"/>
              </a:spcBef>
              <a:buClrTx/>
              <a:buFontTx/>
              <a:buNone/>
            </a:pPr>
            <a:r>
              <a:rPr lang="en-US" altLang="zh-CN" dirty="0">
                <a:latin typeface="宋体" panose="02010600030101010101" pitchFamily="2" charset="-122"/>
              </a:rPr>
              <a:t>$dumpvars;          </a:t>
            </a:r>
            <a:r>
              <a:rPr lang="en-US" altLang="zh-CN" sz="1800" dirty="0">
                <a:latin typeface="宋体" panose="02010600030101010101" pitchFamily="2" charset="-122"/>
              </a:rPr>
              <a:t>//</a:t>
            </a:r>
            <a:r>
              <a:rPr lang="zh-CN" altLang="en-US" sz="1800" dirty="0">
                <a:latin typeface="宋体" panose="02010600030101010101" pitchFamily="2" charset="-122"/>
              </a:rPr>
              <a:t>记录各层次模块中所有信号的变化</a:t>
            </a:r>
            <a:endParaRPr lang="zh-CN" altLang="en-US" sz="1800" dirty="0">
              <a:latin typeface="宋体" panose="02010600030101010101" pitchFamily="2" charset="-122"/>
            </a:endParaRPr>
          </a:p>
          <a:p>
            <a:pPr algn="just">
              <a:lnSpc>
                <a:spcPct val="150000"/>
              </a:lnSpc>
              <a:spcBef>
                <a:spcPct val="0"/>
              </a:spcBef>
              <a:buClrTx/>
              <a:buFontTx/>
              <a:buNone/>
            </a:pPr>
            <a:r>
              <a:rPr lang="en-US" altLang="zh-CN" dirty="0">
                <a:latin typeface="宋体" panose="02010600030101010101" pitchFamily="2" charset="-122"/>
              </a:rPr>
              <a:t>$dumpvars(1,top);  </a:t>
            </a:r>
            <a:r>
              <a:rPr lang="en-US" altLang="zh-CN" sz="1800" dirty="0">
                <a:latin typeface="宋体" panose="02010600030101010101" pitchFamily="2" charset="-122"/>
              </a:rPr>
              <a:t>//</a:t>
            </a:r>
            <a:r>
              <a:rPr lang="zh-CN" altLang="en-US" sz="1800" dirty="0">
                <a:latin typeface="宋体" panose="02010600030101010101" pitchFamily="2" charset="-122"/>
              </a:rPr>
              <a:t>只记录模块</a:t>
            </a:r>
            <a:r>
              <a:rPr lang="en-US" altLang="zh-CN" sz="1800" dirty="0">
                <a:latin typeface="宋体" panose="02010600030101010101" pitchFamily="2" charset="-122"/>
              </a:rPr>
              <a:t>top</a:t>
            </a:r>
            <a:r>
              <a:rPr lang="zh-CN" altLang="en-US" sz="1800" dirty="0">
                <a:latin typeface="宋体" panose="02010600030101010101" pitchFamily="2" charset="-122"/>
              </a:rPr>
              <a:t>中所有信号的变化</a:t>
            </a:r>
            <a:endParaRPr lang="zh-CN" altLang="en-US" sz="1800" dirty="0">
              <a:latin typeface="宋体" panose="02010600030101010101" pitchFamily="2" charset="-122"/>
            </a:endParaRPr>
          </a:p>
          <a:p>
            <a:pPr algn="just">
              <a:lnSpc>
                <a:spcPct val="150000"/>
              </a:lnSpc>
              <a:spcBef>
                <a:spcPct val="0"/>
              </a:spcBef>
              <a:buClrTx/>
              <a:buFontTx/>
              <a:buNone/>
            </a:pPr>
            <a:r>
              <a:rPr lang="en-US" altLang="zh-CN" dirty="0">
                <a:latin typeface="宋体" panose="02010600030101010101" pitchFamily="2" charset="-122"/>
              </a:rPr>
              <a:t>$dumpvars(2,top.u1); </a:t>
            </a:r>
            <a:r>
              <a:rPr lang="en-US" altLang="zh-CN" sz="1800" dirty="0">
                <a:latin typeface="宋体" panose="02010600030101010101" pitchFamily="2" charset="-122"/>
              </a:rPr>
              <a:t>//</a:t>
            </a:r>
            <a:r>
              <a:rPr lang="zh-CN" altLang="en-US" sz="1800" dirty="0">
                <a:latin typeface="宋体" panose="02010600030101010101" pitchFamily="2" charset="-122"/>
              </a:rPr>
              <a:t>记录</a:t>
            </a:r>
            <a:r>
              <a:rPr lang="en-US" altLang="zh-CN" sz="1800" dirty="0">
                <a:latin typeface="宋体" panose="02010600030101010101" pitchFamily="2" charset="-122"/>
              </a:rPr>
              <a:t>top</a:t>
            </a:r>
            <a:r>
              <a:rPr lang="zh-CN" altLang="en-US" sz="1800" dirty="0">
                <a:latin typeface="宋体" panose="02010600030101010101" pitchFamily="2" charset="-122"/>
              </a:rPr>
              <a:t>模块中实例</a:t>
            </a:r>
            <a:r>
              <a:rPr lang="en-US" altLang="zh-CN" sz="1800" dirty="0">
                <a:latin typeface="宋体" panose="02010600030101010101" pitchFamily="2" charset="-122"/>
              </a:rPr>
              <a:t>u1</a:t>
            </a:r>
            <a:r>
              <a:rPr lang="zh-CN" altLang="en-US" sz="1800" dirty="0">
                <a:latin typeface="宋体" panose="02010600030101010101" pitchFamily="2" charset="-122"/>
              </a:rPr>
              <a:t>和它以下一层子模块所有信号的变化</a:t>
            </a:r>
            <a:endParaRPr lang="zh-CN" altLang="en-US" sz="1800" dirty="0">
              <a:latin typeface="宋体" panose="02010600030101010101" pitchFamily="2" charset="-122"/>
            </a:endParaRPr>
          </a:p>
          <a:p>
            <a:pPr algn="just">
              <a:lnSpc>
                <a:spcPct val="150000"/>
              </a:lnSpc>
              <a:spcBef>
                <a:spcPct val="0"/>
              </a:spcBef>
              <a:buClrTx/>
              <a:buFontTx/>
              <a:buNone/>
            </a:pPr>
            <a:r>
              <a:rPr lang="en-US" altLang="zh-CN" dirty="0">
                <a:latin typeface="宋体" panose="02010600030101010101" pitchFamily="2" charset="-122"/>
              </a:rPr>
              <a:t>$dumpvars(0,top.u2,top.u1.u13.q); </a:t>
            </a:r>
            <a:r>
              <a:rPr lang="en-US" altLang="zh-CN" sz="1800" dirty="0">
                <a:latin typeface="宋体" panose="02010600030101010101" pitchFamily="2" charset="-122"/>
              </a:rPr>
              <a:t>//</a:t>
            </a:r>
            <a:r>
              <a:rPr lang="zh-CN" altLang="en-US" sz="1800" dirty="0">
                <a:latin typeface="宋体" panose="02010600030101010101" pitchFamily="2" charset="-122"/>
              </a:rPr>
              <a:t>记录</a:t>
            </a:r>
            <a:r>
              <a:rPr lang="en-US" altLang="zh-CN" sz="1800" dirty="0">
                <a:latin typeface="宋体" panose="02010600030101010101" pitchFamily="2" charset="-122"/>
              </a:rPr>
              <a:t>top</a:t>
            </a:r>
            <a:r>
              <a:rPr lang="zh-CN" altLang="en-US" sz="1800" dirty="0">
                <a:latin typeface="宋体" panose="02010600030101010101" pitchFamily="2" charset="-122"/>
              </a:rPr>
              <a:t>模块中实例</a:t>
            </a:r>
            <a:r>
              <a:rPr lang="en-US" altLang="zh-CN" sz="1800" dirty="0">
                <a:latin typeface="宋体" panose="02010600030101010101" pitchFamily="2" charset="-122"/>
              </a:rPr>
              <a:t>u2</a:t>
            </a:r>
            <a:r>
              <a:rPr lang="zh-CN" altLang="en-US" sz="1800" dirty="0">
                <a:latin typeface="宋体" panose="02010600030101010101" pitchFamily="2" charset="-122"/>
              </a:rPr>
              <a:t>和它本层所有信号的变化</a:t>
            </a:r>
            <a:r>
              <a:rPr lang="en-US" altLang="zh-CN" sz="1800" dirty="0">
                <a:latin typeface="宋体" panose="02010600030101010101" pitchFamily="2" charset="-122"/>
              </a:rPr>
              <a:t>,</a:t>
            </a:r>
            <a:r>
              <a:rPr lang="zh-CN" altLang="en-US" sz="1800" dirty="0">
                <a:latin typeface="宋体" panose="02010600030101010101" pitchFamily="2" charset="-122"/>
              </a:rPr>
              <a:t>还有</a:t>
            </a:r>
            <a:r>
              <a:rPr lang="en-US" altLang="zh-CN" sz="1800" dirty="0">
                <a:latin typeface="宋体" panose="02010600030101010101" pitchFamily="2" charset="-122"/>
              </a:rPr>
              <a:t>top.u1.u13.q</a:t>
            </a:r>
            <a:r>
              <a:rPr lang="zh-CN" altLang="en-US" sz="1800" dirty="0">
                <a:latin typeface="宋体" panose="02010600030101010101" pitchFamily="2" charset="-122"/>
              </a:rPr>
              <a:t>信号的变化。</a:t>
            </a:r>
            <a:endParaRPr lang="zh-CN" altLang="en-US" sz="1800" dirty="0">
              <a:latin typeface="宋体" panose="02010600030101010101" pitchFamily="2" charset="-122"/>
            </a:endParaRPr>
          </a:p>
          <a:p>
            <a:pPr algn="just">
              <a:lnSpc>
                <a:spcPct val="150000"/>
              </a:lnSpc>
              <a:spcBef>
                <a:spcPct val="0"/>
              </a:spcBef>
              <a:buClrTx/>
              <a:buFontTx/>
              <a:buNone/>
            </a:pPr>
            <a:r>
              <a:rPr lang="en-US" altLang="zh-CN" dirty="0">
                <a:latin typeface="宋体" panose="02010600030101010101" pitchFamily="2" charset="-122"/>
              </a:rPr>
              <a:t>$dumpvars(3,top.u2,top.u1); </a:t>
            </a:r>
            <a:endParaRPr lang="en-US" altLang="zh-CN" dirty="0">
              <a:latin typeface="宋体" panose="02010600030101010101" pitchFamily="2" charset="-122"/>
            </a:endParaRPr>
          </a:p>
          <a:p>
            <a:pPr algn="just">
              <a:lnSpc>
                <a:spcPct val="150000"/>
              </a:lnSpc>
              <a:spcBef>
                <a:spcPct val="0"/>
              </a:spcBef>
              <a:buClrTx/>
              <a:buFontTx/>
              <a:buNone/>
            </a:pPr>
            <a:r>
              <a:rPr lang="en-US" altLang="zh-CN" sz="1800" dirty="0">
                <a:latin typeface="宋体" panose="02010600030101010101" pitchFamily="2" charset="-122"/>
              </a:rPr>
              <a:t>//</a:t>
            </a:r>
            <a:r>
              <a:rPr lang="zh-CN" altLang="en-US" sz="1800" dirty="0">
                <a:latin typeface="宋体" panose="02010600030101010101" pitchFamily="2" charset="-122"/>
              </a:rPr>
              <a:t>记录</a:t>
            </a:r>
            <a:r>
              <a:rPr lang="en-US" altLang="zh-CN" sz="1800" dirty="0">
                <a:latin typeface="宋体" panose="02010600030101010101" pitchFamily="2" charset="-122"/>
              </a:rPr>
              <a:t>top</a:t>
            </a:r>
            <a:r>
              <a:rPr lang="zh-CN" altLang="en-US" sz="1800" dirty="0">
                <a:latin typeface="宋体" panose="02010600030101010101" pitchFamily="2" charset="-122"/>
              </a:rPr>
              <a:t>模块中</a:t>
            </a:r>
            <a:r>
              <a:rPr lang="en-US" altLang="zh-CN" sz="1800" dirty="0">
                <a:latin typeface="宋体" panose="02010600030101010101" pitchFamily="2" charset="-122"/>
              </a:rPr>
              <a:t>u2</a:t>
            </a:r>
            <a:r>
              <a:rPr lang="zh-CN" altLang="en-US" sz="1800" dirty="0">
                <a:latin typeface="宋体" panose="02010600030101010101" pitchFamily="2" charset="-122"/>
              </a:rPr>
              <a:t>和</a:t>
            </a:r>
            <a:r>
              <a:rPr lang="en-US" altLang="zh-CN" sz="1800" dirty="0">
                <a:latin typeface="宋体" panose="02010600030101010101" pitchFamily="2" charset="-122"/>
              </a:rPr>
              <a:t>u1</a:t>
            </a:r>
            <a:r>
              <a:rPr lang="zh-CN" altLang="en-US" sz="1800" dirty="0">
                <a:latin typeface="宋体" panose="02010600030101010101" pitchFamily="2" charset="-122"/>
              </a:rPr>
              <a:t>所有信号的变化（包括其两层以下子模块的信号变化）。</a:t>
            </a:r>
            <a:endParaRPr lang="zh-CN" altLang="en-US" dirty="0"/>
          </a:p>
        </p:txBody>
      </p:sp>
    </p:spTree>
  </p:cSld>
  <p:clrMapOvr>
    <a:masterClrMapping/>
  </p:clrMapOvr>
  <p:transition spd="med">
    <p:cover dir="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61795"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zh-CN" altLang="en-US" dirty="0">
                <a:latin typeface="华文楷体" panose="02010600040101010101" pitchFamily="2" charset="-122"/>
              </a:rPr>
              <a:t>不同抽象级别的</a:t>
            </a:r>
            <a:r>
              <a:rPr lang="en-US" altLang="zh-CN" dirty="0">
                <a:latin typeface="华文楷体" panose="02010600040101010101" pitchFamily="2" charset="-122"/>
              </a:rPr>
              <a:t>Verilog HDL</a:t>
            </a:r>
            <a:r>
              <a:rPr lang="zh-CN" altLang="en-US" dirty="0">
                <a:latin typeface="华文楷体" panose="02010600040101010101" pitchFamily="2" charset="-122"/>
              </a:rPr>
              <a:t>模型</a:t>
            </a:r>
            <a:endParaRPr lang="zh-CN" altLang="en-US" dirty="0">
              <a:latin typeface="华文楷体" panose="02010600040101010101" pitchFamily="2" charset="-122"/>
            </a:endParaRPr>
          </a:p>
        </p:txBody>
      </p:sp>
      <p:sp>
        <p:nvSpPr>
          <p:cNvPr id="2075654" name="AutoShape 6"/>
          <p:cNvSpPr>
            <a:spLocks noChangeArrowheads="1"/>
          </p:cNvSpPr>
          <p:nvPr/>
        </p:nvSpPr>
        <p:spPr bwMode="auto">
          <a:xfrm>
            <a:off x="-101600" y="533400"/>
            <a:ext cx="9005888" cy="6907213"/>
          </a:xfrm>
          <a:prstGeom prst="horizontalScroll">
            <a:avLst>
              <a:gd name="adj" fmla="val 12500"/>
            </a:avLst>
          </a:prstGeom>
        </p:spPr>
        <p:style>
          <a:lnRef idx="2">
            <a:schemeClr val="accent1"/>
          </a:lnRef>
          <a:fillRef idx="1">
            <a:schemeClr val="lt1"/>
          </a:fillRef>
          <a:effectRef idx="0">
            <a:schemeClr val="accent1"/>
          </a:effectRef>
          <a:fontRef idx="minor">
            <a:schemeClr val="dk1"/>
          </a:fontRef>
        </p:style>
        <p:txBody>
          <a:bodyPr anchor="ctr">
            <a:spAutoFit/>
          </a:bodyPr>
          <a:lstStyle/>
          <a:p>
            <a:pPr marL="377825" marR="0" lvl="1" indent="-187325" algn="just" defTabSz="914400" rtl="0" eaLnBrk="1" fontAlgn="base" latinLnBrk="0" hangingPunct="1">
              <a:lnSpc>
                <a:spcPct val="110000"/>
              </a:lnSpc>
              <a:spcBef>
                <a:spcPct val="20000"/>
              </a:spcBef>
              <a:spcAft>
                <a:spcPct val="0"/>
              </a:spcAft>
              <a:buClr>
                <a:srgbClr val="FF0000"/>
              </a:buClr>
              <a:buSzPct val="80000"/>
              <a:buFont typeface="Wingdings" panose="05000000000000000000" pitchFamily="2" charset="2"/>
              <a:buChar char="Ø"/>
              <a:defRPr/>
            </a:pP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采用的描述</a:t>
            </a:r>
            <a:r>
              <a:rPr kumimoji="0" lang="zh-CN" altLang="en-US" sz="2400" b="1" i="0" u="none" strike="noStrike" kern="1200" cap="none" spc="0" normalizeH="0" baseline="0" noProof="0" dirty="0">
                <a:ln>
                  <a:noFill/>
                </a:ln>
                <a:solidFill>
                  <a:srgbClr val="CC3300"/>
                </a:solidFill>
                <a:effectLst/>
                <a:uLnTx/>
                <a:uFillTx/>
                <a:latin typeface="华文新魏" panose="02010800040101010101" pitchFamily="2" charset="-122"/>
                <a:ea typeface="华文新魏" panose="02010800040101010101" pitchFamily="2" charset="-122"/>
                <a:cs typeface="+mn-cs"/>
              </a:rPr>
              <a:t>级别</a:t>
            </a: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越</a:t>
            </a:r>
            <a:r>
              <a:rPr kumimoji="0" lang="zh-CN" altLang="en-US" sz="2400" b="1" i="0" u="none" strike="noStrike" kern="1200" cap="none" spc="0" normalizeH="0" baseline="0" noProof="0" dirty="0">
                <a:ln>
                  <a:noFill/>
                </a:ln>
                <a:solidFill>
                  <a:srgbClr val="CC3300"/>
                </a:solidFill>
                <a:effectLst/>
                <a:uLnTx/>
                <a:uFillTx/>
                <a:latin typeface="华文新魏" panose="02010800040101010101" pitchFamily="2" charset="-122"/>
                <a:ea typeface="华文新魏" panose="02010800040101010101" pitchFamily="2" charset="-122"/>
                <a:cs typeface="+mn-cs"/>
              </a:rPr>
              <a:t>高</a:t>
            </a: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zh-CN" altLang="en-US" sz="2400" b="1" i="0" u="none" strike="noStrike" kern="1200" cap="none" spc="0" normalizeH="0" baseline="0" noProof="0" dirty="0">
                <a:ln>
                  <a:noFill/>
                </a:ln>
                <a:solidFill>
                  <a:srgbClr val="CC3300"/>
                </a:solidFill>
                <a:effectLst/>
                <a:uLnTx/>
                <a:uFillTx/>
                <a:latin typeface="华文新魏" panose="02010800040101010101" pitchFamily="2" charset="-122"/>
                <a:ea typeface="华文新魏" panose="02010800040101010101" pitchFamily="2" charset="-122"/>
                <a:cs typeface="+mn-cs"/>
              </a:rPr>
              <a:t>设计</a:t>
            </a: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越</a:t>
            </a:r>
            <a:r>
              <a:rPr kumimoji="0" lang="zh-CN" altLang="en-US" sz="2400" b="1" i="0" u="none" strike="noStrike" kern="1200" cap="none" spc="0" normalizeH="0" baseline="0" noProof="0" dirty="0">
                <a:ln>
                  <a:noFill/>
                </a:ln>
                <a:solidFill>
                  <a:srgbClr val="CC3300"/>
                </a:solidFill>
                <a:effectLst/>
                <a:uLnTx/>
                <a:uFillTx/>
                <a:latin typeface="华文新魏" panose="02010800040101010101" pitchFamily="2" charset="-122"/>
                <a:ea typeface="华文新魏" panose="02010800040101010101" pitchFamily="2" charset="-122"/>
                <a:cs typeface="+mn-cs"/>
              </a:rPr>
              <a:t>容易</a:t>
            </a: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，程序</a:t>
            </a:r>
            <a:r>
              <a:rPr kumimoji="0" lang="zh-CN" altLang="en-US" sz="2400" b="1" i="0" u="none" strike="noStrike" kern="1200" cap="none" spc="0" normalizeH="0" baseline="0" noProof="0" dirty="0">
                <a:ln>
                  <a:noFill/>
                </a:ln>
                <a:solidFill>
                  <a:srgbClr val="CC3300"/>
                </a:solidFill>
                <a:effectLst/>
                <a:uLnTx/>
                <a:uFillTx/>
                <a:latin typeface="华文新魏" panose="02010800040101010101" pitchFamily="2" charset="-122"/>
                <a:ea typeface="华文新魏" panose="02010800040101010101" pitchFamily="2" charset="-122"/>
                <a:cs typeface="+mn-cs"/>
              </a:rPr>
              <a:t>代码</a:t>
            </a: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越</a:t>
            </a:r>
            <a:r>
              <a:rPr kumimoji="0" lang="zh-CN" altLang="en-US" sz="2400" b="1" i="0" u="none" strike="noStrike" kern="1200" cap="none" spc="0" normalizeH="0" baseline="0" noProof="0" dirty="0">
                <a:ln>
                  <a:noFill/>
                </a:ln>
                <a:solidFill>
                  <a:srgbClr val="CC3300"/>
                </a:solidFill>
                <a:effectLst/>
                <a:uLnTx/>
                <a:uFillTx/>
                <a:latin typeface="华文新魏" panose="02010800040101010101" pitchFamily="2" charset="-122"/>
                <a:ea typeface="华文新魏" panose="02010800040101010101" pitchFamily="2" charset="-122"/>
                <a:cs typeface="+mn-cs"/>
              </a:rPr>
              <a:t>简单</a:t>
            </a: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；但耗用器件资源更多。对特定综合器，可能无法将某些抽象级别高的描述转化为电路！</a:t>
            </a:r>
            <a:endPar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377825" marR="0" lvl="1" indent="-187325" algn="just" defTabSz="914400" rtl="0" eaLnBrk="1" fontAlgn="base" latinLnBrk="0" hangingPunct="1">
              <a:lnSpc>
                <a:spcPct val="110000"/>
              </a:lnSpc>
              <a:spcBef>
                <a:spcPct val="20000"/>
              </a:spcBef>
              <a:spcAft>
                <a:spcPct val="0"/>
              </a:spcAft>
              <a:buClr>
                <a:srgbClr val="FF0000"/>
              </a:buClr>
              <a:buSzPct val="80000"/>
              <a:buFont typeface="Wingdings" panose="05000000000000000000" pitchFamily="2" charset="2"/>
              <a:buChar char="Ø"/>
              <a:defRPr/>
            </a:pP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基于门级描述的硬件模型不仅可以仿真，而且可综合，且系统</a:t>
            </a:r>
            <a:r>
              <a:rPr kumimoji="0" lang="zh-CN" altLang="en-US" sz="2400" b="1" i="0" u="none" strike="noStrike" kern="1200" cap="none" spc="0" normalizeH="0" baseline="0" noProof="0" dirty="0">
                <a:ln>
                  <a:noFill/>
                </a:ln>
                <a:solidFill>
                  <a:srgbClr val="CC3300"/>
                </a:solidFill>
                <a:effectLst/>
                <a:uLnTx/>
                <a:uFillTx/>
                <a:latin typeface="华文新魏" panose="02010800040101010101" pitchFamily="2" charset="-122"/>
                <a:ea typeface="华文新魏" panose="02010800040101010101" pitchFamily="2" charset="-122"/>
                <a:cs typeface="+mn-cs"/>
              </a:rPr>
              <a:t>速度快</a:t>
            </a: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endPar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377825" marR="0" lvl="1" indent="-187325" algn="just" defTabSz="914400" rtl="0" eaLnBrk="1" fontAlgn="base" latinLnBrk="0" hangingPunct="1">
              <a:lnSpc>
                <a:spcPct val="110000"/>
              </a:lnSpc>
              <a:spcBef>
                <a:spcPct val="20000"/>
              </a:spcBef>
              <a:spcAft>
                <a:spcPct val="0"/>
              </a:spcAft>
              <a:buClr>
                <a:srgbClr val="FF0000"/>
              </a:buClr>
              <a:buSzPct val="80000"/>
              <a:buFont typeface="Wingdings" panose="05000000000000000000" pitchFamily="2" charset="2"/>
              <a:buChar char="Ø"/>
              <a:defRPr/>
            </a:pP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所有</a:t>
            </a:r>
            <a:r>
              <a:rPr kumimoji="0" lang="en-US" altLang="zh-CN"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Verilog HDL</a:t>
            </a: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编译软件只是支持该语言的一个</a:t>
            </a:r>
            <a:r>
              <a:rPr kumimoji="0" lang="zh-CN" altLang="en-US" sz="2400" b="1" i="0" u="none" strike="noStrike" kern="1200" cap="none" spc="0" normalizeH="0" baseline="0" noProof="0" dirty="0">
                <a:ln>
                  <a:noFill/>
                </a:ln>
                <a:solidFill>
                  <a:srgbClr val="CC3300"/>
                </a:solidFill>
                <a:effectLst/>
                <a:uLnTx/>
                <a:uFillTx/>
                <a:latin typeface="华文新魏" panose="02010800040101010101" pitchFamily="2" charset="-122"/>
                <a:ea typeface="华文新魏" panose="02010800040101010101" pitchFamily="2" charset="-122"/>
                <a:cs typeface="+mn-cs"/>
              </a:rPr>
              <a:t>子集</a:t>
            </a: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endPar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377825" marR="0" lvl="1" indent="-187325" algn="just" defTabSz="914400" rtl="0" eaLnBrk="1" fontAlgn="base" latinLnBrk="0" hangingPunct="1">
              <a:lnSpc>
                <a:spcPct val="110000"/>
              </a:lnSpc>
              <a:spcBef>
                <a:spcPct val="20000"/>
              </a:spcBef>
              <a:spcAft>
                <a:spcPct val="0"/>
              </a:spcAft>
              <a:buClr>
                <a:srgbClr val="FF0000"/>
              </a:buClr>
              <a:buSzPct val="80000"/>
              <a:buFont typeface="Wingdings" panose="05000000000000000000" pitchFamily="2" charset="2"/>
              <a:buChar char="Ø"/>
              <a:defRPr/>
            </a:pP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尽量采用编译软件支持的语句来描述设计；或多个软件配合使用。</a:t>
            </a:r>
            <a:endPar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377825" marR="0" lvl="1" indent="-187325" algn="just" defTabSz="914400" rtl="0" eaLnBrk="1" fontAlgn="base" latinLnBrk="0" hangingPunct="1">
              <a:lnSpc>
                <a:spcPct val="110000"/>
              </a:lnSpc>
              <a:spcBef>
                <a:spcPct val="20000"/>
              </a:spcBef>
              <a:spcAft>
                <a:spcPct val="0"/>
              </a:spcAft>
              <a:buClr>
                <a:srgbClr val="FF0000"/>
              </a:buClr>
              <a:buSzPct val="80000"/>
              <a:buFont typeface="Wingdings" panose="05000000000000000000" pitchFamily="2" charset="2"/>
              <a:buChar char="Ø"/>
              <a:defRPr/>
            </a:pP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一般用</a:t>
            </a:r>
            <a:r>
              <a:rPr kumimoji="0" lang="zh-CN" altLang="en-US" sz="2400" b="1" i="0" u="none" strike="noStrike" kern="1200" cap="none" spc="0" normalizeH="0" baseline="0" noProof="0" dirty="0">
                <a:ln>
                  <a:noFill/>
                </a:ln>
                <a:solidFill>
                  <a:srgbClr val="CC3300"/>
                </a:solidFill>
                <a:effectLst/>
                <a:uLnTx/>
                <a:uFillTx/>
                <a:latin typeface="华文新魏" panose="02010800040101010101" pitchFamily="2" charset="-122"/>
                <a:ea typeface="华文新魏" panose="02010800040101010101" pitchFamily="2" charset="-122"/>
                <a:cs typeface="+mn-cs"/>
              </a:rPr>
              <a:t>算法级</a:t>
            </a: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（写出逻辑表达式）或</a:t>
            </a:r>
            <a:r>
              <a:rPr kumimoji="0" lang="en-US" altLang="zh-CN" sz="2400" b="1" i="0" u="none" strike="noStrike" kern="1200" cap="none" spc="0" normalizeH="0" baseline="0" noProof="0" dirty="0">
                <a:ln>
                  <a:noFill/>
                </a:ln>
                <a:solidFill>
                  <a:srgbClr val="CC3300"/>
                </a:solidFill>
                <a:effectLst/>
                <a:uLnTx/>
                <a:uFillTx/>
                <a:latin typeface="华文新魏" panose="02010800040101010101" pitchFamily="2" charset="-122"/>
                <a:ea typeface="华文新魏" panose="02010800040101010101" pitchFamily="2" charset="-122"/>
                <a:cs typeface="+mn-cs"/>
              </a:rPr>
              <a:t>RTL</a:t>
            </a:r>
            <a:r>
              <a:rPr kumimoji="0" lang="zh-CN" altLang="en-US" sz="2400" b="1" i="0" u="none" strike="noStrike" kern="1200" cap="none" spc="0" normalizeH="0" baseline="0" noProof="0" dirty="0">
                <a:ln>
                  <a:noFill/>
                </a:ln>
                <a:solidFill>
                  <a:srgbClr val="CC3300"/>
                </a:solidFill>
                <a:effectLst/>
                <a:uLnTx/>
                <a:uFillTx/>
                <a:latin typeface="华文新魏" panose="02010800040101010101" pitchFamily="2" charset="-122"/>
                <a:ea typeface="华文新魏" panose="02010800040101010101" pitchFamily="2" charset="-122"/>
                <a:cs typeface="+mn-cs"/>
              </a:rPr>
              <a:t>级</a:t>
            </a: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来描述逻辑功能，尽量避免用门级描述，除非对系统速度要求比较高的场合才采用门级描述。 </a:t>
            </a:r>
            <a:endPar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075655" name="AutoShape 7"/>
          <p:cNvSpPr>
            <a:spLocks noChangeArrowheads="1"/>
          </p:cNvSpPr>
          <p:nvPr/>
        </p:nvSpPr>
        <p:spPr bwMode="auto">
          <a:xfrm rot="-765681">
            <a:off x="441325" y="966788"/>
            <a:ext cx="1357313" cy="687388"/>
          </a:xfrm>
          <a:prstGeom prst="star32">
            <a:avLst>
              <a:gd name="adj" fmla="val 37500"/>
            </a:avLst>
          </a:prstGeom>
          <a:solidFill>
            <a:schemeClr val="accent2"/>
          </a:solidFill>
          <a:ln w="9525">
            <a:solidFill>
              <a:srgbClr val="00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8000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cs typeface="+mn-cs"/>
              </a:rPr>
              <a:t>小结</a:t>
            </a:r>
            <a:endParaRPr kumimoji="0" lang="zh-CN" altLang="en-US" sz="2800" b="1" i="0" u="none" strike="noStrike" kern="1200" cap="none" spc="0" normalizeH="0" baseline="0" noProof="0">
              <a:ln>
                <a:noFill/>
              </a:ln>
              <a:solidFill>
                <a:srgbClr val="8000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cs typeface="+mn-cs"/>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075655"/>
                                        </p:tgtEl>
                                        <p:attrNameLst>
                                          <p:attrName>style.visibility</p:attrName>
                                        </p:attrNameLst>
                                      </p:cBhvr>
                                      <p:to>
                                        <p:strVal val="visible"/>
                                      </p:to>
                                    </p:set>
                                    <p:anim calcmode="lin" valueType="num">
                                      <p:cBhvr>
                                        <p:cTn id="7" dur="500" fill="hold"/>
                                        <p:tgtEl>
                                          <p:spTgt spid="2075655"/>
                                        </p:tgtEl>
                                        <p:attrNameLst>
                                          <p:attrName>ppt_w</p:attrName>
                                        </p:attrNameLst>
                                      </p:cBhvr>
                                      <p:tavLst>
                                        <p:tav tm="0">
                                          <p:val>
                                            <p:strVal val="4/3*#ppt_w"/>
                                          </p:val>
                                        </p:tav>
                                        <p:tav tm="100000">
                                          <p:val>
                                            <p:strVal val="#ppt_w"/>
                                          </p:val>
                                        </p:tav>
                                      </p:tavLst>
                                    </p:anim>
                                    <p:anim calcmode="lin" valueType="num">
                                      <p:cBhvr>
                                        <p:cTn id="8" dur="500" fill="hold"/>
                                        <p:tgtEl>
                                          <p:spTgt spid="2075655"/>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2075654"/>
                                        </p:tgtEl>
                                        <p:attrNameLst>
                                          <p:attrName>style.visibility</p:attrName>
                                        </p:attrNameLst>
                                      </p:cBhvr>
                                      <p:to>
                                        <p:strVal val="visible"/>
                                      </p:to>
                                    </p:set>
                                    <p:anim calcmode="lin" valueType="num">
                                      <p:cBhvr>
                                        <p:cTn id="12" dur="500" fill="hold"/>
                                        <p:tgtEl>
                                          <p:spTgt spid="2075654"/>
                                        </p:tgtEl>
                                        <p:attrNameLst>
                                          <p:attrName>ppt_w</p:attrName>
                                        </p:attrNameLst>
                                      </p:cBhvr>
                                      <p:tavLst>
                                        <p:tav tm="0">
                                          <p:val>
                                            <p:fltVal val="0.000000"/>
                                          </p:val>
                                        </p:tav>
                                        <p:tav tm="100000">
                                          <p:val>
                                            <p:strVal val="#ppt_w"/>
                                          </p:val>
                                        </p:tav>
                                      </p:tavLst>
                                    </p:anim>
                                    <p:anim calcmode="lin" valueType="num">
                                      <p:cBhvr>
                                        <p:cTn id="13" dur="500" fill="hold"/>
                                        <p:tgtEl>
                                          <p:spTgt spid="207565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5654" grpId="0" animBg="1"/>
      <p:bldP spid="207565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63843"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zh-CN" altLang="en-US" dirty="0">
                <a:latin typeface="华文楷体" panose="02010600040101010101" pitchFamily="2" charset="-122"/>
              </a:rPr>
              <a:t>不同抽象级别的</a:t>
            </a:r>
            <a:r>
              <a:rPr lang="en-US" altLang="zh-CN" dirty="0">
                <a:latin typeface="华文楷体" panose="02010600040101010101" pitchFamily="2" charset="-122"/>
              </a:rPr>
              <a:t>Verilog HDL</a:t>
            </a:r>
            <a:r>
              <a:rPr lang="zh-CN" altLang="en-US" dirty="0">
                <a:latin typeface="华文楷体" panose="02010600040101010101" pitchFamily="2" charset="-122"/>
              </a:rPr>
              <a:t>模型</a:t>
            </a:r>
            <a:endParaRPr lang="zh-CN" altLang="en-US" dirty="0">
              <a:latin typeface="华文楷体" panose="02010600040101010101" pitchFamily="2" charset="-122"/>
            </a:endParaRPr>
          </a:p>
        </p:txBody>
      </p:sp>
      <p:sp>
        <p:nvSpPr>
          <p:cNvPr id="2144260" name="AutoShape 4"/>
          <p:cNvSpPr>
            <a:spLocks noChangeArrowheads="1"/>
          </p:cNvSpPr>
          <p:nvPr/>
        </p:nvSpPr>
        <p:spPr bwMode="auto">
          <a:xfrm>
            <a:off x="239713" y="635000"/>
            <a:ext cx="8816975" cy="6600825"/>
          </a:xfrm>
          <a:prstGeom prst="horizontalScroll">
            <a:avLst>
              <a:gd name="adj" fmla="val 12500"/>
            </a:avLst>
          </a:prstGeom>
        </p:spPr>
        <p:style>
          <a:lnRef idx="2">
            <a:schemeClr val="accent1"/>
          </a:lnRef>
          <a:fillRef idx="1">
            <a:schemeClr val="lt1"/>
          </a:fillRef>
          <a:effectRef idx="0">
            <a:schemeClr val="accent1"/>
          </a:effectRef>
          <a:fontRef idx="minor">
            <a:schemeClr val="dk1"/>
          </a:fontRef>
        </p:style>
        <p:txBody>
          <a:bodyPr anchor="ctr">
            <a:spAutoFit/>
          </a:bodyPr>
          <a:lstStyle/>
          <a:p>
            <a:pPr marL="561975" marR="0" lvl="1" indent="-184150" algn="just" defTabSz="914400" rtl="0" eaLnBrk="1" fontAlgn="base" latinLnBrk="0" hangingPunct="1">
              <a:lnSpc>
                <a:spcPct val="110000"/>
              </a:lnSpc>
              <a:spcBef>
                <a:spcPct val="0"/>
              </a:spcBef>
              <a:spcAft>
                <a:spcPct val="0"/>
              </a:spcAft>
              <a:buClr>
                <a:srgbClr val="FF0000"/>
              </a:buClr>
              <a:buSzPct val="80000"/>
              <a:buFont typeface="Wingdings" panose="05000000000000000000" pitchFamily="2" charset="2"/>
              <a:buNone/>
              <a:defRPr/>
            </a:pPr>
            <a:r>
              <a:rPr kumimoji="0" lang="zh-CN" altLang="en-US" sz="2400" b="1" i="0" u="none" strike="noStrike" kern="1200" cap="none" spc="0" normalizeH="0" baseline="0" noProof="0" dirty="0">
                <a:ln>
                  <a:noFill/>
                </a:ln>
                <a:solidFill>
                  <a:srgbClr val="CC3300"/>
                </a:solidFill>
                <a:effectLst/>
                <a:uLnTx/>
                <a:uFillTx/>
                <a:latin typeface="华文新魏" panose="02010800040101010101" pitchFamily="2" charset="-122"/>
                <a:ea typeface="华文新魏" panose="02010800040101010101" pitchFamily="2" charset="-122"/>
                <a:cs typeface="+mn-cs"/>
              </a:rPr>
              <a:t>（</a:t>
            </a:r>
            <a:r>
              <a:rPr kumimoji="0" lang="en-US" altLang="zh-CN" sz="2400" b="1" i="0" u="none" strike="noStrike" kern="1200" cap="none" spc="0" normalizeH="0" baseline="0" noProof="0" dirty="0">
                <a:ln>
                  <a:noFill/>
                </a:ln>
                <a:solidFill>
                  <a:srgbClr val="CC3300"/>
                </a:solidFill>
                <a:effectLst/>
                <a:uLnTx/>
                <a:uFillTx/>
                <a:latin typeface="华文新魏" panose="02010800040101010101" pitchFamily="2" charset="-122"/>
                <a:ea typeface="华文新魏" panose="02010800040101010101" pitchFamily="2" charset="-122"/>
                <a:cs typeface="+mn-cs"/>
              </a:rPr>
              <a:t>1</a:t>
            </a:r>
            <a:r>
              <a:rPr kumimoji="0" lang="zh-CN" altLang="en-US" sz="2400" b="1" i="0" u="none" strike="noStrike" kern="1200" cap="none" spc="0" normalizeH="0" baseline="0" noProof="0" dirty="0">
                <a:ln>
                  <a:noFill/>
                </a:ln>
                <a:solidFill>
                  <a:srgbClr val="CC3300"/>
                </a:solidFill>
                <a:effectLst/>
                <a:uLnTx/>
                <a:uFillTx/>
                <a:latin typeface="华文新魏" panose="02010800040101010101" pitchFamily="2" charset="-122"/>
                <a:ea typeface="华文新魏" panose="02010800040101010101" pitchFamily="2" charset="-122"/>
                <a:cs typeface="+mn-cs"/>
              </a:rPr>
              <a:t>）采用什么描述级别更合适？</a:t>
            </a:r>
            <a:endParaRPr kumimoji="0" lang="zh-CN" altLang="en-US" sz="2400" b="1" i="0" u="none" strike="noStrike" kern="1200" cap="none" spc="0" normalizeH="0" baseline="0" noProof="0" dirty="0">
              <a:ln>
                <a:noFill/>
              </a:ln>
              <a:solidFill>
                <a:srgbClr val="CC3300"/>
              </a:solidFill>
              <a:effectLst/>
              <a:uLnTx/>
              <a:uFillTx/>
              <a:latin typeface="华文新魏" panose="02010800040101010101" pitchFamily="2" charset="-122"/>
              <a:ea typeface="华文新魏" panose="02010800040101010101" pitchFamily="2" charset="-122"/>
              <a:cs typeface="+mn-cs"/>
            </a:endParaRPr>
          </a:p>
          <a:p>
            <a:pPr marL="187325" marR="0" lvl="0" indent="-187325" algn="l" defTabSz="914400" rtl="0" eaLnBrk="1" fontAlgn="base" latinLnBrk="0" hangingPunct="1">
              <a:lnSpc>
                <a:spcPct val="110000"/>
              </a:lnSpc>
              <a:spcBef>
                <a:spcPct val="0"/>
              </a:spcBef>
              <a:spcAft>
                <a:spcPct val="0"/>
              </a:spcAft>
              <a:buClr>
                <a:srgbClr val="FF0000"/>
              </a:buClr>
              <a:buSzPct val="80000"/>
              <a:buFont typeface="Wingdings" panose="05000000000000000000" pitchFamily="2" charset="2"/>
              <a:buChar char="Ø"/>
              <a:defRPr/>
            </a:pPr>
            <a:r>
              <a:rPr kumimoji="0" lang="zh-CN" altLang="en-US" sz="24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系统级</a:t>
            </a: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描述</a:t>
            </a:r>
            <a:r>
              <a:rPr kumimoji="0" lang="zh-CN" altLang="en-US" sz="2400" b="1" i="0" u="none" strike="noStrike" kern="1200" cap="none" spc="0" normalizeH="0" baseline="0" noProof="0" dirty="0">
                <a:ln>
                  <a:noFill/>
                </a:ln>
                <a:solidFill>
                  <a:srgbClr val="1908F8"/>
                </a:solidFill>
                <a:effectLst/>
                <a:uLnTx/>
                <a:uFillTx/>
                <a:latin typeface="华文新魏" panose="02010800040101010101" pitchFamily="2" charset="-122"/>
                <a:ea typeface="华文新魏" panose="02010800040101010101" pitchFamily="2" charset="-122"/>
                <a:cs typeface="+mn-cs"/>
              </a:rPr>
              <a:t>太抽象</a:t>
            </a: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zh-CN" altLang="en-US" sz="24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有时无法综合</a:t>
            </a: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成具体的物理电路；门级描述要求根据逻辑功能画出逻辑电路图，对于复杂的数字系统很难做到；</a:t>
            </a:r>
            <a:endPar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87325" marR="0" lvl="0" indent="-187325" algn="l" defTabSz="914400" rtl="0" eaLnBrk="1" fontAlgn="base" latinLnBrk="0" hangingPunct="1">
              <a:lnSpc>
                <a:spcPct val="110000"/>
              </a:lnSpc>
              <a:spcBef>
                <a:spcPct val="0"/>
              </a:spcBef>
              <a:spcAft>
                <a:spcPct val="0"/>
              </a:spcAft>
              <a:buClr>
                <a:srgbClr val="FF0000"/>
              </a:buClr>
              <a:buSzPct val="80000"/>
              <a:buFont typeface="Wingdings" panose="05000000000000000000" pitchFamily="2" charset="2"/>
              <a:buChar char="Ø"/>
              <a:defRPr/>
            </a:pP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而算法级和</a:t>
            </a:r>
            <a:r>
              <a:rPr kumimoji="0" lang="en-US" altLang="zh-CN"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RTL</a:t>
            </a: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级描述级别适中，代码不是很复杂，且一般容易综合成具体的物理电路，故建议</a:t>
            </a:r>
            <a:r>
              <a:rPr kumimoji="0" lang="zh-CN" altLang="en-US" sz="24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尽量采用</a:t>
            </a:r>
            <a:r>
              <a:rPr kumimoji="0" lang="zh-CN" altLang="en-US" sz="2400" b="1" i="0" u="none" strike="noStrike" kern="1200" cap="none" spc="0" normalizeH="0" baseline="0" noProof="0" dirty="0">
                <a:ln>
                  <a:noFill/>
                </a:ln>
                <a:solidFill>
                  <a:srgbClr val="1908F8"/>
                </a:solidFill>
                <a:effectLst/>
                <a:uLnTx/>
                <a:uFillTx/>
                <a:latin typeface="华文新魏" panose="02010800040101010101" pitchFamily="2" charset="-122"/>
                <a:ea typeface="华文新魏" panose="02010800040101010101" pitchFamily="2" charset="-122"/>
                <a:cs typeface="+mn-cs"/>
              </a:rPr>
              <a:t>算法级</a:t>
            </a:r>
            <a:r>
              <a:rPr kumimoji="0" lang="zh-CN" altLang="en-US" sz="2400" b="1" i="0" u="none" strike="noStrike" kern="1200" cap="none" spc="0" normalizeH="0" baseline="0" noProof="0" dirty="0">
                <a:ln>
                  <a:noFill/>
                </a:ln>
                <a:solidFill>
                  <a:schemeClr val="dk1"/>
                </a:solidFill>
                <a:effectLst/>
                <a:uLnTx/>
                <a:uFillTx/>
                <a:latin typeface="华文新魏" panose="02010800040101010101" pitchFamily="2" charset="-122"/>
                <a:ea typeface="华文新魏" panose="02010800040101010101" pitchFamily="2" charset="-122"/>
                <a:cs typeface="+mn-cs"/>
              </a:rPr>
              <a:t>和</a:t>
            </a:r>
            <a:r>
              <a:rPr kumimoji="0" lang="en-US" altLang="zh-CN" sz="2400" b="1" i="0" u="none" strike="noStrike" kern="1200" cap="none" spc="0" normalizeH="0" baseline="0" noProof="0" dirty="0">
                <a:ln>
                  <a:noFill/>
                </a:ln>
                <a:solidFill>
                  <a:srgbClr val="1908F8"/>
                </a:solidFill>
                <a:effectLst/>
                <a:uLnTx/>
                <a:uFillTx/>
                <a:latin typeface="华文新魏" panose="02010800040101010101" pitchFamily="2" charset="-122"/>
                <a:ea typeface="华文新魏" panose="02010800040101010101" pitchFamily="2" charset="-122"/>
                <a:cs typeface="+mn-cs"/>
              </a:rPr>
              <a:t>RTL</a:t>
            </a:r>
            <a:r>
              <a:rPr kumimoji="0" lang="zh-CN" altLang="en-US" sz="2400" b="1" i="0" u="none" strike="noStrike" kern="1200" cap="none" spc="0" normalizeH="0" baseline="0" noProof="0" dirty="0">
                <a:ln>
                  <a:noFill/>
                </a:ln>
                <a:solidFill>
                  <a:srgbClr val="1908F8"/>
                </a:solidFill>
                <a:effectLst/>
                <a:uLnTx/>
                <a:uFillTx/>
                <a:latin typeface="华文新魏" panose="02010800040101010101" pitchFamily="2" charset="-122"/>
                <a:ea typeface="华文新魏" panose="02010800040101010101" pitchFamily="2" charset="-122"/>
                <a:cs typeface="+mn-cs"/>
              </a:rPr>
              <a:t>级</a:t>
            </a: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来描述。</a:t>
            </a:r>
            <a:endPar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87325" marR="0" lvl="0" indent="-187325" algn="l" defTabSz="914400" rtl="0" eaLnBrk="1" fontAlgn="base" latinLnBrk="0" hangingPunct="1">
              <a:lnSpc>
                <a:spcPct val="11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CC3300"/>
                </a:solidFill>
                <a:effectLst/>
                <a:uLnTx/>
                <a:uFillTx/>
                <a:latin typeface="华文新魏" panose="02010800040101010101" pitchFamily="2" charset="-122"/>
                <a:ea typeface="华文新魏" panose="02010800040101010101" pitchFamily="2" charset="-122"/>
                <a:cs typeface="+mn-cs"/>
              </a:rPr>
              <a:t>（</a:t>
            </a:r>
            <a:r>
              <a:rPr kumimoji="0" lang="en-US" altLang="zh-CN" sz="2400" b="1" i="0" u="none" strike="noStrike" kern="1200" cap="none" spc="0" normalizeH="0" baseline="0" noProof="0" dirty="0">
                <a:ln>
                  <a:noFill/>
                </a:ln>
                <a:solidFill>
                  <a:srgbClr val="CC3300"/>
                </a:solidFill>
                <a:effectLst/>
                <a:uLnTx/>
                <a:uFillTx/>
                <a:latin typeface="华文新魏" panose="02010800040101010101" pitchFamily="2" charset="-122"/>
                <a:ea typeface="华文新魏" panose="02010800040101010101" pitchFamily="2" charset="-122"/>
                <a:cs typeface="+mn-cs"/>
              </a:rPr>
              <a:t>2</a:t>
            </a:r>
            <a:r>
              <a:rPr kumimoji="0" lang="zh-CN" altLang="en-US" sz="2400" b="1" i="0" u="none" strike="noStrike" kern="1200" cap="none" spc="0" normalizeH="0" baseline="0" noProof="0" dirty="0">
                <a:ln>
                  <a:noFill/>
                </a:ln>
                <a:solidFill>
                  <a:srgbClr val="CC3300"/>
                </a:solidFill>
                <a:effectLst/>
                <a:uLnTx/>
                <a:uFillTx/>
                <a:latin typeface="华文新魏" panose="02010800040101010101" pitchFamily="2" charset="-122"/>
                <a:ea typeface="华文新魏" panose="02010800040101010101" pitchFamily="2" charset="-122"/>
                <a:cs typeface="+mn-cs"/>
              </a:rPr>
              <a:t>）怎样减少器件逻辑资源的耗用？</a:t>
            </a:r>
            <a:endParaRPr kumimoji="0" lang="zh-CN" altLang="en-US" sz="2400" b="1" i="0" u="none" strike="noStrike" kern="1200" cap="none" spc="0" normalizeH="0" baseline="0" noProof="0" dirty="0">
              <a:ln>
                <a:noFill/>
              </a:ln>
              <a:solidFill>
                <a:srgbClr val="CC3300"/>
              </a:solidFill>
              <a:effectLst/>
              <a:uLnTx/>
              <a:uFillTx/>
              <a:latin typeface="华文新魏" panose="02010800040101010101" pitchFamily="2" charset="-122"/>
              <a:ea typeface="华文新魏" panose="02010800040101010101" pitchFamily="2" charset="-122"/>
              <a:cs typeface="+mn-cs"/>
            </a:endParaRPr>
          </a:p>
          <a:p>
            <a:pPr marL="187325" marR="0" lvl="0" indent="-187325" algn="l" defTabSz="914400" rtl="0" eaLnBrk="1" fontAlgn="base" latinLnBrk="0" hangingPunct="1">
              <a:lnSpc>
                <a:spcPct val="110000"/>
              </a:lnSpc>
              <a:spcBef>
                <a:spcPct val="0"/>
              </a:spcBef>
              <a:spcAft>
                <a:spcPct val="0"/>
              </a:spcAft>
              <a:buClr>
                <a:srgbClr val="FF0000"/>
              </a:buClr>
              <a:buSzPct val="80000"/>
              <a:buFont typeface="Wingdings" panose="05000000000000000000" pitchFamily="2" charset="2"/>
              <a:buChar char="Ø"/>
              <a:defRPr/>
            </a:pP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当器件容量有限时，为减少器件逻辑资源的耗用，建议</a:t>
            </a:r>
            <a:r>
              <a:rPr kumimoji="0" lang="zh-CN" altLang="en-US" sz="24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少用</a:t>
            </a:r>
            <a:r>
              <a:rPr kumimoji="0" lang="en-US" altLang="zh-CN"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if-else</a:t>
            </a: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语句和</a:t>
            </a:r>
            <a:r>
              <a:rPr kumimoji="0" lang="en-US" altLang="zh-CN"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case</a:t>
            </a: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语句，尽量直接使用</a:t>
            </a:r>
            <a:r>
              <a:rPr kumimoji="0" lang="zh-CN" altLang="en-US" sz="24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逻辑表达式</a:t>
            </a: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来描述系统的逻辑功能；</a:t>
            </a:r>
            <a:endPar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87325" marR="0" lvl="0" indent="-187325" algn="l" defTabSz="914400" rtl="0" eaLnBrk="1" fontAlgn="base" latinLnBrk="0" hangingPunct="1">
              <a:lnSpc>
                <a:spcPct val="110000"/>
              </a:lnSpc>
              <a:spcBef>
                <a:spcPct val="0"/>
              </a:spcBef>
              <a:spcAft>
                <a:spcPct val="0"/>
              </a:spcAft>
              <a:buClr>
                <a:srgbClr val="FF0000"/>
              </a:buClr>
              <a:buSzPct val="80000"/>
              <a:buFont typeface="Wingdings" panose="05000000000000000000" pitchFamily="2" charset="2"/>
              <a:buChar char="Ø"/>
              <a:defRPr/>
            </a:pP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或者用</a:t>
            </a:r>
            <a:r>
              <a:rPr kumimoji="0" lang="en-US" altLang="zh-CN"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case</a:t>
            </a: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语句取代</a:t>
            </a:r>
            <a:r>
              <a:rPr kumimoji="0" lang="en-US" altLang="zh-CN"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if-else</a:t>
            </a: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语句。</a:t>
            </a:r>
            <a:endPar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144261" name="AutoShape 5"/>
          <p:cNvSpPr>
            <a:spLocks noChangeArrowheads="1"/>
          </p:cNvSpPr>
          <p:nvPr/>
        </p:nvSpPr>
        <p:spPr bwMode="auto">
          <a:xfrm rot="-765681">
            <a:off x="0" y="1155700"/>
            <a:ext cx="1357313" cy="687388"/>
          </a:xfrm>
          <a:prstGeom prst="star32">
            <a:avLst>
              <a:gd name="adj" fmla="val 37500"/>
            </a:avLst>
          </a:prstGeom>
          <a:solidFill>
            <a:schemeClr val="accent2"/>
          </a:solidFill>
          <a:ln w="9525">
            <a:solidFill>
              <a:srgbClr val="00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8000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cs typeface="+mn-cs"/>
              </a:rPr>
              <a:t>思考</a:t>
            </a:r>
            <a:endParaRPr kumimoji="0" lang="zh-CN" altLang="en-US" sz="2800" b="1" i="0" u="none" strike="noStrike" kern="1200" cap="none" spc="0" normalizeH="0" baseline="0" noProof="0">
              <a:ln>
                <a:noFill/>
              </a:ln>
              <a:solidFill>
                <a:srgbClr val="8000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cs typeface="+mn-cs"/>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2144261"/>
                                        </p:tgtEl>
                                        <p:attrNameLst>
                                          <p:attrName>style.visibility</p:attrName>
                                        </p:attrNameLst>
                                      </p:cBhvr>
                                      <p:to>
                                        <p:strVal val="visible"/>
                                      </p:to>
                                    </p:set>
                                    <p:anim calcmode="lin" valueType="num">
                                      <p:cBhvr>
                                        <p:cTn id="7" dur="500" fill="hold"/>
                                        <p:tgtEl>
                                          <p:spTgt spid="2144261"/>
                                        </p:tgtEl>
                                        <p:attrNameLst>
                                          <p:attrName>ppt_w</p:attrName>
                                        </p:attrNameLst>
                                      </p:cBhvr>
                                      <p:tavLst>
                                        <p:tav tm="0">
                                          <p:val>
                                            <p:strVal val="4/3*#ppt_w"/>
                                          </p:val>
                                        </p:tav>
                                        <p:tav tm="100000">
                                          <p:val>
                                            <p:strVal val="#ppt_w"/>
                                          </p:val>
                                        </p:tav>
                                      </p:tavLst>
                                    </p:anim>
                                    <p:anim calcmode="lin" valueType="num">
                                      <p:cBhvr>
                                        <p:cTn id="8" dur="500" fill="hold"/>
                                        <p:tgtEl>
                                          <p:spTgt spid="2144261"/>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2144260"/>
                                        </p:tgtEl>
                                        <p:attrNameLst>
                                          <p:attrName>style.visibility</p:attrName>
                                        </p:attrNameLst>
                                      </p:cBhvr>
                                      <p:to>
                                        <p:strVal val="visible"/>
                                      </p:to>
                                    </p:set>
                                    <p:anim calcmode="lin" valueType="num">
                                      <p:cBhvr>
                                        <p:cTn id="12" dur="500" fill="hold"/>
                                        <p:tgtEl>
                                          <p:spTgt spid="2144260"/>
                                        </p:tgtEl>
                                        <p:attrNameLst>
                                          <p:attrName>ppt_w</p:attrName>
                                        </p:attrNameLst>
                                      </p:cBhvr>
                                      <p:tavLst>
                                        <p:tav tm="0">
                                          <p:val>
                                            <p:fltVal val="0.000000"/>
                                          </p:val>
                                        </p:tav>
                                        <p:tav tm="100000">
                                          <p:val>
                                            <p:strVal val="#ppt_w"/>
                                          </p:val>
                                        </p:tav>
                                      </p:tavLst>
                                    </p:anim>
                                    <p:anim calcmode="lin" valueType="num">
                                      <p:cBhvr>
                                        <p:cTn id="13" dur="500" fill="hold"/>
                                        <p:tgtEl>
                                          <p:spTgt spid="214426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4260" grpId="0" animBg="1"/>
      <p:bldP spid="214426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65891"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2  Verilog HDL</a:t>
            </a:r>
            <a:r>
              <a:rPr lang="zh-CN" altLang="en-US" dirty="0">
                <a:latin typeface="华文楷体" panose="02010600040101010101" pitchFamily="2" charset="-122"/>
              </a:rPr>
              <a:t>基本结构</a:t>
            </a:r>
            <a:endParaRPr lang="zh-CN" altLang="en-US" dirty="0">
              <a:latin typeface="华文楷体" panose="02010600040101010101" pitchFamily="2" charset="-122"/>
            </a:endParaRPr>
          </a:p>
        </p:txBody>
      </p:sp>
      <p:sp>
        <p:nvSpPr>
          <p:cNvPr id="1611779" name="Rectangle 3"/>
          <p:cNvSpPr>
            <a:spLocks noGrp="1"/>
          </p:cNvSpPr>
          <p:nvPr>
            <p:ph idx="1"/>
          </p:nvPr>
        </p:nvSpPr>
        <p:spPr>
          <a:xfrm>
            <a:off x="636588" y="2049463"/>
            <a:ext cx="7780337" cy="4238625"/>
          </a:xfrm>
          <a:ln/>
        </p:spPr>
        <p:txBody>
          <a:bodyPr vert="horz" wrap="square" lIns="91440" tIns="45720" rIns="91440" bIns="45720" anchor="t" anchorCtr="0"/>
          <a:p>
            <a:pPr algn="just" eaLnBrk="1" hangingPunct="1">
              <a:buNone/>
            </a:pPr>
            <a:r>
              <a:rPr lang="zh-CN" altLang="en-US" sz="2800" dirty="0">
                <a:solidFill>
                  <a:srgbClr val="FF0000"/>
                </a:solidFill>
                <a:latin typeface="宋体" panose="02010600030101010101" pitchFamily="2" charset="-122"/>
              </a:rPr>
              <a:t>四、关键字</a:t>
            </a:r>
            <a:endParaRPr lang="zh-CN" altLang="en-US" sz="2800" dirty="0">
              <a:solidFill>
                <a:srgbClr val="FF0000"/>
              </a:solidFill>
              <a:latin typeface="宋体" panose="02010600030101010101" pitchFamily="2" charset="-122"/>
            </a:endParaRPr>
          </a:p>
          <a:p>
            <a:pPr eaLnBrk="1" hangingPunct="1">
              <a:lnSpc>
                <a:spcPct val="110000"/>
              </a:lnSpc>
              <a:spcBef>
                <a:spcPct val="10000"/>
              </a:spcBef>
            </a:pPr>
            <a:r>
              <a:rPr lang="zh-CN" altLang="en-US" dirty="0">
                <a:solidFill>
                  <a:srgbClr val="FF0066"/>
                </a:solidFill>
                <a:latin typeface="华文新魏" panose="02010800040101010101" pitchFamily="2" charset="-122"/>
                <a:ea typeface="华文新魏" panose="02010800040101010101" pitchFamily="2" charset="-122"/>
              </a:rPr>
              <a:t>关键字</a:t>
            </a:r>
            <a:r>
              <a:rPr lang="en-US" altLang="zh-CN" dirty="0">
                <a:latin typeface="Times New Roman" panose="02020603050405020304" pitchFamily="18" charset="0"/>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事先定义好的确认符，用来组织语言结构；或者用于定义</a:t>
            </a:r>
            <a:r>
              <a:rPr lang="en-US" altLang="zh-CN" dirty="0">
                <a:latin typeface="华文新魏" panose="02010800040101010101" pitchFamily="2" charset="-122"/>
                <a:ea typeface="华文新魏" panose="02010800040101010101" pitchFamily="2" charset="-122"/>
              </a:rPr>
              <a:t>Verilog HDL</a:t>
            </a:r>
            <a:r>
              <a:rPr lang="zh-CN" altLang="en-US" dirty="0">
                <a:latin typeface="华文新魏" panose="02010800040101010101" pitchFamily="2" charset="-122"/>
                <a:ea typeface="华文新魏" panose="02010800040101010101" pitchFamily="2" charset="-122"/>
              </a:rPr>
              <a:t>提供的门元件（如</a:t>
            </a:r>
            <a:r>
              <a:rPr lang="en-US" altLang="zh-CN" dirty="0">
                <a:latin typeface="华文新魏" panose="02010800040101010101" pitchFamily="2" charset="-122"/>
                <a:ea typeface="华文新魏" panose="02010800040101010101" pitchFamily="2" charset="-122"/>
              </a:rPr>
              <a:t>and</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not</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or</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buf</a:t>
            </a:r>
            <a:r>
              <a:rPr lang="zh-CN" altLang="en-US"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a:p>
            <a:pPr eaLnBrk="1" hangingPunct="1">
              <a:lnSpc>
                <a:spcPct val="110000"/>
              </a:lnSpc>
              <a:spcBef>
                <a:spcPct val="10000"/>
              </a:spcBef>
            </a:pPr>
            <a:r>
              <a:rPr lang="zh-CN" altLang="en-US" dirty="0">
                <a:latin typeface="Times New Roman" panose="02020603050405020304" pitchFamily="18" charset="0"/>
              </a:rPr>
              <a:t>用</a:t>
            </a:r>
            <a:r>
              <a:rPr lang="zh-CN" altLang="en-US" dirty="0">
                <a:solidFill>
                  <a:srgbClr val="FF0066"/>
                </a:solidFill>
                <a:latin typeface="Times New Roman" panose="02020603050405020304" pitchFamily="18" charset="0"/>
              </a:rPr>
              <a:t>小写</a:t>
            </a:r>
            <a:r>
              <a:rPr lang="zh-CN" altLang="en-US" dirty="0">
                <a:latin typeface="Times New Roman" panose="02020603050405020304" pitchFamily="18" charset="0"/>
              </a:rPr>
              <a:t>字母定义！</a:t>
            </a:r>
            <a:endParaRPr lang="zh-CN" altLang="en-US" dirty="0">
              <a:latin typeface="Times New Roman" panose="02020603050405020304" pitchFamily="18" charset="0"/>
            </a:endParaRPr>
          </a:p>
          <a:p>
            <a:pPr eaLnBrk="1" hangingPunct="1">
              <a:lnSpc>
                <a:spcPct val="110000"/>
              </a:lnSpc>
              <a:spcBef>
                <a:spcPct val="10000"/>
              </a:spcBef>
              <a:buNone/>
            </a:pPr>
            <a:r>
              <a:rPr lang="zh-CN" altLang="en-US" dirty="0">
                <a:latin typeface="Times New Roman" panose="02020603050405020304" pitchFamily="18" charset="0"/>
              </a:rPr>
              <a:t>     </a:t>
            </a:r>
            <a:r>
              <a:rPr lang="en-US" altLang="zh-CN" dirty="0">
                <a:latin typeface="Times New Roman" panose="02020603050405020304" pitchFamily="18" charset="0"/>
              </a:rPr>
              <a:t>——</a:t>
            </a:r>
            <a:r>
              <a:rPr lang="zh-CN" altLang="en-US" dirty="0">
                <a:latin typeface="Times New Roman" panose="02020603050405020304" pitchFamily="18" charset="0"/>
              </a:rPr>
              <a:t>如</a:t>
            </a:r>
            <a:r>
              <a:rPr lang="en-US" altLang="zh-CN" dirty="0">
                <a:latin typeface="Times New Roman" panose="02020603050405020304" pitchFamily="18" charset="0"/>
              </a:rPr>
              <a:t>always</a:t>
            </a:r>
            <a:r>
              <a:rPr lang="zh-CN" altLang="en-US" dirty="0">
                <a:latin typeface="Times New Roman" panose="02020603050405020304" pitchFamily="18" charset="0"/>
              </a:rPr>
              <a:t>，</a:t>
            </a:r>
            <a:r>
              <a:rPr lang="en-US" altLang="zh-CN" dirty="0">
                <a:latin typeface="Times New Roman" panose="02020603050405020304" pitchFamily="18" charset="0"/>
              </a:rPr>
              <a:t>assign</a:t>
            </a:r>
            <a:r>
              <a:rPr lang="zh-CN" altLang="en-US" dirty="0">
                <a:latin typeface="Times New Roman" panose="02020603050405020304" pitchFamily="18" charset="0"/>
              </a:rPr>
              <a:t>，</a:t>
            </a:r>
            <a:r>
              <a:rPr lang="en-US" altLang="zh-CN" dirty="0">
                <a:latin typeface="Times New Roman" panose="02020603050405020304" pitchFamily="18" charset="0"/>
              </a:rPr>
              <a:t>begin</a:t>
            </a:r>
            <a:r>
              <a:rPr lang="zh-CN" altLang="en-US" dirty="0">
                <a:latin typeface="Times New Roman" panose="02020603050405020304" pitchFamily="18" charset="0"/>
              </a:rPr>
              <a:t>，</a:t>
            </a:r>
            <a:r>
              <a:rPr lang="en-US" altLang="zh-CN" dirty="0">
                <a:latin typeface="Times New Roman" panose="02020603050405020304" pitchFamily="18" charset="0"/>
              </a:rPr>
              <a:t>case</a:t>
            </a:r>
            <a:r>
              <a:rPr lang="zh-CN" altLang="en-US" dirty="0">
                <a:latin typeface="Times New Roman" panose="02020603050405020304" pitchFamily="18" charset="0"/>
              </a:rPr>
              <a:t>，</a:t>
            </a:r>
            <a:r>
              <a:rPr lang="en-US" altLang="zh-CN" dirty="0">
                <a:latin typeface="Times New Roman" panose="02020603050405020304" pitchFamily="18" charset="0"/>
              </a:rPr>
              <a:t>casex</a:t>
            </a:r>
            <a:r>
              <a:rPr lang="zh-CN" altLang="en-US" dirty="0">
                <a:latin typeface="Times New Roman" panose="02020603050405020304" pitchFamily="18" charset="0"/>
              </a:rPr>
              <a:t>，</a:t>
            </a:r>
            <a:r>
              <a:rPr lang="en-US" altLang="zh-CN" dirty="0">
                <a:latin typeface="Times New Roman" panose="02020603050405020304" pitchFamily="18" charset="0"/>
              </a:rPr>
              <a:t>else</a:t>
            </a:r>
            <a:r>
              <a:rPr lang="zh-CN" altLang="en-US" dirty="0">
                <a:latin typeface="Times New Roman" panose="02020603050405020304" pitchFamily="18" charset="0"/>
              </a:rPr>
              <a:t>，</a:t>
            </a:r>
            <a:r>
              <a:rPr lang="en-US" altLang="zh-CN" dirty="0">
                <a:latin typeface="Times New Roman" panose="02020603050405020304" pitchFamily="18" charset="0"/>
              </a:rPr>
              <a:t>end</a:t>
            </a:r>
            <a:r>
              <a:rPr lang="zh-CN" altLang="en-US" dirty="0">
                <a:latin typeface="Times New Roman" panose="02020603050405020304" pitchFamily="18" charset="0"/>
              </a:rPr>
              <a:t>，</a:t>
            </a:r>
            <a:r>
              <a:rPr lang="en-US" altLang="zh-CN" dirty="0">
                <a:latin typeface="Times New Roman" panose="02020603050405020304" pitchFamily="18" charset="0"/>
              </a:rPr>
              <a:t>for</a:t>
            </a:r>
            <a:r>
              <a:rPr lang="zh-CN" altLang="en-US" dirty="0">
                <a:latin typeface="Times New Roman" panose="02020603050405020304" pitchFamily="18" charset="0"/>
              </a:rPr>
              <a:t>，</a:t>
            </a:r>
            <a:r>
              <a:rPr lang="en-US" altLang="zh-CN" dirty="0">
                <a:latin typeface="Times New Roman" panose="02020603050405020304" pitchFamily="18" charset="0"/>
              </a:rPr>
              <a:t>function</a:t>
            </a:r>
            <a:r>
              <a:rPr lang="zh-CN" altLang="en-US" dirty="0">
                <a:latin typeface="Times New Roman" panose="02020603050405020304" pitchFamily="18" charset="0"/>
              </a:rPr>
              <a:t>，</a:t>
            </a:r>
            <a:r>
              <a:rPr lang="en-US" altLang="zh-CN" dirty="0">
                <a:latin typeface="Times New Roman" panose="02020603050405020304" pitchFamily="18" charset="0"/>
              </a:rPr>
              <a:t>if</a:t>
            </a:r>
            <a:r>
              <a:rPr lang="zh-CN" altLang="en-US" dirty="0">
                <a:latin typeface="Times New Roman" panose="02020603050405020304" pitchFamily="18" charset="0"/>
              </a:rPr>
              <a:t>，</a:t>
            </a:r>
            <a:r>
              <a:rPr lang="en-US" altLang="zh-CN" dirty="0">
                <a:latin typeface="Times New Roman" panose="02020603050405020304" pitchFamily="18" charset="0"/>
              </a:rPr>
              <a:t>input</a:t>
            </a:r>
            <a:r>
              <a:rPr lang="zh-CN" altLang="en-US" dirty="0">
                <a:latin typeface="Times New Roman" panose="02020603050405020304" pitchFamily="18" charset="0"/>
              </a:rPr>
              <a:t>，</a:t>
            </a:r>
            <a:r>
              <a:rPr lang="en-US" altLang="zh-CN" dirty="0">
                <a:latin typeface="Times New Roman" panose="02020603050405020304" pitchFamily="18" charset="0"/>
              </a:rPr>
              <a:t>output</a:t>
            </a:r>
            <a:r>
              <a:rPr lang="zh-CN" altLang="en-US" dirty="0">
                <a:latin typeface="Times New Roman" panose="02020603050405020304" pitchFamily="18" charset="0"/>
              </a:rPr>
              <a:t>，</a:t>
            </a:r>
            <a:r>
              <a:rPr lang="en-US" altLang="zh-CN" dirty="0">
                <a:latin typeface="Times New Roman" panose="02020603050405020304" pitchFamily="18" charset="0"/>
              </a:rPr>
              <a:t>repeat</a:t>
            </a:r>
            <a:r>
              <a:rPr lang="zh-CN" altLang="en-US" dirty="0">
                <a:latin typeface="Times New Roman" panose="02020603050405020304" pitchFamily="18" charset="0"/>
              </a:rPr>
              <a:t>，</a:t>
            </a:r>
            <a:r>
              <a:rPr lang="en-US" altLang="zh-CN" dirty="0">
                <a:latin typeface="Times New Roman" panose="02020603050405020304" pitchFamily="18" charset="0"/>
              </a:rPr>
              <a:t>table</a:t>
            </a:r>
            <a:r>
              <a:rPr lang="zh-CN" altLang="en-US" dirty="0">
                <a:latin typeface="Times New Roman" panose="02020603050405020304" pitchFamily="18" charset="0"/>
              </a:rPr>
              <a:t>，</a:t>
            </a:r>
            <a:r>
              <a:rPr lang="en-US" altLang="zh-CN" dirty="0">
                <a:latin typeface="Times New Roman" panose="02020603050405020304" pitchFamily="18" charset="0"/>
              </a:rPr>
              <a:t>time</a:t>
            </a:r>
            <a:r>
              <a:rPr lang="zh-CN" altLang="en-US" dirty="0">
                <a:latin typeface="Times New Roman" panose="02020603050405020304" pitchFamily="18" charset="0"/>
              </a:rPr>
              <a:t>，</a:t>
            </a:r>
            <a:r>
              <a:rPr lang="en-US" altLang="zh-CN" dirty="0">
                <a:latin typeface="Times New Roman" panose="02020603050405020304" pitchFamily="18" charset="0"/>
              </a:rPr>
              <a:t>while</a:t>
            </a:r>
            <a:r>
              <a:rPr lang="zh-CN" altLang="en-US" dirty="0">
                <a:latin typeface="Times New Roman" panose="02020603050405020304" pitchFamily="18" charset="0"/>
              </a:rPr>
              <a:t>，</a:t>
            </a:r>
            <a:r>
              <a:rPr lang="en-US" altLang="zh-CN" dirty="0">
                <a:latin typeface="Times New Roman" panose="02020603050405020304" pitchFamily="18" charset="0"/>
              </a:rPr>
              <a:t>wire</a:t>
            </a:r>
            <a:endParaRPr lang="en-US" altLang="zh-CN" dirty="0">
              <a:latin typeface="Times New Roman" panose="02020603050405020304" pitchFamily="18" charset="0"/>
            </a:endParaRPr>
          </a:p>
          <a:p>
            <a:pPr algn="just">
              <a:lnSpc>
                <a:spcPct val="105000"/>
              </a:lnSpc>
              <a:spcBef>
                <a:spcPct val="0"/>
              </a:spcBef>
              <a:buNone/>
            </a:pPr>
            <a:endParaRPr lang="en-US" altLang="zh-CN" sz="2000" dirty="0">
              <a:latin typeface="Times New Roman" panose="02020603050405020304" pitchFamily="18" charset="0"/>
            </a:endParaRPr>
          </a:p>
        </p:txBody>
      </p:sp>
      <p:sp>
        <p:nvSpPr>
          <p:cNvPr id="1611780" name="AutoShape 4"/>
          <p:cNvSpPr/>
          <p:nvPr/>
        </p:nvSpPr>
        <p:spPr>
          <a:xfrm rot="-479700">
            <a:off x="4456113" y="889000"/>
            <a:ext cx="4071937" cy="1450975"/>
          </a:xfrm>
          <a:prstGeom prst="star16">
            <a:avLst>
              <a:gd name="adj" fmla="val 37500"/>
            </a:avLst>
          </a:prstGeom>
          <a:gradFill rotWithShape="0">
            <a:gsLst>
              <a:gs pos="0">
                <a:schemeClr val="accent2"/>
              </a:gs>
              <a:gs pos="100000">
                <a:srgbClr val="FFFF00"/>
              </a:gs>
            </a:gsLst>
            <a:lin ang="2700000" scaled="1"/>
            <a:tileRect/>
          </a:gradFill>
          <a:ln w="9525">
            <a:noFill/>
          </a:ln>
          <a:effectLst>
            <a:outerShdw dist="35921" dir="2699999" algn="ctr" rotWithShape="0">
              <a:schemeClr val="bg2"/>
            </a:outerShdw>
          </a:effectLst>
        </p:spPr>
        <p:txBody>
          <a:bodyPr anchor="ctr" anchorCtr="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FontTx/>
              <a:buNone/>
            </a:pPr>
            <a:r>
              <a:rPr lang="zh-CN" altLang="en-US" sz="2000" dirty="0">
                <a:latin typeface="华文新魏" panose="02010800040101010101" pitchFamily="2" charset="-122"/>
                <a:ea typeface="华文新魏" panose="02010800040101010101" pitchFamily="2" charset="-122"/>
              </a:rPr>
              <a:t>用户程序中的</a:t>
            </a:r>
            <a:r>
              <a:rPr lang="zh-CN" altLang="en-US" sz="2000" dirty="0">
                <a:solidFill>
                  <a:srgbClr val="CC0000"/>
                </a:solidFill>
                <a:latin typeface="华文新魏" panose="02010800040101010101" pitchFamily="2" charset="-122"/>
                <a:ea typeface="华文新魏" panose="02010800040101010101" pitchFamily="2" charset="-122"/>
              </a:rPr>
              <a:t>变量、节点等</a:t>
            </a:r>
            <a:r>
              <a:rPr lang="zh-CN" altLang="en-US" sz="2000" dirty="0">
                <a:latin typeface="华文新魏" panose="02010800040101010101" pitchFamily="2" charset="-122"/>
                <a:ea typeface="华文新魏" panose="02010800040101010101" pitchFamily="2" charset="-122"/>
              </a:rPr>
              <a:t>名称不能与</a:t>
            </a:r>
            <a:r>
              <a:rPr lang="zh-CN" altLang="en-US" sz="2000" dirty="0">
                <a:solidFill>
                  <a:srgbClr val="CC0000"/>
                </a:solidFill>
                <a:latin typeface="华文新魏" panose="02010800040101010101" pitchFamily="2" charset="-122"/>
                <a:ea typeface="华文新魏" panose="02010800040101010101" pitchFamily="2" charset="-122"/>
              </a:rPr>
              <a:t>关键字</a:t>
            </a:r>
            <a:r>
              <a:rPr lang="zh-CN" altLang="en-US" sz="2000" dirty="0">
                <a:latin typeface="华文新魏" panose="02010800040101010101" pitchFamily="2" charset="-122"/>
                <a:ea typeface="华文新魏" panose="02010800040101010101" pitchFamily="2" charset="-122"/>
              </a:rPr>
              <a:t>同名！</a:t>
            </a:r>
            <a:endParaRPr lang="zh-CN" altLang="en-US" sz="2000" dirty="0">
              <a:latin typeface="华文楷体" panose="02010600040101010101" pitchFamily="2" charset="-122"/>
              <a:ea typeface="华文楷体" panose="020106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11779"/>
                                        </p:tgtEl>
                                        <p:attrNameLst>
                                          <p:attrName>style.visibility</p:attrName>
                                        </p:attrNameLst>
                                      </p:cBhvr>
                                      <p:to>
                                        <p:strVal val="visible"/>
                                      </p:to>
                                    </p:set>
                                    <p:anim calcmode="lin" valueType="num">
                                      <p:cBhvr additive="base">
                                        <p:cTn id="7" dur="500" fill="hold"/>
                                        <p:tgtEl>
                                          <p:spTgt spid="1611779"/>
                                        </p:tgtEl>
                                        <p:attrNameLst>
                                          <p:attrName>ppt_x</p:attrName>
                                        </p:attrNameLst>
                                      </p:cBhvr>
                                      <p:tavLst>
                                        <p:tav tm="0">
                                          <p:val>
                                            <p:strVal val="0-#ppt_w/2"/>
                                          </p:val>
                                        </p:tav>
                                        <p:tav tm="100000">
                                          <p:val>
                                            <p:strVal val="#ppt_x"/>
                                          </p:val>
                                        </p:tav>
                                      </p:tavLst>
                                    </p:anim>
                                    <p:anim calcmode="lin" valueType="num">
                                      <p:cBhvr additive="base">
                                        <p:cTn id="8" dur="500" fill="hold"/>
                                        <p:tgtEl>
                                          <p:spTgt spid="16117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611780"/>
                                        </p:tgtEl>
                                        <p:attrNameLst>
                                          <p:attrName>style.visibility</p:attrName>
                                        </p:attrNameLst>
                                      </p:cBhvr>
                                      <p:to>
                                        <p:strVal val="visible"/>
                                      </p:to>
                                    </p:set>
                                    <p:anim calcmode="lin" valueType="num">
                                      <p:cBhvr>
                                        <p:cTn id="13" dur="500" fill="hold"/>
                                        <p:tgtEl>
                                          <p:spTgt spid="1611780"/>
                                        </p:tgtEl>
                                        <p:attrNameLst>
                                          <p:attrName>ppt_w</p:attrName>
                                        </p:attrNameLst>
                                      </p:cBhvr>
                                      <p:tavLst>
                                        <p:tav tm="0">
                                          <p:val>
                                            <p:fltVal val="0.000000"/>
                                          </p:val>
                                        </p:tav>
                                        <p:tav tm="100000">
                                          <p:val>
                                            <p:strVal val="#ppt_w"/>
                                          </p:val>
                                        </p:tav>
                                      </p:tavLst>
                                    </p:anim>
                                    <p:anim calcmode="lin" valueType="num">
                                      <p:cBhvr>
                                        <p:cTn id="14" dur="500" fill="hold"/>
                                        <p:tgtEl>
                                          <p:spTgt spid="1611780"/>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1779" grpId="0"/>
      <p:bldP spid="161178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8"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67939"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2  Verilog HDL</a:t>
            </a:r>
            <a:r>
              <a:rPr lang="zh-CN" altLang="en-US" dirty="0">
                <a:latin typeface="华文楷体" panose="02010600040101010101" pitchFamily="2" charset="-122"/>
              </a:rPr>
              <a:t>基本结构</a:t>
            </a:r>
            <a:endParaRPr lang="zh-CN" altLang="en-US" dirty="0">
              <a:latin typeface="华文楷体" panose="02010600040101010101" pitchFamily="2" charset="-122"/>
            </a:endParaRPr>
          </a:p>
        </p:txBody>
      </p:sp>
      <p:sp>
        <p:nvSpPr>
          <p:cNvPr id="2081795" name="Rectangle 3"/>
          <p:cNvSpPr>
            <a:spLocks noGrp="1"/>
          </p:cNvSpPr>
          <p:nvPr>
            <p:ph idx="1"/>
          </p:nvPr>
        </p:nvSpPr>
        <p:spPr>
          <a:xfrm>
            <a:off x="1008063" y="1008063"/>
            <a:ext cx="3071812" cy="555625"/>
          </a:xfrm>
          <a:ln/>
        </p:spPr>
        <p:txBody>
          <a:bodyPr vert="horz" wrap="square" lIns="91440" tIns="45720" rIns="91440" bIns="45720" anchor="t" anchorCtr="0"/>
          <a:p>
            <a:pPr algn="just" eaLnBrk="1" hangingPunct="1">
              <a:buNone/>
            </a:pPr>
            <a:r>
              <a:rPr lang="en-US" altLang="zh-CN" dirty="0">
                <a:latin typeface="Times New Roman" panose="02020603050405020304" pitchFamily="18" charset="0"/>
              </a:rPr>
              <a:t>Verilog HDL</a:t>
            </a:r>
            <a:r>
              <a:rPr lang="zh-CN" altLang="en-US" dirty="0">
                <a:solidFill>
                  <a:srgbClr val="FF0000"/>
                </a:solidFill>
                <a:latin typeface="宋体" panose="02010600030101010101" pitchFamily="2" charset="-122"/>
              </a:rPr>
              <a:t>关键字</a:t>
            </a:r>
            <a:endParaRPr lang="zh-CN" altLang="en-US" dirty="0">
              <a:solidFill>
                <a:srgbClr val="FF0000"/>
              </a:solidFill>
              <a:latin typeface="宋体" panose="02010600030101010101" pitchFamily="2" charset="-122"/>
            </a:endParaRPr>
          </a:p>
        </p:txBody>
      </p:sp>
      <p:sp>
        <p:nvSpPr>
          <p:cNvPr id="167941" name="Rectangle 5"/>
          <p:cNvSpPr/>
          <p:nvPr/>
        </p:nvSpPr>
        <p:spPr>
          <a:xfrm>
            <a:off x="2560638" y="1536700"/>
            <a:ext cx="1782762" cy="4902200"/>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lnSpc>
                <a:spcPct val="105000"/>
              </a:lnSpc>
              <a:spcBef>
                <a:spcPct val="0"/>
              </a:spcBef>
              <a:buNone/>
            </a:pPr>
            <a:r>
              <a:rPr lang="en-US" altLang="zh-CN" sz="2000" dirty="0">
                <a:latin typeface="Arial" panose="020B0604020202020204" pitchFamily="34" charset="0"/>
              </a:rPr>
              <a:t>edge</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else</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end</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endcase</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endfunction</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endprimitive</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endmodule</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endspecify</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endtable</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endtask</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event</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for</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force</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forever</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fork</a:t>
            </a:r>
            <a:endParaRPr lang="en-US" altLang="zh-CN" sz="2000" dirty="0">
              <a:latin typeface="Arial" panose="020B0604020202020204" pitchFamily="34" charset="0"/>
            </a:endParaRPr>
          </a:p>
        </p:txBody>
      </p:sp>
      <p:sp>
        <p:nvSpPr>
          <p:cNvPr id="167942" name="Rectangle 6"/>
          <p:cNvSpPr/>
          <p:nvPr/>
        </p:nvSpPr>
        <p:spPr>
          <a:xfrm>
            <a:off x="4481513" y="1543050"/>
            <a:ext cx="1909762" cy="4902200"/>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lnSpc>
                <a:spcPct val="105000"/>
              </a:lnSpc>
              <a:spcBef>
                <a:spcPct val="0"/>
              </a:spcBef>
              <a:buNone/>
            </a:pPr>
            <a:r>
              <a:rPr lang="en-US" altLang="zh-CN" sz="2000" dirty="0">
                <a:latin typeface="Arial" panose="020B0604020202020204" pitchFamily="34" charset="0"/>
              </a:rPr>
              <a:t>function highz0</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highz1 </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if</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ifnone</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initial</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inout</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input</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integer</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join</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large</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macromodule</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medium</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module</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nand</a:t>
            </a:r>
            <a:endParaRPr lang="en-US" altLang="zh-CN" sz="2000" dirty="0">
              <a:latin typeface="Arial" panose="020B0604020202020204" pitchFamily="34" charset="0"/>
            </a:endParaRPr>
          </a:p>
        </p:txBody>
      </p:sp>
      <p:sp>
        <p:nvSpPr>
          <p:cNvPr id="167943" name="Rectangle 7"/>
          <p:cNvSpPr/>
          <p:nvPr/>
        </p:nvSpPr>
        <p:spPr>
          <a:xfrm>
            <a:off x="6572250" y="1546225"/>
            <a:ext cx="1530350" cy="4902200"/>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lnSpc>
                <a:spcPct val="105000"/>
              </a:lnSpc>
              <a:spcBef>
                <a:spcPct val="0"/>
              </a:spcBef>
              <a:buNone/>
            </a:pPr>
            <a:r>
              <a:rPr lang="en-US" altLang="zh-CN" sz="2000" dirty="0">
                <a:latin typeface="Arial" panose="020B0604020202020204" pitchFamily="34" charset="0"/>
              </a:rPr>
              <a:t>negedge</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nor not</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notif0</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notif1</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nmos</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or</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output</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parameter</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pmos</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posedge</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primitive</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pulldown</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pullup</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pull0</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pull1</a:t>
            </a:r>
            <a:endParaRPr lang="en-US" altLang="zh-CN" sz="2000" dirty="0">
              <a:latin typeface="Arial" panose="020B0604020202020204" pitchFamily="34" charset="0"/>
            </a:endParaRPr>
          </a:p>
        </p:txBody>
      </p:sp>
      <p:sp>
        <p:nvSpPr>
          <p:cNvPr id="167944" name="Rectangle 9"/>
          <p:cNvSpPr/>
          <p:nvPr/>
        </p:nvSpPr>
        <p:spPr>
          <a:xfrm>
            <a:off x="869950" y="1549400"/>
            <a:ext cx="1873250" cy="4902200"/>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lnSpc>
                <a:spcPct val="105000"/>
              </a:lnSpc>
              <a:spcBef>
                <a:spcPct val="0"/>
              </a:spcBef>
              <a:buNone/>
            </a:pPr>
            <a:r>
              <a:rPr lang="en-US" altLang="zh-CN" sz="2000" dirty="0">
                <a:latin typeface="Arial" panose="020B0604020202020204" pitchFamily="34" charset="0"/>
              </a:rPr>
              <a:t>and</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always</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assign</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begin</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buf</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bufif0</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bufif1</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case</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casex</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casez</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cmos</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deassign</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default</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defparam</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disable</a:t>
            </a:r>
            <a:endParaRPr lang="en-US" altLang="zh-CN" sz="2000" dirty="0">
              <a:latin typeface="Arial" panose="020B0604020202020204" pitchFamily="34" charset="0"/>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81795"/>
                                        </p:tgtEl>
                                        <p:attrNameLst>
                                          <p:attrName>style.visibility</p:attrName>
                                        </p:attrNameLst>
                                      </p:cBhvr>
                                      <p:to>
                                        <p:strVal val="visible"/>
                                      </p:to>
                                    </p:set>
                                    <p:anim calcmode="lin" valueType="num">
                                      <p:cBhvr additive="base">
                                        <p:cTn id="7" dur="500" fill="hold"/>
                                        <p:tgtEl>
                                          <p:spTgt spid="2081795"/>
                                        </p:tgtEl>
                                        <p:attrNameLst>
                                          <p:attrName>ppt_x</p:attrName>
                                        </p:attrNameLst>
                                      </p:cBhvr>
                                      <p:tavLst>
                                        <p:tav tm="0">
                                          <p:val>
                                            <p:strVal val="0-#ppt_w/2"/>
                                          </p:val>
                                        </p:tav>
                                        <p:tav tm="100000">
                                          <p:val>
                                            <p:strVal val="#ppt_x"/>
                                          </p:val>
                                        </p:tav>
                                      </p:tavLst>
                                    </p:anim>
                                    <p:anim calcmode="lin" valueType="num">
                                      <p:cBhvr additive="base">
                                        <p:cTn id="8" dur="500" fill="hold"/>
                                        <p:tgtEl>
                                          <p:spTgt spid="20817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179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69987"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2  Verilog HDL</a:t>
            </a:r>
            <a:r>
              <a:rPr lang="zh-CN" altLang="en-US" dirty="0">
                <a:latin typeface="华文楷体" panose="02010600040101010101" pitchFamily="2" charset="-122"/>
              </a:rPr>
              <a:t>基本结构</a:t>
            </a:r>
            <a:endParaRPr lang="zh-CN" altLang="en-US" dirty="0">
              <a:latin typeface="华文楷体" panose="02010600040101010101" pitchFamily="2" charset="-122"/>
            </a:endParaRPr>
          </a:p>
        </p:txBody>
      </p:sp>
      <p:sp>
        <p:nvSpPr>
          <p:cNvPr id="2083843" name="Rectangle 3"/>
          <p:cNvSpPr>
            <a:spLocks noGrp="1"/>
          </p:cNvSpPr>
          <p:nvPr>
            <p:ph idx="1"/>
          </p:nvPr>
        </p:nvSpPr>
        <p:spPr>
          <a:xfrm>
            <a:off x="1344613" y="1058863"/>
            <a:ext cx="3848100" cy="647700"/>
          </a:xfrm>
          <a:ln/>
        </p:spPr>
        <p:txBody>
          <a:bodyPr vert="horz" wrap="square" lIns="91440" tIns="45720" rIns="91440" bIns="45720" anchor="t" anchorCtr="0"/>
          <a:p>
            <a:pPr algn="just" eaLnBrk="1" hangingPunct="1">
              <a:buNone/>
            </a:pPr>
            <a:r>
              <a:rPr lang="en-US" altLang="zh-CN" dirty="0">
                <a:latin typeface="Times New Roman" panose="02020603050405020304" pitchFamily="18" charset="0"/>
              </a:rPr>
              <a:t>Verilog HDL</a:t>
            </a:r>
            <a:r>
              <a:rPr lang="zh-CN" altLang="en-US" dirty="0">
                <a:solidFill>
                  <a:srgbClr val="FF0000"/>
                </a:solidFill>
                <a:latin typeface="宋体" panose="02010600030101010101" pitchFamily="2" charset="-122"/>
              </a:rPr>
              <a:t>关键字</a:t>
            </a:r>
            <a:r>
              <a:rPr lang="zh-CN" altLang="en-US" dirty="0">
                <a:latin typeface="Times New Roman" panose="02020603050405020304" pitchFamily="18" charset="0"/>
              </a:rPr>
              <a:t>（续）</a:t>
            </a:r>
            <a:endParaRPr lang="zh-CN" altLang="en-US" dirty="0">
              <a:latin typeface="Times New Roman" panose="02020603050405020304" pitchFamily="18" charset="0"/>
            </a:endParaRPr>
          </a:p>
        </p:txBody>
      </p:sp>
      <p:sp>
        <p:nvSpPr>
          <p:cNvPr id="169989" name="Rectangle 8"/>
          <p:cNvSpPr/>
          <p:nvPr/>
        </p:nvSpPr>
        <p:spPr>
          <a:xfrm>
            <a:off x="5511800" y="1541463"/>
            <a:ext cx="1279525" cy="3797300"/>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lnSpc>
                <a:spcPct val="105000"/>
              </a:lnSpc>
              <a:spcBef>
                <a:spcPct val="0"/>
              </a:spcBef>
              <a:buNone/>
            </a:pPr>
            <a:r>
              <a:rPr lang="en-US" altLang="zh-CN" sz="2000" dirty="0">
                <a:latin typeface="Arial" panose="020B0604020202020204" pitchFamily="34" charset="0"/>
              </a:rPr>
              <a:t>tri0</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tri1 vectored</a:t>
            </a:r>
            <a:endParaRPr lang="en-US" altLang="zh-CN" sz="2000" dirty="0">
              <a:latin typeface="Arial" panose="020B0604020202020204" pitchFamily="34" charset="0"/>
            </a:endParaRPr>
          </a:p>
          <a:p>
            <a:pPr marL="0" lvl="0" indent="0" eaLnBrk="1" hangingPunct="1">
              <a:spcBef>
                <a:spcPct val="0"/>
              </a:spcBef>
              <a:buClrTx/>
              <a:buFontTx/>
              <a:buNone/>
            </a:pPr>
            <a:r>
              <a:rPr lang="en-US" altLang="zh-CN" sz="2000" dirty="0">
                <a:latin typeface="Arial" panose="020B0604020202020204" pitchFamily="34" charset="0"/>
              </a:rPr>
              <a:t>wait</a:t>
            </a:r>
            <a:endParaRPr lang="en-US" altLang="zh-CN" sz="2000" dirty="0">
              <a:latin typeface="Arial" panose="020B0604020202020204" pitchFamily="34" charset="0"/>
            </a:endParaRPr>
          </a:p>
          <a:p>
            <a:pPr marL="0" lvl="0" indent="0" eaLnBrk="1" hangingPunct="1">
              <a:spcBef>
                <a:spcPct val="0"/>
              </a:spcBef>
              <a:buClrTx/>
              <a:buFontTx/>
              <a:buNone/>
            </a:pPr>
            <a:r>
              <a:rPr lang="en-US" altLang="zh-CN" sz="2000" dirty="0">
                <a:latin typeface="Arial" panose="020B0604020202020204" pitchFamily="34" charset="0"/>
              </a:rPr>
              <a:t>wand</a:t>
            </a:r>
            <a:endParaRPr lang="en-US" altLang="zh-CN" sz="2000" dirty="0">
              <a:latin typeface="Arial" panose="020B0604020202020204" pitchFamily="34" charset="0"/>
            </a:endParaRPr>
          </a:p>
          <a:p>
            <a:pPr marL="0" lvl="0" indent="0" eaLnBrk="1" hangingPunct="1">
              <a:spcBef>
                <a:spcPct val="0"/>
              </a:spcBef>
              <a:buClrTx/>
              <a:buFontTx/>
              <a:buNone/>
            </a:pPr>
            <a:r>
              <a:rPr lang="en-US" altLang="zh-CN" sz="2000" dirty="0">
                <a:latin typeface="Arial" panose="020B0604020202020204" pitchFamily="34" charset="0"/>
              </a:rPr>
              <a:t>weak0</a:t>
            </a:r>
            <a:endParaRPr lang="en-US" altLang="zh-CN" sz="2000" dirty="0">
              <a:latin typeface="Arial" panose="020B0604020202020204" pitchFamily="34" charset="0"/>
            </a:endParaRPr>
          </a:p>
          <a:p>
            <a:pPr marL="0" lvl="0" indent="0" eaLnBrk="1" hangingPunct="1">
              <a:spcBef>
                <a:spcPct val="0"/>
              </a:spcBef>
              <a:buClrTx/>
              <a:buFontTx/>
              <a:buNone/>
            </a:pPr>
            <a:r>
              <a:rPr lang="en-US" altLang="zh-CN" sz="2000" dirty="0">
                <a:latin typeface="Arial" panose="020B0604020202020204" pitchFamily="34" charset="0"/>
              </a:rPr>
              <a:t>weak1</a:t>
            </a:r>
            <a:endParaRPr lang="en-US" altLang="zh-CN" sz="2000" dirty="0">
              <a:latin typeface="Arial" panose="020B0604020202020204" pitchFamily="34" charset="0"/>
            </a:endParaRPr>
          </a:p>
          <a:p>
            <a:pPr marL="0" lvl="0" indent="0" eaLnBrk="1" hangingPunct="1">
              <a:spcBef>
                <a:spcPct val="0"/>
              </a:spcBef>
              <a:buClrTx/>
              <a:buFontTx/>
              <a:buNone/>
            </a:pPr>
            <a:r>
              <a:rPr lang="en-US" altLang="zh-CN" sz="2000" dirty="0">
                <a:latin typeface="Arial" panose="020B0604020202020204" pitchFamily="34" charset="0"/>
              </a:rPr>
              <a:t>while</a:t>
            </a:r>
            <a:endParaRPr lang="en-US" altLang="zh-CN" sz="2000" dirty="0">
              <a:latin typeface="Arial" panose="020B0604020202020204" pitchFamily="34" charset="0"/>
            </a:endParaRPr>
          </a:p>
          <a:p>
            <a:pPr marL="0" lvl="0" indent="0" eaLnBrk="1" hangingPunct="1">
              <a:spcBef>
                <a:spcPct val="0"/>
              </a:spcBef>
              <a:buClrTx/>
              <a:buFontTx/>
              <a:buNone/>
            </a:pPr>
            <a:r>
              <a:rPr lang="en-US" altLang="zh-CN" sz="2000" dirty="0">
                <a:latin typeface="Arial" panose="020B0604020202020204" pitchFamily="34" charset="0"/>
              </a:rPr>
              <a:t>wire</a:t>
            </a:r>
            <a:endParaRPr lang="en-US" altLang="zh-CN" sz="2000" dirty="0">
              <a:latin typeface="Arial" panose="020B0604020202020204" pitchFamily="34" charset="0"/>
            </a:endParaRPr>
          </a:p>
          <a:p>
            <a:pPr marL="0" lvl="0" indent="0" eaLnBrk="1" hangingPunct="1">
              <a:spcBef>
                <a:spcPct val="0"/>
              </a:spcBef>
              <a:buClrTx/>
              <a:buFontTx/>
              <a:buNone/>
            </a:pPr>
            <a:r>
              <a:rPr lang="en-US" altLang="zh-CN" sz="2000" dirty="0">
                <a:latin typeface="Arial" panose="020B0604020202020204" pitchFamily="34" charset="0"/>
              </a:rPr>
              <a:t>wor</a:t>
            </a:r>
            <a:endParaRPr lang="en-US" altLang="zh-CN" sz="2000" dirty="0">
              <a:latin typeface="Arial" panose="020B0604020202020204" pitchFamily="34" charset="0"/>
            </a:endParaRPr>
          </a:p>
          <a:p>
            <a:pPr marL="0" lvl="0" indent="0" eaLnBrk="1" hangingPunct="1">
              <a:spcBef>
                <a:spcPct val="0"/>
              </a:spcBef>
              <a:buClrTx/>
              <a:buFontTx/>
              <a:buNone/>
            </a:pPr>
            <a:r>
              <a:rPr lang="en-US" altLang="zh-CN" sz="2000" dirty="0">
                <a:latin typeface="Arial" panose="020B0604020202020204" pitchFamily="34" charset="0"/>
              </a:rPr>
              <a:t>xnor</a:t>
            </a:r>
            <a:endParaRPr lang="en-US" altLang="zh-CN" sz="2000" dirty="0">
              <a:latin typeface="Arial" panose="020B0604020202020204" pitchFamily="34" charset="0"/>
            </a:endParaRPr>
          </a:p>
          <a:p>
            <a:pPr marL="0" lvl="0" indent="0" eaLnBrk="1" hangingPunct="1">
              <a:spcBef>
                <a:spcPct val="0"/>
              </a:spcBef>
              <a:buClrTx/>
              <a:buFontTx/>
              <a:buNone/>
            </a:pPr>
            <a:r>
              <a:rPr lang="en-US" altLang="zh-CN" sz="2000" dirty="0">
                <a:latin typeface="Arial" panose="020B0604020202020204" pitchFamily="34" charset="0"/>
              </a:rPr>
              <a:t>xor</a:t>
            </a:r>
            <a:endParaRPr lang="en-US" altLang="zh-CN" sz="2000" dirty="0">
              <a:latin typeface="Arial" panose="020B0604020202020204" pitchFamily="34" charset="0"/>
            </a:endParaRPr>
          </a:p>
        </p:txBody>
      </p:sp>
      <p:sp>
        <p:nvSpPr>
          <p:cNvPr id="169990" name="Rectangle 9"/>
          <p:cNvSpPr/>
          <p:nvPr/>
        </p:nvSpPr>
        <p:spPr>
          <a:xfrm>
            <a:off x="1471613" y="1514475"/>
            <a:ext cx="1668462" cy="4902200"/>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lnSpc>
                <a:spcPct val="105000"/>
              </a:lnSpc>
              <a:spcBef>
                <a:spcPct val="0"/>
              </a:spcBef>
              <a:buNone/>
            </a:pPr>
            <a:r>
              <a:rPr lang="en-US" altLang="zh-CN" sz="2000" dirty="0">
                <a:latin typeface="Arial" panose="020B0604020202020204" pitchFamily="34" charset="0"/>
              </a:rPr>
              <a:t>rcmos</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real</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realtime</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reg</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release</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repeat</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rnmos</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rpmos</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rtran</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rtranif0</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rtranif1</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scalared</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small</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specify</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specparam</a:t>
            </a:r>
            <a:endParaRPr lang="en-US" altLang="zh-CN" sz="2000" dirty="0">
              <a:latin typeface="Arial" panose="020B0604020202020204" pitchFamily="34" charset="0"/>
            </a:endParaRPr>
          </a:p>
        </p:txBody>
      </p:sp>
      <p:sp>
        <p:nvSpPr>
          <p:cNvPr id="169991" name="Rectangle 10"/>
          <p:cNvSpPr/>
          <p:nvPr/>
        </p:nvSpPr>
        <p:spPr>
          <a:xfrm>
            <a:off x="3573463" y="1493838"/>
            <a:ext cx="1235075" cy="4902200"/>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lnSpc>
                <a:spcPct val="105000"/>
              </a:lnSpc>
              <a:spcBef>
                <a:spcPct val="0"/>
              </a:spcBef>
              <a:buNone/>
            </a:pPr>
            <a:r>
              <a:rPr lang="en-US" altLang="zh-CN" sz="2000" dirty="0">
                <a:latin typeface="Arial" panose="020B0604020202020204" pitchFamily="34" charset="0"/>
              </a:rPr>
              <a:t>strength</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strong0 strong1</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supply0</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supply1</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table</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task</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tran</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tranif0</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tranif1</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time</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tri</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triand</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trior</a:t>
            </a:r>
            <a:endParaRPr lang="en-US" altLang="zh-CN" sz="2000" dirty="0">
              <a:latin typeface="Arial" panose="020B0604020202020204" pitchFamily="34" charset="0"/>
            </a:endParaRPr>
          </a:p>
          <a:p>
            <a:pPr marL="0" lvl="0" indent="0" eaLnBrk="1" hangingPunct="1">
              <a:lnSpc>
                <a:spcPct val="105000"/>
              </a:lnSpc>
              <a:spcBef>
                <a:spcPct val="0"/>
              </a:spcBef>
              <a:buNone/>
            </a:pPr>
            <a:r>
              <a:rPr lang="en-US" altLang="zh-CN" sz="2000" dirty="0">
                <a:latin typeface="Arial" panose="020B0604020202020204" pitchFamily="34" charset="0"/>
              </a:rPr>
              <a:t>trireg</a:t>
            </a:r>
            <a:endParaRPr lang="en-US" altLang="zh-CN" sz="2000" dirty="0">
              <a:latin typeface="Arial" panose="020B0604020202020204" pitchFamily="34" charset="0"/>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83843"/>
                                        </p:tgtEl>
                                        <p:attrNameLst>
                                          <p:attrName>style.visibility</p:attrName>
                                        </p:attrNameLst>
                                      </p:cBhvr>
                                      <p:to>
                                        <p:strVal val="visible"/>
                                      </p:to>
                                    </p:set>
                                    <p:anim calcmode="lin" valueType="num">
                                      <p:cBhvr additive="base">
                                        <p:cTn id="7" dur="500" fill="hold"/>
                                        <p:tgtEl>
                                          <p:spTgt spid="2083843"/>
                                        </p:tgtEl>
                                        <p:attrNameLst>
                                          <p:attrName>ppt_x</p:attrName>
                                        </p:attrNameLst>
                                      </p:cBhvr>
                                      <p:tavLst>
                                        <p:tav tm="0">
                                          <p:val>
                                            <p:strVal val="0-#ppt_w/2"/>
                                          </p:val>
                                        </p:tav>
                                        <p:tav tm="100000">
                                          <p:val>
                                            <p:strVal val="#ppt_x"/>
                                          </p:val>
                                        </p:tav>
                                      </p:tavLst>
                                    </p:anim>
                                    <p:anim calcmode="lin" valueType="num">
                                      <p:cBhvr additive="base">
                                        <p:cTn id="8" dur="500" fill="hold"/>
                                        <p:tgtEl>
                                          <p:spTgt spid="20838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384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2035"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2  Verilog HDL</a:t>
            </a:r>
            <a:r>
              <a:rPr lang="zh-CN" altLang="en-US" dirty="0">
                <a:latin typeface="华文楷体" panose="02010600040101010101" pitchFamily="2" charset="-122"/>
              </a:rPr>
              <a:t>基本结构</a:t>
            </a:r>
            <a:endParaRPr lang="zh-CN" altLang="en-US" dirty="0">
              <a:latin typeface="华文楷体" panose="02010600040101010101" pitchFamily="2" charset="-122"/>
            </a:endParaRPr>
          </a:p>
        </p:txBody>
      </p:sp>
      <p:sp>
        <p:nvSpPr>
          <p:cNvPr id="1613827" name="Rectangle 3"/>
          <p:cNvSpPr>
            <a:spLocks noGrp="1"/>
          </p:cNvSpPr>
          <p:nvPr>
            <p:ph idx="1"/>
          </p:nvPr>
        </p:nvSpPr>
        <p:spPr>
          <a:xfrm>
            <a:off x="388938" y="1181100"/>
            <a:ext cx="8131175" cy="5105400"/>
          </a:xfrm>
          <a:ln/>
        </p:spPr>
        <p:txBody>
          <a:bodyPr vert="horz" wrap="square" lIns="91440" tIns="45720" rIns="91440" bIns="45720" anchor="t" anchorCtr="0"/>
          <a:p>
            <a:pPr marL="281305" indent="-281305" algn="just">
              <a:lnSpc>
                <a:spcPct val="110000"/>
              </a:lnSpc>
              <a:buNone/>
            </a:pPr>
            <a:r>
              <a:rPr lang="zh-CN" altLang="en-US" sz="2800" dirty="0">
                <a:solidFill>
                  <a:srgbClr val="FF0000"/>
                </a:solidFill>
                <a:latin typeface="宋体" panose="02010600030101010101" pitchFamily="2" charset="-122"/>
              </a:rPr>
              <a:t>五、标识符</a:t>
            </a:r>
            <a:r>
              <a:rPr lang="zh-CN" altLang="en-US" sz="2200" dirty="0">
                <a:latin typeface="宋体" panose="02010600030101010101" pitchFamily="2" charset="-122"/>
              </a:rPr>
              <a:t> </a:t>
            </a:r>
            <a:endParaRPr lang="zh-CN" altLang="en-US" sz="2200" dirty="0">
              <a:latin typeface="宋体" panose="02010600030101010101" pitchFamily="2" charset="-122"/>
            </a:endParaRPr>
          </a:p>
          <a:p>
            <a:pPr marL="281305" indent="-281305" algn="just">
              <a:lnSpc>
                <a:spcPct val="110000"/>
              </a:lnSpc>
            </a:pPr>
            <a:r>
              <a:rPr lang="zh-CN" altLang="zh-CN" sz="2200" dirty="0">
                <a:latin typeface="华文新魏" panose="02010800040101010101" pitchFamily="2" charset="-122"/>
                <a:ea typeface="华文新魏" panose="02010800040101010101" pitchFamily="2" charset="-122"/>
              </a:rPr>
              <a:t>任何用Verilog </a:t>
            </a:r>
            <a:r>
              <a:rPr lang="en-US" altLang="zh-CN" sz="2200" dirty="0">
                <a:latin typeface="华文新魏" panose="02010800040101010101" pitchFamily="2" charset="-122"/>
                <a:ea typeface="华文新魏" panose="02010800040101010101" pitchFamily="2" charset="-122"/>
              </a:rPr>
              <a:t>HDL</a:t>
            </a:r>
            <a:r>
              <a:rPr lang="zh-CN" altLang="en-US" sz="2200" dirty="0">
                <a:latin typeface="华文新魏" panose="02010800040101010101" pitchFamily="2" charset="-122"/>
                <a:ea typeface="华文新魏" panose="02010800040101010101" pitchFamily="2" charset="-122"/>
              </a:rPr>
              <a:t>语言描述的</a:t>
            </a:r>
            <a:r>
              <a:rPr lang="zh-CN" altLang="en-US" sz="2200" dirty="0">
                <a:latin typeface="Times New Roman" panose="02020603050405020304" pitchFamily="18" charset="0"/>
                <a:ea typeface="华文新魏" panose="02010800040101010101" pitchFamily="2" charset="-122"/>
              </a:rPr>
              <a:t>“</a:t>
            </a:r>
            <a:r>
              <a:rPr lang="zh-CN" altLang="en-US" sz="2200" dirty="0">
                <a:latin typeface="华文新魏" panose="02010800040101010101" pitchFamily="2" charset="-122"/>
                <a:ea typeface="华文新魏" panose="02010800040101010101" pitchFamily="2" charset="-122"/>
              </a:rPr>
              <a:t>东西</a:t>
            </a:r>
            <a:r>
              <a:rPr lang="zh-CN" altLang="en-US" sz="2200" dirty="0">
                <a:latin typeface="Times New Roman" panose="02020603050405020304" pitchFamily="18" charset="0"/>
                <a:ea typeface="华文新魏" panose="02010800040101010101" pitchFamily="2" charset="-122"/>
              </a:rPr>
              <a:t>”</a:t>
            </a:r>
            <a:r>
              <a:rPr lang="zh-CN" altLang="en-US" sz="2200" dirty="0">
                <a:latin typeface="华文新魏" panose="02010800040101010101" pitchFamily="2" charset="-122"/>
                <a:ea typeface="华文新魏" panose="02010800040101010101" pitchFamily="2" charset="-122"/>
              </a:rPr>
              <a:t>都通过其名字来识别，这个名字被称为</a:t>
            </a:r>
            <a:r>
              <a:rPr lang="zh-CN" altLang="en-US" sz="2200" dirty="0">
                <a:solidFill>
                  <a:srgbClr val="FF0066"/>
                </a:solidFill>
                <a:latin typeface="华文新魏" panose="02010800040101010101" pitchFamily="2" charset="-122"/>
                <a:ea typeface="华文新魏" panose="02010800040101010101" pitchFamily="2" charset="-122"/>
              </a:rPr>
              <a:t>标识符</a:t>
            </a:r>
            <a:r>
              <a:rPr lang="zh-CN" altLang="en-US" sz="2200" dirty="0">
                <a:latin typeface="华文新魏" panose="02010800040101010101" pitchFamily="2" charset="-122"/>
                <a:ea typeface="华文新魏" panose="02010800040101010101" pitchFamily="2" charset="-122"/>
              </a:rPr>
              <a:t>。</a:t>
            </a:r>
            <a:endParaRPr lang="zh-CN" altLang="en-US" sz="2200" dirty="0">
              <a:latin typeface="华文新魏" panose="02010800040101010101" pitchFamily="2" charset="-122"/>
              <a:ea typeface="华文新魏" panose="02010800040101010101" pitchFamily="2" charset="-122"/>
            </a:endParaRPr>
          </a:p>
          <a:p>
            <a:pPr marL="281305" indent="-281305" algn="just">
              <a:lnSpc>
                <a:spcPct val="110000"/>
              </a:lnSpc>
            </a:pPr>
            <a:r>
              <a:rPr lang="zh-CN" altLang="zh-CN" sz="2200" dirty="0">
                <a:latin typeface="宋体" panose="02010600030101010101" pitchFamily="2" charset="-122"/>
              </a:rPr>
              <a:t>如源文件名、模块名、端口名、变量名、常量名、实例名等。</a:t>
            </a:r>
            <a:endParaRPr lang="zh-CN" altLang="en-US" sz="2200" dirty="0">
              <a:latin typeface="宋体" panose="02010600030101010101" pitchFamily="2" charset="-122"/>
            </a:endParaRPr>
          </a:p>
          <a:p>
            <a:pPr marL="281305" indent="-281305" algn="just">
              <a:lnSpc>
                <a:spcPct val="110000"/>
              </a:lnSpc>
            </a:pPr>
            <a:r>
              <a:rPr lang="zh-CN" altLang="zh-CN" sz="2200" dirty="0">
                <a:latin typeface="宋体" panose="02010600030101010101" pitchFamily="2" charset="-122"/>
              </a:rPr>
              <a:t>标识符可由字母、数字、下划线和</a:t>
            </a:r>
            <a:r>
              <a:rPr lang="en-US" altLang="zh-CN" sz="2200" dirty="0">
                <a:latin typeface="宋体" panose="02010600030101010101" pitchFamily="2" charset="-122"/>
              </a:rPr>
              <a:t>$</a:t>
            </a:r>
            <a:r>
              <a:rPr lang="zh-CN" altLang="en-US" sz="2200" dirty="0">
                <a:latin typeface="宋体" panose="02010600030101010101" pitchFamily="2" charset="-122"/>
              </a:rPr>
              <a:t>符号构成；</a:t>
            </a:r>
            <a:r>
              <a:rPr lang="zh-CN" altLang="en-US" sz="2200" dirty="0">
                <a:solidFill>
                  <a:srgbClr val="CC0000"/>
                </a:solidFill>
                <a:latin typeface="华文新魏" panose="02010800040101010101" pitchFamily="2" charset="-122"/>
                <a:ea typeface="华文新魏" panose="02010800040101010101" pitchFamily="2" charset="-122"/>
              </a:rPr>
              <a:t>但第一个字符必须是字母或下划线，不能是数字或</a:t>
            </a:r>
            <a:r>
              <a:rPr lang="en-US" altLang="zh-CN" sz="2200" dirty="0">
                <a:solidFill>
                  <a:srgbClr val="CC0000"/>
                </a:solidFill>
                <a:latin typeface="华文新魏" panose="02010800040101010101" pitchFamily="2" charset="-122"/>
                <a:ea typeface="华文新魏" panose="02010800040101010101" pitchFamily="2" charset="-122"/>
              </a:rPr>
              <a:t>$</a:t>
            </a:r>
            <a:r>
              <a:rPr lang="zh-CN" altLang="en-US" sz="2200" dirty="0">
                <a:solidFill>
                  <a:srgbClr val="CC0000"/>
                </a:solidFill>
                <a:latin typeface="华文新魏" panose="02010800040101010101" pitchFamily="2" charset="-122"/>
                <a:ea typeface="华文新魏" panose="02010800040101010101" pitchFamily="2" charset="-122"/>
              </a:rPr>
              <a:t>符号</a:t>
            </a:r>
            <a:r>
              <a:rPr lang="zh-CN" altLang="en-US" sz="2200" dirty="0">
                <a:latin typeface="宋体" panose="02010600030101010101" pitchFamily="2" charset="-122"/>
              </a:rPr>
              <a:t>！</a:t>
            </a:r>
            <a:endParaRPr lang="zh-CN" altLang="en-US" sz="2200" dirty="0">
              <a:latin typeface="宋体" panose="02010600030101010101" pitchFamily="2" charset="-122"/>
            </a:endParaRPr>
          </a:p>
          <a:p>
            <a:pPr marL="281305" indent="-281305" algn="just">
              <a:lnSpc>
                <a:spcPct val="110000"/>
              </a:lnSpc>
            </a:pPr>
            <a:r>
              <a:rPr lang="zh-CN" altLang="en-US" sz="2200" dirty="0">
                <a:latin typeface="宋体" panose="02010600030101010101" pitchFamily="2" charset="-122"/>
              </a:rPr>
              <a:t>在</a:t>
            </a:r>
            <a:r>
              <a:rPr lang="zh-CN" altLang="zh-CN" sz="2200" dirty="0">
                <a:latin typeface="宋体" panose="02010600030101010101" pitchFamily="2" charset="-122"/>
              </a:rPr>
              <a:t>Verilog </a:t>
            </a:r>
            <a:r>
              <a:rPr lang="en-US" altLang="zh-CN" sz="2200" dirty="0">
                <a:latin typeface="宋体" panose="02010600030101010101" pitchFamily="2" charset="-122"/>
              </a:rPr>
              <a:t>HDL</a:t>
            </a:r>
            <a:r>
              <a:rPr lang="zh-CN" altLang="zh-CN" sz="2200" dirty="0">
                <a:latin typeface="宋体" panose="02010600030101010101" pitchFamily="2" charset="-122"/>
              </a:rPr>
              <a:t>中变量名是区分大小写的！</a:t>
            </a:r>
            <a:endParaRPr lang="zh-CN" altLang="en-US" sz="2200" dirty="0">
              <a:latin typeface="宋体" panose="02010600030101010101" pitchFamily="2" charset="-122"/>
            </a:endParaRPr>
          </a:p>
          <a:p>
            <a:pPr marL="281305" indent="-281305" algn="just">
              <a:lnSpc>
                <a:spcPct val="110000"/>
              </a:lnSpc>
            </a:pPr>
            <a:r>
              <a:rPr lang="zh-CN" altLang="en-US" sz="2200" dirty="0">
                <a:solidFill>
                  <a:srgbClr val="FF33CC"/>
                </a:solidFill>
                <a:latin typeface="宋体" panose="02010600030101010101" pitchFamily="2" charset="-122"/>
              </a:rPr>
              <a:t>合法</a:t>
            </a:r>
            <a:r>
              <a:rPr lang="zh-CN" altLang="en-US" sz="2200" dirty="0">
                <a:latin typeface="宋体" panose="02010600030101010101" pitchFamily="2" charset="-122"/>
              </a:rPr>
              <a:t>的名字：</a:t>
            </a:r>
            <a:endParaRPr lang="zh-CN" altLang="en-US" sz="2200" dirty="0">
              <a:latin typeface="宋体" panose="02010600030101010101" pitchFamily="2" charset="-122"/>
            </a:endParaRPr>
          </a:p>
          <a:p>
            <a:pPr marL="765175" lvl="1" indent="-293370" algn="just">
              <a:lnSpc>
                <a:spcPct val="110000"/>
              </a:lnSpc>
            </a:pPr>
            <a:r>
              <a:rPr lang="en-US" altLang="zh-CN" sz="2200" dirty="0">
                <a:latin typeface="Times New Roman" panose="02020603050405020304" pitchFamily="18" charset="0"/>
              </a:rPr>
              <a:t>A_99_Z</a:t>
            </a:r>
            <a:endParaRPr lang="en-US" altLang="zh-CN" sz="2200" dirty="0">
              <a:latin typeface="Times New Roman" panose="02020603050405020304" pitchFamily="18" charset="0"/>
            </a:endParaRPr>
          </a:p>
          <a:p>
            <a:pPr marL="765175" lvl="1" indent="-293370" algn="just">
              <a:lnSpc>
                <a:spcPct val="110000"/>
              </a:lnSpc>
            </a:pPr>
            <a:r>
              <a:rPr lang="en-US" altLang="zh-CN" sz="2200" dirty="0">
                <a:latin typeface="Times New Roman" panose="02020603050405020304" pitchFamily="18" charset="0"/>
              </a:rPr>
              <a:t>Reset</a:t>
            </a:r>
            <a:endParaRPr lang="en-US" altLang="zh-CN" sz="2200" dirty="0">
              <a:latin typeface="Times New Roman" panose="02020603050405020304" pitchFamily="18" charset="0"/>
            </a:endParaRPr>
          </a:p>
          <a:p>
            <a:pPr marL="765175" lvl="1" indent="-293370" algn="just">
              <a:lnSpc>
                <a:spcPct val="110000"/>
              </a:lnSpc>
            </a:pPr>
            <a:r>
              <a:rPr lang="en-US" altLang="zh-CN" sz="2200" dirty="0">
                <a:latin typeface="Times New Roman" panose="02020603050405020304" pitchFamily="18" charset="0"/>
              </a:rPr>
              <a:t>_54MHz_Clock$</a:t>
            </a:r>
            <a:endParaRPr lang="en-US" altLang="zh-CN" sz="2200" dirty="0">
              <a:latin typeface="Times New Roman" panose="02020603050405020304" pitchFamily="18" charset="0"/>
            </a:endParaRPr>
          </a:p>
          <a:p>
            <a:pPr marL="765175" lvl="1" indent="-293370" algn="just">
              <a:lnSpc>
                <a:spcPct val="110000"/>
              </a:lnSpc>
            </a:pPr>
            <a:r>
              <a:rPr lang="en-US" altLang="zh-CN" sz="2200" dirty="0">
                <a:latin typeface="Times New Roman" panose="02020603050405020304" pitchFamily="18" charset="0"/>
              </a:rPr>
              <a:t>Module</a:t>
            </a:r>
            <a:r>
              <a:rPr lang="zh-CN" altLang="zh-CN" sz="2200" dirty="0">
                <a:latin typeface="Times New Roman" panose="02020603050405020304" pitchFamily="18" charset="0"/>
              </a:rPr>
              <a:t> </a:t>
            </a:r>
            <a:endParaRPr lang="en-US" altLang="zh-CN" sz="2200" dirty="0">
              <a:latin typeface="Times New Roman" panose="02020603050405020304" pitchFamily="18" charset="0"/>
            </a:endParaRPr>
          </a:p>
        </p:txBody>
      </p:sp>
      <p:sp>
        <p:nvSpPr>
          <p:cNvPr id="1613828" name="Text Box 4"/>
          <p:cNvSpPr txBox="1"/>
          <p:nvPr/>
        </p:nvSpPr>
        <p:spPr>
          <a:xfrm>
            <a:off x="4095750" y="4435475"/>
            <a:ext cx="2667000" cy="2200275"/>
          </a:xfrm>
          <a:prstGeom prst="rect">
            <a:avLst/>
          </a:prstGeom>
          <a:solidFill>
            <a:srgbClr val="99CCFF"/>
          </a:solidFill>
          <a:ln w="9525">
            <a:noFill/>
          </a:ln>
          <a:effectLst>
            <a:outerShdw dist="35921" dir="2699999" algn="ctr" rotWithShape="0">
              <a:schemeClr val="bg2"/>
            </a:outer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algn="just">
              <a:lnSpc>
                <a:spcPct val="110000"/>
              </a:lnSpc>
            </a:pPr>
            <a:r>
              <a:rPr lang="zh-CN" altLang="en-US" sz="2200" dirty="0">
                <a:solidFill>
                  <a:srgbClr val="FF33CC"/>
                </a:solidFill>
                <a:latin typeface="宋体" panose="02010600030101010101" pitchFamily="2" charset="-122"/>
              </a:rPr>
              <a:t>不合法</a:t>
            </a:r>
            <a:r>
              <a:rPr lang="zh-CN" altLang="en-US" sz="2200" dirty="0">
                <a:latin typeface="宋体" panose="02010600030101010101" pitchFamily="2" charset="-122"/>
              </a:rPr>
              <a:t>的名字：</a:t>
            </a:r>
            <a:endParaRPr lang="zh-CN" altLang="en-US" sz="2200" dirty="0">
              <a:latin typeface="宋体" panose="02010600030101010101" pitchFamily="2" charset="-122"/>
            </a:endParaRPr>
          </a:p>
          <a:p>
            <a:pPr marL="471805" lvl="1" indent="293370" algn="just">
              <a:lnSpc>
                <a:spcPct val="110000"/>
              </a:lnSpc>
            </a:pPr>
            <a:r>
              <a:rPr lang="en-US" altLang="zh-CN" sz="2200" dirty="0">
                <a:latin typeface="Times New Roman" panose="02020603050405020304" pitchFamily="18" charset="0"/>
              </a:rPr>
              <a:t>125a</a:t>
            </a:r>
            <a:endParaRPr lang="en-US" altLang="zh-CN" sz="2200" dirty="0">
              <a:latin typeface="Times New Roman" panose="02020603050405020304" pitchFamily="18" charset="0"/>
            </a:endParaRPr>
          </a:p>
          <a:p>
            <a:pPr marL="471805" lvl="1" indent="293370" algn="just">
              <a:lnSpc>
                <a:spcPct val="110000"/>
              </a:lnSpc>
            </a:pPr>
            <a:r>
              <a:rPr lang="en-US" altLang="zh-CN" sz="2200" dirty="0">
                <a:latin typeface="Times New Roman" panose="02020603050405020304" pitchFamily="18" charset="0"/>
              </a:rPr>
              <a:t>$data</a:t>
            </a:r>
            <a:endParaRPr lang="en-US" altLang="zh-CN" sz="2200" dirty="0">
              <a:latin typeface="Times New Roman" panose="02020603050405020304" pitchFamily="18" charset="0"/>
            </a:endParaRPr>
          </a:p>
          <a:p>
            <a:pPr marL="471805" lvl="1" indent="293370" algn="just">
              <a:lnSpc>
                <a:spcPct val="110000"/>
              </a:lnSpc>
            </a:pPr>
            <a:r>
              <a:rPr lang="en-US" altLang="zh-CN" sz="2200" dirty="0">
                <a:latin typeface="Times New Roman" panose="02020603050405020304" pitchFamily="18" charset="0"/>
              </a:rPr>
              <a:t>module</a:t>
            </a:r>
            <a:endParaRPr lang="en-US" altLang="zh-CN" sz="2200" dirty="0">
              <a:latin typeface="Times New Roman" panose="02020603050405020304" pitchFamily="18" charset="0"/>
            </a:endParaRPr>
          </a:p>
          <a:p>
            <a:pPr marL="471805" lvl="1" indent="293370" algn="just">
              <a:lnSpc>
                <a:spcPct val="110000"/>
              </a:lnSpc>
            </a:pPr>
            <a:r>
              <a:rPr lang="en-US" altLang="zh-CN" sz="2200" dirty="0">
                <a:latin typeface="Times New Roman" panose="02020603050405020304" pitchFamily="18" charset="0"/>
              </a:rPr>
              <a:t>7seg.v</a:t>
            </a:r>
            <a:endParaRPr lang="en-US" altLang="zh-CN" dirty="0">
              <a:latin typeface="华文楷体" panose="02010600040101010101" pitchFamily="2" charset="-122"/>
              <a:ea typeface="华文楷体" panose="02010600040101010101" pitchFamily="2" charset="-122"/>
            </a:endParaRPr>
          </a:p>
        </p:txBody>
      </p:sp>
      <p:sp>
        <p:nvSpPr>
          <p:cNvPr id="1613829" name="AutoShape 5"/>
          <p:cNvSpPr/>
          <p:nvPr/>
        </p:nvSpPr>
        <p:spPr>
          <a:xfrm rot="-479700">
            <a:off x="3190875" y="671513"/>
            <a:ext cx="3490913" cy="1182687"/>
          </a:xfrm>
          <a:prstGeom prst="star16">
            <a:avLst>
              <a:gd name="adj" fmla="val 37500"/>
            </a:avLst>
          </a:prstGeom>
          <a:gradFill rotWithShape="0">
            <a:gsLst>
              <a:gs pos="0">
                <a:schemeClr val="accent2"/>
              </a:gs>
              <a:gs pos="100000">
                <a:srgbClr val="FFFF00"/>
              </a:gs>
            </a:gsLst>
            <a:lin ang="2700000" scaled="1"/>
            <a:tileRect/>
          </a:gradFill>
          <a:ln w="9525">
            <a:noFill/>
          </a:ln>
          <a:effectLst>
            <a:outerShdw dist="35921" dir="2699999" algn="ctr" rotWithShape="0">
              <a:schemeClr val="bg2"/>
            </a:outerShdw>
          </a:effectLst>
        </p:spPr>
        <p:txBody>
          <a:bodyPr anchor="ctr" anchorCtr="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FontTx/>
              <a:buNone/>
            </a:pPr>
            <a:r>
              <a:rPr lang="zh-CN" altLang="en-US" sz="2000" dirty="0">
                <a:solidFill>
                  <a:srgbClr val="CC0000"/>
                </a:solidFill>
                <a:latin typeface="华文新魏" panose="02010800040101010101" pitchFamily="2" charset="-122"/>
                <a:ea typeface="华文新魏" panose="02010800040101010101" pitchFamily="2" charset="-122"/>
              </a:rPr>
              <a:t>标识符</a:t>
            </a:r>
            <a:r>
              <a:rPr lang="zh-CN" altLang="en-US" sz="2000" dirty="0">
                <a:latin typeface="华文新魏" panose="02010800040101010101" pitchFamily="2" charset="-122"/>
                <a:ea typeface="华文新魏" panose="02010800040101010101" pitchFamily="2" charset="-122"/>
              </a:rPr>
              <a:t>不能与</a:t>
            </a:r>
            <a:r>
              <a:rPr lang="zh-CN" altLang="en-US" sz="2000" dirty="0">
                <a:solidFill>
                  <a:srgbClr val="CC0000"/>
                </a:solidFill>
                <a:latin typeface="华文新魏" panose="02010800040101010101" pitchFamily="2" charset="-122"/>
                <a:ea typeface="华文新魏" panose="02010800040101010101" pitchFamily="2" charset="-122"/>
              </a:rPr>
              <a:t>关键字</a:t>
            </a:r>
            <a:r>
              <a:rPr lang="zh-CN" altLang="en-US" sz="2000" dirty="0">
                <a:latin typeface="华文新魏" panose="02010800040101010101" pitchFamily="2" charset="-122"/>
                <a:ea typeface="华文新魏" panose="02010800040101010101" pitchFamily="2" charset="-122"/>
              </a:rPr>
              <a:t>同名！</a:t>
            </a:r>
            <a:endParaRPr lang="zh-CN" altLang="en-US" sz="2000" dirty="0">
              <a:latin typeface="华文新魏" panose="02010800040101010101" pitchFamily="2" charset="-122"/>
              <a:ea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13827"/>
                                        </p:tgtEl>
                                        <p:attrNameLst>
                                          <p:attrName>style.visibility</p:attrName>
                                        </p:attrNameLst>
                                      </p:cBhvr>
                                      <p:to>
                                        <p:strVal val="visible"/>
                                      </p:to>
                                    </p:set>
                                    <p:anim calcmode="lin" valueType="num">
                                      <p:cBhvr additive="base">
                                        <p:cTn id="7" dur="500" fill="hold"/>
                                        <p:tgtEl>
                                          <p:spTgt spid="1613827"/>
                                        </p:tgtEl>
                                        <p:attrNameLst>
                                          <p:attrName>ppt_x</p:attrName>
                                        </p:attrNameLst>
                                      </p:cBhvr>
                                      <p:tavLst>
                                        <p:tav tm="0">
                                          <p:val>
                                            <p:strVal val="0-#ppt_w/2"/>
                                          </p:val>
                                        </p:tav>
                                        <p:tav tm="100000">
                                          <p:val>
                                            <p:strVal val="#ppt_x"/>
                                          </p:val>
                                        </p:tav>
                                      </p:tavLst>
                                    </p:anim>
                                    <p:anim calcmode="lin" valueType="num">
                                      <p:cBhvr additive="base">
                                        <p:cTn id="8" dur="500" fill="hold"/>
                                        <p:tgtEl>
                                          <p:spTgt spid="16138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613829"/>
                                        </p:tgtEl>
                                        <p:attrNameLst>
                                          <p:attrName>style.visibility</p:attrName>
                                        </p:attrNameLst>
                                      </p:cBhvr>
                                      <p:to>
                                        <p:strVal val="visible"/>
                                      </p:to>
                                    </p:set>
                                    <p:anim calcmode="lin" valueType="num">
                                      <p:cBhvr>
                                        <p:cTn id="13" dur="500" fill="hold"/>
                                        <p:tgtEl>
                                          <p:spTgt spid="1613829"/>
                                        </p:tgtEl>
                                        <p:attrNameLst>
                                          <p:attrName>ppt_w</p:attrName>
                                        </p:attrNameLst>
                                      </p:cBhvr>
                                      <p:tavLst>
                                        <p:tav tm="0">
                                          <p:val>
                                            <p:fltVal val="0.000000"/>
                                          </p:val>
                                        </p:tav>
                                        <p:tav tm="100000">
                                          <p:val>
                                            <p:strVal val="#ppt_w"/>
                                          </p:val>
                                        </p:tav>
                                      </p:tavLst>
                                    </p:anim>
                                    <p:anim calcmode="lin" valueType="num">
                                      <p:cBhvr>
                                        <p:cTn id="14" dur="500" fill="hold"/>
                                        <p:tgtEl>
                                          <p:spTgt spid="1613829"/>
                                        </p:tgtEl>
                                        <p:attrNameLst>
                                          <p:attrName>ppt_h</p:attrName>
                                        </p:attrNameLst>
                                      </p:cBhvr>
                                      <p:tavLst>
                                        <p:tav tm="0">
                                          <p:val>
                                            <p:fltVal val="0.00000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613828"/>
                                        </p:tgtEl>
                                        <p:attrNameLst>
                                          <p:attrName>style.visibility</p:attrName>
                                        </p:attrNameLst>
                                      </p:cBhvr>
                                      <p:to>
                                        <p:strVal val="visible"/>
                                      </p:to>
                                    </p:set>
                                    <p:anim calcmode="lin" valueType="num">
                                      <p:cBhvr>
                                        <p:cTn id="19" dur="500" fill="hold"/>
                                        <p:tgtEl>
                                          <p:spTgt spid="1613828"/>
                                        </p:tgtEl>
                                        <p:attrNameLst>
                                          <p:attrName>ppt_w</p:attrName>
                                        </p:attrNameLst>
                                      </p:cBhvr>
                                      <p:tavLst>
                                        <p:tav tm="0">
                                          <p:val>
                                            <p:fltVal val="0.000000"/>
                                          </p:val>
                                        </p:tav>
                                        <p:tav tm="100000">
                                          <p:val>
                                            <p:strVal val="#ppt_w"/>
                                          </p:val>
                                        </p:tav>
                                      </p:tavLst>
                                    </p:anim>
                                    <p:anim calcmode="lin" valueType="num">
                                      <p:cBhvr>
                                        <p:cTn id="20" dur="500" fill="hold"/>
                                        <p:tgtEl>
                                          <p:spTgt spid="1613828"/>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3827" grpId="0"/>
      <p:bldP spid="1613828" grpId="0" animBg="1"/>
      <p:bldP spid="161382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4083"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2  Verilog HDL</a:t>
            </a:r>
            <a:r>
              <a:rPr lang="zh-CN" altLang="en-US" dirty="0">
                <a:latin typeface="华文楷体" panose="02010600040101010101" pitchFamily="2" charset="-122"/>
              </a:rPr>
              <a:t>基本结构</a:t>
            </a:r>
            <a:endParaRPr lang="zh-CN" altLang="en-US" dirty="0">
              <a:latin typeface="华文楷体" panose="02010600040101010101" pitchFamily="2" charset="-122"/>
            </a:endParaRPr>
          </a:p>
        </p:txBody>
      </p:sp>
      <p:sp>
        <p:nvSpPr>
          <p:cNvPr id="2089987" name="Rectangle 3"/>
          <p:cNvSpPr>
            <a:spLocks noGrp="1"/>
          </p:cNvSpPr>
          <p:nvPr>
            <p:ph idx="1"/>
          </p:nvPr>
        </p:nvSpPr>
        <p:spPr>
          <a:xfrm>
            <a:off x="496888" y="1141413"/>
            <a:ext cx="8131175" cy="4419600"/>
          </a:xfrm>
          <a:ln/>
        </p:spPr>
        <p:txBody>
          <a:bodyPr vert="horz" wrap="square" lIns="91440" tIns="45720" rIns="91440" bIns="45720" anchor="t" anchorCtr="0"/>
          <a:p>
            <a:pPr marL="281305" indent="-281305" algn="just">
              <a:lnSpc>
                <a:spcPct val="110000"/>
              </a:lnSpc>
              <a:buNone/>
            </a:pPr>
            <a:r>
              <a:rPr lang="zh-CN" altLang="en-US" sz="2800" dirty="0">
                <a:solidFill>
                  <a:srgbClr val="FF0000"/>
                </a:solidFill>
                <a:latin typeface="华文楷体" panose="02010600040101010101" pitchFamily="2" charset="-122"/>
                <a:ea typeface="华文楷体" panose="02010600040101010101" pitchFamily="2" charset="-122"/>
              </a:rPr>
              <a:t>六、编写</a:t>
            </a:r>
            <a:r>
              <a:rPr lang="en-US" altLang="zh-CN" sz="2800" dirty="0">
                <a:solidFill>
                  <a:srgbClr val="FF0000"/>
                </a:solidFill>
                <a:latin typeface="华文楷体" panose="02010600040101010101" pitchFamily="2" charset="-122"/>
                <a:ea typeface="华文楷体" panose="02010600040101010101" pitchFamily="2" charset="-122"/>
              </a:rPr>
              <a:t>Verilog HDL</a:t>
            </a:r>
            <a:r>
              <a:rPr lang="zh-CN" altLang="en-US" sz="2800" dirty="0">
                <a:solidFill>
                  <a:srgbClr val="FF0000"/>
                </a:solidFill>
                <a:latin typeface="华文楷体" panose="02010600040101010101" pitchFamily="2" charset="-122"/>
                <a:ea typeface="华文楷体" panose="02010600040101010101" pitchFamily="2" charset="-122"/>
              </a:rPr>
              <a:t>源代码的标准</a:t>
            </a:r>
            <a:endParaRPr lang="zh-CN" altLang="en-US" sz="2800" dirty="0">
              <a:latin typeface="宋体" panose="02010600030101010101" pitchFamily="2" charset="-122"/>
            </a:endParaRPr>
          </a:p>
          <a:p>
            <a:pPr marL="281305" indent="-281305" algn="just">
              <a:lnSpc>
                <a:spcPct val="110000"/>
              </a:lnSpc>
            </a:pPr>
            <a:r>
              <a:rPr lang="zh-CN" altLang="en-US" dirty="0">
                <a:latin typeface="宋体" panose="02010600030101010101" pitchFamily="2" charset="-122"/>
              </a:rPr>
              <a:t>编写</a:t>
            </a:r>
            <a:r>
              <a:rPr lang="en-US" altLang="zh-CN" dirty="0">
                <a:latin typeface="宋体" panose="02010600030101010101" pitchFamily="2" charset="-122"/>
              </a:rPr>
              <a:t>Verilog HDL</a:t>
            </a:r>
            <a:r>
              <a:rPr lang="zh-CN" altLang="en-US" dirty="0">
                <a:latin typeface="宋体" panose="02010600030101010101" pitchFamily="2" charset="-122"/>
              </a:rPr>
              <a:t>源代码的标准</a:t>
            </a:r>
            <a:r>
              <a:rPr lang="zh-CN" altLang="zh-CN" dirty="0">
                <a:latin typeface="宋体" panose="02010600030101010101" pitchFamily="2" charset="-122"/>
              </a:rPr>
              <a:t>分为两类：</a:t>
            </a:r>
            <a:endParaRPr lang="zh-CN" altLang="en-US" dirty="0">
              <a:latin typeface="宋体" panose="02010600030101010101" pitchFamily="2" charset="-122"/>
            </a:endParaRPr>
          </a:p>
          <a:p>
            <a:pPr marL="281305" indent="-281305" algn="just">
              <a:lnSpc>
                <a:spcPct val="110000"/>
              </a:lnSpc>
              <a:spcBef>
                <a:spcPct val="15000"/>
              </a:spcBef>
              <a:buNone/>
            </a:pPr>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a:t>
            </a:r>
            <a:r>
              <a:rPr lang="zh-CN" altLang="en-US" dirty="0">
                <a:solidFill>
                  <a:srgbClr val="CC0066"/>
                </a:solidFill>
                <a:latin typeface="宋体" panose="02010600030101010101" pitchFamily="2" charset="-122"/>
              </a:rPr>
              <a:t>语汇</a:t>
            </a:r>
            <a:r>
              <a:rPr lang="zh-CN" altLang="en-US" dirty="0">
                <a:latin typeface="宋体" panose="02010600030101010101" pitchFamily="2" charset="-122"/>
              </a:rPr>
              <a:t>代码的编写标准</a:t>
            </a:r>
            <a:endParaRPr lang="zh-CN" altLang="en-US" dirty="0">
              <a:latin typeface="宋体" panose="02010600030101010101" pitchFamily="2" charset="-122"/>
            </a:endParaRPr>
          </a:p>
          <a:p>
            <a:pPr marL="281305" indent="-281305" algn="just">
              <a:lnSpc>
                <a:spcPct val="110000"/>
              </a:lnSpc>
              <a:spcBef>
                <a:spcPct val="15000"/>
              </a:spcBef>
              <a:buNone/>
            </a:pPr>
            <a:r>
              <a:rPr lang="zh-CN" altLang="en-US" dirty="0">
                <a:latin typeface="宋体" panose="02010600030101010101" pitchFamily="2" charset="-122"/>
              </a:rPr>
              <a:t>    </a:t>
            </a:r>
            <a:r>
              <a:rPr lang="zh-CN" altLang="en-US" sz="2000" dirty="0">
                <a:latin typeface="宋体" panose="02010600030101010101" pitchFamily="2" charset="-122"/>
              </a:rPr>
              <a:t>规定了文本布局、命名和注释的约定，以提高源代码的</a:t>
            </a:r>
            <a:r>
              <a:rPr lang="zh-CN" altLang="en-US" sz="2000" dirty="0">
                <a:solidFill>
                  <a:srgbClr val="FF00FF"/>
                </a:solidFill>
                <a:latin typeface="宋体" panose="02010600030101010101" pitchFamily="2" charset="-122"/>
              </a:rPr>
              <a:t>可读性</a:t>
            </a:r>
            <a:r>
              <a:rPr lang="zh-CN" altLang="en-US" sz="2000" dirty="0">
                <a:latin typeface="宋体" panose="02010600030101010101" pitchFamily="2" charset="-122"/>
              </a:rPr>
              <a:t>和</a:t>
            </a:r>
            <a:r>
              <a:rPr lang="zh-CN" altLang="en-US" sz="2000" dirty="0">
                <a:solidFill>
                  <a:srgbClr val="FF00FF"/>
                </a:solidFill>
                <a:latin typeface="宋体" panose="02010600030101010101" pitchFamily="2" charset="-122"/>
              </a:rPr>
              <a:t>可维护性</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281305" indent="-281305" algn="just">
              <a:lnSpc>
                <a:spcPct val="110000"/>
              </a:lnSpc>
              <a:spcBef>
                <a:spcPct val="15000"/>
              </a:spcBef>
              <a:buNone/>
            </a:pPr>
            <a:r>
              <a:rPr lang="zh-CN" altLang="en-US" dirty="0">
                <a:latin typeface="宋体" panose="02010600030101010101" pitchFamily="2" charset="-122"/>
              </a:rPr>
              <a:t>（</a:t>
            </a:r>
            <a:r>
              <a:rPr lang="en-US" altLang="zh-CN" dirty="0">
                <a:latin typeface="宋体" panose="02010600030101010101" pitchFamily="2" charset="-122"/>
              </a:rPr>
              <a:t>2</a:t>
            </a:r>
            <a:r>
              <a:rPr lang="zh-CN" altLang="en-US" dirty="0">
                <a:latin typeface="宋体" panose="02010600030101010101" pitchFamily="2" charset="-122"/>
              </a:rPr>
              <a:t>）</a:t>
            </a:r>
            <a:r>
              <a:rPr lang="zh-CN" altLang="en-US" dirty="0">
                <a:solidFill>
                  <a:srgbClr val="CC0066"/>
                </a:solidFill>
                <a:latin typeface="宋体" panose="02010600030101010101" pitchFamily="2" charset="-122"/>
              </a:rPr>
              <a:t>综合</a:t>
            </a:r>
            <a:r>
              <a:rPr lang="zh-CN" altLang="en-US" dirty="0">
                <a:latin typeface="宋体" panose="02010600030101010101" pitchFamily="2" charset="-122"/>
              </a:rPr>
              <a:t>代码的编写标准</a:t>
            </a:r>
            <a:endParaRPr lang="zh-CN" altLang="en-US" dirty="0">
              <a:latin typeface="宋体" panose="02010600030101010101" pitchFamily="2" charset="-122"/>
            </a:endParaRPr>
          </a:p>
          <a:p>
            <a:pPr marL="281305" indent="-281305" algn="just">
              <a:lnSpc>
                <a:spcPct val="110000"/>
              </a:lnSpc>
              <a:spcBef>
                <a:spcPct val="15000"/>
              </a:spcBef>
              <a:buNone/>
            </a:pPr>
            <a:r>
              <a:rPr lang="zh-CN" altLang="en-US" dirty="0">
                <a:latin typeface="宋体" panose="02010600030101010101" pitchFamily="2" charset="-122"/>
              </a:rPr>
              <a:t>    </a:t>
            </a:r>
            <a:r>
              <a:rPr lang="zh-CN" altLang="en-US" sz="2000" dirty="0">
                <a:latin typeface="宋体" panose="02010600030101010101" pitchFamily="2" charset="-122"/>
              </a:rPr>
              <a:t>规定了</a:t>
            </a:r>
            <a:r>
              <a:rPr lang="zh-CN" altLang="zh-CN" sz="2000" dirty="0">
                <a:latin typeface="宋体" panose="02010600030101010101" pitchFamily="2" charset="-122"/>
              </a:rPr>
              <a:t>Verilog风格，尽量保证能够</a:t>
            </a:r>
            <a:r>
              <a:rPr lang="zh-CN" altLang="zh-CN" sz="2000" dirty="0">
                <a:solidFill>
                  <a:srgbClr val="FF00FF"/>
                </a:solidFill>
                <a:latin typeface="宋体" panose="02010600030101010101" pitchFamily="2" charset="-122"/>
              </a:rPr>
              <a:t>综合</a:t>
            </a:r>
            <a:r>
              <a:rPr lang="zh-CN" altLang="zh-CN" sz="2000" dirty="0">
                <a:latin typeface="宋体" panose="02010600030101010101" pitchFamily="2" charset="-122"/>
              </a:rPr>
              <a:t>，以避免常见的不能综合及综合结果存在缺陷的问题，并在设计流程中及时发现综合中存在的错误。</a:t>
            </a:r>
            <a:endParaRPr lang="zh-CN" altLang="en-US" sz="2000" dirty="0">
              <a:latin typeface="宋体" panose="02010600030101010101" pitchFamily="2" charset="-122"/>
            </a:endParaRPr>
          </a:p>
        </p:txBody>
      </p:sp>
      <p:sp>
        <p:nvSpPr>
          <p:cNvPr id="2089990" name="AutoShape 6"/>
          <p:cNvSpPr/>
          <p:nvPr/>
        </p:nvSpPr>
        <p:spPr>
          <a:xfrm>
            <a:off x="342900" y="4848225"/>
            <a:ext cx="8397875" cy="1628775"/>
          </a:xfrm>
          <a:prstGeom prst="horizontalScroll">
            <a:avLst>
              <a:gd name="adj" fmla="val 12500"/>
            </a:avLst>
          </a:prstGeom>
          <a:solidFill>
            <a:srgbClr val="FFCC99"/>
          </a:solidFill>
          <a:ln w="9525">
            <a:noFill/>
          </a:ln>
        </p:spPr>
        <p:txBody>
          <a:bodyPr anchor="ctr"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algn="just">
              <a:lnSpc>
                <a:spcPct val="105000"/>
              </a:lnSpc>
              <a:spcBef>
                <a:spcPct val="0"/>
              </a:spcBef>
              <a:buClr>
                <a:srgbClr val="FF0066"/>
              </a:buClr>
              <a:buFont typeface="Wingdings" panose="05000000000000000000" pitchFamily="2" charset="2"/>
              <a:buChar char="v"/>
            </a:pPr>
            <a:r>
              <a:rPr lang="zh-CN" altLang="zh-CN" dirty="0">
                <a:solidFill>
                  <a:srgbClr val="FF0000"/>
                </a:solidFill>
                <a:latin typeface="华文新魏" panose="02010800040101010101" pitchFamily="2" charset="-122"/>
                <a:ea typeface="华文新魏" panose="02010800040101010101" pitchFamily="2" charset="-122"/>
              </a:rPr>
              <a:t>综合</a:t>
            </a:r>
            <a:r>
              <a:rPr lang="zh-CN" altLang="zh-CN" dirty="0">
                <a:solidFill>
                  <a:schemeClr val="tx2"/>
                </a:solidFill>
                <a:latin typeface="华文新魏" panose="02010800040101010101" pitchFamily="2" charset="-122"/>
                <a:ea typeface="华文新魏" panose="02010800040101010101" pitchFamily="2" charset="-122"/>
              </a:rPr>
              <a:t>：将用</a:t>
            </a:r>
            <a:r>
              <a:rPr lang="en-US" altLang="zh-CN" dirty="0">
                <a:solidFill>
                  <a:schemeClr val="tx2"/>
                </a:solidFill>
                <a:latin typeface="华文新魏" panose="02010800040101010101" pitchFamily="2" charset="-122"/>
                <a:ea typeface="华文新魏" panose="02010800040101010101" pitchFamily="2" charset="-122"/>
              </a:rPr>
              <a:t>HDL</a:t>
            </a:r>
            <a:r>
              <a:rPr lang="zh-CN" altLang="en-US" dirty="0">
                <a:solidFill>
                  <a:schemeClr val="tx2"/>
                </a:solidFill>
                <a:latin typeface="华文新魏" panose="02010800040101010101" pitchFamily="2" charset="-122"/>
                <a:ea typeface="华文新魏" panose="02010800040101010101" pitchFamily="2" charset="-122"/>
              </a:rPr>
              <a:t>语言或图形方式描述的电路设计转换为实际门级电路（如触发器、逻辑门等），得到一个网表文件，用于进行适配（在实际器件中进行布局和布线）。</a:t>
            </a:r>
            <a:endParaRPr lang="zh-CN" altLang="en-US" dirty="0">
              <a:solidFill>
                <a:schemeClr val="tx2"/>
              </a:solidFill>
              <a:latin typeface="华文新魏" panose="02010800040101010101" pitchFamily="2" charset="-122"/>
              <a:ea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89987"/>
                                        </p:tgtEl>
                                        <p:attrNameLst>
                                          <p:attrName>style.visibility</p:attrName>
                                        </p:attrNameLst>
                                      </p:cBhvr>
                                      <p:to>
                                        <p:strVal val="visible"/>
                                      </p:to>
                                    </p:set>
                                    <p:anim calcmode="lin" valueType="num">
                                      <p:cBhvr additive="base">
                                        <p:cTn id="7" dur="500" fill="hold"/>
                                        <p:tgtEl>
                                          <p:spTgt spid="2089987"/>
                                        </p:tgtEl>
                                        <p:attrNameLst>
                                          <p:attrName>ppt_x</p:attrName>
                                        </p:attrNameLst>
                                      </p:cBhvr>
                                      <p:tavLst>
                                        <p:tav tm="0">
                                          <p:val>
                                            <p:strVal val="0-#ppt_w/2"/>
                                          </p:val>
                                        </p:tav>
                                        <p:tav tm="100000">
                                          <p:val>
                                            <p:strVal val="#ppt_x"/>
                                          </p:val>
                                        </p:tav>
                                      </p:tavLst>
                                    </p:anim>
                                    <p:anim calcmode="lin" valueType="num">
                                      <p:cBhvr additive="base">
                                        <p:cTn id="8" dur="500" fill="hold"/>
                                        <p:tgtEl>
                                          <p:spTgt spid="20899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2089990"/>
                                        </p:tgtEl>
                                        <p:attrNameLst>
                                          <p:attrName>style.visibility</p:attrName>
                                        </p:attrNameLst>
                                      </p:cBhvr>
                                      <p:to>
                                        <p:strVal val="visible"/>
                                      </p:to>
                                    </p:set>
                                    <p:animEffect transition="in" filter="barn(outVertical)">
                                      <p:cBhvr>
                                        <p:cTn id="13" dur="500"/>
                                        <p:tgtEl>
                                          <p:spTgt spid="2089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987" grpId="0"/>
      <p:bldP spid="208999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3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6131"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2  Verilog HDL</a:t>
            </a:r>
            <a:r>
              <a:rPr lang="zh-CN" altLang="en-US" dirty="0">
                <a:latin typeface="华文楷体" panose="02010600040101010101" pitchFamily="2" charset="-122"/>
              </a:rPr>
              <a:t>基本结构</a:t>
            </a:r>
            <a:endParaRPr lang="zh-CN" altLang="en-US" dirty="0">
              <a:latin typeface="华文楷体" panose="02010600040101010101" pitchFamily="2" charset="-122"/>
            </a:endParaRPr>
          </a:p>
        </p:txBody>
      </p:sp>
      <p:sp>
        <p:nvSpPr>
          <p:cNvPr id="2094083" name="Rectangle 3"/>
          <p:cNvSpPr>
            <a:spLocks noGrp="1"/>
          </p:cNvSpPr>
          <p:nvPr>
            <p:ph idx="1"/>
          </p:nvPr>
        </p:nvSpPr>
        <p:spPr>
          <a:xfrm>
            <a:off x="493713" y="2290763"/>
            <a:ext cx="8131175" cy="3451225"/>
          </a:xfrm>
          <a:ln/>
        </p:spPr>
        <p:txBody>
          <a:bodyPr vert="horz" wrap="square" lIns="91440" tIns="45720" rIns="91440" bIns="45720" anchor="t" anchorCtr="0"/>
          <a:p>
            <a:pPr marL="386080" indent="-386080" algn="just">
              <a:lnSpc>
                <a:spcPct val="110000"/>
              </a:lnSpc>
              <a:buClr>
                <a:schemeClr val="hlink"/>
              </a:buClr>
              <a:buSzPct val="80000"/>
              <a:buNone/>
            </a:pPr>
            <a:r>
              <a:rPr lang="zh-CN" altLang="en-US" dirty="0">
                <a:solidFill>
                  <a:srgbClr val="008000"/>
                </a:solidFill>
                <a:latin typeface="宋体" panose="02010600030101010101" pitchFamily="2" charset="-122"/>
              </a:rPr>
              <a:t>（</a:t>
            </a:r>
            <a:r>
              <a:rPr lang="en-US" altLang="zh-CN" dirty="0">
                <a:solidFill>
                  <a:srgbClr val="008000"/>
                </a:solidFill>
                <a:latin typeface="宋体" panose="02010600030101010101" pitchFamily="2" charset="-122"/>
              </a:rPr>
              <a:t>1</a:t>
            </a:r>
            <a:r>
              <a:rPr lang="zh-CN" altLang="en-US" dirty="0">
                <a:solidFill>
                  <a:srgbClr val="008000"/>
                </a:solidFill>
                <a:latin typeface="宋体" panose="02010600030101010101" pitchFamily="2" charset="-122"/>
              </a:rPr>
              <a:t>）</a:t>
            </a:r>
            <a:r>
              <a:rPr lang="zh-CN" altLang="en-US" dirty="0">
                <a:latin typeface="宋体" panose="02010600030101010101" pitchFamily="2" charset="-122"/>
              </a:rPr>
              <a:t>每个</a:t>
            </a:r>
            <a:r>
              <a:rPr lang="en-US" altLang="zh-CN" dirty="0">
                <a:latin typeface="宋体" panose="02010600030101010101" pitchFamily="2" charset="-122"/>
              </a:rPr>
              <a:t>Verilog HDL</a:t>
            </a:r>
            <a:r>
              <a:rPr lang="zh-CN" altLang="en-US" dirty="0">
                <a:latin typeface="宋体" panose="02010600030101010101" pitchFamily="2" charset="-122"/>
              </a:rPr>
              <a:t>源文件中只准编写一个顶层模块，也不能把一个顶层模块分成几部分写在几个源文件中</a:t>
            </a:r>
            <a:r>
              <a:rPr lang="zh-CN" altLang="zh-CN" dirty="0">
                <a:latin typeface="宋体" panose="02010600030101010101" pitchFamily="2" charset="-122"/>
              </a:rPr>
              <a:t>。</a:t>
            </a:r>
            <a:endParaRPr lang="zh-CN" altLang="en-US" dirty="0">
              <a:latin typeface="宋体" panose="02010600030101010101" pitchFamily="2" charset="-122"/>
            </a:endParaRPr>
          </a:p>
          <a:p>
            <a:pPr marL="386080" indent="-386080" algn="just">
              <a:lnSpc>
                <a:spcPct val="110000"/>
              </a:lnSpc>
              <a:buClr>
                <a:schemeClr val="hlink"/>
              </a:buClr>
              <a:buSzPct val="80000"/>
              <a:buNone/>
            </a:pPr>
            <a:r>
              <a:rPr lang="zh-CN" altLang="en-US" dirty="0">
                <a:solidFill>
                  <a:srgbClr val="008000"/>
                </a:solidFill>
                <a:latin typeface="宋体" panose="02010600030101010101" pitchFamily="2" charset="-122"/>
              </a:rPr>
              <a:t>（</a:t>
            </a:r>
            <a:r>
              <a:rPr lang="en-US" altLang="zh-CN" dirty="0">
                <a:solidFill>
                  <a:srgbClr val="008000"/>
                </a:solidFill>
                <a:latin typeface="宋体" panose="02010600030101010101" pitchFamily="2" charset="-122"/>
              </a:rPr>
              <a:t>2</a:t>
            </a:r>
            <a:r>
              <a:rPr lang="zh-CN" altLang="en-US" dirty="0">
                <a:solidFill>
                  <a:srgbClr val="008000"/>
                </a:solidFill>
                <a:latin typeface="宋体" panose="02010600030101010101" pitchFamily="2" charset="-122"/>
              </a:rPr>
              <a:t>）</a:t>
            </a:r>
            <a:r>
              <a:rPr lang="zh-CN" altLang="en-US" dirty="0">
                <a:latin typeface="宋体" panose="02010600030101010101" pitchFamily="2" charset="-122"/>
              </a:rPr>
              <a:t>源文件名字应与文件内容有关，</a:t>
            </a:r>
            <a:r>
              <a:rPr lang="zh-CN" altLang="en-US" dirty="0">
                <a:solidFill>
                  <a:srgbClr val="CC3300"/>
                </a:solidFill>
                <a:latin typeface="宋体" panose="02010600030101010101" pitchFamily="2" charset="-122"/>
              </a:rPr>
              <a:t>最好与顶层模块同名</a:t>
            </a:r>
            <a:r>
              <a:rPr lang="zh-CN" altLang="en-US" dirty="0">
                <a:latin typeface="宋体" panose="02010600030101010101" pitchFamily="2" charset="-122"/>
              </a:rPr>
              <a:t>！源文件名字的第一个字符必须是字母或下划线，</a:t>
            </a:r>
            <a:r>
              <a:rPr lang="zh-CN" altLang="en-US" dirty="0">
                <a:solidFill>
                  <a:srgbClr val="CC3300"/>
                </a:solidFill>
                <a:latin typeface="宋体" panose="02010600030101010101" pitchFamily="2" charset="-122"/>
              </a:rPr>
              <a:t>不能是数字或</a:t>
            </a:r>
            <a:r>
              <a:rPr lang="en-US" altLang="zh-CN" dirty="0">
                <a:solidFill>
                  <a:srgbClr val="CC3300"/>
                </a:solidFill>
                <a:latin typeface="宋体" panose="02010600030101010101" pitchFamily="2" charset="-122"/>
              </a:rPr>
              <a:t>$</a:t>
            </a:r>
            <a:r>
              <a:rPr lang="zh-CN" altLang="en-US" dirty="0">
                <a:solidFill>
                  <a:srgbClr val="CC3300"/>
                </a:solidFill>
                <a:latin typeface="宋体" panose="02010600030101010101" pitchFamily="2" charset="-122"/>
              </a:rPr>
              <a:t>符号</a:t>
            </a:r>
            <a:r>
              <a:rPr lang="zh-CN" altLang="en-US" dirty="0">
                <a:latin typeface="宋体" panose="02010600030101010101" pitchFamily="2" charset="-122"/>
              </a:rPr>
              <a:t>！</a:t>
            </a:r>
            <a:endParaRPr lang="zh-CN" altLang="en-US" dirty="0">
              <a:latin typeface="宋体" panose="02010600030101010101" pitchFamily="2" charset="-122"/>
            </a:endParaRPr>
          </a:p>
          <a:p>
            <a:pPr marL="386080" indent="-386080" algn="just">
              <a:lnSpc>
                <a:spcPct val="110000"/>
              </a:lnSpc>
              <a:buClr>
                <a:schemeClr val="hlink"/>
              </a:buClr>
              <a:buSzPct val="80000"/>
              <a:buNone/>
            </a:pPr>
            <a:r>
              <a:rPr lang="zh-CN" altLang="en-US" dirty="0">
                <a:solidFill>
                  <a:srgbClr val="008000"/>
                </a:solidFill>
                <a:latin typeface="宋体" panose="02010600030101010101" pitchFamily="2" charset="-122"/>
              </a:rPr>
              <a:t>（</a:t>
            </a:r>
            <a:r>
              <a:rPr lang="en-US" altLang="zh-CN" dirty="0">
                <a:solidFill>
                  <a:srgbClr val="008000"/>
                </a:solidFill>
                <a:latin typeface="宋体" panose="02010600030101010101" pitchFamily="2" charset="-122"/>
              </a:rPr>
              <a:t>5</a:t>
            </a:r>
            <a:r>
              <a:rPr lang="zh-CN" altLang="en-US" dirty="0">
                <a:solidFill>
                  <a:srgbClr val="008000"/>
                </a:solidFill>
                <a:latin typeface="宋体" panose="02010600030101010101" pitchFamily="2" charset="-122"/>
              </a:rPr>
              <a:t>）</a:t>
            </a:r>
            <a:r>
              <a:rPr lang="zh-CN" altLang="en-US" dirty="0">
                <a:latin typeface="宋体" panose="02010600030101010101" pitchFamily="2" charset="-122"/>
              </a:rPr>
              <a:t>每行只写一个声明语句或说明。</a:t>
            </a:r>
            <a:endParaRPr lang="zh-CN" altLang="en-US" dirty="0">
              <a:latin typeface="宋体" panose="02010600030101010101" pitchFamily="2" charset="-122"/>
            </a:endParaRPr>
          </a:p>
          <a:p>
            <a:pPr marL="386080" indent="-386080" algn="just">
              <a:lnSpc>
                <a:spcPct val="110000"/>
              </a:lnSpc>
              <a:buClr>
                <a:schemeClr val="hlink"/>
              </a:buClr>
              <a:buSzPct val="80000"/>
              <a:buNone/>
            </a:pPr>
            <a:r>
              <a:rPr lang="zh-CN" altLang="en-US" dirty="0">
                <a:solidFill>
                  <a:srgbClr val="008000"/>
                </a:solidFill>
                <a:latin typeface="宋体" panose="02010600030101010101" pitchFamily="2" charset="-122"/>
              </a:rPr>
              <a:t>（</a:t>
            </a:r>
            <a:r>
              <a:rPr lang="en-US" altLang="zh-CN" dirty="0">
                <a:solidFill>
                  <a:srgbClr val="008000"/>
                </a:solidFill>
                <a:latin typeface="宋体" panose="02010600030101010101" pitchFamily="2" charset="-122"/>
              </a:rPr>
              <a:t>4</a:t>
            </a:r>
            <a:r>
              <a:rPr lang="zh-CN" altLang="en-US" dirty="0">
                <a:solidFill>
                  <a:srgbClr val="008000"/>
                </a:solidFill>
                <a:latin typeface="宋体" panose="02010600030101010101" pitchFamily="2" charset="-122"/>
              </a:rPr>
              <a:t>）</a:t>
            </a:r>
            <a:r>
              <a:rPr lang="zh-CN" altLang="en-US" dirty="0">
                <a:latin typeface="宋体" panose="02010600030101010101" pitchFamily="2" charset="-122"/>
              </a:rPr>
              <a:t>源代码用</a:t>
            </a:r>
            <a:r>
              <a:rPr lang="zh-CN" altLang="en-US" dirty="0">
                <a:solidFill>
                  <a:srgbClr val="CC3300"/>
                </a:solidFill>
                <a:latin typeface="宋体" panose="02010600030101010101" pitchFamily="2" charset="-122"/>
              </a:rPr>
              <a:t>层层缩进</a:t>
            </a:r>
            <a:r>
              <a:rPr lang="zh-CN" altLang="en-US" dirty="0">
                <a:latin typeface="宋体" panose="02010600030101010101" pitchFamily="2" charset="-122"/>
              </a:rPr>
              <a:t>的格式来写。</a:t>
            </a:r>
            <a:endParaRPr lang="zh-CN" altLang="en-US" dirty="0">
              <a:latin typeface="宋体" panose="02010600030101010101" pitchFamily="2" charset="-122"/>
            </a:endParaRPr>
          </a:p>
        </p:txBody>
      </p:sp>
      <p:sp>
        <p:nvSpPr>
          <p:cNvPr id="2094084" name="AutoShape 4"/>
          <p:cNvSpPr/>
          <p:nvPr/>
        </p:nvSpPr>
        <p:spPr>
          <a:xfrm>
            <a:off x="487363" y="1592263"/>
            <a:ext cx="4565650" cy="474662"/>
          </a:xfrm>
          <a:prstGeom prst="homePlate">
            <a:avLst>
              <a:gd name="adj" fmla="val 240468"/>
            </a:avLst>
          </a:prstGeom>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12700">
            <a:noFill/>
          </a:ln>
        </p:spPr>
        <p:txBody>
          <a:bodyPr wrap="none" lIns="73018" tIns="36509" rIns="73018" bIns="36509"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lnSpc>
                <a:spcPct val="90000"/>
              </a:lnSpc>
              <a:spcBef>
                <a:spcPct val="0"/>
              </a:spcBef>
              <a:buClr>
                <a:schemeClr val="tx2"/>
              </a:buClr>
              <a:buSzPct val="85000"/>
              <a:buNone/>
            </a:pPr>
            <a:r>
              <a:rPr lang="en-US" altLang="zh-CN" sz="2800" dirty="0">
                <a:solidFill>
                  <a:srgbClr val="990000"/>
                </a:solidFill>
                <a:latin typeface="华文新魏" panose="02010800040101010101" pitchFamily="2" charset="-122"/>
                <a:ea typeface="华文新魏" panose="02010800040101010101" pitchFamily="2" charset="-122"/>
              </a:rPr>
              <a:t>1</a:t>
            </a:r>
            <a:r>
              <a:rPr lang="en-US" altLang="zh-CN" sz="2800" dirty="0">
                <a:solidFill>
                  <a:schemeClr val="hlink"/>
                </a:solidFill>
                <a:latin typeface="华文新魏" panose="02010800040101010101" pitchFamily="2" charset="-122"/>
                <a:ea typeface="华文新魏" panose="02010800040101010101" pitchFamily="2" charset="-122"/>
              </a:rPr>
              <a:t> </a:t>
            </a:r>
            <a:r>
              <a:rPr lang="zh-CN" altLang="en-US" sz="2800" dirty="0">
                <a:solidFill>
                  <a:schemeClr val="hlink"/>
                </a:solidFill>
                <a:latin typeface="华文新魏" panose="02010800040101010101" pitchFamily="2" charset="-122"/>
                <a:ea typeface="华文新魏" panose="02010800040101010101" pitchFamily="2" charset="-122"/>
              </a:rPr>
              <a:t>语汇代码的编写标准</a:t>
            </a:r>
            <a:endParaRPr lang="zh-CN" altLang="en-US" sz="2200" dirty="0">
              <a:latin typeface="宋体" panose="0201060003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2094084"/>
                                        </p:tgtEl>
                                        <p:attrNameLst>
                                          <p:attrName>style.visibility</p:attrName>
                                        </p:attrNameLst>
                                      </p:cBhvr>
                                      <p:to>
                                        <p:strVal val="visible"/>
                                      </p:to>
                                    </p:set>
                                    <p:anim calcmode="lin" valueType="num">
                                      <p:cBhvr>
                                        <p:cTn id="7" dur="500" fill="hold"/>
                                        <p:tgtEl>
                                          <p:spTgt spid="2094084"/>
                                        </p:tgtEl>
                                        <p:attrNameLst>
                                          <p:attrName>ppt_x</p:attrName>
                                        </p:attrNameLst>
                                      </p:cBhvr>
                                      <p:tavLst>
                                        <p:tav tm="0">
                                          <p:val>
                                            <p:strVal val="#ppt_x-#ppt_w/2"/>
                                          </p:val>
                                        </p:tav>
                                        <p:tav tm="100000">
                                          <p:val>
                                            <p:strVal val="#ppt_x"/>
                                          </p:val>
                                        </p:tav>
                                      </p:tavLst>
                                    </p:anim>
                                    <p:anim calcmode="lin" valueType="num">
                                      <p:cBhvr>
                                        <p:cTn id="8" dur="500" fill="hold"/>
                                        <p:tgtEl>
                                          <p:spTgt spid="2094084"/>
                                        </p:tgtEl>
                                        <p:attrNameLst>
                                          <p:attrName>ppt_y</p:attrName>
                                        </p:attrNameLst>
                                      </p:cBhvr>
                                      <p:tavLst>
                                        <p:tav tm="0">
                                          <p:val>
                                            <p:strVal val="#ppt_y"/>
                                          </p:val>
                                        </p:tav>
                                        <p:tav tm="100000">
                                          <p:val>
                                            <p:strVal val="#ppt_y"/>
                                          </p:val>
                                        </p:tav>
                                      </p:tavLst>
                                    </p:anim>
                                    <p:anim calcmode="lin" valueType="num">
                                      <p:cBhvr>
                                        <p:cTn id="9" dur="500" fill="hold"/>
                                        <p:tgtEl>
                                          <p:spTgt spid="2094084"/>
                                        </p:tgtEl>
                                        <p:attrNameLst>
                                          <p:attrName>ppt_w</p:attrName>
                                        </p:attrNameLst>
                                      </p:cBhvr>
                                      <p:tavLst>
                                        <p:tav tm="0">
                                          <p:val>
                                            <p:fltVal val="0.000000"/>
                                          </p:val>
                                        </p:tav>
                                        <p:tav tm="100000">
                                          <p:val>
                                            <p:strVal val="#ppt_w"/>
                                          </p:val>
                                        </p:tav>
                                      </p:tavLst>
                                    </p:anim>
                                    <p:anim calcmode="lin" valueType="num">
                                      <p:cBhvr>
                                        <p:cTn id="10" dur="500" fill="hold"/>
                                        <p:tgtEl>
                                          <p:spTgt spid="2094084"/>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2094083"/>
                                        </p:tgtEl>
                                        <p:attrNameLst>
                                          <p:attrName>style.visibility</p:attrName>
                                        </p:attrNameLst>
                                      </p:cBhvr>
                                      <p:to>
                                        <p:strVal val="visible"/>
                                      </p:to>
                                    </p:set>
                                    <p:anim calcmode="lin" valueType="num">
                                      <p:cBhvr additive="base">
                                        <p:cTn id="14" dur="500" fill="hold"/>
                                        <p:tgtEl>
                                          <p:spTgt spid="2094083"/>
                                        </p:tgtEl>
                                        <p:attrNameLst>
                                          <p:attrName>ppt_x</p:attrName>
                                        </p:attrNameLst>
                                      </p:cBhvr>
                                      <p:tavLst>
                                        <p:tav tm="0">
                                          <p:val>
                                            <p:strVal val="#ppt_x"/>
                                          </p:val>
                                        </p:tav>
                                        <p:tav tm="100000">
                                          <p:val>
                                            <p:strVal val="#ppt_x"/>
                                          </p:val>
                                        </p:tav>
                                      </p:tavLst>
                                    </p:anim>
                                    <p:anim calcmode="lin" valueType="num">
                                      <p:cBhvr additive="base">
                                        <p:cTn id="15" dur="500" fill="hold"/>
                                        <p:tgtEl>
                                          <p:spTgt spid="20940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4083" grpId="0"/>
      <p:bldP spid="209408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72707"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1  </a:t>
            </a:r>
            <a:r>
              <a:rPr lang="zh-CN" altLang="en-US" dirty="0">
                <a:latin typeface="华文楷体" panose="02010600040101010101" pitchFamily="2" charset="-122"/>
              </a:rPr>
              <a:t>引言</a:t>
            </a:r>
            <a:endParaRPr lang="zh-CN" altLang="en-US" dirty="0">
              <a:latin typeface="华文楷体" panose="02010600040101010101" pitchFamily="2" charset="-122"/>
            </a:endParaRPr>
          </a:p>
        </p:txBody>
      </p:sp>
      <p:sp>
        <p:nvSpPr>
          <p:cNvPr id="1586179" name="Rectangle 3"/>
          <p:cNvSpPr>
            <a:spLocks noGrp="1"/>
          </p:cNvSpPr>
          <p:nvPr>
            <p:ph idx="1"/>
          </p:nvPr>
        </p:nvSpPr>
        <p:spPr>
          <a:xfrm>
            <a:off x="322263" y="1152525"/>
            <a:ext cx="8426450" cy="5091113"/>
          </a:xfrm>
          <a:ln/>
        </p:spPr>
        <p:txBody>
          <a:bodyPr vert="horz" wrap="square" lIns="91440" tIns="45720" rIns="91440" bIns="45720" anchor="t" anchorCtr="0"/>
          <a:p>
            <a:pPr algn="just" eaLnBrk="1" hangingPunct="1">
              <a:lnSpc>
                <a:spcPct val="90000"/>
              </a:lnSpc>
              <a:buNone/>
            </a:pPr>
            <a:r>
              <a:rPr lang="zh-CN" altLang="en-US" sz="2800" dirty="0">
                <a:solidFill>
                  <a:srgbClr val="FF0000"/>
                </a:solidFill>
                <a:latin typeface="宋体" panose="02010600030101010101" pitchFamily="2" charset="-122"/>
              </a:rPr>
              <a:t>三、不同层次的</a:t>
            </a:r>
            <a:r>
              <a:rPr lang="en-US" altLang="zh-CN" sz="2800" dirty="0">
                <a:solidFill>
                  <a:srgbClr val="FF0000"/>
                </a:solidFill>
                <a:latin typeface="宋体" panose="02010600030101010101" pitchFamily="2" charset="-122"/>
              </a:rPr>
              <a:t>Verilog HDL</a:t>
            </a:r>
            <a:r>
              <a:rPr lang="zh-CN" altLang="en-US" sz="2800" dirty="0">
                <a:solidFill>
                  <a:srgbClr val="FF0000"/>
                </a:solidFill>
                <a:latin typeface="宋体" panose="02010600030101010101" pitchFamily="2" charset="-122"/>
              </a:rPr>
              <a:t>抽象</a:t>
            </a:r>
            <a:endParaRPr lang="zh-CN" altLang="en-US" sz="2800" dirty="0">
              <a:latin typeface="宋体" panose="02010600030101010101" pitchFamily="2" charset="-122"/>
            </a:endParaRPr>
          </a:p>
          <a:p>
            <a:pPr algn="just">
              <a:lnSpc>
                <a:spcPct val="90000"/>
              </a:lnSpc>
              <a:spcBef>
                <a:spcPct val="0"/>
              </a:spcBef>
              <a:buClr>
                <a:schemeClr val="folHlink"/>
              </a:buClr>
            </a:pPr>
            <a:r>
              <a:rPr lang="en-US" altLang="zh-CN" dirty="0">
                <a:latin typeface="华文新魏" panose="02010800040101010101" pitchFamily="2" charset="-122"/>
                <a:ea typeface="华文新魏" panose="02010800040101010101" pitchFamily="2" charset="-122"/>
              </a:rPr>
              <a:t>Verilog HDL</a:t>
            </a:r>
            <a:r>
              <a:rPr lang="zh-CN" altLang="en-US" dirty="0">
                <a:latin typeface="华文新魏" panose="02010800040101010101" pitchFamily="2" charset="-122"/>
                <a:ea typeface="华文新魏" panose="02010800040101010101" pitchFamily="2" charset="-122"/>
              </a:rPr>
              <a:t>模型可以是实际电路的不同级别的抽象。抽象级别可分为</a:t>
            </a:r>
            <a:r>
              <a:rPr lang="zh-CN" altLang="en-US" dirty="0">
                <a:solidFill>
                  <a:srgbClr val="FF0066"/>
                </a:solidFill>
                <a:latin typeface="华文新魏" panose="02010800040101010101" pitchFamily="2" charset="-122"/>
                <a:ea typeface="华文新魏" panose="02010800040101010101" pitchFamily="2" charset="-122"/>
              </a:rPr>
              <a:t>五</a:t>
            </a:r>
            <a:r>
              <a:rPr lang="zh-CN" altLang="en-US" dirty="0">
                <a:latin typeface="华文新魏" panose="02010800040101010101" pitchFamily="2" charset="-122"/>
                <a:ea typeface="华文新魏" panose="02010800040101010101" pitchFamily="2" charset="-122"/>
              </a:rPr>
              <a:t>级：</a:t>
            </a:r>
            <a:endParaRPr lang="zh-CN" altLang="en-US" dirty="0">
              <a:latin typeface="华文新魏" panose="02010800040101010101" pitchFamily="2" charset="-122"/>
              <a:ea typeface="华文新魏" panose="02010800040101010101" pitchFamily="2" charset="-122"/>
            </a:endParaRPr>
          </a:p>
          <a:p>
            <a:pPr lvl="1" eaLnBrk="1" hangingPunct="1">
              <a:lnSpc>
                <a:spcPct val="90000"/>
              </a:lnSpc>
              <a:spcBef>
                <a:spcPct val="50000"/>
              </a:spcBef>
              <a:buSzTx/>
            </a:pPr>
            <a:r>
              <a:rPr lang="zh-CN" altLang="en-US" dirty="0">
                <a:solidFill>
                  <a:srgbClr val="CC0066"/>
                </a:solidFill>
                <a:latin typeface="华文新魏" panose="02010800040101010101" pitchFamily="2" charset="-122"/>
                <a:ea typeface="华文新魏" panose="02010800040101010101" pitchFamily="2" charset="-122"/>
              </a:rPr>
              <a:t>系统级</a:t>
            </a:r>
            <a:r>
              <a:rPr lang="en-US" altLang="zh-CN" sz="2200" dirty="0">
                <a:latin typeface="宋体" panose="02010600030101010101" pitchFamily="2" charset="-122"/>
              </a:rPr>
              <a:t>(system level): </a:t>
            </a:r>
            <a:r>
              <a:rPr lang="zh-CN" altLang="en-US" sz="2200" b="0" dirty="0">
                <a:latin typeface="方正姚体" panose="02010601030101010101" pitchFamily="2" charset="-122"/>
                <a:ea typeface="方正姚体" panose="02010601030101010101" pitchFamily="2" charset="-122"/>
              </a:rPr>
              <a:t>用高级语言结构（如</a:t>
            </a:r>
            <a:r>
              <a:rPr lang="en-US" altLang="zh-CN" sz="2200" b="0" dirty="0">
                <a:latin typeface="方正姚体" panose="02010601030101010101" pitchFamily="2" charset="-122"/>
                <a:ea typeface="方正姚体" panose="02010601030101010101" pitchFamily="2" charset="-122"/>
              </a:rPr>
              <a:t>case</a:t>
            </a:r>
            <a:r>
              <a:rPr lang="zh-CN" altLang="en-US" sz="2200" b="0" dirty="0">
                <a:latin typeface="方正姚体" panose="02010601030101010101" pitchFamily="2" charset="-122"/>
                <a:ea typeface="方正姚体" panose="02010601030101010101" pitchFamily="2" charset="-122"/>
              </a:rPr>
              <a:t>语句）实现的设计模块外部性能的模型；</a:t>
            </a:r>
            <a:endParaRPr lang="zh-CN" altLang="en-US" sz="2200" b="0" dirty="0">
              <a:latin typeface="方正姚体" panose="02010601030101010101" pitchFamily="2" charset="-122"/>
              <a:ea typeface="方正姚体" panose="02010601030101010101" pitchFamily="2" charset="-122"/>
            </a:endParaRPr>
          </a:p>
          <a:p>
            <a:pPr lvl="1" eaLnBrk="1" hangingPunct="1">
              <a:lnSpc>
                <a:spcPct val="90000"/>
              </a:lnSpc>
              <a:spcBef>
                <a:spcPct val="50000"/>
              </a:spcBef>
              <a:buSzTx/>
            </a:pPr>
            <a:r>
              <a:rPr lang="zh-CN" altLang="zh-CN" dirty="0">
                <a:solidFill>
                  <a:srgbClr val="CC0066"/>
                </a:solidFill>
                <a:latin typeface="华文新魏" panose="02010800040101010101" pitchFamily="2" charset="-122"/>
                <a:ea typeface="华文新魏" panose="02010800040101010101" pitchFamily="2" charset="-122"/>
              </a:rPr>
              <a:t>算</a:t>
            </a:r>
            <a:r>
              <a:rPr lang="zh-CN" altLang="en-US" dirty="0">
                <a:solidFill>
                  <a:srgbClr val="CC0066"/>
                </a:solidFill>
                <a:latin typeface="华文新魏" panose="02010800040101010101" pitchFamily="2" charset="-122"/>
                <a:ea typeface="华文新魏" panose="02010800040101010101" pitchFamily="2" charset="-122"/>
              </a:rPr>
              <a:t>法级</a:t>
            </a:r>
            <a:r>
              <a:rPr lang="en-US" altLang="zh-CN" sz="2200" dirty="0">
                <a:latin typeface="宋体" panose="02010600030101010101" pitchFamily="2" charset="-122"/>
              </a:rPr>
              <a:t>(algorithmic level): </a:t>
            </a:r>
            <a:r>
              <a:rPr lang="zh-CN" altLang="en-US" sz="2200" b="0" dirty="0">
                <a:latin typeface="方正姚体" panose="02010601030101010101" pitchFamily="2" charset="-122"/>
                <a:ea typeface="方正姚体" panose="02010601030101010101" pitchFamily="2" charset="-122"/>
              </a:rPr>
              <a:t>用高级语言结构实现的设计算法模型（写出逻辑表达式）；</a:t>
            </a:r>
            <a:endParaRPr lang="zh-CN" altLang="en-US" sz="2200" b="0" dirty="0">
              <a:latin typeface="方正姚体" panose="02010601030101010101" pitchFamily="2" charset="-122"/>
              <a:ea typeface="方正姚体" panose="02010601030101010101" pitchFamily="2" charset="-122"/>
            </a:endParaRPr>
          </a:p>
          <a:p>
            <a:pPr lvl="1" eaLnBrk="1" hangingPunct="1">
              <a:lnSpc>
                <a:spcPct val="90000"/>
              </a:lnSpc>
              <a:spcBef>
                <a:spcPct val="50000"/>
              </a:spcBef>
              <a:buSzTx/>
            </a:pPr>
            <a:r>
              <a:rPr lang="en-US" altLang="zh-CN" dirty="0">
                <a:solidFill>
                  <a:srgbClr val="CC0066"/>
                </a:solidFill>
                <a:latin typeface="华文新魏" panose="02010800040101010101" pitchFamily="2" charset="-122"/>
                <a:ea typeface="华文新魏" panose="02010800040101010101" pitchFamily="2" charset="-122"/>
              </a:rPr>
              <a:t>RTL</a:t>
            </a:r>
            <a:r>
              <a:rPr lang="zh-CN" altLang="en-US" dirty="0">
                <a:solidFill>
                  <a:srgbClr val="CC0066"/>
                </a:solidFill>
                <a:latin typeface="华文新魏" panose="02010800040101010101" pitchFamily="2" charset="-122"/>
                <a:ea typeface="华文新魏" panose="02010800040101010101" pitchFamily="2" charset="-122"/>
              </a:rPr>
              <a:t>级</a:t>
            </a:r>
            <a:r>
              <a:rPr lang="en-US" altLang="zh-CN" sz="2200" dirty="0">
                <a:latin typeface="宋体" panose="02010600030101010101" pitchFamily="2" charset="-122"/>
              </a:rPr>
              <a:t>(register transfer level): </a:t>
            </a:r>
            <a:r>
              <a:rPr lang="zh-CN" altLang="en-US" sz="2200" b="0" dirty="0">
                <a:latin typeface="方正姚体" panose="02010601030101010101" pitchFamily="2" charset="-122"/>
                <a:ea typeface="方正姚体" panose="02010601030101010101" pitchFamily="2" charset="-122"/>
              </a:rPr>
              <a:t>描述数据在寄存器之间流动和如何处理这些数据的模型；</a:t>
            </a:r>
            <a:endParaRPr lang="zh-CN" altLang="en-US" sz="2200" b="0" dirty="0">
              <a:latin typeface="方正姚体" panose="02010601030101010101" pitchFamily="2" charset="-122"/>
              <a:ea typeface="方正姚体" panose="02010601030101010101" pitchFamily="2" charset="-122"/>
            </a:endParaRPr>
          </a:p>
          <a:p>
            <a:pPr lvl="1" eaLnBrk="1" hangingPunct="1">
              <a:lnSpc>
                <a:spcPct val="90000"/>
              </a:lnSpc>
              <a:spcBef>
                <a:spcPct val="50000"/>
              </a:spcBef>
              <a:buSzTx/>
            </a:pPr>
            <a:r>
              <a:rPr lang="zh-CN" altLang="en-US" dirty="0">
                <a:solidFill>
                  <a:srgbClr val="CC0066"/>
                </a:solidFill>
                <a:latin typeface="华文新魏" panose="02010800040101010101" pitchFamily="2" charset="-122"/>
                <a:ea typeface="华文新魏" panose="02010800040101010101" pitchFamily="2" charset="-122"/>
              </a:rPr>
              <a:t>门级</a:t>
            </a:r>
            <a:r>
              <a:rPr lang="en-US" altLang="zh-CN" sz="2200" dirty="0">
                <a:latin typeface="宋体" panose="02010600030101010101" pitchFamily="2" charset="-122"/>
              </a:rPr>
              <a:t>(gate level): </a:t>
            </a:r>
            <a:r>
              <a:rPr lang="zh-CN" altLang="en-US" sz="2200" b="0" dirty="0">
                <a:latin typeface="方正姚体" panose="02010601030101010101" pitchFamily="2" charset="-122"/>
                <a:ea typeface="方正姚体" panose="02010601030101010101" pitchFamily="2" charset="-122"/>
              </a:rPr>
              <a:t>描述逻辑门（如与门、非门、或门、与非门、三态门等）以及逻辑门之间连接的模型；</a:t>
            </a:r>
            <a:endParaRPr lang="zh-CN" altLang="en-US" sz="2200" b="0" dirty="0">
              <a:latin typeface="方正姚体" panose="02010601030101010101" pitchFamily="2" charset="-122"/>
              <a:ea typeface="方正姚体" panose="02010601030101010101" pitchFamily="2" charset="-122"/>
            </a:endParaRPr>
          </a:p>
          <a:p>
            <a:pPr lvl="1" eaLnBrk="1" hangingPunct="1">
              <a:lnSpc>
                <a:spcPct val="90000"/>
              </a:lnSpc>
              <a:spcBef>
                <a:spcPct val="50000"/>
              </a:spcBef>
              <a:buSzTx/>
            </a:pPr>
            <a:r>
              <a:rPr lang="zh-CN" altLang="en-US" dirty="0">
                <a:solidFill>
                  <a:srgbClr val="CC0066"/>
                </a:solidFill>
                <a:latin typeface="华文新魏" panose="02010800040101010101" pitchFamily="2" charset="-122"/>
                <a:ea typeface="华文新魏" panose="02010800040101010101" pitchFamily="2" charset="-122"/>
              </a:rPr>
              <a:t>开关级</a:t>
            </a:r>
            <a:r>
              <a:rPr lang="en-US" altLang="zh-CN" sz="2200" dirty="0">
                <a:latin typeface="宋体" panose="02010600030101010101" pitchFamily="2" charset="-122"/>
              </a:rPr>
              <a:t>(switch level): </a:t>
            </a:r>
            <a:r>
              <a:rPr lang="zh-CN" altLang="en-US" sz="2200" b="0" dirty="0">
                <a:latin typeface="方正姚体" panose="02010601030101010101" pitchFamily="2" charset="-122"/>
                <a:ea typeface="方正姚体" panose="02010601030101010101" pitchFamily="2" charset="-122"/>
              </a:rPr>
              <a:t>描述器件中三极管和储存节点及其之间连接的模型。</a:t>
            </a:r>
            <a:endParaRPr lang="zh-CN" altLang="en-US" sz="2200" b="0" dirty="0">
              <a:latin typeface="方正姚体" panose="02010601030101010101" pitchFamily="2" charset="-122"/>
              <a:ea typeface="方正姚体" panose="0201060103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86179"/>
                                        </p:tgtEl>
                                        <p:attrNameLst>
                                          <p:attrName>style.visibility</p:attrName>
                                        </p:attrNameLst>
                                      </p:cBhvr>
                                      <p:to>
                                        <p:strVal val="visible"/>
                                      </p:to>
                                    </p:set>
                                    <p:anim calcmode="lin" valueType="num">
                                      <p:cBhvr additive="base">
                                        <p:cTn id="7" dur="500" fill="hold"/>
                                        <p:tgtEl>
                                          <p:spTgt spid="1586179"/>
                                        </p:tgtEl>
                                        <p:attrNameLst>
                                          <p:attrName>ppt_x</p:attrName>
                                        </p:attrNameLst>
                                      </p:cBhvr>
                                      <p:tavLst>
                                        <p:tav tm="0">
                                          <p:val>
                                            <p:strVal val="0-#ppt_w/2"/>
                                          </p:val>
                                        </p:tav>
                                        <p:tav tm="100000">
                                          <p:val>
                                            <p:strVal val="#ppt_x"/>
                                          </p:val>
                                        </p:tav>
                                      </p:tavLst>
                                    </p:anim>
                                    <p:anim calcmode="lin" valueType="num">
                                      <p:cBhvr additive="base">
                                        <p:cTn id="8" dur="500" fill="hold"/>
                                        <p:tgtEl>
                                          <p:spTgt spid="15861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617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78179"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2  Verilog HDL</a:t>
            </a:r>
            <a:r>
              <a:rPr lang="zh-CN" altLang="en-US" dirty="0">
                <a:latin typeface="华文楷体" panose="02010600040101010101" pitchFamily="2" charset="-122"/>
              </a:rPr>
              <a:t>基本结构</a:t>
            </a:r>
            <a:endParaRPr lang="zh-CN" altLang="en-US" dirty="0">
              <a:latin typeface="华文楷体" panose="02010600040101010101" pitchFamily="2" charset="-122"/>
            </a:endParaRPr>
          </a:p>
        </p:txBody>
      </p:sp>
      <p:sp>
        <p:nvSpPr>
          <p:cNvPr id="2092035" name="Rectangle 3"/>
          <p:cNvSpPr>
            <a:spLocks noGrp="1"/>
          </p:cNvSpPr>
          <p:nvPr>
            <p:ph idx="1"/>
          </p:nvPr>
        </p:nvSpPr>
        <p:spPr>
          <a:xfrm>
            <a:off x="434975" y="1711325"/>
            <a:ext cx="8212138" cy="4486275"/>
          </a:xfrm>
          <a:ln/>
        </p:spPr>
        <p:txBody>
          <a:bodyPr vert="horz" wrap="square" lIns="91440" tIns="45720" rIns="91440" bIns="45720" anchor="t" anchorCtr="0"/>
          <a:p>
            <a:pPr marL="386080" indent="-386080" algn="just">
              <a:lnSpc>
                <a:spcPct val="110000"/>
              </a:lnSpc>
              <a:buClr>
                <a:schemeClr val="hlink"/>
              </a:buClr>
              <a:buSzPct val="80000"/>
              <a:buNone/>
            </a:pPr>
            <a:r>
              <a:rPr lang="zh-CN" altLang="en-US" dirty="0">
                <a:solidFill>
                  <a:srgbClr val="008000"/>
                </a:solidFill>
                <a:latin typeface="宋体" panose="02010600030101010101" pitchFamily="2" charset="-122"/>
              </a:rPr>
              <a:t>（</a:t>
            </a:r>
            <a:r>
              <a:rPr lang="en-US" altLang="zh-CN" dirty="0">
                <a:solidFill>
                  <a:srgbClr val="008000"/>
                </a:solidFill>
                <a:latin typeface="宋体" panose="02010600030101010101" pitchFamily="2" charset="-122"/>
              </a:rPr>
              <a:t>5</a:t>
            </a:r>
            <a:r>
              <a:rPr lang="zh-CN" altLang="en-US" dirty="0">
                <a:solidFill>
                  <a:srgbClr val="008000"/>
                </a:solidFill>
                <a:latin typeface="宋体" panose="02010600030101010101" pitchFamily="2" charset="-122"/>
              </a:rPr>
              <a:t>）</a:t>
            </a:r>
            <a:r>
              <a:rPr lang="zh-CN" altLang="en-US" sz="2200" dirty="0">
                <a:latin typeface="宋体" panose="02010600030101010101" pitchFamily="2" charset="-122"/>
              </a:rPr>
              <a:t>定义变量名的大小写应自始至终保持一致（如变量名第一个字母均大写）。</a:t>
            </a:r>
            <a:endParaRPr lang="zh-CN" altLang="en-US" sz="2200" dirty="0">
              <a:latin typeface="宋体" panose="02010600030101010101" pitchFamily="2" charset="-122"/>
            </a:endParaRPr>
          </a:p>
          <a:p>
            <a:pPr marL="386080" indent="-386080" algn="just">
              <a:lnSpc>
                <a:spcPct val="110000"/>
              </a:lnSpc>
              <a:buClr>
                <a:schemeClr val="hlink"/>
              </a:buClr>
              <a:buSzPct val="80000"/>
              <a:buNone/>
            </a:pPr>
            <a:r>
              <a:rPr lang="zh-CN" altLang="en-US" dirty="0">
                <a:solidFill>
                  <a:srgbClr val="008000"/>
                </a:solidFill>
                <a:latin typeface="宋体" panose="02010600030101010101" pitchFamily="2" charset="-122"/>
              </a:rPr>
              <a:t>（</a:t>
            </a:r>
            <a:r>
              <a:rPr lang="en-US" altLang="zh-CN" dirty="0">
                <a:solidFill>
                  <a:srgbClr val="008000"/>
                </a:solidFill>
                <a:latin typeface="宋体" panose="02010600030101010101" pitchFamily="2" charset="-122"/>
              </a:rPr>
              <a:t>6</a:t>
            </a:r>
            <a:r>
              <a:rPr lang="zh-CN" altLang="en-US" dirty="0">
                <a:solidFill>
                  <a:srgbClr val="008000"/>
                </a:solidFill>
                <a:latin typeface="宋体" panose="02010600030101010101" pitchFamily="2" charset="-122"/>
              </a:rPr>
              <a:t>）</a:t>
            </a:r>
            <a:r>
              <a:rPr lang="zh-CN" altLang="en-US" sz="2200" dirty="0">
                <a:latin typeface="宋体" panose="02010600030101010101" pitchFamily="2" charset="-122"/>
              </a:rPr>
              <a:t>变量名应该有意义，而且含有一定的有关信息。局部变量名（如循环变量）应简单扼要。</a:t>
            </a:r>
            <a:endParaRPr lang="zh-CN" altLang="en-US" sz="2200" dirty="0">
              <a:latin typeface="宋体" panose="02010600030101010101" pitchFamily="2" charset="-122"/>
            </a:endParaRPr>
          </a:p>
          <a:p>
            <a:pPr marL="386080" indent="-386080" algn="just">
              <a:lnSpc>
                <a:spcPct val="110000"/>
              </a:lnSpc>
              <a:buClr>
                <a:schemeClr val="hlink"/>
              </a:buClr>
              <a:buSzPct val="80000"/>
              <a:buNone/>
            </a:pPr>
            <a:r>
              <a:rPr lang="zh-CN" altLang="en-US" dirty="0">
                <a:solidFill>
                  <a:srgbClr val="008000"/>
                </a:solidFill>
                <a:latin typeface="宋体" panose="02010600030101010101" pitchFamily="2" charset="-122"/>
              </a:rPr>
              <a:t>（</a:t>
            </a:r>
            <a:r>
              <a:rPr lang="en-US" altLang="zh-CN" dirty="0">
                <a:solidFill>
                  <a:srgbClr val="008000"/>
                </a:solidFill>
                <a:latin typeface="宋体" panose="02010600030101010101" pitchFamily="2" charset="-122"/>
              </a:rPr>
              <a:t>7</a:t>
            </a:r>
            <a:r>
              <a:rPr lang="zh-CN" altLang="en-US" dirty="0">
                <a:solidFill>
                  <a:srgbClr val="008000"/>
                </a:solidFill>
                <a:latin typeface="宋体" panose="02010600030101010101" pitchFamily="2" charset="-122"/>
              </a:rPr>
              <a:t>）</a:t>
            </a:r>
            <a:r>
              <a:rPr lang="zh-CN" altLang="en-US" sz="2200" dirty="0">
                <a:latin typeface="宋体" panose="02010600030101010101" pitchFamily="2" charset="-122"/>
              </a:rPr>
              <a:t>通过注释对源代码做必要的说明，尤其对</a:t>
            </a:r>
            <a:r>
              <a:rPr lang="zh-CN" altLang="en-US" sz="2200" dirty="0">
                <a:solidFill>
                  <a:srgbClr val="CC3300"/>
                </a:solidFill>
                <a:latin typeface="宋体" panose="02010600030101010101" pitchFamily="2" charset="-122"/>
              </a:rPr>
              <a:t>接口</a:t>
            </a:r>
            <a:r>
              <a:rPr lang="zh-CN" altLang="en-US" sz="2200" dirty="0">
                <a:latin typeface="宋体" panose="02010600030101010101" pitchFamily="2" charset="-122"/>
              </a:rPr>
              <a:t>（如模块参数、端口、任务、函数变量）做必要的</a:t>
            </a:r>
            <a:r>
              <a:rPr lang="zh-CN" altLang="en-US" sz="2200" dirty="0">
                <a:solidFill>
                  <a:srgbClr val="CC3300"/>
                </a:solidFill>
                <a:latin typeface="宋体" panose="02010600030101010101" pitchFamily="2" charset="-122"/>
              </a:rPr>
              <a:t>注释</a:t>
            </a:r>
            <a:r>
              <a:rPr lang="zh-CN" altLang="en-US" sz="2200" dirty="0">
                <a:latin typeface="宋体" panose="02010600030101010101" pitchFamily="2" charset="-122"/>
              </a:rPr>
              <a:t>很重要。</a:t>
            </a:r>
            <a:endParaRPr lang="zh-CN" altLang="en-US" sz="2200" dirty="0">
              <a:latin typeface="宋体" panose="02010600030101010101" pitchFamily="2" charset="-122"/>
            </a:endParaRPr>
          </a:p>
          <a:p>
            <a:pPr marL="386080" indent="-386080" algn="just">
              <a:lnSpc>
                <a:spcPct val="110000"/>
              </a:lnSpc>
              <a:buClr>
                <a:schemeClr val="hlink"/>
              </a:buClr>
              <a:buSzPct val="80000"/>
              <a:buNone/>
            </a:pPr>
            <a:r>
              <a:rPr lang="zh-CN" altLang="en-US" dirty="0">
                <a:solidFill>
                  <a:srgbClr val="008000"/>
                </a:solidFill>
                <a:latin typeface="宋体" panose="02010600030101010101" pitchFamily="2" charset="-122"/>
              </a:rPr>
              <a:t>（</a:t>
            </a:r>
            <a:r>
              <a:rPr lang="en-US" altLang="zh-CN" dirty="0">
                <a:solidFill>
                  <a:srgbClr val="008000"/>
                </a:solidFill>
                <a:latin typeface="宋体" panose="02010600030101010101" pitchFamily="2" charset="-122"/>
              </a:rPr>
              <a:t>8</a:t>
            </a:r>
            <a:r>
              <a:rPr lang="zh-CN" altLang="en-US" dirty="0">
                <a:solidFill>
                  <a:srgbClr val="008000"/>
                </a:solidFill>
                <a:latin typeface="宋体" panose="02010600030101010101" pitchFamily="2" charset="-122"/>
              </a:rPr>
              <a:t>）</a:t>
            </a:r>
            <a:r>
              <a:rPr lang="zh-CN" altLang="en-US" sz="2200" dirty="0">
                <a:latin typeface="宋体" panose="02010600030101010101" pitchFamily="2" charset="-122"/>
              </a:rPr>
              <a:t>常量尽可能多地使用</a:t>
            </a:r>
            <a:r>
              <a:rPr lang="zh-CN" altLang="en-US" sz="2200" dirty="0">
                <a:solidFill>
                  <a:srgbClr val="CC3300"/>
                </a:solidFill>
                <a:latin typeface="宋体" panose="02010600030101010101" pitchFamily="2" charset="-122"/>
              </a:rPr>
              <a:t>参数定义</a:t>
            </a:r>
            <a:r>
              <a:rPr lang="zh-CN" altLang="en-US" sz="2200" dirty="0">
                <a:latin typeface="宋体" panose="02010600030101010101" pitchFamily="2" charset="-122"/>
              </a:rPr>
              <a:t>和</a:t>
            </a:r>
            <a:r>
              <a:rPr lang="zh-CN" altLang="en-US" sz="2200" dirty="0">
                <a:solidFill>
                  <a:srgbClr val="CC3300"/>
                </a:solidFill>
                <a:latin typeface="宋体" panose="02010600030101010101" pitchFamily="2" charset="-122"/>
              </a:rPr>
              <a:t>宏定义</a:t>
            </a:r>
            <a:r>
              <a:rPr lang="zh-CN" altLang="en-US" sz="2200" dirty="0">
                <a:latin typeface="宋体" panose="02010600030101010101" pitchFamily="2" charset="-122"/>
              </a:rPr>
              <a:t>，而不要在语句中直接使用字母、数字和字符串。</a:t>
            </a:r>
            <a:endParaRPr lang="zh-CN" altLang="en-US" sz="2200" dirty="0">
              <a:latin typeface="宋体" panose="02010600030101010101" pitchFamily="2" charset="-122"/>
            </a:endParaRPr>
          </a:p>
          <a:p>
            <a:pPr marL="869950" lvl="1" indent="-293370" eaLnBrk="1" hangingPunct="1">
              <a:lnSpc>
                <a:spcPct val="90000"/>
              </a:lnSpc>
              <a:buClr>
                <a:srgbClr val="FF6600"/>
              </a:buClr>
              <a:buSzTx/>
              <a:buFontTx/>
              <a:buChar char="•"/>
            </a:pPr>
            <a:r>
              <a:rPr lang="zh-CN" altLang="en-US" sz="2000" dirty="0">
                <a:latin typeface="宋体" panose="02010600030101010101" pitchFamily="2" charset="-122"/>
              </a:rPr>
              <a:t>参数定义（用一个标识符来代表一个常量）的格式：</a:t>
            </a:r>
            <a:endParaRPr lang="zh-CN" altLang="en-US" sz="2000" dirty="0">
              <a:latin typeface="宋体" panose="02010600030101010101" pitchFamily="2" charset="-122"/>
            </a:endParaRPr>
          </a:p>
          <a:p>
            <a:pPr marL="869950" lvl="1" indent="-293370" eaLnBrk="1" hangingPunct="1">
              <a:lnSpc>
                <a:spcPct val="90000"/>
              </a:lnSpc>
              <a:buClr>
                <a:srgbClr val="FF6600"/>
              </a:buClr>
              <a:buSzTx/>
              <a:buFontTx/>
              <a:buNone/>
            </a:pPr>
            <a:r>
              <a:rPr lang="zh-CN" altLang="en-US" sz="2000" dirty="0">
                <a:latin typeface="宋体" panose="02010600030101010101" pitchFamily="2" charset="-122"/>
              </a:rPr>
              <a:t>   </a:t>
            </a:r>
            <a:r>
              <a:rPr lang="en-US" altLang="zh-CN" sz="2000" dirty="0">
                <a:solidFill>
                  <a:srgbClr val="FF0066"/>
                </a:solidFill>
                <a:latin typeface="宋体" panose="02010600030101010101" pitchFamily="2" charset="-122"/>
              </a:rPr>
              <a:t>parameter</a:t>
            </a:r>
            <a:r>
              <a:rPr lang="en-US" altLang="zh-CN" sz="2000" dirty="0">
                <a:latin typeface="宋体" panose="02010600030101010101" pitchFamily="2" charset="-122"/>
              </a:rPr>
              <a:t> </a:t>
            </a:r>
            <a:r>
              <a:rPr lang="zh-CN" altLang="en-US" sz="2000" dirty="0">
                <a:latin typeface="宋体" panose="02010600030101010101" pitchFamily="2" charset="-122"/>
              </a:rPr>
              <a:t>参数名</a:t>
            </a:r>
            <a:r>
              <a:rPr lang="en-US" altLang="zh-CN" sz="2000" dirty="0">
                <a:latin typeface="宋体" panose="02010600030101010101" pitchFamily="2" charset="-122"/>
              </a:rPr>
              <a:t>1=</a:t>
            </a:r>
            <a:r>
              <a:rPr lang="zh-CN" altLang="en-US" sz="2000" dirty="0">
                <a:latin typeface="宋体" panose="02010600030101010101" pitchFamily="2" charset="-122"/>
              </a:rPr>
              <a:t>表达式，参数名</a:t>
            </a:r>
            <a:r>
              <a:rPr lang="en-US" altLang="zh-CN" sz="2000" dirty="0">
                <a:latin typeface="宋体" panose="02010600030101010101" pitchFamily="2" charset="-122"/>
              </a:rPr>
              <a:t>2=</a:t>
            </a:r>
            <a:r>
              <a:rPr lang="zh-CN" altLang="en-US" sz="2000" dirty="0">
                <a:latin typeface="宋体" panose="02010600030101010101" pitchFamily="2" charset="-122"/>
              </a:rPr>
              <a:t>表达式，</a:t>
            </a:r>
            <a:r>
              <a:rPr lang="en-US" altLang="zh-CN" sz="2000" dirty="0">
                <a:latin typeface="Times New Roman" panose="02020603050405020304" pitchFamily="18" charset="0"/>
              </a:rPr>
              <a:t>……</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869950" lvl="1" indent="-293370" eaLnBrk="1" hangingPunct="1">
              <a:lnSpc>
                <a:spcPct val="90000"/>
              </a:lnSpc>
              <a:buClr>
                <a:srgbClr val="FF6600"/>
              </a:buClr>
              <a:buSzTx/>
              <a:buFontTx/>
              <a:buChar char="•"/>
            </a:pPr>
            <a:r>
              <a:rPr lang="zh-CN" altLang="en-US" sz="2000" dirty="0">
                <a:latin typeface="宋体" panose="02010600030101010101" pitchFamily="2" charset="-122"/>
              </a:rPr>
              <a:t>宏定义（用一个简单的宏名来代替一个复杂的表达式）的格式：</a:t>
            </a:r>
            <a:endParaRPr lang="zh-CN" altLang="en-US" sz="2000" dirty="0">
              <a:latin typeface="宋体" panose="02010600030101010101" pitchFamily="2" charset="-122"/>
            </a:endParaRPr>
          </a:p>
          <a:p>
            <a:pPr marL="869950" lvl="1" indent="-293370" eaLnBrk="1" hangingPunct="1">
              <a:lnSpc>
                <a:spcPct val="90000"/>
              </a:lnSpc>
              <a:buClr>
                <a:srgbClr val="FF6600"/>
              </a:buClr>
              <a:buSzTx/>
              <a:buFontTx/>
              <a:buNone/>
            </a:pPr>
            <a:r>
              <a:rPr lang="zh-CN" altLang="en-US" sz="2000" dirty="0">
                <a:latin typeface="宋体" panose="02010600030101010101" pitchFamily="2" charset="-122"/>
              </a:rPr>
              <a:t>  </a:t>
            </a:r>
            <a:r>
              <a:rPr lang="zh-CN" altLang="en-US" sz="2000" dirty="0">
                <a:solidFill>
                  <a:srgbClr val="FF0066"/>
                </a:solidFill>
                <a:latin typeface="Times New Roman" panose="02020603050405020304" pitchFamily="18" charset="0"/>
              </a:rPr>
              <a:t>’</a:t>
            </a:r>
            <a:r>
              <a:rPr lang="en-US" altLang="zh-CN" sz="2000" dirty="0">
                <a:solidFill>
                  <a:srgbClr val="FF0066"/>
                </a:solidFill>
                <a:latin typeface="宋体" panose="02010600030101010101" pitchFamily="2" charset="-122"/>
              </a:rPr>
              <a:t>define</a:t>
            </a:r>
            <a:r>
              <a:rPr lang="en-US" altLang="zh-CN" sz="2000" dirty="0">
                <a:latin typeface="宋体" panose="02010600030101010101" pitchFamily="2" charset="-122"/>
              </a:rPr>
              <a:t> </a:t>
            </a:r>
            <a:r>
              <a:rPr lang="zh-CN" altLang="en-US" sz="2000" dirty="0">
                <a:latin typeface="宋体" panose="02010600030101010101" pitchFamily="2" charset="-122"/>
              </a:rPr>
              <a:t>标志符（即宏名）字符串（即宏内容）</a:t>
            </a:r>
            <a:endParaRPr lang="zh-CN" altLang="en-US" sz="2000" dirty="0">
              <a:latin typeface="宋体" panose="02010600030101010101" pitchFamily="2" charset="-122"/>
            </a:endParaRPr>
          </a:p>
        </p:txBody>
      </p:sp>
      <p:sp>
        <p:nvSpPr>
          <p:cNvPr id="2092036" name="AutoShape 4"/>
          <p:cNvSpPr/>
          <p:nvPr/>
        </p:nvSpPr>
        <p:spPr>
          <a:xfrm>
            <a:off x="538163" y="1217613"/>
            <a:ext cx="5243512" cy="452437"/>
          </a:xfrm>
          <a:prstGeom prst="homePlate">
            <a:avLst>
              <a:gd name="adj" fmla="val 289737"/>
            </a:avLst>
          </a:prstGeom>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12700">
            <a:noFill/>
          </a:ln>
        </p:spPr>
        <p:txBody>
          <a:bodyPr wrap="none" lIns="73018" tIns="36509" rIns="73018" bIns="36509"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lnSpc>
                <a:spcPct val="90000"/>
              </a:lnSpc>
              <a:spcBef>
                <a:spcPct val="0"/>
              </a:spcBef>
              <a:buClr>
                <a:schemeClr val="tx2"/>
              </a:buClr>
              <a:buSzPct val="85000"/>
              <a:buNone/>
            </a:pPr>
            <a:r>
              <a:rPr lang="en-US" altLang="zh-CN" sz="2800" dirty="0">
                <a:solidFill>
                  <a:srgbClr val="990000"/>
                </a:solidFill>
                <a:latin typeface="华文新魏" panose="02010800040101010101" pitchFamily="2" charset="-122"/>
                <a:ea typeface="华文新魏" panose="02010800040101010101" pitchFamily="2" charset="-122"/>
              </a:rPr>
              <a:t>1</a:t>
            </a:r>
            <a:r>
              <a:rPr lang="en-US" altLang="zh-CN" sz="2800" dirty="0">
                <a:solidFill>
                  <a:schemeClr val="hlink"/>
                </a:solidFill>
                <a:latin typeface="华文新魏" panose="02010800040101010101" pitchFamily="2" charset="-122"/>
                <a:ea typeface="华文新魏" panose="02010800040101010101" pitchFamily="2" charset="-122"/>
              </a:rPr>
              <a:t>  </a:t>
            </a:r>
            <a:r>
              <a:rPr lang="zh-CN" altLang="en-US" sz="2800" dirty="0">
                <a:solidFill>
                  <a:schemeClr val="hlink"/>
                </a:solidFill>
                <a:latin typeface="华文新魏" panose="02010800040101010101" pitchFamily="2" charset="-122"/>
                <a:ea typeface="华文新魏" panose="02010800040101010101" pitchFamily="2" charset="-122"/>
              </a:rPr>
              <a:t>语汇代码的编写标准（续）</a:t>
            </a:r>
            <a:endParaRPr lang="zh-CN" altLang="en-US" sz="2200" dirty="0">
              <a:latin typeface="宋体" panose="0201060003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2092036"/>
                                        </p:tgtEl>
                                        <p:attrNameLst>
                                          <p:attrName>style.visibility</p:attrName>
                                        </p:attrNameLst>
                                      </p:cBhvr>
                                      <p:to>
                                        <p:strVal val="visible"/>
                                      </p:to>
                                    </p:set>
                                    <p:anim calcmode="lin" valueType="num">
                                      <p:cBhvr>
                                        <p:cTn id="7" dur="500" fill="hold"/>
                                        <p:tgtEl>
                                          <p:spTgt spid="2092036"/>
                                        </p:tgtEl>
                                        <p:attrNameLst>
                                          <p:attrName>ppt_x</p:attrName>
                                        </p:attrNameLst>
                                      </p:cBhvr>
                                      <p:tavLst>
                                        <p:tav tm="0">
                                          <p:val>
                                            <p:strVal val="#ppt_x-#ppt_w/2"/>
                                          </p:val>
                                        </p:tav>
                                        <p:tav tm="100000">
                                          <p:val>
                                            <p:strVal val="#ppt_x"/>
                                          </p:val>
                                        </p:tav>
                                      </p:tavLst>
                                    </p:anim>
                                    <p:anim calcmode="lin" valueType="num">
                                      <p:cBhvr>
                                        <p:cTn id="8" dur="500" fill="hold"/>
                                        <p:tgtEl>
                                          <p:spTgt spid="2092036"/>
                                        </p:tgtEl>
                                        <p:attrNameLst>
                                          <p:attrName>ppt_y</p:attrName>
                                        </p:attrNameLst>
                                      </p:cBhvr>
                                      <p:tavLst>
                                        <p:tav tm="0">
                                          <p:val>
                                            <p:strVal val="#ppt_y"/>
                                          </p:val>
                                        </p:tav>
                                        <p:tav tm="100000">
                                          <p:val>
                                            <p:strVal val="#ppt_y"/>
                                          </p:val>
                                        </p:tav>
                                      </p:tavLst>
                                    </p:anim>
                                    <p:anim calcmode="lin" valueType="num">
                                      <p:cBhvr>
                                        <p:cTn id="9" dur="500" fill="hold"/>
                                        <p:tgtEl>
                                          <p:spTgt spid="2092036"/>
                                        </p:tgtEl>
                                        <p:attrNameLst>
                                          <p:attrName>ppt_w</p:attrName>
                                        </p:attrNameLst>
                                      </p:cBhvr>
                                      <p:tavLst>
                                        <p:tav tm="0">
                                          <p:val>
                                            <p:fltVal val="0.000000"/>
                                          </p:val>
                                        </p:tav>
                                        <p:tav tm="100000">
                                          <p:val>
                                            <p:strVal val="#ppt_w"/>
                                          </p:val>
                                        </p:tav>
                                      </p:tavLst>
                                    </p:anim>
                                    <p:anim calcmode="lin" valueType="num">
                                      <p:cBhvr>
                                        <p:cTn id="10" dur="500" fill="hold"/>
                                        <p:tgtEl>
                                          <p:spTgt spid="2092036"/>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2092035"/>
                                        </p:tgtEl>
                                        <p:attrNameLst>
                                          <p:attrName>style.visibility</p:attrName>
                                        </p:attrNameLst>
                                      </p:cBhvr>
                                      <p:to>
                                        <p:strVal val="visible"/>
                                      </p:to>
                                    </p:set>
                                    <p:anim calcmode="lin" valueType="num">
                                      <p:cBhvr additive="base">
                                        <p:cTn id="14" dur="500" fill="hold"/>
                                        <p:tgtEl>
                                          <p:spTgt spid="2092035"/>
                                        </p:tgtEl>
                                        <p:attrNameLst>
                                          <p:attrName>ppt_x</p:attrName>
                                        </p:attrNameLst>
                                      </p:cBhvr>
                                      <p:tavLst>
                                        <p:tav tm="0">
                                          <p:val>
                                            <p:strVal val="#ppt_x"/>
                                          </p:val>
                                        </p:tav>
                                        <p:tav tm="100000">
                                          <p:val>
                                            <p:strVal val="#ppt_x"/>
                                          </p:val>
                                        </p:tav>
                                      </p:tavLst>
                                    </p:anim>
                                    <p:anim calcmode="lin" valueType="num">
                                      <p:cBhvr additive="base">
                                        <p:cTn id="15" dur="500" fill="hold"/>
                                        <p:tgtEl>
                                          <p:spTgt spid="20920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2035" grpId="0"/>
      <p:bldP spid="209203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6"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80227"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2  Verilog HDL</a:t>
            </a:r>
            <a:r>
              <a:rPr lang="zh-CN" altLang="en-US" dirty="0">
                <a:latin typeface="华文楷体" panose="02010600040101010101" pitchFamily="2" charset="-122"/>
              </a:rPr>
              <a:t>基本结构</a:t>
            </a:r>
            <a:endParaRPr lang="zh-CN" altLang="en-US" dirty="0">
              <a:latin typeface="华文楷体" panose="02010600040101010101" pitchFamily="2" charset="-122"/>
            </a:endParaRPr>
          </a:p>
        </p:txBody>
      </p:sp>
      <p:sp>
        <p:nvSpPr>
          <p:cNvPr id="2098179" name="Rectangle 3"/>
          <p:cNvSpPr>
            <a:spLocks noGrp="1"/>
          </p:cNvSpPr>
          <p:nvPr>
            <p:ph idx="1"/>
          </p:nvPr>
        </p:nvSpPr>
        <p:spPr>
          <a:xfrm>
            <a:off x="368300" y="1709738"/>
            <a:ext cx="8370888" cy="4768850"/>
          </a:xfrm>
          <a:ln/>
        </p:spPr>
        <p:txBody>
          <a:bodyPr vert="horz" wrap="square" lIns="91440" tIns="45720" rIns="91440" bIns="45720" anchor="t" anchorCtr="0"/>
          <a:p>
            <a:pPr marL="386080" indent="-386080" algn="just">
              <a:lnSpc>
                <a:spcPct val="120000"/>
              </a:lnSpc>
              <a:spcBef>
                <a:spcPct val="25000"/>
              </a:spcBef>
              <a:buClr>
                <a:schemeClr val="hlink"/>
              </a:buClr>
              <a:buSzPct val="80000"/>
              <a:buNone/>
            </a:pPr>
            <a:r>
              <a:rPr lang="zh-CN" altLang="en-US" sz="2000" dirty="0">
                <a:solidFill>
                  <a:srgbClr val="CC0099"/>
                </a:solidFill>
                <a:latin typeface="宋体" panose="02010600030101010101" pitchFamily="2" charset="-122"/>
              </a:rPr>
              <a:t>（</a:t>
            </a:r>
            <a:r>
              <a:rPr lang="en-US" altLang="zh-CN" sz="2000" dirty="0">
                <a:solidFill>
                  <a:srgbClr val="CC0099"/>
                </a:solidFill>
                <a:latin typeface="宋体" panose="02010600030101010101" pitchFamily="2" charset="-122"/>
              </a:rPr>
              <a:t>1</a:t>
            </a:r>
            <a:r>
              <a:rPr lang="zh-CN" altLang="en-US" sz="2000" dirty="0">
                <a:solidFill>
                  <a:srgbClr val="CC0099"/>
                </a:solidFill>
                <a:latin typeface="宋体" panose="02010600030101010101" pitchFamily="2" charset="-122"/>
              </a:rPr>
              <a:t>）</a:t>
            </a:r>
            <a:r>
              <a:rPr lang="zh-CN" altLang="en-US" sz="2000" dirty="0">
                <a:latin typeface="宋体" panose="02010600030101010101" pitchFamily="2" charset="-122"/>
              </a:rPr>
              <a:t>把设计分割成较小的功能块，每块用行为风格设计。除设计中对速度响应要求比较临界的部分外，都应</a:t>
            </a:r>
            <a:r>
              <a:rPr lang="zh-CN" altLang="en-US" sz="2000" dirty="0">
                <a:solidFill>
                  <a:srgbClr val="CC3300"/>
                </a:solidFill>
                <a:latin typeface="宋体" panose="02010600030101010101" pitchFamily="2" charset="-122"/>
              </a:rPr>
              <a:t>避免门级描述</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386080" indent="-386080" algn="just">
              <a:lnSpc>
                <a:spcPct val="120000"/>
              </a:lnSpc>
              <a:spcBef>
                <a:spcPct val="25000"/>
              </a:spcBef>
              <a:buClr>
                <a:schemeClr val="hlink"/>
              </a:buClr>
              <a:buSzPct val="80000"/>
              <a:buNone/>
            </a:pPr>
            <a:r>
              <a:rPr lang="zh-CN" altLang="en-US" sz="2000" dirty="0">
                <a:solidFill>
                  <a:srgbClr val="CC0099"/>
                </a:solidFill>
                <a:latin typeface="宋体" panose="02010600030101010101" pitchFamily="2" charset="-122"/>
              </a:rPr>
              <a:t>（</a:t>
            </a:r>
            <a:r>
              <a:rPr lang="en-US" altLang="zh-CN" sz="2000" dirty="0">
                <a:solidFill>
                  <a:srgbClr val="CC0099"/>
                </a:solidFill>
                <a:latin typeface="宋体" panose="02010600030101010101" pitchFamily="2" charset="-122"/>
              </a:rPr>
              <a:t>2</a:t>
            </a:r>
            <a:r>
              <a:rPr lang="zh-CN" altLang="en-US" sz="2000" dirty="0">
                <a:solidFill>
                  <a:srgbClr val="CC0099"/>
                </a:solidFill>
                <a:latin typeface="宋体" panose="02010600030101010101" pitchFamily="2" charset="-122"/>
              </a:rPr>
              <a:t>）</a:t>
            </a:r>
            <a:r>
              <a:rPr lang="zh-CN" altLang="en-US" sz="2000" dirty="0">
                <a:latin typeface="宋体" panose="02010600030101010101" pitchFamily="2" charset="-122"/>
              </a:rPr>
              <a:t>建立一个好的</a:t>
            </a:r>
            <a:r>
              <a:rPr lang="zh-CN" altLang="en-US" sz="2000" dirty="0">
                <a:solidFill>
                  <a:srgbClr val="CC3300"/>
                </a:solidFill>
                <a:latin typeface="宋体" panose="02010600030101010101" pitchFamily="2" charset="-122"/>
              </a:rPr>
              <a:t>时钟策略</a:t>
            </a:r>
            <a:r>
              <a:rPr lang="zh-CN" altLang="en-US" sz="2000" dirty="0">
                <a:latin typeface="宋体" panose="02010600030101010101" pitchFamily="2" charset="-122"/>
              </a:rPr>
              <a:t>（如单时钟、多相位时钟，经过门产生的时钟、多时钟域等）。保证源代码中时钟和复位信号是干净的（即不是由组合逻辑或没有考虑到的门产生的）。</a:t>
            </a:r>
            <a:endParaRPr lang="zh-CN" altLang="en-US" sz="2000" dirty="0">
              <a:latin typeface="宋体" panose="02010600030101010101" pitchFamily="2" charset="-122"/>
            </a:endParaRPr>
          </a:p>
          <a:p>
            <a:pPr marL="386080" indent="-386080" algn="just">
              <a:lnSpc>
                <a:spcPct val="120000"/>
              </a:lnSpc>
              <a:spcBef>
                <a:spcPct val="25000"/>
              </a:spcBef>
              <a:buClr>
                <a:schemeClr val="hlink"/>
              </a:buClr>
              <a:buSzPct val="80000"/>
              <a:buNone/>
            </a:pPr>
            <a:r>
              <a:rPr lang="zh-CN" altLang="en-US" sz="2000" dirty="0">
                <a:solidFill>
                  <a:srgbClr val="CC0099"/>
                </a:solidFill>
                <a:latin typeface="宋体" panose="02010600030101010101" pitchFamily="2" charset="-122"/>
              </a:rPr>
              <a:t>（</a:t>
            </a:r>
            <a:r>
              <a:rPr lang="en-US" altLang="zh-CN" sz="2000" dirty="0">
                <a:solidFill>
                  <a:srgbClr val="CC0099"/>
                </a:solidFill>
                <a:latin typeface="宋体" panose="02010600030101010101" pitchFamily="2" charset="-122"/>
              </a:rPr>
              <a:t>5</a:t>
            </a:r>
            <a:r>
              <a:rPr lang="zh-CN" altLang="en-US" sz="2000" dirty="0">
                <a:solidFill>
                  <a:srgbClr val="CC0099"/>
                </a:solidFill>
                <a:latin typeface="宋体" panose="02010600030101010101" pitchFamily="2" charset="-122"/>
              </a:rPr>
              <a:t>）</a:t>
            </a:r>
            <a:r>
              <a:rPr lang="zh-CN" altLang="en-US" sz="2000" dirty="0">
                <a:latin typeface="宋体" panose="02010600030101010101" pitchFamily="2" charset="-122"/>
              </a:rPr>
              <a:t>建立一个好的</a:t>
            </a:r>
            <a:r>
              <a:rPr lang="zh-CN" altLang="en-US" sz="2000" dirty="0">
                <a:solidFill>
                  <a:srgbClr val="CC3300"/>
                </a:solidFill>
                <a:latin typeface="宋体" panose="02010600030101010101" pitchFamily="2" charset="-122"/>
              </a:rPr>
              <a:t>测试策略</a:t>
            </a:r>
            <a:r>
              <a:rPr lang="zh-CN" altLang="en-US" sz="2000" dirty="0">
                <a:latin typeface="宋体" panose="02010600030101010101" pitchFamily="2" charset="-122"/>
              </a:rPr>
              <a:t>，使所有触发器都是可复位的，使测试能通过外部管脚进行，又没有冗余的功能。</a:t>
            </a:r>
            <a:endParaRPr lang="zh-CN" altLang="en-US" sz="2000" dirty="0">
              <a:latin typeface="宋体" panose="02010600030101010101" pitchFamily="2" charset="-122"/>
            </a:endParaRPr>
          </a:p>
          <a:p>
            <a:pPr marL="386080" indent="-386080" algn="just">
              <a:lnSpc>
                <a:spcPct val="120000"/>
              </a:lnSpc>
              <a:spcBef>
                <a:spcPct val="25000"/>
              </a:spcBef>
              <a:buClr>
                <a:schemeClr val="hlink"/>
              </a:buClr>
              <a:buSzPct val="80000"/>
              <a:buNone/>
            </a:pPr>
            <a:r>
              <a:rPr lang="zh-CN" altLang="en-US" sz="2000" dirty="0">
                <a:solidFill>
                  <a:srgbClr val="CC0099"/>
                </a:solidFill>
                <a:latin typeface="宋体" panose="02010600030101010101" pitchFamily="2" charset="-122"/>
              </a:rPr>
              <a:t>（</a:t>
            </a:r>
            <a:r>
              <a:rPr lang="en-US" altLang="zh-CN" sz="2000" dirty="0">
                <a:solidFill>
                  <a:srgbClr val="CC0099"/>
                </a:solidFill>
                <a:latin typeface="宋体" panose="02010600030101010101" pitchFamily="2" charset="-122"/>
              </a:rPr>
              <a:t>4</a:t>
            </a:r>
            <a:r>
              <a:rPr lang="zh-CN" altLang="en-US" sz="2000" dirty="0">
                <a:solidFill>
                  <a:srgbClr val="CC0099"/>
                </a:solidFill>
                <a:latin typeface="宋体" panose="02010600030101010101" pitchFamily="2" charset="-122"/>
              </a:rPr>
              <a:t>）</a:t>
            </a:r>
            <a:r>
              <a:rPr lang="zh-CN" altLang="en-US" sz="2000" dirty="0">
                <a:latin typeface="宋体" panose="02010600030101010101" pitchFamily="2" charset="-122"/>
              </a:rPr>
              <a:t>所有源代码都必须遵守并符合在</a:t>
            </a:r>
            <a:r>
              <a:rPr lang="en-US" altLang="zh-CN" sz="2000" dirty="0">
                <a:solidFill>
                  <a:srgbClr val="CC3300"/>
                </a:solidFill>
                <a:latin typeface="宋体" panose="02010600030101010101" pitchFamily="2" charset="-122"/>
              </a:rPr>
              <a:t>always</a:t>
            </a:r>
            <a:r>
              <a:rPr lang="zh-CN" altLang="en-US" sz="2000" dirty="0">
                <a:solidFill>
                  <a:srgbClr val="CC3300"/>
                </a:solidFill>
                <a:latin typeface="宋体" panose="02010600030101010101" pitchFamily="2" charset="-122"/>
              </a:rPr>
              <a:t>块语句的</a:t>
            </a:r>
            <a:r>
              <a:rPr lang="en-US" altLang="zh-CN" sz="2000" dirty="0">
                <a:solidFill>
                  <a:srgbClr val="CC3300"/>
                </a:solidFill>
                <a:latin typeface="宋体" panose="02010600030101010101" pitchFamily="2" charset="-122"/>
              </a:rPr>
              <a:t>4</a:t>
            </a:r>
            <a:r>
              <a:rPr lang="zh-CN" altLang="en-US" sz="2000" dirty="0">
                <a:solidFill>
                  <a:srgbClr val="CC3300"/>
                </a:solidFill>
                <a:latin typeface="宋体" panose="02010600030101010101" pitchFamily="2" charset="-122"/>
              </a:rPr>
              <a:t>种可综合标准模板之一</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386080" indent="-386080" algn="just">
              <a:lnSpc>
                <a:spcPct val="120000"/>
              </a:lnSpc>
              <a:spcBef>
                <a:spcPct val="25000"/>
              </a:spcBef>
              <a:buClr>
                <a:schemeClr val="hlink"/>
              </a:buClr>
              <a:buSzPct val="80000"/>
              <a:buNone/>
            </a:pPr>
            <a:r>
              <a:rPr lang="zh-CN" altLang="en-US" sz="2000" dirty="0">
                <a:solidFill>
                  <a:srgbClr val="CC0099"/>
                </a:solidFill>
                <a:latin typeface="宋体" panose="02010600030101010101" pitchFamily="2" charset="-122"/>
              </a:rPr>
              <a:t>（</a:t>
            </a:r>
            <a:r>
              <a:rPr lang="en-US" altLang="zh-CN" sz="2000" dirty="0">
                <a:solidFill>
                  <a:srgbClr val="CC0099"/>
                </a:solidFill>
                <a:latin typeface="宋体" panose="02010600030101010101" pitchFamily="2" charset="-122"/>
              </a:rPr>
              <a:t>5</a:t>
            </a:r>
            <a:r>
              <a:rPr lang="zh-CN" altLang="en-US" sz="2000" dirty="0">
                <a:solidFill>
                  <a:srgbClr val="CC0099"/>
                </a:solidFill>
                <a:latin typeface="宋体" panose="02010600030101010101" pitchFamily="2" charset="-122"/>
              </a:rPr>
              <a:t>）</a:t>
            </a:r>
            <a:r>
              <a:rPr lang="zh-CN" altLang="en-US" sz="2000" dirty="0">
                <a:latin typeface="宋体" panose="02010600030101010101" pitchFamily="2" charset="-122"/>
              </a:rPr>
              <a:t>描述组合和锁存逻辑的</a:t>
            </a:r>
            <a:r>
              <a:rPr lang="en-US" altLang="zh-CN" sz="2000" dirty="0">
                <a:latin typeface="宋体" panose="02010600030101010101" pitchFamily="2" charset="-122"/>
              </a:rPr>
              <a:t>always</a:t>
            </a:r>
            <a:r>
              <a:rPr lang="zh-CN" altLang="en-US" sz="2000" dirty="0">
                <a:latin typeface="宋体" panose="02010600030101010101" pitchFamily="2" charset="-122"/>
              </a:rPr>
              <a:t>块，必须在</a:t>
            </a:r>
            <a:r>
              <a:rPr lang="en-US" altLang="zh-CN" sz="2000" dirty="0">
                <a:latin typeface="宋体" panose="02010600030101010101" pitchFamily="2" charset="-122"/>
              </a:rPr>
              <a:t>always</a:t>
            </a:r>
            <a:r>
              <a:rPr lang="zh-CN" altLang="en-US" sz="2000" dirty="0">
                <a:latin typeface="宋体" panose="02010600030101010101" pitchFamily="2" charset="-122"/>
              </a:rPr>
              <a:t>块开头的控制事件列表中列出</a:t>
            </a:r>
            <a:r>
              <a:rPr lang="zh-CN" altLang="en-US" sz="2000" dirty="0">
                <a:solidFill>
                  <a:srgbClr val="CC3300"/>
                </a:solidFill>
                <a:latin typeface="宋体" panose="02010600030101010101" pitchFamily="2" charset="-122"/>
              </a:rPr>
              <a:t>所有</a:t>
            </a:r>
            <a:r>
              <a:rPr lang="zh-CN" altLang="en-US" sz="2000" dirty="0">
                <a:latin typeface="宋体" panose="02010600030101010101" pitchFamily="2" charset="-122"/>
              </a:rPr>
              <a:t>的</a:t>
            </a:r>
            <a:r>
              <a:rPr lang="zh-CN" altLang="en-US" sz="2000" dirty="0">
                <a:solidFill>
                  <a:srgbClr val="CC3300"/>
                </a:solidFill>
                <a:latin typeface="宋体" panose="02010600030101010101" pitchFamily="2" charset="-122"/>
              </a:rPr>
              <a:t>输入</a:t>
            </a:r>
            <a:r>
              <a:rPr lang="zh-CN" altLang="en-US" sz="2000" dirty="0">
                <a:latin typeface="宋体" panose="02010600030101010101" pitchFamily="2" charset="-122"/>
              </a:rPr>
              <a:t>信号。</a:t>
            </a:r>
            <a:endParaRPr lang="zh-CN" altLang="en-US" sz="2000" dirty="0">
              <a:latin typeface="宋体" panose="02010600030101010101" pitchFamily="2" charset="-122"/>
            </a:endParaRPr>
          </a:p>
        </p:txBody>
      </p:sp>
      <p:sp>
        <p:nvSpPr>
          <p:cNvPr id="2098180" name="AutoShape 4"/>
          <p:cNvSpPr/>
          <p:nvPr/>
        </p:nvSpPr>
        <p:spPr>
          <a:xfrm>
            <a:off x="485775" y="1177925"/>
            <a:ext cx="4565650" cy="474663"/>
          </a:xfrm>
          <a:prstGeom prst="homePlate">
            <a:avLst>
              <a:gd name="adj" fmla="val 240467"/>
            </a:avLst>
          </a:prstGeom>
          <a:gradFill rotWithShape="0">
            <a:gsLst>
              <a:gs pos="0">
                <a:srgbClr val="FC9FCB">
                  <a:alpha val="100000"/>
                </a:srgbClr>
              </a:gs>
              <a:gs pos="13000">
                <a:srgbClr val="F8B049">
                  <a:alpha val="100000"/>
                </a:srgbClr>
              </a:gs>
              <a:gs pos="21001">
                <a:srgbClr val="F8B049">
                  <a:alpha val="100000"/>
                </a:srgbClr>
              </a:gs>
              <a:gs pos="63000">
                <a:srgbClr val="FEE7F2">
                  <a:alpha val="100000"/>
                </a:srgbClr>
              </a:gs>
              <a:gs pos="67000">
                <a:srgbClr val="F952A0">
                  <a:alpha val="100000"/>
                </a:srgbClr>
              </a:gs>
              <a:gs pos="69000">
                <a:srgbClr val="C50849">
                  <a:alpha val="100000"/>
                </a:srgbClr>
              </a:gs>
              <a:gs pos="82001">
                <a:srgbClr val="B43E85">
                  <a:alpha val="100000"/>
                </a:srgbClr>
              </a:gs>
              <a:gs pos="100000">
                <a:srgbClr val="F8B049">
                  <a:alpha val="100000"/>
                </a:srgbClr>
              </a:gs>
            </a:gsLst>
            <a:lin ang="5400000" scaled="1"/>
            <a:tileRect/>
          </a:gradFill>
          <a:ln w="12700">
            <a:noFill/>
          </a:ln>
        </p:spPr>
        <p:txBody>
          <a:bodyPr wrap="none" lIns="73018" tIns="36509" rIns="73018" bIns="36509"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lnSpc>
                <a:spcPct val="90000"/>
              </a:lnSpc>
              <a:spcBef>
                <a:spcPct val="0"/>
              </a:spcBef>
              <a:buClr>
                <a:schemeClr val="tx2"/>
              </a:buClr>
              <a:buSzPct val="85000"/>
              <a:buNone/>
            </a:pPr>
            <a:r>
              <a:rPr lang="en-US" altLang="zh-CN" sz="2800" dirty="0">
                <a:solidFill>
                  <a:srgbClr val="336600"/>
                </a:solidFill>
                <a:latin typeface="华文新魏" panose="02010800040101010101" pitchFamily="2" charset="-122"/>
                <a:ea typeface="华文新魏" panose="02010800040101010101" pitchFamily="2" charset="-122"/>
              </a:rPr>
              <a:t>2</a:t>
            </a:r>
            <a:r>
              <a:rPr lang="en-US" altLang="zh-CN" sz="2800" dirty="0">
                <a:solidFill>
                  <a:schemeClr val="hlink"/>
                </a:solidFill>
                <a:latin typeface="华文新魏" panose="02010800040101010101" pitchFamily="2" charset="-122"/>
                <a:ea typeface="华文新魏" panose="02010800040101010101" pitchFamily="2" charset="-122"/>
              </a:rPr>
              <a:t> </a:t>
            </a:r>
            <a:r>
              <a:rPr lang="zh-CN" altLang="en-US" sz="2800" dirty="0">
                <a:solidFill>
                  <a:srgbClr val="336600"/>
                </a:solidFill>
                <a:latin typeface="华文新魏" panose="02010800040101010101" pitchFamily="2" charset="-122"/>
                <a:ea typeface="华文新魏" panose="02010800040101010101" pitchFamily="2" charset="-122"/>
              </a:rPr>
              <a:t>综合代码的编写标准</a:t>
            </a:r>
            <a:endParaRPr lang="zh-CN" altLang="en-US" sz="2800" dirty="0">
              <a:solidFill>
                <a:srgbClr val="336600"/>
              </a:solidFill>
              <a:latin typeface="华文新魏" panose="02010800040101010101" pitchFamily="2" charset="-122"/>
              <a:ea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2098180"/>
                                        </p:tgtEl>
                                        <p:attrNameLst>
                                          <p:attrName>style.visibility</p:attrName>
                                        </p:attrNameLst>
                                      </p:cBhvr>
                                      <p:to>
                                        <p:strVal val="visible"/>
                                      </p:to>
                                    </p:set>
                                    <p:anim calcmode="lin" valueType="num">
                                      <p:cBhvr>
                                        <p:cTn id="7" dur="500" fill="hold"/>
                                        <p:tgtEl>
                                          <p:spTgt spid="2098180"/>
                                        </p:tgtEl>
                                        <p:attrNameLst>
                                          <p:attrName>ppt_x</p:attrName>
                                        </p:attrNameLst>
                                      </p:cBhvr>
                                      <p:tavLst>
                                        <p:tav tm="0">
                                          <p:val>
                                            <p:strVal val="#ppt_x-#ppt_w/2"/>
                                          </p:val>
                                        </p:tav>
                                        <p:tav tm="100000">
                                          <p:val>
                                            <p:strVal val="#ppt_x"/>
                                          </p:val>
                                        </p:tav>
                                      </p:tavLst>
                                    </p:anim>
                                    <p:anim calcmode="lin" valueType="num">
                                      <p:cBhvr>
                                        <p:cTn id="8" dur="500" fill="hold"/>
                                        <p:tgtEl>
                                          <p:spTgt spid="2098180"/>
                                        </p:tgtEl>
                                        <p:attrNameLst>
                                          <p:attrName>ppt_y</p:attrName>
                                        </p:attrNameLst>
                                      </p:cBhvr>
                                      <p:tavLst>
                                        <p:tav tm="0">
                                          <p:val>
                                            <p:strVal val="#ppt_y"/>
                                          </p:val>
                                        </p:tav>
                                        <p:tav tm="100000">
                                          <p:val>
                                            <p:strVal val="#ppt_y"/>
                                          </p:val>
                                        </p:tav>
                                      </p:tavLst>
                                    </p:anim>
                                    <p:anim calcmode="lin" valueType="num">
                                      <p:cBhvr>
                                        <p:cTn id="9" dur="500" fill="hold"/>
                                        <p:tgtEl>
                                          <p:spTgt spid="2098180"/>
                                        </p:tgtEl>
                                        <p:attrNameLst>
                                          <p:attrName>ppt_w</p:attrName>
                                        </p:attrNameLst>
                                      </p:cBhvr>
                                      <p:tavLst>
                                        <p:tav tm="0">
                                          <p:val>
                                            <p:fltVal val="0.000000"/>
                                          </p:val>
                                        </p:tav>
                                        <p:tav tm="100000">
                                          <p:val>
                                            <p:strVal val="#ppt_w"/>
                                          </p:val>
                                        </p:tav>
                                      </p:tavLst>
                                    </p:anim>
                                    <p:anim calcmode="lin" valueType="num">
                                      <p:cBhvr>
                                        <p:cTn id="10" dur="500" fill="hold"/>
                                        <p:tgtEl>
                                          <p:spTgt spid="2098180"/>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2098179"/>
                                        </p:tgtEl>
                                        <p:attrNameLst>
                                          <p:attrName>style.visibility</p:attrName>
                                        </p:attrNameLst>
                                      </p:cBhvr>
                                      <p:to>
                                        <p:strVal val="visible"/>
                                      </p:to>
                                    </p:set>
                                    <p:anim calcmode="lin" valueType="num">
                                      <p:cBhvr additive="base">
                                        <p:cTn id="14" dur="500" fill="hold"/>
                                        <p:tgtEl>
                                          <p:spTgt spid="2098179"/>
                                        </p:tgtEl>
                                        <p:attrNameLst>
                                          <p:attrName>ppt_x</p:attrName>
                                        </p:attrNameLst>
                                      </p:cBhvr>
                                      <p:tavLst>
                                        <p:tav tm="0">
                                          <p:val>
                                            <p:strVal val="#ppt_x"/>
                                          </p:val>
                                        </p:tav>
                                        <p:tav tm="100000">
                                          <p:val>
                                            <p:strVal val="#ppt_x"/>
                                          </p:val>
                                        </p:tav>
                                      </p:tavLst>
                                    </p:anim>
                                    <p:anim calcmode="lin" valueType="num">
                                      <p:cBhvr additive="base">
                                        <p:cTn id="15" dur="500" fill="hold"/>
                                        <p:tgtEl>
                                          <p:spTgt spid="20981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8179" grpId="0"/>
      <p:bldP spid="209818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82275"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2  Verilog HDL</a:t>
            </a:r>
            <a:r>
              <a:rPr lang="zh-CN" altLang="en-US" dirty="0">
                <a:latin typeface="华文楷体" panose="02010600040101010101" pitchFamily="2" charset="-122"/>
              </a:rPr>
              <a:t>基本结构</a:t>
            </a:r>
            <a:endParaRPr lang="zh-CN" altLang="en-US" dirty="0">
              <a:latin typeface="华文楷体" panose="02010600040101010101" pitchFamily="2" charset="-122"/>
            </a:endParaRPr>
          </a:p>
        </p:txBody>
      </p:sp>
      <p:sp>
        <p:nvSpPr>
          <p:cNvPr id="2135043" name="Rectangle 3"/>
          <p:cNvSpPr>
            <a:spLocks noGrp="1"/>
          </p:cNvSpPr>
          <p:nvPr>
            <p:ph idx="1"/>
          </p:nvPr>
        </p:nvSpPr>
        <p:spPr>
          <a:xfrm>
            <a:off x="388938" y="1679575"/>
            <a:ext cx="8326437" cy="4471988"/>
          </a:xfrm>
          <a:ln/>
        </p:spPr>
        <p:txBody>
          <a:bodyPr vert="horz" wrap="square" lIns="91440" tIns="45720" rIns="91440" bIns="45720" anchor="t" anchorCtr="0"/>
          <a:p>
            <a:pPr marL="386080" indent="-386080" algn="just">
              <a:lnSpc>
                <a:spcPct val="120000"/>
              </a:lnSpc>
              <a:spcBef>
                <a:spcPct val="30000"/>
              </a:spcBef>
              <a:buClr>
                <a:schemeClr val="hlink"/>
              </a:buClr>
              <a:buSzPct val="80000"/>
              <a:buNone/>
            </a:pPr>
            <a:r>
              <a:rPr lang="zh-CN" altLang="en-US" sz="2000" dirty="0">
                <a:solidFill>
                  <a:srgbClr val="CC0099"/>
                </a:solidFill>
                <a:latin typeface="宋体" panose="02010600030101010101" pitchFamily="2" charset="-122"/>
              </a:rPr>
              <a:t>（</a:t>
            </a:r>
            <a:r>
              <a:rPr lang="en-US" altLang="zh-CN" sz="2000" dirty="0">
                <a:solidFill>
                  <a:srgbClr val="CC0099"/>
                </a:solidFill>
                <a:latin typeface="宋体" panose="02010600030101010101" pitchFamily="2" charset="-122"/>
              </a:rPr>
              <a:t>6</a:t>
            </a:r>
            <a:r>
              <a:rPr lang="zh-CN" altLang="en-US" sz="2000" dirty="0">
                <a:solidFill>
                  <a:srgbClr val="CC0099"/>
                </a:solidFill>
                <a:latin typeface="宋体" panose="02010600030101010101" pitchFamily="2" charset="-122"/>
              </a:rPr>
              <a:t>）</a:t>
            </a:r>
            <a:r>
              <a:rPr lang="zh-CN" altLang="en-US" sz="2000" dirty="0">
                <a:latin typeface="宋体" panose="02010600030101010101" pitchFamily="2" charset="-122"/>
              </a:rPr>
              <a:t>描述组合逻辑的</a:t>
            </a:r>
            <a:r>
              <a:rPr lang="en-US" altLang="zh-CN" sz="2000" dirty="0">
                <a:latin typeface="宋体" panose="02010600030101010101" pitchFamily="2" charset="-122"/>
              </a:rPr>
              <a:t>always</a:t>
            </a:r>
            <a:r>
              <a:rPr lang="zh-CN" altLang="en-US" sz="2000" dirty="0">
                <a:latin typeface="宋体" panose="02010600030101010101" pitchFamily="2" charset="-122"/>
              </a:rPr>
              <a:t>块，一定</a:t>
            </a:r>
            <a:r>
              <a:rPr lang="zh-CN" altLang="en-US" sz="2000" dirty="0">
                <a:solidFill>
                  <a:srgbClr val="CC3300"/>
                </a:solidFill>
                <a:latin typeface="宋体" panose="02010600030101010101" pitchFamily="2" charset="-122"/>
              </a:rPr>
              <a:t>不能有不完全赋值</a:t>
            </a:r>
            <a:r>
              <a:rPr lang="zh-CN" altLang="en-US" sz="2000" dirty="0">
                <a:latin typeface="宋体" panose="02010600030101010101" pitchFamily="2" charset="-122"/>
              </a:rPr>
              <a:t>，即所有输出变量必须被各输入值的组合值赋值，不能有例外。</a:t>
            </a:r>
            <a:endParaRPr lang="zh-CN" altLang="en-US" sz="2000" dirty="0">
              <a:latin typeface="宋体" panose="02010600030101010101" pitchFamily="2" charset="-122"/>
            </a:endParaRPr>
          </a:p>
          <a:p>
            <a:pPr marL="386080" indent="-386080" algn="just">
              <a:lnSpc>
                <a:spcPct val="120000"/>
              </a:lnSpc>
              <a:spcBef>
                <a:spcPct val="30000"/>
              </a:spcBef>
              <a:buClr>
                <a:schemeClr val="hlink"/>
              </a:buClr>
              <a:buSzPct val="80000"/>
              <a:buNone/>
            </a:pPr>
            <a:r>
              <a:rPr lang="zh-CN" altLang="en-US" sz="2000" dirty="0">
                <a:solidFill>
                  <a:srgbClr val="CC0099"/>
                </a:solidFill>
                <a:latin typeface="宋体" panose="02010600030101010101" pitchFamily="2" charset="-122"/>
              </a:rPr>
              <a:t>（</a:t>
            </a:r>
            <a:r>
              <a:rPr lang="en-US" altLang="zh-CN" sz="2000" dirty="0">
                <a:solidFill>
                  <a:srgbClr val="CC0099"/>
                </a:solidFill>
                <a:latin typeface="宋体" panose="02010600030101010101" pitchFamily="2" charset="-122"/>
              </a:rPr>
              <a:t>7</a:t>
            </a:r>
            <a:r>
              <a:rPr lang="zh-CN" altLang="en-US" sz="2000" dirty="0">
                <a:solidFill>
                  <a:srgbClr val="CC0099"/>
                </a:solidFill>
                <a:latin typeface="宋体" panose="02010600030101010101" pitchFamily="2" charset="-122"/>
              </a:rPr>
              <a:t>）</a:t>
            </a:r>
            <a:r>
              <a:rPr lang="zh-CN" altLang="en-US" sz="2000" dirty="0">
                <a:latin typeface="Times New Roman" panose="02020603050405020304" pitchFamily="18" charset="0"/>
              </a:rPr>
              <a:t>描述组合和锁存逻辑的</a:t>
            </a:r>
            <a:r>
              <a:rPr lang="en-US" altLang="zh-CN" sz="2000" dirty="0">
                <a:latin typeface="Times New Roman" panose="02020603050405020304" pitchFamily="18" charset="0"/>
              </a:rPr>
              <a:t>always</a:t>
            </a:r>
            <a:r>
              <a:rPr lang="zh-CN" altLang="en-US" sz="2000" dirty="0">
                <a:latin typeface="Times New Roman" panose="02020603050405020304" pitchFamily="18" charset="0"/>
              </a:rPr>
              <a:t>块</a:t>
            </a:r>
            <a:r>
              <a:rPr lang="zh-CN" altLang="en-US" sz="2000" dirty="0">
                <a:solidFill>
                  <a:srgbClr val="CC3300"/>
                </a:solidFill>
                <a:latin typeface="宋体" panose="02010600030101010101" pitchFamily="2" charset="-122"/>
              </a:rPr>
              <a:t>一定不能包含反馈</a:t>
            </a:r>
            <a:r>
              <a:rPr lang="zh-CN" altLang="en-US" sz="2000" dirty="0">
                <a:latin typeface="Times New Roman" panose="02020603050405020304" pitchFamily="18" charset="0"/>
              </a:rPr>
              <a:t>，即在</a:t>
            </a:r>
            <a:r>
              <a:rPr lang="en-US" altLang="zh-CN" sz="2000" dirty="0">
                <a:latin typeface="Times New Roman" panose="02020603050405020304" pitchFamily="18" charset="0"/>
              </a:rPr>
              <a:t>always</a:t>
            </a:r>
            <a:r>
              <a:rPr lang="zh-CN" altLang="en-US" sz="2000" dirty="0">
                <a:latin typeface="Times New Roman" panose="02020603050405020304" pitchFamily="18" charset="0"/>
              </a:rPr>
              <a:t>块中已被定义为输出的寄存器变量绝对不能再在该</a:t>
            </a:r>
            <a:r>
              <a:rPr lang="en-US" altLang="zh-CN" sz="2000" dirty="0">
                <a:latin typeface="Times New Roman" panose="02020603050405020304" pitchFamily="18" charset="0"/>
              </a:rPr>
              <a:t>always</a:t>
            </a:r>
            <a:r>
              <a:rPr lang="zh-CN" altLang="en-US" sz="2000" dirty="0">
                <a:latin typeface="Times New Roman" panose="02020603050405020304" pitchFamily="18" charset="0"/>
              </a:rPr>
              <a:t>块中读进来作为输入信号。</a:t>
            </a:r>
            <a:endParaRPr lang="zh-CN" altLang="en-US" sz="2000" dirty="0">
              <a:latin typeface="Times New Roman" panose="02020603050405020304" pitchFamily="18" charset="0"/>
            </a:endParaRPr>
          </a:p>
          <a:p>
            <a:pPr marL="386080" indent="-386080" algn="just">
              <a:lnSpc>
                <a:spcPct val="120000"/>
              </a:lnSpc>
              <a:spcBef>
                <a:spcPct val="30000"/>
              </a:spcBef>
              <a:buClr>
                <a:schemeClr val="hlink"/>
              </a:buClr>
              <a:buSzPct val="80000"/>
              <a:buNone/>
            </a:pPr>
            <a:r>
              <a:rPr lang="zh-CN" altLang="en-US" sz="2000" dirty="0">
                <a:solidFill>
                  <a:srgbClr val="CC0099"/>
                </a:solidFill>
                <a:latin typeface="宋体" panose="02010600030101010101" pitchFamily="2" charset="-122"/>
              </a:rPr>
              <a:t>（</a:t>
            </a:r>
            <a:r>
              <a:rPr lang="en-US" altLang="zh-CN" sz="2000" dirty="0">
                <a:solidFill>
                  <a:srgbClr val="CC0099"/>
                </a:solidFill>
                <a:latin typeface="宋体" panose="02010600030101010101" pitchFamily="2" charset="-122"/>
              </a:rPr>
              <a:t>8</a:t>
            </a:r>
            <a:r>
              <a:rPr lang="zh-CN" altLang="en-US" sz="2000" dirty="0">
                <a:solidFill>
                  <a:srgbClr val="CC0099"/>
                </a:solidFill>
                <a:latin typeface="宋体" panose="02010600030101010101" pitchFamily="2" charset="-122"/>
              </a:rPr>
              <a:t>）</a:t>
            </a:r>
            <a:r>
              <a:rPr lang="zh-CN" altLang="en-US" sz="2000" dirty="0">
                <a:latin typeface="Times New Roman" panose="02020603050405020304" pitchFamily="18" charset="0"/>
              </a:rPr>
              <a:t>时钟沿触发的</a:t>
            </a:r>
            <a:r>
              <a:rPr lang="en-US" altLang="zh-CN" sz="2000" dirty="0">
                <a:latin typeface="Times New Roman" panose="02020603050405020304" pitchFamily="18" charset="0"/>
              </a:rPr>
              <a:t>always</a:t>
            </a:r>
            <a:r>
              <a:rPr lang="zh-CN" altLang="en-US" sz="2000" dirty="0">
                <a:latin typeface="Times New Roman" panose="02020603050405020304" pitchFamily="18" charset="0"/>
              </a:rPr>
              <a:t>块必须是</a:t>
            </a:r>
            <a:r>
              <a:rPr lang="zh-CN" altLang="en-US" sz="2000" dirty="0">
                <a:solidFill>
                  <a:srgbClr val="CC3300"/>
                </a:solidFill>
                <a:latin typeface="宋体" panose="02010600030101010101" pitchFamily="2" charset="-122"/>
              </a:rPr>
              <a:t>单时钟</a:t>
            </a:r>
            <a:r>
              <a:rPr lang="zh-CN" altLang="en-US" sz="2000" dirty="0">
                <a:latin typeface="Times New Roman" panose="02020603050405020304" pitchFamily="18" charset="0"/>
              </a:rPr>
              <a:t>的，且任何异步控制输入（通常是复位或置位信号）必须在控制事件列表中列出。</a:t>
            </a:r>
            <a:endParaRPr lang="zh-CN" altLang="en-US" sz="2000" dirty="0">
              <a:latin typeface="Times New Roman" panose="02020603050405020304" pitchFamily="18" charset="0"/>
            </a:endParaRPr>
          </a:p>
          <a:p>
            <a:pPr marL="386080" indent="-386080" eaLnBrk="1" hangingPunct="1">
              <a:lnSpc>
                <a:spcPct val="120000"/>
              </a:lnSpc>
              <a:spcBef>
                <a:spcPct val="30000"/>
              </a:spcBef>
              <a:buNone/>
            </a:pPr>
            <a:r>
              <a:rPr lang="zh-CN" altLang="en-US" sz="2000" dirty="0">
                <a:solidFill>
                  <a:srgbClr val="FF0066"/>
                </a:solidFill>
                <a:latin typeface="Times New Roman" panose="02020603050405020304" pitchFamily="18" charset="0"/>
              </a:rPr>
              <a:t>   例</a:t>
            </a:r>
            <a:r>
              <a:rPr lang="zh-CN" altLang="en-US" sz="2000" dirty="0">
                <a:latin typeface="Times New Roman" panose="02020603050405020304" pitchFamily="18" charset="0"/>
              </a:rPr>
              <a:t>：</a:t>
            </a:r>
            <a:r>
              <a:rPr lang="en-US" altLang="zh-CN" sz="2000" dirty="0">
                <a:latin typeface="Times New Roman" panose="02020603050405020304" pitchFamily="18" charset="0"/>
              </a:rPr>
              <a:t>always @(posedge clk or negedge set or negedge reset)</a:t>
            </a:r>
            <a:endParaRPr lang="en-US" altLang="zh-CN" sz="2000" dirty="0">
              <a:latin typeface="Times New Roman" panose="02020603050405020304" pitchFamily="18" charset="0"/>
            </a:endParaRPr>
          </a:p>
          <a:p>
            <a:pPr marL="386080" indent="-386080" algn="just">
              <a:lnSpc>
                <a:spcPct val="120000"/>
              </a:lnSpc>
              <a:spcBef>
                <a:spcPct val="30000"/>
              </a:spcBef>
              <a:buClr>
                <a:schemeClr val="hlink"/>
              </a:buClr>
              <a:buSzPct val="80000"/>
              <a:buNone/>
            </a:pPr>
            <a:r>
              <a:rPr lang="zh-CN" altLang="en-US" sz="2000" dirty="0">
                <a:solidFill>
                  <a:srgbClr val="CC0099"/>
                </a:solidFill>
                <a:latin typeface="宋体" panose="02010600030101010101" pitchFamily="2" charset="-122"/>
              </a:rPr>
              <a:t>（</a:t>
            </a:r>
            <a:r>
              <a:rPr lang="en-US" altLang="zh-CN" sz="2000" dirty="0">
                <a:solidFill>
                  <a:srgbClr val="CC0099"/>
                </a:solidFill>
                <a:latin typeface="宋体" panose="02010600030101010101" pitchFamily="2" charset="-122"/>
              </a:rPr>
              <a:t>9</a:t>
            </a:r>
            <a:r>
              <a:rPr lang="zh-CN" altLang="en-US" sz="2000" dirty="0">
                <a:solidFill>
                  <a:srgbClr val="CC0099"/>
                </a:solidFill>
                <a:latin typeface="宋体" panose="02010600030101010101" pitchFamily="2" charset="-122"/>
              </a:rPr>
              <a:t>）</a:t>
            </a:r>
            <a:r>
              <a:rPr lang="zh-CN" altLang="en-US" sz="2000" dirty="0">
                <a:solidFill>
                  <a:srgbClr val="CC3300"/>
                </a:solidFill>
                <a:latin typeface="宋体" panose="02010600030101010101" pitchFamily="2" charset="-122"/>
              </a:rPr>
              <a:t>避免生成不想要的锁存器</a:t>
            </a:r>
            <a:r>
              <a:rPr lang="zh-CN" altLang="en-US" sz="2000" dirty="0">
                <a:latin typeface="Times New Roman" panose="02020603050405020304" pitchFamily="18" charset="0"/>
              </a:rPr>
              <a:t>。在无时钟的</a:t>
            </a:r>
            <a:r>
              <a:rPr lang="en-US" altLang="zh-CN" sz="2000" dirty="0">
                <a:latin typeface="Times New Roman" panose="02020603050405020304" pitchFamily="18" charset="0"/>
              </a:rPr>
              <a:t>always</a:t>
            </a:r>
            <a:r>
              <a:rPr lang="zh-CN" altLang="en-US" sz="2000" dirty="0">
                <a:latin typeface="Times New Roman" panose="02020603050405020304" pitchFamily="18" charset="0"/>
              </a:rPr>
              <a:t>块中，若有的输出变量被赋了某个信号变量值，而该信号变量并未在该</a:t>
            </a:r>
            <a:r>
              <a:rPr lang="en-US" altLang="zh-CN" sz="2000" dirty="0">
                <a:latin typeface="Times New Roman" panose="02020603050405020304" pitchFamily="18" charset="0"/>
              </a:rPr>
              <a:t>always</a:t>
            </a:r>
            <a:r>
              <a:rPr lang="zh-CN" altLang="en-US" sz="2000" dirty="0">
                <a:latin typeface="Times New Roman" panose="02020603050405020304" pitchFamily="18" charset="0"/>
              </a:rPr>
              <a:t>块的电平敏感控制事件中列出，则会在综合中生成不想要的锁存器。</a:t>
            </a:r>
            <a:endParaRPr lang="zh-CN" altLang="en-US" sz="2000" dirty="0">
              <a:latin typeface="Times New Roman" panose="02020603050405020304" pitchFamily="18" charset="0"/>
            </a:endParaRPr>
          </a:p>
        </p:txBody>
      </p:sp>
      <p:sp>
        <p:nvSpPr>
          <p:cNvPr id="2135044" name="AutoShape 4"/>
          <p:cNvSpPr/>
          <p:nvPr/>
        </p:nvSpPr>
        <p:spPr>
          <a:xfrm>
            <a:off x="401638" y="1216025"/>
            <a:ext cx="5588000" cy="452438"/>
          </a:xfrm>
          <a:prstGeom prst="homePlate">
            <a:avLst>
              <a:gd name="adj" fmla="val 308771"/>
            </a:avLst>
          </a:prstGeom>
          <a:gradFill rotWithShape="0">
            <a:gsLst>
              <a:gs pos="0">
                <a:srgbClr val="FC9FCB">
                  <a:alpha val="100000"/>
                </a:srgbClr>
              </a:gs>
              <a:gs pos="13000">
                <a:srgbClr val="F8B049">
                  <a:alpha val="100000"/>
                </a:srgbClr>
              </a:gs>
              <a:gs pos="21001">
                <a:srgbClr val="F8B049">
                  <a:alpha val="100000"/>
                </a:srgbClr>
              </a:gs>
              <a:gs pos="63000">
                <a:srgbClr val="FEE7F2">
                  <a:alpha val="100000"/>
                </a:srgbClr>
              </a:gs>
              <a:gs pos="67000">
                <a:srgbClr val="F952A0">
                  <a:alpha val="100000"/>
                </a:srgbClr>
              </a:gs>
              <a:gs pos="69000">
                <a:srgbClr val="C50849">
                  <a:alpha val="100000"/>
                </a:srgbClr>
              </a:gs>
              <a:gs pos="82001">
                <a:srgbClr val="B43E85">
                  <a:alpha val="100000"/>
                </a:srgbClr>
              </a:gs>
              <a:gs pos="100000">
                <a:srgbClr val="F8B049">
                  <a:alpha val="100000"/>
                </a:srgbClr>
              </a:gs>
            </a:gsLst>
            <a:lin ang="5400000" scaled="1"/>
            <a:tileRect/>
          </a:gradFill>
          <a:ln w="12700">
            <a:noFill/>
          </a:ln>
        </p:spPr>
        <p:txBody>
          <a:bodyPr wrap="none" lIns="73018" tIns="36509" rIns="73018" bIns="36509"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lnSpc>
                <a:spcPct val="90000"/>
              </a:lnSpc>
              <a:spcBef>
                <a:spcPct val="0"/>
              </a:spcBef>
              <a:buClr>
                <a:schemeClr val="tx2"/>
              </a:buClr>
              <a:buSzPct val="85000"/>
              <a:buNone/>
            </a:pPr>
            <a:r>
              <a:rPr lang="en-US" altLang="zh-CN" sz="2800" dirty="0">
                <a:solidFill>
                  <a:srgbClr val="336600"/>
                </a:solidFill>
                <a:latin typeface="华文新魏" panose="02010800040101010101" pitchFamily="2" charset="-122"/>
                <a:ea typeface="华文新魏" panose="02010800040101010101" pitchFamily="2" charset="-122"/>
              </a:rPr>
              <a:t>2</a:t>
            </a:r>
            <a:r>
              <a:rPr lang="en-US" altLang="zh-CN" sz="2800" dirty="0">
                <a:solidFill>
                  <a:schemeClr val="hlink"/>
                </a:solidFill>
                <a:latin typeface="华文新魏" panose="02010800040101010101" pitchFamily="2" charset="-122"/>
                <a:ea typeface="华文新魏" panose="02010800040101010101" pitchFamily="2" charset="-122"/>
              </a:rPr>
              <a:t> </a:t>
            </a:r>
            <a:r>
              <a:rPr lang="zh-CN" altLang="en-US" sz="2800" dirty="0">
                <a:solidFill>
                  <a:srgbClr val="336600"/>
                </a:solidFill>
                <a:latin typeface="华文新魏" panose="02010800040101010101" pitchFamily="2" charset="-122"/>
                <a:ea typeface="华文新魏" panose="02010800040101010101" pitchFamily="2" charset="-122"/>
              </a:rPr>
              <a:t>综合代码的编写标准（续</a:t>
            </a:r>
            <a:r>
              <a:rPr lang="en-US" altLang="zh-CN" sz="2800" dirty="0">
                <a:solidFill>
                  <a:srgbClr val="336600"/>
                </a:solidFill>
                <a:latin typeface="华文新魏" panose="02010800040101010101" pitchFamily="2" charset="-122"/>
                <a:ea typeface="华文新魏" panose="02010800040101010101" pitchFamily="2" charset="-122"/>
              </a:rPr>
              <a:t>1</a:t>
            </a:r>
            <a:r>
              <a:rPr lang="zh-CN" altLang="en-US" sz="2800" dirty="0">
                <a:solidFill>
                  <a:srgbClr val="336600"/>
                </a:solidFill>
                <a:latin typeface="华文新魏" panose="02010800040101010101" pitchFamily="2" charset="-122"/>
                <a:ea typeface="华文新魏" panose="02010800040101010101" pitchFamily="2" charset="-122"/>
              </a:rPr>
              <a:t>）</a:t>
            </a:r>
            <a:endParaRPr lang="zh-CN" altLang="en-US" sz="2800" dirty="0">
              <a:solidFill>
                <a:srgbClr val="336600"/>
              </a:solidFill>
              <a:latin typeface="华文新魏" panose="02010800040101010101" pitchFamily="2" charset="-122"/>
              <a:ea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2135044"/>
                                        </p:tgtEl>
                                        <p:attrNameLst>
                                          <p:attrName>style.visibility</p:attrName>
                                        </p:attrNameLst>
                                      </p:cBhvr>
                                      <p:to>
                                        <p:strVal val="visible"/>
                                      </p:to>
                                    </p:set>
                                    <p:anim calcmode="lin" valueType="num">
                                      <p:cBhvr>
                                        <p:cTn id="7" dur="500" fill="hold"/>
                                        <p:tgtEl>
                                          <p:spTgt spid="2135044"/>
                                        </p:tgtEl>
                                        <p:attrNameLst>
                                          <p:attrName>ppt_x</p:attrName>
                                        </p:attrNameLst>
                                      </p:cBhvr>
                                      <p:tavLst>
                                        <p:tav tm="0">
                                          <p:val>
                                            <p:strVal val="#ppt_x-#ppt_w/2"/>
                                          </p:val>
                                        </p:tav>
                                        <p:tav tm="100000">
                                          <p:val>
                                            <p:strVal val="#ppt_x"/>
                                          </p:val>
                                        </p:tav>
                                      </p:tavLst>
                                    </p:anim>
                                    <p:anim calcmode="lin" valueType="num">
                                      <p:cBhvr>
                                        <p:cTn id="8" dur="500" fill="hold"/>
                                        <p:tgtEl>
                                          <p:spTgt spid="2135044"/>
                                        </p:tgtEl>
                                        <p:attrNameLst>
                                          <p:attrName>ppt_y</p:attrName>
                                        </p:attrNameLst>
                                      </p:cBhvr>
                                      <p:tavLst>
                                        <p:tav tm="0">
                                          <p:val>
                                            <p:strVal val="#ppt_y"/>
                                          </p:val>
                                        </p:tav>
                                        <p:tav tm="100000">
                                          <p:val>
                                            <p:strVal val="#ppt_y"/>
                                          </p:val>
                                        </p:tav>
                                      </p:tavLst>
                                    </p:anim>
                                    <p:anim calcmode="lin" valueType="num">
                                      <p:cBhvr>
                                        <p:cTn id="9" dur="500" fill="hold"/>
                                        <p:tgtEl>
                                          <p:spTgt spid="2135044"/>
                                        </p:tgtEl>
                                        <p:attrNameLst>
                                          <p:attrName>ppt_w</p:attrName>
                                        </p:attrNameLst>
                                      </p:cBhvr>
                                      <p:tavLst>
                                        <p:tav tm="0">
                                          <p:val>
                                            <p:fltVal val="0.000000"/>
                                          </p:val>
                                        </p:tav>
                                        <p:tav tm="100000">
                                          <p:val>
                                            <p:strVal val="#ppt_w"/>
                                          </p:val>
                                        </p:tav>
                                      </p:tavLst>
                                    </p:anim>
                                    <p:anim calcmode="lin" valueType="num">
                                      <p:cBhvr>
                                        <p:cTn id="10" dur="500" fill="hold"/>
                                        <p:tgtEl>
                                          <p:spTgt spid="2135044"/>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2135043"/>
                                        </p:tgtEl>
                                        <p:attrNameLst>
                                          <p:attrName>style.visibility</p:attrName>
                                        </p:attrNameLst>
                                      </p:cBhvr>
                                      <p:to>
                                        <p:strVal val="visible"/>
                                      </p:to>
                                    </p:set>
                                    <p:anim calcmode="lin" valueType="num">
                                      <p:cBhvr additive="base">
                                        <p:cTn id="14" dur="500" fill="hold"/>
                                        <p:tgtEl>
                                          <p:spTgt spid="2135043"/>
                                        </p:tgtEl>
                                        <p:attrNameLst>
                                          <p:attrName>ppt_x</p:attrName>
                                        </p:attrNameLst>
                                      </p:cBhvr>
                                      <p:tavLst>
                                        <p:tav tm="0">
                                          <p:val>
                                            <p:strVal val="#ppt_x"/>
                                          </p:val>
                                        </p:tav>
                                        <p:tav tm="100000">
                                          <p:val>
                                            <p:strVal val="#ppt_x"/>
                                          </p:val>
                                        </p:tav>
                                      </p:tavLst>
                                    </p:anim>
                                    <p:anim calcmode="lin" valueType="num">
                                      <p:cBhvr additive="base">
                                        <p:cTn id="15" dur="500" fill="hold"/>
                                        <p:tgtEl>
                                          <p:spTgt spid="21350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5043" grpId="0"/>
      <p:bldP spid="213504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84323"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2  Verilog HDL</a:t>
            </a:r>
            <a:r>
              <a:rPr lang="zh-CN" altLang="en-US" dirty="0">
                <a:latin typeface="华文楷体" panose="02010600040101010101" pitchFamily="2" charset="-122"/>
              </a:rPr>
              <a:t>基本结构</a:t>
            </a:r>
            <a:endParaRPr lang="zh-CN" altLang="en-US" dirty="0">
              <a:latin typeface="华文楷体" panose="02010600040101010101" pitchFamily="2" charset="-122"/>
            </a:endParaRPr>
          </a:p>
        </p:txBody>
      </p:sp>
      <p:sp>
        <p:nvSpPr>
          <p:cNvPr id="2100227" name="Rectangle 3"/>
          <p:cNvSpPr>
            <a:spLocks noGrp="1" noChangeArrowheads="1"/>
          </p:cNvSpPr>
          <p:nvPr>
            <p:ph idx="1"/>
          </p:nvPr>
        </p:nvSpPr>
        <p:spPr>
          <a:xfrm>
            <a:off x="403225" y="1665288"/>
            <a:ext cx="8131175" cy="4471988"/>
          </a:xfrm>
        </p:spPr>
        <p:txBody>
          <a:bodyPr vert="horz" wrap="square" lIns="91440" tIns="45720" rIns="91440" bIns="45720" numCol="1" anchor="t" anchorCtr="0" compatLnSpc="1"/>
          <a:lstStyle/>
          <a:p>
            <a:pPr marL="187325" marR="0" lvl="0" indent="-187325" algn="just" defTabSz="914400" rtl="0" eaLnBrk="0" fontAlgn="base" latinLnBrk="0" hangingPunct="0">
              <a:lnSpc>
                <a:spcPct val="110000"/>
              </a:lnSpc>
              <a:spcBef>
                <a:spcPct val="20000"/>
              </a:spcBef>
              <a:spcAft>
                <a:spcPct val="0"/>
              </a:spcAft>
              <a:buClr>
                <a:schemeClr val="hlink"/>
              </a:buClr>
              <a:buSzPct val="80000"/>
              <a:buFont typeface="Wingdings" panose="05000000000000000000" pitchFamily="2" charset="2"/>
              <a:buNone/>
              <a:defRPr/>
            </a:pPr>
            <a:r>
              <a:rPr kumimoji="0" lang="zh-CN" altLang="en-US" sz="2200" b="1" i="0" u="none" strike="noStrike" kern="0" cap="none" spc="0" normalizeH="0" baseline="0" noProof="0" smtClean="0">
                <a:ln>
                  <a:noFill/>
                </a:ln>
                <a:solidFill>
                  <a:srgbClr val="CC0099"/>
                </a:solidFill>
                <a:effectLst/>
                <a:uLnTx/>
                <a:uFillTx/>
                <a:latin typeface="宋体" panose="02010600030101010101" pitchFamily="2" charset="-122"/>
                <a:ea typeface="+mn-ea"/>
                <a:cs typeface="+mn-cs"/>
              </a:rPr>
              <a:t>（</a:t>
            </a:r>
            <a:r>
              <a:rPr kumimoji="0" lang="en-US" altLang="zh-CN" sz="2200" b="1" i="0" u="none" strike="noStrike" kern="0" cap="none" spc="0" normalizeH="0" baseline="0" noProof="0" smtClean="0">
                <a:ln>
                  <a:noFill/>
                </a:ln>
                <a:solidFill>
                  <a:srgbClr val="CC0099"/>
                </a:solidFill>
                <a:effectLst/>
                <a:uLnTx/>
                <a:uFillTx/>
                <a:latin typeface="宋体" panose="02010600030101010101" pitchFamily="2" charset="-122"/>
                <a:ea typeface="+mn-ea"/>
                <a:cs typeface="+mn-cs"/>
              </a:rPr>
              <a:t>10</a:t>
            </a:r>
            <a:r>
              <a:rPr kumimoji="0" lang="zh-CN" altLang="en-US" sz="2200" b="1" i="0" u="none" strike="noStrike" kern="0" cap="none" spc="0" normalizeH="0" baseline="0" noProof="0" smtClean="0">
                <a:ln>
                  <a:noFill/>
                </a:ln>
                <a:solidFill>
                  <a:srgbClr val="CC0099"/>
                </a:solidFill>
                <a:effectLst/>
                <a:uLnTx/>
                <a:uFillTx/>
                <a:latin typeface="宋体" panose="02010600030101010101" pitchFamily="2" charset="-122"/>
                <a:ea typeface="+mn-ea"/>
                <a:cs typeface="+mn-cs"/>
              </a:rPr>
              <a:t>）</a:t>
            </a:r>
            <a:r>
              <a:rPr kumimoji="0" lang="zh-CN" altLang="en-US" sz="2200" b="1" i="0" u="none" strike="noStrike" kern="0" cap="none" spc="0" normalizeH="0" baseline="0" noProof="0" smtClean="0">
                <a:ln>
                  <a:noFill/>
                </a:ln>
                <a:solidFill>
                  <a:srgbClr val="CC3300"/>
                </a:solidFill>
                <a:effectLst/>
                <a:uLnTx/>
                <a:uFillTx/>
                <a:latin typeface="宋体" panose="02010600030101010101" pitchFamily="2" charset="-122"/>
                <a:ea typeface="+mn-ea"/>
                <a:cs typeface="+mn-cs"/>
              </a:rPr>
              <a:t>避免生成不想要的触发器</a:t>
            </a:r>
            <a:r>
              <a:rPr kumimoji="0" lang="zh-CN" altLang="en-US" sz="2200" b="1" i="0" u="none" strike="noStrike" kern="0" cap="none" spc="0" normalizeH="0" baseline="0" noProof="0" smtClean="0">
                <a:ln>
                  <a:noFill/>
                </a:ln>
                <a:solidFill>
                  <a:schemeClr val="tx1"/>
                </a:solidFill>
                <a:effectLst/>
                <a:uLnTx/>
                <a:uFillTx/>
                <a:latin typeface="宋体" panose="02010600030101010101" pitchFamily="2" charset="-122"/>
                <a:ea typeface="+mn-ea"/>
                <a:cs typeface="+mn-cs"/>
              </a:rPr>
              <a:t>。</a:t>
            </a:r>
            <a:endParaRPr kumimoji="0" lang="zh-CN" altLang="en-US" sz="2200" b="1" i="0" u="none" strike="noStrike" kern="0" cap="none" spc="0" normalizeH="0" baseline="0" noProof="0" smtClean="0">
              <a:ln>
                <a:noFill/>
              </a:ln>
              <a:solidFill>
                <a:schemeClr val="tx1"/>
              </a:solidFill>
              <a:effectLst/>
              <a:uLnTx/>
              <a:uFillTx/>
              <a:latin typeface="宋体" panose="02010600030101010101" pitchFamily="2" charset="-122"/>
              <a:ea typeface="+mn-ea"/>
              <a:cs typeface="+mn-cs"/>
            </a:endParaRPr>
          </a:p>
          <a:p>
            <a:pPr marL="671830" marR="0" lvl="1" indent="-294005" algn="just" defTabSz="914400" rtl="0" eaLnBrk="0" fontAlgn="base" latinLnBrk="0" hangingPunct="0">
              <a:lnSpc>
                <a:spcPct val="110000"/>
              </a:lnSpc>
              <a:spcBef>
                <a:spcPct val="20000"/>
              </a:spcBef>
              <a:spcAft>
                <a:spcPct val="0"/>
              </a:spcAft>
              <a:buClr>
                <a:srgbClr val="FF0000"/>
              </a:buClr>
              <a:buSzPct val="80000"/>
              <a:buFont typeface="Wingdings" panose="05000000000000000000" pitchFamily="2" charset="2"/>
              <a:buChar char="Ø"/>
              <a:defRPr/>
            </a:pPr>
            <a:r>
              <a:rPr kumimoji="0" lang="zh-CN" altLang="en-US" sz="2200" b="1" i="0" u="none" strike="noStrike" kern="0" cap="none" spc="0" normalizeH="0" baseline="0" noProof="0" smtClean="0">
                <a:ln>
                  <a:noFill/>
                </a:ln>
                <a:solidFill>
                  <a:schemeClr val="tx1"/>
                </a:solidFill>
                <a:effectLst/>
                <a:uLnTx/>
                <a:uFillTx/>
                <a:latin typeface="宋体" panose="02010600030101010101" pitchFamily="2" charset="-122"/>
                <a:ea typeface="+mn-ea"/>
              </a:rPr>
              <a:t>在时钟沿触发的</a:t>
            </a:r>
            <a:r>
              <a:rPr kumimoji="0" lang="en-US" altLang="zh-CN" sz="2200" b="1" i="0" u="none" strike="noStrike" kern="0" cap="none" spc="0" normalizeH="0" baseline="0" noProof="0" smtClean="0">
                <a:ln>
                  <a:noFill/>
                </a:ln>
                <a:solidFill>
                  <a:schemeClr val="tx1"/>
                </a:solidFill>
                <a:effectLst/>
                <a:uLnTx/>
                <a:uFillTx/>
                <a:latin typeface="宋体" panose="02010600030101010101" pitchFamily="2" charset="-122"/>
                <a:ea typeface="+mn-ea"/>
              </a:rPr>
              <a:t>always</a:t>
            </a:r>
            <a:r>
              <a:rPr kumimoji="0" lang="zh-CN" altLang="en-US" sz="2200" b="1" i="0" u="none" strike="noStrike" kern="0" cap="none" spc="0" normalizeH="0" baseline="0" noProof="0" smtClean="0">
                <a:ln>
                  <a:noFill/>
                </a:ln>
                <a:solidFill>
                  <a:schemeClr val="tx1"/>
                </a:solidFill>
                <a:effectLst/>
                <a:uLnTx/>
                <a:uFillTx/>
                <a:latin typeface="宋体" panose="02010600030101010101" pitchFamily="2" charset="-122"/>
                <a:ea typeface="+mn-ea"/>
              </a:rPr>
              <a:t>块中，如果用非阻塞赋值语句对</a:t>
            </a:r>
            <a:r>
              <a:rPr kumimoji="0" lang="en-US" altLang="zh-CN" sz="2200" b="1" i="0" u="none" strike="noStrike" kern="0" cap="none" spc="0" normalizeH="0" baseline="0" noProof="0" smtClean="0">
                <a:ln>
                  <a:noFill/>
                </a:ln>
                <a:solidFill>
                  <a:schemeClr val="tx1"/>
                </a:solidFill>
                <a:effectLst/>
                <a:uLnTx/>
                <a:uFillTx/>
                <a:latin typeface="宋体" panose="02010600030101010101" pitchFamily="2" charset="-122"/>
                <a:ea typeface="+mn-ea"/>
              </a:rPr>
              <a:t>reg</a:t>
            </a:r>
            <a:r>
              <a:rPr kumimoji="0" lang="zh-CN" altLang="en-US" sz="2200" b="1" i="0" u="none" strike="noStrike" kern="0" cap="none" spc="0" normalizeH="0" baseline="0" noProof="0" smtClean="0">
                <a:ln>
                  <a:noFill/>
                </a:ln>
                <a:solidFill>
                  <a:schemeClr val="tx1"/>
                </a:solidFill>
                <a:effectLst/>
                <a:uLnTx/>
                <a:uFillTx/>
                <a:latin typeface="宋体" panose="02010600030101010101" pitchFamily="2" charset="-122"/>
                <a:ea typeface="+mn-ea"/>
              </a:rPr>
              <a:t>型变量赋值；或者当</a:t>
            </a:r>
            <a:r>
              <a:rPr kumimoji="0" lang="en-US" altLang="zh-CN" sz="2200" b="1" i="0" u="none" strike="noStrike" kern="0" cap="none" spc="0" normalizeH="0" baseline="0" noProof="0" smtClean="0">
                <a:ln>
                  <a:noFill/>
                </a:ln>
                <a:solidFill>
                  <a:schemeClr val="tx1"/>
                </a:solidFill>
                <a:effectLst/>
                <a:uLnTx/>
                <a:uFillTx/>
                <a:latin typeface="宋体" panose="02010600030101010101" pitchFamily="2" charset="-122"/>
                <a:ea typeface="+mn-ea"/>
              </a:rPr>
              <a:t>reg</a:t>
            </a:r>
            <a:r>
              <a:rPr kumimoji="0" lang="zh-CN" altLang="en-US" sz="2200" b="1" i="0" u="none" strike="noStrike" kern="0" cap="none" spc="0" normalizeH="0" baseline="0" noProof="0" smtClean="0">
                <a:ln>
                  <a:noFill/>
                </a:ln>
                <a:solidFill>
                  <a:schemeClr val="tx1"/>
                </a:solidFill>
                <a:effectLst/>
                <a:uLnTx/>
                <a:uFillTx/>
                <a:latin typeface="宋体" panose="02010600030101010101" pitchFamily="2" charset="-122"/>
                <a:ea typeface="+mn-ea"/>
              </a:rPr>
              <a:t>型变量经过多次循环其值仍保持不变，则会在综合中生成触发器。</a:t>
            </a:r>
            <a:endParaRPr kumimoji="0" lang="zh-CN" altLang="en-US" sz="2200" b="1" i="0" u="none" strike="noStrike" kern="0" cap="none" spc="0" normalizeH="0" baseline="0" noProof="0" smtClean="0">
              <a:ln>
                <a:noFill/>
              </a:ln>
              <a:solidFill>
                <a:schemeClr val="tx1"/>
              </a:solidFill>
              <a:effectLst/>
              <a:uLnTx/>
              <a:uFillTx/>
              <a:latin typeface="宋体" panose="02010600030101010101" pitchFamily="2" charset="-122"/>
              <a:ea typeface="+mn-ea"/>
            </a:endParaRPr>
          </a:p>
          <a:p>
            <a:pPr marL="671830" marR="0" lvl="1" indent="-294005" algn="just" defTabSz="914400" rtl="0" eaLnBrk="0" fontAlgn="base" latinLnBrk="0" hangingPunct="0">
              <a:lnSpc>
                <a:spcPct val="110000"/>
              </a:lnSpc>
              <a:spcBef>
                <a:spcPct val="20000"/>
              </a:spcBef>
              <a:spcAft>
                <a:spcPct val="0"/>
              </a:spcAft>
              <a:buClr>
                <a:srgbClr val="FF0000"/>
              </a:buClr>
              <a:buSzPct val="80000"/>
              <a:buFont typeface="Wingdings" panose="05000000000000000000" pitchFamily="2" charset="2"/>
              <a:buChar char="Ø"/>
              <a:defRPr/>
            </a:pPr>
            <a:r>
              <a:rPr kumimoji="0" lang="zh-CN" altLang="en-US" sz="2400" b="1" i="0" u="none" strike="noStrike" kern="0" cap="none" spc="0" normalizeH="0" baseline="0" noProof="0" smtClean="0">
                <a:ln>
                  <a:noFill/>
                </a:ln>
                <a:solidFill>
                  <a:schemeClr val="tx1"/>
                </a:solidFill>
                <a:effectLst/>
                <a:uLnTx/>
                <a:uFillTx/>
                <a:latin typeface="宋体" panose="02010600030101010101" pitchFamily="2" charset="-122"/>
                <a:ea typeface="+mn-ea"/>
              </a:rPr>
              <a:t>用</a:t>
            </a:r>
            <a:r>
              <a:rPr kumimoji="0" lang="zh-CN" altLang="zh-CN" sz="2400" b="1" i="0" u="none" strike="noStrike" kern="0" cap="none" spc="0" normalizeH="0" baseline="0" noProof="0" smtClean="0">
                <a:ln>
                  <a:noFill/>
                </a:ln>
                <a:solidFill>
                  <a:schemeClr val="tx1"/>
                </a:solidFill>
                <a:effectLst/>
                <a:uLnTx/>
                <a:uFillTx/>
                <a:latin typeface="宋体" panose="02010600030101010101" pitchFamily="2" charset="-122"/>
                <a:ea typeface="+mn-ea"/>
              </a:rPr>
              <a:t>reg</a:t>
            </a:r>
            <a:r>
              <a:rPr kumimoji="0" lang="zh-CN" altLang="en-US" sz="2400" b="1" i="0" u="none" strike="noStrike" kern="0" cap="none" spc="0" normalizeH="0" baseline="0" noProof="0" smtClean="0">
                <a:ln>
                  <a:noFill/>
                </a:ln>
                <a:solidFill>
                  <a:schemeClr val="tx1"/>
                </a:solidFill>
                <a:effectLst/>
                <a:uLnTx/>
                <a:uFillTx/>
                <a:latin typeface="宋体" panose="02010600030101010101" pitchFamily="2" charset="-122"/>
                <a:ea typeface="+mn-ea"/>
              </a:rPr>
              <a:t>型变量生成</a:t>
            </a:r>
            <a:r>
              <a:rPr kumimoji="0" lang="zh-CN" altLang="en-US" sz="2400" b="1" i="0" u="none" strike="noStrike" kern="0" cap="none" spc="0" normalizeH="0" baseline="0" noProof="0" smtClean="0">
                <a:ln>
                  <a:noFill/>
                </a:ln>
                <a:solidFill>
                  <a:srgbClr val="FF0066"/>
                </a:solidFill>
                <a:effectLst/>
                <a:uLnTx/>
                <a:uFillTx/>
                <a:latin typeface="Times New Roman" panose="02020603050405020304" pitchFamily="18" charset="0"/>
                <a:ea typeface="+mn-ea"/>
              </a:rPr>
              <a:t>触发器</a:t>
            </a:r>
            <a:r>
              <a:rPr kumimoji="0" lang="zh-CN" altLang="en-US" sz="2400" b="1" i="0" u="none" strike="noStrike" kern="0" cap="none" spc="0" normalizeH="0" baseline="0" noProof="0" smtClean="0">
                <a:ln>
                  <a:noFill/>
                </a:ln>
                <a:solidFill>
                  <a:schemeClr val="tx1"/>
                </a:solidFill>
                <a:effectLst/>
                <a:uLnTx/>
                <a:uFillTx/>
                <a:latin typeface="宋体" panose="02010600030101010101" pitchFamily="2" charset="-122"/>
                <a:ea typeface="+mn-ea"/>
              </a:rPr>
              <a:t>举</a:t>
            </a:r>
            <a:r>
              <a:rPr kumimoji="0" lang="zh-CN" altLang="zh-CN" sz="2400" b="1" i="0" u="none" strike="noStrike" kern="0" cap="none" spc="0" normalizeH="0" baseline="0" noProof="0" smtClean="0">
                <a:ln>
                  <a:noFill/>
                </a:ln>
                <a:solidFill>
                  <a:schemeClr val="tx1"/>
                </a:solidFill>
                <a:effectLst/>
                <a:uLnTx/>
                <a:uFillTx/>
                <a:latin typeface="宋体" panose="02010600030101010101" pitchFamily="2" charset="-122"/>
                <a:ea typeface="+mn-ea"/>
              </a:rPr>
              <a:t>例</a:t>
            </a:r>
            <a:r>
              <a:rPr kumimoji="0" lang="zh-CN" altLang="en-US" sz="2400" b="1" i="0" u="none" strike="noStrike" kern="0" cap="none" spc="0" normalizeH="0" baseline="0" noProof="0" smtClean="0">
                <a:ln>
                  <a:noFill/>
                </a:ln>
                <a:solidFill>
                  <a:schemeClr val="tx1"/>
                </a:solidFill>
                <a:effectLst/>
                <a:uLnTx/>
                <a:uFillTx/>
                <a:latin typeface="宋体" panose="02010600030101010101" pitchFamily="2" charset="-122"/>
                <a:ea typeface="+mn-ea"/>
              </a:rPr>
              <a:t>：</a:t>
            </a:r>
            <a:r>
              <a:rPr kumimoji="1" lang="zh-CN" altLang="en-US" sz="2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 </a:t>
            </a:r>
            <a:endParaRPr kumimoji="1" lang="zh-CN" altLang="zh-CN" sz="2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187325" marR="0" lvl="0" indent="-187325" algn="l" defTabSz="914400" rtl="0" eaLnBrk="1" fontAlgn="base" latinLnBrk="0" hangingPunct="1">
              <a:lnSpc>
                <a:spcPct val="90000"/>
              </a:lnSpc>
              <a:spcBef>
                <a:spcPct val="10000"/>
              </a:spcBef>
              <a:spcAft>
                <a:spcPct val="0"/>
              </a:spcAft>
              <a:buClr>
                <a:srgbClr val="3333FF"/>
              </a:buClr>
              <a:buSzTx/>
              <a:buFont typeface="Wingdings" panose="05000000000000000000" pitchFamily="2" charset="2"/>
              <a:buNone/>
              <a:defRPr/>
            </a:pPr>
            <a:r>
              <a:rPr kumimoji="0" lang="zh-CN" altLang="en-US" sz="2200" b="1" i="0" u="none" strike="noStrike" kern="0" cap="none" spc="0" normalizeH="0" baseline="0" noProof="0" smtClean="0">
                <a:ln>
                  <a:noFill/>
                </a:ln>
                <a:solidFill>
                  <a:schemeClr val="tx1"/>
                </a:solidFill>
                <a:effectLst/>
                <a:uLnTx/>
                <a:uFillTx/>
                <a:latin typeface="宋体" panose="02010600030101010101" pitchFamily="2" charset="-122"/>
                <a:ea typeface="+mn-ea"/>
                <a:cs typeface="+mn-cs"/>
              </a:rPr>
              <a:t>	  </a:t>
            </a:r>
            <a:r>
              <a:rPr kumimoji="0" lang="zh-CN"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module  rw2( clk, d, out1)；</a:t>
            </a:r>
            <a:endParaRPr kumimoji="0" lang="zh-CN"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87325" marR="0" lvl="0" indent="-187325" algn="l" defTabSz="914400" rtl="0" eaLnBrk="1" fontAlgn="base" latinLnBrk="0" hangingPunct="1">
              <a:lnSpc>
                <a:spcPct val="90000"/>
              </a:lnSpc>
              <a:spcBef>
                <a:spcPct val="10000"/>
              </a:spcBef>
              <a:spcAft>
                <a:spcPct val="0"/>
              </a:spcAft>
              <a:buClr>
                <a:srgbClr val="3333FF"/>
              </a:buClr>
              <a:buSzTx/>
              <a:buFont typeface="Wingdings" panose="05000000000000000000" pitchFamily="2" charset="2"/>
              <a:buNone/>
              <a:defRPr/>
            </a:pPr>
            <a:r>
              <a:rPr kumimoji="0" lang="zh-CN" altLang="en-US"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input clk, d；</a:t>
            </a:r>
            <a:endParaRPr kumimoji="0" lang="zh-CN"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87325" marR="0" lvl="0" indent="-187325" algn="l" defTabSz="914400" rtl="0" eaLnBrk="1" fontAlgn="base" latinLnBrk="0" hangingPunct="1">
              <a:lnSpc>
                <a:spcPct val="90000"/>
              </a:lnSpc>
              <a:spcBef>
                <a:spcPct val="10000"/>
              </a:spcBef>
              <a:spcAft>
                <a:spcPct val="0"/>
              </a:spcAft>
              <a:buClr>
                <a:srgbClr val="3333FF"/>
              </a:buClr>
              <a:buSzTx/>
              <a:buFont typeface="Wingdings" panose="05000000000000000000" pitchFamily="2" charset="2"/>
              <a:buNone/>
              <a:defRPr/>
            </a:pPr>
            <a:r>
              <a:rPr kumimoji="0" lang="zh-CN" altLang="en-US"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output out1；</a:t>
            </a:r>
            <a:endParaRPr kumimoji="0" lang="zh-CN"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87325" marR="0" lvl="0" indent="-187325" algn="l" defTabSz="914400" rtl="0" eaLnBrk="1" fontAlgn="base" latinLnBrk="0" hangingPunct="1">
              <a:lnSpc>
                <a:spcPct val="90000"/>
              </a:lnSpc>
              <a:spcBef>
                <a:spcPct val="10000"/>
              </a:spcBef>
              <a:spcAft>
                <a:spcPct val="0"/>
              </a:spcAft>
              <a:buClr>
                <a:srgbClr val="3333FF"/>
              </a:buClr>
              <a:buSzTx/>
              <a:buFont typeface="Wingdings" panose="05000000000000000000" pitchFamily="2" charset="2"/>
              <a:buNone/>
              <a:defRPr/>
            </a:pPr>
            <a:r>
              <a:rPr kumimoji="0" lang="zh-CN" altLang="en-US"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zh-CN" sz="2200" b="1" i="0" u="none" strike="noStrike" kern="0" cap="none" spc="0" normalizeH="0" baseline="0" noProof="0" smtClean="0">
                <a:ln>
                  <a:noFill/>
                </a:ln>
                <a:solidFill>
                  <a:srgbClr val="FF6600"/>
                </a:solidFill>
                <a:effectLst/>
                <a:uLnTx/>
                <a:uFillTx/>
                <a:latin typeface="Times New Roman" panose="02020603050405020304" pitchFamily="18" charset="0"/>
                <a:ea typeface="+mn-ea"/>
                <a:cs typeface="+mn-cs"/>
              </a:rPr>
              <a:t>reg out1；</a:t>
            </a:r>
            <a:endParaRPr kumimoji="0" lang="zh-CN" altLang="zh-CN" sz="2200" b="1" i="0" u="none" strike="noStrike" kern="0" cap="none" spc="0" normalizeH="0" baseline="0" noProof="0" smtClean="0">
              <a:ln>
                <a:noFill/>
              </a:ln>
              <a:solidFill>
                <a:srgbClr val="FF6600"/>
              </a:solidFill>
              <a:effectLst/>
              <a:uLnTx/>
              <a:uFillTx/>
              <a:latin typeface="Times New Roman" panose="02020603050405020304" pitchFamily="18" charset="0"/>
              <a:ea typeface="+mn-ea"/>
              <a:cs typeface="+mn-cs"/>
            </a:endParaRPr>
          </a:p>
          <a:p>
            <a:pPr marL="187325" marR="0" lvl="0" indent="-187325" algn="l" defTabSz="914400" rtl="0" eaLnBrk="1" fontAlgn="base" latinLnBrk="0" hangingPunct="1">
              <a:lnSpc>
                <a:spcPct val="90000"/>
              </a:lnSpc>
              <a:spcBef>
                <a:spcPct val="10000"/>
              </a:spcBef>
              <a:spcAft>
                <a:spcPct val="0"/>
              </a:spcAft>
              <a:buClr>
                <a:srgbClr val="3333FF"/>
              </a:buClr>
              <a:buSzTx/>
              <a:buFont typeface="Wingdings" panose="05000000000000000000" pitchFamily="2" charset="2"/>
              <a:buNone/>
              <a:defRPr/>
            </a:pPr>
            <a:r>
              <a:rPr kumimoji="0" lang="zh-CN" altLang="en-US"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en-US"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always @(</a:t>
            </a:r>
            <a:r>
              <a:rPr kumimoji="0" lang="zh-CN" altLang="zh-CN" sz="2200" b="1" i="0" u="none" strike="noStrike" kern="0" cap="none" spc="0" normalizeH="0" baseline="0" noProof="0" smtClean="0">
                <a:ln>
                  <a:noFill/>
                </a:ln>
                <a:solidFill>
                  <a:srgbClr val="FF0066"/>
                </a:solidFill>
                <a:effectLst/>
                <a:uLnTx/>
                <a:uFillTx/>
                <a:latin typeface="Times New Roman" panose="02020603050405020304" pitchFamily="18" charset="0"/>
                <a:ea typeface="+mn-ea"/>
                <a:cs typeface="+mn-cs"/>
              </a:rPr>
              <a:t>posedge clk</a:t>
            </a:r>
            <a:r>
              <a:rPr kumimoji="0" lang="zh-CN"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en-US"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a:t>
            </a:r>
            <a:r>
              <a:rPr kumimoji="0" lang="zh-CN" altLang="en-US" sz="2200" b="1" i="0" u="none" strike="noStrike" kern="0" cap="none" spc="0" normalizeH="0" baseline="0" noProof="0" smtClean="0">
                <a:ln>
                  <a:noFill/>
                </a:ln>
                <a:solidFill>
                  <a:srgbClr val="FF0066"/>
                </a:solidFill>
                <a:effectLst/>
                <a:uLnTx/>
                <a:uFillTx/>
                <a:latin typeface="Times New Roman" panose="02020603050405020304" pitchFamily="18" charset="0"/>
                <a:ea typeface="+mn-ea"/>
                <a:cs typeface="+mn-cs"/>
              </a:rPr>
              <a:t>沿</a:t>
            </a:r>
            <a:r>
              <a:rPr kumimoji="0" lang="zh-CN" altLang="en-US"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触发</a:t>
            </a:r>
            <a:r>
              <a:rPr kumimoji="0" lang="zh-CN"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endParaRPr kumimoji="0" lang="zh-CN"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87325" marR="0" lvl="0" indent="-187325" algn="l" defTabSz="914400" rtl="0" eaLnBrk="1" fontAlgn="base" latinLnBrk="0" hangingPunct="1">
              <a:lnSpc>
                <a:spcPct val="90000"/>
              </a:lnSpc>
              <a:spcBef>
                <a:spcPct val="10000"/>
              </a:spcBef>
              <a:spcAft>
                <a:spcPct val="0"/>
              </a:spcAft>
              <a:buClr>
                <a:srgbClr val="3333FF"/>
              </a:buClr>
              <a:buSzTx/>
              <a:buFont typeface="Wingdings" panose="05000000000000000000" pitchFamily="2" charset="2"/>
              <a:buNone/>
              <a:defRPr/>
            </a:pPr>
            <a:r>
              <a:rPr kumimoji="0" lang="zh-CN"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en-US"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zh-CN" sz="2200" b="1" i="0" u="none" strike="noStrike" kern="0" cap="none" spc="0" normalizeH="0" baseline="0" noProof="0" smtClean="0">
                <a:ln>
                  <a:noFill/>
                </a:ln>
                <a:solidFill>
                  <a:srgbClr val="FF0066"/>
                </a:solidFill>
                <a:effectLst/>
                <a:uLnTx/>
                <a:uFillTx/>
                <a:latin typeface="Times New Roman" panose="02020603050405020304" pitchFamily="18" charset="0"/>
                <a:ea typeface="+mn-ea"/>
                <a:cs typeface="+mn-cs"/>
              </a:rPr>
              <a:t>out1 &lt;=  d ;</a:t>
            </a:r>
            <a:r>
              <a:rPr kumimoji="0" lang="zh-CN"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en-US"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endParaRPr kumimoji="0" lang="zh-CN"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87325" marR="0" lvl="0" indent="-187325" algn="l" defTabSz="914400" rtl="0" eaLnBrk="1" fontAlgn="base" latinLnBrk="0" hangingPunct="1">
              <a:lnSpc>
                <a:spcPct val="90000"/>
              </a:lnSpc>
              <a:spcBef>
                <a:spcPct val="10000"/>
              </a:spcBef>
              <a:spcAft>
                <a:spcPct val="0"/>
              </a:spcAft>
              <a:buClr>
                <a:srgbClr val="3333FF"/>
              </a:buClr>
              <a:buSzTx/>
              <a:buFont typeface="Wingdings" panose="05000000000000000000" pitchFamily="2" charset="2"/>
              <a:buNone/>
              <a:defRPr/>
            </a:pPr>
            <a:r>
              <a:rPr kumimoji="0" lang="en-US"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endmodule</a:t>
            </a:r>
            <a:r>
              <a:rPr kumimoji="1" lang="zh-CN" altLang="zh-CN" sz="18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0"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endParaRPr kumimoji="0" lang="en-US" altLang="zh-CN" sz="2200" b="1" i="0" u="none" strike="noStrike" kern="0" cap="none" spc="0" normalizeH="0" baseline="0" noProof="0" smtClean="0">
              <a:ln>
                <a:noFill/>
              </a:ln>
              <a:solidFill>
                <a:schemeClr val="tx1"/>
              </a:solidFill>
              <a:effectLst/>
              <a:uLnTx/>
              <a:uFillTx/>
              <a:latin typeface="宋体" panose="02010600030101010101" pitchFamily="2" charset="-122"/>
              <a:ea typeface="+mn-ea"/>
              <a:cs typeface="+mn-cs"/>
            </a:endParaRPr>
          </a:p>
        </p:txBody>
      </p:sp>
      <p:sp>
        <p:nvSpPr>
          <p:cNvPr id="2100228" name="AutoShape 4"/>
          <p:cNvSpPr/>
          <p:nvPr/>
        </p:nvSpPr>
        <p:spPr>
          <a:xfrm>
            <a:off x="441325" y="1173163"/>
            <a:ext cx="5588000" cy="452437"/>
          </a:xfrm>
          <a:prstGeom prst="homePlate">
            <a:avLst>
              <a:gd name="adj" fmla="val 308772"/>
            </a:avLst>
          </a:prstGeom>
          <a:gradFill rotWithShape="0">
            <a:gsLst>
              <a:gs pos="0">
                <a:srgbClr val="FC9FCB">
                  <a:alpha val="100000"/>
                </a:srgbClr>
              </a:gs>
              <a:gs pos="13000">
                <a:srgbClr val="F8B049">
                  <a:alpha val="100000"/>
                </a:srgbClr>
              </a:gs>
              <a:gs pos="21001">
                <a:srgbClr val="F8B049">
                  <a:alpha val="100000"/>
                </a:srgbClr>
              </a:gs>
              <a:gs pos="63000">
                <a:srgbClr val="FEE7F2">
                  <a:alpha val="100000"/>
                </a:srgbClr>
              </a:gs>
              <a:gs pos="67000">
                <a:srgbClr val="F952A0">
                  <a:alpha val="100000"/>
                </a:srgbClr>
              </a:gs>
              <a:gs pos="69000">
                <a:srgbClr val="C50849">
                  <a:alpha val="100000"/>
                </a:srgbClr>
              </a:gs>
              <a:gs pos="82001">
                <a:srgbClr val="B43E85">
                  <a:alpha val="100000"/>
                </a:srgbClr>
              </a:gs>
              <a:gs pos="100000">
                <a:srgbClr val="F8B049">
                  <a:alpha val="100000"/>
                </a:srgbClr>
              </a:gs>
            </a:gsLst>
            <a:lin ang="5400000" scaled="1"/>
            <a:tileRect/>
          </a:gradFill>
          <a:ln w="12700">
            <a:noFill/>
          </a:ln>
        </p:spPr>
        <p:txBody>
          <a:bodyPr wrap="none" lIns="73018" tIns="36509" rIns="73018" bIns="36509"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lnSpc>
                <a:spcPct val="90000"/>
              </a:lnSpc>
              <a:spcBef>
                <a:spcPct val="0"/>
              </a:spcBef>
              <a:buClr>
                <a:schemeClr val="tx2"/>
              </a:buClr>
              <a:buSzPct val="85000"/>
              <a:buNone/>
            </a:pPr>
            <a:r>
              <a:rPr lang="en-US" altLang="zh-CN" sz="2800" dirty="0">
                <a:solidFill>
                  <a:srgbClr val="336600"/>
                </a:solidFill>
                <a:latin typeface="华文新魏" panose="02010800040101010101" pitchFamily="2" charset="-122"/>
                <a:ea typeface="华文新魏" panose="02010800040101010101" pitchFamily="2" charset="-122"/>
              </a:rPr>
              <a:t>2</a:t>
            </a:r>
            <a:r>
              <a:rPr lang="en-US" altLang="zh-CN" sz="2800" dirty="0">
                <a:solidFill>
                  <a:schemeClr val="hlink"/>
                </a:solidFill>
                <a:latin typeface="华文新魏" panose="02010800040101010101" pitchFamily="2" charset="-122"/>
                <a:ea typeface="华文新魏" panose="02010800040101010101" pitchFamily="2" charset="-122"/>
              </a:rPr>
              <a:t> </a:t>
            </a:r>
            <a:r>
              <a:rPr lang="zh-CN" altLang="en-US" sz="2800" dirty="0">
                <a:solidFill>
                  <a:srgbClr val="336600"/>
                </a:solidFill>
                <a:latin typeface="华文新魏" panose="02010800040101010101" pitchFamily="2" charset="-122"/>
                <a:ea typeface="华文新魏" panose="02010800040101010101" pitchFamily="2" charset="-122"/>
              </a:rPr>
              <a:t>综合代码的编写标准（续</a:t>
            </a:r>
            <a:r>
              <a:rPr lang="en-US" altLang="zh-CN" sz="2800" dirty="0">
                <a:solidFill>
                  <a:srgbClr val="336600"/>
                </a:solidFill>
                <a:latin typeface="华文新魏" panose="02010800040101010101" pitchFamily="2" charset="-122"/>
                <a:ea typeface="华文新魏" panose="02010800040101010101" pitchFamily="2" charset="-122"/>
              </a:rPr>
              <a:t>2</a:t>
            </a:r>
            <a:r>
              <a:rPr lang="zh-CN" altLang="en-US" sz="2800" dirty="0">
                <a:solidFill>
                  <a:srgbClr val="336600"/>
                </a:solidFill>
                <a:latin typeface="华文新魏" panose="02010800040101010101" pitchFamily="2" charset="-122"/>
                <a:ea typeface="华文新魏" panose="02010800040101010101" pitchFamily="2" charset="-122"/>
              </a:rPr>
              <a:t>）</a:t>
            </a:r>
            <a:endParaRPr lang="zh-CN" altLang="en-US" sz="2800" dirty="0">
              <a:solidFill>
                <a:srgbClr val="336600"/>
              </a:solidFill>
              <a:latin typeface="华文新魏" panose="02010800040101010101" pitchFamily="2" charset="-122"/>
              <a:ea typeface="华文新魏" panose="02010800040101010101" pitchFamily="2" charset="-122"/>
            </a:endParaRPr>
          </a:p>
        </p:txBody>
      </p:sp>
      <p:sp>
        <p:nvSpPr>
          <p:cNvPr id="2100229" name="AutoShape 5"/>
          <p:cNvSpPr/>
          <p:nvPr/>
        </p:nvSpPr>
        <p:spPr>
          <a:xfrm>
            <a:off x="2854325" y="5778500"/>
            <a:ext cx="2219325" cy="381000"/>
          </a:xfrm>
          <a:prstGeom prst="wedgeRoundRectCallout">
            <a:avLst>
              <a:gd name="adj1" fmla="val -46852"/>
              <a:gd name="adj2" fmla="val -91250"/>
              <a:gd name="adj3" fmla="val 16667"/>
            </a:avLst>
          </a:prstGeom>
          <a:solidFill>
            <a:srgbClr val="FFFF99"/>
          </a:solidFill>
          <a:ln w="9525">
            <a:noFill/>
          </a:ln>
          <a:effectLst>
            <a:prstShdw prst="shdw17" dist="17961" dir="2699999">
              <a:srgbClr val="9999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b="0" dirty="0"/>
              <a:t>非阻塞赋值语句</a:t>
            </a:r>
            <a:endParaRPr lang="zh-CN" altLang="en-US" sz="2000" b="0" dirty="0"/>
          </a:p>
        </p:txBody>
      </p:sp>
      <p:grpSp>
        <p:nvGrpSpPr>
          <p:cNvPr id="2100258" name="Group 34"/>
          <p:cNvGrpSpPr/>
          <p:nvPr/>
        </p:nvGrpSpPr>
        <p:grpSpPr>
          <a:xfrm>
            <a:off x="5311775" y="3905250"/>
            <a:ext cx="3565525" cy="1544638"/>
            <a:chOff x="3158" y="2467"/>
            <a:chExt cx="2246" cy="973"/>
          </a:xfrm>
        </p:grpSpPr>
        <p:sp>
          <p:nvSpPr>
            <p:cNvPr id="184328" name="Rectangle 7"/>
            <p:cNvSpPr/>
            <p:nvPr/>
          </p:nvSpPr>
          <p:spPr>
            <a:xfrm>
              <a:off x="3158" y="2467"/>
              <a:ext cx="2246" cy="973"/>
            </a:xfrm>
            <a:prstGeom prst="rect">
              <a:avLst/>
            </a:prstGeom>
            <a:solidFill>
              <a:srgbClr val="99CCFF"/>
            </a:solidFill>
            <a:ln w="9525">
              <a:noFill/>
            </a:ln>
            <a:effectLst>
              <a:outerShdw dist="107763" dir="2699999" algn="ctr" rotWithShape="0">
                <a:srgbClr val="808080"/>
              </a:outerShdw>
            </a:effectLst>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184329" name="Line 12"/>
            <p:cNvSpPr/>
            <p:nvPr/>
          </p:nvSpPr>
          <p:spPr>
            <a:xfrm>
              <a:off x="4554" y="2981"/>
              <a:ext cx="420" cy="1"/>
            </a:xfrm>
            <a:prstGeom prst="line">
              <a:avLst/>
            </a:prstGeom>
            <a:ln w="9525" cap="flat" cmpd="sng">
              <a:solidFill>
                <a:schemeClr val="tx1"/>
              </a:solidFill>
              <a:prstDash val="solid"/>
              <a:headEnd type="none" w="med" len="med"/>
              <a:tailEnd type="none" w="med" len="med"/>
            </a:ln>
          </p:spPr>
        </p:sp>
        <p:sp>
          <p:nvSpPr>
            <p:cNvPr id="184330" name="Text Box 13"/>
            <p:cNvSpPr txBox="1"/>
            <p:nvPr/>
          </p:nvSpPr>
          <p:spPr>
            <a:xfrm>
              <a:off x="3247" y="2867"/>
              <a:ext cx="241"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latin typeface="Times New Roman" panose="02020603050405020304" pitchFamily="18" charset="0"/>
                </a:rPr>
                <a:t>d</a:t>
              </a:r>
              <a:endParaRPr lang="en-US" altLang="zh-CN" sz="2000" b="0" dirty="0">
                <a:latin typeface="Times New Roman" panose="02020603050405020304" pitchFamily="18" charset="0"/>
              </a:endParaRPr>
            </a:p>
          </p:txBody>
        </p:sp>
        <p:sp>
          <p:nvSpPr>
            <p:cNvPr id="184331" name="Text Box 16"/>
            <p:cNvSpPr txBox="1"/>
            <p:nvPr/>
          </p:nvSpPr>
          <p:spPr>
            <a:xfrm>
              <a:off x="3167" y="2649"/>
              <a:ext cx="383"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clk</a:t>
              </a:r>
              <a:endParaRPr lang="en-US" altLang="zh-CN" sz="2000" b="0" dirty="0">
                <a:solidFill>
                  <a:schemeClr val="bg2"/>
                </a:solidFill>
                <a:latin typeface="Times New Roman" panose="02020603050405020304" pitchFamily="18" charset="0"/>
              </a:endParaRPr>
            </a:p>
          </p:txBody>
        </p:sp>
        <p:sp>
          <p:nvSpPr>
            <p:cNvPr id="184332" name="Text Box 17"/>
            <p:cNvSpPr txBox="1"/>
            <p:nvPr/>
          </p:nvSpPr>
          <p:spPr>
            <a:xfrm>
              <a:off x="4934" y="2839"/>
              <a:ext cx="432"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out1</a:t>
              </a:r>
              <a:endParaRPr lang="en-US" altLang="zh-CN" sz="2000" b="0" dirty="0">
                <a:latin typeface="Times New Roman" panose="02020603050405020304" pitchFamily="18" charset="0"/>
              </a:endParaRPr>
            </a:p>
          </p:txBody>
        </p:sp>
        <p:sp>
          <p:nvSpPr>
            <p:cNvPr id="184333" name="Rectangle 18"/>
            <p:cNvSpPr/>
            <p:nvPr/>
          </p:nvSpPr>
          <p:spPr>
            <a:xfrm>
              <a:off x="3921" y="2688"/>
              <a:ext cx="672" cy="466"/>
            </a:xfrm>
            <a:prstGeom prst="rect">
              <a:avLst/>
            </a:prstGeom>
            <a:solidFill>
              <a:srgbClr val="996600"/>
            </a:solidFill>
            <a:ln w="9525" cap="flat" cmpd="sng">
              <a:solidFill>
                <a:srgbClr val="996600"/>
              </a:solidFill>
              <a:prstDash val="solid"/>
              <a:miter/>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184334" name="Line 19"/>
            <p:cNvSpPr/>
            <p:nvPr/>
          </p:nvSpPr>
          <p:spPr>
            <a:xfrm>
              <a:off x="3541" y="2981"/>
              <a:ext cx="413" cy="1"/>
            </a:xfrm>
            <a:prstGeom prst="line">
              <a:avLst/>
            </a:prstGeom>
            <a:ln w="9525" cap="flat" cmpd="sng">
              <a:solidFill>
                <a:schemeClr val="tx1"/>
              </a:solidFill>
              <a:prstDash val="solid"/>
              <a:headEnd type="none" w="med" len="med"/>
              <a:tailEnd type="none" w="med" len="med"/>
            </a:ln>
          </p:spPr>
        </p:sp>
        <p:sp>
          <p:nvSpPr>
            <p:cNvPr id="184335" name="Line 20"/>
            <p:cNvSpPr/>
            <p:nvPr/>
          </p:nvSpPr>
          <p:spPr>
            <a:xfrm>
              <a:off x="3522" y="2789"/>
              <a:ext cx="432" cy="1"/>
            </a:xfrm>
            <a:prstGeom prst="line">
              <a:avLst/>
            </a:prstGeom>
            <a:ln w="9525" cap="flat" cmpd="sng">
              <a:solidFill>
                <a:schemeClr val="tx1"/>
              </a:solidFill>
              <a:prstDash val="solid"/>
              <a:headEnd type="none" w="med" len="med"/>
              <a:tailEnd type="none" w="med" len="med"/>
            </a:ln>
          </p:spPr>
        </p:sp>
        <p:sp>
          <p:nvSpPr>
            <p:cNvPr id="184336" name="Text Box 24"/>
            <p:cNvSpPr txBox="1"/>
            <p:nvPr/>
          </p:nvSpPr>
          <p:spPr>
            <a:xfrm>
              <a:off x="3944" y="2879"/>
              <a:ext cx="192" cy="442"/>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latin typeface="Times New Roman" panose="02020603050405020304" pitchFamily="18" charset="0"/>
                </a:rPr>
                <a:t>D      </a:t>
              </a:r>
              <a:endParaRPr lang="en-US" altLang="zh-CN" sz="2000" b="0" dirty="0">
                <a:latin typeface="Times New Roman" panose="02020603050405020304" pitchFamily="18" charset="0"/>
              </a:endParaRPr>
            </a:p>
          </p:txBody>
        </p:sp>
        <p:sp>
          <p:nvSpPr>
            <p:cNvPr id="184337" name="Text Box 25"/>
            <p:cNvSpPr txBox="1"/>
            <p:nvPr/>
          </p:nvSpPr>
          <p:spPr>
            <a:xfrm>
              <a:off x="4309" y="2882"/>
              <a:ext cx="193" cy="250"/>
            </a:xfrm>
            <a:prstGeom prst="rect">
              <a:avLst/>
            </a:prstGeom>
            <a:solidFill>
              <a:srgbClr val="996600"/>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latin typeface="Times New Roman" panose="02020603050405020304" pitchFamily="18" charset="0"/>
                </a:rPr>
                <a:t>Q</a:t>
              </a:r>
              <a:endParaRPr lang="en-US" altLang="zh-CN" sz="2000" b="0" dirty="0">
                <a:latin typeface="Times New Roman" panose="02020603050405020304" pitchFamily="18" charset="0"/>
              </a:endParaRPr>
            </a:p>
          </p:txBody>
        </p:sp>
        <p:sp>
          <p:nvSpPr>
            <p:cNvPr id="184338" name="Line 26"/>
            <p:cNvSpPr/>
            <p:nvPr/>
          </p:nvSpPr>
          <p:spPr>
            <a:xfrm>
              <a:off x="3947" y="2741"/>
              <a:ext cx="144" cy="46"/>
            </a:xfrm>
            <a:prstGeom prst="line">
              <a:avLst/>
            </a:prstGeom>
            <a:ln w="9525" cap="flat" cmpd="sng">
              <a:solidFill>
                <a:srgbClr val="FFFFFF"/>
              </a:solidFill>
              <a:prstDash val="solid"/>
              <a:headEnd type="none" w="med" len="med"/>
              <a:tailEnd type="none" w="med" len="med"/>
            </a:ln>
          </p:spPr>
        </p:sp>
        <p:sp>
          <p:nvSpPr>
            <p:cNvPr id="184339" name="Line 27"/>
            <p:cNvSpPr/>
            <p:nvPr/>
          </p:nvSpPr>
          <p:spPr>
            <a:xfrm flipH="1">
              <a:off x="3947" y="2789"/>
              <a:ext cx="144" cy="46"/>
            </a:xfrm>
            <a:prstGeom prst="line">
              <a:avLst/>
            </a:prstGeom>
            <a:ln w="9525" cap="flat" cmpd="sng">
              <a:solidFill>
                <a:srgbClr val="FFFFFF"/>
              </a:solidFill>
              <a:prstDash val="solid"/>
              <a:headEnd type="none" w="med" len="med"/>
              <a:tailEnd type="none" w="med" len="med"/>
            </a:ln>
          </p:spPr>
        </p:sp>
        <p:sp>
          <p:nvSpPr>
            <p:cNvPr id="184340" name="Text Box 28"/>
            <p:cNvSpPr txBox="1"/>
            <p:nvPr/>
          </p:nvSpPr>
          <p:spPr>
            <a:xfrm>
              <a:off x="4091" y="3152"/>
              <a:ext cx="432" cy="25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DFF</a:t>
              </a:r>
              <a:endParaRPr lang="en-US" altLang="zh-CN" sz="2000" b="0" dirty="0">
                <a:latin typeface="Times New Roman" panose="02020603050405020304" pitchFamily="18" charset="0"/>
              </a:endParaRPr>
            </a:p>
          </p:txBody>
        </p:sp>
      </p:gr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2100228"/>
                                        </p:tgtEl>
                                        <p:attrNameLst>
                                          <p:attrName>style.visibility</p:attrName>
                                        </p:attrNameLst>
                                      </p:cBhvr>
                                      <p:to>
                                        <p:strVal val="visible"/>
                                      </p:to>
                                    </p:set>
                                    <p:anim calcmode="lin" valueType="num">
                                      <p:cBhvr>
                                        <p:cTn id="7" dur="500" fill="hold"/>
                                        <p:tgtEl>
                                          <p:spTgt spid="2100228"/>
                                        </p:tgtEl>
                                        <p:attrNameLst>
                                          <p:attrName>ppt_x</p:attrName>
                                        </p:attrNameLst>
                                      </p:cBhvr>
                                      <p:tavLst>
                                        <p:tav tm="0">
                                          <p:val>
                                            <p:strVal val="#ppt_x-#ppt_w/2"/>
                                          </p:val>
                                        </p:tav>
                                        <p:tav tm="100000">
                                          <p:val>
                                            <p:strVal val="#ppt_x"/>
                                          </p:val>
                                        </p:tav>
                                      </p:tavLst>
                                    </p:anim>
                                    <p:anim calcmode="lin" valueType="num">
                                      <p:cBhvr>
                                        <p:cTn id="8" dur="500" fill="hold"/>
                                        <p:tgtEl>
                                          <p:spTgt spid="2100228"/>
                                        </p:tgtEl>
                                        <p:attrNameLst>
                                          <p:attrName>ppt_y</p:attrName>
                                        </p:attrNameLst>
                                      </p:cBhvr>
                                      <p:tavLst>
                                        <p:tav tm="0">
                                          <p:val>
                                            <p:strVal val="#ppt_y"/>
                                          </p:val>
                                        </p:tav>
                                        <p:tav tm="100000">
                                          <p:val>
                                            <p:strVal val="#ppt_y"/>
                                          </p:val>
                                        </p:tav>
                                      </p:tavLst>
                                    </p:anim>
                                    <p:anim calcmode="lin" valueType="num">
                                      <p:cBhvr>
                                        <p:cTn id="9" dur="500" fill="hold"/>
                                        <p:tgtEl>
                                          <p:spTgt spid="2100228"/>
                                        </p:tgtEl>
                                        <p:attrNameLst>
                                          <p:attrName>ppt_w</p:attrName>
                                        </p:attrNameLst>
                                      </p:cBhvr>
                                      <p:tavLst>
                                        <p:tav tm="0">
                                          <p:val>
                                            <p:fltVal val="0.000000"/>
                                          </p:val>
                                        </p:tav>
                                        <p:tav tm="100000">
                                          <p:val>
                                            <p:strVal val="#ppt_w"/>
                                          </p:val>
                                        </p:tav>
                                      </p:tavLst>
                                    </p:anim>
                                    <p:anim calcmode="lin" valueType="num">
                                      <p:cBhvr>
                                        <p:cTn id="10" dur="500" fill="hold"/>
                                        <p:tgtEl>
                                          <p:spTgt spid="2100228"/>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2100227"/>
                                        </p:tgtEl>
                                        <p:attrNameLst>
                                          <p:attrName>style.visibility</p:attrName>
                                        </p:attrNameLst>
                                      </p:cBhvr>
                                      <p:to>
                                        <p:strVal val="visible"/>
                                      </p:to>
                                    </p:set>
                                    <p:anim calcmode="lin" valueType="num">
                                      <p:cBhvr additive="base">
                                        <p:cTn id="14" dur="500" fill="hold"/>
                                        <p:tgtEl>
                                          <p:spTgt spid="2100227"/>
                                        </p:tgtEl>
                                        <p:attrNameLst>
                                          <p:attrName>ppt_x</p:attrName>
                                        </p:attrNameLst>
                                      </p:cBhvr>
                                      <p:tavLst>
                                        <p:tav tm="0">
                                          <p:val>
                                            <p:strVal val="#ppt_x"/>
                                          </p:val>
                                        </p:tav>
                                        <p:tav tm="100000">
                                          <p:val>
                                            <p:strVal val="#ppt_x"/>
                                          </p:val>
                                        </p:tav>
                                      </p:tavLst>
                                    </p:anim>
                                    <p:anim calcmode="lin" valueType="num">
                                      <p:cBhvr additive="base">
                                        <p:cTn id="15" dur="500" fill="hold"/>
                                        <p:tgtEl>
                                          <p:spTgt spid="210022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100229"/>
                                        </p:tgtEl>
                                        <p:attrNameLst>
                                          <p:attrName>style.visibility</p:attrName>
                                        </p:attrNameLst>
                                      </p:cBhvr>
                                      <p:to>
                                        <p:strVal val="visible"/>
                                      </p:to>
                                    </p:set>
                                    <p:animEffect transition="in" filter="dissolve">
                                      <p:cBhvr>
                                        <p:cTn id="20" dur="500"/>
                                        <p:tgtEl>
                                          <p:spTgt spid="2100229"/>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100258"/>
                                        </p:tgtEl>
                                        <p:attrNameLst>
                                          <p:attrName>style.visibility</p:attrName>
                                        </p:attrNameLst>
                                      </p:cBhvr>
                                      <p:to>
                                        <p:strVal val="visible"/>
                                      </p:to>
                                    </p:set>
                                    <p:anim calcmode="lin" valueType="num">
                                      <p:cBhvr additive="base">
                                        <p:cTn id="25" dur="500" fill="hold"/>
                                        <p:tgtEl>
                                          <p:spTgt spid="2100258"/>
                                        </p:tgtEl>
                                        <p:attrNameLst>
                                          <p:attrName>ppt_x</p:attrName>
                                        </p:attrNameLst>
                                      </p:cBhvr>
                                      <p:tavLst>
                                        <p:tav tm="0">
                                          <p:val>
                                            <p:strVal val="1+#ppt_w/2"/>
                                          </p:val>
                                        </p:tav>
                                        <p:tav tm="100000">
                                          <p:val>
                                            <p:strVal val="#ppt_x"/>
                                          </p:val>
                                        </p:tav>
                                      </p:tavLst>
                                    </p:anim>
                                    <p:anim calcmode="lin" valueType="num">
                                      <p:cBhvr additive="base">
                                        <p:cTn id="26" dur="500" fill="hold"/>
                                        <p:tgtEl>
                                          <p:spTgt spid="21002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0227" grpId="0"/>
      <p:bldP spid="2100228" grpId="0" animBg="1"/>
      <p:bldP spid="210022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7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86371"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2  Verilog HDL</a:t>
            </a:r>
            <a:r>
              <a:rPr lang="zh-CN" altLang="en-US" dirty="0">
                <a:latin typeface="华文楷体" panose="02010600040101010101" pitchFamily="2" charset="-122"/>
              </a:rPr>
              <a:t>基本结构</a:t>
            </a:r>
            <a:endParaRPr lang="zh-CN" altLang="en-US" dirty="0">
              <a:latin typeface="华文楷体" panose="02010600040101010101" pitchFamily="2" charset="-122"/>
            </a:endParaRPr>
          </a:p>
        </p:txBody>
      </p:sp>
      <p:sp>
        <p:nvSpPr>
          <p:cNvPr id="2159619" name="Rectangle 3"/>
          <p:cNvSpPr>
            <a:spLocks noGrp="1" noChangeArrowheads="1"/>
          </p:cNvSpPr>
          <p:nvPr>
            <p:ph idx="1"/>
          </p:nvPr>
        </p:nvSpPr>
        <p:spPr>
          <a:xfrm>
            <a:off x="474663" y="2095500"/>
            <a:ext cx="7862888" cy="3948113"/>
          </a:xfrm>
        </p:spPr>
        <p:txBody>
          <a:bodyPr vert="horz" wrap="square" lIns="91440" tIns="45720" rIns="91440" bIns="45720" numCol="1" anchor="t" anchorCtr="0" compatLnSpc="1"/>
          <a:lstStyle/>
          <a:p>
            <a:pPr marL="386080" marR="0" lvl="0" indent="-386080" algn="just" defTabSz="914400" rtl="0" eaLnBrk="0" fontAlgn="base" latinLnBrk="0" hangingPunct="0">
              <a:lnSpc>
                <a:spcPct val="110000"/>
              </a:lnSpc>
              <a:spcBef>
                <a:spcPct val="20000"/>
              </a:spcBef>
              <a:spcAft>
                <a:spcPct val="0"/>
              </a:spcAft>
              <a:buClr>
                <a:srgbClr val="FF0000"/>
              </a:buClr>
              <a:buSzPct val="80000"/>
              <a:buFont typeface="Wingdings" panose="05000000000000000000" pitchFamily="2" charset="2"/>
              <a:buChar char="Ø"/>
              <a:defRPr/>
            </a:pP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若不想生成触发器，而是希望用</a:t>
            </a:r>
            <a:r>
              <a:rPr kumimoji="0" lang="en-US" altLang="zh-CN" sz="2400" b="1" i="0" u="none" strike="noStrike" kern="0" cap="none" spc="0" normalizeH="0" baseline="0" noProof="0" smtClean="0">
                <a:ln>
                  <a:noFill/>
                </a:ln>
                <a:solidFill>
                  <a:schemeClr val="tx1"/>
                </a:solidFill>
                <a:effectLst/>
                <a:uLnTx/>
                <a:uFillTx/>
                <a:latin typeface="宋体" panose="02010600030101010101" pitchFamily="2" charset="-122"/>
                <a:ea typeface="+mn-ea"/>
                <a:cs typeface="+mn-cs"/>
              </a:rPr>
              <a:t>reg</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型变量生成组合逻辑，则应使用</a:t>
            </a:r>
            <a:r>
              <a:rPr kumimoji="0" lang="zh-CN" altLang="en-US" sz="2200" b="1" i="0" u="none" strike="noStrike" kern="0" cap="none" spc="0" normalizeH="0" baseline="0" noProof="0" smtClean="0">
                <a:ln>
                  <a:noFill/>
                </a:ln>
                <a:solidFill>
                  <a:srgbClr val="FF0066"/>
                </a:solidFill>
                <a:effectLst/>
                <a:uLnTx/>
                <a:uFillTx/>
                <a:latin typeface="Times New Roman" panose="02020603050405020304" pitchFamily="18" charset="0"/>
                <a:ea typeface="+mn-ea"/>
                <a:cs typeface="+mn-cs"/>
              </a:rPr>
              <a:t>电平</a:t>
            </a:r>
            <a:r>
              <a:rPr kumimoji="0" lang="zh-CN" altLang="en-US"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触发</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a:t>
            </a:r>
            <a:endParaRPr kumimoji="0" lang="zh-CN" altLang="en-US" sz="2400" b="1" i="0" u="none" strike="noStrike" kern="0" cap="none" spc="0" normalizeH="0" baseline="0" noProof="0" smtClean="0">
              <a:ln>
                <a:noFill/>
              </a:ln>
              <a:solidFill>
                <a:schemeClr val="tx1"/>
              </a:solidFill>
              <a:effectLst/>
              <a:uLnTx/>
              <a:uFillTx/>
              <a:latin typeface="宋体" panose="02010600030101010101" pitchFamily="2" charset="-122"/>
              <a:ea typeface="+mn-ea"/>
              <a:cs typeface="+mn-cs"/>
            </a:endParaRPr>
          </a:p>
          <a:p>
            <a:pPr marL="386080" marR="0" lvl="0" indent="-386080" algn="just" defTabSz="914400" rtl="0" eaLnBrk="0" fontAlgn="base" latinLnBrk="0" hangingPunct="0">
              <a:lnSpc>
                <a:spcPct val="110000"/>
              </a:lnSpc>
              <a:spcBef>
                <a:spcPct val="20000"/>
              </a:spcBef>
              <a:spcAft>
                <a:spcPct val="0"/>
              </a:spcAft>
              <a:buClr>
                <a:schemeClr val="hlink"/>
              </a:buClr>
              <a:buSzPct val="80000"/>
              <a:buFont typeface="Wingdings" panose="05000000000000000000" pitchFamily="2" charset="2"/>
              <a:buNone/>
              <a:defRPr/>
            </a:pPr>
            <a:r>
              <a:rPr kumimoji="0" lang="zh-CN" altLang="en-US"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en-US"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module  rw2( clk, d, out1)</a:t>
            </a:r>
            <a:r>
              <a:rPr kumimoji="0" lang="zh-CN" altLang="en-US"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a:t>
            </a:r>
            <a:endParaRPr kumimoji="0" lang="zh-CN" altLang="en-US"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386080" marR="0" lvl="0" indent="-386080" algn="just" defTabSz="914400" rtl="0" eaLnBrk="0" fontAlgn="base" latinLnBrk="0" hangingPunct="0">
              <a:lnSpc>
                <a:spcPct val="110000"/>
              </a:lnSpc>
              <a:spcBef>
                <a:spcPct val="20000"/>
              </a:spcBef>
              <a:spcAft>
                <a:spcPct val="0"/>
              </a:spcAft>
              <a:buClr>
                <a:schemeClr val="hlink"/>
              </a:buClr>
              <a:buSzPct val="80000"/>
              <a:buFont typeface="Wingdings" panose="05000000000000000000" pitchFamily="2" charset="2"/>
              <a:buNone/>
              <a:defRPr/>
            </a:pPr>
            <a:r>
              <a:rPr kumimoji="0" lang="zh-CN" altLang="en-US"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en-US"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input clk, d</a:t>
            </a:r>
            <a:r>
              <a:rPr kumimoji="0" lang="zh-CN" altLang="en-US"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a:t>
            </a:r>
            <a:endParaRPr kumimoji="0" lang="zh-CN" altLang="en-US"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386080" marR="0" lvl="0" indent="-386080" algn="just" defTabSz="914400" rtl="0" eaLnBrk="0" fontAlgn="base" latinLnBrk="0" hangingPunct="0">
              <a:lnSpc>
                <a:spcPct val="110000"/>
              </a:lnSpc>
              <a:spcBef>
                <a:spcPct val="20000"/>
              </a:spcBef>
              <a:spcAft>
                <a:spcPct val="0"/>
              </a:spcAft>
              <a:buClr>
                <a:schemeClr val="hlink"/>
              </a:buClr>
              <a:buSzPct val="80000"/>
              <a:buFont typeface="Wingdings" panose="05000000000000000000" pitchFamily="2" charset="2"/>
              <a:buNone/>
              <a:defRPr/>
            </a:pPr>
            <a:r>
              <a:rPr kumimoji="0" lang="zh-CN" altLang="en-US"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en-US"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output out1</a:t>
            </a:r>
            <a:r>
              <a:rPr kumimoji="0" lang="zh-CN" altLang="en-US"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a:t>
            </a:r>
            <a:endParaRPr kumimoji="0" lang="zh-CN" altLang="en-US"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386080" marR="0" lvl="0" indent="-386080" algn="just" defTabSz="914400" rtl="0" eaLnBrk="0" fontAlgn="base" latinLnBrk="0" hangingPunct="0">
              <a:lnSpc>
                <a:spcPct val="110000"/>
              </a:lnSpc>
              <a:spcBef>
                <a:spcPct val="20000"/>
              </a:spcBef>
              <a:spcAft>
                <a:spcPct val="0"/>
              </a:spcAft>
              <a:buClr>
                <a:schemeClr val="hlink"/>
              </a:buClr>
              <a:buSzPct val="80000"/>
              <a:buFont typeface="Wingdings" panose="05000000000000000000" pitchFamily="2" charset="2"/>
              <a:buNone/>
              <a:defRPr/>
            </a:pPr>
            <a:r>
              <a:rPr kumimoji="0" lang="zh-CN" altLang="en-US"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en-US" altLang="zh-CN" sz="2200" b="1" i="0" u="none" strike="noStrike" kern="0" cap="none" spc="0" normalizeH="0" baseline="0" noProof="0" smtClean="0">
                <a:ln>
                  <a:noFill/>
                </a:ln>
                <a:solidFill>
                  <a:srgbClr val="FF6600"/>
                </a:solidFill>
                <a:effectLst/>
                <a:uLnTx/>
                <a:uFillTx/>
                <a:latin typeface="Times New Roman" panose="02020603050405020304" pitchFamily="18" charset="0"/>
                <a:ea typeface="+mn-ea"/>
                <a:cs typeface="+mn-cs"/>
              </a:rPr>
              <a:t>reg out1</a:t>
            </a:r>
            <a:r>
              <a:rPr kumimoji="0" lang="zh-CN" altLang="en-US" sz="2200" b="1" i="0" u="none" strike="noStrike" kern="0" cap="none" spc="0" normalizeH="0" baseline="0" noProof="0" smtClean="0">
                <a:ln>
                  <a:noFill/>
                </a:ln>
                <a:solidFill>
                  <a:srgbClr val="FF6600"/>
                </a:solidFill>
                <a:effectLst/>
                <a:uLnTx/>
                <a:uFillTx/>
                <a:latin typeface="Times New Roman" panose="02020603050405020304" pitchFamily="18" charset="0"/>
                <a:ea typeface="+mn-ea"/>
                <a:cs typeface="+mn-cs"/>
              </a:rPr>
              <a:t>；</a:t>
            </a:r>
            <a:endParaRPr kumimoji="0" lang="zh-CN" altLang="en-US" sz="2200" b="1" i="0" u="none" strike="noStrike" kern="0" cap="none" spc="0" normalizeH="0" baseline="0" noProof="0" smtClean="0">
              <a:ln>
                <a:noFill/>
              </a:ln>
              <a:solidFill>
                <a:srgbClr val="FF6600"/>
              </a:solidFill>
              <a:effectLst/>
              <a:uLnTx/>
              <a:uFillTx/>
              <a:latin typeface="Times New Roman" panose="02020603050405020304" pitchFamily="18" charset="0"/>
              <a:ea typeface="+mn-ea"/>
              <a:cs typeface="+mn-cs"/>
            </a:endParaRPr>
          </a:p>
          <a:p>
            <a:pPr marL="386080" marR="0" lvl="0" indent="-386080" algn="just" defTabSz="914400" rtl="0" eaLnBrk="0" fontAlgn="base" latinLnBrk="0" hangingPunct="0">
              <a:lnSpc>
                <a:spcPct val="110000"/>
              </a:lnSpc>
              <a:spcBef>
                <a:spcPct val="20000"/>
              </a:spcBef>
              <a:spcAft>
                <a:spcPct val="0"/>
              </a:spcAft>
              <a:buClr>
                <a:schemeClr val="hlink"/>
              </a:buClr>
              <a:buSzPct val="80000"/>
              <a:buFont typeface="Wingdings" panose="05000000000000000000" pitchFamily="2" charset="2"/>
              <a:buNone/>
              <a:defRPr/>
            </a:pPr>
            <a:r>
              <a:rPr kumimoji="0" lang="zh-CN" altLang="en-US"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en-US"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always @</a:t>
            </a:r>
            <a:r>
              <a:rPr kumimoji="0" lang="en-US" altLang="zh-CN" sz="2200" b="1" i="0" u="none" strike="noStrike" kern="0" cap="none" spc="0" normalizeH="0" baseline="0" noProof="0" smtClean="0">
                <a:ln>
                  <a:noFill/>
                </a:ln>
                <a:solidFill>
                  <a:srgbClr val="FF0066"/>
                </a:solidFill>
                <a:effectLst/>
                <a:uLnTx/>
                <a:uFillTx/>
                <a:latin typeface="Times New Roman" panose="02020603050405020304" pitchFamily="18" charset="0"/>
                <a:ea typeface="+mn-ea"/>
                <a:cs typeface="+mn-cs"/>
              </a:rPr>
              <a:t>(d)</a:t>
            </a:r>
            <a:r>
              <a:rPr kumimoji="0" lang="en-US"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en-US" sz="2200" b="1" i="0" u="none" strike="noStrike" kern="0" cap="none" spc="0" normalizeH="0" baseline="0" noProof="0" smtClean="0">
                <a:ln>
                  <a:noFill/>
                </a:ln>
                <a:solidFill>
                  <a:srgbClr val="FF0066"/>
                </a:solidFill>
                <a:effectLst/>
                <a:uLnTx/>
                <a:uFillTx/>
                <a:latin typeface="Times New Roman" panose="02020603050405020304" pitchFamily="18" charset="0"/>
                <a:ea typeface="+mn-ea"/>
                <a:cs typeface="+mn-cs"/>
              </a:rPr>
              <a:t>电平</a:t>
            </a:r>
            <a:r>
              <a:rPr kumimoji="0" lang="zh-CN" altLang="en-US"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触发</a:t>
            </a:r>
            <a:endParaRPr kumimoji="0" lang="zh-CN" altLang="en-US"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386080" marR="0" lvl="0" indent="-386080" algn="just" defTabSz="914400" rtl="0" eaLnBrk="0" fontAlgn="base" latinLnBrk="0" hangingPunct="0">
              <a:lnSpc>
                <a:spcPct val="110000"/>
              </a:lnSpc>
              <a:spcBef>
                <a:spcPct val="20000"/>
              </a:spcBef>
              <a:spcAft>
                <a:spcPct val="0"/>
              </a:spcAft>
              <a:buClr>
                <a:schemeClr val="hlink"/>
              </a:buClr>
              <a:buSzPct val="80000"/>
              <a:buFont typeface="Wingdings" panose="05000000000000000000" pitchFamily="2" charset="2"/>
              <a:buNone/>
              <a:defRPr/>
            </a:pPr>
            <a:r>
              <a:rPr kumimoji="0" lang="zh-CN" altLang="en-US"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en-US"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out1 &lt;= d ; </a:t>
            </a:r>
            <a:endParaRPr kumimoji="0" lang="en-US"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386080" marR="0" lvl="0" indent="-386080" algn="just" defTabSz="914400" rtl="0" eaLnBrk="0" fontAlgn="base" latinLnBrk="0" hangingPunct="0">
              <a:lnSpc>
                <a:spcPct val="110000"/>
              </a:lnSpc>
              <a:spcBef>
                <a:spcPct val="20000"/>
              </a:spcBef>
              <a:spcAft>
                <a:spcPct val="0"/>
              </a:spcAft>
              <a:buClr>
                <a:schemeClr val="hlink"/>
              </a:buClr>
              <a:buSzPct val="80000"/>
              <a:buFont typeface="Wingdings" panose="05000000000000000000" pitchFamily="2" charset="2"/>
              <a:buNone/>
              <a:defRPr/>
            </a:pPr>
            <a:r>
              <a:rPr kumimoji="0" lang="en-US"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endmodule</a:t>
            </a:r>
            <a:endParaRPr kumimoji="0" lang="en-US"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386080" marR="0" lvl="0" indent="-386080" algn="just" defTabSz="914400" rtl="0" eaLnBrk="0" fontAlgn="base" latinLnBrk="0" hangingPunct="0">
              <a:lnSpc>
                <a:spcPct val="110000"/>
              </a:lnSpc>
              <a:spcBef>
                <a:spcPct val="20000"/>
              </a:spcBef>
              <a:spcAft>
                <a:spcPct val="0"/>
              </a:spcAft>
              <a:buClr>
                <a:schemeClr val="hlink"/>
              </a:buClr>
              <a:buSzPct val="80000"/>
              <a:buFont typeface="Wingdings" panose="05000000000000000000" pitchFamily="2" charset="2"/>
              <a:buNone/>
              <a:defRPr/>
            </a:pPr>
            <a:r>
              <a:rPr kumimoji="1" lang="en-US" altLang="zh-CN" sz="2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 </a:t>
            </a:r>
            <a:endParaRPr kumimoji="1" lang="en-US" altLang="zh-CN" sz="2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2159620" name="AutoShape 4"/>
          <p:cNvSpPr/>
          <p:nvPr/>
        </p:nvSpPr>
        <p:spPr>
          <a:xfrm>
            <a:off x="350838" y="1416050"/>
            <a:ext cx="5588000" cy="452438"/>
          </a:xfrm>
          <a:prstGeom prst="homePlate">
            <a:avLst>
              <a:gd name="adj" fmla="val 308771"/>
            </a:avLst>
          </a:prstGeom>
          <a:gradFill rotWithShape="0">
            <a:gsLst>
              <a:gs pos="0">
                <a:srgbClr val="FC9FCB">
                  <a:alpha val="100000"/>
                </a:srgbClr>
              </a:gs>
              <a:gs pos="13000">
                <a:srgbClr val="F8B049">
                  <a:alpha val="100000"/>
                </a:srgbClr>
              </a:gs>
              <a:gs pos="21001">
                <a:srgbClr val="F8B049">
                  <a:alpha val="100000"/>
                </a:srgbClr>
              </a:gs>
              <a:gs pos="63000">
                <a:srgbClr val="FEE7F2">
                  <a:alpha val="100000"/>
                </a:srgbClr>
              </a:gs>
              <a:gs pos="67000">
                <a:srgbClr val="F952A0">
                  <a:alpha val="100000"/>
                </a:srgbClr>
              </a:gs>
              <a:gs pos="69000">
                <a:srgbClr val="C50849">
                  <a:alpha val="100000"/>
                </a:srgbClr>
              </a:gs>
              <a:gs pos="82001">
                <a:srgbClr val="B43E85">
                  <a:alpha val="100000"/>
                </a:srgbClr>
              </a:gs>
              <a:gs pos="100000">
                <a:srgbClr val="F8B049">
                  <a:alpha val="100000"/>
                </a:srgbClr>
              </a:gs>
            </a:gsLst>
            <a:lin ang="5400000" scaled="1"/>
            <a:tileRect/>
          </a:gradFill>
          <a:ln w="12700">
            <a:noFill/>
          </a:ln>
        </p:spPr>
        <p:txBody>
          <a:bodyPr wrap="none" lIns="73018" tIns="36509" rIns="73018" bIns="36509"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lnSpc>
                <a:spcPct val="90000"/>
              </a:lnSpc>
              <a:spcBef>
                <a:spcPct val="0"/>
              </a:spcBef>
              <a:buClr>
                <a:schemeClr val="tx2"/>
              </a:buClr>
              <a:buSzPct val="85000"/>
              <a:buNone/>
            </a:pPr>
            <a:r>
              <a:rPr lang="en-US" altLang="zh-CN" sz="2800" dirty="0">
                <a:solidFill>
                  <a:srgbClr val="336600"/>
                </a:solidFill>
                <a:latin typeface="华文新魏" panose="02010800040101010101" pitchFamily="2" charset="-122"/>
                <a:ea typeface="华文新魏" panose="02010800040101010101" pitchFamily="2" charset="-122"/>
              </a:rPr>
              <a:t>2</a:t>
            </a:r>
            <a:r>
              <a:rPr lang="en-US" altLang="zh-CN" sz="2800" dirty="0">
                <a:solidFill>
                  <a:schemeClr val="hlink"/>
                </a:solidFill>
                <a:latin typeface="华文新魏" panose="02010800040101010101" pitchFamily="2" charset="-122"/>
                <a:ea typeface="华文新魏" panose="02010800040101010101" pitchFamily="2" charset="-122"/>
              </a:rPr>
              <a:t> </a:t>
            </a:r>
            <a:r>
              <a:rPr lang="zh-CN" altLang="en-US" sz="2800" dirty="0">
                <a:solidFill>
                  <a:srgbClr val="336600"/>
                </a:solidFill>
                <a:latin typeface="华文新魏" panose="02010800040101010101" pitchFamily="2" charset="-122"/>
                <a:ea typeface="华文新魏" panose="02010800040101010101" pitchFamily="2" charset="-122"/>
              </a:rPr>
              <a:t>综合代码的编写标准（续</a:t>
            </a:r>
            <a:r>
              <a:rPr lang="en-US" altLang="zh-CN" sz="2800" dirty="0">
                <a:solidFill>
                  <a:srgbClr val="336600"/>
                </a:solidFill>
                <a:latin typeface="华文新魏" panose="02010800040101010101" pitchFamily="2" charset="-122"/>
                <a:ea typeface="华文新魏" panose="02010800040101010101" pitchFamily="2" charset="-122"/>
              </a:rPr>
              <a:t>5</a:t>
            </a:r>
            <a:r>
              <a:rPr lang="zh-CN" altLang="en-US" sz="2800" dirty="0">
                <a:solidFill>
                  <a:srgbClr val="336600"/>
                </a:solidFill>
                <a:latin typeface="华文新魏" panose="02010800040101010101" pitchFamily="2" charset="-122"/>
                <a:ea typeface="华文新魏" panose="02010800040101010101" pitchFamily="2" charset="-122"/>
              </a:rPr>
              <a:t>）</a:t>
            </a:r>
            <a:endParaRPr lang="zh-CN" altLang="en-US" sz="2800" dirty="0">
              <a:solidFill>
                <a:srgbClr val="336600"/>
              </a:solidFill>
              <a:latin typeface="华文新魏" panose="02010800040101010101" pitchFamily="2" charset="-122"/>
              <a:ea typeface="华文新魏" panose="02010800040101010101" pitchFamily="2" charset="-122"/>
            </a:endParaRPr>
          </a:p>
        </p:txBody>
      </p:sp>
      <p:grpSp>
        <p:nvGrpSpPr>
          <p:cNvPr id="2159651" name="Group 35"/>
          <p:cNvGrpSpPr/>
          <p:nvPr/>
        </p:nvGrpSpPr>
        <p:grpSpPr>
          <a:xfrm>
            <a:off x="4802188" y="4691063"/>
            <a:ext cx="2951162" cy="1079500"/>
            <a:chOff x="3432" y="2895"/>
            <a:chExt cx="1859" cy="680"/>
          </a:xfrm>
        </p:grpSpPr>
        <p:sp>
          <p:nvSpPr>
            <p:cNvPr id="186375" name="Rectangle 21"/>
            <p:cNvSpPr/>
            <p:nvPr/>
          </p:nvSpPr>
          <p:spPr>
            <a:xfrm>
              <a:off x="3432" y="2895"/>
              <a:ext cx="1859" cy="680"/>
            </a:xfrm>
            <a:prstGeom prst="rect">
              <a:avLst/>
            </a:prstGeom>
            <a:solidFill>
              <a:srgbClr val="99CCFF"/>
            </a:solidFill>
            <a:ln w="9525">
              <a:noFill/>
            </a:ln>
            <a:effectLst>
              <a:outerShdw dist="107763" dir="2699999" algn="ctr" rotWithShape="0">
                <a:srgbClr val="808080"/>
              </a:outerShdw>
            </a:effectLst>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buClr>
                  <a:schemeClr val="tx2"/>
                </a:buClr>
                <a:buFontTx/>
                <a:buNone/>
              </a:pPr>
              <a:endParaRPr lang="en-US" altLang="zh-CN" sz="2000" b="0" dirty="0">
                <a:solidFill>
                  <a:schemeClr val="bg2"/>
                </a:solidFill>
                <a:latin typeface="Times New Roman" panose="02020603050405020304" pitchFamily="18" charset="0"/>
              </a:endParaRPr>
            </a:p>
          </p:txBody>
        </p:sp>
        <p:sp>
          <p:nvSpPr>
            <p:cNvPr id="186376" name="AutoShape 22"/>
            <p:cNvSpPr/>
            <p:nvPr/>
          </p:nvSpPr>
          <p:spPr>
            <a:xfrm rot="5400000">
              <a:off x="4189" y="3135"/>
              <a:ext cx="262" cy="384"/>
            </a:xfrm>
            <a:prstGeom prst="triangle">
              <a:avLst>
                <a:gd name="adj" fmla="val 50000"/>
              </a:avLst>
            </a:prstGeom>
            <a:solidFill>
              <a:schemeClr val="bg2"/>
            </a:solid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186377" name="Line 23"/>
            <p:cNvSpPr/>
            <p:nvPr/>
          </p:nvSpPr>
          <p:spPr>
            <a:xfrm>
              <a:off x="3743" y="3327"/>
              <a:ext cx="385" cy="0"/>
            </a:xfrm>
            <a:prstGeom prst="line">
              <a:avLst/>
            </a:prstGeom>
            <a:ln w="9525" cap="flat" cmpd="sng">
              <a:solidFill>
                <a:schemeClr val="tx1"/>
              </a:solidFill>
              <a:prstDash val="solid"/>
              <a:headEnd type="none" w="med" len="med"/>
              <a:tailEnd type="none" w="med" len="med"/>
            </a:ln>
          </p:spPr>
        </p:sp>
        <p:sp>
          <p:nvSpPr>
            <p:cNvPr id="186378" name="Line 24"/>
            <p:cNvSpPr/>
            <p:nvPr/>
          </p:nvSpPr>
          <p:spPr>
            <a:xfrm>
              <a:off x="4512" y="3327"/>
              <a:ext cx="337" cy="0"/>
            </a:xfrm>
            <a:prstGeom prst="line">
              <a:avLst/>
            </a:prstGeom>
            <a:ln w="9525" cap="flat" cmpd="sng">
              <a:solidFill>
                <a:schemeClr val="tx1"/>
              </a:solidFill>
              <a:prstDash val="solid"/>
              <a:headEnd type="none" w="med" len="med"/>
              <a:tailEnd type="none" w="med" len="med"/>
            </a:ln>
          </p:spPr>
        </p:sp>
        <p:sp>
          <p:nvSpPr>
            <p:cNvPr id="186379" name="Text Box 29"/>
            <p:cNvSpPr txBox="1"/>
            <p:nvPr/>
          </p:nvSpPr>
          <p:spPr>
            <a:xfrm>
              <a:off x="3570" y="3173"/>
              <a:ext cx="240"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d</a:t>
              </a:r>
              <a:endParaRPr lang="en-US" altLang="zh-CN" sz="2000" b="0" dirty="0">
                <a:solidFill>
                  <a:schemeClr val="bg2"/>
                </a:solidFill>
                <a:latin typeface="Times New Roman" panose="02020603050405020304" pitchFamily="18" charset="0"/>
              </a:endParaRPr>
            </a:p>
          </p:txBody>
        </p:sp>
        <p:sp>
          <p:nvSpPr>
            <p:cNvPr id="186380" name="Text Box 30"/>
            <p:cNvSpPr txBox="1"/>
            <p:nvPr/>
          </p:nvSpPr>
          <p:spPr>
            <a:xfrm>
              <a:off x="4771" y="3174"/>
              <a:ext cx="432"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out1</a:t>
              </a:r>
              <a:endParaRPr lang="en-US" altLang="zh-CN" sz="2000" b="0" dirty="0">
                <a:latin typeface="Times New Roman" panose="02020603050405020304" pitchFamily="18" charset="0"/>
              </a:endParaRPr>
            </a:p>
          </p:txBody>
        </p:sp>
        <p:sp>
          <p:nvSpPr>
            <p:cNvPr id="186381" name="Text Box 31"/>
            <p:cNvSpPr txBox="1"/>
            <p:nvPr/>
          </p:nvSpPr>
          <p:spPr>
            <a:xfrm>
              <a:off x="4022" y="2935"/>
              <a:ext cx="624"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dirty="0">
                  <a:solidFill>
                    <a:schemeClr val="bg2"/>
                  </a:solidFill>
                  <a:latin typeface="Times New Roman" panose="02020603050405020304" pitchFamily="18" charset="0"/>
                </a:rPr>
                <a:t>BUFF</a:t>
              </a:r>
              <a:endParaRPr lang="en-US" altLang="zh-CN" sz="2000" dirty="0">
                <a:solidFill>
                  <a:schemeClr val="bg2"/>
                </a:solidFill>
                <a:latin typeface="Times New Roman" panose="02020603050405020304" pitchFamily="18" charset="0"/>
              </a:endParaRPr>
            </a:p>
          </p:txBody>
        </p:sp>
      </p:gr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2159620"/>
                                        </p:tgtEl>
                                        <p:attrNameLst>
                                          <p:attrName>style.visibility</p:attrName>
                                        </p:attrNameLst>
                                      </p:cBhvr>
                                      <p:to>
                                        <p:strVal val="visible"/>
                                      </p:to>
                                    </p:set>
                                    <p:anim calcmode="lin" valueType="num">
                                      <p:cBhvr>
                                        <p:cTn id="7" dur="500" fill="hold"/>
                                        <p:tgtEl>
                                          <p:spTgt spid="2159620"/>
                                        </p:tgtEl>
                                        <p:attrNameLst>
                                          <p:attrName>ppt_x</p:attrName>
                                        </p:attrNameLst>
                                      </p:cBhvr>
                                      <p:tavLst>
                                        <p:tav tm="0">
                                          <p:val>
                                            <p:strVal val="#ppt_x-#ppt_w/2"/>
                                          </p:val>
                                        </p:tav>
                                        <p:tav tm="100000">
                                          <p:val>
                                            <p:strVal val="#ppt_x"/>
                                          </p:val>
                                        </p:tav>
                                      </p:tavLst>
                                    </p:anim>
                                    <p:anim calcmode="lin" valueType="num">
                                      <p:cBhvr>
                                        <p:cTn id="8" dur="500" fill="hold"/>
                                        <p:tgtEl>
                                          <p:spTgt spid="2159620"/>
                                        </p:tgtEl>
                                        <p:attrNameLst>
                                          <p:attrName>ppt_y</p:attrName>
                                        </p:attrNameLst>
                                      </p:cBhvr>
                                      <p:tavLst>
                                        <p:tav tm="0">
                                          <p:val>
                                            <p:strVal val="#ppt_y"/>
                                          </p:val>
                                        </p:tav>
                                        <p:tav tm="100000">
                                          <p:val>
                                            <p:strVal val="#ppt_y"/>
                                          </p:val>
                                        </p:tav>
                                      </p:tavLst>
                                    </p:anim>
                                    <p:anim calcmode="lin" valueType="num">
                                      <p:cBhvr>
                                        <p:cTn id="9" dur="500" fill="hold"/>
                                        <p:tgtEl>
                                          <p:spTgt spid="2159620"/>
                                        </p:tgtEl>
                                        <p:attrNameLst>
                                          <p:attrName>ppt_w</p:attrName>
                                        </p:attrNameLst>
                                      </p:cBhvr>
                                      <p:tavLst>
                                        <p:tav tm="0">
                                          <p:val>
                                            <p:fltVal val="0.000000"/>
                                          </p:val>
                                        </p:tav>
                                        <p:tav tm="100000">
                                          <p:val>
                                            <p:strVal val="#ppt_w"/>
                                          </p:val>
                                        </p:tav>
                                      </p:tavLst>
                                    </p:anim>
                                    <p:anim calcmode="lin" valueType="num">
                                      <p:cBhvr>
                                        <p:cTn id="10" dur="500" fill="hold"/>
                                        <p:tgtEl>
                                          <p:spTgt spid="2159620"/>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2159619"/>
                                        </p:tgtEl>
                                        <p:attrNameLst>
                                          <p:attrName>style.visibility</p:attrName>
                                        </p:attrNameLst>
                                      </p:cBhvr>
                                      <p:to>
                                        <p:strVal val="visible"/>
                                      </p:to>
                                    </p:set>
                                    <p:anim calcmode="lin" valueType="num">
                                      <p:cBhvr additive="base">
                                        <p:cTn id="14" dur="500" fill="hold"/>
                                        <p:tgtEl>
                                          <p:spTgt spid="2159619"/>
                                        </p:tgtEl>
                                        <p:attrNameLst>
                                          <p:attrName>ppt_x</p:attrName>
                                        </p:attrNameLst>
                                      </p:cBhvr>
                                      <p:tavLst>
                                        <p:tav tm="0">
                                          <p:val>
                                            <p:strVal val="#ppt_x"/>
                                          </p:val>
                                        </p:tav>
                                        <p:tav tm="100000">
                                          <p:val>
                                            <p:strVal val="#ppt_x"/>
                                          </p:val>
                                        </p:tav>
                                      </p:tavLst>
                                    </p:anim>
                                    <p:anim calcmode="lin" valueType="num">
                                      <p:cBhvr additive="base">
                                        <p:cTn id="15" dur="500" fill="hold"/>
                                        <p:tgtEl>
                                          <p:spTgt spid="215961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2159651"/>
                                        </p:tgtEl>
                                        <p:attrNameLst>
                                          <p:attrName>style.visibility</p:attrName>
                                        </p:attrNameLst>
                                      </p:cBhvr>
                                      <p:to>
                                        <p:strVal val="visible"/>
                                      </p:to>
                                    </p:set>
                                    <p:anim calcmode="lin" valueType="num">
                                      <p:cBhvr additive="base">
                                        <p:cTn id="20" dur="500" fill="hold"/>
                                        <p:tgtEl>
                                          <p:spTgt spid="2159651"/>
                                        </p:tgtEl>
                                        <p:attrNameLst>
                                          <p:attrName>ppt_x</p:attrName>
                                        </p:attrNameLst>
                                      </p:cBhvr>
                                      <p:tavLst>
                                        <p:tav tm="0">
                                          <p:val>
                                            <p:strVal val="1+#ppt_w/2"/>
                                          </p:val>
                                        </p:tav>
                                        <p:tav tm="100000">
                                          <p:val>
                                            <p:strVal val="#ppt_x"/>
                                          </p:val>
                                        </p:tav>
                                      </p:tavLst>
                                    </p:anim>
                                    <p:anim calcmode="lin" valueType="num">
                                      <p:cBhvr additive="base">
                                        <p:cTn id="21" dur="500" fill="hold"/>
                                        <p:tgtEl>
                                          <p:spTgt spid="21596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9619" grpId="0"/>
      <p:bldP spid="215962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8"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88419" name="Rectangle 1026"/>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2  Verilog HDL</a:t>
            </a:r>
            <a:r>
              <a:rPr lang="zh-CN" altLang="en-US" dirty="0">
                <a:latin typeface="华文楷体" panose="02010600040101010101" pitchFamily="2" charset="-122"/>
              </a:rPr>
              <a:t>基本结构</a:t>
            </a:r>
            <a:endParaRPr lang="zh-CN" altLang="en-US" dirty="0">
              <a:latin typeface="华文楷体" panose="02010600040101010101" pitchFamily="2" charset="-122"/>
            </a:endParaRPr>
          </a:p>
        </p:txBody>
      </p:sp>
      <p:sp>
        <p:nvSpPr>
          <p:cNvPr id="2096131" name="Rectangle 1027"/>
          <p:cNvSpPr>
            <a:spLocks noGrp="1"/>
          </p:cNvSpPr>
          <p:nvPr>
            <p:ph idx="1"/>
          </p:nvPr>
        </p:nvSpPr>
        <p:spPr>
          <a:xfrm>
            <a:off x="246063" y="1911350"/>
            <a:ext cx="8566150" cy="4606925"/>
          </a:xfrm>
          <a:ln/>
        </p:spPr>
        <p:txBody>
          <a:bodyPr vert="horz" wrap="square" lIns="91440" tIns="45720" rIns="91440" bIns="45720" anchor="t" anchorCtr="0"/>
          <a:p>
            <a:pPr marL="386080" indent="-386080" algn="just">
              <a:lnSpc>
                <a:spcPct val="110000"/>
              </a:lnSpc>
              <a:buClr>
                <a:schemeClr val="hlink"/>
              </a:buClr>
              <a:buSzPct val="80000"/>
              <a:buNone/>
            </a:pPr>
            <a:r>
              <a:rPr lang="zh-CN" altLang="en-US" sz="2200" dirty="0">
                <a:solidFill>
                  <a:srgbClr val="CC0099"/>
                </a:solidFill>
                <a:latin typeface="宋体" panose="02010600030101010101" pitchFamily="2" charset="-122"/>
              </a:rPr>
              <a:t>（</a:t>
            </a:r>
            <a:r>
              <a:rPr lang="en-US" altLang="zh-CN" sz="2200" dirty="0">
                <a:solidFill>
                  <a:srgbClr val="CC0099"/>
                </a:solidFill>
                <a:latin typeface="宋体" panose="02010600030101010101" pitchFamily="2" charset="-122"/>
              </a:rPr>
              <a:t>11</a:t>
            </a:r>
            <a:r>
              <a:rPr lang="zh-CN" altLang="en-US" sz="2200" dirty="0">
                <a:solidFill>
                  <a:srgbClr val="CC0099"/>
                </a:solidFill>
                <a:latin typeface="宋体" panose="02010600030101010101" pitchFamily="2" charset="-122"/>
              </a:rPr>
              <a:t>）</a:t>
            </a:r>
            <a:r>
              <a:rPr lang="zh-CN" altLang="en-US" sz="2000" dirty="0">
                <a:latin typeface="宋体" panose="02010600030101010101" pitchFamily="2" charset="-122"/>
              </a:rPr>
              <a:t>所有内部状态寄存器必须是可复位的，这是为了使</a:t>
            </a:r>
            <a:r>
              <a:rPr lang="en-US" altLang="zh-CN" sz="2000" dirty="0">
                <a:latin typeface="宋体" panose="02010600030101010101" pitchFamily="2" charset="-122"/>
              </a:rPr>
              <a:t>RTL</a:t>
            </a:r>
            <a:r>
              <a:rPr lang="zh-CN" altLang="en-US" sz="2000" dirty="0">
                <a:latin typeface="宋体" panose="02010600030101010101" pitchFamily="2" charset="-122"/>
              </a:rPr>
              <a:t>级和门级描述能够被复位成同一个已知的状态，以便进行门级逻辑验证。</a:t>
            </a:r>
            <a:endParaRPr lang="zh-CN" altLang="en-US" sz="2000" dirty="0">
              <a:latin typeface="宋体" panose="02010600030101010101" pitchFamily="2" charset="-122"/>
            </a:endParaRPr>
          </a:p>
          <a:p>
            <a:pPr marL="386080" indent="-386080" algn="just">
              <a:lnSpc>
                <a:spcPct val="110000"/>
              </a:lnSpc>
              <a:buClr>
                <a:schemeClr val="hlink"/>
              </a:buClr>
              <a:buSzPct val="80000"/>
              <a:buNone/>
            </a:pPr>
            <a:r>
              <a:rPr lang="zh-CN" altLang="en-US" sz="2200" dirty="0">
                <a:solidFill>
                  <a:srgbClr val="CC0099"/>
                </a:solidFill>
                <a:latin typeface="宋体" panose="02010600030101010101" pitchFamily="2" charset="-122"/>
              </a:rPr>
              <a:t>（</a:t>
            </a:r>
            <a:r>
              <a:rPr lang="en-US" altLang="zh-CN" sz="2200" dirty="0">
                <a:solidFill>
                  <a:srgbClr val="CC0099"/>
                </a:solidFill>
                <a:latin typeface="宋体" panose="02010600030101010101" pitchFamily="2" charset="-122"/>
              </a:rPr>
              <a:t>12</a:t>
            </a:r>
            <a:r>
              <a:rPr lang="zh-CN" altLang="en-US" sz="2200" dirty="0">
                <a:solidFill>
                  <a:srgbClr val="CC0099"/>
                </a:solidFill>
                <a:latin typeface="宋体" panose="02010600030101010101" pitchFamily="2" charset="-122"/>
              </a:rPr>
              <a:t>）</a:t>
            </a:r>
            <a:r>
              <a:rPr lang="zh-CN" altLang="en-US" sz="2000" dirty="0">
                <a:latin typeface="宋体" panose="02010600030101010101" pitchFamily="2" charset="-122"/>
              </a:rPr>
              <a:t>对存在无效状态的有限状态机和其他时序电路（如</a:t>
            </a:r>
            <a:r>
              <a:rPr lang="en-US" altLang="zh-CN" sz="2000" dirty="0">
                <a:latin typeface="宋体" panose="02010600030101010101" pitchFamily="2" charset="-122"/>
              </a:rPr>
              <a:t>4</a:t>
            </a:r>
            <a:r>
              <a:rPr lang="zh-CN" altLang="en-US" sz="2000" dirty="0">
                <a:latin typeface="宋体" panose="02010600030101010101" pitchFamily="2" charset="-122"/>
              </a:rPr>
              <a:t>位十进制计数器有</a:t>
            </a:r>
            <a:r>
              <a:rPr lang="en-US" altLang="zh-CN" sz="2000" dirty="0">
                <a:latin typeface="宋体" panose="02010600030101010101" pitchFamily="2" charset="-122"/>
              </a:rPr>
              <a:t>6</a:t>
            </a:r>
            <a:r>
              <a:rPr lang="zh-CN" altLang="en-US" sz="2000" dirty="0">
                <a:latin typeface="宋体" panose="02010600030101010101" pitchFamily="2" charset="-122"/>
              </a:rPr>
              <a:t>个无效状态），必须明确描述所有的</a:t>
            </a:r>
            <a:r>
              <a:rPr lang="en-US" altLang="zh-CN" sz="2000" dirty="0">
                <a:latin typeface="宋体" panose="02010600030101010101" pitchFamily="2" charset="-122"/>
              </a:rPr>
              <a:t>2</a:t>
            </a:r>
            <a:r>
              <a:rPr lang="zh-CN" altLang="en-US" sz="2000" dirty="0">
                <a:latin typeface="宋体" panose="02010600030101010101" pitchFamily="2" charset="-122"/>
              </a:rPr>
              <a:t>的</a:t>
            </a:r>
            <a:r>
              <a:rPr lang="en-US" altLang="zh-CN" sz="2000" dirty="0">
                <a:latin typeface="宋体" panose="02010600030101010101" pitchFamily="2" charset="-122"/>
              </a:rPr>
              <a:t>N</a:t>
            </a:r>
            <a:r>
              <a:rPr lang="zh-CN" altLang="en-US" sz="2000" dirty="0">
                <a:latin typeface="宋体" panose="02010600030101010101" pitchFamily="2" charset="-122"/>
              </a:rPr>
              <a:t>次幂种状态下的行为（包括无效状态），才能综合出安全可靠的状态机。</a:t>
            </a:r>
            <a:endParaRPr lang="zh-CN" altLang="en-US" sz="2000" dirty="0">
              <a:latin typeface="宋体" panose="02010600030101010101" pitchFamily="2" charset="-122"/>
            </a:endParaRPr>
          </a:p>
          <a:p>
            <a:pPr marL="386080" indent="-386080" algn="just">
              <a:lnSpc>
                <a:spcPct val="110000"/>
              </a:lnSpc>
              <a:buClr>
                <a:schemeClr val="hlink"/>
              </a:buClr>
              <a:buSzPct val="80000"/>
              <a:buNone/>
            </a:pPr>
            <a:r>
              <a:rPr lang="zh-CN" altLang="en-US" sz="2200" dirty="0">
                <a:solidFill>
                  <a:srgbClr val="CC0099"/>
                </a:solidFill>
                <a:latin typeface="宋体" panose="02010600030101010101" pitchFamily="2" charset="-122"/>
              </a:rPr>
              <a:t>（</a:t>
            </a:r>
            <a:r>
              <a:rPr lang="en-US" altLang="zh-CN" sz="2200" dirty="0">
                <a:solidFill>
                  <a:srgbClr val="CC0099"/>
                </a:solidFill>
                <a:latin typeface="宋体" panose="02010600030101010101" pitchFamily="2" charset="-122"/>
              </a:rPr>
              <a:t>15</a:t>
            </a:r>
            <a:r>
              <a:rPr lang="zh-CN" altLang="en-US" sz="2200" dirty="0">
                <a:solidFill>
                  <a:srgbClr val="CC0099"/>
                </a:solidFill>
                <a:latin typeface="宋体" panose="02010600030101010101" pitchFamily="2" charset="-122"/>
              </a:rPr>
              <a:t>）</a:t>
            </a:r>
            <a:r>
              <a:rPr lang="zh-CN" altLang="en-US" sz="2000" dirty="0">
                <a:latin typeface="宋体" panose="02010600030101010101" pitchFamily="2" charset="-122"/>
              </a:rPr>
              <a:t>一般地，</a:t>
            </a:r>
            <a:r>
              <a:rPr lang="zh-CN" altLang="en-US" sz="2000" dirty="0">
                <a:solidFill>
                  <a:srgbClr val="CC3300"/>
                </a:solidFill>
                <a:latin typeface="宋体" panose="02010600030101010101" pitchFamily="2" charset="-122"/>
              </a:rPr>
              <a:t>在赋值语句中不能使用延迟</a:t>
            </a:r>
            <a:r>
              <a:rPr lang="zh-CN" altLang="en-US" sz="2000" dirty="0">
                <a:latin typeface="宋体" panose="02010600030101010101" pitchFamily="2" charset="-122"/>
              </a:rPr>
              <a:t>，否则是不可综合的。</a:t>
            </a:r>
            <a:endParaRPr lang="zh-CN" altLang="en-US" sz="2000" dirty="0">
              <a:latin typeface="宋体" panose="02010600030101010101" pitchFamily="2" charset="-122"/>
            </a:endParaRPr>
          </a:p>
          <a:p>
            <a:pPr marL="386080" indent="-386080" algn="just">
              <a:lnSpc>
                <a:spcPct val="110000"/>
              </a:lnSpc>
              <a:buClr>
                <a:schemeClr val="hlink"/>
              </a:buClr>
              <a:buSzPct val="80000"/>
              <a:buNone/>
            </a:pPr>
            <a:r>
              <a:rPr lang="zh-CN" altLang="en-US" sz="2200" dirty="0">
                <a:solidFill>
                  <a:srgbClr val="CC0099"/>
                </a:solidFill>
                <a:latin typeface="宋体" panose="02010600030101010101" pitchFamily="2" charset="-122"/>
              </a:rPr>
              <a:t>（</a:t>
            </a:r>
            <a:r>
              <a:rPr lang="en-US" altLang="zh-CN" sz="2200" dirty="0">
                <a:solidFill>
                  <a:srgbClr val="CC0099"/>
                </a:solidFill>
                <a:latin typeface="宋体" panose="02010600030101010101" pitchFamily="2" charset="-122"/>
              </a:rPr>
              <a:t>14</a:t>
            </a:r>
            <a:r>
              <a:rPr lang="zh-CN" altLang="en-US" sz="2200" dirty="0">
                <a:solidFill>
                  <a:srgbClr val="CC0099"/>
                </a:solidFill>
                <a:latin typeface="宋体" panose="02010600030101010101" pitchFamily="2" charset="-122"/>
              </a:rPr>
              <a:t>）</a:t>
            </a:r>
            <a:r>
              <a:rPr lang="zh-CN" altLang="en-US" sz="2000" dirty="0">
                <a:solidFill>
                  <a:srgbClr val="CC3300"/>
                </a:solidFill>
                <a:latin typeface="宋体" panose="02010600030101010101" pitchFamily="2" charset="-122"/>
              </a:rPr>
              <a:t>不要使用</a:t>
            </a:r>
            <a:r>
              <a:rPr lang="en-US" altLang="zh-CN" sz="2000" dirty="0">
                <a:solidFill>
                  <a:srgbClr val="CC3300"/>
                </a:solidFill>
                <a:latin typeface="宋体" panose="02010600030101010101" pitchFamily="2" charset="-122"/>
              </a:rPr>
              <a:t>integer</a:t>
            </a:r>
            <a:r>
              <a:rPr lang="zh-CN" altLang="en-US" sz="2000" dirty="0">
                <a:solidFill>
                  <a:srgbClr val="CC3300"/>
                </a:solidFill>
                <a:latin typeface="宋体" panose="02010600030101010101" pitchFamily="2" charset="-122"/>
              </a:rPr>
              <a:t>型和</a:t>
            </a:r>
            <a:r>
              <a:rPr lang="en-US" altLang="zh-CN" sz="2000" dirty="0">
                <a:solidFill>
                  <a:srgbClr val="CC3300"/>
                </a:solidFill>
                <a:latin typeface="宋体" panose="02010600030101010101" pitchFamily="2" charset="-122"/>
              </a:rPr>
              <a:t>time</a:t>
            </a:r>
            <a:r>
              <a:rPr lang="zh-CN" altLang="en-US" sz="2000" dirty="0">
                <a:solidFill>
                  <a:srgbClr val="CC3300"/>
                </a:solidFill>
                <a:latin typeface="宋体" panose="02010600030101010101" pitchFamily="2" charset="-122"/>
              </a:rPr>
              <a:t>型寄存器</a:t>
            </a:r>
            <a:r>
              <a:rPr lang="zh-CN" altLang="en-US" sz="2000" dirty="0">
                <a:latin typeface="宋体" panose="02010600030101010101" pitchFamily="2" charset="-122"/>
              </a:rPr>
              <a:t>，否则将分别综合成</a:t>
            </a:r>
            <a:r>
              <a:rPr lang="en-US" altLang="zh-CN" sz="2000" dirty="0">
                <a:latin typeface="宋体" panose="02010600030101010101" pitchFamily="2" charset="-122"/>
              </a:rPr>
              <a:t>52</a:t>
            </a:r>
            <a:r>
              <a:rPr lang="zh-CN" altLang="en-US" sz="2000" dirty="0">
                <a:latin typeface="宋体" panose="02010600030101010101" pitchFamily="2" charset="-122"/>
              </a:rPr>
              <a:t>位和</a:t>
            </a:r>
            <a:r>
              <a:rPr lang="en-US" altLang="zh-CN" sz="2000" dirty="0">
                <a:latin typeface="宋体" panose="02010600030101010101" pitchFamily="2" charset="-122"/>
              </a:rPr>
              <a:t>64</a:t>
            </a:r>
            <a:r>
              <a:rPr lang="zh-CN" altLang="en-US" sz="2000" dirty="0">
                <a:latin typeface="宋体" panose="02010600030101010101" pitchFamily="2" charset="-122"/>
              </a:rPr>
              <a:t>位的总线。</a:t>
            </a:r>
            <a:endParaRPr lang="zh-CN" altLang="en-US" sz="2000" dirty="0">
              <a:latin typeface="宋体" panose="02010600030101010101" pitchFamily="2" charset="-122"/>
            </a:endParaRPr>
          </a:p>
          <a:p>
            <a:pPr marL="386080" indent="-386080" algn="just">
              <a:lnSpc>
                <a:spcPct val="110000"/>
              </a:lnSpc>
              <a:buClr>
                <a:schemeClr val="hlink"/>
              </a:buClr>
              <a:buSzPct val="80000"/>
              <a:buNone/>
            </a:pPr>
            <a:r>
              <a:rPr lang="zh-CN" altLang="en-US" sz="2200" dirty="0">
                <a:solidFill>
                  <a:srgbClr val="CC0099"/>
                </a:solidFill>
                <a:latin typeface="宋体" panose="02010600030101010101" pitchFamily="2" charset="-122"/>
              </a:rPr>
              <a:t>（</a:t>
            </a:r>
            <a:r>
              <a:rPr lang="en-US" altLang="zh-CN" sz="2200" dirty="0">
                <a:solidFill>
                  <a:srgbClr val="CC0099"/>
                </a:solidFill>
                <a:latin typeface="宋体" panose="02010600030101010101" pitchFamily="2" charset="-122"/>
              </a:rPr>
              <a:t>15</a:t>
            </a:r>
            <a:r>
              <a:rPr lang="zh-CN" altLang="en-US" sz="2200" dirty="0">
                <a:solidFill>
                  <a:srgbClr val="CC0099"/>
                </a:solidFill>
                <a:latin typeface="宋体" panose="02010600030101010101" pitchFamily="2" charset="-122"/>
              </a:rPr>
              <a:t>）</a:t>
            </a:r>
            <a:r>
              <a:rPr lang="zh-CN" altLang="en-US" sz="2000" dirty="0">
                <a:latin typeface="宋体" panose="02010600030101010101" pitchFamily="2" charset="-122"/>
              </a:rPr>
              <a:t>仔细检查代码中使用动态指针（如用指针或地址变量检索的位选择或存储单元）、循环声明或算术运算部分，因为这类代码在综合后会生成大量的门，且难以优化。</a:t>
            </a:r>
            <a:endParaRPr lang="zh-CN" altLang="en-US" sz="2000" dirty="0">
              <a:latin typeface="宋体" panose="02010600030101010101" pitchFamily="2" charset="-122"/>
            </a:endParaRPr>
          </a:p>
        </p:txBody>
      </p:sp>
      <p:sp>
        <p:nvSpPr>
          <p:cNvPr id="2096132" name="AutoShape 1028"/>
          <p:cNvSpPr/>
          <p:nvPr/>
        </p:nvSpPr>
        <p:spPr>
          <a:xfrm>
            <a:off x="444500" y="1338263"/>
            <a:ext cx="5630863" cy="430212"/>
          </a:xfrm>
          <a:prstGeom prst="homePlate">
            <a:avLst>
              <a:gd name="adj" fmla="val 327214"/>
            </a:avLst>
          </a:prstGeom>
          <a:gradFill rotWithShape="0">
            <a:gsLst>
              <a:gs pos="0">
                <a:srgbClr val="FC9FCB">
                  <a:alpha val="100000"/>
                </a:srgbClr>
              </a:gs>
              <a:gs pos="13000">
                <a:srgbClr val="F8B049">
                  <a:alpha val="100000"/>
                </a:srgbClr>
              </a:gs>
              <a:gs pos="21001">
                <a:srgbClr val="F8B049">
                  <a:alpha val="100000"/>
                </a:srgbClr>
              </a:gs>
              <a:gs pos="63000">
                <a:srgbClr val="FEE7F2">
                  <a:alpha val="100000"/>
                </a:srgbClr>
              </a:gs>
              <a:gs pos="67000">
                <a:srgbClr val="F952A0">
                  <a:alpha val="100000"/>
                </a:srgbClr>
              </a:gs>
              <a:gs pos="69000">
                <a:srgbClr val="C50849">
                  <a:alpha val="100000"/>
                </a:srgbClr>
              </a:gs>
              <a:gs pos="82001">
                <a:srgbClr val="B43E85">
                  <a:alpha val="100000"/>
                </a:srgbClr>
              </a:gs>
              <a:gs pos="100000">
                <a:srgbClr val="F8B049">
                  <a:alpha val="100000"/>
                </a:srgbClr>
              </a:gs>
            </a:gsLst>
            <a:lin ang="5400000" scaled="1"/>
            <a:tileRect/>
          </a:gradFill>
          <a:ln w="12700">
            <a:noFill/>
          </a:ln>
        </p:spPr>
        <p:txBody>
          <a:bodyPr wrap="none" lIns="73018" tIns="36509" rIns="73018" bIns="36509"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lnSpc>
                <a:spcPct val="90000"/>
              </a:lnSpc>
              <a:spcBef>
                <a:spcPct val="0"/>
              </a:spcBef>
              <a:buClr>
                <a:schemeClr val="tx2"/>
              </a:buClr>
              <a:buSzPct val="85000"/>
              <a:buNone/>
            </a:pPr>
            <a:r>
              <a:rPr lang="en-US" altLang="zh-CN" sz="2800" dirty="0">
                <a:solidFill>
                  <a:srgbClr val="336600"/>
                </a:solidFill>
                <a:latin typeface="华文新魏" panose="02010800040101010101" pitchFamily="2" charset="-122"/>
                <a:ea typeface="华文新魏" panose="02010800040101010101" pitchFamily="2" charset="-122"/>
              </a:rPr>
              <a:t>2</a:t>
            </a:r>
            <a:r>
              <a:rPr lang="en-US" altLang="zh-CN" sz="2800" dirty="0">
                <a:solidFill>
                  <a:schemeClr val="hlink"/>
                </a:solidFill>
                <a:latin typeface="华文新魏" panose="02010800040101010101" pitchFamily="2" charset="-122"/>
                <a:ea typeface="华文新魏" panose="02010800040101010101" pitchFamily="2" charset="-122"/>
              </a:rPr>
              <a:t> </a:t>
            </a:r>
            <a:r>
              <a:rPr lang="zh-CN" altLang="en-US" sz="2800" dirty="0">
                <a:solidFill>
                  <a:srgbClr val="336600"/>
                </a:solidFill>
                <a:latin typeface="华文新魏" panose="02010800040101010101" pitchFamily="2" charset="-122"/>
                <a:ea typeface="华文新魏" panose="02010800040101010101" pitchFamily="2" charset="-122"/>
              </a:rPr>
              <a:t>综合代码的编写标准（续</a:t>
            </a:r>
            <a:r>
              <a:rPr lang="en-US" altLang="zh-CN" sz="2800" dirty="0">
                <a:solidFill>
                  <a:srgbClr val="336600"/>
                </a:solidFill>
                <a:latin typeface="华文新魏" panose="02010800040101010101" pitchFamily="2" charset="-122"/>
                <a:ea typeface="华文新魏" panose="02010800040101010101" pitchFamily="2" charset="-122"/>
              </a:rPr>
              <a:t>4</a:t>
            </a:r>
            <a:r>
              <a:rPr lang="zh-CN" altLang="en-US" sz="2800" dirty="0">
                <a:solidFill>
                  <a:srgbClr val="336600"/>
                </a:solidFill>
                <a:latin typeface="华文新魏" panose="02010800040101010101" pitchFamily="2" charset="-122"/>
                <a:ea typeface="华文新魏" panose="02010800040101010101" pitchFamily="2" charset="-122"/>
              </a:rPr>
              <a:t>）</a:t>
            </a:r>
            <a:endParaRPr lang="zh-CN" altLang="en-US" sz="2800" dirty="0">
              <a:solidFill>
                <a:srgbClr val="336600"/>
              </a:solidFill>
              <a:latin typeface="华文新魏" panose="02010800040101010101" pitchFamily="2" charset="-122"/>
              <a:ea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2096132"/>
                                        </p:tgtEl>
                                        <p:attrNameLst>
                                          <p:attrName>style.visibility</p:attrName>
                                        </p:attrNameLst>
                                      </p:cBhvr>
                                      <p:to>
                                        <p:strVal val="visible"/>
                                      </p:to>
                                    </p:set>
                                    <p:anim calcmode="lin" valueType="num">
                                      <p:cBhvr>
                                        <p:cTn id="7" dur="500" fill="hold"/>
                                        <p:tgtEl>
                                          <p:spTgt spid="2096132"/>
                                        </p:tgtEl>
                                        <p:attrNameLst>
                                          <p:attrName>ppt_x</p:attrName>
                                        </p:attrNameLst>
                                      </p:cBhvr>
                                      <p:tavLst>
                                        <p:tav tm="0">
                                          <p:val>
                                            <p:strVal val="#ppt_x-#ppt_w/2"/>
                                          </p:val>
                                        </p:tav>
                                        <p:tav tm="100000">
                                          <p:val>
                                            <p:strVal val="#ppt_x"/>
                                          </p:val>
                                        </p:tav>
                                      </p:tavLst>
                                    </p:anim>
                                    <p:anim calcmode="lin" valueType="num">
                                      <p:cBhvr>
                                        <p:cTn id="8" dur="500" fill="hold"/>
                                        <p:tgtEl>
                                          <p:spTgt spid="2096132"/>
                                        </p:tgtEl>
                                        <p:attrNameLst>
                                          <p:attrName>ppt_y</p:attrName>
                                        </p:attrNameLst>
                                      </p:cBhvr>
                                      <p:tavLst>
                                        <p:tav tm="0">
                                          <p:val>
                                            <p:strVal val="#ppt_y"/>
                                          </p:val>
                                        </p:tav>
                                        <p:tav tm="100000">
                                          <p:val>
                                            <p:strVal val="#ppt_y"/>
                                          </p:val>
                                        </p:tav>
                                      </p:tavLst>
                                    </p:anim>
                                    <p:anim calcmode="lin" valueType="num">
                                      <p:cBhvr>
                                        <p:cTn id="9" dur="500" fill="hold"/>
                                        <p:tgtEl>
                                          <p:spTgt spid="2096132"/>
                                        </p:tgtEl>
                                        <p:attrNameLst>
                                          <p:attrName>ppt_w</p:attrName>
                                        </p:attrNameLst>
                                      </p:cBhvr>
                                      <p:tavLst>
                                        <p:tav tm="0">
                                          <p:val>
                                            <p:fltVal val="0.000000"/>
                                          </p:val>
                                        </p:tav>
                                        <p:tav tm="100000">
                                          <p:val>
                                            <p:strVal val="#ppt_w"/>
                                          </p:val>
                                        </p:tav>
                                      </p:tavLst>
                                    </p:anim>
                                    <p:anim calcmode="lin" valueType="num">
                                      <p:cBhvr>
                                        <p:cTn id="10" dur="500" fill="hold"/>
                                        <p:tgtEl>
                                          <p:spTgt spid="2096132"/>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2096131"/>
                                        </p:tgtEl>
                                        <p:attrNameLst>
                                          <p:attrName>style.visibility</p:attrName>
                                        </p:attrNameLst>
                                      </p:cBhvr>
                                      <p:to>
                                        <p:strVal val="visible"/>
                                      </p:to>
                                    </p:set>
                                    <p:anim calcmode="lin" valueType="num">
                                      <p:cBhvr additive="base">
                                        <p:cTn id="14" dur="500" fill="hold"/>
                                        <p:tgtEl>
                                          <p:spTgt spid="2096131"/>
                                        </p:tgtEl>
                                        <p:attrNameLst>
                                          <p:attrName>ppt_x</p:attrName>
                                        </p:attrNameLst>
                                      </p:cBhvr>
                                      <p:tavLst>
                                        <p:tav tm="0">
                                          <p:val>
                                            <p:strVal val="#ppt_x"/>
                                          </p:val>
                                        </p:tav>
                                        <p:tav tm="100000">
                                          <p:val>
                                            <p:strVal val="#ppt_x"/>
                                          </p:val>
                                        </p:tav>
                                      </p:tavLst>
                                    </p:anim>
                                    <p:anim calcmode="lin" valueType="num">
                                      <p:cBhvr additive="base">
                                        <p:cTn id="15" dur="500" fill="hold"/>
                                        <p:tgtEl>
                                          <p:spTgt spid="20961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6131" grpId="0"/>
      <p:bldP spid="209613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6"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038786" name="Rectangle 2"/>
          <p:cNvSpPr>
            <a:spLocks noGrp="1"/>
          </p:cNvSpPr>
          <p:nvPr>
            <p:ph type="title"/>
          </p:nvPr>
        </p:nvSpPr>
        <p:spPr>
          <a:xfrm>
            <a:off x="2133600" y="161925"/>
            <a:ext cx="5575300" cy="609600"/>
          </a:xfrm>
          <a:ln/>
        </p:spPr>
        <p:txBody>
          <a:bodyPr vert="horz" wrap="square" lIns="91440" tIns="45720" rIns="91440" bIns="45720" anchor="b" anchorCtr="0"/>
          <a:p>
            <a:pPr eaLnBrk="1" hangingPunct="1"/>
            <a:r>
              <a:rPr lang="en-US" altLang="zh-CN" sz="3200" dirty="0">
                <a:latin typeface="华文楷体" panose="02010600040101010101" pitchFamily="2" charset="-122"/>
              </a:rPr>
              <a:t>3 </a:t>
            </a:r>
            <a:r>
              <a:rPr lang="zh-CN" altLang="en-US" sz="3200" dirty="0">
                <a:latin typeface="华文楷体" panose="02010600040101010101" pitchFamily="2" charset="-122"/>
              </a:rPr>
              <a:t>数据类型及常量、变量</a:t>
            </a:r>
            <a:endParaRPr lang="zh-CN" altLang="en-US" sz="3200" dirty="0">
              <a:latin typeface="华文楷体" panose="02010600040101010101" pitchFamily="2" charset="-122"/>
            </a:endParaRPr>
          </a:p>
        </p:txBody>
      </p:sp>
      <p:sp>
        <p:nvSpPr>
          <p:cNvPr id="2038787" name="Rectangle 3"/>
          <p:cNvSpPr>
            <a:spLocks noGrp="1"/>
          </p:cNvSpPr>
          <p:nvPr>
            <p:ph idx="1"/>
          </p:nvPr>
        </p:nvSpPr>
        <p:spPr>
          <a:xfrm>
            <a:off x="3163888" y="3224213"/>
            <a:ext cx="2822575" cy="2794000"/>
          </a:xfrm>
          <a:ln/>
        </p:spPr>
        <p:txBody>
          <a:bodyPr vert="horz" wrap="square" lIns="91440" tIns="45720" rIns="91440" bIns="45720" anchor="t" anchorCtr="0"/>
          <a:p>
            <a:pPr eaLnBrk="1" hangingPunct="1">
              <a:lnSpc>
                <a:spcPct val="110000"/>
              </a:lnSpc>
              <a:buNone/>
            </a:pPr>
            <a:r>
              <a:rPr lang="zh-CN" altLang="en-US" sz="2800" dirty="0">
                <a:solidFill>
                  <a:srgbClr val="FF0000"/>
                </a:solidFill>
                <a:latin typeface="华文楷体" panose="02010600040101010101" pitchFamily="2" charset="-122"/>
                <a:ea typeface="华文楷体" panose="02010600040101010101" pitchFamily="2" charset="-122"/>
              </a:rPr>
              <a:t>一、数据类型</a:t>
            </a:r>
            <a:endParaRPr lang="zh-CN" altLang="en-US" sz="2800" dirty="0">
              <a:solidFill>
                <a:srgbClr val="FF0000"/>
              </a:solidFill>
              <a:latin typeface="华文楷体" panose="02010600040101010101" pitchFamily="2" charset="-122"/>
              <a:ea typeface="华文楷体" panose="02010600040101010101" pitchFamily="2" charset="-122"/>
            </a:endParaRPr>
          </a:p>
          <a:p>
            <a:pPr eaLnBrk="1" hangingPunct="1">
              <a:buNone/>
            </a:pPr>
            <a:r>
              <a:rPr lang="zh-CN" altLang="en-US" sz="2800" dirty="0">
                <a:solidFill>
                  <a:srgbClr val="FF0000"/>
                </a:solidFill>
                <a:latin typeface="华文楷体" panose="02010600040101010101" pitchFamily="2" charset="-122"/>
                <a:ea typeface="华文楷体" panose="02010600040101010101" pitchFamily="2" charset="-122"/>
              </a:rPr>
              <a:t>二、常量</a:t>
            </a:r>
            <a:endParaRPr lang="zh-CN" altLang="en-US" sz="2800" dirty="0">
              <a:solidFill>
                <a:srgbClr val="FF0000"/>
              </a:solidFill>
              <a:latin typeface="华文楷体" panose="02010600040101010101" pitchFamily="2" charset="-122"/>
              <a:ea typeface="华文楷体" panose="02010600040101010101" pitchFamily="2" charset="-122"/>
            </a:endParaRPr>
          </a:p>
          <a:p>
            <a:pPr eaLnBrk="1" hangingPunct="1">
              <a:buNone/>
            </a:pPr>
            <a:r>
              <a:rPr lang="zh-CN" altLang="en-US" sz="2800" dirty="0">
                <a:solidFill>
                  <a:srgbClr val="FF0000"/>
                </a:solidFill>
                <a:latin typeface="华文楷体" panose="02010600040101010101" pitchFamily="2" charset="-122"/>
                <a:ea typeface="华文楷体" panose="02010600040101010101" pitchFamily="2" charset="-122"/>
              </a:rPr>
              <a:t>三、变量 </a:t>
            </a:r>
            <a:endParaRPr lang="zh-CN" altLang="en-US" sz="2800" dirty="0">
              <a:solidFill>
                <a:srgbClr val="FF0000"/>
              </a:solidFill>
              <a:latin typeface="华文楷体" panose="02010600040101010101" pitchFamily="2" charset="-122"/>
              <a:ea typeface="华文楷体" panose="02010600040101010101" pitchFamily="2" charset="-122"/>
            </a:endParaRPr>
          </a:p>
        </p:txBody>
      </p:sp>
      <p:sp>
        <p:nvSpPr>
          <p:cNvPr id="2038788" name="Oval 4"/>
          <p:cNvSpPr>
            <a:spLocks noChangeArrowheads="1"/>
          </p:cNvSpPr>
          <p:nvPr/>
        </p:nvSpPr>
        <p:spPr bwMode="auto">
          <a:xfrm>
            <a:off x="2241550" y="2065338"/>
            <a:ext cx="4572000" cy="722313"/>
          </a:xfrm>
          <a:prstGeom prst="ellipse">
            <a:avLst/>
          </a:prstGeom>
          <a:gradFill rotWithShape="0">
            <a:gsLst>
              <a:gs pos="0">
                <a:srgbClr val="66FFFF"/>
              </a:gs>
              <a:gs pos="100000">
                <a:srgbClr val="66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rPr>
              <a:t>内容概要</a:t>
            </a:r>
            <a:endParaRPr kumimoji="0" lang="zh-CN" altLang="en-US" sz="4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038786"/>
                                        </p:tgtEl>
                                        <p:attrNameLst>
                                          <p:attrName>style.visibility</p:attrName>
                                        </p:attrNameLst>
                                      </p:cBhvr>
                                      <p:to>
                                        <p:strVal val="visible"/>
                                      </p:to>
                                    </p:set>
                                    <p:anim calcmode="lin" valueType="num">
                                      <p:cBhvr additive="base">
                                        <p:cTn id="7" dur="500" fill="hold"/>
                                        <p:tgtEl>
                                          <p:spTgt spid="2038786"/>
                                        </p:tgtEl>
                                        <p:attrNameLst>
                                          <p:attrName>ppt_x</p:attrName>
                                        </p:attrNameLst>
                                      </p:cBhvr>
                                      <p:tavLst>
                                        <p:tav tm="0">
                                          <p:val>
                                            <p:strVal val="#ppt_x"/>
                                          </p:val>
                                        </p:tav>
                                        <p:tav tm="100000">
                                          <p:val>
                                            <p:strVal val="#ppt_x"/>
                                          </p:val>
                                        </p:tav>
                                      </p:tavLst>
                                    </p:anim>
                                    <p:anim calcmode="lin" valueType="num">
                                      <p:cBhvr additive="base">
                                        <p:cTn id="8" dur="500" fill="hold"/>
                                        <p:tgtEl>
                                          <p:spTgt spid="203878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2038788"/>
                                        </p:tgtEl>
                                        <p:attrNameLst>
                                          <p:attrName>style.visibility</p:attrName>
                                        </p:attrNameLst>
                                      </p:cBhvr>
                                      <p:to>
                                        <p:strVal val="visible"/>
                                      </p:to>
                                    </p:set>
                                    <p:animEffect transition="in" filter="dissolve">
                                      <p:cBhvr>
                                        <p:cTn id="12" dur="500"/>
                                        <p:tgtEl>
                                          <p:spTgt spid="203878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38787">
                                            <p:txEl>
                                              <p:charRg st="0"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38787">
                                            <p:txEl>
                                              <p:charRg st="7"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38787">
                                            <p:txEl>
                                              <p:charRg st="12"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8786" grpId="0"/>
      <p:bldP spid="2038787" grpId="0" build="p"/>
      <p:bldP spid="203878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9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91491"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3  </a:t>
            </a:r>
            <a:r>
              <a:rPr lang="zh-CN" altLang="en-US" dirty="0">
                <a:latin typeface="华文楷体" panose="02010600040101010101" pitchFamily="2" charset="-122"/>
              </a:rPr>
              <a:t>数据类型及常量、变量</a:t>
            </a:r>
            <a:endParaRPr lang="zh-CN" altLang="en-US" dirty="0">
              <a:latin typeface="华文楷体" panose="02010600040101010101" pitchFamily="2" charset="-122"/>
            </a:endParaRPr>
          </a:p>
        </p:txBody>
      </p:sp>
      <p:sp>
        <p:nvSpPr>
          <p:cNvPr id="1616899" name="Rectangle 3"/>
          <p:cNvSpPr>
            <a:spLocks noGrp="1"/>
          </p:cNvSpPr>
          <p:nvPr>
            <p:ph idx="1"/>
          </p:nvPr>
        </p:nvSpPr>
        <p:spPr>
          <a:xfrm>
            <a:off x="392113" y="1014413"/>
            <a:ext cx="8751887" cy="3709987"/>
          </a:xfrm>
          <a:ln/>
        </p:spPr>
        <p:txBody>
          <a:bodyPr vert="horz" wrap="square" lIns="91440" tIns="45720" rIns="91440" bIns="45720" anchor="t" anchorCtr="0"/>
          <a:p>
            <a:pPr algn="just" eaLnBrk="1" hangingPunct="1">
              <a:lnSpc>
                <a:spcPct val="110000"/>
              </a:lnSpc>
              <a:buNone/>
            </a:pPr>
            <a:r>
              <a:rPr lang="zh-CN" altLang="en-US" dirty="0">
                <a:solidFill>
                  <a:srgbClr val="FF0000"/>
                </a:solidFill>
                <a:latin typeface="宋体" panose="02010600030101010101" pitchFamily="2" charset="-122"/>
              </a:rPr>
              <a:t>一、数据类型</a:t>
            </a:r>
            <a:endParaRPr lang="zh-CN" altLang="en-US" dirty="0">
              <a:solidFill>
                <a:srgbClr val="FF0000"/>
              </a:solidFill>
              <a:latin typeface="宋体" panose="02010600030101010101" pitchFamily="2" charset="-122"/>
            </a:endParaRPr>
          </a:p>
          <a:p>
            <a:pPr algn="just">
              <a:lnSpc>
                <a:spcPct val="110000"/>
              </a:lnSpc>
              <a:spcBef>
                <a:spcPct val="0"/>
              </a:spcBef>
            </a:pPr>
            <a:r>
              <a:rPr lang="zh-CN" altLang="zh-CN" dirty="0">
                <a:latin typeface="华文新魏" panose="02010800040101010101" pitchFamily="2" charset="-122"/>
                <a:ea typeface="华文新魏" panose="02010800040101010101" pitchFamily="2" charset="-122"/>
              </a:rPr>
              <a:t>数据类型是用来表示数字电路中的数据存储和传送单元。</a:t>
            </a:r>
            <a:endParaRPr lang="zh-CN" altLang="en-US" dirty="0">
              <a:latin typeface="宋体" panose="02010600030101010101" pitchFamily="2" charset="-122"/>
            </a:endParaRPr>
          </a:p>
          <a:p>
            <a:pPr algn="just">
              <a:lnSpc>
                <a:spcPct val="110000"/>
              </a:lnSpc>
              <a:spcBef>
                <a:spcPct val="0"/>
              </a:spcBef>
            </a:pPr>
            <a:r>
              <a:rPr lang="zh-CN" altLang="zh-CN" dirty="0">
                <a:latin typeface="宋体" panose="02010600030101010101" pitchFamily="2" charset="-122"/>
              </a:rPr>
              <a:t>Verilog </a:t>
            </a:r>
            <a:r>
              <a:rPr lang="en-US" altLang="zh-CN" dirty="0">
                <a:latin typeface="宋体" panose="02010600030101010101" pitchFamily="2" charset="-122"/>
              </a:rPr>
              <a:t>HDL</a:t>
            </a:r>
            <a:r>
              <a:rPr lang="zh-CN" altLang="zh-CN" dirty="0">
                <a:latin typeface="宋体" panose="02010600030101010101" pitchFamily="2" charset="-122"/>
              </a:rPr>
              <a:t>中共有</a:t>
            </a:r>
            <a:r>
              <a:rPr lang="en-US" altLang="zh-CN" dirty="0">
                <a:solidFill>
                  <a:srgbClr val="FF0066"/>
                </a:solidFill>
                <a:latin typeface="Times New Roman" panose="02020603050405020304" pitchFamily="18" charset="0"/>
              </a:rPr>
              <a:t>19</a:t>
            </a:r>
            <a:r>
              <a:rPr lang="zh-CN" altLang="zh-CN" dirty="0">
                <a:latin typeface="宋体" panose="02010600030101010101" pitchFamily="2" charset="-122"/>
              </a:rPr>
              <a:t>种数据类型；</a:t>
            </a:r>
            <a:endParaRPr lang="zh-CN" altLang="en-US" dirty="0">
              <a:latin typeface="宋体" panose="02010600030101010101" pitchFamily="2" charset="-122"/>
            </a:endParaRPr>
          </a:p>
          <a:p>
            <a:pPr algn="just">
              <a:lnSpc>
                <a:spcPct val="110000"/>
              </a:lnSpc>
              <a:spcBef>
                <a:spcPct val="0"/>
              </a:spcBef>
            </a:pPr>
            <a:r>
              <a:rPr lang="zh-CN" altLang="en-US" dirty="0">
                <a:latin typeface="宋体" panose="02010600030101010101" pitchFamily="2" charset="-122"/>
              </a:rPr>
              <a:t>其中</a:t>
            </a:r>
            <a:r>
              <a:rPr lang="en-US" altLang="zh-CN" dirty="0">
                <a:solidFill>
                  <a:srgbClr val="FF0066"/>
                </a:solidFill>
                <a:latin typeface="Times New Roman" panose="02020603050405020304" pitchFamily="18" charset="0"/>
              </a:rPr>
              <a:t>4</a:t>
            </a:r>
            <a:r>
              <a:rPr lang="zh-CN" altLang="en-US" dirty="0">
                <a:latin typeface="宋体" panose="02010600030101010101" pitchFamily="2" charset="-122"/>
              </a:rPr>
              <a:t>个最基本的数据类型为：</a:t>
            </a:r>
            <a:endParaRPr lang="zh-CN" altLang="en-US" dirty="0">
              <a:latin typeface="宋体" panose="02010600030101010101" pitchFamily="2" charset="-122"/>
            </a:endParaRPr>
          </a:p>
          <a:p>
            <a:pPr lvl="1" algn="just">
              <a:lnSpc>
                <a:spcPct val="110000"/>
              </a:lnSpc>
              <a:spcBef>
                <a:spcPct val="0"/>
              </a:spcBef>
            </a:pPr>
            <a:r>
              <a:rPr lang="en-US" altLang="zh-CN" b="0" dirty="0">
                <a:latin typeface="方正姚体" panose="02010601030101010101" pitchFamily="2" charset="-122"/>
                <a:ea typeface="方正姚体" panose="02010601030101010101" pitchFamily="2" charset="-122"/>
              </a:rPr>
              <a:t>integer</a:t>
            </a:r>
            <a:r>
              <a:rPr lang="zh-CN" altLang="en-US" b="0" dirty="0">
                <a:latin typeface="方正姚体" panose="02010601030101010101" pitchFamily="2" charset="-122"/>
                <a:ea typeface="方正姚体" panose="02010601030101010101" pitchFamily="2" charset="-122"/>
              </a:rPr>
              <a:t>型</a:t>
            </a:r>
            <a:endParaRPr lang="zh-CN" altLang="en-US" b="0" dirty="0">
              <a:latin typeface="方正姚体" panose="02010601030101010101" pitchFamily="2" charset="-122"/>
              <a:ea typeface="方正姚体" panose="02010601030101010101" pitchFamily="2" charset="-122"/>
            </a:endParaRPr>
          </a:p>
          <a:p>
            <a:pPr lvl="1" algn="just">
              <a:lnSpc>
                <a:spcPct val="110000"/>
              </a:lnSpc>
              <a:spcBef>
                <a:spcPct val="0"/>
              </a:spcBef>
            </a:pPr>
            <a:r>
              <a:rPr lang="en-US" altLang="zh-CN" b="0" dirty="0">
                <a:latin typeface="方正姚体" panose="02010601030101010101" pitchFamily="2" charset="-122"/>
                <a:ea typeface="方正姚体" panose="02010601030101010101" pitchFamily="2" charset="-122"/>
              </a:rPr>
              <a:t>parameter</a:t>
            </a:r>
            <a:r>
              <a:rPr lang="zh-CN" altLang="en-US" b="0" dirty="0">
                <a:latin typeface="方正姚体" panose="02010601030101010101" pitchFamily="2" charset="-122"/>
                <a:ea typeface="方正姚体" panose="02010601030101010101" pitchFamily="2" charset="-122"/>
              </a:rPr>
              <a:t>型</a:t>
            </a:r>
            <a:endParaRPr lang="zh-CN" altLang="en-US" b="0" dirty="0">
              <a:latin typeface="方正姚体" panose="02010601030101010101" pitchFamily="2" charset="-122"/>
              <a:ea typeface="方正姚体" panose="02010601030101010101" pitchFamily="2" charset="-122"/>
            </a:endParaRPr>
          </a:p>
          <a:p>
            <a:pPr lvl="1" algn="just">
              <a:lnSpc>
                <a:spcPct val="110000"/>
              </a:lnSpc>
              <a:spcBef>
                <a:spcPct val="0"/>
              </a:spcBef>
            </a:pPr>
            <a:r>
              <a:rPr lang="en-US" altLang="zh-CN" b="0" dirty="0">
                <a:latin typeface="方正姚体" panose="02010601030101010101" pitchFamily="2" charset="-122"/>
                <a:ea typeface="方正姚体" panose="02010601030101010101" pitchFamily="2" charset="-122"/>
              </a:rPr>
              <a:t>reg</a:t>
            </a:r>
            <a:r>
              <a:rPr lang="zh-CN" altLang="en-US" b="0" dirty="0">
                <a:latin typeface="方正姚体" panose="02010601030101010101" pitchFamily="2" charset="-122"/>
                <a:ea typeface="方正姚体" panose="02010601030101010101" pitchFamily="2" charset="-122"/>
              </a:rPr>
              <a:t>型</a:t>
            </a:r>
            <a:endParaRPr lang="zh-CN" altLang="en-US" b="0" dirty="0">
              <a:latin typeface="方正姚体" panose="02010601030101010101" pitchFamily="2" charset="-122"/>
              <a:ea typeface="方正姚体" panose="02010601030101010101" pitchFamily="2" charset="-122"/>
            </a:endParaRPr>
          </a:p>
          <a:p>
            <a:pPr lvl="1" algn="just">
              <a:lnSpc>
                <a:spcPct val="110000"/>
              </a:lnSpc>
              <a:spcBef>
                <a:spcPct val="0"/>
              </a:spcBef>
            </a:pPr>
            <a:r>
              <a:rPr lang="en-US" altLang="zh-CN" b="0" dirty="0">
                <a:latin typeface="方正姚体" panose="02010601030101010101" pitchFamily="2" charset="-122"/>
                <a:ea typeface="方正姚体" panose="02010601030101010101" pitchFamily="2" charset="-122"/>
              </a:rPr>
              <a:t>wire</a:t>
            </a:r>
            <a:r>
              <a:rPr lang="zh-CN" altLang="en-US" b="0" dirty="0">
                <a:latin typeface="方正姚体" panose="02010601030101010101" pitchFamily="2" charset="-122"/>
                <a:ea typeface="方正姚体" panose="02010601030101010101" pitchFamily="2" charset="-122"/>
              </a:rPr>
              <a:t>型</a:t>
            </a:r>
            <a:endParaRPr lang="zh-CN" altLang="en-US" b="0" dirty="0">
              <a:latin typeface="方正姚体" panose="02010601030101010101" pitchFamily="2" charset="-122"/>
              <a:ea typeface="方正姚体" panose="02010601030101010101" pitchFamily="2" charset="-122"/>
            </a:endParaRPr>
          </a:p>
          <a:p>
            <a:pPr eaLnBrk="1" hangingPunct="1">
              <a:buNone/>
            </a:pPr>
            <a:r>
              <a:rPr lang="zh-CN" altLang="en-US" sz="1400" dirty="0">
                <a:latin typeface="宋体" panose="02010600030101010101" pitchFamily="2" charset="-122"/>
              </a:rPr>
              <a:t>	</a:t>
            </a:r>
            <a:endParaRPr lang="zh-CN" altLang="en-US" sz="1400" dirty="0">
              <a:latin typeface="宋体" panose="02010600030101010101" pitchFamily="2" charset="-122"/>
            </a:endParaRPr>
          </a:p>
        </p:txBody>
      </p:sp>
      <p:sp>
        <p:nvSpPr>
          <p:cNvPr id="1616900" name="Text Box 4"/>
          <p:cNvSpPr txBox="1"/>
          <p:nvPr/>
        </p:nvSpPr>
        <p:spPr>
          <a:xfrm>
            <a:off x="5416550" y="2105025"/>
            <a:ext cx="3036888" cy="2720975"/>
          </a:xfrm>
          <a:prstGeom prst="rect">
            <a:avLst/>
          </a:prstGeom>
          <a:solidFill>
            <a:srgbClr val="99CCFF"/>
          </a:solidFill>
          <a:ln w="9525">
            <a:noFill/>
          </a:ln>
          <a:effectLst>
            <a:outerShdw dist="107763" dir="2699999" algn="ctr" rotWithShape="0">
              <a:schemeClr val="bg2"/>
            </a:outerShdw>
          </a:effectLst>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algn="just">
              <a:lnSpc>
                <a:spcPct val="105000"/>
              </a:lnSpc>
              <a:spcBef>
                <a:spcPct val="0"/>
              </a:spcBef>
            </a:pPr>
            <a:r>
              <a:rPr lang="zh-CN" altLang="en-US" dirty="0">
                <a:latin typeface="宋体" panose="02010600030101010101" pitchFamily="2" charset="-122"/>
              </a:rPr>
              <a:t>其它数据类型：</a:t>
            </a:r>
            <a:r>
              <a:rPr lang="en-US" altLang="zh-CN" sz="2000" b="0" dirty="0">
                <a:latin typeface="方正姚体" panose="02010601030101010101" pitchFamily="2" charset="-122"/>
                <a:ea typeface="方正姚体" panose="02010601030101010101" pitchFamily="2" charset="-122"/>
              </a:rPr>
              <a:t>large</a:t>
            </a:r>
            <a:r>
              <a:rPr lang="zh-CN" altLang="en-US" sz="2000" b="0" dirty="0">
                <a:latin typeface="方正姚体" panose="02010601030101010101" pitchFamily="2" charset="-122"/>
                <a:ea typeface="方正姚体" panose="02010601030101010101" pitchFamily="2" charset="-122"/>
              </a:rPr>
              <a:t>型、</a:t>
            </a:r>
            <a:r>
              <a:rPr lang="en-US" altLang="zh-CN" sz="2000" b="0" dirty="0">
                <a:latin typeface="方正姚体" panose="02010601030101010101" pitchFamily="2" charset="-122"/>
                <a:ea typeface="方正姚体" panose="02010601030101010101" pitchFamily="2" charset="-122"/>
              </a:rPr>
              <a:t>medium</a:t>
            </a:r>
            <a:r>
              <a:rPr lang="zh-CN" altLang="en-US" sz="2000" b="0" dirty="0">
                <a:latin typeface="方正姚体" panose="02010601030101010101" pitchFamily="2" charset="-122"/>
                <a:ea typeface="方正姚体" panose="02010601030101010101" pitchFamily="2" charset="-122"/>
              </a:rPr>
              <a:t>型、 </a:t>
            </a:r>
            <a:r>
              <a:rPr lang="en-US" altLang="zh-CN" sz="2000" b="0" dirty="0">
                <a:latin typeface="方正姚体" panose="02010601030101010101" pitchFamily="2" charset="-122"/>
                <a:ea typeface="方正姚体" panose="02010601030101010101" pitchFamily="2" charset="-122"/>
              </a:rPr>
              <a:t>scalared</a:t>
            </a:r>
            <a:r>
              <a:rPr lang="zh-CN" altLang="en-US" sz="2000" b="0" dirty="0">
                <a:latin typeface="方正姚体" panose="02010601030101010101" pitchFamily="2" charset="-122"/>
                <a:ea typeface="方正姚体" panose="02010601030101010101" pitchFamily="2" charset="-122"/>
              </a:rPr>
              <a:t>型、 </a:t>
            </a:r>
            <a:r>
              <a:rPr lang="en-US" altLang="zh-CN" sz="2000" b="0" dirty="0">
                <a:latin typeface="方正姚体" panose="02010601030101010101" pitchFamily="2" charset="-122"/>
                <a:ea typeface="方正姚体" panose="02010601030101010101" pitchFamily="2" charset="-122"/>
              </a:rPr>
              <a:t>small</a:t>
            </a:r>
            <a:r>
              <a:rPr lang="zh-CN" altLang="en-US" sz="2000" b="0" dirty="0">
                <a:latin typeface="方正姚体" panose="02010601030101010101" pitchFamily="2" charset="-122"/>
                <a:ea typeface="方正姚体" panose="02010601030101010101" pitchFamily="2" charset="-122"/>
              </a:rPr>
              <a:t>型、</a:t>
            </a:r>
            <a:r>
              <a:rPr lang="en-US" altLang="zh-CN" sz="2000" b="0" dirty="0">
                <a:latin typeface="方正姚体" panose="02010601030101010101" pitchFamily="2" charset="-122"/>
                <a:ea typeface="方正姚体" panose="02010601030101010101" pitchFamily="2" charset="-122"/>
              </a:rPr>
              <a:t>time</a:t>
            </a:r>
            <a:r>
              <a:rPr lang="zh-CN" altLang="en-US" sz="2000" b="0" dirty="0">
                <a:latin typeface="方正姚体" panose="02010601030101010101" pitchFamily="2" charset="-122"/>
                <a:ea typeface="方正姚体" panose="02010601030101010101" pitchFamily="2" charset="-122"/>
              </a:rPr>
              <a:t>型、</a:t>
            </a:r>
            <a:r>
              <a:rPr lang="en-US" altLang="zh-CN" sz="2000" b="0" dirty="0">
                <a:latin typeface="方正姚体" panose="02010601030101010101" pitchFamily="2" charset="-122"/>
                <a:ea typeface="方正姚体" panose="02010601030101010101" pitchFamily="2" charset="-122"/>
              </a:rPr>
              <a:t>tri</a:t>
            </a:r>
            <a:r>
              <a:rPr lang="zh-CN" altLang="en-US" sz="2000" b="0" dirty="0">
                <a:latin typeface="方正姚体" panose="02010601030101010101" pitchFamily="2" charset="-122"/>
                <a:ea typeface="方正姚体" panose="02010601030101010101" pitchFamily="2" charset="-122"/>
              </a:rPr>
              <a:t>型、</a:t>
            </a:r>
            <a:r>
              <a:rPr lang="en-US" altLang="zh-CN" sz="2000" b="0" dirty="0">
                <a:latin typeface="方正姚体" panose="02010601030101010101" pitchFamily="2" charset="-122"/>
                <a:ea typeface="方正姚体" panose="02010601030101010101" pitchFamily="2" charset="-122"/>
              </a:rPr>
              <a:t>tri0</a:t>
            </a:r>
            <a:r>
              <a:rPr lang="zh-CN" altLang="en-US" sz="2000" b="0" dirty="0">
                <a:latin typeface="方正姚体" panose="02010601030101010101" pitchFamily="2" charset="-122"/>
                <a:ea typeface="方正姚体" panose="02010601030101010101" pitchFamily="2" charset="-122"/>
              </a:rPr>
              <a:t>型、</a:t>
            </a:r>
            <a:r>
              <a:rPr lang="en-US" altLang="zh-CN" sz="2000" b="0" dirty="0">
                <a:latin typeface="方正姚体" panose="02010601030101010101" pitchFamily="2" charset="-122"/>
                <a:ea typeface="方正姚体" panose="02010601030101010101" pitchFamily="2" charset="-122"/>
              </a:rPr>
              <a:t>tri1</a:t>
            </a:r>
            <a:r>
              <a:rPr lang="zh-CN" altLang="en-US" sz="2000" b="0" dirty="0">
                <a:latin typeface="方正姚体" panose="02010601030101010101" pitchFamily="2" charset="-122"/>
                <a:ea typeface="方正姚体" panose="02010601030101010101" pitchFamily="2" charset="-122"/>
              </a:rPr>
              <a:t>型、</a:t>
            </a:r>
            <a:r>
              <a:rPr lang="en-US" altLang="zh-CN" sz="2000" b="0" dirty="0">
                <a:latin typeface="方正姚体" panose="02010601030101010101" pitchFamily="2" charset="-122"/>
                <a:ea typeface="方正姚体" panose="02010601030101010101" pitchFamily="2" charset="-122"/>
              </a:rPr>
              <a:t>triand</a:t>
            </a:r>
            <a:r>
              <a:rPr lang="zh-CN" altLang="en-US" sz="2000" b="0" dirty="0">
                <a:latin typeface="方正姚体" panose="02010601030101010101" pitchFamily="2" charset="-122"/>
                <a:ea typeface="方正姚体" panose="02010601030101010101" pitchFamily="2" charset="-122"/>
              </a:rPr>
              <a:t>型、</a:t>
            </a:r>
            <a:r>
              <a:rPr lang="en-US" altLang="zh-CN" sz="2000" b="0" dirty="0">
                <a:latin typeface="方正姚体" panose="02010601030101010101" pitchFamily="2" charset="-122"/>
                <a:ea typeface="方正姚体" panose="02010601030101010101" pitchFamily="2" charset="-122"/>
              </a:rPr>
              <a:t>trior</a:t>
            </a:r>
            <a:r>
              <a:rPr lang="zh-CN" altLang="en-US" sz="2000" b="0" dirty="0">
                <a:latin typeface="方正姚体" panose="02010601030101010101" pitchFamily="2" charset="-122"/>
                <a:ea typeface="方正姚体" panose="02010601030101010101" pitchFamily="2" charset="-122"/>
              </a:rPr>
              <a:t>型、</a:t>
            </a:r>
            <a:r>
              <a:rPr lang="en-US" altLang="zh-CN" sz="2000" b="0" dirty="0">
                <a:latin typeface="方正姚体" panose="02010601030101010101" pitchFamily="2" charset="-122"/>
                <a:ea typeface="方正姚体" panose="02010601030101010101" pitchFamily="2" charset="-122"/>
              </a:rPr>
              <a:t>trireg</a:t>
            </a:r>
            <a:r>
              <a:rPr lang="zh-CN" altLang="en-US" sz="2000" b="0" dirty="0">
                <a:latin typeface="方正姚体" panose="02010601030101010101" pitchFamily="2" charset="-122"/>
                <a:ea typeface="方正姚体" panose="02010601030101010101" pitchFamily="2" charset="-122"/>
              </a:rPr>
              <a:t>型、</a:t>
            </a:r>
            <a:r>
              <a:rPr lang="en-US" altLang="zh-CN" sz="2000" b="0" dirty="0">
                <a:latin typeface="方正姚体" panose="02010601030101010101" pitchFamily="2" charset="-122"/>
                <a:ea typeface="方正姚体" panose="02010601030101010101" pitchFamily="2" charset="-122"/>
              </a:rPr>
              <a:t>vectored</a:t>
            </a:r>
            <a:r>
              <a:rPr lang="zh-CN" altLang="en-US" sz="2000" b="0" dirty="0">
                <a:latin typeface="方正姚体" panose="02010601030101010101" pitchFamily="2" charset="-122"/>
                <a:ea typeface="方正姚体" panose="02010601030101010101" pitchFamily="2" charset="-122"/>
              </a:rPr>
              <a:t>型、</a:t>
            </a:r>
            <a:r>
              <a:rPr lang="en-US" altLang="zh-CN" sz="2000" b="0" dirty="0">
                <a:latin typeface="方正姚体" panose="02010601030101010101" pitchFamily="2" charset="-122"/>
                <a:ea typeface="方正姚体" panose="02010601030101010101" pitchFamily="2" charset="-122"/>
              </a:rPr>
              <a:t>wand</a:t>
            </a:r>
            <a:r>
              <a:rPr lang="zh-CN" altLang="en-US" sz="2000" b="0" dirty="0">
                <a:latin typeface="方正姚体" panose="02010601030101010101" pitchFamily="2" charset="-122"/>
                <a:ea typeface="方正姚体" panose="02010601030101010101" pitchFamily="2" charset="-122"/>
              </a:rPr>
              <a:t>型、</a:t>
            </a:r>
            <a:r>
              <a:rPr lang="en-US" altLang="zh-CN" sz="2000" b="0" dirty="0">
                <a:latin typeface="方正姚体" panose="02010601030101010101" pitchFamily="2" charset="-122"/>
                <a:ea typeface="方正姚体" panose="02010601030101010101" pitchFamily="2" charset="-122"/>
              </a:rPr>
              <a:t>wor</a:t>
            </a:r>
            <a:r>
              <a:rPr lang="zh-CN" altLang="en-US" sz="2000" b="0" dirty="0">
                <a:latin typeface="方正姚体" panose="02010601030101010101" pitchFamily="2" charset="-122"/>
                <a:ea typeface="方正姚体" panose="02010601030101010101" pitchFamily="2" charset="-122"/>
              </a:rPr>
              <a:t>型等</a:t>
            </a:r>
            <a:endParaRPr lang="zh-CN" altLang="en-US" sz="2000" b="0" dirty="0">
              <a:latin typeface="方正姚体" panose="02010601030101010101" pitchFamily="2" charset="-122"/>
              <a:ea typeface="方正姚体" panose="02010601030101010101" pitchFamily="2" charset="-122"/>
            </a:endParaRPr>
          </a:p>
        </p:txBody>
      </p:sp>
      <p:sp>
        <p:nvSpPr>
          <p:cNvPr id="1616901" name="Rectangle 5"/>
          <p:cNvSpPr/>
          <p:nvPr/>
        </p:nvSpPr>
        <p:spPr>
          <a:xfrm>
            <a:off x="328613" y="4686300"/>
            <a:ext cx="8001000" cy="1916113"/>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algn="just" eaLnBrk="1" hangingPunct="1">
              <a:lnSpc>
                <a:spcPct val="110000"/>
              </a:lnSpc>
              <a:buNone/>
            </a:pPr>
            <a:r>
              <a:rPr lang="zh-CN" altLang="en-US" dirty="0">
                <a:solidFill>
                  <a:srgbClr val="FF0000"/>
                </a:solidFill>
                <a:latin typeface="宋体" panose="02010600030101010101" pitchFamily="2" charset="-122"/>
              </a:rPr>
              <a:t>二、常量</a:t>
            </a:r>
            <a:endParaRPr lang="zh-CN" altLang="en-US" dirty="0">
              <a:solidFill>
                <a:srgbClr val="FF0000"/>
              </a:solidFill>
              <a:latin typeface="宋体" panose="02010600030101010101" pitchFamily="2" charset="-122"/>
            </a:endParaRPr>
          </a:p>
          <a:p>
            <a:pPr marL="342900" lvl="0" indent="-342900" algn="just">
              <a:lnSpc>
                <a:spcPct val="110000"/>
              </a:lnSpc>
              <a:spcBef>
                <a:spcPct val="0"/>
              </a:spcBef>
            </a:pPr>
            <a:r>
              <a:rPr lang="zh-CN" altLang="zh-CN" dirty="0">
                <a:latin typeface="华文新魏" panose="02010800040101010101" pitchFamily="2" charset="-122"/>
                <a:ea typeface="华文新魏" panose="02010800040101010101" pitchFamily="2" charset="-122"/>
              </a:rPr>
              <a:t>在程序运行过程中，其值不能被改变的量，称为</a:t>
            </a:r>
            <a:r>
              <a:rPr lang="zh-CN" altLang="zh-CN" dirty="0">
                <a:solidFill>
                  <a:schemeClr val="hlink"/>
                </a:solidFill>
                <a:latin typeface="华文新魏" panose="02010800040101010101" pitchFamily="2" charset="-122"/>
                <a:ea typeface="华文新魏" panose="02010800040101010101" pitchFamily="2" charset="-122"/>
              </a:rPr>
              <a:t>常量</a:t>
            </a:r>
            <a:r>
              <a:rPr lang="zh-CN"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a:p>
            <a:pPr marL="742950" lvl="1" indent="-285750" algn="just">
              <a:lnSpc>
                <a:spcPct val="110000"/>
              </a:lnSpc>
              <a:spcBef>
                <a:spcPct val="0"/>
              </a:spcBef>
            </a:pPr>
            <a:r>
              <a:rPr lang="zh-CN" altLang="en-US" dirty="0">
                <a:latin typeface="方正姚体" panose="02010601030101010101" pitchFamily="2" charset="-122"/>
                <a:ea typeface="方正姚体" panose="02010601030101010101" pitchFamily="2" charset="-122"/>
              </a:rPr>
              <a:t>数字</a:t>
            </a:r>
            <a:r>
              <a:rPr lang="zh-CN" altLang="en-US" b="0" dirty="0">
                <a:latin typeface="方正姚体" panose="02010601030101010101" pitchFamily="2" charset="-122"/>
                <a:ea typeface="方正姚体" panose="02010601030101010101" pitchFamily="2" charset="-122"/>
              </a:rPr>
              <a:t>（包括整数，</a:t>
            </a:r>
            <a:r>
              <a:rPr lang="en-US" altLang="zh-CN" b="0" dirty="0">
                <a:latin typeface="方正姚体" panose="02010601030101010101" pitchFamily="2" charset="-122"/>
                <a:ea typeface="方正姚体" panose="02010601030101010101" pitchFamily="2" charset="-122"/>
              </a:rPr>
              <a:t>x</a:t>
            </a:r>
            <a:r>
              <a:rPr lang="zh-CN" altLang="en-US" b="0" dirty="0">
                <a:latin typeface="方正姚体" panose="02010601030101010101" pitchFamily="2" charset="-122"/>
                <a:ea typeface="方正姚体" panose="02010601030101010101" pitchFamily="2" charset="-122"/>
              </a:rPr>
              <a:t>和</a:t>
            </a:r>
            <a:r>
              <a:rPr lang="en-US" altLang="zh-CN" b="0" dirty="0">
                <a:latin typeface="方正姚体" panose="02010601030101010101" pitchFamily="2" charset="-122"/>
                <a:ea typeface="方正姚体" panose="02010601030101010101" pitchFamily="2" charset="-122"/>
              </a:rPr>
              <a:t>z</a:t>
            </a:r>
            <a:r>
              <a:rPr lang="zh-CN" altLang="en-US" b="0" dirty="0">
                <a:latin typeface="方正姚体" panose="02010601030101010101" pitchFamily="2" charset="-122"/>
                <a:ea typeface="方正姚体" panose="02010601030101010101" pitchFamily="2" charset="-122"/>
              </a:rPr>
              <a:t>值，负数）</a:t>
            </a:r>
            <a:endParaRPr lang="zh-CN" altLang="en-US" b="0" dirty="0">
              <a:latin typeface="方正姚体" panose="02010601030101010101" pitchFamily="2" charset="-122"/>
              <a:ea typeface="方正姚体" panose="02010601030101010101" pitchFamily="2" charset="-122"/>
            </a:endParaRPr>
          </a:p>
          <a:p>
            <a:pPr marL="742950" lvl="1" indent="-285750" algn="just">
              <a:lnSpc>
                <a:spcPct val="110000"/>
              </a:lnSpc>
              <a:spcBef>
                <a:spcPct val="0"/>
              </a:spcBef>
            </a:pPr>
            <a:r>
              <a:rPr lang="en-US" altLang="zh-CN" dirty="0">
                <a:latin typeface="方正姚体" panose="02010601030101010101" pitchFamily="2" charset="-122"/>
                <a:ea typeface="方正姚体" panose="02010601030101010101" pitchFamily="2" charset="-122"/>
              </a:rPr>
              <a:t>parameter</a:t>
            </a:r>
            <a:r>
              <a:rPr lang="zh-CN" altLang="en-US" dirty="0">
                <a:latin typeface="方正姚体" panose="02010601030101010101" pitchFamily="2" charset="-122"/>
                <a:ea typeface="方正姚体" panose="02010601030101010101" pitchFamily="2" charset="-122"/>
              </a:rPr>
              <a:t>常量</a:t>
            </a:r>
            <a:r>
              <a:rPr lang="zh-CN" altLang="en-US" b="0" dirty="0">
                <a:latin typeface="方正姚体" panose="02010601030101010101" pitchFamily="2" charset="-122"/>
                <a:ea typeface="方正姚体" panose="02010601030101010101" pitchFamily="2" charset="-122"/>
              </a:rPr>
              <a:t>（或称符号常量）</a:t>
            </a:r>
            <a:endParaRPr lang="zh-CN" altLang="en-US" dirty="0">
              <a:latin typeface="宋体" panose="0201060003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16899"/>
                                        </p:tgtEl>
                                        <p:attrNameLst>
                                          <p:attrName>style.visibility</p:attrName>
                                        </p:attrNameLst>
                                      </p:cBhvr>
                                      <p:to>
                                        <p:strVal val="visible"/>
                                      </p:to>
                                    </p:set>
                                    <p:anim calcmode="lin" valueType="num">
                                      <p:cBhvr additive="base">
                                        <p:cTn id="7" dur="500" fill="hold"/>
                                        <p:tgtEl>
                                          <p:spTgt spid="1616899"/>
                                        </p:tgtEl>
                                        <p:attrNameLst>
                                          <p:attrName>ppt_x</p:attrName>
                                        </p:attrNameLst>
                                      </p:cBhvr>
                                      <p:tavLst>
                                        <p:tav tm="0">
                                          <p:val>
                                            <p:strVal val="0-#ppt_w/2"/>
                                          </p:val>
                                        </p:tav>
                                        <p:tav tm="100000">
                                          <p:val>
                                            <p:strVal val="#ppt_x"/>
                                          </p:val>
                                        </p:tav>
                                      </p:tavLst>
                                    </p:anim>
                                    <p:anim calcmode="lin" valueType="num">
                                      <p:cBhvr additive="base">
                                        <p:cTn id="8" dur="500" fill="hold"/>
                                        <p:tgtEl>
                                          <p:spTgt spid="16168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616900"/>
                                        </p:tgtEl>
                                        <p:attrNameLst>
                                          <p:attrName>style.visibility</p:attrName>
                                        </p:attrNameLst>
                                      </p:cBhvr>
                                      <p:to>
                                        <p:strVal val="visible"/>
                                      </p:to>
                                    </p:set>
                                    <p:anim calcmode="lin" valueType="num">
                                      <p:cBhvr>
                                        <p:cTn id="13" dur="500" fill="hold"/>
                                        <p:tgtEl>
                                          <p:spTgt spid="1616900"/>
                                        </p:tgtEl>
                                        <p:attrNameLst>
                                          <p:attrName>ppt_w</p:attrName>
                                        </p:attrNameLst>
                                      </p:cBhvr>
                                      <p:tavLst>
                                        <p:tav tm="0">
                                          <p:val>
                                            <p:fltVal val="0.000000"/>
                                          </p:val>
                                        </p:tav>
                                        <p:tav tm="100000">
                                          <p:val>
                                            <p:strVal val="#ppt_w"/>
                                          </p:val>
                                        </p:tav>
                                      </p:tavLst>
                                    </p:anim>
                                    <p:anim calcmode="lin" valueType="num">
                                      <p:cBhvr>
                                        <p:cTn id="14" dur="500" fill="hold"/>
                                        <p:tgtEl>
                                          <p:spTgt spid="1616900"/>
                                        </p:tgtEl>
                                        <p:attrNameLst>
                                          <p:attrName>ppt_h</p:attrName>
                                        </p:attrNameLst>
                                      </p:cBhvr>
                                      <p:tavLst>
                                        <p:tav tm="0">
                                          <p:val>
                                            <p:fltVal val="0.00000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16901"/>
                                        </p:tgtEl>
                                        <p:attrNameLst>
                                          <p:attrName>style.visibility</p:attrName>
                                        </p:attrNameLst>
                                      </p:cBhvr>
                                      <p:to>
                                        <p:strVal val="visible"/>
                                      </p:to>
                                    </p:set>
                                    <p:anim calcmode="lin" valueType="num">
                                      <p:cBhvr additive="base">
                                        <p:cTn id="19" dur="500" fill="hold"/>
                                        <p:tgtEl>
                                          <p:spTgt spid="1616901"/>
                                        </p:tgtEl>
                                        <p:attrNameLst>
                                          <p:attrName>ppt_x</p:attrName>
                                        </p:attrNameLst>
                                      </p:cBhvr>
                                      <p:tavLst>
                                        <p:tav tm="0">
                                          <p:val>
                                            <p:strVal val="0-#ppt_w/2"/>
                                          </p:val>
                                        </p:tav>
                                        <p:tav tm="100000">
                                          <p:val>
                                            <p:strVal val="#ppt_x"/>
                                          </p:val>
                                        </p:tav>
                                      </p:tavLst>
                                    </p:anim>
                                    <p:anim calcmode="lin" valueType="num">
                                      <p:cBhvr additive="base">
                                        <p:cTn id="20" dur="500" fill="hold"/>
                                        <p:tgtEl>
                                          <p:spTgt spid="16169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6899" grpId="0"/>
      <p:bldP spid="1616900" grpId="0" animBg="1"/>
      <p:bldP spid="161690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8"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93539"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  </a:t>
            </a:r>
            <a:r>
              <a:rPr lang="zh-CN" altLang="en-US" dirty="0">
                <a:latin typeface="华文楷体" panose="02010600040101010101" pitchFamily="2" charset="-122"/>
              </a:rPr>
              <a:t>数据类型及常量、变量</a:t>
            </a:r>
            <a:endParaRPr lang="zh-CN" altLang="en-US" dirty="0">
              <a:latin typeface="华文楷体" panose="02010600040101010101" pitchFamily="2" charset="-122"/>
            </a:endParaRPr>
          </a:p>
        </p:txBody>
      </p:sp>
      <p:sp>
        <p:nvSpPr>
          <p:cNvPr id="1620995" name="Rectangle 3"/>
          <p:cNvSpPr>
            <a:spLocks noGrp="1"/>
          </p:cNvSpPr>
          <p:nvPr>
            <p:ph idx="1"/>
          </p:nvPr>
        </p:nvSpPr>
        <p:spPr>
          <a:xfrm>
            <a:off x="2862263" y="2724150"/>
            <a:ext cx="5629275" cy="576263"/>
          </a:xfrm>
          <a:ln/>
        </p:spPr>
        <p:txBody>
          <a:bodyPr vert="horz" wrap="square" lIns="91440" tIns="45720" rIns="91440" bIns="45720" anchor="t" anchorCtr="0"/>
          <a:p>
            <a:pPr eaLnBrk="1" hangingPunct="1">
              <a:lnSpc>
                <a:spcPct val="90000"/>
              </a:lnSpc>
              <a:buNone/>
            </a:pPr>
            <a:endParaRPr lang="en-US" altLang="zh-CN" sz="1600" dirty="0">
              <a:latin typeface="宋体" panose="02010600030101010101" pitchFamily="2" charset="-122"/>
            </a:endParaRPr>
          </a:p>
          <a:p>
            <a:pPr algn="just">
              <a:lnSpc>
                <a:spcPct val="105000"/>
              </a:lnSpc>
              <a:spcBef>
                <a:spcPct val="0"/>
              </a:spcBef>
            </a:pPr>
            <a:r>
              <a:rPr lang="zh-CN" altLang="en-US" sz="2000" dirty="0">
                <a:latin typeface="宋体" panose="02010600030101010101" pitchFamily="2" charset="-122"/>
              </a:rPr>
              <a:t>整常数的</a:t>
            </a:r>
            <a:r>
              <a:rPr lang="en-US" altLang="zh-CN" sz="2000" dirty="0">
                <a:solidFill>
                  <a:srgbClr val="FF0066"/>
                </a:solidFill>
                <a:latin typeface="Times New Roman" panose="02020603050405020304" pitchFamily="18" charset="0"/>
                <a:ea typeface="华文楷体" panose="02010600040101010101" pitchFamily="2" charset="-122"/>
              </a:rPr>
              <a:t>5</a:t>
            </a:r>
            <a:r>
              <a:rPr lang="zh-CN" altLang="en-US" sz="2000" dirty="0">
                <a:latin typeface="宋体" panose="02010600030101010101" pitchFamily="2" charset="-122"/>
              </a:rPr>
              <a:t>种表达方式：</a:t>
            </a:r>
            <a:endParaRPr lang="zh-CN" altLang="en-US" sz="2000" dirty="0">
              <a:latin typeface="宋体" panose="02010600030101010101" pitchFamily="2" charset="-122"/>
              <a:ea typeface="华文楷体" panose="02010600040101010101" pitchFamily="2" charset="-122"/>
            </a:endParaRPr>
          </a:p>
        </p:txBody>
      </p:sp>
      <p:graphicFrame>
        <p:nvGraphicFramePr>
          <p:cNvPr id="1621057" name="Group 65"/>
          <p:cNvGraphicFramePr>
            <a:graphicFrameLocks noGrp="1"/>
          </p:cNvGraphicFramePr>
          <p:nvPr/>
        </p:nvGraphicFramePr>
        <p:xfrm>
          <a:off x="793750" y="3384550"/>
          <a:ext cx="7507288" cy="2636838"/>
        </p:xfrm>
        <a:graphic>
          <a:graphicData uri="http://schemas.openxmlformats.org/drawingml/2006/table">
            <a:tbl>
              <a:tblPr/>
              <a:tblGrid>
                <a:gridCol w="2894013"/>
                <a:gridCol w="2776537"/>
                <a:gridCol w="1836738"/>
              </a:tblGrid>
              <a:tr h="533464">
                <a:tc>
                  <a:txBody>
                    <a:bodyPr/>
                    <a:lstStyle/>
                    <a:p>
                      <a:pPr marL="0" marR="0" lvl="0" indent="0" algn="ctr"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表 达 方 式</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905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说  明 </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举  例</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701125">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CC0066"/>
                          </a:solidFill>
                          <a:effectLst/>
                          <a:latin typeface="宋体" panose="02010600030101010101" pitchFamily="2" charset="-122"/>
                          <a:ea typeface="宋体" panose="02010600030101010101" pitchFamily="2" charset="-122"/>
                        </a:rPr>
                        <a:t>&lt;</a:t>
                      </a:r>
                      <a:r>
                        <a:rPr kumimoji="0" lang="zh-CN" altLang="en-US" sz="2000" b="1" i="0" u="none" strike="noStrike" cap="none" normalizeH="0" baseline="0" smtClean="0">
                          <a:ln>
                            <a:noFill/>
                          </a:ln>
                          <a:solidFill>
                            <a:srgbClr val="CC0066"/>
                          </a:solidFill>
                          <a:effectLst/>
                          <a:latin typeface="宋体" panose="02010600030101010101" pitchFamily="2" charset="-122"/>
                          <a:ea typeface="宋体" panose="02010600030101010101" pitchFamily="2" charset="-122"/>
                        </a:rPr>
                        <a:t>位宽</a:t>
                      </a:r>
                      <a:r>
                        <a:rPr kumimoji="0" lang="en-US" altLang="zh-CN" sz="2000" b="1" i="0" u="none" strike="noStrike" cap="none" normalizeH="0" baseline="0" smtClean="0">
                          <a:ln>
                            <a:noFill/>
                          </a:ln>
                          <a:solidFill>
                            <a:srgbClr val="CC0066"/>
                          </a:solidFill>
                          <a:effectLst/>
                          <a:latin typeface="宋体" panose="02010600030101010101" pitchFamily="2" charset="-122"/>
                          <a:ea typeface="宋体" panose="02010600030101010101" pitchFamily="2" charset="-122"/>
                        </a:rPr>
                        <a:t>&gt; </a:t>
                      </a:r>
                      <a:r>
                        <a:rPr kumimoji="1" lang="en-US" altLang="zh-CN" sz="2000" b="1" i="0" u="none" strike="noStrike" cap="none" normalizeH="0" baseline="0" smtClean="0">
                          <a:ln>
                            <a:noFill/>
                          </a:ln>
                          <a:solidFill>
                            <a:srgbClr val="CC0066"/>
                          </a:solidFill>
                          <a:effectLst/>
                          <a:latin typeface="Times New Roman" panose="02020603050405020304"/>
                          <a:ea typeface="宋体" panose="02010600030101010101" pitchFamily="2" charset="-122"/>
                        </a:rPr>
                        <a:t>’</a:t>
                      </a:r>
                      <a:r>
                        <a:rPr kumimoji="0" lang="en-US" altLang="zh-CN" sz="2000" b="1" i="0" u="none" strike="noStrike" cap="none" normalizeH="0" baseline="0" smtClean="0">
                          <a:ln>
                            <a:noFill/>
                          </a:ln>
                          <a:solidFill>
                            <a:srgbClr val="CC0066"/>
                          </a:solidFill>
                          <a:effectLst/>
                          <a:latin typeface="宋体" panose="02010600030101010101" pitchFamily="2" charset="-122"/>
                          <a:ea typeface="宋体" panose="02010600030101010101" pitchFamily="2" charset="-122"/>
                        </a:rPr>
                        <a:t>&lt;</a:t>
                      </a:r>
                      <a:r>
                        <a:rPr kumimoji="0" lang="zh-CN" altLang="en-US" sz="2000" b="1" i="0" u="none" strike="noStrike" cap="none" normalizeH="0" baseline="0" smtClean="0">
                          <a:ln>
                            <a:noFill/>
                          </a:ln>
                          <a:solidFill>
                            <a:srgbClr val="CC0066"/>
                          </a:solidFill>
                          <a:effectLst/>
                          <a:latin typeface="宋体" panose="02010600030101010101" pitchFamily="2" charset="-122"/>
                          <a:ea typeface="宋体" panose="02010600030101010101" pitchFamily="2" charset="-122"/>
                        </a:rPr>
                        <a:t>进制</a:t>
                      </a:r>
                      <a:r>
                        <a:rPr kumimoji="0" lang="en-US" altLang="zh-CN" sz="2000" b="1" i="0" u="none" strike="noStrike" cap="none" normalizeH="0" baseline="0" smtClean="0">
                          <a:ln>
                            <a:noFill/>
                          </a:ln>
                          <a:solidFill>
                            <a:srgbClr val="CC0066"/>
                          </a:solidFill>
                          <a:effectLst/>
                          <a:latin typeface="宋体" panose="02010600030101010101" pitchFamily="2" charset="-122"/>
                          <a:ea typeface="宋体" panose="02010600030101010101" pitchFamily="2" charset="-122"/>
                        </a:rPr>
                        <a:t>&gt; &lt;</a:t>
                      </a:r>
                      <a:r>
                        <a:rPr kumimoji="0" lang="zh-CN" altLang="en-US" sz="2000" b="1" i="0" u="none" strike="noStrike" cap="none" normalizeH="0" baseline="0" smtClean="0">
                          <a:ln>
                            <a:noFill/>
                          </a:ln>
                          <a:solidFill>
                            <a:srgbClr val="CC0066"/>
                          </a:solidFill>
                          <a:effectLst/>
                          <a:latin typeface="宋体" panose="02010600030101010101" pitchFamily="2" charset="-122"/>
                          <a:ea typeface="宋体" panose="02010600030101010101" pitchFamily="2" charset="-122"/>
                        </a:rPr>
                        <a:t>数字</a:t>
                      </a:r>
                      <a:r>
                        <a:rPr kumimoji="0" lang="en-US" altLang="zh-CN" sz="2000" b="1" i="0" u="none" strike="noStrike" cap="none" normalizeH="0" baseline="0" smtClean="0">
                          <a:ln>
                            <a:noFill/>
                          </a:ln>
                          <a:solidFill>
                            <a:srgbClr val="CC0066"/>
                          </a:solidFill>
                          <a:effectLst/>
                          <a:latin typeface="宋体" panose="02010600030101010101" pitchFamily="2" charset="-122"/>
                          <a:ea typeface="宋体" panose="02010600030101010101" pitchFamily="2" charset="-122"/>
                        </a:rPr>
                        <a:t>&gt;</a:t>
                      </a:r>
                      <a:endParaRPr kumimoji="0" lang="en-US" altLang="zh-CN" sz="2000" b="1" i="0" u="none" strike="noStrike" cap="none" normalizeH="0" baseline="0" smtClean="0">
                        <a:ln>
                          <a:noFill/>
                        </a:ln>
                        <a:solidFill>
                          <a:srgbClr val="CC0066"/>
                        </a:solidFill>
                        <a:effectLst/>
                        <a:latin typeface="宋体" panose="02010600030101010101" pitchFamily="2" charset="-122"/>
                        <a:ea typeface="宋体" panose="02010600030101010101" pitchFamily="2" charset="-122"/>
                      </a:endParaRPr>
                    </a:p>
                  </a:txBody>
                  <a:tcPr marT="45726" marB="45726" horzOverflow="overflow">
                    <a:lnL w="1905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完整的表达方式</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8’b11000101</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或</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 ’hc5</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701125">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进制</a:t>
                      </a: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 &lt;</a:t>
                      </a: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数字</a:t>
                      </a: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endPar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905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缺省位宽，则位宽由机器系统决定，至少</a:t>
                      </a: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52</a:t>
                      </a: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位</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hc5</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701125">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数字</a:t>
                      </a: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endPar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26" marB="45726" horzOverflow="overflow">
                    <a:lnL w="1905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缺省进制为十进制，位宽默认为</a:t>
                      </a: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52</a:t>
                      </a: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位</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197</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solidFill>
                      <a:srgbClr val="CCCCFF"/>
                    </a:solidFill>
                  </a:tcPr>
                </a:tc>
              </a:tr>
            </a:tbl>
          </a:graphicData>
        </a:graphic>
      </p:graphicFrame>
      <p:sp>
        <p:nvSpPr>
          <p:cNvPr id="1621018" name="Rectangle 26"/>
          <p:cNvSpPr/>
          <p:nvPr/>
        </p:nvSpPr>
        <p:spPr>
          <a:xfrm>
            <a:off x="708025" y="1022350"/>
            <a:ext cx="7673975" cy="1914525"/>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algn="just">
              <a:lnSpc>
                <a:spcPct val="110000"/>
              </a:lnSpc>
              <a:spcBef>
                <a:spcPct val="0"/>
              </a:spcBef>
              <a:buNone/>
            </a:pPr>
            <a:r>
              <a:rPr lang="zh-CN" altLang="en-US" dirty="0">
                <a:solidFill>
                  <a:srgbClr val="009900"/>
                </a:solidFill>
                <a:latin typeface="华文彩云" panose="02010800040101010101" pitchFamily="2" charset="-122"/>
                <a:ea typeface="华文彩云" panose="02010800040101010101" pitchFamily="2" charset="-122"/>
              </a:rPr>
              <a:t>（</a:t>
            </a:r>
            <a:r>
              <a:rPr lang="en-US" altLang="zh-CN" dirty="0">
                <a:solidFill>
                  <a:srgbClr val="009900"/>
                </a:solidFill>
                <a:latin typeface="华文彩云" panose="02010800040101010101" pitchFamily="2" charset="-122"/>
                <a:ea typeface="华文彩云" panose="02010800040101010101" pitchFamily="2" charset="-122"/>
              </a:rPr>
              <a:t>1</a:t>
            </a:r>
            <a:r>
              <a:rPr lang="zh-CN" altLang="en-US" dirty="0">
                <a:solidFill>
                  <a:srgbClr val="009900"/>
                </a:solidFill>
                <a:latin typeface="华文彩云" panose="02010800040101010101" pitchFamily="2" charset="-122"/>
                <a:ea typeface="华文彩云" panose="02010800040101010101" pitchFamily="2" charset="-122"/>
              </a:rPr>
              <a:t>）</a:t>
            </a:r>
            <a:r>
              <a:rPr lang="zh-CN" altLang="en-US" dirty="0">
                <a:solidFill>
                  <a:srgbClr val="009900"/>
                </a:solidFill>
                <a:latin typeface="宋体" panose="02010600030101010101" pitchFamily="2" charset="-122"/>
              </a:rPr>
              <a:t>整数型常量</a:t>
            </a:r>
            <a:r>
              <a:rPr lang="zh-CN" altLang="en-US" dirty="0">
                <a:latin typeface="宋体" panose="02010600030101010101" pitchFamily="2" charset="-122"/>
              </a:rPr>
              <a:t>（即</a:t>
            </a:r>
            <a:r>
              <a:rPr lang="zh-CN" altLang="en-US" dirty="0">
                <a:solidFill>
                  <a:srgbClr val="FF0066"/>
                </a:solidFill>
                <a:latin typeface="宋体" panose="02010600030101010101" pitchFamily="2" charset="-122"/>
              </a:rPr>
              <a:t>整常数</a:t>
            </a:r>
            <a:r>
              <a:rPr lang="zh-CN" altLang="en-US" dirty="0">
                <a:latin typeface="宋体" panose="02010600030101010101" pitchFamily="2" charset="-122"/>
              </a:rPr>
              <a:t>）的</a:t>
            </a:r>
            <a:r>
              <a:rPr lang="en-US" altLang="zh-CN" dirty="0">
                <a:latin typeface="宋体" panose="02010600030101010101" pitchFamily="2" charset="-122"/>
              </a:rPr>
              <a:t>4</a:t>
            </a:r>
            <a:r>
              <a:rPr lang="zh-CN" altLang="en-US" dirty="0">
                <a:latin typeface="宋体" panose="02010600030101010101" pitchFamily="2" charset="-122"/>
              </a:rPr>
              <a:t>种进制表示形式：</a:t>
            </a:r>
            <a:endParaRPr lang="zh-CN" altLang="en-US" dirty="0">
              <a:latin typeface="宋体" panose="02010600030101010101" pitchFamily="2" charset="-122"/>
            </a:endParaRPr>
          </a:p>
          <a:p>
            <a:pPr marL="742950" lvl="1" indent="-285750" algn="just">
              <a:lnSpc>
                <a:spcPct val="110000"/>
              </a:lnSpc>
              <a:spcBef>
                <a:spcPct val="0"/>
              </a:spcBef>
            </a:pPr>
            <a:r>
              <a:rPr lang="zh-CN" altLang="en-US" sz="2000" b="0" dirty="0">
                <a:latin typeface="方正姚体" panose="02010601030101010101" pitchFamily="2" charset="-122"/>
                <a:ea typeface="方正姚体" panose="02010601030101010101" pitchFamily="2" charset="-122"/>
              </a:rPr>
              <a:t>二进制整数（</a:t>
            </a:r>
            <a:r>
              <a:rPr lang="en-US" altLang="zh-CN" sz="2000" b="0" dirty="0">
                <a:latin typeface="方正姚体" panose="02010601030101010101" pitchFamily="2" charset="-122"/>
                <a:ea typeface="方正姚体" panose="02010601030101010101" pitchFamily="2" charset="-122"/>
              </a:rPr>
              <a:t>b</a:t>
            </a:r>
            <a:r>
              <a:rPr lang="zh-CN" altLang="en-US" sz="2000" b="0" dirty="0">
                <a:latin typeface="方正姚体" panose="02010601030101010101" pitchFamily="2" charset="-122"/>
                <a:ea typeface="方正姚体" panose="02010601030101010101" pitchFamily="2" charset="-122"/>
              </a:rPr>
              <a:t>或</a:t>
            </a:r>
            <a:r>
              <a:rPr lang="en-US" altLang="zh-CN" sz="2000" b="0" dirty="0">
                <a:latin typeface="方正姚体" panose="02010601030101010101" pitchFamily="2" charset="-122"/>
                <a:ea typeface="方正姚体" panose="02010601030101010101" pitchFamily="2" charset="-122"/>
              </a:rPr>
              <a:t>B</a:t>
            </a:r>
            <a:r>
              <a:rPr lang="zh-CN" altLang="en-US" sz="2000" b="0" dirty="0">
                <a:latin typeface="方正姚体" panose="02010601030101010101" pitchFamily="2" charset="-122"/>
                <a:ea typeface="方正姚体" panose="02010601030101010101" pitchFamily="2" charset="-122"/>
              </a:rPr>
              <a:t>）；</a:t>
            </a:r>
            <a:endParaRPr lang="zh-CN" altLang="en-US" sz="2000" b="0" dirty="0">
              <a:latin typeface="方正姚体" panose="02010601030101010101" pitchFamily="2" charset="-122"/>
              <a:ea typeface="方正姚体" panose="02010601030101010101" pitchFamily="2" charset="-122"/>
            </a:endParaRPr>
          </a:p>
          <a:p>
            <a:pPr marL="742950" lvl="1" indent="-285750" algn="just">
              <a:lnSpc>
                <a:spcPct val="110000"/>
              </a:lnSpc>
              <a:spcBef>
                <a:spcPct val="0"/>
              </a:spcBef>
            </a:pPr>
            <a:r>
              <a:rPr lang="zh-CN" altLang="en-US" sz="2000" b="0" dirty="0">
                <a:latin typeface="方正姚体" panose="02010601030101010101" pitchFamily="2" charset="-122"/>
                <a:ea typeface="方正姚体" panose="02010601030101010101" pitchFamily="2" charset="-122"/>
              </a:rPr>
              <a:t>十进制整数（</a:t>
            </a:r>
            <a:r>
              <a:rPr lang="en-US" altLang="zh-CN" sz="2000" b="0" dirty="0">
                <a:latin typeface="方正姚体" panose="02010601030101010101" pitchFamily="2" charset="-122"/>
                <a:ea typeface="方正姚体" panose="02010601030101010101" pitchFamily="2" charset="-122"/>
              </a:rPr>
              <a:t>d</a:t>
            </a:r>
            <a:r>
              <a:rPr lang="zh-CN" altLang="en-US" sz="2000" b="0" dirty="0">
                <a:latin typeface="方正姚体" panose="02010601030101010101" pitchFamily="2" charset="-122"/>
                <a:ea typeface="方正姚体" panose="02010601030101010101" pitchFamily="2" charset="-122"/>
              </a:rPr>
              <a:t>或</a:t>
            </a:r>
            <a:r>
              <a:rPr lang="en-US" altLang="zh-CN" sz="2000" b="0" dirty="0">
                <a:latin typeface="方正姚体" panose="02010601030101010101" pitchFamily="2" charset="-122"/>
                <a:ea typeface="方正姚体" panose="02010601030101010101" pitchFamily="2" charset="-122"/>
              </a:rPr>
              <a:t>D</a:t>
            </a:r>
            <a:r>
              <a:rPr lang="zh-CN" altLang="en-US" sz="2000" b="0" dirty="0">
                <a:latin typeface="方正姚体" panose="02010601030101010101" pitchFamily="2" charset="-122"/>
                <a:ea typeface="方正姚体" panose="02010601030101010101" pitchFamily="2" charset="-122"/>
              </a:rPr>
              <a:t>）；</a:t>
            </a:r>
            <a:endParaRPr lang="zh-CN" altLang="en-US" sz="2000" b="0" dirty="0">
              <a:latin typeface="方正姚体" panose="02010601030101010101" pitchFamily="2" charset="-122"/>
              <a:ea typeface="方正姚体" panose="02010601030101010101" pitchFamily="2" charset="-122"/>
            </a:endParaRPr>
          </a:p>
          <a:p>
            <a:pPr marL="742950" lvl="1" indent="-285750" algn="just">
              <a:lnSpc>
                <a:spcPct val="110000"/>
              </a:lnSpc>
              <a:spcBef>
                <a:spcPct val="0"/>
              </a:spcBef>
            </a:pPr>
            <a:r>
              <a:rPr lang="zh-CN" altLang="en-US" sz="2000" b="0" dirty="0">
                <a:latin typeface="方正姚体" panose="02010601030101010101" pitchFamily="2" charset="-122"/>
                <a:ea typeface="方正姚体" panose="02010601030101010101" pitchFamily="2" charset="-122"/>
              </a:rPr>
              <a:t>十六进制整数（</a:t>
            </a:r>
            <a:r>
              <a:rPr lang="en-US" altLang="zh-CN" sz="2000" b="0" dirty="0">
                <a:latin typeface="方正姚体" panose="02010601030101010101" pitchFamily="2" charset="-122"/>
                <a:ea typeface="方正姚体" panose="02010601030101010101" pitchFamily="2" charset="-122"/>
              </a:rPr>
              <a:t>h</a:t>
            </a:r>
            <a:r>
              <a:rPr lang="zh-CN" altLang="en-US" sz="2000" b="0" dirty="0">
                <a:latin typeface="方正姚体" panose="02010601030101010101" pitchFamily="2" charset="-122"/>
                <a:ea typeface="方正姚体" panose="02010601030101010101" pitchFamily="2" charset="-122"/>
              </a:rPr>
              <a:t>或</a:t>
            </a:r>
            <a:r>
              <a:rPr lang="en-US" altLang="zh-CN" sz="2000" b="0" dirty="0">
                <a:latin typeface="方正姚体" panose="02010601030101010101" pitchFamily="2" charset="-122"/>
                <a:ea typeface="方正姚体" panose="02010601030101010101" pitchFamily="2" charset="-122"/>
              </a:rPr>
              <a:t>H</a:t>
            </a:r>
            <a:r>
              <a:rPr lang="zh-CN" altLang="en-US" sz="2000" b="0" dirty="0">
                <a:latin typeface="方正姚体" panose="02010601030101010101" pitchFamily="2" charset="-122"/>
                <a:ea typeface="方正姚体" panose="02010601030101010101" pitchFamily="2" charset="-122"/>
              </a:rPr>
              <a:t>）；</a:t>
            </a:r>
            <a:endParaRPr lang="zh-CN" altLang="en-US" sz="2000" b="0" dirty="0">
              <a:latin typeface="方正姚体" panose="02010601030101010101" pitchFamily="2" charset="-122"/>
              <a:ea typeface="方正姚体" panose="02010601030101010101" pitchFamily="2" charset="-122"/>
            </a:endParaRPr>
          </a:p>
          <a:p>
            <a:pPr marL="742950" lvl="1" indent="-285750" algn="just">
              <a:lnSpc>
                <a:spcPct val="110000"/>
              </a:lnSpc>
              <a:spcBef>
                <a:spcPct val="0"/>
              </a:spcBef>
            </a:pPr>
            <a:r>
              <a:rPr lang="zh-CN" altLang="en-US" sz="2000" b="0" dirty="0">
                <a:latin typeface="方正姚体" panose="02010601030101010101" pitchFamily="2" charset="-122"/>
                <a:ea typeface="方正姚体" panose="02010601030101010101" pitchFamily="2" charset="-122"/>
              </a:rPr>
              <a:t>八进制整数（</a:t>
            </a:r>
            <a:r>
              <a:rPr lang="en-US" altLang="zh-CN" sz="2000" b="0" dirty="0">
                <a:latin typeface="方正姚体" panose="02010601030101010101" pitchFamily="2" charset="-122"/>
                <a:ea typeface="方正姚体" panose="02010601030101010101" pitchFamily="2" charset="-122"/>
              </a:rPr>
              <a:t>o</a:t>
            </a:r>
            <a:r>
              <a:rPr lang="zh-CN" altLang="en-US" sz="2000" b="0" dirty="0">
                <a:latin typeface="方正姚体" panose="02010601030101010101" pitchFamily="2" charset="-122"/>
                <a:ea typeface="方正姚体" panose="02010601030101010101" pitchFamily="2" charset="-122"/>
              </a:rPr>
              <a:t>或</a:t>
            </a:r>
            <a:r>
              <a:rPr lang="en-US" altLang="zh-CN" sz="2000" b="0" dirty="0">
                <a:latin typeface="方正姚体" panose="02010601030101010101" pitchFamily="2" charset="-122"/>
                <a:ea typeface="方正姚体" panose="02010601030101010101" pitchFamily="2" charset="-122"/>
              </a:rPr>
              <a:t>O</a:t>
            </a:r>
            <a:r>
              <a:rPr lang="zh-CN" altLang="en-US" sz="2000" b="0" dirty="0">
                <a:latin typeface="方正姚体" panose="02010601030101010101" pitchFamily="2" charset="-122"/>
                <a:ea typeface="方正姚体" panose="02010601030101010101" pitchFamily="2" charset="-122"/>
              </a:rPr>
              <a:t>）。</a:t>
            </a:r>
            <a:endParaRPr lang="zh-CN" altLang="en-US" sz="2000" b="0" dirty="0">
              <a:latin typeface="方正姚体" panose="02010601030101010101" pitchFamily="2" charset="-122"/>
              <a:ea typeface="方正姚体" panose="02010601030101010101" pitchFamily="2" charset="-122"/>
            </a:endParaRPr>
          </a:p>
        </p:txBody>
      </p:sp>
      <p:sp>
        <p:nvSpPr>
          <p:cNvPr id="1621019" name="AutoShape 27"/>
          <p:cNvSpPr/>
          <p:nvPr/>
        </p:nvSpPr>
        <p:spPr>
          <a:xfrm>
            <a:off x="1441450" y="6019800"/>
            <a:ext cx="5956300" cy="606425"/>
          </a:xfrm>
          <a:prstGeom prst="horizontalScroll">
            <a:avLst>
              <a:gd name="adj" fmla="val 12500"/>
            </a:avLst>
          </a:prstGeom>
          <a:solidFill>
            <a:srgbClr val="FFCC99"/>
          </a:solidFill>
          <a:ln w="9525">
            <a:noFill/>
          </a:ln>
        </p:spPr>
        <p:txBody>
          <a:bodyPr anchor="ctr"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algn="just">
              <a:lnSpc>
                <a:spcPct val="105000"/>
              </a:lnSpc>
              <a:spcBef>
                <a:spcPct val="0"/>
              </a:spcBef>
              <a:buClr>
                <a:srgbClr val="FF0066"/>
              </a:buClr>
              <a:buFont typeface="Wingdings" panose="05000000000000000000" pitchFamily="2" charset="2"/>
              <a:buChar char="v"/>
            </a:pPr>
            <a:r>
              <a:rPr lang="zh-CN" altLang="zh-CN" dirty="0">
                <a:solidFill>
                  <a:schemeClr val="tx2"/>
                </a:solidFill>
                <a:latin typeface="华文新魏" panose="02010800040101010101" pitchFamily="2" charset="-122"/>
                <a:ea typeface="华文新魏" panose="02010800040101010101" pitchFamily="2" charset="-122"/>
              </a:rPr>
              <a:t>注：</a:t>
            </a:r>
            <a:r>
              <a:rPr lang="zh-CN" altLang="en-US" dirty="0">
                <a:solidFill>
                  <a:schemeClr val="tx2"/>
                </a:solidFill>
                <a:latin typeface="华文新魏" panose="02010800040101010101" pitchFamily="2" charset="-122"/>
                <a:ea typeface="华文新魏" panose="02010800040101010101" pitchFamily="2" charset="-122"/>
              </a:rPr>
              <a:t>这里位宽指对应二进制数的宽度。</a:t>
            </a:r>
            <a:endParaRPr lang="zh-CN" altLang="en-US" dirty="0">
              <a:solidFill>
                <a:schemeClr val="tx2"/>
              </a:solidFill>
              <a:latin typeface="华文新魏" panose="02010800040101010101" pitchFamily="2" charset="-122"/>
              <a:ea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21018"/>
                                        </p:tgtEl>
                                        <p:attrNameLst>
                                          <p:attrName>style.visibility</p:attrName>
                                        </p:attrNameLst>
                                      </p:cBhvr>
                                      <p:to>
                                        <p:strVal val="visible"/>
                                      </p:to>
                                    </p:set>
                                    <p:anim calcmode="lin" valueType="num">
                                      <p:cBhvr additive="base">
                                        <p:cTn id="7" dur="500" fill="hold"/>
                                        <p:tgtEl>
                                          <p:spTgt spid="1621018"/>
                                        </p:tgtEl>
                                        <p:attrNameLst>
                                          <p:attrName>ppt_x</p:attrName>
                                        </p:attrNameLst>
                                      </p:cBhvr>
                                      <p:tavLst>
                                        <p:tav tm="0">
                                          <p:val>
                                            <p:strVal val="0-#ppt_w/2"/>
                                          </p:val>
                                        </p:tav>
                                        <p:tav tm="100000">
                                          <p:val>
                                            <p:strVal val="#ppt_x"/>
                                          </p:val>
                                        </p:tav>
                                      </p:tavLst>
                                    </p:anim>
                                    <p:anim calcmode="lin" valueType="num">
                                      <p:cBhvr additive="base">
                                        <p:cTn id="8" dur="500" fill="hold"/>
                                        <p:tgtEl>
                                          <p:spTgt spid="16210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20995">
                                            <p:txEl>
                                              <p:charRg st="1" end="13"/>
                                            </p:txEl>
                                          </p:spTgt>
                                        </p:tgtEl>
                                        <p:attrNameLst>
                                          <p:attrName>style.visibility</p:attrName>
                                        </p:attrNameLst>
                                      </p:cBhvr>
                                      <p:to>
                                        <p:strVal val="visible"/>
                                      </p:to>
                                    </p:set>
                                    <p:anim calcmode="lin" valueType="num">
                                      <p:cBhvr additive="base">
                                        <p:cTn id="13" dur="500" fill="hold"/>
                                        <p:tgtEl>
                                          <p:spTgt spid="1620995">
                                            <p:txEl>
                                              <p:charRg st="1" end="1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20995">
                                            <p:txEl>
                                              <p:charRg st="1" end="13"/>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12" fill="hold" nodeType="afterEffect">
                                  <p:stCondLst>
                                    <p:cond delay="0"/>
                                  </p:stCondLst>
                                  <p:childTnLst>
                                    <p:set>
                                      <p:cBhvr>
                                        <p:cTn id="17" dur="1" fill="hold">
                                          <p:stCondLst>
                                            <p:cond delay="0"/>
                                          </p:stCondLst>
                                        </p:cTn>
                                        <p:tgtEl>
                                          <p:spTgt spid="1621057"/>
                                        </p:tgtEl>
                                        <p:attrNameLst>
                                          <p:attrName>style.visibility</p:attrName>
                                        </p:attrNameLst>
                                      </p:cBhvr>
                                      <p:to>
                                        <p:strVal val="visible"/>
                                      </p:to>
                                    </p:set>
                                    <p:anim calcmode="lin" valueType="num">
                                      <p:cBhvr additive="base">
                                        <p:cTn id="18" dur="500" fill="hold"/>
                                        <p:tgtEl>
                                          <p:spTgt spid="1621057"/>
                                        </p:tgtEl>
                                        <p:attrNameLst>
                                          <p:attrName>ppt_x</p:attrName>
                                        </p:attrNameLst>
                                      </p:cBhvr>
                                      <p:tavLst>
                                        <p:tav tm="0">
                                          <p:val>
                                            <p:strVal val="0-#ppt_w/2"/>
                                          </p:val>
                                        </p:tav>
                                        <p:tav tm="100000">
                                          <p:val>
                                            <p:strVal val="#ppt_x"/>
                                          </p:val>
                                        </p:tav>
                                      </p:tavLst>
                                    </p:anim>
                                    <p:anim calcmode="lin" valueType="num">
                                      <p:cBhvr additive="base">
                                        <p:cTn id="19" dur="500" fill="hold"/>
                                        <p:tgtEl>
                                          <p:spTgt spid="162105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1621019"/>
                                        </p:tgtEl>
                                        <p:attrNameLst>
                                          <p:attrName>style.visibility</p:attrName>
                                        </p:attrNameLst>
                                      </p:cBhvr>
                                      <p:to>
                                        <p:strVal val="visible"/>
                                      </p:to>
                                    </p:set>
                                    <p:animEffect transition="in" filter="barn(outVertical)">
                                      <p:cBhvr>
                                        <p:cTn id="24" dur="500"/>
                                        <p:tgtEl>
                                          <p:spTgt spid="1621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0995" grpId="0" build="p"/>
      <p:bldP spid="1621018" grpId="0"/>
      <p:bldP spid="162101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6"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95587"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3  </a:t>
            </a:r>
            <a:r>
              <a:rPr lang="zh-CN" altLang="en-US" dirty="0">
                <a:latin typeface="华文楷体" panose="02010600040101010101" pitchFamily="2" charset="-122"/>
              </a:rPr>
              <a:t>数据类型及常量、变量</a:t>
            </a:r>
            <a:endParaRPr lang="zh-CN" altLang="en-US" dirty="0">
              <a:latin typeface="华文楷体" panose="02010600040101010101" pitchFamily="2" charset="-122"/>
            </a:endParaRPr>
          </a:p>
        </p:txBody>
      </p:sp>
      <p:sp>
        <p:nvSpPr>
          <p:cNvPr id="1623043" name="Rectangle 3"/>
          <p:cNvSpPr>
            <a:spLocks noGrp="1"/>
          </p:cNvSpPr>
          <p:nvPr>
            <p:ph idx="1"/>
          </p:nvPr>
        </p:nvSpPr>
        <p:spPr>
          <a:xfrm>
            <a:off x="215900" y="1277938"/>
            <a:ext cx="7761288" cy="957262"/>
          </a:xfrm>
          <a:ln/>
        </p:spPr>
        <p:txBody>
          <a:bodyPr vert="horz" wrap="square" lIns="91440" tIns="45720" rIns="91440" bIns="45720" anchor="t" anchorCtr="0"/>
          <a:p>
            <a:pPr algn="just">
              <a:lnSpc>
                <a:spcPct val="110000"/>
              </a:lnSpc>
              <a:spcBef>
                <a:spcPct val="0"/>
              </a:spcBef>
              <a:buNone/>
            </a:pPr>
            <a:r>
              <a:rPr lang="zh-CN" altLang="en-US" dirty="0">
                <a:solidFill>
                  <a:srgbClr val="009900"/>
                </a:solidFill>
                <a:latin typeface="华文彩云" panose="02010800040101010101" pitchFamily="2" charset="-122"/>
                <a:ea typeface="华文彩云" panose="02010800040101010101" pitchFamily="2" charset="-122"/>
              </a:rPr>
              <a:t>（</a:t>
            </a:r>
            <a:r>
              <a:rPr lang="en-US" altLang="zh-CN" dirty="0">
                <a:solidFill>
                  <a:srgbClr val="009900"/>
                </a:solidFill>
                <a:latin typeface="华文彩云" panose="02010800040101010101" pitchFamily="2" charset="-122"/>
                <a:ea typeface="华文彩云" panose="02010800040101010101" pitchFamily="2" charset="-122"/>
              </a:rPr>
              <a:t>2</a:t>
            </a:r>
            <a:r>
              <a:rPr lang="zh-CN" altLang="en-US" dirty="0">
                <a:solidFill>
                  <a:srgbClr val="009900"/>
                </a:solidFill>
                <a:latin typeface="华文彩云" panose="02010800040101010101" pitchFamily="2" charset="-122"/>
                <a:ea typeface="华文彩云" panose="02010800040101010101" pitchFamily="2" charset="-122"/>
              </a:rPr>
              <a:t>）</a:t>
            </a:r>
            <a:r>
              <a:rPr lang="en-US" altLang="zh-CN" dirty="0">
                <a:solidFill>
                  <a:srgbClr val="009900"/>
                </a:solidFill>
                <a:latin typeface="宋体" panose="02010600030101010101" pitchFamily="2" charset="-122"/>
              </a:rPr>
              <a:t>x</a:t>
            </a:r>
            <a:r>
              <a:rPr lang="zh-CN" altLang="en-US" dirty="0">
                <a:solidFill>
                  <a:srgbClr val="009900"/>
                </a:solidFill>
                <a:latin typeface="宋体" panose="02010600030101010101" pitchFamily="2" charset="-122"/>
              </a:rPr>
              <a:t>和</a:t>
            </a:r>
            <a:r>
              <a:rPr lang="en-US" altLang="zh-CN" dirty="0">
                <a:solidFill>
                  <a:srgbClr val="009900"/>
                </a:solidFill>
                <a:latin typeface="宋体" panose="02010600030101010101" pitchFamily="2" charset="-122"/>
              </a:rPr>
              <a:t>z</a:t>
            </a:r>
            <a:r>
              <a:rPr lang="zh-CN" altLang="en-US" dirty="0">
                <a:solidFill>
                  <a:srgbClr val="009900"/>
                </a:solidFill>
                <a:latin typeface="宋体" panose="02010600030101010101" pitchFamily="2" charset="-122"/>
              </a:rPr>
              <a:t>值</a:t>
            </a:r>
            <a:endParaRPr lang="zh-CN" altLang="en-US" dirty="0">
              <a:solidFill>
                <a:srgbClr val="009900"/>
              </a:solidFill>
              <a:latin typeface="宋体" panose="02010600030101010101" pitchFamily="2" charset="-122"/>
            </a:endParaRPr>
          </a:p>
          <a:p>
            <a:pPr lvl="1" algn="just">
              <a:lnSpc>
                <a:spcPct val="110000"/>
              </a:lnSpc>
              <a:spcBef>
                <a:spcPct val="0"/>
              </a:spcBef>
            </a:pPr>
            <a:r>
              <a:rPr lang="en-US" altLang="zh-CN" sz="2000" dirty="0">
                <a:latin typeface="宋体" panose="02010600030101010101" pitchFamily="2" charset="-122"/>
              </a:rPr>
              <a:t>x</a:t>
            </a:r>
            <a:r>
              <a:rPr lang="zh-CN" altLang="en-US" sz="2000" dirty="0">
                <a:latin typeface="宋体" panose="02010600030101010101" pitchFamily="2" charset="-122"/>
              </a:rPr>
              <a:t>表示不定值，</a:t>
            </a:r>
            <a:r>
              <a:rPr lang="en-US" altLang="zh-CN" sz="2000" dirty="0">
                <a:latin typeface="宋体" panose="02010600030101010101" pitchFamily="2" charset="-122"/>
              </a:rPr>
              <a:t>z</a:t>
            </a:r>
            <a:r>
              <a:rPr lang="zh-CN" altLang="en-US" sz="2000" dirty="0">
                <a:latin typeface="宋体" panose="02010600030101010101" pitchFamily="2" charset="-122"/>
              </a:rPr>
              <a:t>表示高阻值；</a:t>
            </a:r>
            <a:endParaRPr lang="zh-CN" altLang="en-US" sz="2000" dirty="0">
              <a:latin typeface="宋体" panose="02010600030101010101" pitchFamily="2" charset="-122"/>
            </a:endParaRPr>
          </a:p>
        </p:txBody>
      </p:sp>
      <p:sp>
        <p:nvSpPr>
          <p:cNvPr id="1623044" name="AutoShape 4"/>
          <p:cNvSpPr/>
          <p:nvPr/>
        </p:nvSpPr>
        <p:spPr>
          <a:xfrm>
            <a:off x="2174875" y="895350"/>
            <a:ext cx="1752600" cy="685800"/>
          </a:xfrm>
          <a:prstGeom prst="wedgeRoundRectCallout">
            <a:avLst>
              <a:gd name="adj1" fmla="val -52356"/>
              <a:gd name="adj2" fmla="val 84722"/>
              <a:gd name="adj3" fmla="val 16667"/>
            </a:avLst>
          </a:prstGeom>
          <a:solidFill>
            <a:srgbClr val="FFCC99"/>
          </a:solidFill>
          <a:ln w="9525" cap="flat" cmpd="sng">
            <a:solidFill>
              <a:schemeClr val="tx1"/>
            </a:solidFill>
            <a:prstDash val="solid"/>
            <a:miter/>
            <a:headEnd type="none" w="med" len="med"/>
            <a:tailEnd type="none" w="med" len="med"/>
          </a:ln>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en-US" altLang="zh-CN" sz="2000" b="0" dirty="0"/>
              <a:t>8</a:t>
            </a:r>
            <a:r>
              <a:rPr lang="en-US" altLang="zh-CN" sz="2000" b="0" dirty="0">
                <a:latin typeface="Times New Roman" panose="02020603050405020304" pitchFamily="18" charset="0"/>
              </a:rPr>
              <a:t>’</a:t>
            </a:r>
            <a:r>
              <a:rPr lang="en-US" altLang="zh-CN" sz="2000" b="0" dirty="0"/>
              <a:t>b1001xxxx</a:t>
            </a:r>
            <a:r>
              <a:rPr lang="zh-CN" altLang="en-US" sz="2000" b="0" dirty="0"/>
              <a:t>或</a:t>
            </a:r>
            <a:r>
              <a:rPr lang="en-US" altLang="zh-CN" sz="2000" b="0" dirty="0"/>
              <a:t>8 </a:t>
            </a:r>
            <a:r>
              <a:rPr lang="en-US" altLang="zh-CN" sz="2000" b="0" dirty="0">
                <a:latin typeface="Times New Roman" panose="02020603050405020304" pitchFamily="18" charset="0"/>
              </a:rPr>
              <a:t>’</a:t>
            </a:r>
            <a:r>
              <a:rPr lang="en-US" altLang="zh-CN" sz="2000" b="0" dirty="0"/>
              <a:t>h9x</a:t>
            </a:r>
            <a:endParaRPr lang="en-US" altLang="zh-CN" sz="2000" b="0" dirty="0"/>
          </a:p>
        </p:txBody>
      </p:sp>
      <p:sp>
        <p:nvSpPr>
          <p:cNvPr id="1623045" name="AutoShape 5"/>
          <p:cNvSpPr/>
          <p:nvPr/>
        </p:nvSpPr>
        <p:spPr>
          <a:xfrm>
            <a:off x="4437063" y="896938"/>
            <a:ext cx="1752600" cy="685800"/>
          </a:xfrm>
          <a:prstGeom prst="wedgeRoundRectCallout">
            <a:avLst>
              <a:gd name="adj1" fmla="val -71375"/>
              <a:gd name="adj2" fmla="val 88194"/>
              <a:gd name="adj3" fmla="val 16667"/>
            </a:avLst>
          </a:prstGeom>
          <a:solidFill>
            <a:srgbClr val="FFCCCC"/>
          </a:solidFill>
          <a:ln w="9525">
            <a:noFill/>
          </a:ln>
          <a:effectLst>
            <a:prstShdw prst="shdw17" dist="17961" dir="2699999">
              <a:srgbClr val="997A7A"/>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en-US" altLang="zh-CN" sz="2000" b="0" dirty="0"/>
              <a:t>8</a:t>
            </a:r>
            <a:r>
              <a:rPr lang="en-US" altLang="zh-CN" sz="2000" b="0" dirty="0">
                <a:latin typeface="Times New Roman" panose="02020603050405020304" pitchFamily="18" charset="0"/>
              </a:rPr>
              <a:t>’</a:t>
            </a:r>
            <a:r>
              <a:rPr lang="en-US" altLang="zh-CN" sz="2000" b="0" dirty="0"/>
              <a:t>b1010zzzz</a:t>
            </a:r>
            <a:r>
              <a:rPr lang="zh-CN" altLang="en-US" sz="2000" b="0" dirty="0"/>
              <a:t>或</a:t>
            </a:r>
            <a:r>
              <a:rPr lang="en-US" altLang="zh-CN" sz="2000" b="0" dirty="0"/>
              <a:t>8 </a:t>
            </a:r>
            <a:r>
              <a:rPr lang="en-US" altLang="zh-CN" sz="2000" b="0" dirty="0">
                <a:latin typeface="Times New Roman" panose="02020603050405020304" pitchFamily="18" charset="0"/>
              </a:rPr>
              <a:t>’</a:t>
            </a:r>
            <a:r>
              <a:rPr lang="en-US" altLang="zh-CN" sz="2000" b="0" dirty="0"/>
              <a:t>haz</a:t>
            </a:r>
            <a:endParaRPr lang="en-US" altLang="zh-CN" sz="2000" b="0" dirty="0"/>
          </a:p>
        </p:txBody>
      </p:sp>
      <p:sp>
        <p:nvSpPr>
          <p:cNvPr id="1623046" name="Rectangle 6"/>
          <p:cNvSpPr/>
          <p:nvPr/>
        </p:nvSpPr>
        <p:spPr>
          <a:xfrm>
            <a:off x="228600" y="2279650"/>
            <a:ext cx="8701088" cy="4135438"/>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742950" lvl="1" indent="-285750" algn="just">
              <a:lnSpc>
                <a:spcPct val="110000"/>
              </a:lnSpc>
              <a:spcBef>
                <a:spcPct val="0"/>
              </a:spcBef>
            </a:pPr>
            <a:r>
              <a:rPr lang="zh-CN" altLang="en-US" sz="2000" dirty="0">
                <a:latin typeface="宋体" panose="02010600030101010101" pitchFamily="2" charset="-122"/>
              </a:rPr>
              <a:t>每个字符代表的二进制数的宽度取决于所用的进制；</a:t>
            </a:r>
            <a:endParaRPr lang="zh-CN" altLang="en-US" sz="2000" dirty="0">
              <a:latin typeface="宋体" panose="02010600030101010101" pitchFamily="2" charset="-122"/>
            </a:endParaRPr>
          </a:p>
          <a:p>
            <a:pPr marL="742950" lvl="1" indent="-285750" algn="just">
              <a:lnSpc>
                <a:spcPct val="110000"/>
              </a:lnSpc>
              <a:spcBef>
                <a:spcPct val="0"/>
              </a:spcBef>
            </a:pPr>
            <a:r>
              <a:rPr lang="zh-CN" altLang="en-US" sz="2000" dirty="0">
                <a:latin typeface="宋体" panose="02010600030101010101" pitchFamily="2" charset="-122"/>
              </a:rPr>
              <a:t>当用二进制表示时，已标明位宽的数若用</a:t>
            </a:r>
            <a:r>
              <a:rPr lang="en-US" altLang="zh-CN" sz="2000" dirty="0">
                <a:latin typeface="宋体" panose="02010600030101010101" pitchFamily="2" charset="-122"/>
              </a:rPr>
              <a:t>x</a:t>
            </a:r>
            <a:r>
              <a:rPr lang="zh-CN" altLang="en-US" sz="2000" dirty="0">
                <a:latin typeface="宋体" panose="02010600030101010101" pitchFamily="2" charset="-122"/>
              </a:rPr>
              <a:t>或</a:t>
            </a:r>
            <a:r>
              <a:rPr lang="en-US" altLang="zh-CN" sz="2000" dirty="0">
                <a:latin typeface="宋体" panose="02010600030101010101" pitchFamily="2" charset="-122"/>
              </a:rPr>
              <a:t>z</a:t>
            </a:r>
            <a:r>
              <a:rPr lang="zh-CN" altLang="en-US" sz="2000" dirty="0">
                <a:latin typeface="宋体" panose="02010600030101010101" pitchFamily="2" charset="-122"/>
              </a:rPr>
              <a:t>表示某些位，则只有在</a:t>
            </a:r>
            <a:r>
              <a:rPr lang="zh-CN" altLang="en-US" sz="2000" dirty="0">
                <a:solidFill>
                  <a:srgbClr val="FF0066"/>
                </a:solidFill>
                <a:latin typeface="Times New Roman" panose="02020603050405020304" pitchFamily="18" charset="0"/>
              </a:rPr>
              <a:t>最左边</a:t>
            </a:r>
            <a:r>
              <a:rPr lang="zh-CN" altLang="en-US" sz="2000" dirty="0">
                <a:latin typeface="宋体" panose="02010600030101010101" pitchFamily="2" charset="-122"/>
              </a:rPr>
              <a:t>的</a:t>
            </a:r>
            <a:r>
              <a:rPr lang="en-US" altLang="zh-CN" sz="2000" dirty="0">
                <a:latin typeface="宋体" panose="02010600030101010101" pitchFamily="2" charset="-122"/>
              </a:rPr>
              <a:t>x</a:t>
            </a:r>
            <a:r>
              <a:rPr lang="zh-CN" altLang="en-US" sz="2000" dirty="0">
                <a:latin typeface="宋体" panose="02010600030101010101" pitchFamily="2" charset="-122"/>
              </a:rPr>
              <a:t>或</a:t>
            </a:r>
            <a:r>
              <a:rPr lang="en-US" altLang="zh-CN" sz="2000" dirty="0">
                <a:latin typeface="宋体" panose="02010600030101010101" pitchFamily="2" charset="-122"/>
              </a:rPr>
              <a:t>z</a:t>
            </a:r>
            <a:r>
              <a:rPr lang="zh-CN" altLang="en-US" sz="2000" dirty="0">
                <a:latin typeface="宋体" panose="02010600030101010101" pitchFamily="2" charset="-122"/>
              </a:rPr>
              <a:t>具有</a:t>
            </a:r>
            <a:r>
              <a:rPr lang="zh-CN" altLang="en-US" sz="2000" dirty="0">
                <a:solidFill>
                  <a:srgbClr val="FF0066"/>
                </a:solidFill>
                <a:latin typeface="Times New Roman" panose="02020603050405020304" pitchFamily="18" charset="0"/>
              </a:rPr>
              <a:t>扩展性</a:t>
            </a:r>
            <a:r>
              <a:rPr lang="zh-CN" altLang="en-US" sz="2000" dirty="0">
                <a:latin typeface="宋体" panose="02010600030101010101" pitchFamily="2" charset="-122"/>
              </a:rPr>
              <a:t>！为清晰可见，最好直接写出每一位的值！</a:t>
            </a:r>
            <a:endParaRPr lang="zh-CN" altLang="en-US" sz="2000" dirty="0">
              <a:latin typeface="宋体" panose="02010600030101010101" pitchFamily="2" charset="-122"/>
            </a:endParaRPr>
          </a:p>
          <a:p>
            <a:pPr marL="1143000" lvl="2" indent="-228600" algn="just">
              <a:lnSpc>
                <a:spcPct val="110000"/>
              </a:lnSpc>
              <a:spcBef>
                <a:spcPct val="0"/>
              </a:spcBef>
            </a:pPr>
            <a:r>
              <a:rPr lang="en-US" altLang="zh-CN" sz="2000" b="0" dirty="0">
                <a:latin typeface="方正姚体" panose="02010601030101010101" pitchFamily="2" charset="-122"/>
                <a:ea typeface="方正姚体" panose="02010601030101010101" pitchFamily="2" charset="-122"/>
              </a:rPr>
              <a:t>[</a:t>
            </a:r>
            <a:r>
              <a:rPr lang="zh-CN" altLang="en-US" sz="2000" b="0" dirty="0">
                <a:solidFill>
                  <a:srgbClr val="FF0066"/>
                </a:solidFill>
                <a:latin typeface="方正姚体" panose="02010601030101010101" pitchFamily="2" charset="-122"/>
                <a:ea typeface="方正姚体" panose="02010601030101010101" pitchFamily="2" charset="-122"/>
              </a:rPr>
              <a:t>例</a:t>
            </a:r>
            <a:r>
              <a:rPr lang="en-US" altLang="zh-CN" sz="2000" b="0" dirty="0">
                <a:latin typeface="方正姚体" panose="02010601030101010101" pitchFamily="2" charset="-122"/>
                <a:ea typeface="方正姚体" panose="02010601030101010101" pitchFamily="2" charset="-122"/>
              </a:rPr>
              <a:t>]8</a:t>
            </a:r>
            <a:r>
              <a:rPr lang="en-US" altLang="zh-CN" sz="2000" b="0" dirty="0">
                <a:latin typeface="Times New Roman" panose="02020603050405020304" pitchFamily="18" charset="0"/>
                <a:ea typeface="方正姚体" panose="02010601030101010101" pitchFamily="2" charset="-122"/>
              </a:rPr>
              <a:t>’</a:t>
            </a:r>
            <a:r>
              <a:rPr lang="en-US" altLang="zh-CN" sz="2000" b="0" dirty="0">
                <a:latin typeface="方正姚体" panose="02010601030101010101" pitchFamily="2" charset="-122"/>
                <a:ea typeface="方正姚体" panose="02010601030101010101" pitchFamily="2" charset="-122"/>
              </a:rPr>
              <a:t>bzx = 8</a:t>
            </a:r>
            <a:r>
              <a:rPr lang="en-US" altLang="zh-CN" sz="2000" b="0" dirty="0">
                <a:latin typeface="Times New Roman" panose="02020603050405020304" pitchFamily="18" charset="0"/>
                <a:ea typeface="方正姚体" panose="02010601030101010101" pitchFamily="2" charset="-122"/>
              </a:rPr>
              <a:t>’</a:t>
            </a:r>
            <a:r>
              <a:rPr lang="en-US" altLang="zh-CN" sz="2000" b="0" dirty="0">
                <a:latin typeface="方正姚体" panose="02010601030101010101" pitchFamily="2" charset="-122"/>
                <a:ea typeface="方正姚体" panose="02010601030101010101" pitchFamily="2" charset="-122"/>
              </a:rPr>
              <a:t>bzzzz_zzzx </a:t>
            </a:r>
            <a:endParaRPr lang="en-US" altLang="zh-CN" sz="2000" b="0" dirty="0">
              <a:latin typeface="方正姚体" panose="02010601030101010101" pitchFamily="2" charset="-122"/>
              <a:ea typeface="方正姚体" panose="02010601030101010101" pitchFamily="2" charset="-122"/>
            </a:endParaRPr>
          </a:p>
          <a:p>
            <a:pPr marL="1143000" lvl="2" indent="-228600" algn="just">
              <a:lnSpc>
                <a:spcPct val="110000"/>
              </a:lnSpc>
              <a:spcBef>
                <a:spcPct val="0"/>
              </a:spcBef>
            </a:pPr>
            <a:r>
              <a:rPr lang="en-US" altLang="zh-CN" sz="2000" b="0" dirty="0">
                <a:latin typeface="方正姚体" panose="02010601030101010101" pitchFamily="2" charset="-122"/>
                <a:ea typeface="方正姚体" panose="02010601030101010101" pitchFamily="2" charset="-122"/>
              </a:rPr>
              <a:t>[</a:t>
            </a:r>
            <a:r>
              <a:rPr lang="zh-CN" altLang="en-US" sz="2000" b="0" dirty="0">
                <a:solidFill>
                  <a:srgbClr val="FF0066"/>
                </a:solidFill>
                <a:latin typeface="方正姚体" panose="02010601030101010101" pitchFamily="2" charset="-122"/>
                <a:ea typeface="方正姚体" panose="02010601030101010101" pitchFamily="2" charset="-122"/>
              </a:rPr>
              <a:t>例</a:t>
            </a:r>
            <a:r>
              <a:rPr lang="en-US" altLang="zh-CN" sz="2000" b="0" dirty="0">
                <a:latin typeface="方正姚体" panose="02010601030101010101" pitchFamily="2" charset="-122"/>
                <a:ea typeface="方正姚体" panose="02010601030101010101" pitchFamily="2" charset="-122"/>
              </a:rPr>
              <a:t>]8</a:t>
            </a:r>
            <a:r>
              <a:rPr lang="en-US" altLang="zh-CN" sz="2000" b="0" dirty="0">
                <a:latin typeface="Times New Roman" panose="02020603050405020304" pitchFamily="18" charset="0"/>
                <a:ea typeface="方正姚体" panose="02010601030101010101" pitchFamily="2" charset="-122"/>
              </a:rPr>
              <a:t>’</a:t>
            </a:r>
            <a:r>
              <a:rPr lang="en-US" altLang="zh-CN" sz="2000" b="0" dirty="0">
                <a:latin typeface="方正姚体" panose="02010601030101010101" pitchFamily="2" charset="-122"/>
                <a:ea typeface="方正姚体" panose="02010601030101010101" pitchFamily="2" charset="-122"/>
              </a:rPr>
              <a:t>b1x = 8</a:t>
            </a:r>
            <a:r>
              <a:rPr lang="en-US" altLang="zh-CN" sz="2000" b="0" dirty="0">
                <a:latin typeface="Times New Roman" panose="02020603050405020304" pitchFamily="18" charset="0"/>
                <a:ea typeface="方正姚体" panose="02010601030101010101" pitchFamily="2" charset="-122"/>
              </a:rPr>
              <a:t>’</a:t>
            </a:r>
            <a:r>
              <a:rPr lang="en-US" altLang="zh-CN" sz="2000" b="0" dirty="0">
                <a:latin typeface="方正姚体" panose="02010601030101010101" pitchFamily="2" charset="-122"/>
                <a:ea typeface="方正姚体" panose="02010601030101010101" pitchFamily="2" charset="-122"/>
              </a:rPr>
              <a:t>b0000_001x</a:t>
            </a:r>
            <a:endParaRPr lang="en-US" altLang="zh-CN" sz="2000" b="0" dirty="0">
              <a:latin typeface="方正姚体" panose="02010601030101010101" pitchFamily="2" charset="-122"/>
              <a:ea typeface="方正姚体" panose="02010601030101010101" pitchFamily="2" charset="-122"/>
            </a:endParaRPr>
          </a:p>
          <a:p>
            <a:pPr marL="742950" lvl="1" indent="-285750" algn="just">
              <a:lnSpc>
                <a:spcPct val="110000"/>
              </a:lnSpc>
              <a:spcBef>
                <a:spcPct val="0"/>
              </a:spcBef>
            </a:pPr>
            <a:r>
              <a:rPr lang="en-US" altLang="zh-CN" sz="2000" dirty="0">
                <a:latin typeface="Times New Roman" panose="02020603050405020304" pitchFamily="18" charset="0"/>
              </a:rPr>
              <a:t>“</a:t>
            </a:r>
            <a:r>
              <a:rPr lang="zh-CN" altLang="en-US" sz="2000" dirty="0">
                <a:solidFill>
                  <a:srgbClr val="FF0066"/>
                </a:solidFill>
                <a:latin typeface="Times New Roman" panose="02020603050405020304" pitchFamily="18" charset="0"/>
              </a:rPr>
              <a:t>？</a:t>
            </a:r>
            <a:r>
              <a:rPr lang="zh-CN" altLang="en-US" sz="2000" dirty="0">
                <a:latin typeface="Times New Roman" panose="02020603050405020304" pitchFamily="18" charset="0"/>
              </a:rPr>
              <a:t>”</a:t>
            </a:r>
            <a:r>
              <a:rPr lang="zh-CN" altLang="en-US" sz="2000" dirty="0">
                <a:latin typeface="宋体" panose="02010600030101010101" pitchFamily="2" charset="-122"/>
              </a:rPr>
              <a:t>是</a:t>
            </a:r>
            <a:r>
              <a:rPr lang="en-US" altLang="zh-CN" sz="2000" dirty="0">
                <a:latin typeface="宋体" panose="02010600030101010101" pitchFamily="2" charset="-122"/>
              </a:rPr>
              <a:t>z</a:t>
            </a:r>
            <a:r>
              <a:rPr lang="zh-CN" altLang="en-US" sz="2000" dirty="0">
                <a:latin typeface="宋体" panose="02010600030101010101" pitchFamily="2" charset="-122"/>
              </a:rPr>
              <a:t>的另一种表示符号，建议在</a:t>
            </a:r>
            <a:r>
              <a:rPr lang="en-US" altLang="zh-CN" sz="2000" dirty="0">
                <a:latin typeface="宋体" panose="02010600030101010101" pitchFamily="2" charset="-122"/>
              </a:rPr>
              <a:t>case</a:t>
            </a:r>
            <a:r>
              <a:rPr lang="zh-CN" altLang="en-US" sz="2000" dirty="0">
                <a:latin typeface="宋体" panose="02010600030101010101" pitchFamily="2" charset="-122"/>
              </a:rPr>
              <a:t>语句中使用</a:t>
            </a:r>
            <a:r>
              <a:rPr lang="zh-CN" altLang="en-US" sz="2000" dirty="0">
                <a:solidFill>
                  <a:srgbClr val="FF0066"/>
                </a:solidFill>
                <a:latin typeface="Times New Roman" panose="02020603050405020304" pitchFamily="18" charset="0"/>
              </a:rPr>
              <a:t>？</a:t>
            </a:r>
            <a:r>
              <a:rPr lang="zh-CN" altLang="en-US" sz="2000" dirty="0">
                <a:latin typeface="宋体" panose="02010600030101010101" pitchFamily="2" charset="-122"/>
              </a:rPr>
              <a:t>表示高阻态</a:t>
            </a:r>
            <a:r>
              <a:rPr lang="en-US" altLang="zh-CN" sz="2000" dirty="0">
                <a:solidFill>
                  <a:srgbClr val="FF0066"/>
                </a:solidFill>
                <a:latin typeface="Times New Roman" panose="02020603050405020304" pitchFamily="18" charset="0"/>
              </a:rPr>
              <a:t>z</a:t>
            </a:r>
            <a:endParaRPr lang="en-US" altLang="zh-CN" sz="2000" dirty="0">
              <a:solidFill>
                <a:srgbClr val="FF0066"/>
              </a:solidFill>
              <a:latin typeface="Times New Roman" panose="02020603050405020304" pitchFamily="18" charset="0"/>
            </a:endParaRPr>
          </a:p>
          <a:p>
            <a:pPr marL="1143000" lvl="2" indent="-228600" algn="just">
              <a:lnSpc>
                <a:spcPct val="110000"/>
              </a:lnSpc>
              <a:spcBef>
                <a:spcPct val="0"/>
              </a:spcBef>
            </a:pPr>
            <a:r>
              <a:rPr lang="en-US" altLang="zh-CN" sz="2000" b="0" dirty="0">
                <a:latin typeface="方正姚体" panose="02010601030101010101" pitchFamily="2" charset="-122"/>
                <a:ea typeface="方正姚体" panose="02010601030101010101" pitchFamily="2" charset="-122"/>
              </a:rPr>
              <a:t>[</a:t>
            </a:r>
            <a:r>
              <a:rPr lang="zh-CN" altLang="en-US" sz="2000" b="0" dirty="0">
                <a:solidFill>
                  <a:srgbClr val="FF0066"/>
                </a:solidFill>
                <a:latin typeface="方正姚体" panose="02010601030101010101" pitchFamily="2" charset="-122"/>
                <a:ea typeface="方正姚体" panose="02010601030101010101" pitchFamily="2" charset="-122"/>
              </a:rPr>
              <a:t>例</a:t>
            </a:r>
            <a:r>
              <a:rPr lang="en-US" altLang="zh-CN" sz="2000" b="0" dirty="0">
                <a:latin typeface="方正姚体" panose="02010601030101010101" pitchFamily="2" charset="-122"/>
                <a:ea typeface="方正姚体" panose="02010601030101010101" pitchFamily="2" charset="-122"/>
              </a:rPr>
              <a:t>] casez (select)</a:t>
            </a:r>
            <a:endParaRPr lang="en-US" altLang="zh-CN" sz="2000" b="0" dirty="0">
              <a:latin typeface="方正姚体" panose="02010601030101010101" pitchFamily="2" charset="-122"/>
              <a:ea typeface="方正姚体" panose="02010601030101010101" pitchFamily="2" charset="-122"/>
            </a:endParaRPr>
          </a:p>
          <a:p>
            <a:pPr marL="1143000" lvl="2" indent="-228600" algn="just">
              <a:lnSpc>
                <a:spcPct val="110000"/>
              </a:lnSpc>
              <a:spcBef>
                <a:spcPct val="0"/>
              </a:spcBef>
              <a:buNone/>
            </a:pPr>
            <a:r>
              <a:rPr lang="en-US" altLang="zh-CN" sz="2000" b="0" dirty="0">
                <a:latin typeface="方正姚体" panose="02010601030101010101" pitchFamily="2" charset="-122"/>
                <a:ea typeface="方正姚体" panose="02010601030101010101" pitchFamily="2" charset="-122"/>
              </a:rPr>
              <a:t>         4</a:t>
            </a:r>
            <a:r>
              <a:rPr lang="en-US" altLang="zh-CN" sz="2000" b="0" dirty="0">
                <a:latin typeface="Times New Roman" panose="02020603050405020304" pitchFamily="18" charset="0"/>
                <a:ea typeface="方正姚体" panose="02010601030101010101" pitchFamily="2" charset="-122"/>
              </a:rPr>
              <a:t>’</a:t>
            </a:r>
            <a:r>
              <a:rPr lang="en-US" altLang="zh-CN" sz="2000" b="0" dirty="0">
                <a:latin typeface="方正姚体" panose="02010601030101010101" pitchFamily="2" charset="-122"/>
                <a:ea typeface="方正姚体" panose="02010601030101010101" pitchFamily="2" charset="-122"/>
              </a:rPr>
              <a:t>b???1: out = a;</a:t>
            </a:r>
            <a:endParaRPr lang="en-US" altLang="zh-CN" sz="2000" b="0" dirty="0">
              <a:latin typeface="方正姚体" panose="02010601030101010101" pitchFamily="2" charset="-122"/>
              <a:ea typeface="方正姚体" panose="02010601030101010101" pitchFamily="2" charset="-122"/>
            </a:endParaRPr>
          </a:p>
          <a:p>
            <a:pPr marL="1143000" lvl="2" indent="-228600" algn="just">
              <a:lnSpc>
                <a:spcPct val="110000"/>
              </a:lnSpc>
              <a:spcBef>
                <a:spcPct val="0"/>
              </a:spcBef>
              <a:buNone/>
            </a:pPr>
            <a:r>
              <a:rPr lang="en-US" altLang="zh-CN" sz="2000" b="0" dirty="0">
                <a:latin typeface="方正姚体" panose="02010601030101010101" pitchFamily="2" charset="-122"/>
                <a:ea typeface="方正姚体" panose="02010601030101010101" pitchFamily="2" charset="-122"/>
              </a:rPr>
              <a:t>         4</a:t>
            </a:r>
            <a:r>
              <a:rPr lang="en-US" altLang="zh-CN" sz="2000" b="0" dirty="0">
                <a:latin typeface="Times New Roman" panose="02020603050405020304" pitchFamily="18" charset="0"/>
                <a:ea typeface="方正姚体" panose="02010601030101010101" pitchFamily="2" charset="-122"/>
              </a:rPr>
              <a:t>’</a:t>
            </a:r>
            <a:r>
              <a:rPr lang="en-US" altLang="zh-CN" sz="2000" b="0" dirty="0">
                <a:latin typeface="方正姚体" panose="02010601030101010101" pitchFamily="2" charset="-122"/>
                <a:ea typeface="方正姚体" panose="02010601030101010101" pitchFamily="2" charset="-122"/>
              </a:rPr>
              <a:t>b??1?: out = b;</a:t>
            </a:r>
            <a:endParaRPr lang="en-US" altLang="zh-CN" sz="2000" b="0" dirty="0">
              <a:latin typeface="方正姚体" panose="02010601030101010101" pitchFamily="2" charset="-122"/>
              <a:ea typeface="方正姚体" panose="02010601030101010101" pitchFamily="2" charset="-122"/>
            </a:endParaRPr>
          </a:p>
          <a:p>
            <a:pPr marL="1143000" lvl="2" indent="-228600" algn="just">
              <a:lnSpc>
                <a:spcPct val="110000"/>
              </a:lnSpc>
              <a:spcBef>
                <a:spcPct val="0"/>
              </a:spcBef>
              <a:buNone/>
            </a:pPr>
            <a:r>
              <a:rPr lang="en-US" altLang="zh-CN" sz="2000" b="0" dirty="0">
                <a:latin typeface="方正姚体" panose="02010601030101010101" pitchFamily="2" charset="-122"/>
                <a:ea typeface="方正姚体" panose="02010601030101010101" pitchFamily="2" charset="-122"/>
              </a:rPr>
              <a:t>         4</a:t>
            </a:r>
            <a:r>
              <a:rPr lang="en-US" altLang="zh-CN" sz="2000" b="0" dirty="0">
                <a:latin typeface="Times New Roman" panose="02020603050405020304" pitchFamily="18" charset="0"/>
                <a:ea typeface="方正姚体" panose="02010601030101010101" pitchFamily="2" charset="-122"/>
              </a:rPr>
              <a:t>’</a:t>
            </a:r>
            <a:r>
              <a:rPr lang="en-US" altLang="zh-CN" sz="2000" b="0" dirty="0">
                <a:latin typeface="方正姚体" panose="02010601030101010101" pitchFamily="2" charset="-122"/>
                <a:ea typeface="方正姚体" panose="02010601030101010101" pitchFamily="2" charset="-122"/>
              </a:rPr>
              <a:t>b?1??: out = c;</a:t>
            </a:r>
            <a:endParaRPr lang="en-US" altLang="zh-CN" sz="2000" b="0" dirty="0">
              <a:latin typeface="方正姚体" panose="02010601030101010101" pitchFamily="2" charset="-122"/>
              <a:ea typeface="方正姚体" panose="02010601030101010101" pitchFamily="2" charset="-122"/>
            </a:endParaRPr>
          </a:p>
          <a:p>
            <a:pPr marL="1143000" lvl="2" indent="-228600" algn="just">
              <a:lnSpc>
                <a:spcPct val="110000"/>
              </a:lnSpc>
              <a:spcBef>
                <a:spcPct val="0"/>
              </a:spcBef>
              <a:buNone/>
            </a:pPr>
            <a:r>
              <a:rPr lang="en-US" altLang="zh-CN" sz="2000" b="0" dirty="0">
                <a:latin typeface="方正姚体" panose="02010601030101010101" pitchFamily="2" charset="-122"/>
                <a:ea typeface="方正姚体" panose="02010601030101010101" pitchFamily="2" charset="-122"/>
              </a:rPr>
              <a:t>         4</a:t>
            </a:r>
            <a:r>
              <a:rPr lang="en-US" altLang="zh-CN" sz="2000" b="0" dirty="0">
                <a:latin typeface="Times New Roman" panose="02020603050405020304" pitchFamily="18" charset="0"/>
                <a:ea typeface="方正姚体" panose="02010601030101010101" pitchFamily="2" charset="-122"/>
              </a:rPr>
              <a:t>’</a:t>
            </a:r>
            <a:r>
              <a:rPr lang="en-US" altLang="zh-CN" sz="2000" b="0" dirty="0">
                <a:latin typeface="方正姚体" panose="02010601030101010101" pitchFamily="2" charset="-122"/>
                <a:ea typeface="方正姚体" panose="02010601030101010101" pitchFamily="2" charset="-122"/>
              </a:rPr>
              <a:t>b1???: out = d;</a:t>
            </a:r>
            <a:endParaRPr lang="en-US" altLang="zh-CN" sz="2000" b="0" dirty="0">
              <a:latin typeface="方正姚体" panose="02010601030101010101" pitchFamily="2" charset="-122"/>
              <a:ea typeface="方正姚体" panose="02010601030101010101" pitchFamily="2" charset="-122"/>
            </a:endParaRPr>
          </a:p>
          <a:p>
            <a:pPr marL="1143000" lvl="2" indent="-228600" algn="just">
              <a:lnSpc>
                <a:spcPct val="110000"/>
              </a:lnSpc>
              <a:spcBef>
                <a:spcPct val="0"/>
              </a:spcBef>
              <a:buNone/>
            </a:pPr>
            <a:r>
              <a:rPr lang="en-US" altLang="zh-CN" sz="2000" b="0" dirty="0">
                <a:latin typeface="方正姚体" panose="02010601030101010101" pitchFamily="2" charset="-122"/>
                <a:ea typeface="方正姚体" panose="02010601030101010101" pitchFamily="2" charset="-122"/>
              </a:rPr>
              <a:t>       endcase</a:t>
            </a:r>
            <a:endParaRPr lang="en-US" altLang="zh-CN" sz="2000" b="0" dirty="0">
              <a:latin typeface="方正姚体" panose="02010601030101010101" pitchFamily="2" charset="-122"/>
              <a:ea typeface="方正姚体" panose="0201060103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23043"/>
                                        </p:tgtEl>
                                        <p:attrNameLst>
                                          <p:attrName>style.visibility</p:attrName>
                                        </p:attrNameLst>
                                      </p:cBhvr>
                                      <p:to>
                                        <p:strVal val="visible"/>
                                      </p:to>
                                    </p:set>
                                    <p:anim calcmode="lin" valueType="num">
                                      <p:cBhvr additive="base">
                                        <p:cTn id="7" dur="500" fill="hold"/>
                                        <p:tgtEl>
                                          <p:spTgt spid="1623043"/>
                                        </p:tgtEl>
                                        <p:attrNameLst>
                                          <p:attrName>ppt_x</p:attrName>
                                        </p:attrNameLst>
                                      </p:cBhvr>
                                      <p:tavLst>
                                        <p:tav tm="0">
                                          <p:val>
                                            <p:strVal val="0-#ppt_w/2"/>
                                          </p:val>
                                        </p:tav>
                                        <p:tav tm="100000">
                                          <p:val>
                                            <p:strVal val="#ppt_x"/>
                                          </p:val>
                                        </p:tav>
                                      </p:tavLst>
                                    </p:anim>
                                    <p:anim calcmode="lin" valueType="num">
                                      <p:cBhvr additive="base">
                                        <p:cTn id="8" dur="500" fill="hold"/>
                                        <p:tgtEl>
                                          <p:spTgt spid="16230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623044"/>
                                        </p:tgtEl>
                                        <p:attrNameLst>
                                          <p:attrName>style.visibility</p:attrName>
                                        </p:attrNameLst>
                                      </p:cBhvr>
                                      <p:to>
                                        <p:strVal val="visible"/>
                                      </p:to>
                                    </p:set>
                                    <p:animEffect transition="in" filter="dissolve">
                                      <p:cBhvr>
                                        <p:cTn id="13" dur="500"/>
                                        <p:tgtEl>
                                          <p:spTgt spid="162304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623045"/>
                                        </p:tgtEl>
                                        <p:attrNameLst>
                                          <p:attrName>style.visibility</p:attrName>
                                        </p:attrNameLst>
                                      </p:cBhvr>
                                      <p:to>
                                        <p:strVal val="visible"/>
                                      </p:to>
                                    </p:set>
                                    <p:animEffect transition="in" filter="dissolve">
                                      <p:cBhvr>
                                        <p:cTn id="18" dur="500"/>
                                        <p:tgtEl>
                                          <p:spTgt spid="162304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623046">
                                            <p:txEl>
                                              <p:charRg st="0" end="24"/>
                                            </p:txEl>
                                          </p:spTgt>
                                        </p:tgtEl>
                                        <p:attrNameLst>
                                          <p:attrName>style.visibility</p:attrName>
                                        </p:attrNameLst>
                                      </p:cBhvr>
                                      <p:to>
                                        <p:strVal val="visible"/>
                                      </p:to>
                                    </p:set>
                                    <p:anim calcmode="lin" valueType="num">
                                      <p:cBhvr additive="base">
                                        <p:cTn id="23" dur="500" fill="hold"/>
                                        <p:tgtEl>
                                          <p:spTgt spid="1623046">
                                            <p:txEl>
                                              <p:charRg st="0" end="2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23046">
                                            <p:txEl>
                                              <p:charRg st="0" end="2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623046">
                                            <p:txEl>
                                              <p:charRg st="24" end="87"/>
                                            </p:txEl>
                                          </p:spTgt>
                                        </p:tgtEl>
                                        <p:attrNameLst>
                                          <p:attrName>style.visibility</p:attrName>
                                        </p:attrNameLst>
                                      </p:cBhvr>
                                      <p:to>
                                        <p:strVal val="visible"/>
                                      </p:to>
                                    </p:set>
                                    <p:anim calcmode="lin" valueType="num">
                                      <p:cBhvr additive="base">
                                        <p:cTn id="29" dur="500" fill="hold"/>
                                        <p:tgtEl>
                                          <p:spTgt spid="1623046">
                                            <p:txEl>
                                              <p:charRg st="24" end="87"/>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623046">
                                            <p:txEl>
                                              <p:charRg st="24" end="87"/>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623046">
                                            <p:txEl>
                                              <p:charRg st="87" end="112"/>
                                            </p:txEl>
                                          </p:spTgt>
                                        </p:tgtEl>
                                        <p:attrNameLst>
                                          <p:attrName>style.visibility</p:attrName>
                                        </p:attrNameLst>
                                      </p:cBhvr>
                                      <p:to>
                                        <p:strVal val="visible"/>
                                      </p:to>
                                    </p:set>
                                    <p:anim calcmode="lin" valueType="num">
                                      <p:cBhvr additive="base">
                                        <p:cTn id="33" dur="500" fill="hold"/>
                                        <p:tgtEl>
                                          <p:spTgt spid="1623046">
                                            <p:txEl>
                                              <p:charRg st="87" end="112"/>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623046">
                                            <p:txEl>
                                              <p:charRg st="87" end="112"/>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623046">
                                            <p:txEl>
                                              <p:charRg st="112" end="136"/>
                                            </p:txEl>
                                          </p:spTgt>
                                        </p:tgtEl>
                                        <p:attrNameLst>
                                          <p:attrName>style.visibility</p:attrName>
                                        </p:attrNameLst>
                                      </p:cBhvr>
                                      <p:to>
                                        <p:strVal val="visible"/>
                                      </p:to>
                                    </p:set>
                                    <p:anim calcmode="lin" valueType="num">
                                      <p:cBhvr additive="base">
                                        <p:cTn id="37" dur="500" fill="hold"/>
                                        <p:tgtEl>
                                          <p:spTgt spid="1623046">
                                            <p:txEl>
                                              <p:charRg st="112" end="13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23046">
                                            <p:txEl>
                                              <p:charRg st="112" end="13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23046">
                                            <p:txEl>
                                              <p:charRg st="136" end="170"/>
                                            </p:txEl>
                                          </p:spTgt>
                                        </p:tgtEl>
                                        <p:attrNameLst>
                                          <p:attrName>style.visibility</p:attrName>
                                        </p:attrNameLst>
                                      </p:cBhvr>
                                      <p:to>
                                        <p:strVal val="visible"/>
                                      </p:to>
                                    </p:set>
                                    <p:anim calcmode="lin" valueType="num">
                                      <p:cBhvr additive="base">
                                        <p:cTn id="43" dur="500" fill="hold"/>
                                        <p:tgtEl>
                                          <p:spTgt spid="1623046">
                                            <p:txEl>
                                              <p:charRg st="136" end="17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23046">
                                            <p:txEl>
                                              <p:charRg st="136" end="170"/>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623046">
                                            <p:txEl>
                                              <p:charRg st="170" end="189"/>
                                            </p:txEl>
                                          </p:spTgt>
                                        </p:tgtEl>
                                        <p:attrNameLst>
                                          <p:attrName>style.visibility</p:attrName>
                                        </p:attrNameLst>
                                      </p:cBhvr>
                                      <p:to>
                                        <p:strVal val="visible"/>
                                      </p:to>
                                    </p:set>
                                    <p:anim calcmode="lin" valueType="num">
                                      <p:cBhvr additive="base">
                                        <p:cTn id="47" dur="500" fill="hold"/>
                                        <p:tgtEl>
                                          <p:spTgt spid="1623046">
                                            <p:txEl>
                                              <p:charRg st="170" end="189"/>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623046">
                                            <p:txEl>
                                              <p:charRg st="170" end="189"/>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623046">
                                            <p:txEl>
                                              <p:charRg st="189" end="216"/>
                                            </p:txEl>
                                          </p:spTgt>
                                        </p:tgtEl>
                                        <p:attrNameLst>
                                          <p:attrName>style.visibility</p:attrName>
                                        </p:attrNameLst>
                                      </p:cBhvr>
                                      <p:to>
                                        <p:strVal val="visible"/>
                                      </p:to>
                                    </p:set>
                                    <p:anim calcmode="lin" valueType="num">
                                      <p:cBhvr additive="base">
                                        <p:cTn id="51" dur="500" fill="hold"/>
                                        <p:tgtEl>
                                          <p:spTgt spid="1623046">
                                            <p:txEl>
                                              <p:charRg st="189" end="216"/>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623046">
                                            <p:txEl>
                                              <p:charRg st="189" end="216"/>
                                            </p:txEl>
                                          </p:spTgt>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623046">
                                            <p:txEl>
                                              <p:charRg st="216" end="243"/>
                                            </p:txEl>
                                          </p:spTgt>
                                        </p:tgtEl>
                                        <p:attrNameLst>
                                          <p:attrName>style.visibility</p:attrName>
                                        </p:attrNameLst>
                                      </p:cBhvr>
                                      <p:to>
                                        <p:strVal val="visible"/>
                                      </p:to>
                                    </p:set>
                                    <p:anim calcmode="lin" valueType="num">
                                      <p:cBhvr additive="base">
                                        <p:cTn id="55" dur="500" fill="hold"/>
                                        <p:tgtEl>
                                          <p:spTgt spid="1623046">
                                            <p:txEl>
                                              <p:charRg st="216" end="243"/>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623046">
                                            <p:txEl>
                                              <p:charRg st="216" end="243"/>
                                            </p:tx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623046">
                                            <p:txEl>
                                              <p:charRg st="243" end="270"/>
                                            </p:txEl>
                                          </p:spTgt>
                                        </p:tgtEl>
                                        <p:attrNameLst>
                                          <p:attrName>style.visibility</p:attrName>
                                        </p:attrNameLst>
                                      </p:cBhvr>
                                      <p:to>
                                        <p:strVal val="visible"/>
                                      </p:to>
                                    </p:set>
                                    <p:anim calcmode="lin" valueType="num">
                                      <p:cBhvr additive="base">
                                        <p:cTn id="59" dur="500" fill="hold"/>
                                        <p:tgtEl>
                                          <p:spTgt spid="1623046">
                                            <p:txEl>
                                              <p:charRg st="243" end="27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623046">
                                            <p:txEl>
                                              <p:charRg st="243" end="270"/>
                                            </p:txEl>
                                          </p:spTgt>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623046">
                                            <p:txEl>
                                              <p:charRg st="270" end="297"/>
                                            </p:txEl>
                                          </p:spTgt>
                                        </p:tgtEl>
                                        <p:attrNameLst>
                                          <p:attrName>style.visibility</p:attrName>
                                        </p:attrNameLst>
                                      </p:cBhvr>
                                      <p:to>
                                        <p:strVal val="visible"/>
                                      </p:to>
                                    </p:set>
                                    <p:anim calcmode="lin" valueType="num">
                                      <p:cBhvr additive="base">
                                        <p:cTn id="63" dur="500" fill="hold"/>
                                        <p:tgtEl>
                                          <p:spTgt spid="1623046">
                                            <p:txEl>
                                              <p:charRg st="270" end="297"/>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1623046">
                                            <p:txEl>
                                              <p:charRg st="270" end="297"/>
                                            </p:txEl>
                                          </p:spTgt>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1623046">
                                            <p:txEl>
                                              <p:charRg st="297" end="312"/>
                                            </p:txEl>
                                          </p:spTgt>
                                        </p:tgtEl>
                                        <p:attrNameLst>
                                          <p:attrName>style.visibility</p:attrName>
                                        </p:attrNameLst>
                                      </p:cBhvr>
                                      <p:to>
                                        <p:strVal val="visible"/>
                                      </p:to>
                                    </p:set>
                                    <p:anim calcmode="lin" valueType="num">
                                      <p:cBhvr additive="base">
                                        <p:cTn id="67" dur="500" fill="hold"/>
                                        <p:tgtEl>
                                          <p:spTgt spid="1623046">
                                            <p:txEl>
                                              <p:charRg st="297" end="312"/>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623046">
                                            <p:txEl>
                                              <p:charRg st="297" end="3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3043" grpId="0"/>
      <p:bldP spid="1623044" grpId="0" animBg="1"/>
      <p:bldP spid="1623045" grpId="0" animBg="1"/>
      <p:bldP spid="1623046" grpId="0" bldLvl="2"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74755"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1  </a:t>
            </a:r>
            <a:r>
              <a:rPr lang="zh-CN" altLang="en-US" dirty="0">
                <a:latin typeface="华文楷体" panose="02010600040101010101" pitchFamily="2" charset="-122"/>
              </a:rPr>
              <a:t>引言</a:t>
            </a:r>
            <a:endParaRPr lang="zh-CN" altLang="en-US" dirty="0">
              <a:latin typeface="华文楷体" panose="02010600040101010101" pitchFamily="2" charset="-122"/>
            </a:endParaRPr>
          </a:p>
        </p:txBody>
      </p:sp>
      <p:sp>
        <p:nvSpPr>
          <p:cNvPr id="1588227" name="Rectangle 3"/>
          <p:cNvSpPr>
            <a:spLocks noGrp="1"/>
          </p:cNvSpPr>
          <p:nvPr>
            <p:ph idx="1"/>
          </p:nvPr>
        </p:nvSpPr>
        <p:spPr>
          <a:xfrm>
            <a:off x="409575" y="1157288"/>
            <a:ext cx="8270875" cy="5105400"/>
          </a:xfrm>
          <a:ln/>
        </p:spPr>
        <p:txBody>
          <a:bodyPr vert="horz" wrap="square" lIns="91440" tIns="45720" rIns="91440" bIns="45720" anchor="t" anchorCtr="0"/>
          <a:p>
            <a:pPr algn="just" eaLnBrk="1" hangingPunct="1">
              <a:lnSpc>
                <a:spcPct val="120000"/>
              </a:lnSpc>
              <a:buNone/>
            </a:pPr>
            <a:r>
              <a:rPr lang="zh-CN" altLang="en-US" sz="2800" dirty="0">
                <a:solidFill>
                  <a:srgbClr val="FF0000"/>
                </a:solidFill>
                <a:latin typeface="宋体" panose="02010600030101010101" pitchFamily="2" charset="-122"/>
              </a:rPr>
              <a:t>四、</a:t>
            </a:r>
            <a:r>
              <a:rPr lang="en-US" altLang="zh-CN" sz="2800" dirty="0">
                <a:solidFill>
                  <a:srgbClr val="FF0000"/>
                </a:solidFill>
                <a:latin typeface="宋体" panose="02010600030101010101" pitchFamily="2" charset="-122"/>
              </a:rPr>
              <a:t>Verilog HDL</a:t>
            </a:r>
            <a:r>
              <a:rPr lang="zh-CN" altLang="en-US" sz="2800" dirty="0">
                <a:solidFill>
                  <a:srgbClr val="FF0000"/>
                </a:solidFill>
                <a:latin typeface="宋体" panose="02010600030101010101" pitchFamily="2" charset="-122"/>
              </a:rPr>
              <a:t>的特点</a:t>
            </a:r>
            <a:endParaRPr lang="zh-CN" altLang="en-US" sz="2800" dirty="0">
              <a:latin typeface="宋体" panose="02010600030101010101" pitchFamily="2" charset="-122"/>
            </a:endParaRPr>
          </a:p>
          <a:p>
            <a:pPr algn="just">
              <a:lnSpc>
                <a:spcPct val="120000"/>
              </a:lnSpc>
              <a:buClr>
                <a:schemeClr val="folHlink"/>
              </a:buClr>
            </a:pPr>
            <a:r>
              <a:rPr lang="zh-CN" altLang="en-US" sz="2200" dirty="0">
                <a:latin typeface="华文新魏" panose="02010800040101010101" pitchFamily="2" charset="-122"/>
                <a:ea typeface="华文新魏" panose="02010800040101010101" pitchFamily="2" charset="-122"/>
              </a:rPr>
              <a:t>语法结构上的主要</a:t>
            </a:r>
            <a:r>
              <a:rPr lang="zh-CN" altLang="en-US" sz="2200" dirty="0">
                <a:solidFill>
                  <a:schemeClr val="hlink"/>
                </a:solidFill>
                <a:latin typeface="华文新魏" panose="02010800040101010101" pitchFamily="2" charset="-122"/>
                <a:ea typeface="华文新魏" panose="02010800040101010101" pitchFamily="2" charset="-122"/>
              </a:rPr>
              <a:t>特点</a:t>
            </a:r>
            <a:r>
              <a:rPr lang="zh-CN" altLang="en-US" sz="2200" dirty="0">
                <a:latin typeface="华文新魏" panose="02010800040101010101" pitchFamily="2" charset="-122"/>
                <a:ea typeface="华文新魏" panose="02010800040101010101" pitchFamily="2" charset="-122"/>
              </a:rPr>
              <a:t>：</a:t>
            </a:r>
            <a:endParaRPr lang="zh-CN" altLang="en-US" sz="2200" dirty="0">
              <a:latin typeface="华文新魏" panose="02010800040101010101" pitchFamily="2" charset="-122"/>
              <a:ea typeface="华文新魏" panose="02010800040101010101" pitchFamily="2" charset="-122"/>
            </a:endParaRPr>
          </a:p>
          <a:p>
            <a:pPr lvl="1" eaLnBrk="1" hangingPunct="1">
              <a:lnSpc>
                <a:spcPct val="120000"/>
              </a:lnSpc>
              <a:buSzTx/>
            </a:pPr>
            <a:r>
              <a:rPr lang="zh-CN" altLang="en-US" sz="2000" b="0" dirty="0">
                <a:latin typeface="方正姚体" panose="02010601030101010101" pitchFamily="2" charset="-122"/>
                <a:ea typeface="方正姚体" panose="02010601030101010101" pitchFamily="2" charset="-122"/>
              </a:rPr>
              <a:t>形式化地表示电路的</a:t>
            </a:r>
            <a:r>
              <a:rPr lang="zh-CN" altLang="en-US" sz="2000" b="0" dirty="0">
                <a:solidFill>
                  <a:srgbClr val="FF33CC"/>
                </a:solidFill>
                <a:latin typeface="方正姚体" panose="02010601030101010101" pitchFamily="2" charset="-122"/>
                <a:ea typeface="方正姚体" panose="02010601030101010101" pitchFamily="2" charset="-122"/>
              </a:rPr>
              <a:t>行为</a:t>
            </a:r>
            <a:r>
              <a:rPr lang="zh-CN" altLang="en-US" sz="2000" b="0" dirty="0">
                <a:latin typeface="方正姚体" panose="02010601030101010101" pitchFamily="2" charset="-122"/>
                <a:ea typeface="方正姚体" panose="02010601030101010101" pitchFamily="2" charset="-122"/>
              </a:rPr>
              <a:t>和</a:t>
            </a:r>
            <a:r>
              <a:rPr lang="zh-CN" altLang="en-US" sz="2000" b="0" dirty="0">
                <a:solidFill>
                  <a:srgbClr val="FF33CC"/>
                </a:solidFill>
                <a:latin typeface="方正姚体" panose="02010601030101010101" pitchFamily="2" charset="-122"/>
                <a:ea typeface="方正姚体" panose="02010601030101010101" pitchFamily="2" charset="-122"/>
              </a:rPr>
              <a:t>结构</a:t>
            </a:r>
            <a:r>
              <a:rPr lang="zh-CN" altLang="en-US" sz="2000" b="0" dirty="0">
                <a:latin typeface="方正姚体" panose="02010601030101010101" pitchFamily="2" charset="-122"/>
                <a:ea typeface="方正姚体" panose="02010601030101010101" pitchFamily="2" charset="-122"/>
              </a:rPr>
              <a:t>；</a:t>
            </a:r>
            <a:endParaRPr lang="zh-CN" altLang="en-US" sz="2000" b="0" dirty="0">
              <a:latin typeface="方正姚体" panose="02010601030101010101" pitchFamily="2" charset="-122"/>
              <a:ea typeface="方正姚体" panose="02010601030101010101" pitchFamily="2" charset="-122"/>
            </a:endParaRPr>
          </a:p>
          <a:p>
            <a:pPr lvl="1" eaLnBrk="1" hangingPunct="1">
              <a:lnSpc>
                <a:spcPct val="120000"/>
              </a:lnSpc>
              <a:buSzTx/>
            </a:pPr>
            <a:r>
              <a:rPr lang="zh-CN" altLang="zh-CN" sz="2000" b="0" dirty="0">
                <a:latin typeface="方正姚体" panose="02010601030101010101" pitchFamily="2" charset="-122"/>
                <a:ea typeface="方正姚体" panose="02010601030101010101" pitchFamily="2" charset="-122"/>
              </a:rPr>
              <a:t>借用</a:t>
            </a:r>
            <a:r>
              <a:rPr lang="en-US" altLang="zh-CN" sz="2000" b="0" dirty="0">
                <a:solidFill>
                  <a:srgbClr val="FF33CC"/>
                </a:solidFill>
                <a:latin typeface="方正姚体" panose="02010601030101010101" pitchFamily="2" charset="-122"/>
                <a:ea typeface="方正姚体" panose="02010601030101010101" pitchFamily="2" charset="-122"/>
              </a:rPr>
              <a:t>C</a:t>
            </a:r>
            <a:r>
              <a:rPr lang="zh-CN" altLang="en-US" sz="2000" b="0" dirty="0">
                <a:solidFill>
                  <a:srgbClr val="FF33CC"/>
                </a:solidFill>
                <a:latin typeface="方正姚体" panose="02010601030101010101" pitchFamily="2" charset="-122"/>
                <a:ea typeface="方正姚体" panose="02010601030101010101" pitchFamily="2" charset="-122"/>
              </a:rPr>
              <a:t>语言</a:t>
            </a:r>
            <a:r>
              <a:rPr lang="zh-CN" altLang="en-US" sz="2000" b="0" dirty="0">
                <a:latin typeface="方正姚体" panose="02010601030101010101" pitchFamily="2" charset="-122"/>
                <a:ea typeface="方正姚体" panose="02010601030101010101" pitchFamily="2" charset="-122"/>
              </a:rPr>
              <a:t>的结构和语句；</a:t>
            </a:r>
            <a:endParaRPr lang="zh-CN" altLang="en-US" sz="2000" b="0" dirty="0">
              <a:latin typeface="方正姚体" panose="02010601030101010101" pitchFamily="2" charset="-122"/>
              <a:ea typeface="方正姚体" panose="02010601030101010101" pitchFamily="2" charset="-122"/>
            </a:endParaRPr>
          </a:p>
          <a:p>
            <a:pPr lvl="1" eaLnBrk="1" hangingPunct="1">
              <a:lnSpc>
                <a:spcPct val="120000"/>
              </a:lnSpc>
              <a:buSzTx/>
            </a:pPr>
            <a:r>
              <a:rPr lang="zh-CN" altLang="en-US" sz="2000" b="0" dirty="0">
                <a:latin typeface="方正姚体" panose="02010601030101010101" pitchFamily="2" charset="-122"/>
                <a:ea typeface="方正姚体" panose="02010601030101010101" pitchFamily="2" charset="-122"/>
              </a:rPr>
              <a:t>可在多个层次上对所设计的系统加以描述，语言对设计规模不加任何限制；</a:t>
            </a:r>
            <a:endParaRPr lang="zh-CN" altLang="en-US" sz="2000" b="0" dirty="0">
              <a:latin typeface="方正姚体" panose="02010601030101010101" pitchFamily="2" charset="-122"/>
              <a:ea typeface="方正姚体" panose="02010601030101010101" pitchFamily="2" charset="-122"/>
            </a:endParaRPr>
          </a:p>
          <a:p>
            <a:pPr lvl="1" eaLnBrk="1" hangingPunct="1">
              <a:lnSpc>
                <a:spcPct val="120000"/>
              </a:lnSpc>
              <a:buSzTx/>
            </a:pPr>
            <a:r>
              <a:rPr lang="zh-CN" altLang="en-US" sz="2000" b="0" dirty="0">
                <a:latin typeface="方正姚体" panose="02010601030101010101" pitchFamily="2" charset="-122"/>
                <a:ea typeface="方正姚体" panose="02010601030101010101" pitchFamily="2" charset="-122"/>
              </a:rPr>
              <a:t>具有混合建模能力：一个设计中的各子模块可用不同级别的抽象模型来描述；</a:t>
            </a:r>
            <a:endParaRPr lang="zh-CN" altLang="en-US" sz="2000" b="0" dirty="0">
              <a:latin typeface="方正姚体" panose="02010601030101010101" pitchFamily="2" charset="-122"/>
              <a:ea typeface="方正姚体" panose="02010601030101010101" pitchFamily="2" charset="-122"/>
            </a:endParaRPr>
          </a:p>
          <a:p>
            <a:pPr lvl="1" eaLnBrk="1" hangingPunct="1">
              <a:lnSpc>
                <a:spcPct val="120000"/>
              </a:lnSpc>
              <a:buSzTx/>
            </a:pPr>
            <a:r>
              <a:rPr lang="zh-CN" altLang="en-US" sz="2000" b="0" dirty="0">
                <a:latin typeface="方正姚体" panose="02010601030101010101" pitchFamily="2" charset="-122"/>
                <a:ea typeface="方正姚体" panose="02010601030101010101" pitchFamily="2" charset="-122"/>
              </a:rPr>
              <a:t>基本逻辑门、开关级结构模型均内置于语言中，可直接调用；</a:t>
            </a:r>
            <a:endParaRPr lang="zh-CN" altLang="en-US" sz="2000" b="0" dirty="0">
              <a:latin typeface="方正姚体" panose="02010601030101010101" pitchFamily="2" charset="-122"/>
              <a:ea typeface="方正姚体" panose="02010601030101010101" pitchFamily="2" charset="-122"/>
            </a:endParaRPr>
          </a:p>
          <a:p>
            <a:pPr lvl="1" eaLnBrk="1" hangingPunct="1">
              <a:lnSpc>
                <a:spcPct val="120000"/>
              </a:lnSpc>
              <a:buSzTx/>
            </a:pPr>
            <a:r>
              <a:rPr lang="zh-CN" altLang="en-US" sz="2000" b="0" dirty="0">
                <a:latin typeface="方正姚体" panose="02010601030101010101" pitchFamily="2" charset="-122"/>
                <a:ea typeface="方正姚体" panose="02010601030101010101" pitchFamily="2" charset="-122"/>
              </a:rPr>
              <a:t>易创建用户定义原语（</a:t>
            </a:r>
            <a:r>
              <a:rPr lang="en-US" altLang="zh-CN" sz="2000" b="0" dirty="0">
                <a:latin typeface="方正姚体" panose="02010601030101010101" pitchFamily="2" charset="-122"/>
                <a:ea typeface="方正姚体" panose="02010601030101010101" pitchFamily="2" charset="-122"/>
              </a:rPr>
              <a:t>UDP</a:t>
            </a:r>
            <a:r>
              <a:rPr lang="zh-CN" altLang="en-US" sz="2000" b="0" dirty="0">
                <a:latin typeface="方正姚体" panose="02010601030101010101" pitchFamily="2" charset="-122"/>
                <a:ea typeface="方正姚体" panose="02010601030101010101" pitchFamily="2" charset="-122"/>
              </a:rPr>
              <a:t>，</a:t>
            </a:r>
            <a:r>
              <a:rPr lang="en-US" altLang="zh-CN" sz="2000" b="0" dirty="0">
                <a:latin typeface="方正姚体" panose="02010601030101010101" pitchFamily="2" charset="-122"/>
                <a:ea typeface="方正姚体" panose="02010601030101010101" pitchFamily="2" charset="-122"/>
              </a:rPr>
              <a:t>User Designed Primitive</a:t>
            </a:r>
            <a:r>
              <a:rPr lang="zh-CN" altLang="en-US" sz="2000" b="0" dirty="0">
                <a:latin typeface="方正姚体" panose="02010601030101010101" pitchFamily="2" charset="-122"/>
                <a:ea typeface="方正姚体" panose="02010601030101010101" pitchFamily="2" charset="-122"/>
              </a:rPr>
              <a:t>） 。</a:t>
            </a:r>
            <a:endParaRPr lang="zh-CN" altLang="en-US" sz="2000" b="0" dirty="0">
              <a:latin typeface="方正姚体" panose="02010601030101010101" pitchFamily="2" charset="-122"/>
              <a:ea typeface="方正姚体" panose="02010601030101010101" pitchFamily="2" charset="-122"/>
            </a:endParaRPr>
          </a:p>
          <a:p>
            <a:pPr eaLnBrk="1" hangingPunct="1">
              <a:lnSpc>
                <a:spcPct val="120000"/>
              </a:lnSpc>
            </a:pPr>
            <a:r>
              <a:rPr lang="zh-CN" altLang="en-US" sz="2200" dirty="0">
                <a:latin typeface="华文新魏" panose="02010800040101010101" pitchFamily="2" charset="-122"/>
                <a:ea typeface="华文新魏" panose="02010800040101010101" pitchFamily="2" charset="-122"/>
              </a:rPr>
              <a:t>易学易用，功能强</a:t>
            </a:r>
            <a:endParaRPr lang="zh-CN" altLang="en-US" sz="2200" dirty="0">
              <a:latin typeface="华文新魏" panose="02010800040101010101" pitchFamily="2" charset="-122"/>
              <a:ea typeface="华文新魏" panose="02010800040101010101" pitchFamily="2" charset="-122"/>
            </a:endParaRPr>
          </a:p>
        </p:txBody>
      </p:sp>
      <p:sp>
        <p:nvSpPr>
          <p:cNvPr id="1588228" name="AutoShape 4"/>
          <p:cNvSpPr/>
          <p:nvPr/>
        </p:nvSpPr>
        <p:spPr>
          <a:xfrm rot="-479700">
            <a:off x="5370513" y="1331913"/>
            <a:ext cx="2581275" cy="1125537"/>
          </a:xfrm>
          <a:prstGeom prst="star16">
            <a:avLst>
              <a:gd name="adj" fmla="val 37500"/>
            </a:avLst>
          </a:prstGeom>
          <a:gradFill rotWithShape="0">
            <a:gsLst>
              <a:gs pos="0">
                <a:schemeClr val="accent2"/>
              </a:gs>
              <a:gs pos="100000">
                <a:srgbClr val="FFFF00"/>
              </a:gs>
            </a:gsLst>
            <a:lin ang="2700000" scaled="1"/>
            <a:tileRect/>
          </a:gradFill>
          <a:ln w="9525">
            <a:noFill/>
          </a:ln>
          <a:effectLst>
            <a:outerShdw dist="35921" dir="2699999" algn="ctr" rotWithShape="0">
              <a:schemeClr val="bg2"/>
            </a:outerShdw>
          </a:effectLst>
        </p:spPr>
        <p:txBody>
          <a:bodyPr anchor="ctr" anchorCtr="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lnSpc>
                <a:spcPct val="110000"/>
              </a:lnSpc>
              <a:spcBef>
                <a:spcPct val="10000"/>
              </a:spcBef>
              <a:buNone/>
            </a:pPr>
            <a:r>
              <a:rPr lang="zh-CN" altLang="en-US" dirty="0">
                <a:latin typeface="华文新魏" panose="02010800040101010101" pitchFamily="2" charset="-122"/>
                <a:ea typeface="华文新魏" panose="02010800040101010101" pitchFamily="2" charset="-122"/>
              </a:rPr>
              <a:t>与</a:t>
            </a:r>
            <a:r>
              <a:rPr lang="en-US" altLang="zh-CN" dirty="0">
                <a:latin typeface="华文新魏" panose="02010800040101010101" pitchFamily="2" charset="-122"/>
                <a:ea typeface="华文新魏" panose="02010800040101010101" pitchFamily="2" charset="-122"/>
              </a:rPr>
              <a:t>C</a:t>
            </a:r>
            <a:r>
              <a:rPr lang="zh-CN" altLang="en-US" dirty="0">
                <a:latin typeface="华文新魏" panose="02010800040101010101" pitchFamily="2" charset="-122"/>
                <a:ea typeface="华文新魏" panose="02010800040101010101" pitchFamily="2" charset="-122"/>
              </a:rPr>
              <a:t>语言非常相似</a:t>
            </a:r>
            <a:r>
              <a:rPr lang="zh-CN" altLang="en-US" b="0" dirty="0">
                <a:latin typeface="华文新魏" panose="02010800040101010101" pitchFamily="2" charset="-122"/>
                <a:ea typeface="华文新魏" panose="02010800040101010101" pitchFamily="2" charset="-122"/>
              </a:rPr>
              <a:t>！</a:t>
            </a:r>
            <a:endParaRPr lang="zh-CN" altLang="en-US" b="0" dirty="0">
              <a:latin typeface="华文新魏" panose="02010800040101010101" pitchFamily="2" charset="-122"/>
              <a:ea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88227"/>
                                        </p:tgtEl>
                                        <p:attrNameLst>
                                          <p:attrName>style.visibility</p:attrName>
                                        </p:attrNameLst>
                                      </p:cBhvr>
                                      <p:to>
                                        <p:strVal val="visible"/>
                                      </p:to>
                                    </p:set>
                                    <p:anim calcmode="lin" valueType="num">
                                      <p:cBhvr additive="base">
                                        <p:cTn id="7" dur="500" fill="hold"/>
                                        <p:tgtEl>
                                          <p:spTgt spid="1588227"/>
                                        </p:tgtEl>
                                        <p:attrNameLst>
                                          <p:attrName>ppt_x</p:attrName>
                                        </p:attrNameLst>
                                      </p:cBhvr>
                                      <p:tavLst>
                                        <p:tav tm="0">
                                          <p:val>
                                            <p:strVal val="0-#ppt_w/2"/>
                                          </p:val>
                                        </p:tav>
                                        <p:tav tm="100000">
                                          <p:val>
                                            <p:strVal val="#ppt_x"/>
                                          </p:val>
                                        </p:tav>
                                      </p:tavLst>
                                    </p:anim>
                                    <p:anim calcmode="lin" valueType="num">
                                      <p:cBhvr additive="base">
                                        <p:cTn id="8" dur="500" fill="hold"/>
                                        <p:tgtEl>
                                          <p:spTgt spid="15882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588228"/>
                                        </p:tgtEl>
                                        <p:attrNameLst>
                                          <p:attrName>style.visibility</p:attrName>
                                        </p:attrNameLst>
                                      </p:cBhvr>
                                      <p:to>
                                        <p:strVal val="visible"/>
                                      </p:to>
                                    </p:set>
                                    <p:anim calcmode="lin" valueType="num">
                                      <p:cBhvr>
                                        <p:cTn id="13" dur="500" fill="hold"/>
                                        <p:tgtEl>
                                          <p:spTgt spid="1588228"/>
                                        </p:tgtEl>
                                        <p:attrNameLst>
                                          <p:attrName>ppt_w</p:attrName>
                                        </p:attrNameLst>
                                      </p:cBhvr>
                                      <p:tavLst>
                                        <p:tav tm="0">
                                          <p:val>
                                            <p:fltVal val="0.000000"/>
                                          </p:val>
                                        </p:tav>
                                        <p:tav tm="100000">
                                          <p:val>
                                            <p:strVal val="#ppt_w"/>
                                          </p:val>
                                        </p:tav>
                                      </p:tavLst>
                                    </p:anim>
                                    <p:anim calcmode="lin" valueType="num">
                                      <p:cBhvr>
                                        <p:cTn id="14" dur="500" fill="hold"/>
                                        <p:tgtEl>
                                          <p:spTgt spid="1588228"/>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8227" grpId="0"/>
      <p:bldP spid="158822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97635"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3  </a:t>
            </a:r>
            <a:r>
              <a:rPr lang="zh-CN" altLang="en-US" dirty="0">
                <a:latin typeface="华文楷体" panose="02010600040101010101" pitchFamily="2" charset="-122"/>
              </a:rPr>
              <a:t>数据类型及常量、变量</a:t>
            </a:r>
            <a:endParaRPr lang="zh-CN" altLang="en-US" dirty="0">
              <a:latin typeface="华文楷体" panose="02010600040101010101" pitchFamily="2" charset="-122"/>
            </a:endParaRPr>
          </a:p>
        </p:txBody>
      </p:sp>
      <p:sp>
        <p:nvSpPr>
          <p:cNvPr id="1625091" name="Rectangle 3"/>
          <p:cNvSpPr>
            <a:spLocks noGrp="1"/>
          </p:cNvSpPr>
          <p:nvPr>
            <p:ph idx="1"/>
          </p:nvPr>
        </p:nvSpPr>
        <p:spPr>
          <a:xfrm>
            <a:off x="654050" y="668338"/>
            <a:ext cx="7632700" cy="2949575"/>
          </a:xfrm>
          <a:ln/>
        </p:spPr>
        <p:txBody>
          <a:bodyPr vert="horz" wrap="square" lIns="91440" tIns="45720" rIns="91440" bIns="45720" anchor="t" anchorCtr="0"/>
          <a:p>
            <a:pPr lvl="1" algn="just">
              <a:lnSpc>
                <a:spcPct val="110000"/>
              </a:lnSpc>
              <a:spcBef>
                <a:spcPct val="0"/>
              </a:spcBef>
              <a:buSzTx/>
              <a:buNone/>
            </a:pPr>
            <a:endParaRPr lang="en-US" altLang="zh-CN" dirty="0">
              <a:latin typeface="宋体" panose="02010600030101010101" pitchFamily="2" charset="-122"/>
            </a:endParaRPr>
          </a:p>
          <a:p>
            <a:pPr algn="just">
              <a:lnSpc>
                <a:spcPct val="110000"/>
              </a:lnSpc>
              <a:spcBef>
                <a:spcPct val="0"/>
              </a:spcBef>
              <a:buNone/>
            </a:pPr>
            <a:r>
              <a:rPr lang="zh-CN" altLang="en-US" dirty="0">
                <a:solidFill>
                  <a:srgbClr val="009900"/>
                </a:solidFill>
                <a:latin typeface="华文彩云" panose="02010800040101010101" pitchFamily="2" charset="-122"/>
                <a:ea typeface="华文彩云" panose="02010800040101010101" pitchFamily="2" charset="-122"/>
              </a:rPr>
              <a:t>（</a:t>
            </a:r>
            <a:r>
              <a:rPr lang="en-US" altLang="zh-CN" dirty="0">
                <a:solidFill>
                  <a:srgbClr val="009900"/>
                </a:solidFill>
                <a:latin typeface="华文彩云" panose="02010800040101010101" pitchFamily="2" charset="-122"/>
                <a:ea typeface="华文彩云" panose="02010800040101010101" pitchFamily="2" charset="-122"/>
              </a:rPr>
              <a:t>5</a:t>
            </a:r>
            <a:r>
              <a:rPr lang="zh-CN" altLang="en-US" dirty="0">
                <a:solidFill>
                  <a:srgbClr val="009900"/>
                </a:solidFill>
                <a:latin typeface="华文彩云" panose="02010800040101010101" pitchFamily="2" charset="-122"/>
                <a:ea typeface="华文彩云" panose="02010800040101010101" pitchFamily="2" charset="-122"/>
              </a:rPr>
              <a:t>）</a:t>
            </a:r>
            <a:r>
              <a:rPr lang="zh-CN" altLang="en-US" dirty="0">
                <a:solidFill>
                  <a:srgbClr val="009900"/>
                </a:solidFill>
                <a:latin typeface="宋体" panose="02010600030101010101" pitchFamily="2" charset="-122"/>
              </a:rPr>
              <a:t>负数</a:t>
            </a:r>
            <a:endParaRPr lang="zh-CN" altLang="en-US" dirty="0">
              <a:solidFill>
                <a:srgbClr val="009900"/>
              </a:solidFill>
              <a:latin typeface="宋体" panose="02010600030101010101" pitchFamily="2" charset="-122"/>
            </a:endParaRPr>
          </a:p>
          <a:p>
            <a:pPr lvl="1" algn="just">
              <a:lnSpc>
                <a:spcPct val="110000"/>
              </a:lnSpc>
              <a:spcBef>
                <a:spcPct val="0"/>
              </a:spcBef>
            </a:pPr>
            <a:r>
              <a:rPr lang="zh-CN" altLang="en-US" dirty="0">
                <a:latin typeface="宋体" panose="02010600030101010101" pitchFamily="2" charset="-122"/>
              </a:rPr>
              <a:t>在位宽前加一个减号，即表示负数</a:t>
            </a:r>
            <a:endParaRPr lang="zh-CN" altLang="en-US" dirty="0">
              <a:latin typeface="宋体" panose="02010600030101010101" pitchFamily="2" charset="-122"/>
            </a:endParaRPr>
          </a:p>
          <a:p>
            <a:pPr lvl="1" algn="just">
              <a:lnSpc>
                <a:spcPct val="110000"/>
              </a:lnSpc>
              <a:spcBef>
                <a:spcPct val="0"/>
              </a:spcBef>
            </a:pPr>
            <a:r>
              <a:rPr lang="zh-CN" altLang="en-US" dirty="0">
                <a:latin typeface="宋体" panose="02010600030101010101" pitchFamily="2" charset="-122"/>
              </a:rPr>
              <a:t>如：</a:t>
            </a:r>
            <a:r>
              <a:rPr lang="en-US" altLang="zh-CN" dirty="0">
                <a:latin typeface="宋体" panose="02010600030101010101" pitchFamily="2" charset="-122"/>
              </a:rPr>
              <a:t>-8</a:t>
            </a:r>
            <a:r>
              <a:rPr lang="en-US" altLang="zh-CN" dirty="0">
                <a:latin typeface="Times New Roman" panose="02020603050405020304" pitchFamily="18" charset="0"/>
              </a:rPr>
              <a:t>’d5    //5</a:t>
            </a:r>
            <a:r>
              <a:rPr lang="zh-CN" altLang="en-US" dirty="0">
                <a:latin typeface="Times New Roman" panose="02020603050405020304" pitchFamily="18" charset="0"/>
              </a:rPr>
              <a:t>的补数，</a:t>
            </a:r>
            <a:r>
              <a:rPr lang="en-US" altLang="zh-CN" dirty="0">
                <a:latin typeface="Times New Roman" panose="02020603050405020304" pitchFamily="18" charset="0"/>
              </a:rPr>
              <a:t>= 8‘b11111011</a:t>
            </a:r>
            <a:endParaRPr lang="en-US" altLang="zh-CN" dirty="0">
              <a:latin typeface="Times New Roman" panose="02020603050405020304" pitchFamily="18" charset="0"/>
            </a:endParaRPr>
          </a:p>
          <a:p>
            <a:pPr lvl="1" algn="just">
              <a:lnSpc>
                <a:spcPct val="110000"/>
              </a:lnSpc>
              <a:spcBef>
                <a:spcPct val="0"/>
              </a:spcBef>
            </a:pPr>
            <a:r>
              <a:rPr lang="zh-CN" altLang="en-US" dirty="0">
                <a:solidFill>
                  <a:srgbClr val="CC0000"/>
                </a:solidFill>
                <a:latin typeface="Times New Roman" panose="02020603050405020304" pitchFamily="18" charset="0"/>
                <a:ea typeface="华文新魏" panose="02010800040101010101" pitchFamily="2" charset="-122"/>
              </a:rPr>
              <a:t>减号不能放在位宽与进制之间，也不能放在进制与数字之间！</a:t>
            </a:r>
            <a:endParaRPr lang="zh-CN" altLang="en-US" dirty="0">
              <a:solidFill>
                <a:srgbClr val="CC0000"/>
              </a:solidFill>
              <a:latin typeface="Times New Roman" panose="02020603050405020304" pitchFamily="18" charset="0"/>
              <a:ea typeface="华文新魏" panose="02010800040101010101" pitchFamily="2" charset="-122"/>
            </a:endParaRPr>
          </a:p>
          <a:p>
            <a:pPr lvl="1" algn="just">
              <a:lnSpc>
                <a:spcPct val="110000"/>
              </a:lnSpc>
              <a:spcBef>
                <a:spcPct val="0"/>
              </a:spcBef>
            </a:pPr>
            <a:r>
              <a:rPr lang="en-US" altLang="zh-CN" dirty="0">
                <a:latin typeface="Times New Roman" panose="02020603050405020304" pitchFamily="18" charset="0"/>
              </a:rPr>
              <a:t>8 ’ d-5    //</a:t>
            </a:r>
            <a:r>
              <a:rPr lang="zh-CN" altLang="en-US" dirty="0">
                <a:latin typeface="Times New Roman" panose="02020603050405020304" pitchFamily="18" charset="0"/>
              </a:rPr>
              <a:t>非法格式</a:t>
            </a:r>
            <a:endParaRPr lang="zh-CN" altLang="en-US" dirty="0">
              <a:latin typeface="宋体" panose="02010600030101010101" pitchFamily="2" charset="-122"/>
            </a:endParaRPr>
          </a:p>
        </p:txBody>
      </p:sp>
      <p:sp>
        <p:nvSpPr>
          <p:cNvPr id="1625092" name="AutoShape 4"/>
          <p:cNvSpPr/>
          <p:nvPr/>
        </p:nvSpPr>
        <p:spPr>
          <a:xfrm>
            <a:off x="915988" y="3297238"/>
            <a:ext cx="7369175" cy="3182937"/>
          </a:xfrm>
          <a:prstGeom prst="horizontalScroll">
            <a:avLst>
              <a:gd name="adj" fmla="val 12500"/>
            </a:avLst>
          </a:prstGeom>
          <a:solidFill>
            <a:srgbClr val="FFCC99"/>
          </a:solidFill>
          <a:ln w="9525">
            <a:noFill/>
          </a:ln>
        </p:spPr>
        <p:txBody>
          <a:bodyPr anchor="ctr"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287655" algn="just">
              <a:lnSpc>
                <a:spcPct val="105000"/>
              </a:lnSpc>
              <a:spcBef>
                <a:spcPct val="0"/>
              </a:spcBef>
              <a:buClr>
                <a:srgbClr val="FF0066"/>
              </a:buClr>
              <a:buFont typeface="Wingdings" panose="05000000000000000000" pitchFamily="2" charset="2"/>
              <a:buChar char="v"/>
            </a:pPr>
            <a:r>
              <a:rPr lang="zh-CN" altLang="en-US" sz="2000" dirty="0">
                <a:solidFill>
                  <a:schemeClr val="tx2"/>
                </a:solidFill>
                <a:latin typeface="华文新魏" panose="02010800040101010101" pitchFamily="2" charset="-122"/>
                <a:ea typeface="华文新魏" panose="02010800040101010101" pitchFamily="2" charset="-122"/>
              </a:rPr>
              <a:t>为提高可读性，在较长的数字之间可用下划线</a:t>
            </a:r>
            <a:r>
              <a:rPr lang="en-US" altLang="zh-CN" sz="2000" dirty="0">
                <a:solidFill>
                  <a:srgbClr val="FF0066"/>
                </a:solidFill>
                <a:latin typeface="华文新魏" panose="02010800040101010101" pitchFamily="2" charset="-122"/>
                <a:ea typeface="华文新魏" panose="02010800040101010101" pitchFamily="2" charset="-122"/>
              </a:rPr>
              <a:t>_</a:t>
            </a:r>
            <a:r>
              <a:rPr lang="zh-CN" altLang="en-US" sz="2000" dirty="0">
                <a:solidFill>
                  <a:schemeClr val="tx2"/>
                </a:solidFill>
                <a:latin typeface="华文新魏" panose="02010800040101010101" pitchFamily="2" charset="-122"/>
                <a:ea typeface="华文新魏" panose="02010800040101010101" pitchFamily="2" charset="-122"/>
              </a:rPr>
              <a:t>隔开！但不可以用在</a:t>
            </a:r>
            <a:r>
              <a:rPr lang="en-US" altLang="zh-CN" sz="2000" dirty="0">
                <a:solidFill>
                  <a:schemeClr val="tx2"/>
                </a:solidFill>
                <a:latin typeface="华文新魏" panose="02010800040101010101" pitchFamily="2" charset="-122"/>
                <a:ea typeface="华文新魏" panose="02010800040101010101" pitchFamily="2" charset="-122"/>
              </a:rPr>
              <a:t>&lt;</a:t>
            </a:r>
            <a:r>
              <a:rPr lang="zh-CN" altLang="en-US" sz="2000" dirty="0">
                <a:solidFill>
                  <a:schemeClr val="tx2"/>
                </a:solidFill>
                <a:latin typeface="华文新魏" panose="02010800040101010101" pitchFamily="2" charset="-122"/>
                <a:ea typeface="华文新魏" panose="02010800040101010101" pitchFamily="2" charset="-122"/>
              </a:rPr>
              <a:t>进制</a:t>
            </a:r>
            <a:r>
              <a:rPr lang="en-US" altLang="zh-CN" sz="2000" dirty="0">
                <a:solidFill>
                  <a:schemeClr val="tx2"/>
                </a:solidFill>
                <a:latin typeface="华文新魏" panose="02010800040101010101" pitchFamily="2" charset="-122"/>
                <a:ea typeface="华文新魏" panose="02010800040101010101" pitchFamily="2" charset="-122"/>
              </a:rPr>
              <a:t>&gt;</a:t>
            </a:r>
            <a:r>
              <a:rPr lang="zh-CN" altLang="en-US" sz="2000" dirty="0">
                <a:solidFill>
                  <a:schemeClr val="tx2"/>
                </a:solidFill>
                <a:latin typeface="华文新魏" panose="02010800040101010101" pitchFamily="2" charset="-122"/>
                <a:ea typeface="华文新魏" panose="02010800040101010101" pitchFamily="2" charset="-122"/>
              </a:rPr>
              <a:t>和</a:t>
            </a:r>
            <a:r>
              <a:rPr lang="en-US" altLang="zh-CN" sz="2000" dirty="0">
                <a:solidFill>
                  <a:schemeClr val="tx2"/>
                </a:solidFill>
                <a:latin typeface="华文新魏" panose="02010800040101010101" pitchFamily="2" charset="-122"/>
                <a:ea typeface="华文新魏" panose="02010800040101010101" pitchFamily="2" charset="-122"/>
              </a:rPr>
              <a:t>&lt;</a:t>
            </a:r>
            <a:r>
              <a:rPr lang="zh-CN" altLang="en-US" sz="2000" dirty="0">
                <a:solidFill>
                  <a:schemeClr val="tx2"/>
                </a:solidFill>
                <a:latin typeface="华文新魏" panose="02010800040101010101" pitchFamily="2" charset="-122"/>
                <a:ea typeface="华文新魏" panose="02010800040101010101" pitchFamily="2" charset="-122"/>
              </a:rPr>
              <a:t>数字</a:t>
            </a:r>
            <a:r>
              <a:rPr lang="en-US" altLang="zh-CN" sz="2000" dirty="0">
                <a:solidFill>
                  <a:schemeClr val="tx2"/>
                </a:solidFill>
                <a:latin typeface="华文新魏" panose="02010800040101010101" pitchFamily="2" charset="-122"/>
                <a:ea typeface="华文新魏" panose="02010800040101010101" pitchFamily="2" charset="-122"/>
              </a:rPr>
              <a:t>&gt;</a:t>
            </a:r>
            <a:r>
              <a:rPr lang="zh-CN" altLang="en-US" sz="2000" dirty="0">
                <a:solidFill>
                  <a:schemeClr val="tx2"/>
                </a:solidFill>
                <a:latin typeface="华文新魏" panose="02010800040101010101" pitchFamily="2" charset="-122"/>
                <a:ea typeface="华文新魏" panose="02010800040101010101" pitchFamily="2" charset="-122"/>
              </a:rPr>
              <a:t>之间。</a:t>
            </a:r>
            <a:endParaRPr lang="zh-CN" altLang="en-US" sz="2000" dirty="0">
              <a:solidFill>
                <a:schemeClr val="tx2"/>
              </a:solidFill>
              <a:latin typeface="华文新魏" panose="02010800040101010101" pitchFamily="2" charset="-122"/>
              <a:ea typeface="华文新魏" panose="02010800040101010101" pitchFamily="2" charset="-122"/>
            </a:endParaRPr>
          </a:p>
          <a:p>
            <a:pPr marL="0" lvl="0" indent="287655" algn="just">
              <a:lnSpc>
                <a:spcPct val="110000"/>
              </a:lnSpc>
              <a:spcBef>
                <a:spcPct val="0"/>
              </a:spcBef>
              <a:buNone/>
            </a:pPr>
            <a:r>
              <a:rPr lang="zh-CN" altLang="en-US" sz="2000" dirty="0">
                <a:latin typeface="宋体" panose="02010600030101010101" pitchFamily="2" charset="-122"/>
              </a:rPr>
              <a:t> 如：</a:t>
            </a:r>
            <a:r>
              <a:rPr lang="en-US" altLang="zh-CN" sz="2000" dirty="0">
                <a:latin typeface="宋体" panose="02010600030101010101" pitchFamily="2" charset="-122"/>
              </a:rPr>
              <a:t>16</a:t>
            </a:r>
            <a:r>
              <a:rPr lang="en-US" altLang="zh-CN" sz="2000" dirty="0">
                <a:latin typeface="Times New Roman" panose="02020603050405020304" pitchFamily="18" charset="0"/>
              </a:rPr>
              <a:t>‘</a:t>
            </a:r>
            <a:r>
              <a:rPr lang="en-US" altLang="zh-CN" sz="2000" dirty="0">
                <a:latin typeface="宋体" panose="02010600030101010101" pitchFamily="2" charset="-122"/>
              </a:rPr>
              <a:t>b1010_1011_1100_1111 //</a:t>
            </a:r>
            <a:r>
              <a:rPr lang="zh-CN" altLang="en-US" sz="2000" dirty="0">
                <a:latin typeface="宋体" panose="02010600030101010101" pitchFamily="2" charset="-122"/>
              </a:rPr>
              <a:t>合法</a:t>
            </a:r>
            <a:endParaRPr lang="zh-CN" altLang="en-US" sz="2000" dirty="0">
              <a:latin typeface="宋体" panose="02010600030101010101" pitchFamily="2" charset="-122"/>
            </a:endParaRPr>
          </a:p>
          <a:p>
            <a:pPr marL="0" lvl="0" indent="287655" algn="just">
              <a:lnSpc>
                <a:spcPct val="110000"/>
              </a:lnSpc>
              <a:spcBef>
                <a:spcPct val="0"/>
              </a:spcBef>
              <a:buNone/>
            </a:pPr>
            <a:r>
              <a:rPr lang="zh-CN" altLang="en-US" sz="2000" dirty="0">
                <a:latin typeface="宋体" panose="02010600030101010101" pitchFamily="2" charset="-122"/>
              </a:rPr>
              <a:t>     </a:t>
            </a:r>
            <a:r>
              <a:rPr lang="en-US" altLang="zh-CN" sz="2000" dirty="0">
                <a:latin typeface="宋体" panose="02010600030101010101" pitchFamily="2" charset="-122"/>
              </a:rPr>
              <a:t>8</a:t>
            </a:r>
            <a:r>
              <a:rPr lang="en-US" altLang="zh-CN" sz="2000" dirty="0">
                <a:latin typeface="Times New Roman" panose="02020603050405020304" pitchFamily="18" charset="0"/>
              </a:rPr>
              <a:t>‘</a:t>
            </a:r>
            <a:r>
              <a:rPr lang="en-US" altLang="zh-CN" sz="2000" dirty="0">
                <a:latin typeface="宋体" panose="02010600030101010101" pitchFamily="2" charset="-122"/>
              </a:rPr>
              <a:t>b</a:t>
            </a:r>
            <a:r>
              <a:rPr lang="en-US" altLang="zh-CN" sz="2000" dirty="0">
                <a:solidFill>
                  <a:srgbClr val="CC0000"/>
                </a:solidFill>
                <a:latin typeface="宋体" panose="02010600030101010101" pitchFamily="2" charset="-122"/>
              </a:rPr>
              <a:t>_</a:t>
            </a:r>
            <a:r>
              <a:rPr lang="en-US" altLang="zh-CN" sz="2000" dirty="0">
                <a:latin typeface="宋体" panose="02010600030101010101" pitchFamily="2" charset="-122"/>
              </a:rPr>
              <a:t>0011_1010 //</a:t>
            </a:r>
            <a:r>
              <a:rPr lang="zh-CN" altLang="en-US" sz="2000" dirty="0">
                <a:latin typeface="宋体" panose="02010600030101010101" pitchFamily="2" charset="-122"/>
              </a:rPr>
              <a:t>非法</a:t>
            </a:r>
            <a:endParaRPr lang="zh-CN" altLang="en-US" sz="2000" dirty="0">
              <a:latin typeface="宋体" panose="02010600030101010101" pitchFamily="2" charset="-122"/>
            </a:endParaRPr>
          </a:p>
          <a:p>
            <a:pPr marL="0" lvl="0" indent="287655" algn="just">
              <a:lnSpc>
                <a:spcPct val="110000"/>
              </a:lnSpc>
              <a:spcBef>
                <a:spcPct val="0"/>
              </a:spcBef>
              <a:buClr>
                <a:srgbClr val="FF0066"/>
              </a:buClr>
              <a:buSzPct val="80000"/>
              <a:buFont typeface="Wingdings" panose="05000000000000000000" pitchFamily="2" charset="2"/>
              <a:buChar char="v"/>
            </a:pPr>
            <a:r>
              <a:rPr lang="zh-CN" altLang="en-US" sz="2000" dirty="0">
                <a:solidFill>
                  <a:schemeClr val="tx2"/>
                </a:solidFill>
                <a:latin typeface="华文新魏" panose="02010800040101010101" pitchFamily="2" charset="-122"/>
                <a:ea typeface="华文新魏" panose="02010800040101010101" pitchFamily="2" charset="-122"/>
              </a:rPr>
              <a:t>当常量未指明位宽时，默认为</a:t>
            </a:r>
            <a:r>
              <a:rPr lang="en-US" altLang="zh-CN" sz="2000" dirty="0">
                <a:solidFill>
                  <a:srgbClr val="FF0066"/>
                </a:solidFill>
                <a:latin typeface="华文新魏" panose="02010800040101010101" pitchFamily="2" charset="-122"/>
                <a:ea typeface="华文新魏" panose="02010800040101010101" pitchFamily="2" charset="-122"/>
              </a:rPr>
              <a:t>52</a:t>
            </a:r>
            <a:r>
              <a:rPr lang="zh-CN" altLang="en-US" sz="2000" dirty="0">
                <a:solidFill>
                  <a:schemeClr val="tx2"/>
                </a:solidFill>
                <a:latin typeface="华文新魏" panose="02010800040101010101" pitchFamily="2" charset="-122"/>
                <a:ea typeface="华文新魏" panose="02010800040101010101" pitchFamily="2" charset="-122"/>
              </a:rPr>
              <a:t>位。</a:t>
            </a:r>
            <a:endParaRPr lang="zh-CN" altLang="en-US" sz="2000" dirty="0">
              <a:solidFill>
                <a:schemeClr val="tx2"/>
              </a:solidFill>
              <a:latin typeface="华文新魏" panose="02010800040101010101" pitchFamily="2" charset="-122"/>
              <a:ea typeface="华文新魏" panose="02010800040101010101" pitchFamily="2" charset="-122"/>
            </a:endParaRPr>
          </a:p>
          <a:p>
            <a:pPr marL="482600" lvl="1" indent="0" algn="just">
              <a:lnSpc>
                <a:spcPct val="110000"/>
              </a:lnSpc>
              <a:spcBef>
                <a:spcPct val="0"/>
              </a:spcBef>
            </a:pPr>
            <a:r>
              <a:rPr lang="en-US" altLang="zh-CN" sz="2000" dirty="0">
                <a:latin typeface="宋体" panose="02010600030101010101" pitchFamily="2" charset="-122"/>
              </a:rPr>
              <a:t>10 = 52</a:t>
            </a:r>
            <a:r>
              <a:rPr lang="en-US" altLang="zh-CN" sz="2000" dirty="0">
                <a:latin typeface="Times New Roman" panose="02020603050405020304" pitchFamily="18" charset="0"/>
              </a:rPr>
              <a:t>‘</a:t>
            </a:r>
            <a:r>
              <a:rPr lang="en-US" altLang="zh-CN" sz="2000" dirty="0">
                <a:latin typeface="宋体" panose="02010600030101010101" pitchFamily="2" charset="-122"/>
              </a:rPr>
              <a:t>d10 = 52</a:t>
            </a:r>
            <a:r>
              <a:rPr lang="en-US" altLang="zh-CN" sz="2000" dirty="0">
                <a:latin typeface="Times New Roman" panose="02020603050405020304" pitchFamily="18" charset="0"/>
              </a:rPr>
              <a:t>’</a:t>
            </a:r>
            <a:r>
              <a:rPr lang="en-US" altLang="zh-CN" sz="2000" dirty="0">
                <a:latin typeface="宋体" panose="02010600030101010101" pitchFamily="2" charset="-122"/>
              </a:rPr>
              <a:t>b1010</a:t>
            </a:r>
            <a:endParaRPr lang="en-US" altLang="zh-CN" sz="2000" dirty="0">
              <a:latin typeface="宋体" panose="02010600030101010101" pitchFamily="2" charset="-122"/>
            </a:endParaRPr>
          </a:p>
          <a:p>
            <a:pPr marL="482600" lvl="1" indent="0" algn="just">
              <a:lnSpc>
                <a:spcPct val="110000"/>
              </a:lnSpc>
              <a:spcBef>
                <a:spcPct val="0"/>
              </a:spcBef>
            </a:pPr>
            <a:r>
              <a:rPr lang="en-US" altLang="zh-CN" sz="2000" dirty="0">
                <a:latin typeface="宋体" panose="02010600030101010101" pitchFamily="2" charset="-122"/>
              </a:rPr>
              <a:t>-1 = -52</a:t>
            </a:r>
            <a:r>
              <a:rPr lang="en-US" altLang="zh-CN" sz="2000" dirty="0">
                <a:latin typeface="Times New Roman" panose="02020603050405020304" pitchFamily="18" charset="0"/>
              </a:rPr>
              <a:t>’</a:t>
            </a:r>
            <a:r>
              <a:rPr lang="en-US" altLang="zh-CN" sz="2000" dirty="0">
                <a:latin typeface="宋体" panose="02010600030101010101" pitchFamily="2" charset="-122"/>
              </a:rPr>
              <a:t>d1 = 52</a:t>
            </a:r>
            <a:r>
              <a:rPr lang="en-US" altLang="zh-CN" sz="2000" dirty="0">
                <a:latin typeface="Times New Roman" panose="02020603050405020304" pitchFamily="18" charset="0"/>
              </a:rPr>
              <a:t>’</a:t>
            </a:r>
            <a:r>
              <a:rPr lang="en-US" altLang="zh-CN" sz="2000" dirty="0">
                <a:latin typeface="宋体" panose="02010600030101010101" pitchFamily="2" charset="-122"/>
              </a:rPr>
              <a:t>b1111</a:t>
            </a:r>
            <a:r>
              <a:rPr lang="en-US" altLang="zh-CN" sz="2000" dirty="0">
                <a:latin typeface="Times New Roman" panose="02020603050405020304" pitchFamily="18" charset="0"/>
              </a:rPr>
              <a:t>……</a:t>
            </a:r>
            <a:r>
              <a:rPr lang="en-US" altLang="zh-CN" sz="2000" dirty="0">
                <a:latin typeface="宋体" panose="02010600030101010101" pitchFamily="2" charset="-122"/>
              </a:rPr>
              <a:t>1111 = 52</a:t>
            </a:r>
            <a:r>
              <a:rPr lang="en-US" altLang="zh-CN" sz="2000" dirty="0">
                <a:latin typeface="Times New Roman" panose="02020603050405020304" pitchFamily="18" charset="0"/>
              </a:rPr>
              <a:t>’</a:t>
            </a:r>
            <a:r>
              <a:rPr lang="en-US" altLang="zh-CN" sz="2000" dirty="0">
                <a:latin typeface="宋体" panose="02010600030101010101" pitchFamily="2" charset="-122"/>
              </a:rPr>
              <a:t>hFFFFFFFF</a:t>
            </a:r>
            <a:endParaRPr lang="en-US" altLang="zh-CN" sz="2000" dirty="0">
              <a:solidFill>
                <a:schemeClr val="tx2"/>
              </a:solidFill>
              <a:latin typeface="华文新魏" panose="02010800040101010101" pitchFamily="2" charset="-122"/>
              <a:ea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25091"/>
                                        </p:tgtEl>
                                        <p:attrNameLst>
                                          <p:attrName>style.visibility</p:attrName>
                                        </p:attrNameLst>
                                      </p:cBhvr>
                                      <p:to>
                                        <p:strVal val="visible"/>
                                      </p:to>
                                    </p:set>
                                    <p:anim calcmode="lin" valueType="num">
                                      <p:cBhvr additive="base">
                                        <p:cTn id="7" dur="500" fill="hold"/>
                                        <p:tgtEl>
                                          <p:spTgt spid="1625091"/>
                                        </p:tgtEl>
                                        <p:attrNameLst>
                                          <p:attrName>ppt_x</p:attrName>
                                        </p:attrNameLst>
                                      </p:cBhvr>
                                      <p:tavLst>
                                        <p:tav tm="0">
                                          <p:val>
                                            <p:strVal val="0-#ppt_w/2"/>
                                          </p:val>
                                        </p:tav>
                                        <p:tav tm="100000">
                                          <p:val>
                                            <p:strVal val="#ppt_x"/>
                                          </p:val>
                                        </p:tav>
                                      </p:tavLst>
                                    </p:anim>
                                    <p:anim calcmode="lin" valueType="num">
                                      <p:cBhvr additive="base">
                                        <p:cTn id="8" dur="500" fill="hold"/>
                                        <p:tgtEl>
                                          <p:spTgt spid="16250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625092"/>
                                        </p:tgtEl>
                                        <p:attrNameLst>
                                          <p:attrName>style.visibility</p:attrName>
                                        </p:attrNameLst>
                                      </p:cBhvr>
                                      <p:to>
                                        <p:strVal val="visible"/>
                                      </p:to>
                                    </p:set>
                                    <p:anim calcmode="lin" valueType="num">
                                      <p:cBhvr>
                                        <p:cTn id="13" dur="500" fill="hold"/>
                                        <p:tgtEl>
                                          <p:spTgt spid="1625092"/>
                                        </p:tgtEl>
                                        <p:attrNameLst>
                                          <p:attrName>ppt_w</p:attrName>
                                        </p:attrNameLst>
                                      </p:cBhvr>
                                      <p:tavLst>
                                        <p:tav tm="0">
                                          <p:val>
                                            <p:fltVal val="0.000000"/>
                                          </p:val>
                                        </p:tav>
                                        <p:tav tm="100000">
                                          <p:val>
                                            <p:strVal val="#ppt_w"/>
                                          </p:val>
                                        </p:tav>
                                      </p:tavLst>
                                    </p:anim>
                                    <p:anim calcmode="lin" valueType="num">
                                      <p:cBhvr>
                                        <p:cTn id="14" dur="500" fill="hold"/>
                                        <p:tgtEl>
                                          <p:spTgt spid="1625092"/>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5091" grpId="0"/>
      <p:bldP spid="162509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99683"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3  </a:t>
            </a:r>
            <a:r>
              <a:rPr lang="zh-CN" altLang="en-US" dirty="0">
                <a:latin typeface="华文楷体" panose="02010600040101010101" pitchFamily="2" charset="-122"/>
              </a:rPr>
              <a:t>数据类型及常量、变量</a:t>
            </a:r>
            <a:endParaRPr lang="zh-CN" altLang="en-US" dirty="0">
              <a:latin typeface="华文楷体" panose="02010600040101010101" pitchFamily="2" charset="-122"/>
            </a:endParaRPr>
          </a:p>
        </p:txBody>
      </p:sp>
      <p:sp>
        <p:nvSpPr>
          <p:cNvPr id="1627139" name="Rectangle 3"/>
          <p:cNvSpPr>
            <a:spLocks noGrp="1"/>
          </p:cNvSpPr>
          <p:nvPr>
            <p:ph idx="1"/>
          </p:nvPr>
        </p:nvSpPr>
        <p:spPr>
          <a:xfrm>
            <a:off x="257175" y="1055688"/>
            <a:ext cx="8443913" cy="882650"/>
          </a:xfrm>
          <a:ln/>
        </p:spPr>
        <p:txBody>
          <a:bodyPr vert="horz" wrap="square" lIns="91440" tIns="45720" rIns="91440" bIns="45720" anchor="t" anchorCtr="0"/>
          <a:p>
            <a:pPr algn="just">
              <a:lnSpc>
                <a:spcPct val="110000"/>
              </a:lnSpc>
              <a:spcBef>
                <a:spcPct val="0"/>
              </a:spcBef>
              <a:buNone/>
            </a:pPr>
            <a:r>
              <a:rPr lang="zh-CN" altLang="en-US" dirty="0">
                <a:solidFill>
                  <a:srgbClr val="009900"/>
                </a:solidFill>
                <a:latin typeface="华文彩云" panose="02010800040101010101" pitchFamily="2" charset="-122"/>
                <a:ea typeface="华文彩云" panose="02010800040101010101" pitchFamily="2" charset="-122"/>
              </a:rPr>
              <a:t>（</a:t>
            </a:r>
            <a:r>
              <a:rPr lang="en-US" altLang="zh-CN" dirty="0">
                <a:solidFill>
                  <a:srgbClr val="009900"/>
                </a:solidFill>
                <a:latin typeface="华文彩云" panose="02010800040101010101" pitchFamily="2" charset="-122"/>
                <a:ea typeface="华文彩云" panose="02010800040101010101" pitchFamily="2" charset="-122"/>
              </a:rPr>
              <a:t>4</a:t>
            </a:r>
            <a:r>
              <a:rPr lang="zh-CN" altLang="en-US" dirty="0">
                <a:solidFill>
                  <a:srgbClr val="009900"/>
                </a:solidFill>
                <a:latin typeface="华文彩云" panose="02010800040101010101" pitchFamily="2" charset="-122"/>
                <a:ea typeface="华文彩云" panose="02010800040101010101" pitchFamily="2" charset="-122"/>
              </a:rPr>
              <a:t>）</a:t>
            </a:r>
            <a:r>
              <a:rPr lang="en-US" altLang="zh-CN" dirty="0">
                <a:solidFill>
                  <a:srgbClr val="009900"/>
                </a:solidFill>
                <a:latin typeface="宋体" panose="02010600030101010101" pitchFamily="2" charset="-122"/>
              </a:rPr>
              <a:t>parameter</a:t>
            </a:r>
            <a:r>
              <a:rPr lang="zh-CN" altLang="en-US" dirty="0">
                <a:solidFill>
                  <a:srgbClr val="009900"/>
                </a:solidFill>
                <a:latin typeface="宋体" panose="02010600030101010101" pitchFamily="2" charset="-122"/>
              </a:rPr>
              <a:t>常量（符号常量）</a:t>
            </a:r>
            <a:endParaRPr lang="zh-CN" altLang="en-US" dirty="0">
              <a:solidFill>
                <a:srgbClr val="009900"/>
              </a:solidFill>
              <a:latin typeface="宋体" panose="02010600030101010101" pitchFamily="2" charset="-122"/>
            </a:endParaRPr>
          </a:p>
          <a:p>
            <a:pPr lvl="1" algn="just">
              <a:lnSpc>
                <a:spcPct val="110000"/>
              </a:lnSpc>
              <a:spcBef>
                <a:spcPct val="0"/>
              </a:spcBef>
            </a:pPr>
            <a:r>
              <a:rPr lang="zh-CN" altLang="en-US" sz="2000" dirty="0">
                <a:latin typeface="华文新魏" panose="02010800040101010101" pitchFamily="2" charset="-122"/>
                <a:ea typeface="华文新魏" panose="02010800040101010101" pitchFamily="2" charset="-122"/>
              </a:rPr>
              <a:t>用</a:t>
            </a:r>
            <a:r>
              <a:rPr lang="en-US" altLang="zh-CN" sz="2000" dirty="0">
                <a:latin typeface="华文新魏" panose="02010800040101010101" pitchFamily="2" charset="-122"/>
                <a:ea typeface="华文新魏" panose="02010800040101010101" pitchFamily="2" charset="-122"/>
              </a:rPr>
              <a:t>parameter</a:t>
            </a:r>
            <a:r>
              <a:rPr lang="zh-CN" altLang="en-US" sz="2000" dirty="0">
                <a:latin typeface="华文新魏" panose="02010800040101010101" pitchFamily="2" charset="-122"/>
                <a:ea typeface="华文新魏" panose="02010800040101010101" pitchFamily="2" charset="-122"/>
              </a:rPr>
              <a:t>来定义一个标识符，代表一个常量</a:t>
            </a:r>
            <a:r>
              <a:rPr lang="en-US" altLang="zh-CN" sz="2000" dirty="0">
                <a:latin typeface="Times New Roman" panose="02020603050405020304" pitchFamily="18" charset="0"/>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称为</a:t>
            </a:r>
            <a:r>
              <a:rPr lang="zh-CN" altLang="en-US" sz="2000" dirty="0">
                <a:solidFill>
                  <a:srgbClr val="FF0066"/>
                </a:solidFill>
                <a:latin typeface="华文新魏" panose="02010800040101010101" pitchFamily="2" charset="-122"/>
                <a:ea typeface="华文新魏" panose="02010800040101010101" pitchFamily="2" charset="-122"/>
              </a:rPr>
              <a:t>符号</a:t>
            </a:r>
            <a:r>
              <a:rPr lang="zh-CN" altLang="en-US" sz="2000" dirty="0">
                <a:latin typeface="华文新魏" panose="02010800040101010101" pitchFamily="2" charset="-122"/>
                <a:ea typeface="华文新魏" panose="02010800040101010101" pitchFamily="2" charset="-122"/>
              </a:rPr>
              <a:t>常量。</a:t>
            </a:r>
            <a:endParaRPr lang="zh-CN" altLang="en-US" sz="2000" dirty="0">
              <a:latin typeface="华文新魏" panose="02010800040101010101" pitchFamily="2" charset="-122"/>
              <a:ea typeface="华文新魏" panose="02010800040101010101" pitchFamily="2" charset="-122"/>
            </a:endParaRPr>
          </a:p>
        </p:txBody>
      </p:sp>
      <p:sp>
        <p:nvSpPr>
          <p:cNvPr id="1627140" name="AutoShape 4"/>
          <p:cNvSpPr/>
          <p:nvPr/>
        </p:nvSpPr>
        <p:spPr>
          <a:xfrm>
            <a:off x="2117725" y="2633663"/>
            <a:ext cx="1600200" cy="685800"/>
          </a:xfrm>
          <a:prstGeom prst="wedgeRoundRectCallout">
            <a:avLst>
              <a:gd name="adj1" fmla="val -49208"/>
              <a:gd name="adj2" fmla="val -83796"/>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b="0" dirty="0"/>
              <a:t>参数型数据的确认符</a:t>
            </a:r>
            <a:endParaRPr lang="zh-CN" altLang="en-US" sz="2000" b="0" dirty="0"/>
          </a:p>
        </p:txBody>
      </p:sp>
      <p:sp>
        <p:nvSpPr>
          <p:cNvPr id="1627141" name="Text Box 5"/>
          <p:cNvSpPr txBox="1"/>
          <p:nvPr/>
        </p:nvSpPr>
        <p:spPr>
          <a:xfrm>
            <a:off x="1846263" y="1990725"/>
            <a:ext cx="6716712" cy="396875"/>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spcBef>
                <a:spcPct val="0"/>
              </a:spcBef>
              <a:buClrTx/>
              <a:buFontTx/>
              <a:buNone/>
            </a:pPr>
            <a:r>
              <a:rPr lang="en-US" altLang="zh-CN" sz="2000" dirty="0">
                <a:solidFill>
                  <a:srgbClr val="FF0066"/>
                </a:solidFill>
                <a:latin typeface="宋体" panose="02010600030101010101" pitchFamily="2" charset="-122"/>
              </a:rPr>
              <a:t>parameter</a:t>
            </a:r>
            <a:r>
              <a:rPr lang="en-US" altLang="zh-CN" sz="2000" dirty="0">
                <a:latin typeface="宋体" panose="02010600030101010101" pitchFamily="2" charset="-122"/>
              </a:rPr>
              <a:t> </a:t>
            </a:r>
            <a:r>
              <a:rPr lang="zh-CN" altLang="en-US" sz="2000" dirty="0">
                <a:latin typeface="宋体" panose="02010600030101010101" pitchFamily="2" charset="-122"/>
              </a:rPr>
              <a:t>参数名</a:t>
            </a:r>
            <a:r>
              <a:rPr lang="en-US" altLang="zh-CN" sz="2000" dirty="0">
                <a:latin typeface="宋体" panose="02010600030101010101" pitchFamily="2" charset="-122"/>
              </a:rPr>
              <a:t>1 = </a:t>
            </a:r>
            <a:r>
              <a:rPr lang="zh-CN" altLang="en-US" sz="2000" dirty="0">
                <a:latin typeface="宋体" panose="02010600030101010101" pitchFamily="2" charset="-122"/>
              </a:rPr>
              <a:t>表达式</a:t>
            </a:r>
            <a:r>
              <a:rPr lang="en-US" altLang="zh-CN" sz="2000" dirty="0">
                <a:latin typeface="宋体" panose="02010600030101010101" pitchFamily="2" charset="-122"/>
              </a:rPr>
              <a:t>,</a:t>
            </a:r>
            <a:r>
              <a:rPr lang="zh-CN" altLang="en-US" sz="2000" dirty="0">
                <a:latin typeface="宋体" panose="02010600030101010101" pitchFamily="2" charset="-122"/>
              </a:rPr>
              <a:t>参数名</a:t>
            </a:r>
            <a:r>
              <a:rPr lang="en-US" altLang="zh-CN" sz="2000" dirty="0">
                <a:latin typeface="宋体" panose="02010600030101010101" pitchFamily="2" charset="-122"/>
              </a:rPr>
              <a:t>2 = </a:t>
            </a:r>
            <a:r>
              <a:rPr lang="zh-CN" altLang="en-US" sz="2000" dirty="0">
                <a:latin typeface="宋体" panose="02010600030101010101" pitchFamily="2" charset="-122"/>
              </a:rPr>
              <a:t>表达式</a:t>
            </a:r>
            <a:r>
              <a:rPr lang="en-US" altLang="zh-CN" sz="2000" dirty="0">
                <a:latin typeface="宋体" panose="02010600030101010101" pitchFamily="2" charset="-122"/>
              </a:rPr>
              <a:t>, </a:t>
            </a:r>
            <a:r>
              <a:rPr lang="en-US" altLang="zh-CN" sz="2000" dirty="0">
                <a:latin typeface="Times New Roman" panose="02020603050405020304" pitchFamily="18" charset="0"/>
              </a:rPr>
              <a:t>……</a:t>
            </a:r>
            <a:r>
              <a:rPr lang="zh-CN" altLang="en-US" sz="2000" dirty="0">
                <a:latin typeface="宋体" panose="02010600030101010101" pitchFamily="2" charset="-122"/>
              </a:rPr>
              <a:t>；</a:t>
            </a:r>
            <a:endParaRPr lang="zh-CN" altLang="en-US" sz="2000" dirty="0">
              <a:latin typeface="宋体" panose="02010600030101010101" pitchFamily="2" charset="-122"/>
            </a:endParaRPr>
          </a:p>
        </p:txBody>
      </p:sp>
      <p:sp>
        <p:nvSpPr>
          <p:cNvPr id="1627143" name="Text Box 7"/>
          <p:cNvSpPr txBox="1"/>
          <p:nvPr/>
        </p:nvSpPr>
        <p:spPr>
          <a:xfrm>
            <a:off x="434975" y="3348038"/>
            <a:ext cx="7729538" cy="3106737"/>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563880" lvl="1" indent="-282575" algn="just">
              <a:lnSpc>
                <a:spcPct val="110000"/>
              </a:lnSpc>
              <a:spcBef>
                <a:spcPct val="0"/>
              </a:spcBef>
            </a:pPr>
            <a:r>
              <a:rPr lang="zh-CN" altLang="en-US" sz="2000" b="0" dirty="0">
                <a:latin typeface="方正姚体" panose="02010601030101010101" pitchFamily="2" charset="-122"/>
                <a:ea typeface="方正姚体" panose="02010601030101010101" pitchFamily="2" charset="-122"/>
              </a:rPr>
              <a:t>每个赋值语句的右边必须为</a:t>
            </a:r>
            <a:r>
              <a:rPr lang="zh-CN" altLang="en-US" sz="2000" b="0" dirty="0">
                <a:solidFill>
                  <a:srgbClr val="FF33CC"/>
                </a:solidFill>
                <a:latin typeface="方正姚体" panose="02010601030101010101" pitchFamily="2" charset="-122"/>
                <a:ea typeface="方正姚体" panose="02010601030101010101" pitchFamily="2" charset="-122"/>
              </a:rPr>
              <a:t>常数</a:t>
            </a:r>
            <a:r>
              <a:rPr lang="zh-CN" altLang="en-US" sz="2000" b="0" dirty="0">
                <a:latin typeface="方正姚体" panose="02010601030101010101" pitchFamily="2" charset="-122"/>
                <a:ea typeface="方正姚体" panose="02010601030101010101" pitchFamily="2" charset="-122"/>
              </a:rPr>
              <a:t>表达式，即只能包含数字或先前定义过的符号常量！</a:t>
            </a:r>
            <a:endParaRPr lang="zh-CN" altLang="en-US" sz="2000" b="0" dirty="0">
              <a:latin typeface="方正姚体" panose="02010601030101010101" pitchFamily="2" charset="-122"/>
              <a:ea typeface="方正姚体" panose="02010601030101010101" pitchFamily="2" charset="-122"/>
            </a:endParaRPr>
          </a:p>
          <a:p>
            <a:pPr marL="563880" lvl="1" indent="-282575" algn="just">
              <a:lnSpc>
                <a:spcPct val="110000"/>
              </a:lnSpc>
              <a:spcBef>
                <a:spcPct val="0"/>
              </a:spcBef>
              <a:buSzTx/>
              <a:buNone/>
            </a:pPr>
            <a:r>
              <a:rPr lang="zh-CN" altLang="en-US" sz="2000" b="0" dirty="0">
                <a:latin typeface="方正姚体" panose="02010601030101010101" pitchFamily="2" charset="-122"/>
                <a:ea typeface="方正姚体" panose="02010601030101010101" pitchFamily="2" charset="-122"/>
              </a:rPr>
              <a:t>     </a:t>
            </a:r>
            <a:r>
              <a:rPr lang="en-US" altLang="zh-CN" sz="2000" b="0" dirty="0">
                <a:latin typeface="方正姚体" panose="02010601030101010101" pitchFamily="2" charset="-122"/>
                <a:ea typeface="方正姚体" panose="02010601030101010101" pitchFamily="2" charset="-122"/>
              </a:rPr>
              <a:t>parameter addrwidth = 16</a:t>
            </a:r>
            <a:r>
              <a:rPr lang="zh-CN" altLang="en-US" sz="2000" b="0" dirty="0">
                <a:latin typeface="方正姚体" panose="02010601030101010101" pitchFamily="2" charset="-122"/>
                <a:ea typeface="方正姚体" panose="02010601030101010101" pitchFamily="2" charset="-122"/>
              </a:rPr>
              <a:t>；                </a:t>
            </a:r>
            <a:r>
              <a:rPr lang="en-US" altLang="zh-CN" sz="2000" b="0" dirty="0">
                <a:latin typeface="方正姚体" panose="02010601030101010101" pitchFamily="2" charset="-122"/>
                <a:ea typeface="方正姚体" panose="02010601030101010101" pitchFamily="2" charset="-122"/>
              </a:rPr>
              <a:t>//</a:t>
            </a:r>
            <a:r>
              <a:rPr lang="zh-CN" altLang="en-US" sz="2000" b="0" dirty="0">
                <a:latin typeface="方正姚体" panose="02010601030101010101" pitchFamily="2" charset="-122"/>
                <a:ea typeface="方正姚体" panose="02010601030101010101" pitchFamily="2" charset="-122"/>
              </a:rPr>
              <a:t>合法格式</a:t>
            </a:r>
            <a:endParaRPr lang="zh-CN" altLang="en-US" sz="2000" b="0" dirty="0">
              <a:latin typeface="方正姚体" panose="02010601030101010101" pitchFamily="2" charset="-122"/>
              <a:ea typeface="方正姚体" panose="02010601030101010101" pitchFamily="2" charset="-122"/>
            </a:endParaRPr>
          </a:p>
          <a:p>
            <a:pPr marL="563880" lvl="1" indent="-282575" algn="just">
              <a:lnSpc>
                <a:spcPct val="110000"/>
              </a:lnSpc>
              <a:spcBef>
                <a:spcPct val="0"/>
              </a:spcBef>
              <a:buSzTx/>
              <a:buNone/>
            </a:pPr>
            <a:r>
              <a:rPr lang="zh-CN" altLang="en-US" sz="2000" b="0" dirty="0">
                <a:latin typeface="方正姚体" panose="02010601030101010101" pitchFamily="2" charset="-122"/>
                <a:ea typeface="方正姚体" panose="02010601030101010101" pitchFamily="2" charset="-122"/>
              </a:rPr>
              <a:t>     </a:t>
            </a:r>
            <a:r>
              <a:rPr lang="en-US" altLang="zh-CN" sz="2000" b="0" dirty="0">
                <a:latin typeface="方正姚体" panose="02010601030101010101" pitchFamily="2" charset="-122"/>
                <a:ea typeface="方正姚体" panose="02010601030101010101" pitchFamily="2" charset="-122"/>
              </a:rPr>
              <a:t>parameter addrwidth = datawidth*2</a:t>
            </a:r>
            <a:r>
              <a:rPr lang="zh-CN" altLang="en-US" sz="2000" b="0" dirty="0">
                <a:latin typeface="方正姚体" panose="02010601030101010101" pitchFamily="2" charset="-122"/>
                <a:ea typeface="方正姚体" panose="02010601030101010101" pitchFamily="2" charset="-122"/>
              </a:rPr>
              <a:t>； </a:t>
            </a:r>
            <a:r>
              <a:rPr lang="en-US" altLang="zh-CN" sz="2000" b="0" dirty="0">
                <a:latin typeface="方正姚体" panose="02010601030101010101" pitchFamily="2" charset="-122"/>
                <a:ea typeface="方正姚体" panose="02010601030101010101" pitchFamily="2" charset="-122"/>
              </a:rPr>
              <a:t>//</a:t>
            </a:r>
            <a:r>
              <a:rPr lang="zh-CN" altLang="en-US" sz="2000" b="0" dirty="0">
                <a:latin typeface="方正姚体" panose="02010601030101010101" pitchFamily="2" charset="-122"/>
                <a:ea typeface="方正姚体" panose="02010601030101010101" pitchFamily="2" charset="-122"/>
              </a:rPr>
              <a:t>非法格式</a:t>
            </a:r>
            <a:endParaRPr lang="zh-CN" altLang="en-US" sz="2000" b="0" dirty="0">
              <a:latin typeface="方正姚体" panose="02010601030101010101" pitchFamily="2" charset="-122"/>
              <a:ea typeface="方正姚体" panose="02010601030101010101" pitchFamily="2" charset="-122"/>
            </a:endParaRPr>
          </a:p>
          <a:p>
            <a:pPr marL="563880" lvl="1" indent="-282575" algn="just">
              <a:lnSpc>
                <a:spcPct val="110000"/>
              </a:lnSpc>
              <a:spcBef>
                <a:spcPct val="0"/>
              </a:spcBef>
            </a:pPr>
            <a:r>
              <a:rPr lang="zh-CN" altLang="en-US" sz="2000" b="0" dirty="0">
                <a:latin typeface="方正姚体" panose="02010601030101010101" pitchFamily="2" charset="-122"/>
                <a:ea typeface="方正姚体" panose="02010601030101010101" pitchFamily="2" charset="-122"/>
              </a:rPr>
              <a:t>常用参数来定义</a:t>
            </a:r>
            <a:r>
              <a:rPr lang="zh-CN" altLang="en-US" sz="2000" b="0" dirty="0">
                <a:solidFill>
                  <a:srgbClr val="FF33CC"/>
                </a:solidFill>
                <a:latin typeface="方正姚体" panose="02010601030101010101" pitchFamily="2" charset="-122"/>
                <a:ea typeface="方正姚体" panose="02010601030101010101" pitchFamily="2" charset="-122"/>
              </a:rPr>
              <a:t>延迟时间</a:t>
            </a:r>
            <a:r>
              <a:rPr lang="zh-CN" altLang="en-US" sz="2000" b="0" dirty="0">
                <a:latin typeface="方正姚体" panose="02010601030101010101" pitchFamily="2" charset="-122"/>
                <a:ea typeface="方正姚体" panose="02010601030101010101" pitchFamily="2" charset="-122"/>
              </a:rPr>
              <a:t>和</a:t>
            </a:r>
            <a:r>
              <a:rPr lang="zh-CN" altLang="en-US" sz="2000" b="0" dirty="0">
                <a:solidFill>
                  <a:srgbClr val="FF33CC"/>
                </a:solidFill>
                <a:latin typeface="方正姚体" panose="02010601030101010101" pitchFamily="2" charset="-122"/>
                <a:ea typeface="方正姚体" panose="02010601030101010101" pitchFamily="2" charset="-122"/>
              </a:rPr>
              <a:t>变量宽度</a:t>
            </a:r>
            <a:r>
              <a:rPr lang="zh-CN" altLang="en-US" sz="2000" b="0" dirty="0">
                <a:latin typeface="方正姚体" panose="02010601030101010101" pitchFamily="2" charset="-122"/>
                <a:ea typeface="方正姚体" panose="02010601030101010101" pitchFamily="2" charset="-122"/>
              </a:rPr>
              <a:t>。</a:t>
            </a:r>
            <a:endParaRPr lang="zh-CN" altLang="en-US" sz="2000" b="0" dirty="0">
              <a:latin typeface="方正姚体" panose="02010601030101010101" pitchFamily="2" charset="-122"/>
              <a:ea typeface="方正姚体" panose="02010601030101010101" pitchFamily="2" charset="-122"/>
            </a:endParaRPr>
          </a:p>
          <a:p>
            <a:pPr marL="563880" lvl="1" indent="-282575" algn="just">
              <a:lnSpc>
                <a:spcPct val="110000"/>
              </a:lnSpc>
              <a:spcBef>
                <a:spcPct val="0"/>
              </a:spcBef>
            </a:pPr>
            <a:r>
              <a:rPr lang="zh-CN" altLang="en-US" sz="2000" b="0" dirty="0">
                <a:latin typeface="方正姚体" panose="02010601030101010101" pitchFamily="2" charset="-122"/>
                <a:ea typeface="方正姚体" panose="02010601030101010101" pitchFamily="2" charset="-122"/>
              </a:rPr>
              <a:t>可用字符串表示的任何地方</a:t>
            </a:r>
            <a:r>
              <a:rPr lang="en-US" altLang="zh-CN" sz="2000" b="0" dirty="0">
                <a:latin typeface="方正姚体" panose="02010601030101010101" pitchFamily="2" charset="-122"/>
                <a:ea typeface="方正姚体" panose="02010601030101010101" pitchFamily="2" charset="-122"/>
              </a:rPr>
              <a:t>,</a:t>
            </a:r>
            <a:r>
              <a:rPr lang="zh-CN" altLang="en-US" sz="2000" b="0" dirty="0">
                <a:latin typeface="方正姚体" panose="02010601030101010101" pitchFamily="2" charset="-122"/>
                <a:ea typeface="方正姚体" panose="02010601030101010101" pitchFamily="2" charset="-122"/>
              </a:rPr>
              <a:t>都可以用定义的参数来代替。</a:t>
            </a:r>
            <a:endParaRPr lang="zh-CN" altLang="en-US" sz="2000" b="0" dirty="0">
              <a:latin typeface="方正姚体" panose="02010601030101010101" pitchFamily="2" charset="-122"/>
              <a:ea typeface="方正姚体" panose="02010601030101010101" pitchFamily="2" charset="-122"/>
            </a:endParaRPr>
          </a:p>
          <a:p>
            <a:pPr marL="563880" lvl="1" indent="-282575" algn="just">
              <a:lnSpc>
                <a:spcPct val="110000"/>
              </a:lnSpc>
              <a:spcBef>
                <a:spcPct val="0"/>
              </a:spcBef>
            </a:pPr>
            <a:r>
              <a:rPr lang="zh-CN" altLang="en-US" sz="2000" b="0" dirty="0">
                <a:latin typeface="方正姚体" panose="02010601030101010101" pitchFamily="2" charset="-122"/>
                <a:ea typeface="方正姚体" panose="02010601030101010101" pitchFamily="2" charset="-122"/>
              </a:rPr>
              <a:t>参数是</a:t>
            </a:r>
            <a:r>
              <a:rPr lang="zh-CN" altLang="en-US" sz="2000" b="0" dirty="0">
                <a:solidFill>
                  <a:srgbClr val="FF33CC"/>
                </a:solidFill>
                <a:latin typeface="方正姚体" panose="02010601030101010101" pitchFamily="2" charset="-122"/>
                <a:ea typeface="方正姚体" panose="02010601030101010101" pitchFamily="2" charset="-122"/>
              </a:rPr>
              <a:t>本地</a:t>
            </a:r>
            <a:r>
              <a:rPr lang="zh-CN" altLang="en-US" sz="2000" b="0" dirty="0">
                <a:latin typeface="方正姚体" panose="02010601030101010101" pitchFamily="2" charset="-122"/>
                <a:ea typeface="方正姚体" panose="02010601030101010101" pitchFamily="2" charset="-122"/>
              </a:rPr>
              <a:t>的，其定义只在本模块内有效。</a:t>
            </a:r>
            <a:endParaRPr lang="zh-CN" altLang="en-US" sz="2000" b="0" dirty="0">
              <a:latin typeface="方正姚体" panose="02010601030101010101" pitchFamily="2" charset="-122"/>
              <a:ea typeface="方正姚体" panose="02010601030101010101" pitchFamily="2" charset="-122"/>
            </a:endParaRPr>
          </a:p>
          <a:p>
            <a:pPr marL="563880" lvl="1" indent="-282575" algn="just">
              <a:lnSpc>
                <a:spcPct val="110000"/>
              </a:lnSpc>
              <a:spcBef>
                <a:spcPct val="0"/>
              </a:spcBef>
            </a:pPr>
            <a:r>
              <a:rPr lang="zh-CN" altLang="en-US" sz="2000" b="0" dirty="0">
                <a:latin typeface="方正姚体" panose="02010601030101010101" pitchFamily="2" charset="-122"/>
                <a:ea typeface="方正姚体" panose="02010601030101010101" pitchFamily="2" charset="-122"/>
              </a:rPr>
              <a:t>在模块或实例引用时，可通过</a:t>
            </a:r>
            <a:r>
              <a:rPr lang="zh-CN" altLang="en-US" sz="2000" b="0" dirty="0">
                <a:solidFill>
                  <a:srgbClr val="FF33CC"/>
                </a:solidFill>
                <a:latin typeface="方正姚体" panose="02010601030101010101" pitchFamily="2" charset="-122"/>
                <a:ea typeface="方正姚体" panose="02010601030101010101" pitchFamily="2" charset="-122"/>
              </a:rPr>
              <a:t>参数传递</a:t>
            </a:r>
            <a:r>
              <a:rPr lang="zh-CN" altLang="en-US" sz="2000" b="0" dirty="0">
                <a:latin typeface="方正姚体" panose="02010601030101010101" pitchFamily="2" charset="-122"/>
                <a:ea typeface="方正姚体" panose="02010601030101010101" pitchFamily="2" charset="-122"/>
              </a:rPr>
              <a:t>改变在被引用模块或实例中已定义的参数！</a:t>
            </a:r>
            <a:endParaRPr lang="zh-CN" altLang="en-US" sz="2000" b="0" dirty="0">
              <a:solidFill>
                <a:srgbClr val="FF33CC"/>
              </a:solidFill>
              <a:latin typeface="方正姚体" panose="02010601030101010101" pitchFamily="2" charset="-122"/>
              <a:ea typeface="方正姚体" panose="02010601030101010101" pitchFamily="2" charset="-122"/>
            </a:endParaRPr>
          </a:p>
        </p:txBody>
      </p:sp>
      <p:grpSp>
        <p:nvGrpSpPr>
          <p:cNvPr id="1627149" name="Group 13"/>
          <p:cNvGrpSpPr/>
          <p:nvPr/>
        </p:nvGrpSpPr>
        <p:grpSpPr>
          <a:xfrm>
            <a:off x="3333750" y="2373313"/>
            <a:ext cx="4908550" cy="966787"/>
            <a:chOff x="2082" y="1612"/>
            <a:chExt cx="3092" cy="609"/>
          </a:xfrm>
        </p:grpSpPr>
        <p:sp>
          <p:nvSpPr>
            <p:cNvPr id="199690" name="AutoShape 9"/>
            <p:cNvSpPr/>
            <p:nvPr/>
          </p:nvSpPr>
          <p:spPr>
            <a:xfrm>
              <a:off x="3572" y="1981"/>
              <a:ext cx="1008" cy="240"/>
            </a:xfrm>
            <a:prstGeom prst="wedgeRoundRectCallout">
              <a:avLst>
                <a:gd name="adj1" fmla="val -50296"/>
                <a:gd name="adj2" fmla="val -124167"/>
                <a:gd name="adj3" fmla="val 16667"/>
              </a:avLst>
            </a:prstGeom>
            <a:solidFill>
              <a:srgbClr val="FF9933"/>
            </a:solidFill>
            <a:ln w="9525">
              <a:noFill/>
            </a:ln>
            <a:effectLst>
              <a:prstShdw prst="shdw17" dist="17961" dir="2699999">
                <a:srgbClr val="995C1F"/>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b="0" dirty="0"/>
                <a:t>赋值语句表</a:t>
              </a:r>
              <a:endParaRPr lang="zh-CN" altLang="en-US" sz="2000" b="0" dirty="0"/>
            </a:p>
          </p:txBody>
        </p:sp>
        <p:sp>
          <p:nvSpPr>
            <p:cNvPr id="199691" name="AutoShape 10"/>
            <p:cNvSpPr/>
            <p:nvPr/>
          </p:nvSpPr>
          <p:spPr>
            <a:xfrm rot="5355780">
              <a:off x="3531" y="163"/>
              <a:ext cx="194" cy="3092"/>
            </a:xfrm>
            <a:prstGeom prst="rightBrace">
              <a:avLst>
                <a:gd name="adj1" fmla="val 132817"/>
                <a:gd name="adj2" fmla="val 51616"/>
              </a:avLst>
            </a:prstGeom>
            <a:noFill/>
            <a:ln w="25400" cap="sq" cmpd="sng">
              <a:solidFill>
                <a:srgbClr val="FF0066"/>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grpSp>
      <p:sp>
        <p:nvSpPr>
          <p:cNvPr id="1627147" name="Rectangle 11"/>
          <p:cNvSpPr>
            <a:spLocks noChangeArrowheads="1"/>
          </p:cNvSpPr>
          <p:nvPr/>
        </p:nvSpPr>
        <p:spPr bwMode="auto">
          <a:xfrm>
            <a:off x="768350" y="1970088"/>
            <a:ext cx="819150" cy="446088"/>
          </a:xfrm>
          <a:prstGeom prst="rect">
            <a:avLst/>
          </a:prstGeom>
          <a:noFill/>
          <a:ln w="25400">
            <a:solidFill>
              <a:srgbClr val="FF9900"/>
            </a:solidFill>
            <a:miter lim="800000"/>
          </a:ln>
          <a:effectLst/>
          <a:extLst>
            <a:ext uri="{909E8E84-426E-40DD-AFC4-6F175D3DCCD1}">
              <a14:hiddenFill xmlns:a14="http://schemas.microsoft.com/office/drawing/2010/main">
                <a:gradFill rotWithShape="0">
                  <a:gsLst>
                    <a:gs pos="0">
                      <a:srgbClr val="8488C4"/>
                    </a:gs>
                    <a:gs pos="53000">
                      <a:srgbClr val="D4DEFF"/>
                    </a:gs>
                    <a:gs pos="83000">
                      <a:srgbClr val="D4DEFF"/>
                    </a:gs>
                    <a:gs pos="100000">
                      <a:srgbClr val="96AB94"/>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90000"/>
              </a:lnSpc>
              <a:spcBef>
                <a:spcPct val="30000"/>
              </a:spcBef>
              <a:spcAft>
                <a:spcPct val="0"/>
              </a:spcAft>
              <a:buClr>
                <a:schemeClr val="tx2"/>
              </a:buClr>
              <a:buSzPct val="85000"/>
              <a:buFont typeface="Wingdings" panose="05000000000000000000" pitchFamily="2" charset="2"/>
              <a:buNone/>
              <a:defRPr/>
            </a:pPr>
            <a:r>
              <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rPr>
              <a:t>格式</a:t>
            </a:r>
            <a:endPar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27139">
                                            <p:txEl>
                                              <p:charRg st="0" end="21"/>
                                            </p:txEl>
                                          </p:spTgt>
                                        </p:tgtEl>
                                        <p:attrNameLst>
                                          <p:attrName>style.visibility</p:attrName>
                                        </p:attrNameLst>
                                      </p:cBhvr>
                                      <p:to>
                                        <p:strVal val="visible"/>
                                      </p:to>
                                    </p:set>
                                    <p:anim calcmode="lin" valueType="num">
                                      <p:cBhvr additive="base">
                                        <p:cTn id="7" dur="500" fill="hold"/>
                                        <p:tgtEl>
                                          <p:spTgt spid="1627139">
                                            <p:txEl>
                                              <p:charRg st="0" end="2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27139">
                                            <p:txEl>
                                              <p:charRg st="0" end="21"/>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27139">
                                            <p:txEl>
                                              <p:charRg st="21" end="56"/>
                                            </p:txEl>
                                          </p:spTgt>
                                        </p:tgtEl>
                                        <p:attrNameLst>
                                          <p:attrName>style.visibility</p:attrName>
                                        </p:attrNameLst>
                                      </p:cBhvr>
                                      <p:to>
                                        <p:strVal val="visible"/>
                                      </p:to>
                                    </p:set>
                                    <p:anim calcmode="lin" valueType="num">
                                      <p:cBhvr additive="base">
                                        <p:cTn id="11" dur="500" fill="hold"/>
                                        <p:tgtEl>
                                          <p:spTgt spid="1627139">
                                            <p:txEl>
                                              <p:charRg st="21" end="56"/>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27139">
                                            <p:txEl>
                                              <p:charRg st="21" end="56"/>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627147"/>
                                        </p:tgtEl>
                                        <p:attrNameLst>
                                          <p:attrName>style.visibility</p:attrName>
                                        </p:attrNameLst>
                                      </p:cBhvr>
                                      <p:to>
                                        <p:strVal val="visible"/>
                                      </p:to>
                                    </p:set>
                                    <p:anim calcmode="lin" valueType="num">
                                      <p:cBhvr>
                                        <p:cTn id="17" dur="500" fill="hold"/>
                                        <p:tgtEl>
                                          <p:spTgt spid="1627147"/>
                                        </p:tgtEl>
                                        <p:attrNameLst>
                                          <p:attrName>ppt_w</p:attrName>
                                        </p:attrNameLst>
                                      </p:cBhvr>
                                      <p:tavLst>
                                        <p:tav tm="0">
                                          <p:val>
                                            <p:fltVal val="0.000000"/>
                                          </p:val>
                                        </p:tav>
                                        <p:tav tm="100000">
                                          <p:val>
                                            <p:strVal val="#ppt_w"/>
                                          </p:val>
                                        </p:tav>
                                      </p:tavLst>
                                    </p:anim>
                                    <p:anim calcmode="lin" valueType="num">
                                      <p:cBhvr>
                                        <p:cTn id="18" dur="500" fill="hold"/>
                                        <p:tgtEl>
                                          <p:spTgt spid="1627147"/>
                                        </p:tgtEl>
                                        <p:attrNameLst>
                                          <p:attrName>ppt_h</p:attrName>
                                        </p:attrNameLst>
                                      </p:cBhvr>
                                      <p:tavLst>
                                        <p:tav tm="0">
                                          <p:val>
                                            <p:fltVal val="0.000000"/>
                                          </p:val>
                                        </p:tav>
                                        <p:tav tm="100000">
                                          <p:val>
                                            <p:strVal val="#ppt_h"/>
                                          </p:val>
                                        </p:tav>
                                      </p:tavLst>
                                    </p:anim>
                                  </p:childTnLst>
                                </p:cTn>
                              </p:par>
                            </p:childTnLst>
                          </p:cTn>
                        </p:par>
                        <p:par>
                          <p:cTn id="19" fill="hold">
                            <p:stCondLst>
                              <p:cond delay="500"/>
                            </p:stCondLst>
                            <p:childTnLst>
                              <p:par>
                                <p:cTn id="20" presetID="2" presetClass="entr" presetSubtype="2" fill="hold" grpId="0" nodeType="afterEffect">
                                  <p:stCondLst>
                                    <p:cond delay="0"/>
                                  </p:stCondLst>
                                  <p:childTnLst>
                                    <p:set>
                                      <p:cBhvr>
                                        <p:cTn id="21" dur="1" fill="hold">
                                          <p:stCondLst>
                                            <p:cond delay="0"/>
                                          </p:stCondLst>
                                        </p:cTn>
                                        <p:tgtEl>
                                          <p:spTgt spid="1627141"/>
                                        </p:tgtEl>
                                        <p:attrNameLst>
                                          <p:attrName>style.visibility</p:attrName>
                                        </p:attrNameLst>
                                      </p:cBhvr>
                                      <p:to>
                                        <p:strVal val="visible"/>
                                      </p:to>
                                    </p:set>
                                    <p:anim calcmode="lin" valueType="num">
                                      <p:cBhvr additive="base">
                                        <p:cTn id="22" dur="500" fill="hold"/>
                                        <p:tgtEl>
                                          <p:spTgt spid="1627141"/>
                                        </p:tgtEl>
                                        <p:attrNameLst>
                                          <p:attrName>ppt_x</p:attrName>
                                        </p:attrNameLst>
                                      </p:cBhvr>
                                      <p:tavLst>
                                        <p:tav tm="0">
                                          <p:val>
                                            <p:strVal val="1+#ppt_w/2"/>
                                          </p:val>
                                        </p:tav>
                                        <p:tav tm="100000">
                                          <p:val>
                                            <p:strVal val="#ppt_x"/>
                                          </p:val>
                                        </p:tav>
                                      </p:tavLst>
                                    </p:anim>
                                    <p:anim calcmode="lin" valueType="num">
                                      <p:cBhvr additive="base">
                                        <p:cTn id="23" dur="500" fill="hold"/>
                                        <p:tgtEl>
                                          <p:spTgt spid="1627141"/>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627140"/>
                                        </p:tgtEl>
                                        <p:attrNameLst>
                                          <p:attrName>style.visibility</p:attrName>
                                        </p:attrNameLst>
                                      </p:cBhvr>
                                      <p:to>
                                        <p:strVal val="visible"/>
                                      </p:to>
                                    </p:set>
                                    <p:animEffect transition="in" filter="dissolve">
                                      <p:cBhvr>
                                        <p:cTn id="28" dur="500"/>
                                        <p:tgtEl>
                                          <p:spTgt spid="1627140"/>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627149"/>
                                        </p:tgtEl>
                                        <p:attrNameLst>
                                          <p:attrName>style.visibility</p:attrName>
                                        </p:attrNameLst>
                                      </p:cBhvr>
                                      <p:to>
                                        <p:strVal val="visible"/>
                                      </p:to>
                                    </p:set>
                                    <p:animEffect transition="in" filter="dissolve">
                                      <p:cBhvr>
                                        <p:cTn id="33" dur="500"/>
                                        <p:tgtEl>
                                          <p:spTgt spid="1627149"/>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627143"/>
                                        </p:tgtEl>
                                        <p:attrNameLst>
                                          <p:attrName>style.visibility</p:attrName>
                                        </p:attrNameLst>
                                      </p:cBhvr>
                                      <p:to>
                                        <p:strVal val="visible"/>
                                      </p:to>
                                    </p:set>
                                    <p:anim calcmode="lin" valueType="num">
                                      <p:cBhvr additive="base">
                                        <p:cTn id="38" dur="500" fill="hold"/>
                                        <p:tgtEl>
                                          <p:spTgt spid="1627143"/>
                                        </p:tgtEl>
                                        <p:attrNameLst>
                                          <p:attrName>ppt_x</p:attrName>
                                        </p:attrNameLst>
                                      </p:cBhvr>
                                      <p:tavLst>
                                        <p:tav tm="0">
                                          <p:val>
                                            <p:strVal val="#ppt_x"/>
                                          </p:val>
                                        </p:tav>
                                        <p:tav tm="100000">
                                          <p:val>
                                            <p:strVal val="#ppt_x"/>
                                          </p:val>
                                        </p:tav>
                                      </p:tavLst>
                                    </p:anim>
                                    <p:anim calcmode="lin" valueType="num">
                                      <p:cBhvr additive="base">
                                        <p:cTn id="39" dur="500" fill="hold"/>
                                        <p:tgtEl>
                                          <p:spTgt spid="16271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7139" grpId="0" advAuto="1000" build="p"/>
      <p:bldP spid="1627140" grpId="0" animBg="1"/>
      <p:bldP spid="1627141" grpId="0" animBg="1"/>
      <p:bldP spid="1627143" grpId="0"/>
      <p:bldP spid="162714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173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01731"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3  </a:t>
            </a:r>
            <a:r>
              <a:rPr lang="zh-CN" altLang="en-US" dirty="0">
                <a:latin typeface="华文楷体" panose="02010600040101010101" pitchFamily="2" charset="-122"/>
              </a:rPr>
              <a:t>数据类型及常量、变量</a:t>
            </a:r>
            <a:endParaRPr lang="zh-CN" altLang="en-US" dirty="0">
              <a:latin typeface="华文楷体" panose="02010600040101010101" pitchFamily="2" charset="-122"/>
            </a:endParaRPr>
          </a:p>
        </p:txBody>
      </p:sp>
      <p:sp>
        <p:nvSpPr>
          <p:cNvPr id="1629187" name="Rectangle 3"/>
          <p:cNvSpPr>
            <a:spLocks noGrp="1"/>
          </p:cNvSpPr>
          <p:nvPr>
            <p:ph idx="1"/>
          </p:nvPr>
        </p:nvSpPr>
        <p:spPr>
          <a:xfrm>
            <a:off x="0" y="1228725"/>
            <a:ext cx="7064375" cy="588963"/>
          </a:xfrm>
          <a:ln/>
        </p:spPr>
        <p:txBody>
          <a:bodyPr vert="horz" wrap="square" lIns="91440" tIns="45720" rIns="91440" bIns="45720" anchor="t" anchorCtr="0"/>
          <a:p>
            <a:pPr lvl="1" algn="just">
              <a:lnSpc>
                <a:spcPct val="110000"/>
              </a:lnSpc>
              <a:spcBef>
                <a:spcPct val="0"/>
              </a:spcBef>
            </a:pPr>
            <a:r>
              <a:rPr lang="zh-CN" altLang="en-US" dirty="0">
                <a:latin typeface="Times New Roman" panose="02020603050405020304" pitchFamily="18" charset="0"/>
              </a:rPr>
              <a:t>模块实例引用时参数的传递</a:t>
            </a:r>
            <a:r>
              <a:rPr lang="en-US" altLang="zh-CN" dirty="0">
                <a:latin typeface="Times New Roman" panose="02020603050405020304" pitchFamily="18" charset="0"/>
              </a:rPr>
              <a:t>——</a:t>
            </a:r>
            <a:r>
              <a:rPr lang="zh-CN" altLang="en-US" dirty="0">
                <a:solidFill>
                  <a:srgbClr val="CC0000"/>
                </a:solidFill>
                <a:latin typeface="Times New Roman" panose="02020603050405020304" pitchFamily="18" charset="0"/>
                <a:ea typeface="华文彩云" panose="02010800040101010101" pitchFamily="2" charset="-122"/>
              </a:rPr>
              <a:t>方法之一</a:t>
            </a:r>
            <a:r>
              <a:rPr lang="zh-CN" altLang="en-US" dirty="0">
                <a:latin typeface="Times New Roman" panose="02020603050405020304" pitchFamily="18" charset="0"/>
              </a:rPr>
              <a:t>：</a:t>
            </a:r>
            <a:endParaRPr lang="zh-CN" altLang="en-US" sz="2000" dirty="0">
              <a:latin typeface="Times New Roman" panose="02020603050405020304" pitchFamily="18" charset="0"/>
            </a:endParaRPr>
          </a:p>
        </p:txBody>
      </p:sp>
      <p:sp>
        <p:nvSpPr>
          <p:cNvPr id="1629199" name="Rectangle 15"/>
          <p:cNvSpPr/>
          <p:nvPr/>
        </p:nvSpPr>
        <p:spPr>
          <a:xfrm>
            <a:off x="938213" y="1938338"/>
            <a:ext cx="4616450" cy="427037"/>
          </a:xfrm>
          <a:prstGeom prst="rect">
            <a:avLst/>
          </a:prstGeom>
          <a:solidFill>
            <a:srgbClr val="FFCC99"/>
          </a:solidFill>
          <a:ln w="9525">
            <a:noFill/>
          </a:ln>
          <a:effectLst>
            <a:prstShdw prst="shdw13" dist="53882" dir="13499999">
              <a:srgbClr val="808080"/>
            </a:prstShdw>
          </a:effectLst>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zh-CN" altLang="en-US" sz="2200" dirty="0">
                <a:latin typeface="华文新魏" panose="02010800040101010101" pitchFamily="2" charset="-122"/>
                <a:ea typeface="华文新魏" panose="02010800040101010101" pitchFamily="2" charset="-122"/>
              </a:rPr>
              <a:t>利用</a:t>
            </a:r>
            <a:r>
              <a:rPr lang="en-US" altLang="zh-CN" sz="2200" dirty="0">
                <a:solidFill>
                  <a:schemeClr val="hlink"/>
                </a:solidFill>
                <a:latin typeface="华文新魏" panose="02010800040101010101" pitchFamily="2" charset="-122"/>
                <a:ea typeface="华文新魏" panose="02010800040101010101" pitchFamily="2" charset="-122"/>
              </a:rPr>
              <a:t>defparam</a:t>
            </a:r>
            <a:r>
              <a:rPr lang="zh-CN" altLang="en-US" sz="2200" dirty="0">
                <a:latin typeface="华文新魏" panose="02010800040101010101" pitchFamily="2" charset="-122"/>
                <a:ea typeface="华文新魏" panose="02010800040101010101" pitchFamily="2" charset="-122"/>
              </a:rPr>
              <a:t>定义参数声明语句！</a:t>
            </a:r>
            <a:endParaRPr lang="zh-CN" altLang="en-US" sz="2200" dirty="0">
              <a:latin typeface="华文新魏" panose="02010800040101010101" pitchFamily="2" charset="-122"/>
              <a:ea typeface="华文新魏" panose="02010800040101010101" pitchFamily="2" charset="-122"/>
            </a:endParaRPr>
          </a:p>
        </p:txBody>
      </p:sp>
      <p:sp>
        <p:nvSpPr>
          <p:cNvPr id="1629202" name="Text Box 18"/>
          <p:cNvSpPr txBox="1"/>
          <p:nvPr/>
        </p:nvSpPr>
        <p:spPr>
          <a:xfrm>
            <a:off x="1831975" y="2630488"/>
            <a:ext cx="6745288" cy="828675"/>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Tx/>
              <a:buFontTx/>
              <a:buNone/>
            </a:pPr>
            <a:r>
              <a:rPr lang="en-US" altLang="zh-CN" sz="2200" dirty="0">
                <a:solidFill>
                  <a:schemeClr val="hlink"/>
                </a:solidFill>
                <a:latin typeface="Times New Roman" panose="02020603050405020304" pitchFamily="18" charset="0"/>
              </a:rPr>
              <a:t>defparam </a:t>
            </a:r>
            <a:r>
              <a:rPr lang="zh-CN" altLang="en-US" sz="2200" dirty="0"/>
              <a:t>例化模块名</a:t>
            </a:r>
            <a:r>
              <a:rPr lang="en-US" altLang="zh-CN" sz="2200" dirty="0">
                <a:latin typeface="Times New Roman" panose="02020603050405020304" pitchFamily="18" charset="0"/>
              </a:rPr>
              <a:t>.</a:t>
            </a:r>
            <a:r>
              <a:rPr lang="zh-CN" altLang="en-US" sz="2200" dirty="0">
                <a:latin typeface="Times New Roman" panose="02020603050405020304" pitchFamily="18" charset="0"/>
              </a:rPr>
              <a:t>参数名</a:t>
            </a:r>
            <a:r>
              <a:rPr lang="en-US" altLang="zh-CN" sz="2200" dirty="0">
                <a:latin typeface="Times New Roman" panose="02020603050405020304" pitchFamily="18" charset="0"/>
              </a:rPr>
              <a:t>1 = </a:t>
            </a:r>
            <a:r>
              <a:rPr lang="zh-CN" altLang="en-US" sz="2200" dirty="0">
                <a:solidFill>
                  <a:schemeClr val="hlink"/>
                </a:solidFill>
                <a:latin typeface="Times New Roman" panose="02020603050405020304" pitchFamily="18" charset="0"/>
              </a:rPr>
              <a:t>常数</a:t>
            </a:r>
            <a:r>
              <a:rPr lang="zh-CN" altLang="en-US" sz="2200" dirty="0">
                <a:latin typeface="宋体" panose="02010600030101010101" pitchFamily="2" charset="-122"/>
              </a:rPr>
              <a:t>表达式</a:t>
            </a:r>
            <a:r>
              <a:rPr lang="en-US" altLang="zh-CN" sz="2200" dirty="0">
                <a:latin typeface="Times New Roman" panose="02020603050405020304" pitchFamily="18" charset="0"/>
              </a:rPr>
              <a:t>,</a:t>
            </a:r>
            <a:endParaRPr lang="en-US" altLang="zh-CN" sz="2200" dirty="0">
              <a:latin typeface="Times New Roman" panose="02020603050405020304" pitchFamily="18" charset="0"/>
            </a:endParaRPr>
          </a:p>
          <a:p>
            <a:pPr marL="0" lvl="0" indent="0" algn="just">
              <a:lnSpc>
                <a:spcPct val="110000"/>
              </a:lnSpc>
              <a:spcBef>
                <a:spcPct val="0"/>
              </a:spcBef>
              <a:buClrTx/>
              <a:buFontTx/>
              <a:buNone/>
            </a:pPr>
            <a:r>
              <a:rPr lang="en-US" altLang="zh-CN" sz="2200" dirty="0">
                <a:latin typeface="Times New Roman" panose="02020603050405020304" pitchFamily="18" charset="0"/>
              </a:rPr>
              <a:t>                  </a:t>
            </a:r>
            <a:r>
              <a:rPr lang="zh-CN" altLang="en-US" sz="2200" dirty="0"/>
              <a:t>例化模块名</a:t>
            </a:r>
            <a:r>
              <a:rPr lang="en-US" altLang="zh-CN" sz="2200" dirty="0">
                <a:latin typeface="Times New Roman" panose="02020603050405020304" pitchFamily="18" charset="0"/>
              </a:rPr>
              <a:t>.</a:t>
            </a:r>
            <a:r>
              <a:rPr lang="zh-CN" altLang="en-US" sz="2200" dirty="0">
                <a:latin typeface="Times New Roman" panose="02020603050405020304" pitchFamily="18" charset="0"/>
              </a:rPr>
              <a:t>参数名</a:t>
            </a:r>
            <a:r>
              <a:rPr lang="en-US" altLang="zh-CN" sz="2200" dirty="0">
                <a:latin typeface="Times New Roman" panose="02020603050405020304" pitchFamily="18" charset="0"/>
              </a:rPr>
              <a:t>2 = </a:t>
            </a:r>
            <a:r>
              <a:rPr lang="zh-CN" altLang="en-US" sz="2200" dirty="0">
                <a:solidFill>
                  <a:schemeClr val="hlink"/>
                </a:solidFill>
                <a:latin typeface="Times New Roman" panose="02020603050405020304" pitchFamily="18" charset="0"/>
              </a:rPr>
              <a:t>常数</a:t>
            </a:r>
            <a:r>
              <a:rPr lang="zh-CN" altLang="en-US" sz="2200" dirty="0">
                <a:latin typeface="宋体" panose="02010600030101010101" pitchFamily="2" charset="-122"/>
              </a:rPr>
              <a:t>表达式</a:t>
            </a:r>
            <a:r>
              <a:rPr lang="en-US" altLang="zh-CN" sz="2200" dirty="0">
                <a:latin typeface="Times New Roman" panose="02020603050405020304" pitchFamily="18" charset="0"/>
              </a:rPr>
              <a:t>, ……</a:t>
            </a:r>
            <a:r>
              <a:rPr lang="zh-CN" altLang="en-US" sz="2200" dirty="0">
                <a:latin typeface="宋体" panose="02010600030101010101" pitchFamily="2" charset="-122"/>
              </a:rPr>
              <a:t>；</a:t>
            </a:r>
            <a:endParaRPr lang="zh-CN" altLang="en-US" sz="2200" dirty="0">
              <a:latin typeface="宋体" panose="02010600030101010101" pitchFamily="2" charset="-122"/>
            </a:endParaRPr>
          </a:p>
        </p:txBody>
      </p:sp>
      <p:sp>
        <p:nvSpPr>
          <p:cNvPr id="1629206" name="Rectangle 22"/>
          <p:cNvSpPr>
            <a:spLocks noChangeArrowheads="1"/>
          </p:cNvSpPr>
          <p:nvPr/>
        </p:nvSpPr>
        <p:spPr bwMode="auto">
          <a:xfrm>
            <a:off x="739775" y="2727325"/>
            <a:ext cx="819150" cy="446088"/>
          </a:xfrm>
          <a:prstGeom prst="rect">
            <a:avLst/>
          </a:prstGeom>
          <a:noFill/>
          <a:ln w="25400">
            <a:solidFill>
              <a:srgbClr val="FF9900"/>
            </a:solidFill>
            <a:miter lim="800000"/>
          </a:ln>
          <a:effectLst/>
          <a:extLst>
            <a:ext uri="{909E8E84-426E-40DD-AFC4-6F175D3DCCD1}">
              <a14:hiddenFill xmlns:a14="http://schemas.microsoft.com/office/drawing/2010/main">
                <a:gradFill rotWithShape="0">
                  <a:gsLst>
                    <a:gs pos="0">
                      <a:srgbClr val="8488C4"/>
                    </a:gs>
                    <a:gs pos="53000">
                      <a:srgbClr val="D4DEFF"/>
                    </a:gs>
                    <a:gs pos="83000">
                      <a:srgbClr val="D4DEFF"/>
                    </a:gs>
                    <a:gs pos="100000">
                      <a:srgbClr val="96AB94"/>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90000"/>
              </a:lnSpc>
              <a:spcBef>
                <a:spcPct val="30000"/>
              </a:spcBef>
              <a:spcAft>
                <a:spcPct val="0"/>
              </a:spcAft>
              <a:buClr>
                <a:schemeClr val="tx2"/>
              </a:buClr>
              <a:buSzPct val="85000"/>
              <a:buFont typeface="Wingdings" panose="05000000000000000000" pitchFamily="2" charset="2"/>
              <a:buNone/>
              <a:defRPr/>
            </a:pPr>
            <a:r>
              <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rPr>
              <a:t>格式</a:t>
            </a:r>
            <a:endPar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endParaRPr>
          </a:p>
        </p:txBody>
      </p:sp>
      <p:sp>
        <p:nvSpPr>
          <p:cNvPr id="1629207" name="Text Box 23"/>
          <p:cNvSpPr txBox="1"/>
          <p:nvPr/>
        </p:nvSpPr>
        <p:spPr>
          <a:xfrm>
            <a:off x="735013" y="3784600"/>
            <a:ext cx="7729537" cy="1698625"/>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563880" lvl="1" indent="-282575" algn="just">
              <a:lnSpc>
                <a:spcPct val="110000"/>
              </a:lnSpc>
              <a:spcBef>
                <a:spcPct val="0"/>
              </a:spcBef>
              <a:buClr>
                <a:srgbClr val="FF9900"/>
              </a:buClr>
              <a:buSzTx/>
              <a:buFontTx/>
              <a:buChar char="•"/>
            </a:pPr>
            <a:r>
              <a:rPr lang="en-US" altLang="zh-CN" dirty="0">
                <a:solidFill>
                  <a:schemeClr val="hlink"/>
                </a:solidFill>
                <a:latin typeface="宋体" panose="02010600030101010101" pitchFamily="2" charset="-122"/>
              </a:rPr>
              <a:t>defparam</a:t>
            </a:r>
            <a:r>
              <a:rPr lang="zh-CN" altLang="en-US" dirty="0">
                <a:latin typeface="宋体" panose="02010600030101010101" pitchFamily="2" charset="-122"/>
              </a:rPr>
              <a:t>语句在编译时可重新定义参数值。</a:t>
            </a:r>
            <a:endParaRPr lang="zh-CN" altLang="en-US" dirty="0">
              <a:latin typeface="宋体" panose="02010600030101010101" pitchFamily="2" charset="-122"/>
            </a:endParaRPr>
          </a:p>
          <a:p>
            <a:pPr marL="563880" lvl="1" indent="-282575" algn="just">
              <a:lnSpc>
                <a:spcPct val="110000"/>
              </a:lnSpc>
              <a:spcBef>
                <a:spcPct val="0"/>
              </a:spcBef>
              <a:buClr>
                <a:srgbClr val="FF9900"/>
              </a:buClr>
              <a:buSzTx/>
              <a:buFontTx/>
              <a:buChar char="•"/>
            </a:pPr>
            <a:r>
              <a:rPr lang="zh-CN" altLang="en-US" dirty="0">
                <a:latin typeface="宋体" panose="02010600030101010101" pitchFamily="2" charset="-122"/>
              </a:rPr>
              <a:t>可综合性问题：一般情况下是不可综合的。</a:t>
            </a:r>
            <a:endParaRPr lang="zh-CN" altLang="en-US" dirty="0">
              <a:latin typeface="宋体" panose="02010600030101010101" pitchFamily="2" charset="-122"/>
            </a:endParaRPr>
          </a:p>
          <a:p>
            <a:pPr marL="563880" lvl="1" indent="-282575" algn="just">
              <a:lnSpc>
                <a:spcPct val="110000"/>
              </a:lnSpc>
              <a:spcBef>
                <a:spcPct val="0"/>
              </a:spcBef>
              <a:buClr>
                <a:srgbClr val="FF9900"/>
              </a:buClr>
              <a:buSzTx/>
              <a:buFontTx/>
              <a:buChar char="•"/>
            </a:pPr>
            <a:r>
              <a:rPr lang="zh-CN" altLang="en-US" dirty="0">
                <a:latin typeface="宋体" panose="02010600030101010101" pitchFamily="2" charset="-122"/>
              </a:rPr>
              <a:t>提示：不要使用</a:t>
            </a:r>
            <a:r>
              <a:rPr lang="en-US" altLang="zh-CN" dirty="0">
                <a:latin typeface="宋体" panose="02010600030101010101" pitchFamily="2" charset="-122"/>
              </a:rPr>
              <a:t>defparam</a:t>
            </a:r>
            <a:r>
              <a:rPr lang="zh-CN" altLang="en-US" dirty="0">
                <a:latin typeface="宋体" panose="02010600030101010101" pitchFamily="2" charset="-122"/>
              </a:rPr>
              <a:t>语句！在模块的实例引用时可用</a:t>
            </a:r>
            <a:r>
              <a:rPr lang="zh-CN" altLang="en-US" dirty="0">
                <a:latin typeface="Times New Roman" panose="02020603050405020304" pitchFamily="18" charset="0"/>
              </a:rPr>
              <a:t>“</a:t>
            </a:r>
            <a:r>
              <a:rPr lang="en-US" altLang="zh-CN" dirty="0">
                <a:solidFill>
                  <a:schemeClr val="hlink"/>
                </a:solidFill>
                <a:latin typeface="宋体" panose="02010600030101010101" pitchFamily="2" charset="-122"/>
              </a:rPr>
              <a:t>#</a:t>
            </a:r>
            <a:r>
              <a:rPr lang="en-US" altLang="zh-CN" dirty="0">
                <a:latin typeface="Times New Roman" panose="02020603050405020304" pitchFamily="18" charset="0"/>
              </a:rPr>
              <a:t>”</a:t>
            </a:r>
            <a:r>
              <a:rPr lang="zh-CN" altLang="en-US" dirty="0">
                <a:latin typeface="宋体" panose="02010600030101010101" pitchFamily="2" charset="-122"/>
              </a:rPr>
              <a:t>号后跟参数的语法来重新定义参数。</a:t>
            </a:r>
            <a:endParaRPr lang="zh-CN" altLang="en-US" dirty="0">
              <a:latin typeface="宋体" panose="0201060003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29187"/>
                                        </p:tgtEl>
                                        <p:attrNameLst>
                                          <p:attrName>style.visibility</p:attrName>
                                        </p:attrNameLst>
                                      </p:cBhvr>
                                      <p:to>
                                        <p:strVal val="visible"/>
                                      </p:to>
                                    </p:set>
                                    <p:anim calcmode="lin" valueType="num">
                                      <p:cBhvr additive="base">
                                        <p:cTn id="7" dur="500" fill="hold"/>
                                        <p:tgtEl>
                                          <p:spTgt spid="1629187"/>
                                        </p:tgtEl>
                                        <p:attrNameLst>
                                          <p:attrName>ppt_x</p:attrName>
                                        </p:attrNameLst>
                                      </p:cBhvr>
                                      <p:tavLst>
                                        <p:tav tm="0">
                                          <p:val>
                                            <p:strVal val="0-#ppt_w/2"/>
                                          </p:val>
                                        </p:tav>
                                        <p:tav tm="100000">
                                          <p:val>
                                            <p:strVal val="#ppt_x"/>
                                          </p:val>
                                        </p:tav>
                                      </p:tavLst>
                                    </p:anim>
                                    <p:anim calcmode="lin" valueType="num">
                                      <p:cBhvr additive="base">
                                        <p:cTn id="8" dur="500" fill="hold"/>
                                        <p:tgtEl>
                                          <p:spTgt spid="16291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629199"/>
                                        </p:tgtEl>
                                        <p:attrNameLst>
                                          <p:attrName>style.visibility</p:attrName>
                                        </p:attrNameLst>
                                      </p:cBhvr>
                                      <p:to>
                                        <p:strVal val="visible"/>
                                      </p:to>
                                    </p:set>
                                    <p:anim calcmode="lin" valueType="num">
                                      <p:cBhvr>
                                        <p:cTn id="13" dur="500" fill="hold"/>
                                        <p:tgtEl>
                                          <p:spTgt spid="1629199"/>
                                        </p:tgtEl>
                                        <p:attrNameLst>
                                          <p:attrName>ppt_w</p:attrName>
                                        </p:attrNameLst>
                                      </p:cBhvr>
                                      <p:tavLst>
                                        <p:tav tm="0">
                                          <p:val>
                                            <p:fltVal val="0.000000"/>
                                          </p:val>
                                        </p:tav>
                                        <p:tav tm="100000">
                                          <p:val>
                                            <p:strVal val="#ppt_w"/>
                                          </p:val>
                                        </p:tav>
                                      </p:tavLst>
                                    </p:anim>
                                    <p:anim calcmode="lin" valueType="num">
                                      <p:cBhvr>
                                        <p:cTn id="14" dur="500" fill="hold"/>
                                        <p:tgtEl>
                                          <p:spTgt spid="1629199"/>
                                        </p:tgtEl>
                                        <p:attrNameLst>
                                          <p:attrName>ppt_h</p:attrName>
                                        </p:attrNameLst>
                                      </p:cBhvr>
                                      <p:tavLst>
                                        <p:tav tm="0">
                                          <p:val>
                                            <p:fltVal val="0.00000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629206"/>
                                        </p:tgtEl>
                                        <p:attrNameLst>
                                          <p:attrName>style.visibility</p:attrName>
                                        </p:attrNameLst>
                                      </p:cBhvr>
                                      <p:to>
                                        <p:strVal val="visible"/>
                                      </p:to>
                                    </p:set>
                                    <p:anim calcmode="lin" valueType="num">
                                      <p:cBhvr>
                                        <p:cTn id="19" dur="500" fill="hold"/>
                                        <p:tgtEl>
                                          <p:spTgt spid="1629206"/>
                                        </p:tgtEl>
                                        <p:attrNameLst>
                                          <p:attrName>ppt_w</p:attrName>
                                        </p:attrNameLst>
                                      </p:cBhvr>
                                      <p:tavLst>
                                        <p:tav tm="0">
                                          <p:val>
                                            <p:fltVal val="0.000000"/>
                                          </p:val>
                                        </p:tav>
                                        <p:tav tm="100000">
                                          <p:val>
                                            <p:strVal val="#ppt_w"/>
                                          </p:val>
                                        </p:tav>
                                      </p:tavLst>
                                    </p:anim>
                                    <p:anim calcmode="lin" valueType="num">
                                      <p:cBhvr>
                                        <p:cTn id="20" dur="500" fill="hold"/>
                                        <p:tgtEl>
                                          <p:spTgt spid="1629206"/>
                                        </p:tgtEl>
                                        <p:attrNameLst>
                                          <p:attrName>ppt_h</p:attrName>
                                        </p:attrNameLst>
                                      </p:cBhvr>
                                      <p:tavLst>
                                        <p:tav tm="0">
                                          <p:val>
                                            <p:fltVal val="0.000000"/>
                                          </p:val>
                                        </p:tav>
                                        <p:tav tm="100000">
                                          <p:val>
                                            <p:strVal val="#ppt_h"/>
                                          </p:val>
                                        </p:tav>
                                      </p:tavLst>
                                    </p:anim>
                                  </p:childTnLst>
                                </p:cTn>
                              </p:par>
                            </p:childTnLst>
                          </p:cTn>
                        </p:par>
                        <p:par>
                          <p:cTn id="21" fill="hold">
                            <p:stCondLst>
                              <p:cond delay="500"/>
                            </p:stCondLst>
                            <p:childTnLst>
                              <p:par>
                                <p:cTn id="22" presetID="2" presetClass="entr" presetSubtype="2" fill="hold" grpId="0" nodeType="afterEffect">
                                  <p:stCondLst>
                                    <p:cond delay="0"/>
                                  </p:stCondLst>
                                  <p:childTnLst>
                                    <p:set>
                                      <p:cBhvr>
                                        <p:cTn id="23" dur="1" fill="hold">
                                          <p:stCondLst>
                                            <p:cond delay="0"/>
                                          </p:stCondLst>
                                        </p:cTn>
                                        <p:tgtEl>
                                          <p:spTgt spid="1629202"/>
                                        </p:tgtEl>
                                        <p:attrNameLst>
                                          <p:attrName>style.visibility</p:attrName>
                                        </p:attrNameLst>
                                      </p:cBhvr>
                                      <p:to>
                                        <p:strVal val="visible"/>
                                      </p:to>
                                    </p:set>
                                    <p:anim calcmode="lin" valueType="num">
                                      <p:cBhvr additive="base">
                                        <p:cTn id="24" dur="500" fill="hold"/>
                                        <p:tgtEl>
                                          <p:spTgt spid="1629202"/>
                                        </p:tgtEl>
                                        <p:attrNameLst>
                                          <p:attrName>ppt_x</p:attrName>
                                        </p:attrNameLst>
                                      </p:cBhvr>
                                      <p:tavLst>
                                        <p:tav tm="0">
                                          <p:val>
                                            <p:strVal val="1+#ppt_w/2"/>
                                          </p:val>
                                        </p:tav>
                                        <p:tav tm="100000">
                                          <p:val>
                                            <p:strVal val="#ppt_x"/>
                                          </p:val>
                                        </p:tav>
                                      </p:tavLst>
                                    </p:anim>
                                    <p:anim calcmode="lin" valueType="num">
                                      <p:cBhvr additive="base">
                                        <p:cTn id="25" dur="500" fill="hold"/>
                                        <p:tgtEl>
                                          <p:spTgt spid="162920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629207"/>
                                        </p:tgtEl>
                                        <p:attrNameLst>
                                          <p:attrName>style.visibility</p:attrName>
                                        </p:attrNameLst>
                                      </p:cBhvr>
                                      <p:to>
                                        <p:strVal val="visible"/>
                                      </p:to>
                                    </p:set>
                                    <p:anim calcmode="lin" valueType="num">
                                      <p:cBhvr additive="base">
                                        <p:cTn id="30" dur="500" fill="hold"/>
                                        <p:tgtEl>
                                          <p:spTgt spid="1629207"/>
                                        </p:tgtEl>
                                        <p:attrNameLst>
                                          <p:attrName>ppt_x</p:attrName>
                                        </p:attrNameLst>
                                      </p:cBhvr>
                                      <p:tavLst>
                                        <p:tav tm="0">
                                          <p:val>
                                            <p:strVal val="#ppt_x"/>
                                          </p:val>
                                        </p:tav>
                                        <p:tav tm="100000">
                                          <p:val>
                                            <p:strVal val="#ppt_x"/>
                                          </p:val>
                                        </p:tav>
                                      </p:tavLst>
                                    </p:anim>
                                    <p:anim calcmode="lin" valueType="num">
                                      <p:cBhvr additive="base">
                                        <p:cTn id="31" dur="500" fill="hold"/>
                                        <p:tgtEl>
                                          <p:spTgt spid="1629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9187" grpId="0"/>
      <p:bldP spid="1629199" grpId="0" animBg="1"/>
      <p:bldP spid="1629202" grpId="0" animBg="1"/>
      <p:bldP spid="1629206" grpId="0" animBg="1"/>
      <p:bldP spid="162920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8"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161666" name="Text Box 2"/>
          <p:cNvSpPr txBox="1"/>
          <p:nvPr/>
        </p:nvSpPr>
        <p:spPr>
          <a:xfrm>
            <a:off x="312738" y="1654175"/>
            <a:ext cx="8631237" cy="3949700"/>
          </a:xfrm>
          <a:prstGeom prst="rect">
            <a:avLst/>
          </a:prstGeom>
          <a:solidFill>
            <a:srgbClr val="ADD6FF"/>
          </a:solidFill>
          <a:ln w="12700" cap="flat" cmpd="sng">
            <a:solidFill>
              <a:schemeClr val="tx1"/>
            </a:solidFill>
            <a:prstDash val="solid"/>
            <a:miter/>
            <a:headEnd type="none" w="med" len="med"/>
            <a:tailEnd type="none" w="med" len="med"/>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nSpc>
                <a:spcPct val="90000"/>
              </a:lnSpc>
              <a:spcBef>
                <a:spcPct val="0"/>
              </a:spcBef>
              <a:buClrTx/>
              <a:buFontTx/>
              <a:buNone/>
            </a:pPr>
            <a:r>
              <a:rPr lang="en-US" altLang="zh-CN" sz="2000" dirty="0">
                <a:latin typeface="宋体" panose="02010600030101010101" pitchFamily="2" charset="-122"/>
              </a:rPr>
              <a:t>[</a:t>
            </a:r>
            <a:r>
              <a:rPr lang="zh-CN" altLang="en-US" sz="2000" dirty="0">
                <a:solidFill>
                  <a:srgbClr val="FF0066"/>
                </a:solidFill>
                <a:latin typeface="Times New Roman" panose="02020603050405020304" pitchFamily="18" charset="0"/>
              </a:rPr>
              <a:t>例</a:t>
            </a:r>
            <a:r>
              <a:rPr lang="en-US" altLang="zh-CN" sz="2000" dirty="0">
                <a:latin typeface="宋体" panose="02010600030101010101" pitchFamily="2" charset="-122"/>
              </a:rPr>
              <a:t>]</a:t>
            </a:r>
            <a:endParaRPr lang="en-US" altLang="zh-CN" sz="2000" dirty="0">
              <a:latin typeface="Times New Roman" panose="02020603050405020304" pitchFamily="18" charset="0"/>
            </a:endParaRPr>
          </a:p>
          <a:p>
            <a:pPr marL="0" lvl="0" indent="0">
              <a:lnSpc>
                <a:spcPct val="90000"/>
              </a:lnSpc>
              <a:spcBef>
                <a:spcPct val="0"/>
              </a:spcBef>
              <a:buClrTx/>
              <a:buFontTx/>
              <a:buNone/>
            </a:pPr>
            <a:r>
              <a:rPr lang="en-US" altLang="zh-CN" sz="2000" dirty="0">
                <a:latin typeface="Times New Roman" panose="02020603050405020304" pitchFamily="18" charset="0"/>
              </a:rPr>
              <a:t>module mod ( out, ina, inb);</a:t>
            </a:r>
            <a:endParaRPr lang="en-US" altLang="zh-CN" sz="2000" dirty="0">
              <a:latin typeface="Times New Roman" panose="02020603050405020304" pitchFamily="18" charset="0"/>
            </a:endParaRPr>
          </a:p>
          <a:p>
            <a:pPr marL="0" lvl="0" indent="0">
              <a:lnSpc>
                <a:spcPct val="90000"/>
              </a:lnSpc>
              <a:spcBef>
                <a:spcPct val="0"/>
              </a:spcBef>
              <a:buClrTx/>
              <a:buFontTx/>
              <a:buNone/>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marL="0" lvl="0" indent="0">
              <a:lnSpc>
                <a:spcPct val="90000"/>
              </a:lnSpc>
              <a:spcBef>
                <a:spcPct val="0"/>
              </a:spcBef>
              <a:buClrTx/>
              <a:buFontTx/>
              <a:buNone/>
            </a:pPr>
            <a:r>
              <a:rPr lang="en-US" altLang="zh-CN" sz="2000" dirty="0">
                <a:latin typeface="Times New Roman" panose="02020603050405020304" pitchFamily="18" charset="0"/>
              </a:rPr>
              <a:t>      parameter cycle = 8, real_constant = 2.059,</a:t>
            </a:r>
            <a:endParaRPr lang="en-US" altLang="zh-CN" sz="2000" dirty="0">
              <a:latin typeface="Times New Roman" panose="02020603050405020304" pitchFamily="18" charset="0"/>
            </a:endParaRPr>
          </a:p>
          <a:p>
            <a:pPr marL="0" lvl="0" indent="0">
              <a:lnSpc>
                <a:spcPct val="90000"/>
              </a:lnSpc>
              <a:spcBef>
                <a:spcPct val="0"/>
              </a:spcBef>
              <a:buClrTx/>
              <a:buFontTx/>
              <a:buNone/>
            </a:pPr>
            <a:r>
              <a:rPr lang="en-US" altLang="zh-CN" sz="2000" dirty="0">
                <a:latin typeface="Times New Roman" panose="02020603050405020304" pitchFamily="18" charset="0"/>
              </a:rPr>
              <a:t>                         file = “/user1/jmdong/design/mem_file.dat”;</a:t>
            </a:r>
            <a:endParaRPr lang="en-US" altLang="zh-CN" sz="2000" dirty="0">
              <a:latin typeface="Times New Roman" panose="02020603050405020304" pitchFamily="18" charset="0"/>
            </a:endParaRPr>
          </a:p>
          <a:p>
            <a:pPr marL="0" lvl="0" indent="0">
              <a:lnSpc>
                <a:spcPct val="90000"/>
              </a:lnSpc>
              <a:spcBef>
                <a:spcPct val="0"/>
              </a:spcBef>
              <a:buClrTx/>
              <a:buFontTx/>
              <a:buNone/>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marL="0" lvl="0" indent="0">
              <a:lnSpc>
                <a:spcPct val="90000"/>
              </a:lnSpc>
              <a:spcBef>
                <a:spcPct val="0"/>
              </a:spcBef>
              <a:buClrTx/>
              <a:buFontTx/>
              <a:buNone/>
            </a:pPr>
            <a:r>
              <a:rPr lang="en-US" altLang="zh-CN" sz="2000" dirty="0">
                <a:latin typeface="Times New Roman" panose="02020603050405020304" pitchFamily="18" charset="0"/>
              </a:rPr>
              <a:t>endmodule</a:t>
            </a:r>
            <a:endParaRPr lang="en-US" altLang="zh-CN" sz="2000" dirty="0">
              <a:latin typeface="Times New Roman" panose="02020603050405020304" pitchFamily="18" charset="0"/>
            </a:endParaRPr>
          </a:p>
          <a:p>
            <a:pPr marL="0" lvl="0" indent="0">
              <a:lnSpc>
                <a:spcPct val="90000"/>
              </a:lnSpc>
              <a:spcBef>
                <a:spcPct val="0"/>
              </a:spcBef>
              <a:buClrTx/>
              <a:buFontTx/>
              <a:buNone/>
            </a:pPr>
            <a:endParaRPr lang="en-US" altLang="zh-CN" sz="2000" dirty="0">
              <a:latin typeface="Times New Roman" panose="02020603050405020304" pitchFamily="18" charset="0"/>
            </a:endParaRPr>
          </a:p>
          <a:p>
            <a:pPr marL="0" lvl="0" indent="0">
              <a:lnSpc>
                <a:spcPct val="90000"/>
              </a:lnSpc>
              <a:spcBef>
                <a:spcPct val="0"/>
              </a:spcBef>
              <a:buClrTx/>
              <a:buFontTx/>
              <a:buNone/>
            </a:pPr>
            <a:r>
              <a:rPr lang="en-US" altLang="zh-CN" sz="2000" dirty="0">
                <a:latin typeface="Times New Roman" panose="02020603050405020304" pitchFamily="18" charset="0"/>
              </a:rPr>
              <a:t>module test;</a:t>
            </a:r>
            <a:endParaRPr lang="en-US" altLang="zh-CN" sz="2000" dirty="0">
              <a:latin typeface="Times New Roman" panose="02020603050405020304" pitchFamily="18" charset="0"/>
            </a:endParaRPr>
          </a:p>
          <a:p>
            <a:pPr marL="0" lvl="0" indent="0">
              <a:lnSpc>
                <a:spcPct val="90000"/>
              </a:lnSpc>
              <a:spcBef>
                <a:spcPct val="0"/>
              </a:spcBef>
              <a:buClrTx/>
              <a:buFontTx/>
              <a:buNone/>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marL="0" lvl="0" indent="0">
              <a:lnSpc>
                <a:spcPct val="90000"/>
              </a:lnSpc>
              <a:spcBef>
                <a:spcPct val="0"/>
              </a:spcBef>
              <a:buClrTx/>
              <a:buFontTx/>
              <a:buNone/>
            </a:pPr>
            <a:r>
              <a:rPr lang="en-US" altLang="zh-CN" sz="2000" dirty="0">
                <a:latin typeface="Times New Roman" panose="02020603050405020304" pitchFamily="18" charset="0"/>
              </a:rPr>
              <a:t>      mod mk(out,ina,inb);        // </a:t>
            </a:r>
            <a:r>
              <a:rPr lang="zh-CN" altLang="en-US" sz="2000" dirty="0">
                <a:latin typeface="华文楷体" panose="02010600040101010101" pitchFamily="2" charset="-122"/>
                <a:ea typeface="华文楷体" panose="02010600040101010101" pitchFamily="2" charset="-122"/>
              </a:rPr>
              <a:t>对模块</a:t>
            </a:r>
            <a:r>
              <a:rPr lang="en-US" altLang="zh-CN" sz="2000" dirty="0">
                <a:latin typeface="华文楷体" panose="02010600040101010101" pitchFamily="2" charset="-122"/>
                <a:ea typeface="华文楷体" panose="02010600040101010101" pitchFamily="2" charset="-122"/>
              </a:rPr>
              <a:t>mod</a:t>
            </a:r>
            <a:r>
              <a:rPr lang="zh-CN" altLang="en-US" sz="2000" dirty="0">
                <a:latin typeface="华文楷体" panose="02010600040101010101" pitchFamily="2" charset="-122"/>
                <a:ea typeface="华文楷体" panose="02010600040101010101" pitchFamily="2" charset="-122"/>
              </a:rPr>
              <a:t>的实例引用</a:t>
            </a:r>
            <a:endParaRPr lang="zh-CN" altLang="en-US" sz="2000" dirty="0">
              <a:latin typeface="华文楷体" panose="02010600040101010101" pitchFamily="2" charset="-122"/>
              <a:ea typeface="华文楷体" panose="02010600040101010101" pitchFamily="2" charset="-122"/>
            </a:endParaRPr>
          </a:p>
          <a:p>
            <a:pPr marL="0" lvl="0" indent="0">
              <a:lnSpc>
                <a:spcPct val="90000"/>
              </a:lnSpc>
              <a:spcBef>
                <a:spcPct val="0"/>
              </a:spcBef>
              <a:buClrTx/>
              <a:buFontTx/>
              <a:buNone/>
            </a:pPr>
            <a:r>
              <a:rPr lang="zh-CN" altLang="en-US" sz="2000" dirty="0">
                <a:latin typeface="Times New Roman" panose="02020603050405020304" pitchFamily="18" charset="0"/>
              </a:rPr>
              <a:t>      </a:t>
            </a:r>
            <a:r>
              <a:rPr lang="en-US" altLang="zh-CN" sz="2000" dirty="0">
                <a:solidFill>
                  <a:schemeClr val="hlink"/>
                </a:solidFill>
                <a:latin typeface="Times New Roman" panose="02020603050405020304" pitchFamily="18" charset="0"/>
              </a:rPr>
              <a:t>defparam</a:t>
            </a:r>
            <a:r>
              <a:rPr lang="en-US" altLang="zh-CN" sz="2000" dirty="0">
                <a:latin typeface="Times New Roman" panose="02020603050405020304" pitchFamily="18" charset="0"/>
              </a:rPr>
              <a:t>  mk.cycle = </a:t>
            </a:r>
            <a:r>
              <a:rPr lang="en-US" altLang="zh-CN" sz="2000" dirty="0">
                <a:solidFill>
                  <a:schemeClr val="hlink"/>
                </a:solidFill>
                <a:latin typeface="Times New Roman" panose="02020603050405020304" pitchFamily="18" charset="0"/>
              </a:rPr>
              <a:t>6</a:t>
            </a:r>
            <a:r>
              <a:rPr lang="en-US" altLang="zh-CN" sz="2000" dirty="0">
                <a:latin typeface="Times New Roman" panose="02020603050405020304" pitchFamily="18" charset="0"/>
              </a:rPr>
              <a:t>, mk.file = </a:t>
            </a:r>
            <a:r>
              <a:rPr lang="en-US" altLang="zh-CN" sz="2000" dirty="0">
                <a:solidFill>
                  <a:schemeClr val="hlink"/>
                </a:solidFill>
                <a:latin typeface="Times New Roman" panose="02020603050405020304" pitchFamily="18" charset="0"/>
              </a:rPr>
              <a:t>“../my_mem.dat”</a:t>
            </a:r>
            <a:r>
              <a:rPr lang="en-US" altLang="zh-CN" sz="2000" dirty="0">
                <a:latin typeface="Times New Roman" panose="02020603050405020304" pitchFamily="18" charset="0"/>
              </a:rPr>
              <a:t>;   // </a:t>
            </a:r>
            <a:r>
              <a:rPr lang="zh-CN" altLang="en-US" sz="2000" dirty="0">
                <a:latin typeface="华文楷体" panose="02010600040101010101" pitchFamily="2" charset="-122"/>
                <a:ea typeface="华文楷体" panose="02010600040101010101" pitchFamily="2" charset="-122"/>
              </a:rPr>
              <a:t>参数的传递</a:t>
            </a:r>
            <a:endParaRPr lang="zh-CN" altLang="en-US" sz="2000" dirty="0">
              <a:latin typeface="华文楷体" panose="02010600040101010101" pitchFamily="2" charset="-122"/>
              <a:ea typeface="华文楷体" panose="02010600040101010101" pitchFamily="2" charset="-122"/>
            </a:endParaRPr>
          </a:p>
          <a:p>
            <a:pPr marL="0" lvl="0" indent="0">
              <a:lnSpc>
                <a:spcPct val="90000"/>
              </a:lnSpc>
              <a:spcBef>
                <a:spcPct val="0"/>
              </a:spcBef>
              <a:buClr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marL="0" lvl="0" indent="0">
              <a:lnSpc>
                <a:spcPct val="90000"/>
              </a:lnSpc>
              <a:spcBef>
                <a:spcPct val="0"/>
              </a:spcBef>
              <a:buClrTx/>
              <a:buFontTx/>
              <a:buNone/>
            </a:pPr>
            <a:r>
              <a:rPr lang="en-US" altLang="zh-CN" sz="2000" dirty="0">
                <a:latin typeface="Times New Roman" panose="02020603050405020304" pitchFamily="18" charset="0"/>
              </a:rPr>
              <a:t>endmodule</a:t>
            </a:r>
            <a:endParaRPr lang="en-US" altLang="zh-CN" sz="2000" dirty="0">
              <a:latin typeface="Times New Roman" panose="02020603050405020304" pitchFamily="18" charset="0"/>
            </a:endParaRPr>
          </a:p>
        </p:txBody>
      </p:sp>
      <p:sp>
        <p:nvSpPr>
          <p:cNvPr id="203780" name="Rectangle 3"/>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5.5  </a:t>
            </a:r>
            <a:r>
              <a:rPr lang="zh-CN" altLang="en-US" dirty="0">
                <a:latin typeface="华文楷体" panose="02010600040101010101" pitchFamily="2" charset="-122"/>
              </a:rPr>
              <a:t>数据类型及常量、变量</a:t>
            </a:r>
            <a:endParaRPr lang="zh-CN" altLang="en-US" dirty="0">
              <a:latin typeface="华文楷体" panose="02010600040101010101" pitchFamily="2" charset="-122"/>
            </a:endParaRPr>
          </a:p>
        </p:txBody>
      </p:sp>
      <p:grpSp>
        <p:nvGrpSpPr>
          <p:cNvPr id="2161669" name="Group 5"/>
          <p:cNvGrpSpPr/>
          <p:nvPr/>
        </p:nvGrpSpPr>
        <p:grpSpPr>
          <a:xfrm>
            <a:off x="6753225" y="2043113"/>
            <a:ext cx="2057400" cy="1447800"/>
            <a:chOff x="4128" y="1728"/>
            <a:chExt cx="1296" cy="912"/>
          </a:xfrm>
        </p:grpSpPr>
        <p:sp>
          <p:nvSpPr>
            <p:cNvPr id="203789" name="AutoShape 6"/>
            <p:cNvSpPr/>
            <p:nvPr/>
          </p:nvSpPr>
          <p:spPr>
            <a:xfrm>
              <a:off x="4416" y="2352"/>
              <a:ext cx="1008" cy="240"/>
            </a:xfrm>
            <a:prstGeom prst="wedgeRoundRectCallout">
              <a:avLst>
                <a:gd name="adj1" fmla="val -50296"/>
                <a:gd name="adj2" fmla="val -124167"/>
                <a:gd name="adj3" fmla="val 16667"/>
              </a:avLst>
            </a:prstGeom>
            <a:solidFill>
              <a:srgbClr val="00CC99"/>
            </a:solidFill>
            <a:ln w="9525" cap="flat" cmpd="sng">
              <a:solidFill>
                <a:schemeClr val="tx1"/>
              </a:solidFill>
              <a:prstDash val="solid"/>
              <a:miter/>
              <a:headEnd type="none" w="med" len="med"/>
              <a:tailEnd type="none" w="med" len="med"/>
            </a:ln>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b="0" dirty="0"/>
                <a:t>被引用模块</a:t>
              </a:r>
              <a:endParaRPr lang="zh-CN" altLang="en-US" sz="2000" b="0" dirty="0"/>
            </a:p>
          </p:txBody>
        </p:sp>
        <p:sp>
          <p:nvSpPr>
            <p:cNvPr id="203790" name="AutoShape 7"/>
            <p:cNvSpPr/>
            <p:nvPr/>
          </p:nvSpPr>
          <p:spPr>
            <a:xfrm>
              <a:off x="4128" y="1728"/>
              <a:ext cx="192" cy="912"/>
            </a:xfrm>
            <a:prstGeom prst="rightBrace">
              <a:avLst>
                <a:gd name="adj1" fmla="val 39583"/>
                <a:gd name="adj2" fmla="val 5000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grpSp>
      <p:grpSp>
        <p:nvGrpSpPr>
          <p:cNvPr id="2161672" name="Group 8"/>
          <p:cNvGrpSpPr/>
          <p:nvPr/>
        </p:nvGrpSpPr>
        <p:grpSpPr>
          <a:xfrm>
            <a:off x="2638425" y="4984750"/>
            <a:ext cx="1492250" cy="777875"/>
            <a:chOff x="1536" y="3504"/>
            <a:chExt cx="816" cy="490"/>
          </a:xfrm>
        </p:grpSpPr>
        <p:sp>
          <p:nvSpPr>
            <p:cNvPr id="203786" name="Line 9"/>
            <p:cNvSpPr/>
            <p:nvPr/>
          </p:nvSpPr>
          <p:spPr>
            <a:xfrm>
              <a:off x="1536" y="3504"/>
              <a:ext cx="336" cy="192"/>
            </a:xfrm>
            <a:prstGeom prst="line">
              <a:avLst/>
            </a:prstGeom>
            <a:ln w="19050" cap="flat" cmpd="sng">
              <a:solidFill>
                <a:schemeClr val="hlink"/>
              </a:solidFill>
              <a:prstDash val="solid"/>
              <a:headEnd type="none" w="med" len="med"/>
              <a:tailEnd type="triangle" w="med" len="med"/>
            </a:ln>
          </p:spPr>
        </p:sp>
        <p:sp>
          <p:nvSpPr>
            <p:cNvPr id="203787" name="Text Box 10"/>
            <p:cNvSpPr txBox="1"/>
            <p:nvPr/>
          </p:nvSpPr>
          <p:spPr>
            <a:xfrm>
              <a:off x="1824" y="3744"/>
              <a:ext cx="528" cy="250"/>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Tx/>
                <a:buFontTx/>
                <a:buNone/>
              </a:pPr>
              <a:r>
                <a:rPr lang="zh-CN" altLang="en-US" sz="2000" dirty="0"/>
                <a:t>参数名</a:t>
              </a:r>
              <a:endParaRPr lang="zh-CN" altLang="en-US" sz="2000" dirty="0"/>
            </a:p>
          </p:txBody>
        </p:sp>
        <p:sp>
          <p:nvSpPr>
            <p:cNvPr id="203788" name="Line 11"/>
            <p:cNvSpPr/>
            <p:nvPr/>
          </p:nvSpPr>
          <p:spPr>
            <a:xfrm flipH="1">
              <a:off x="2160" y="3552"/>
              <a:ext cx="144" cy="144"/>
            </a:xfrm>
            <a:prstGeom prst="line">
              <a:avLst/>
            </a:prstGeom>
            <a:ln w="19050" cap="flat" cmpd="sng">
              <a:solidFill>
                <a:schemeClr val="hlink"/>
              </a:solidFill>
              <a:prstDash val="solid"/>
              <a:headEnd type="none" w="med" len="med"/>
              <a:tailEnd type="triangle" w="med" len="med"/>
            </a:ln>
          </p:spPr>
        </p:sp>
      </p:grpSp>
      <p:grpSp>
        <p:nvGrpSpPr>
          <p:cNvPr id="2161676" name="Group 12"/>
          <p:cNvGrpSpPr/>
          <p:nvPr/>
        </p:nvGrpSpPr>
        <p:grpSpPr>
          <a:xfrm>
            <a:off x="1419225" y="4999038"/>
            <a:ext cx="1524000" cy="1006475"/>
            <a:chOff x="768" y="3552"/>
            <a:chExt cx="960" cy="634"/>
          </a:xfrm>
        </p:grpSpPr>
        <p:sp>
          <p:nvSpPr>
            <p:cNvPr id="203784" name="Text Box 13"/>
            <p:cNvSpPr txBox="1"/>
            <p:nvPr/>
          </p:nvSpPr>
          <p:spPr>
            <a:xfrm>
              <a:off x="768" y="3936"/>
              <a:ext cx="960" cy="250"/>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dirty="0"/>
                <a:t>例化模块名</a:t>
              </a:r>
              <a:endParaRPr lang="zh-CN" altLang="en-US" sz="2000" dirty="0"/>
            </a:p>
          </p:txBody>
        </p:sp>
        <p:sp>
          <p:nvSpPr>
            <p:cNvPr id="203785" name="Line 14"/>
            <p:cNvSpPr/>
            <p:nvPr/>
          </p:nvSpPr>
          <p:spPr>
            <a:xfrm>
              <a:off x="1200" y="3552"/>
              <a:ext cx="0" cy="336"/>
            </a:xfrm>
            <a:prstGeom prst="line">
              <a:avLst/>
            </a:prstGeom>
            <a:ln w="19050" cap="flat" cmpd="sng">
              <a:solidFill>
                <a:schemeClr val="hlink"/>
              </a:solidFill>
              <a:prstDash val="solid"/>
              <a:headEnd type="none" w="med" len="med"/>
              <a:tailEnd type="triangle" w="med" len="med"/>
            </a:ln>
          </p:spPr>
        </p:sp>
      </p:gr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2161666"/>
                                        </p:tgtEl>
                                        <p:attrNameLst>
                                          <p:attrName>style.visibility</p:attrName>
                                        </p:attrNameLst>
                                      </p:cBhvr>
                                      <p:to>
                                        <p:strVal val="visible"/>
                                      </p:to>
                                    </p:set>
                                    <p:anim calcmode="lin" valueType="num">
                                      <p:cBhvr additive="base">
                                        <p:cTn id="7" dur="500" fill="hold"/>
                                        <p:tgtEl>
                                          <p:spTgt spid="2161666"/>
                                        </p:tgtEl>
                                        <p:attrNameLst>
                                          <p:attrName>ppt_x</p:attrName>
                                        </p:attrNameLst>
                                      </p:cBhvr>
                                      <p:tavLst>
                                        <p:tav tm="0">
                                          <p:val>
                                            <p:strVal val="0-#ppt_w/2"/>
                                          </p:val>
                                        </p:tav>
                                        <p:tav tm="100000">
                                          <p:val>
                                            <p:strVal val="#ppt_x"/>
                                          </p:val>
                                        </p:tav>
                                      </p:tavLst>
                                    </p:anim>
                                    <p:anim calcmode="lin" valueType="num">
                                      <p:cBhvr additive="base">
                                        <p:cTn id="8" dur="500" fill="hold"/>
                                        <p:tgtEl>
                                          <p:spTgt spid="21616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161669"/>
                                        </p:tgtEl>
                                        <p:attrNameLst>
                                          <p:attrName>style.visibility</p:attrName>
                                        </p:attrNameLst>
                                      </p:cBhvr>
                                      <p:to>
                                        <p:strVal val="visible"/>
                                      </p:to>
                                    </p:set>
                                    <p:animEffect transition="in" filter="wipe(left)">
                                      <p:cBhvr>
                                        <p:cTn id="13" dur="500"/>
                                        <p:tgtEl>
                                          <p:spTgt spid="216166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161676"/>
                                        </p:tgtEl>
                                        <p:attrNameLst>
                                          <p:attrName>style.visibility</p:attrName>
                                        </p:attrNameLst>
                                      </p:cBhvr>
                                      <p:to>
                                        <p:strVal val="visible"/>
                                      </p:to>
                                    </p:set>
                                    <p:animEffect transition="in" filter="wipe(left)">
                                      <p:cBhvr>
                                        <p:cTn id="18" dur="500"/>
                                        <p:tgtEl>
                                          <p:spTgt spid="216167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161672"/>
                                        </p:tgtEl>
                                        <p:attrNameLst>
                                          <p:attrName>style.visibility</p:attrName>
                                        </p:attrNameLst>
                                      </p:cBhvr>
                                      <p:to>
                                        <p:strVal val="visible"/>
                                      </p:to>
                                    </p:set>
                                    <p:animEffect transition="in" filter="wipe(left)">
                                      <p:cBhvr>
                                        <p:cTn id="23" dur="500"/>
                                        <p:tgtEl>
                                          <p:spTgt spid="2161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166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6"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631245" name="Text Box 13"/>
          <p:cNvSpPr txBox="1"/>
          <p:nvPr/>
        </p:nvSpPr>
        <p:spPr>
          <a:xfrm>
            <a:off x="169863" y="2555875"/>
            <a:ext cx="8888412" cy="3675063"/>
          </a:xfrm>
          <a:prstGeom prst="rect">
            <a:avLst/>
          </a:prstGeom>
          <a:solidFill>
            <a:srgbClr val="ADD6FF"/>
          </a:solidFill>
          <a:ln w="12700" cap="flat" cmpd="sng">
            <a:solidFill>
              <a:schemeClr val="tx1"/>
            </a:solidFill>
            <a:prstDash val="solid"/>
            <a:miter/>
            <a:headEnd type="none" w="med" len="med"/>
            <a:tailEnd type="none" w="med" len="med"/>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nSpc>
                <a:spcPct val="90000"/>
              </a:lnSpc>
              <a:spcBef>
                <a:spcPct val="0"/>
              </a:spcBef>
              <a:buClrTx/>
              <a:buFontTx/>
              <a:buNone/>
            </a:pPr>
            <a:r>
              <a:rPr lang="en-US" altLang="zh-CN" sz="2000" dirty="0">
                <a:latin typeface="宋体" panose="02010600030101010101" pitchFamily="2" charset="-122"/>
              </a:rPr>
              <a:t>[</a:t>
            </a:r>
            <a:r>
              <a:rPr lang="zh-CN" altLang="en-US" sz="2000" dirty="0">
                <a:solidFill>
                  <a:srgbClr val="FF0066"/>
                </a:solidFill>
                <a:latin typeface="Times New Roman" panose="02020603050405020304" pitchFamily="18" charset="0"/>
              </a:rPr>
              <a:t>例</a:t>
            </a:r>
            <a:r>
              <a:rPr lang="en-US" altLang="zh-CN" sz="2000" dirty="0">
                <a:latin typeface="宋体" panose="02010600030101010101" pitchFamily="2" charset="-122"/>
              </a:rPr>
              <a:t>]</a:t>
            </a:r>
            <a:endParaRPr lang="en-US" altLang="zh-CN" sz="2000" dirty="0">
              <a:latin typeface="Times New Roman" panose="02020603050405020304" pitchFamily="18" charset="0"/>
            </a:endParaRPr>
          </a:p>
          <a:p>
            <a:pPr marL="0" lvl="0" indent="0">
              <a:lnSpc>
                <a:spcPct val="90000"/>
              </a:lnSpc>
              <a:spcBef>
                <a:spcPct val="0"/>
              </a:spcBef>
              <a:buClrTx/>
              <a:buFontTx/>
              <a:buNone/>
            </a:pPr>
            <a:r>
              <a:rPr lang="en-US" altLang="zh-CN" sz="2000" dirty="0">
                <a:latin typeface="Times New Roman" panose="02020603050405020304" pitchFamily="18" charset="0"/>
              </a:rPr>
              <a:t>module mod ( out, ina, inb);</a:t>
            </a:r>
            <a:endParaRPr lang="en-US" altLang="zh-CN" sz="2000" dirty="0">
              <a:latin typeface="Times New Roman" panose="02020603050405020304" pitchFamily="18" charset="0"/>
            </a:endParaRPr>
          </a:p>
          <a:p>
            <a:pPr marL="0" lvl="0" indent="0">
              <a:lnSpc>
                <a:spcPct val="90000"/>
              </a:lnSpc>
              <a:spcBef>
                <a:spcPct val="0"/>
              </a:spcBef>
              <a:buClrTx/>
              <a:buFontTx/>
              <a:buNone/>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marL="0" lvl="0" indent="0">
              <a:lnSpc>
                <a:spcPct val="90000"/>
              </a:lnSpc>
              <a:spcBef>
                <a:spcPct val="0"/>
              </a:spcBef>
              <a:buClrTx/>
              <a:buFontTx/>
              <a:buNone/>
            </a:pPr>
            <a:r>
              <a:rPr lang="en-US" altLang="zh-CN" sz="2000" dirty="0">
                <a:latin typeface="Times New Roman" panose="02020603050405020304" pitchFamily="18" charset="0"/>
              </a:rPr>
              <a:t>      parameter cycle = 8, real_constant = 2.059,</a:t>
            </a:r>
            <a:endParaRPr lang="en-US" altLang="zh-CN" sz="2000" dirty="0">
              <a:latin typeface="Times New Roman" panose="02020603050405020304" pitchFamily="18" charset="0"/>
            </a:endParaRPr>
          </a:p>
          <a:p>
            <a:pPr marL="0" lvl="0" indent="0">
              <a:lnSpc>
                <a:spcPct val="90000"/>
              </a:lnSpc>
              <a:spcBef>
                <a:spcPct val="0"/>
              </a:spcBef>
              <a:buClrTx/>
              <a:buFontTx/>
              <a:buNone/>
            </a:pPr>
            <a:r>
              <a:rPr lang="en-US" altLang="zh-CN" sz="2000" dirty="0">
                <a:latin typeface="Times New Roman" panose="02020603050405020304" pitchFamily="18" charset="0"/>
              </a:rPr>
              <a:t>                         file = “/user1/jmdong/design/mem_file.dat”;</a:t>
            </a:r>
            <a:endParaRPr lang="en-US" altLang="zh-CN" sz="2000" dirty="0">
              <a:latin typeface="Times New Roman" panose="02020603050405020304" pitchFamily="18" charset="0"/>
            </a:endParaRPr>
          </a:p>
          <a:p>
            <a:pPr marL="0" lvl="0" indent="0">
              <a:lnSpc>
                <a:spcPct val="90000"/>
              </a:lnSpc>
              <a:spcBef>
                <a:spcPct val="0"/>
              </a:spcBef>
              <a:buClrTx/>
              <a:buFontTx/>
              <a:buNone/>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marL="0" lvl="0" indent="0">
              <a:lnSpc>
                <a:spcPct val="90000"/>
              </a:lnSpc>
              <a:spcBef>
                <a:spcPct val="0"/>
              </a:spcBef>
              <a:buClrTx/>
              <a:buFontTx/>
              <a:buNone/>
            </a:pPr>
            <a:r>
              <a:rPr lang="en-US" altLang="zh-CN" sz="2000" dirty="0">
                <a:latin typeface="Times New Roman" panose="02020603050405020304" pitchFamily="18" charset="0"/>
              </a:rPr>
              <a:t>endmodule</a:t>
            </a:r>
            <a:endParaRPr lang="en-US" altLang="zh-CN" sz="2000" dirty="0">
              <a:latin typeface="Times New Roman" panose="02020603050405020304" pitchFamily="18" charset="0"/>
            </a:endParaRPr>
          </a:p>
          <a:p>
            <a:pPr marL="0" lvl="0" indent="0">
              <a:lnSpc>
                <a:spcPct val="90000"/>
              </a:lnSpc>
              <a:spcBef>
                <a:spcPct val="0"/>
              </a:spcBef>
              <a:buClrTx/>
              <a:buFontTx/>
              <a:buNone/>
            </a:pPr>
            <a:endParaRPr lang="en-US" altLang="zh-CN" sz="2000" dirty="0">
              <a:latin typeface="Times New Roman" panose="02020603050405020304" pitchFamily="18" charset="0"/>
            </a:endParaRPr>
          </a:p>
          <a:p>
            <a:pPr marL="0" lvl="0" indent="0">
              <a:lnSpc>
                <a:spcPct val="90000"/>
              </a:lnSpc>
              <a:spcBef>
                <a:spcPct val="0"/>
              </a:spcBef>
              <a:buClrTx/>
              <a:buFontTx/>
              <a:buNone/>
            </a:pPr>
            <a:r>
              <a:rPr lang="en-US" altLang="zh-CN" sz="2000" dirty="0">
                <a:latin typeface="Times New Roman" panose="02020603050405020304" pitchFamily="18" charset="0"/>
              </a:rPr>
              <a:t>module test;</a:t>
            </a:r>
            <a:endParaRPr lang="en-US" altLang="zh-CN" sz="2000" dirty="0">
              <a:latin typeface="Times New Roman" panose="02020603050405020304" pitchFamily="18" charset="0"/>
            </a:endParaRPr>
          </a:p>
          <a:p>
            <a:pPr marL="0" lvl="0" indent="0">
              <a:lnSpc>
                <a:spcPct val="90000"/>
              </a:lnSpc>
              <a:spcBef>
                <a:spcPct val="0"/>
              </a:spcBef>
              <a:buClrTx/>
              <a:buFontTx/>
              <a:buNone/>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marL="0" lvl="0" indent="0">
              <a:lnSpc>
                <a:spcPct val="90000"/>
              </a:lnSpc>
              <a:spcBef>
                <a:spcPct val="0"/>
              </a:spcBef>
              <a:buClrTx/>
              <a:buFontTx/>
              <a:buNone/>
            </a:pPr>
            <a:r>
              <a:rPr lang="en-US" altLang="zh-CN" sz="2000" dirty="0">
                <a:latin typeface="Times New Roman" panose="02020603050405020304" pitchFamily="18" charset="0"/>
              </a:rPr>
              <a:t>      mod </a:t>
            </a:r>
            <a:r>
              <a:rPr lang="en-US" altLang="zh-CN" sz="2000" dirty="0">
                <a:solidFill>
                  <a:schemeClr val="hlink"/>
                </a:solidFill>
                <a:latin typeface="Times New Roman" panose="02020603050405020304" pitchFamily="18" charset="0"/>
              </a:rPr>
              <a:t>#</a:t>
            </a:r>
            <a:r>
              <a:rPr lang="en-US" altLang="zh-CN" sz="2000" dirty="0">
                <a:latin typeface="Times New Roman" panose="02020603050405020304" pitchFamily="18" charset="0"/>
              </a:rPr>
              <a:t> (5, 5.20, “../my_mem.dat”)  mk(out,ina,inb);</a:t>
            </a:r>
            <a:r>
              <a:rPr lang="en-US" altLang="zh-CN" sz="1400" b="0" dirty="0"/>
              <a:t> </a:t>
            </a:r>
            <a:r>
              <a:rPr lang="en-US" altLang="zh-CN" sz="2000" dirty="0">
                <a:latin typeface="Times New Roman" panose="02020603050405020304" pitchFamily="18" charset="0"/>
              </a:rPr>
              <a:t>// </a:t>
            </a:r>
            <a:r>
              <a:rPr lang="zh-CN" altLang="en-US" sz="2000" dirty="0">
                <a:latin typeface="华文楷体" panose="02010600040101010101" pitchFamily="2" charset="-122"/>
                <a:ea typeface="华文楷体" panose="02010600040101010101" pitchFamily="2" charset="-122"/>
              </a:rPr>
              <a:t>对模块</a:t>
            </a:r>
            <a:r>
              <a:rPr lang="en-US" altLang="zh-CN" sz="2000" dirty="0">
                <a:latin typeface="华文楷体" panose="02010600040101010101" pitchFamily="2" charset="-122"/>
                <a:ea typeface="华文楷体" panose="02010600040101010101" pitchFamily="2" charset="-122"/>
              </a:rPr>
              <a:t>mod</a:t>
            </a:r>
            <a:r>
              <a:rPr lang="zh-CN" altLang="en-US" sz="2000" dirty="0">
                <a:latin typeface="华文楷体" panose="02010600040101010101" pitchFamily="2" charset="-122"/>
                <a:ea typeface="华文楷体" panose="02010600040101010101" pitchFamily="2" charset="-122"/>
              </a:rPr>
              <a:t>的实例引用</a:t>
            </a:r>
            <a:endParaRPr lang="zh-CN" altLang="en-US" sz="2000" dirty="0">
              <a:latin typeface="华文楷体" panose="02010600040101010101" pitchFamily="2" charset="-122"/>
              <a:ea typeface="华文楷体" panose="02010600040101010101" pitchFamily="2" charset="-122"/>
            </a:endParaRPr>
          </a:p>
          <a:p>
            <a:pPr marL="0" lvl="0" indent="0">
              <a:lnSpc>
                <a:spcPct val="90000"/>
              </a:lnSpc>
              <a:spcBef>
                <a:spcPct val="0"/>
              </a:spcBef>
              <a:buClr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marL="0" lvl="0" indent="0">
              <a:lnSpc>
                <a:spcPct val="90000"/>
              </a:lnSpc>
              <a:spcBef>
                <a:spcPct val="0"/>
              </a:spcBef>
              <a:buClrTx/>
              <a:buFontTx/>
              <a:buNone/>
            </a:pPr>
            <a:r>
              <a:rPr lang="en-US" altLang="zh-CN" sz="2000" dirty="0">
                <a:latin typeface="Times New Roman" panose="02020603050405020304" pitchFamily="18" charset="0"/>
              </a:rPr>
              <a:t>endmodule</a:t>
            </a:r>
            <a:endParaRPr lang="en-US" altLang="zh-CN" sz="2000" dirty="0">
              <a:latin typeface="Times New Roman" panose="02020603050405020304" pitchFamily="18" charset="0"/>
            </a:endParaRPr>
          </a:p>
        </p:txBody>
      </p:sp>
      <p:sp>
        <p:nvSpPr>
          <p:cNvPr id="205828"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5.5  </a:t>
            </a:r>
            <a:r>
              <a:rPr lang="zh-CN" altLang="en-US" dirty="0">
                <a:latin typeface="华文楷体" panose="02010600040101010101" pitchFamily="2" charset="-122"/>
              </a:rPr>
              <a:t>数据类型及常量、变量</a:t>
            </a:r>
            <a:endParaRPr lang="zh-CN" altLang="en-US" dirty="0">
              <a:latin typeface="华文楷体" panose="02010600040101010101" pitchFamily="2" charset="-122"/>
            </a:endParaRPr>
          </a:p>
        </p:txBody>
      </p:sp>
      <p:sp>
        <p:nvSpPr>
          <p:cNvPr id="1631235" name="Rectangle 3"/>
          <p:cNvSpPr>
            <a:spLocks noGrp="1"/>
          </p:cNvSpPr>
          <p:nvPr>
            <p:ph idx="1"/>
          </p:nvPr>
        </p:nvSpPr>
        <p:spPr>
          <a:xfrm>
            <a:off x="-85725" y="1171575"/>
            <a:ext cx="8915400" cy="457200"/>
          </a:xfrm>
          <a:ln/>
        </p:spPr>
        <p:txBody>
          <a:bodyPr vert="horz" wrap="square" lIns="91440" tIns="45720" rIns="91440" bIns="45720" anchor="t" anchorCtr="0"/>
          <a:p>
            <a:pPr lvl="1" algn="just">
              <a:lnSpc>
                <a:spcPct val="110000"/>
              </a:lnSpc>
              <a:spcBef>
                <a:spcPct val="0"/>
              </a:spcBef>
            </a:pPr>
            <a:r>
              <a:rPr lang="zh-CN" altLang="en-US" sz="2000" dirty="0">
                <a:latin typeface="Times New Roman" panose="02020603050405020304" pitchFamily="18" charset="0"/>
              </a:rPr>
              <a:t>模块实例引用时参数的传递</a:t>
            </a:r>
            <a:r>
              <a:rPr lang="en-US" altLang="zh-CN" sz="2000" dirty="0">
                <a:latin typeface="Times New Roman" panose="02020603050405020304" pitchFamily="18" charset="0"/>
              </a:rPr>
              <a:t>——</a:t>
            </a:r>
            <a:r>
              <a:rPr lang="zh-CN" altLang="en-US" sz="2000" dirty="0">
                <a:solidFill>
                  <a:srgbClr val="CC0000"/>
                </a:solidFill>
                <a:latin typeface="Times New Roman" panose="02020603050405020304" pitchFamily="18" charset="0"/>
                <a:ea typeface="华文彩云" panose="02010800040101010101" pitchFamily="2" charset="-122"/>
              </a:rPr>
              <a:t>方法之二</a:t>
            </a:r>
            <a:r>
              <a:rPr lang="zh-CN" altLang="en-US" sz="2000" dirty="0">
                <a:latin typeface="Times New Roman" panose="02020603050405020304" pitchFamily="18" charset="0"/>
              </a:rPr>
              <a:t>：利用特殊符号</a:t>
            </a:r>
            <a:r>
              <a:rPr lang="zh-CN" altLang="en-US" sz="2000" b="0" dirty="0">
                <a:latin typeface="Times New Roman" panose="02020603050405020304" pitchFamily="18" charset="0"/>
                <a:ea typeface="华文新魏" panose="02010800040101010101" pitchFamily="2" charset="-122"/>
              </a:rPr>
              <a:t>“</a:t>
            </a:r>
            <a:r>
              <a:rPr lang="en-US" altLang="zh-CN" sz="2000" b="0" dirty="0">
                <a:solidFill>
                  <a:schemeClr val="hlink"/>
                </a:solidFill>
                <a:latin typeface="华文新魏" panose="02010800040101010101" pitchFamily="2" charset="-122"/>
                <a:ea typeface="华文新魏" panose="02010800040101010101" pitchFamily="2" charset="-122"/>
              </a:rPr>
              <a:t>#</a:t>
            </a:r>
            <a:r>
              <a:rPr lang="en-US" altLang="zh-CN" sz="2000" b="0" dirty="0">
                <a:latin typeface="Times New Roman" panose="02020603050405020304" pitchFamily="18" charset="0"/>
                <a:ea typeface="华文新魏" panose="02010800040101010101" pitchFamily="2" charset="-122"/>
              </a:rPr>
              <a:t>”</a:t>
            </a:r>
            <a:r>
              <a:rPr lang="en-US" altLang="zh-CN" sz="1800" dirty="0">
                <a:latin typeface="Times New Roman" panose="02020603050405020304" pitchFamily="18" charset="0"/>
              </a:rPr>
              <a:t> </a:t>
            </a:r>
            <a:endParaRPr lang="en-US" altLang="zh-CN" sz="1800" dirty="0">
              <a:latin typeface="Times New Roman" panose="02020603050405020304" pitchFamily="18" charset="0"/>
            </a:endParaRPr>
          </a:p>
        </p:txBody>
      </p:sp>
      <p:grpSp>
        <p:nvGrpSpPr>
          <p:cNvPr id="1631236" name="Group 4"/>
          <p:cNvGrpSpPr/>
          <p:nvPr/>
        </p:nvGrpSpPr>
        <p:grpSpPr>
          <a:xfrm>
            <a:off x="6553200" y="2895600"/>
            <a:ext cx="2057400" cy="1447800"/>
            <a:chOff x="4128" y="1728"/>
            <a:chExt cx="1296" cy="912"/>
          </a:xfrm>
        </p:grpSpPr>
        <p:sp>
          <p:nvSpPr>
            <p:cNvPr id="205838" name="AutoShape 5"/>
            <p:cNvSpPr/>
            <p:nvPr/>
          </p:nvSpPr>
          <p:spPr>
            <a:xfrm>
              <a:off x="4416" y="2352"/>
              <a:ext cx="1008" cy="240"/>
            </a:xfrm>
            <a:prstGeom prst="wedgeRoundRectCallout">
              <a:avLst>
                <a:gd name="adj1" fmla="val -50296"/>
                <a:gd name="adj2" fmla="val -124167"/>
                <a:gd name="adj3" fmla="val 16667"/>
              </a:avLst>
            </a:prstGeom>
            <a:solidFill>
              <a:srgbClr val="00CC99"/>
            </a:solidFill>
            <a:ln w="9525" cap="flat" cmpd="sng">
              <a:solidFill>
                <a:schemeClr val="tx1"/>
              </a:solidFill>
              <a:prstDash val="solid"/>
              <a:miter/>
              <a:headEnd type="none" w="med" len="med"/>
              <a:tailEnd type="none" w="med" len="med"/>
            </a:ln>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b="0" dirty="0"/>
                <a:t>被引用模块</a:t>
              </a:r>
              <a:endParaRPr lang="zh-CN" altLang="en-US" sz="2000" b="0" dirty="0"/>
            </a:p>
          </p:txBody>
        </p:sp>
        <p:sp>
          <p:nvSpPr>
            <p:cNvPr id="205839" name="AutoShape 6"/>
            <p:cNvSpPr/>
            <p:nvPr/>
          </p:nvSpPr>
          <p:spPr>
            <a:xfrm>
              <a:off x="4128" y="1728"/>
              <a:ext cx="192" cy="912"/>
            </a:xfrm>
            <a:prstGeom prst="rightBrace">
              <a:avLst>
                <a:gd name="adj1" fmla="val 39583"/>
                <a:gd name="adj2" fmla="val 5000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grpSp>
      <p:grpSp>
        <p:nvGrpSpPr>
          <p:cNvPr id="1631239" name="Group 7"/>
          <p:cNvGrpSpPr/>
          <p:nvPr/>
        </p:nvGrpSpPr>
        <p:grpSpPr>
          <a:xfrm>
            <a:off x="1219200" y="5622925"/>
            <a:ext cx="2895600" cy="854075"/>
            <a:chOff x="720" y="3360"/>
            <a:chExt cx="1824" cy="538"/>
          </a:xfrm>
        </p:grpSpPr>
        <p:sp>
          <p:nvSpPr>
            <p:cNvPr id="205836" name="Text Box 8"/>
            <p:cNvSpPr txBox="1"/>
            <p:nvPr/>
          </p:nvSpPr>
          <p:spPr>
            <a:xfrm>
              <a:off x="1200" y="3648"/>
              <a:ext cx="960" cy="250"/>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dirty="0">
                  <a:latin typeface="华文楷体" panose="02010600040101010101" pitchFamily="2" charset="-122"/>
                  <a:ea typeface="华文楷体" panose="02010600040101010101" pitchFamily="2" charset="-122"/>
                </a:rPr>
                <a:t>参数的传递</a:t>
              </a:r>
              <a:endParaRPr lang="zh-CN" altLang="en-US" sz="2000" dirty="0">
                <a:latin typeface="华文楷体" panose="02010600040101010101" pitchFamily="2" charset="-122"/>
                <a:ea typeface="华文楷体" panose="02010600040101010101" pitchFamily="2" charset="-122"/>
              </a:endParaRPr>
            </a:p>
          </p:txBody>
        </p:sp>
        <p:sp>
          <p:nvSpPr>
            <p:cNvPr id="205837" name="AutoShape 9"/>
            <p:cNvSpPr/>
            <p:nvPr/>
          </p:nvSpPr>
          <p:spPr>
            <a:xfrm rot="5400000">
              <a:off x="1512" y="2568"/>
              <a:ext cx="240" cy="1824"/>
            </a:xfrm>
            <a:prstGeom prst="rightBrace">
              <a:avLst>
                <a:gd name="adj1" fmla="val 63333"/>
                <a:gd name="adj2" fmla="val 50000"/>
              </a:avLst>
            </a:prstGeom>
            <a:noFill/>
            <a:ln w="1905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grpSp>
      <p:sp>
        <p:nvSpPr>
          <p:cNvPr id="1631244" name="AutoShape 12"/>
          <p:cNvSpPr/>
          <p:nvPr/>
        </p:nvSpPr>
        <p:spPr>
          <a:xfrm>
            <a:off x="3581400" y="6096000"/>
            <a:ext cx="4724400" cy="457200"/>
          </a:xfrm>
          <a:prstGeom prst="wedgeRectCallout">
            <a:avLst>
              <a:gd name="adj1" fmla="val -43648"/>
              <a:gd name="adj2" fmla="val -149306"/>
            </a:avLst>
          </a:prstGeom>
          <a:solidFill>
            <a:srgbClr val="FF99FF"/>
          </a:solidFill>
          <a:ln w="9525">
            <a:noFill/>
          </a:ln>
          <a:effectLst>
            <a:prstShdw prst="shdw17" dist="17961" dir="2699999">
              <a:srgbClr val="995C99"/>
            </a:prstShdw>
          </a:effectLst>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381000" eaLnBrk="1" hangingPunct="1">
              <a:lnSpc>
                <a:spcPct val="110000"/>
              </a:lnSpc>
              <a:spcBef>
                <a:spcPct val="10000"/>
              </a:spcBef>
              <a:buClr>
                <a:schemeClr val="folHlink"/>
              </a:buClr>
              <a:buSzPct val="60000"/>
              <a:buNone/>
            </a:pPr>
            <a:r>
              <a:rPr lang="zh-CN" altLang="en-US" sz="2000" dirty="0">
                <a:solidFill>
                  <a:srgbClr val="000000"/>
                </a:solidFill>
                <a:latin typeface="华文楷体" panose="02010600040101010101" pitchFamily="2" charset="-122"/>
                <a:ea typeface="华文楷体" panose="02010600040101010101" pitchFamily="2" charset="-122"/>
              </a:rPr>
              <a:t>必须与被引用模块中的参数一一对应！</a:t>
            </a:r>
            <a:endParaRPr lang="zh-CN" altLang="en-US" sz="2000" dirty="0">
              <a:solidFill>
                <a:srgbClr val="000000"/>
              </a:solidFill>
              <a:latin typeface="华文楷体" panose="02010600040101010101" pitchFamily="2" charset="-122"/>
              <a:ea typeface="华文楷体" panose="02010600040101010101" pitchFamily="2" charset="-122"/>
            </a:endParaRPr>
          </a:p>
        </p:txBody>
      </p:sp>
      <p:sp>
        <p:nvSpPr>
          <p:cNvPr id="1631246" name="AutoShape 14"/>
          <p:cNvSpPr/>
          <p:nvPr/>
        </p:nvSpPr>
        <p:spPr>
          <a:xfrm rot="-479700">
            <a:off x="6772275" y="190500"/>
            <a:ext cx="2371725" cy="1041400"/>
          </a:xfrm>
          <a:prstGeom prst="star16">
            <a:avLst>
              <a:gd name="adj" fmla="val 37500"/>
            </a:avLst>
          </a:prstGeom>
          <a:gradFill rotWithShape="0">
            <a:gsLst>
              <a:gs pos="0">
                <a:schemeClr val="accent2"/>
              </a:gs>
              <a:gs pos="100000">
                <a:srgbClr val="FFFF00"/>
              </a:gs>
            </a:gsLst>
            <a:lin ang="2700000" scaled="1"/>
            <a:tileRect/>
          </a:gradFill>
          <a:ln w="9525">
            <a:noFill/>
          </a:ln>
          <a:effectLst>
            <a:outerShdw dist="35921" dir="2699999" algn="ctr" rotWithShape="0">
              <a:schemeClr val="bg2"/>
            </a:outerShdw>
          </a:effectLst>
        </p:spPr>
        <p:txBody>
          <a:bodyPr anchor="ctr" anchorCtr="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FontTx/>
              <a:buNone/>
            </a:pPr>
            <a:r>
              <a:rPr lang="zh-CN" altLang="en-US" sz="2000" dirty="0">
                <a:solidFill>
                  <a:srgbClr val="CC0000"/>
                </a:solidFill>
                <a:latin typeface="华文新魏" panose="02010800040101010101" pitchFamily="2" charset="-122"/>
                <a:ea typeface="华文新魏" panose="02010800040101010101" pitchFamily="2" charset="-122"/>
              </a:rPr>
              <a:t>建议用此方法！</a:t>
            </a:r>
            <a:endParaRPr lang="zh-CN" altLang="en-US" sz="2000" dirty="0">
              <a:solidFill>
                <a:srgbClr val="CC0000"/>
              </a:solidFill>
              <a:latin typeface="华文新魏" panose="02010800040101010101" pitchFamily="2" charset="-122"/>
              <a:ea typeface="华文新魏" panose="02010800040101010101" pitchFamily="2" charset="-122"/>
            </a:endParaRPr>
          </a:p>
        </p:txBody>
      </p:sp>
      <p:sp>
        <p:nvSpPr>
          <p:cNvPr id="1631247" name="Text Box 15"/>
          <p:cNvSpPr txBox="1"/>
          <p:nvPr/>
        </p:nvSpPr>
        <p:spPr>
          <a:xfrm>
            <a:off x="1468438" y="1398588"/>
            <a:ext cx="7323137" cy="795337"/>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Tx/>
              <a:buFontTx/>
              <a:buNone/>
            </a:pPr>
            <a:r>
              <a:rPr lang="zh-CN" altLang="en-US" sz="2000" dirty="0">
                <a:solidFill>
                  <a:srgbClr val="000000"/>
                </a:solidFill>
                <a:latin typeface="华文楷体" panose="02010600040101010101" pitchFamily="2" charset="-122"/>
                <a:ea typeface="华文楷体" panose="02010600040101010101" pitchFamily="2" charset="-122"/>
              </a:rPr>
              <a:t>被引用模块名 </a:t>
            </a:r>
            <a:r>
              <a:rPr lang="en-US" altLang="zh-CN" sz="2000" dirty="0">
                <a:solidFill>
                  <a:schemeClr val="hlink"/>
                </a:solidFill>
                <a:latin typeface="华文新魏" panose="02010800040101010101" pitchFamily="2" charset="-122"/>
                <a:ea typeface="华文新魏" panose="02010800040101010101" pitchFamily="2" charset="-122"/>
              </a:rPr>
              <a:t># </a:t>
            </a:r>
            <a:r>
              <a:rPr lang="zh-CN" altLang="en-US" sz="2000" dirty="0"/>
              <a:t>（</a:t>
            </a:r>
            <a:r>
              <a:rPr lang="zh-CN" altLang="en-US" sz="2000" dirty="0">
                <a:latin typeface="Times New Roman" panose="02020603050405020304" pitchFamily="18" charset="0"/>
              </a:rPr>
              <a:t>参数</a:t>
            </a:r>
            <a:r>
              <a:rPr lang="en-US" altLang="zh-CN" sz="2000" dirty="0">
                <a:latin typeface="Times New Roman" panose="02020603050405020304" pitchFamily="18" charset="0"/>
              </a:rPr>
              <a:t>1,</a:t>
            </a:r>
            <a:r>
              <a:rPr lang="zh-CN" altLang="en-US" sz="2000" dirty="0">
                <a:latin typeface="Times New Roman" panose="02020603050405020304" pitchFamily="18" charset="0"/>
              </a:rPr>
              <a:t>参数</a:t>
            </a:r>
            <a:r>
              <a:rPr lang="en-US" altLang="zh-CN" sz="2000" dirty="0">
                <a:latin typeface="Times New Roman" panose="02020603050405020304" pitchFamily="18" charset="0"/>
              </a:rPr>
              <a:t>2,…</a:t>
            </a:r>
            <a:r>
              <a:rPr lang="zh-CN" altLang="en-US" sz="2000" dirty="0">
                <a:latin typeface="Times New Roman" panose="02020603050405020304" pitchFamily="18" charset="0"/>
              </a:rPr>
              <a:t>）</a:t>
            </a:r>
            <a:r>
              <a:rPr lang="zh-CN" altLang="en-US" sz="2000" dirty="0"/>
              <a:t>例化模块名（端口列表）</a:t>
            </a:r>
            <a:r>
              <a:rPr lang="zh-CN" altLang="en-US" sz="2200" dirty="0">
                <a:latin typeface="宋体" panose="02010600030101010101" pitchFamily="2" charset="-122"/>
              </a:rPr>
              <a:t>；</a:t>
            </a:r>
            <a:endParaRPr lang="zh-CN" altLang="en-US" sz="2200" dirty="0">
              <a:latin typeface="宋体" panose="02010600030101010101" pitchFamily="2" charset="-122"/>
            </a:endParaRPr>
          </a:p>
        </p:txBody>
      </p:sp>
      <p:sp>
        <p:nvSpPr>
          <p:cNvPr id="1631248" name="Rectangle 16"/>
          <p:cNvSpPr>
            <a:spLocks noChangeArrowheads="1"/>
          </p:cNvSpPr>
          <p:nvPr/>
        </p:nvSpPr>
        <p:spPr bwMode="auto">
          <a:xfrm>
            <a:off x="406400" y="1712913"/>
            <a:ext cx="819150" cy="446088"/>
          </a:xfrm>
          <a:prstGeom prst="rect">
            <a:avLst/>
          </a:prstGeom>
          <a:noFill/>
          <a:ln w="25400">
            <a:solidFill>
              <a:srgbClr val="FF9900"/>
            </a:solidFill>
            <a:miter lim="800000"/>
          </a:ln>
          <a:effectLst/>
          <a:extLst>
            <a:ext uri="{909E8E84-426E-40DD-AFC4-6F175D3DCCD1}">
              <a14:hiddenFill xmlns:a14="http://schemas.microsoft.com/office/drawing/2010/main">
                <a:gradFill rotWithShape="0">
                  <a:gsLst>
                    <a:gs pos="0">
                      <a:srgbClr val="8488C4"/>
                    </a:gs>
                    <a:gs pos="53000">
                      <a:srgbClr val="D4DEFF"/>
                    </a:gs>
                    <a:gs pos="83000">
                      <a:srgbClr val="D4DEFF"/>
                    </a:gs>
                    <a:gs pos="100000">
                      <a:srgbClr val="96AB94"/>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90000"/>
              </a:lnSpc>
              <a:spcBef>
                <a:spcPct val="30000"/>
              </a:spcBef>
              <a:spcAft>
                <a:spcPct val="0"/>
              </a:spcAft>
              <a:buClr>
                <a:schemeClr val="tx2"/>
              </a:buClr>
              <a:buSzPct val="85000"/>
              <a:buFont typeface="Wingdings" panose="05000000000000000000" pitchFamily="2" charset="2"/>
              <a:buNone/>
              <a:defRPr/>
            </a:pPr>
            <a:r>
              <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rPr>
              <a:t>格式</a:t>
            </a:r>
            <a:endPar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31235"/>
                                        </p:tgtEl>
                                        <p:attrNameLst>
                                          <p:attrName>style.visibility</p:attrName>
                                        </p:attrNameLst>
                                      </p:cBhvr>
                                      <p:to>
                                        <p:strVal val="visible"/>
                                      </p:to>
                                    </p:set>
                                    <p:anim calcmode="lin" valueType="num">
                                      <p:cBhvr additive="base">
                                        <p:cTn id="7" dur="500" fill="hold"/>
                                        <p:tgtEl>
                                          <p:spTgt spid="1631235"/>
                                        </p:tgtEl>
                                        <p:attrNameLst>
                                          <p:attrName>ppt_x</p:attrName>
                                        </p:attrNameLst>
                                      </p:cBhvr>
                                      <p:tavLst>
                                        <p:tav tm="0">
                                          <p:val>
                                            <p:strVal val="0-#ppt_w/2"/>
                                          </p:val>
                                        </p:tav>
                                        <p:tav tm="100000">
                                          <p:val>
                                            <p:strVal val="#ppt_x"/>
                                          </p:val>
                                        </p:tav>
                                      </p:tavLst>
                                    </p:anim>
                                    <p:anim calcmode="lin" valueType="num">
                                      <p:cBhvr additive="base">
                                        <p:cTn id="8" dur="500" fill="hold"/>
                                        <p:tgtEl>
                                          <p:spTgt spid="16312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631246"/>
                                        </p:tgtEl>
                                        <p:attrNameLst>
                                          <p:attrName>style.visibility</p:attrName>
                                        </p:attrNameLst>
                                      </p:cBhvr>
                                      <p:to>
                                        <p:strVal val="visible"/>
                                      </p:to>
                                    </p:set>
                                    <p:anim calcmode="lin" valueType="num">
                                      <p:cBhvr>
                                        <p:cTn id="13" dur="500" fill="hold"/>
                                        <p:tgtEl>
                                          <p:spTgt spid="1631246"/>
                                        </p:tgtEl>
                                        <p:attrNameLst>
                                          <p:attrName>ppt_w</p:attrName>
                                        </p:attrNameLst>
                                      </p:cBhvr>
                                      <p:tavLst>
                                        <p:tav tm="0">
                                          <p:val>
                                            <p:fltVal val="0.000000"/>
                                          </p:val>
                                        </p:tav>
                                        <p:tav tm="100000">
                                          <p:val>
                                            <p:strVal val="#ppt_w"/>
                                          </p:val>
                                        </p:tav>
                                      </p:tavLst>
                                    </p:anim>
                                    <p:anim calcmode="lin" valueType="num">
                                      <p:cBhvr>
                                        <p:cTn id="14" dur="500" fill="hold"/>
                                        <p:tgtEl>
                                          <p:spTgt spid="1631246"/>
                                        </p:tgtEl>
                                        <p:attrNameLst>
                                          <p:attrName>ppt_h</p:attrName>
                                        </p:attrNameLst>
                                      </p:cBhvr>
                                      <p:tavLst>
                                        <p:tav tm="0">
                                          <p:val>
                                            <p:fltVal val="0.00000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631248"/>
                                        </p:tgtEl>
                                        <p:attrNameLst>
                                          <p:attrName>style.visibility</p:attrName>
                                        </p:attrNameLst>
                                      </p:cBhvr>
                                      <p:to>
                                        <p:strVal val="visible"/>
                                      </p:to>
                                    </p:set>
                                    <p:anim calcmode="lin" valueType="num">
                                      <p:cBhvr>
                                        <p:cTn id="19" dur="500" fill="hold"/>
                                        <p:tgtEl>
                                          <p:spTgt spid="1631248"/>
                                        </p:tgtEl>
                                        <p:attrNameLst>
                                          <p:attrName>ppt_w</p:attrName>
                                        </p:attrNameLst>
                                      </p:cBhvr>
                                      <p:tavLst>
                                        <p:tav tm="0">
                                          <p:val>
                                            <p:fltVal val="0.000000"/>
                                          </p:val>
                                        </p:tav>
                                        <p:tav tm="100000">
                                          <p:val>
                                            <p:strVal val="#ppt_w"/>
                                          </p:val>
                                        </p:tav>
                                      </p:tavLst>
                                    </p:anim>
                                    <p:anim calcmode="lin" valueType="num">
                                      <p:cBhvr>
                                        <p:cTn id="20" dur="500" fill="hold"/>
                                        <p:tgtEl>
                                          <p:spTgt spid="1631248"/>
                                        </p:tgtEl>
                                        <p:attrNameLst>
                                          <p:attrName>ppt_h</p:attrName>
                                        </p:attrNameLst>
                                      </p:cBhvr>
                                      <p:tavLst>
                                        <p:tav tm="0">
                                          <p:val>
                                            <p:fltVal val="0.000000"/>
                                          </p:val>
                                        </p:tav>
                                        <p:tav tm="100000">
                                          <p:val>
                                            <p:strVal val="#ppt_h"/>
                                          </p:val>
                                        </p:tav>
                                      </p:tavLst>
                                    </p:anim>
                                  </p:childTnLst>
                                </p:cTn>
                              </p:par>
                            </p:childTnLst>
                          </p:cTn>
                        </p:par>
                        <p:par>
                          <p:cTn id="21" fill="hold">
                            <p:stCondLst>
                              <p:cond delay="500"/>
                            </p:stCondLst>
                            <p:childTnLst>
                              <p:par>
                                <p:cTn id="22" presetID="2" presetClass="entr" presetSubtype="2" fill="hold" grpId="0" nodeType="afterEffect">
                                  <p:stCondLst>
                                    <p:cond delay="0"/>
                                  </p:stCondLst>
                                  <p:childTnLst>
                                    <p:set>
                                      <p:cBhvr>
                                        <p:cTn id="23" dur="1" fill="hold">
                                          <p:stCondLst>
                                            <p:cond delay="0"/>
                                          </p:stCondLst>
                                        </p:cTn>
                                        <p:tgtEl>
                                          <p:spTgt spid="1631247"/>
                                        </p:tgtEl>
                                        <p:attrNameLst>
                                          <p:attrName>style.visibility</p:attrName>
                                        </p:attrNameLst>
                                      </p:cBhvr>
                                      <p:to>
                                        <p:strVal val="visible"/>
                                      </p:to>
                                    </p:set>
                                    <p:anim calcmode="lin" valueType="num">
                                      <p:cBhvr additive="base">
                                        <p:cTn id="24" dur="500" fill="hold"/>
                                        <p:tgtEl>
                                          <p:spTgt spid="1631247"/>
                                        </p:tgtEl>
                                        <p:attrNameLst>
                                          <p:attrName>ppt_x</p:attrName>
                                        </p:attrNameLst>
                                      </p:cBhvr>
                                      <p:tavLst>
                                        <p:tav tm="0">
                                          <p:val>
                                            <p:strVal val="1+#ppt_w/2"/>
                                          </p:val>
                                        </p:tav>
                                        <p:tav tm="100000">
                                          <p:val>
                                            <p:strVal val="#ppt_x"/>
                                          </p:val>
                                        </p:tav>
                                      </p:tavLst>
                                    </p:anim>
                                    <p:anim calcmode="lin" valueType="num">
                                      <p:cBhvr additive="base">
                                        <p:cTn id="25" dur="500" fill="hold"/>
                                        <p:tgtEl>
                                          <p:spTgt spid="1631247"/>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 presetClass="entr" presetSubtype="12" fill="hold" grpId="0" nodeType="afterEffect">
                                  <p:stCondLst>
                                    <p:cond delay="0"/>
                                  </p:stCondLst>
                                  <p:childTnLst>
                                    <p:set>
                                      <p:cBhvr>
                                        <p:cTn id="28" dur="1" fill="hold">
                                          <p:stCondLst>
                                            <p:cond delay="0"/>
                                          </p:stCondLst>
                                        </p:cTn>
                                        <p:tgtEl>
                                          <p:spTgt spid="1631245"/>
                                        </p:tgtEl>
                                        <p:attrNameLst>
                                          <p:attrName>style.visibility</p:attrName>
                                        </p:attrNameLst>
                                      </p:cBhvr>
                                      <p:to>
                                        <p:strVal val="visible"/>
                                      </p:to>
                                    </p:set>
                                    <p:anim calcmode="lin" valueType="num">
                                      <p:cBhvr additive="base">
                                        <p:cTn id="29" dur="500" fill="hold"/>
                                        <p:tgtEl>
                                          <p:spTgt spid="1631245"/>
                                        </p:tgtEl>
                                        <p:attrNameLst>
                                          <p:attrName>ppt_x</p:attrName>
                                        </p:attrNameLst>
                                      </p:cBhvr>
                                      <p:tavLst>
                                        <p:tav tm="0">
                                          <p:val>
                                            <p:strVal val="0-#ppt_w/2"/>
                                          </p:val>
                                        </p:tav>
                                        <p:tav tm="100000">
                                          <p:val>
                                            <p:strVal val="#ppt_x"/>
                                          </p:val>
                                        </p:tav>
                                      </p:tavLst>
                                    </p:anim>
                                    <p:anim calcmode="lin" valueType="num">
                                      <p:cBhvr additive="base">
                                        <p:cTn id="30" dur="500" fill="hold"/>
                                        <p:tgtEl>
                                          <p:spTgt spid="163124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631236"/>
                                        </p:tgtEl>
                                        <p:attrNameLst>
                                          <p:attrName>style.visibility</p:attrName>
                                        </p:attrNameLst>
                                      </p:cBhvr>
                                      <p:to>
                                        <p:strVal val="visible"/>
                                      </p:to>
                                    </p:set>
                                    <p:animEffect transition="in" filter="dissolve">
                                      <p:cBhvr>
                                        <p:cTn id="35" dur="500"/>
                                        <p:tgtEl>
                                          <p:spTgt spid="1631236"/>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631239"/>
                                        </p:tgtEl>
                                        <p:attrNameLst>
                                          <p:attrName>style.visibility</p:attrName>
                                        </p:attrNameLst>
                                      </p:cBhvr>
                                      <p:to>
                                        <p:strVal val="visible"/>
                                      </p:to>
                                    </p:set>
                                    <p:animEffect transition="in" filter="dissolve">
                                      <p:cBhvr>
                                        <p:cTn id="40" dur="500"/>
                                        <p:tgtEl>
                                          <p:spTgt spid="1631239"/>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631244"/>
                                        </p:tgtEl>
                                        <p:attrNameLst>
                                          <p:attrName>style.visibility</p:attrName>
                                        </p:attrNameLst>
                                      </p:cBhvr>
                                      <p:to>
                                        <p:strVal val="visible"/>
                                      </p:to>
                                    </p:set>
                                    <p:anim calcmode="lin" valueType="num">
                                      <p:cBhvr additive="base">
                                        <p:cTn id="45" dur="500" fill="hold"/>
                                        <p:tgtEl>
                                          <p:spTgt spid="1631244"/>
                                        </p:tgtEl>
                                        <p:attrNameLst>
                                          <p:attrName>ppt_x</p:attrName>
                                        </p:attrNameLst>
                                      </p:cBhvr>
                                      <p:tavLst>
                                        <p:tav tm="0">
                                          <p:val>
                                            <p:strVal val="#ppt_x"/>
                                          </p:val>
                                        </p:tav>
                                        <p:tav tm="100000">
                                          <p:val>
                                            <p:strVal val="#ppt_x"/>
                                          </p:val>
                                        </p:tav>
                                      </p:tavLst>
                                    </p:anim>
                                    <p:anim calcmode="lin" valueType="num">
                                      <p:cBhvr additive="base">
                                        <p:cTn id="46" dur="500" fill="hold"/>
                                        <p:tgtEl>
                                          <p:spTgt spid="163124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63124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1245" grpId="0" animBg="1"/>
      <p:bldP spid="1631235" grpId="0"/>
      <p:bldP spid="1631244" grpId="0" animBg="1"/>
      <p:bldP spid="1631246" grpId="0" animBg="1"/>
      <p:bldP spid="1631247" grpId="0" animBg="1"/>
      <p:bldP spid="1631248"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07875"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5.5  </a:t>
            </a:r>
            <a:r>
              <a:rPr lang="zh-CN" altLang="en-US" dirty="0">
                <a:latin typeface="华文楷体" panose="02010600040101010101" pitchFamily="2" charset="-122"/>
              </a:rPr>
              <a:t>数据类型及常量、变量</a:t>
            </a:r>
            <a:endParaRPr lang="zh-CN" altLang="en-US" dirty="0">
              <a:latin typeface="华文楷体" panose="02010600040101010101" pitchFamily="2" charset="-122"/>
            </a:endParaRPr>
          </a:p>
        </p:txBody>
      </p:sp>
      <p:sp>
        <p:nvSpPr>
          <p:cNvPr id="1633283" name="Rectangle 3"/>
          <p:cNvSpPr>
            <a:spLocks noGrp="1"/>
          </p:cNvSpPr>
          <p:nvPr>
            <p:ph idx="1"/>
          </p:nvPr>
        </p:nvSpPr>
        <p:spPr>
          <a:xfrm>
            <a:off x="376238" y="1098550"/>
            <a:ext cx="7620000" cy="2176463"/>
          </a:xfrm>
          <a:ln/>
        </p:spPr>
        <p:txBody>
          <a:bodyPr vert="horz" wrap="square" lIns="91440" tIns="45720" rIns="91440" bIns="45720" anchor="t" anchorCtr="0"/>
          <a:p>
            <a:pPr algn="just" eaLnBrk="1" hangingPunct="1">
              <a:lnSpc>
                <a:spcPct val="90000"/>
              </a:lnSpc>
              <a:buNone/>
            </a:pPr>
            <a:r>
              <a:rPr lang="zh-CN" altLang="en-US" dirty="0">
                <a:solidFill>
                  <a:srgbClr val="FF0000"/>
                </a:solidFill>
                <a:latin typeface="宋体" panose="02010600030101010101" pitchFamily="2" charset="-122"/>
              </a:rPr>
              <a:t>三、变量</a:t>
            </a:r>
            <a:endParaRPr lang="zh-CN" altLang="en-US" dirty="0">
              <a:solidFill>
                <a:srgbClr val="FF0000"/>
              </a:solidFill>
              <a:latin typeface="宋体" panose="02010600030101010101" pitchFamily="2" charset="-122"/>
            </a:endParaRPr>
          </a:p>
          <a:p>
            <a:pPr algn="just">
              <a:lnSpc>
                <a:spcPct val="110000"/>
              </a:lnSpc>
              <a:spcBef>
                <a:spcPct val="0"/>
              </a:spcBef>
            </a:pPr>
            <a:r>
              <a:rPr lang="zh-CN" altLang="zh-CN" dirty="0">
                <a:latin typeface="华文新魏" panose="02010800040101010101" pitchFamily="2" charset="-122"/>
                <a:ea typeface="华文新魏" panose="02010800040101010101" pitchFamily="2" charset="-122"/>
              </a:rPr>
              <a:t>在程序运行过程中，其值可以改变的量，称为</a:t>
            </a:r>
            <a:r>
              <a:rPr lang="zh-CN" altLang="zh-CN" dirty="0">
                <a:solidFill>
                  <a:schemeClr val="hlink"/>
                </a:solidFill>
                <a:latin typeface="华文新魏" panose="02010800040101010101" pitchFamily="2" charset="-122"/>
                <a:ea typeface="华文新魏" panose="02010800040101010101" pitchFamily="2" charset="-122"/>
              </a:rPr>
              <a:t>变量</a:t>
            </a:r>
            <a:r>
              <a:rPr lang="zh-CN"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a:p>
            <a:pPr algn="just">
              <a:lnSpc>
                <a:spcPct val="110000"/>
              </a:lnSpc>
              <a:spcBef>
                <a:spcPct val="0"/>
              </a:spcBef>
            </a:pPr>
            <a:r>
              <a:rPr lang="zh-CN" altLang="zh-CN" dirty="0">
                <a:latin typeface="宋体" panose="02010600030101010101" pitchFamily="2" charset="-122"/>
              </a:rPr>
              <a:t>其数据类型有</a:t>
            </a:r>
            <a:r>
              <a:rPr lang="en-US" altLang="zh-CN" dirty="0">
                <a:solidFill>
                  <a:srgbClr val="FF33CC"/>
                </a:solidFill>
                <a:latin typeface="宋体" panose="02010600030101010101" pitchFamily="2" charset="-122"/>
              </a:rPr>
              <a:t>19</a:t>
            </a:r>
            <a:r>
              <a:rPr lang="zh-CN" altLang="zh-CN" dirty="0">
                <a:latin typeface="宋体" panose="02010600030101010101" pitchFamily="2" charset="-122"/>
              </a:rPr>
              <a:t>种，常用的有</a:t>
            </a:r>
            <a:r>
              <a:rPr lang="en-US" altLang="zh-CN" dirty="0">
                <a:solidFill>
                  <a:srgbClr val="FF33CC"/>
                </a:solidFill>
                <a:latin typeface="宋体" panose="02010600030101010101" pitchFamily="2" charset="-122"/>
              </a:rPr>
              <a:t>3</a:t>
            </a:r>
            <a:r>
              <a:rPr lang="zh-CN" altLang="en-US" dirty="0">
                <a:latin typeface="宋体" panose="02010600030101010101" pitchFamily="2" charset="-122"/>
              </a:rPr>
              <a:t>种：</a:t>
            </a:r>
            <a:endParaRPr lang="zh-CN" altLang="en-US" dirty="0">
              <a:latin typeface="宋体" panose="02010600030101010101" pitchFamily="2" charset="-122"/>
            </a:endParaRPr>
          </a:p>
          <a:p>
            <a:pPr lvl="1" algn="just">
              <a:lnSpc>
                <a:spcPct val="110000"/>
              </a:lnSpc>
              <a:spcBef>
                <a:spcPct val="0"/>
              </a:spcBef>
            </a:pPr>
            <a:r>
              <a:rPr lang="zh-CN" altLang="en-US" sz="2000" b="0" dirty="0">
                <a:latin typeface="方正姚体" panose="02010601030101010101" pitchFamily="2" charset="-122"/>
                <a:ea typeface="方正姚体" panose="02010601030101010101" pitchFamily="2" charset="-122"/>
              </a:rPr>
              <a:t>网络型（</a:t>
            </a:r>
            <a:r>
              <a:rPr lang="en-US" altLang="zh-CN" sz="2000" b="0" dirty="0">
                <a:latin typeface="方正姚体" panose="02010601030101010101" pitchFamily="2" charset="-122"/>
                <a:ea typeface="方正姚体" panose="02010601030101010101" pitchFamily="2" charset="-122"/>
              </a:rPr>
              <a:t>nets type</a:t>
            </a:r>
            <a:r>
              <a:rPr lang="zh-CN" altLang="en-US" sz="2000" b="0" dirty="0">
                <a:latin typeface="方正姚体" panose="02010601030101010101" pitchFamily="2" charset="-122"/>
                <a:ea typeface="方正姚体" panose="02010601030101010101" pitchFamily="2" charset="-122"/>
              </a:rPr>
              <a:t>）</a:t>
            </a:r>
            <a:endParaRPr lang="zh-CN" altLang="en-US" sz="2000" b="0" dirty="0">
              <a:latin typeface="方正姚体" panose="02010601030101010101" pitchFamily="2" charset="-122"/>
              <a:ea typeface="方正姚体" panose="02010601030101010101" pitchFamily="2" charset="-122"/>
            </a:endParaRPr>
          </a:p>
          <a:p>
            <a:pPr lvl="1" algn="just">
              <a:lnSpc>
                <a:spcPct val="110000"/>
              </a:lnSpc>
              <a:spcBef>
                <a:spcPct val="0"/>
              </a:spcBef>
            </a:pPr>
            <a:r>
              <a:rPr lang="zh-CN" altLang="en-US" sz="2000" b="0" dirty="0">
                <a:latin typeface="方正姚体" panose="02010601030101010101" pitchFamily="2" charset="-122"/>
                <a:ea typeface="方正姚体" panose="02010601030101010101" pitchFamily="2" charset="-122"/>
              </a:rPr>
              <a:t>寄存器型（</a:t>
            </a:r>
            <a:r>
              <a:rPr lang="en-US" altLang="zh-CN" sz="2000" b="0" dirty="0">
                <a:latin typeface="方正姚体" panose="02010601030101010101" pitchFamily="2" charset="-122"/>
                <a:ea typeface="方正姚体" panose="02010601030101010101" pitchFamily="2" charset="-122"/>
              </a:rPr>
              <a:t>register type </a:t>
            </a:r>
            <a:r>
              <a:rPr lang="zh-CN" altLang="en-US" sz="2000" b="0" dirty="0">
                <a:latin typeface="方正姚体" panose="02010601030101010101" pitchFamily="2" charset="-122"/>
                <a:ea typeface="方正姚体" panose="02010601030101010101" pitchFamily="2" charset="-122"/>
              </a:rPr>
              <a:t>）</a:t>
            </a:r>
            <a:endParaRPr lang="zh-CN" altLang="en-US" sz="2000" b="0" dirty="0">
              <a:latin typeface="方正姚体" panose="02010601030101010101" pitchFamily="2" charset="-122"/>
              <a:ea typeface="方正姚体" panose="02010601030101010101" pitchFamily="2" charset="-122"/>
            </a:endParaRPr>
          </a:p>
          <a:p>
            <a:pPr lvl="1" algn="just">
              <a:lnSpc>
                <a:spcPct val="110000"/>
              </a:lnSpc>
              <a:spcBef>
                <a:spcPct val="0"/>
              </a:spcBef>
            </a:pPr>
            <a:r>
              <a:rPr lang="zh-CN" altLang="en-US" sz="2000" b="0" dirty="0">
                <a:latin typeface="方正姚体" panose="02010601030101010101" pitchFamily="2" charset="-122"/>
                <a:ea typeface="方正姚体" panose="02010601030101010101" pitchFamily="2" charset="-122"/>
              </a:rPr>
              <a:t>数组（</a:t>
            </a:r>
            <a:r>
              <a:rPr lang="en-US" altLang="zh-CN" sz="2000" b="0" dirty="0">
                <a:latin typeface="方正姚体" panose="02010601030101010101" pitchFamily="2" charset="-122"/>
                <a:ea typeface="方正姚体" panose="02010601030101010101" pitchFamily="2" charset="-122"/>
              </a:rPr>
              <a:t>memory type</a:t>
            </a:r>
            <a:r>
              <a:rPr lang="zh-CN" altLang="en-US" sz="2000" b="0" dirty="0">
                <a:latin typeface="方正姚体" panose="02010601030101010101" pitchFamily="2" charset="-122"/>
                <a:ea typeface="方正姚体" panose="02010601030101010101" pitchFamily="2" charset="-122"/>
              </a:rPr>
              <a:t>）</a:t>
            </a:r>
            <a:endParaRPr lang="zh-CN" altLang="en-US" sz="2000" b="0" dirty="0">
              <a:latin typeface="方正姚体" panose="02010601030101010101" pitchFamily="2" charset="-122"/>
              <a:ea typeface="方正姚体" panose="02010601030101010101" pitchFamily="2" charset="-122"/>
            </a:endParaRPr>
          </a:p>
        </p:txBody>
      </p:sp>
      <p:sp>
        <p:nvSpPr>
          <p:cNvPr id="1633285" name="Text Box 5"/>
          <p:cNvSpPr txBox="1"/>
          <p:nvPr/>
        </p:nvSpPr>
        <p:spPr>
          <a:xfrm>
            <a:off x="334963" y="3513138"/>
            <a:ext cx="2374900" cy="819150"/>
          </a:xfrm>
          <a:prstGeom prst="rect">
            <a:avLst/>
          </a:prstGeom>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9525">
            <a:noFill/>
          </a:ln>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lnSpc>
                <a:spcPct val="85000"/>
              </a:lnSpc>
              <a:spcBef>
                <a:spcPct val="50000"/>
              </a:spcBef>
              <a:buClrTx/>
              <a:buFontTx/>
              <a:buNone/>
            </a:pPr>
            <a:r>
              <a:rPr lang="en-US" altLang="zh-CN" sz="2800" dirty="0">
                <a:solidFill>
                  <a:srgbClr val="990000"/>
                </a:solidFill>
                <a:latin typeface="华文新魏" panose="02010800040101010101" pitchFamily="2" charset="-122"/>
                <a:ea typeface="华文新魏" panose="02010800040101010101" pitchFamily="2" charset="-122"/>
              </a:rPr>
              <a:t>1. nets</a:t>
            </a:r>
            <a:r>
              <a:rPr lang="zh-CN" altLang="en-US" sz="2800" dirty="0">
                <a:solidFill>
                  <a:srgbClr val="990000"/>
                </a:solidFill>
                <a:latin typeface="华文新魏" panose="02010800040101010101" pitchFamily="2" charset="-122"/>
                <a:ea typeface="华文新魏" panose="02010800040101010101" pitchFamily="2" charset="-122"/>
              </a:rPr>
              <a:t>型变量</a:t>
            </a:r>
            <a:endParaRPr lang="zh-CN" altLang="en-US" sz="2800" dirty="0">
              <a:solidFill>
                <a:srgbClr val="990000"/>
              </a:solidFill>
              <a:latin typeface="华文新魏" panose="02010800040101010101" pitchFamily="2" charset="-122"/>
              <a:ea typeface="华文新魏" panose="02010800040101010101" pitchFamily="2" charset="-122"/>
            </a:endParaRPr>
          </a:p>
        </p:txBody>
      </p:sp>
      <p:sp>
        <p:nvSpPr>
          <p:cNvPr id="1633286" name="Rectangle 6"/>
          <p:cNvSpPr/>
          <p:nvPr/>
        </p:nvSpPr>
        <p:spPr>
          <a:xfrm>
            <a:off x="452438" y="3590925"/>
            <a:ext cx="7173912" cy="3070225"/>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algn="just">
              <a:lnSpc>
                <a:spcPct val="105000"/>
              </a:lnSpc>
              <a:spcBef>
                <a:spcPct val="0"/>
              </a:spcBef>
              <a:buNone/>
            </a:pPr>
            <a:endParaRPr lang="en-US" altLang="zh-CN" sz="2000" dirty="0">
              <a:latin typeface="宋体" panose="02010600030101010101" pitchFamily="2" charset="-122"/>
            </a:endParaRPr>
          </a:p>
          <a:p>
            <a:pPr marL="342900" lvl="0" indent="-342900" algn="just">
              <a:spcBef>
                <a:spcPct val="0"/>
              </a:spcBef>
            </a:pPr>
            <a:r>
              <a:rPr lang="zh-CN" altLang="en-US" dirty="0">
                <a:solidFill>
                  <a:srgbClr val="FF0066"/>
                </a:solidFill>
                <a:latin typeface="华文新魏" panose="02010800040101010101" pitchFamily="2" charset="-122"/>
                <a:ea typeface="华文新魏" panose="02010800040101010101" pitchFamily="2" charset="-122"/>
              </a:rPr>
              <a:t>定义</a:t>
            </a:r>
            <a:r>
              <a:rPr lang="en-US" altLang="zh-CN" dirty="0">
                <a:latin typeface="Times New Roman" panose="02020603050405020304" pitchFamily="18" charset="0"/>
              </a:rPr>
              <a:t>——</a:t>
            </a:r>
            <a:r>
              <a:rPr lang="zh-CN" altLang="en-US" dirty="0">
                <a:latin typeface="华文新魏" panose="02010800040101010101" pitchFamily="2" charset="-122"/>
                <a:ea typeface="华文新魏" panose="02010800040101010101" pitchFamily="2" charset="-122"/>
              </a:rPr>
              <a:t>输出始终随输入的变化而变化的变量</a:t>
            </a:r>
            <a:r>
              <a:rPr lang="zh-CN" altLang="en-US" dirty="0">
                <a:latin typeface="宋体" panose="02010600030101010101" pitchFamily="2" charset="-122"/>
              </a:rPr>
              <a:t>。</a:t>
            </a:r>
            <a:endParaRPr lang="zh-CN" altLang="en-US" dirty="0">
              <a:latin typeface="宋体" panose="02010600030101010101" pitchFamily="2" charset="-122"/>
            </a:endParaRPr>
          </a:p>
          <a:p>
            <a:pPr marL="342900" lvl="0" indent="-342900" algn="just">
              <a:spcBef>
                <a:spcPct val="0"/>
              </a:spcBef>
              <a:buNone/>
            </a:pPr>
            <a:r>
              <a:rPr lang="zh-CN" altLang="en-US" sz="2000" dirty="0">
                <a:latin typeface="宋体" panose="02010600030101010101" pitchFamily="2" charset="-122"/>
              </a:rPr>
              <a:t>   表示结构实体（如门）之间的</a:t>
            </a:r>
            <a:r>
              <a:rPr lang="zh-CN" altLang="en-US" sz="2000" dirty="0">
                <a:solidFill>
                  <a:srgbClr val="FF33CC"/>
                </a:solidFill>
                <a:latin typeface="Times New Roman" panose="02020603050405020304" pitchFamily="18" charset="0"/>
              </a:rPr>
              <a:t>物理</a:t>
            </a:r>
            <a:r>
              <a:rPr lang="zh-CN" altLang="en-US" sz="2000" dirty="0">
                <a:latin typeface="宋体" panose="02010600030101010101" pitchFamily="2" charset="-122"/>
              </a:rPr>
              <a:t>连接。</a:t>
            </a:r>
            <a:endParaRPr lang="zh-CN" altLang="en-US" sz="2000" dirty="0">
              <a:latin typeface="宋体" panose="02010600030101010101" pitchFamily="2" charset="-122"/>
            </a:endParaRPr>
          </a:p>
          <a:p>
            <a:pPr marL="342900" lvl="0" indent="-342900" algn="just">
              <a:spcBef>
                <a:spcPct val="0"/>
              </a:spcBef>
            </a:pPr>
            <a:r>
              <a:rPr lang="zh-CN" altLang="en-US" sz="2000" dirty="0">
                <a:latin typeface="宋体" panose="02010600030101010101" pitchFamily="2" charset="-122"/>
              </a:rPr>
              <a:t>常用</a:t>
            </a:r>
            <a:r>
              <a:rPr lang="en-US" altLang="zh-CN" sz="2000" dirty="0">
                <a:latin typeface="宋体" panose="02010600030101010101" pitchFamily="2" charset="-122"/>
              </a:rPr>
              <a:t>nets</a:t>
            </a:r>
            <a:r>
              <a:rPr lang="zh-CN" altLang="en-US" sz="2000" dirty="0">
                <a:latin typeface="宋体" panose="02010600030101010101" pitchFamily="2" charset="-122"/>
              </a:rPr>
              <a:t>型变量：</a:t>
            </a:r>
            <a:endParaRPr lang="zh-CN" altLang="en-US" sz="2000" dirty="0">
              <a:latin typeface="宋体" panose="02010600030101010101" pitchFamily="2" charset="-122"/>
            </a:endParaRPr>
          </a:p>
          <a:p>
            <a:pPr marL="742950" lvl="1" indent="-285750" algn="just">
              <a:spcBef>
                <a:spcPct val="0"/>
              </a:spcBef>
            </a:pPr>
            <a:r>
              <a:rPr lang="en-US" altLang="zh-CN" sz="2000" b="0" dirty="0">
                <a:latin typeface="方正姚体" panose="02010601030101010101" pitchFamily="2" charset="-122"/>
                <a:ea typeface="方正姚体" panose="02010601030101010101" pitchFamily="2" charset="-122"/>
              </a:rPr>
              <a:t>wire</a:t>
            </a:r>
            <a:r>
              <a:rPr lang="zh-CN" altLang="en-US" sz="2000" b="0" dirty="0">
                <a:latin typeface="方正姚体" panose="02010601030101010101" pitchFamily="2" charset="-122"/>
                <a:ea typeface="方正姚体" panose="02010601030101010101" pitchFamily="2" charset="-122"/>
              </a:rPr>
              <a:t>，</a:t>
            </a:r>
            <a:r>
              <a:rPr lang="en-US" altLang="zh-CN" sz="2000" b="0" dirty="0">
                <a:latin typeface="方正姚体" panose="02010601030101010101" pitchFamily="2" charset="-122"/>
                <a:ea typeface="方正姚体" panose="02010601030101010101" pitchFamily="2" charset="-122"/>
              </a:rPr>
              <a:t>tri</a:t>
            </a:r>
            <a:r>
              <a:rPr lang="zh-CN" altLang="en-US" sz="2000" b="0" dirty="0">
                <a:latin typeface="方正姚体" panose="02010601030101010101" pitchFamily="2" charset="-122"/>
                <a:ea typeface="方正姚体" panose="02010601030101010101" pitchFamily="2" charset="-122"/>
              </a:rPr>
              <a:t>：连线类型（两者功能一致）</a:t>
            </a:r>
            <a:endParaRPr lang="zh-CN" altLang="en-US" sz="2000" b="0" dirty="0">
              <a:latin typeface="方正姚体" panose="02010601030101010101" pitchFamily="2" charset="-122"/>
              <a:ea typeface="方正姚体" panose="02010601030101010101" pitchFamily="2" charset="-122"/>
            </a:endParaRPr>
          </a:p>
          <a:p>
            <a:pPr marL="742950" lvl="1" indent="-285750" algn="just">
              <a:spcBef>
                <a:spcPct val="0"/>
              </a:spcBef>
            </a:pPr>
            <a:r>
              <a:rPr lang="en-US" altLang="zh-CN" sz="2000" b="0" dirty="0">
                <a:latin typeface="方正姚体" panose="02010601030101010101" pitchFamily="2" charset="-122"/>
                <a:ea typeface="方正姚体" panose="02010601030101010101" pitchFamily="2" charset="-122"/>
              </a:rPr>
              <a:t>wor</a:t>
            </a:r>
            <a:r>
              <a:rPr lang="zh-CN" altLang="en-US" sz="2000" b="0" dirty="0">
                <a:latin typeface="方正姚体" panose="02010601030101010101" pitchFamily="2" charset="-122"/>
                <a:ea typeface="方正姚体" panose="02010601030101010101" pitchFamily="2" charset="-122"/>
              </a:rPr>
              <a:t>，</a:t>
            </a:r>
            <a:r>
              <a:rPr lang="en-US" altLang="zh-CN" sz="2000" b="0" dirty="0">
                <a:latin typeface="方正姚体" panose="02010601030101010101" pitchFamily="2" charset="-122"/>
                <a:ea typeface="方正姚体" panose="02010601030101010101" pitchFamily="2" charset="-122"/>
              </a:rPr>
              <a:t>trior</a:t>
            </a:r>
            <a:r>
              <a:rPr lang="zh-CN" altLang="en-US" sz="2000" b="0" dirty="0">
                <a:latin typeface="方正姚体" panose="02010601030101010101" pitchFamily="2" charset="-122"/>
                <a:ea typeface="方正姚体" panose="02010601030101010101" pitchFamily="2" charset="-122"/>
              </a:rPr>
              <a:t>：具有线或特性的连线（两者功能一致）</a:t>
            </a:r>
            <a:endParaRPr lang="zh-CN" altLang="en-US" sz="2000" b="0" dirty="0">
              <a:latin typeface="方正姚体" panose="02010601030101010101" pitchFamily="2" charset="-122"/>
              <a:ea typeface="方正姚体" panose="02010601030101010101" pitchFamily="2" charset="-122"/>
            </a:endParaRPr>
          </a:p>
          <a:p>
            <a:pPr marL="742950" lvl="1" indent="-285750" algn="just">
              <a:spcBef>
                <a:spcPct val="0"/>
              </a:spcBef>
            </a:pPr>
            <a:r>
              <a:rPr lang="en-US" altLang="zh-CN" sz="2000" b="0" dirty="0">
                <a:latin typeface="方正姚体" panose="02010601030101010101" pitchFamily="2" charset="-122"/>
                <a:ea typeface="方正姚体" panose="02010601030101010101" pitchFamily="2" charset="-122"/>
              </a:rPr>
              <a:t>wand</a:t>
            </a:r>
            <a:r>
              <a:rPr lang="zh-CN" altLang="en-US" sz="2000" b="0" dirty="0">
                <a:latin typeface="方正姚体" panose="02010601030101010101" pitchFamily="2" charset="-122"/>
                <a:ea typeface="方正姚体" panose="02010601030101010101" pitchFamily="2" charset="-122"/>
              </a:rPr>
              <a:t>，</a:t>
            </a:r>
            <a:r>
              <a:rPr lang="en-US" altLang="zh-CN" sz="2000" b="0" dirty="0">
                <a:latin typeface="方正姚体" panose="02010601030101010101" pitchFamily="2" charset="-122"/>
                <a:ea typeface="方正姚体" panose="02010601030101010101" pitchFamily="2" charset="-122"/>
              </a:rPr>
              <a:t>triand</a:t>
            </a:r>
            <a:r>
              <a:rPr lang="zh-CN" altLang="en-US" sz="2000" b="0" dirty="0">
                <a:latin typeface="方正姚体" panose="02010601030101010101" pitchFamily="2" charset="-122"/>
                <a:ea typeface="方正姚体" panose="02010601030101010101" pitchFamily="2" charset="-122"/>
              </a:rPr>
              <a:t>：具有线与特性的连线（两者功能一致）</a:t>
            </a:r>
            <a:endParaRPr lang="zh-CN" altLang="en-US" sz="2000" b="0" dirty="0">
              <a:latin typeface="方正姚体" panose="02010601030101010101" pitchFamily="2" charset="-122"/>
              <a:ea typeface="方正姚体" panose="02010601030101010101" pitchFamily="2" charset="-122"/>
            </a:endParaRPr>
          </a:p>
          <a:p>
            <a:pPr marL="742950" lvl="1" indent="-285750" algn="just">
              <a:spcBef>
                <a:spcPct val="0"/>
              </a:spcBef>
            </a:pPr>
            <a:r>
              <a:rPr lang="en-US" altLang="zh-CN" sz="2000" b="0" dirty="0">
                <a:latin typeface="方正姚体" panose="02010601030101010101" pitchFamily="2" charset="-122"/>
                <a:ea typeface="方正姚体" panose="02010601030101010101" pitchFamily="2" charset="-122"/>
              </a:rPr>
              <a:t>tri1</a:t>
            </a:r>
            <a:r>
              <a:rPr lang="zh-CN" altLang="en-US" sz="2000" b="0" dirty="0">
                <a:latin typeface="方正姚体" panose="02010601030101010101" pitchFamily="2" charset="-122"/>
                <a:ea typeface="方正姚体" panose="02010601030101010101" pitchFamily="2" charset="-122"/>
              </a:rPr>
              <a:t>，</a:t>
            </a:r>
            <a:r>
              <a:rPr lang="en-US" altLang="zh-CN" sz="2000" b="0" dirty="0">
                <a:latin typeface="方正姚体" panose="02010601030101010101" pitchFamily="2" charset="-122"/>
                <a:ea typeface="方正姚体" panose="02010601030101010101" pitchFamily="2" charset="-122"/>
              </a:rPr>
              <a:t>tri0</a:t>
            </a:r>
            <a:r>
              <a:rPr lang="zh-CN" altLang="en-US" sz="2000" b="0" dirty="0">
                <a:latin typeface="方正姚体" panose="02010601030101010101" pitchFamily="2" charset="-122"/>
                <a:ea typeface="方正姚体" panose="02010601030101010101" pitchFamily="2" charset="-122"/>
              </a:rPr>
              <a:t>：上拉电阻和下拉电阻</a:t>
            </a:r>
            <a:endParaRPr lang="zh-CN" altLang="en-US" sz="2000" b="0" dirty="0">
              <a:latin typeface="方正姚体" panose="02010601030101010101" pitchFamily="2" charset="-122"/>
              <a:ea typeface="方正姚体" panose="02010601030101010101" pitchFamily="2" charset="-122"/>
            </a:endParaRPr>
          </a:p>
          <a:p>
            <a:pPr marL="742950" lvl="1" indent="-285750" algn="just">
              <a:spcBef>
                <a:spcPct val="0"/>
              </a:spcBef>
            </a:pPr>
            <a:r>
              <a:rPr lang="en-US" altLang="zh-CN" sz="2000" b="0" dirty="0">
                <a:latin typeface="方正姚体" panose="02010601030101010101" pitchFamily="2" charset="-122"/>
                <a:ea typeface="方正姚体" panose="02010601030101010101" pitchFamily="2" charset="-122"/>
              </a:rPr>
              <a:t>supply1</a:t>
            </a:r>
            <a:r>
              <a:rPr lang="zh-CN" altLang="en-US" sz="2000" b="0" dirty="0">
                <a:latin typeface="方正姚体" panose="02010601030101010101" pitchFamily="2" charset="-122"/>
                <a:ea typeface="方正姚体" panose="02010601030101010101" pitchFamily="2" charset="-122"/>
              </a:rPr>
              <a:t>，</a:t>
            </a:r>
            <a:r>
              <a:rPr lang="en-US" altLang="zh-CN" sz="2000" b="0" dirty="0">
                <a:latin typeface="方正姚体" panose="02010601030101010101" pitchFamily="2" charset="-122"/>
                <a:ea typeface="方正姚体" panose="02010601030101010101" pitchFamily="2" charset="-122"/>
              </a:rPr>
              <a:t>supply0</a:t>
            </a:r>
            <a:r>
              <a:rPr lang="zh-CN" altLang="en-US" sz="2000" b="0" dirty="0">
                <a:latin typeface="方正姚体" panose="02010601030101010101" pitchFamily="2" charset="-122"/>
                <a:ea typeface="方正姚体" panose="02010601030101010101" pitchFamily="2" charset="-122"/>
              </a:rPr>
              <a:t>：电源（逻辑</a:t>
            </a:r>
            <a:r>
              <a:rPr lang="en-US" altLang="zh-CN" sz="2000" b="0" dirty="0">
                <a:latin typeface="方正姚体" panose="02010601030101010101" pitchFamily="2" charset="-122"/>
                <a:ea typeface="方正姚体" panose="02010601030101010101" pitchFamily="2" charset="-122"/>
              </a:rPr>
              <a:t>1</a:t>
            </a:r>
            <a:r>
              <a:rPr lang="zh-CN" altLang="en-US" sz="2000" b="0" dirty="0">
                <a:latin typeface="方正姚体" panose="02010601030101010101" pitchFamily="2" charset="-122"/>
                <a:ea typeface="方正姚体" panose="02010601030101010101" pitchFamily="2" charset="-122"/>
              </a:rPr>
              <a:t>）和地（逻辑</a:t>
            </a:r>
            <a:r>
              <a:rPr lang="en-US" altLang="zh-CN" sz="2000" b="0" dirty="0">
                <a:latin typeface="方正姚体" panose="02010601030101010101" pitchFamily="2" charset="-122"/>
                <a:ea typeface="方正姚体" panose="02010601030101010101" pitchFamily="2" charset="-122"/>
              </a:rPr>
              <a:t>0</a:t>
            </a:r>
            <a:r>
              <a:rPr lang="zh-CN" altLang="en-US" sz="2000" b="0" dirty="0">
                <a:latin typeface="方正姚体" panose="02010601030101010101" pitchFamily="2" charset="-122"/>
                <a:ea typeface="方正姚体" panose="02010601030101010101" pitchFamily="2" charset="-122"/>
              </a:rPr>
              <a:t>）</a:t>
            </a:r>
            <a:r>
              <a:rPr lang="zh-CN" altLang="en-US" sz="2000" dirty="0">
                <a:latin typeface="宋体" panose="02010600030101010101" pitchFamily="2" charset="-122"/>
              </a:rPr>
              <a:t>	</a:t>
            </a:r>
            <a:endParaRPr lang="zh-CN" altLang="en-US" sz="2000" dirty="0">
              <a:latin typeface="宋体" panose="02010600030101010101" pitchFamily="2" charset="-122"/>
            </a:endParaRPr>
          </a:p>
        </p:txBody>
      </p:sp>
      <p:sp>
        <p:nvSpPr>
          <p:cNvPr id="1633287" name="AutoShape 7"/>
          <p:cNvSpPr/>
          <p:nvPr/>
        </p:nvSpPr>
        <p:spPr>
          <a:xfrm rot="-479700">
            <a:off x="5106988" y="2544763"/>
            <a:ext cx="3271837" cy="1358900"/>
          </a:xfrm>
          <a:prstGeom prst="star16">
            <a:avLst>
              <a:gd name="adj" fmla="val 37500"/>
            </a:avLst>
          </a:prstGeom>
          <a:gradFill rotWithShape="0">
            <a:gsLst>
              <a:gs pos="0">
                <a:schemeClr val="accent2"/>
              </a:gs>
              <a:gs pos="100000">
                <a:srgbClr val="FFFF00"/>
              </a:gs>
            </a:gsLst>
            <a:lin ang="2700000" scaled="1"/>
            <a:tileRect/>
          </a:gradFill>
          <a:ln w="9525">
            <a:noFill/>
          </a:ln>
          <a:effectLst>
            <a:outerShdw dist="35921" dir="2699999" algn="ctr" rotWithShape="0">
              <a:schemeClr val="bg2"/>
            </a:outerShdw>
          </a:effectLst>
        </p:spPr>
        <p:txBody>
          <a:bodyPr wrap="none" anchor="ctr" anchorCtr="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a:spcBef>
                <a:spcPct val="0"/>
              </a:spcBef>
              <a:buClrTx/>
              <a:buFontTx/>
              <a:buNone/>
            </a:pPr>
            <a:r>
              <a:rPr lang="en-US" altLang="zh-CN" sz="2000" dirty="0">
                <a:solidFill>
                  <a:srgbClr val="CC0000"/>
                </a:solidFill>
                <a:latin typeface="华文新魏" panose="02010800040101010101" pitchFamily="2" charset="-122"/>
                <a:ea typeface="华文新魏" panose="02010800040101010101" pitchFamily="2" charset="-122"/>
              </a:rPr>
              <a:t>nets</a:t>
            </a:r>
            <a:r>
              <a:rPr lang="zh-CN" altLang="en-US" sz="2000" dirty="0">
                <a:solidFill>
                  <a:srgbClr val="CC0000"/>
                </a:solidFill>
                <a:latin typeface="华文新魏" panose="02010800040101010101" pitchFamily="2" charset="-122"/>
                <a:ea typeface="华文新魏" panose="02010800040101010101" pitchFamily="2" charset="-122"/>
              </a:rPr>
              <a:t>型变量</a:t>
            </a:r>
            <a:r>
              <a:rPr lang="zh-CN" altLang="en-US" sz="2000" dirty="0">
                <a:latin typeface="华文新魏" panose="02010800040101010101" pitchFamily="2" charset="-122"/>
                <a:ea typeface="华文新魏" panose="02010800040101010101" pitchFamily="2" charset="-122"/>
              </a:rPr>
              <a:t>不能储存值！</a:t>
            </a:r>
            <a:endParaRPr lang="zh-CN" altLang="en-US" sz="2000" dirty="0">
              <a:latin typeface="华文楷体" panose="02010600040101010101" pitchFamily="2" charset="-122"/>
              <a:ea typeface="华文楷体" panose="020106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33283"/>
                                        </p:tgtEl>
                                        <p:attrNameLst>
                                          <p:attrName>style.visibility</p:attrName>
                                        </p:attrNameLst>
                                      </p:cBhvr>
                                      <p:to>
                                        <p:strVal val="visible"/>
                                      </p:to>
                                    </p:set>
                                    <p:anim calcmode="lin" valueType="num">
                                      <p:cBhvr additive="base">
                                        <p:cTn id="7" dur="500" fill="hold"/>
                                        <p:tgtEl>
                                          <p:spTgt spid="1633283"/>
                                        </p:tgtEl>
                                        <p:attrNameLst>
                                          <p:attrName>ppt_x</p:attrName>
                                        </p:attrNameLst>
                                      </p:cBhvr>
                                      <p:tavLst>
                                        <p:tav tm="0">
                                          <p:val>
                                            <p:strVal val="0-#ppt_w/2"/>
                                          </p:val>
                                        </p:tav>
                                        <p:tav tm="100000">
                                          <p:val>
                                            <p:strVal val="#ppt_x"/>
                                          </p:val>
                                        </p:tav>
                                      </p:tavLst>
                                    </p:anim>
                                    <p:anim calcmode="lin" valueType="num">
                                      <p:cBhvr additive="base">
                                        <p:cTn id="8" dur="500" fill="hold"/>
                                        <p:tgtEl>
                                          <p:spTgt spid="16332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633285"/>
                                        </p:tgtEl>
                                        <p:attrNameLst>
                                          <p:attrName>style.visibility</p:attrName>
                                        </p:attrNameLst>
                                      </p:cBhvr>
                                      <p:to>
                                        <p:strVal val="visible"/>
                                      </p:to>
                                    </p:set>
                                    <p:anim calcmode="lin" valueType="num">
                                      <p:cBhvr>
                                        <p:cTn id="13" dur="500" fill="hold"/>
                                        <p:tgtEl>
                                          <p:spTgt spid="1633285"/>
                                        </p:tgtEl>
                                        <p:attrNameLst>
                                          <p:attrName>ppt_w</p:attrName>
                                        </p:attrNameLst>
                                      </p:cBhvr>
                                      <p:tavLst>
                                        <p:tav tm="0">
                                          <p:val>
                                            <p:fltVal val="0.000000"/>
                                          </p:val>
                                        </p:tav>
                                        <p:tav tm="100000">
                                          <p:val>
                                            <p:strVal val="#ppt_w"/>
                                          </p:val>
                                        </p:tav>
                                      </p:tavLst>
                                    </p:anim>
                                    <p:anim calcmode="lin" valueType="num">
                                      <p:cBhvr>
                                        <p:cTn id="14" dur="500" fill="hold"/>
                                        <p:tgtEl>
                                          <p:spTgt spid="1633285"/>
                                        </p:tgtEl>
                                        <p:attrNameLst>
                                          <p:attrName>ppt_h</p:attrName>
                                        </p:attrNameLst>
                                      </p:cBhvr>
                                      <p:tavLst>
                                        <p:tav tm="0">
                                          <p:val>
                                            <p:fltVal val="0.000000"/>
                                          </p:val>
                                        </p:tav>
                                        <p:tav tm="100000">
                                          <p:val>
                                            <p:strVal val="#ppt_h"/>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1633286"/>
                                        </p:tgtEl>
                                        <p:attrNameLst>
                                          <p:attrName>style.visibility</p:attrName>
                                        </p:attrNameLst>
                                      </p:cBhvr>
                                      <p:to>
                                        <p:strVal val="visible"/>
                                      </p:to>
                                    </p:set>
                                    <p:anim calcmode="lin" valueType="num">
                                      <p:cBhvr additive="base">
                                        <p:cTn id="18" dur="500" fill="hold"/>
                                        <p:tgtEl>
                                          <p:spTgt spid="1633286"/>
                                        </p:tgtEl>
                                        <p:attrNameLst>
                                          <p:attrName>ppt_x</p:attrName>
                                        </p:attrNameLst>
                                      </p:cBhvr>
                                      <p:tavLst>
                                        <p:tav tm="0">
                                          <p:val>
                                            <p:strVal val="#ppt_x"/>
                                          </p:val>
                                        </p:tav>
                                        <p:tav tm="100000">
                                          <p:val>
                                            <p:strVal val="#ppt_x"/>
                                          </p:val>
                                        </p:tav>
                                      </p:tavLst>
                                    </p:anim>
                                    <p:anim calcmode="lin" valueType="num">
                                      <p:cBhvr additive="base">
                                        <p:cTn id="19" dur="500" fill="hold"/>
                                        <p:tgtEl>
                                          <p:spTgt spid="163328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633287"/>
                                        </p:tgtEl>
                                        <p:attrNameLst>
                                          <p:attrName>style.visibility</p:attrName>
                                        </p:attrNameLst>
                                      </p:cBhvr>
                                      <p:to>
                                        <p:strVal val="visible"/>
                                      </p:to>
                                    </p:set>
                                    <p:anim calcmode="lin" valueType="num">
                                      <p:cBhvr>
                                        <p:cTn id="24" dur="500" fill="hold"/>
                                        <p:tgtEl>
                                          <p:spTgt spid="1633287"/>
                                        </p:tgtEl>
                                        <p:attrNameLst>
                                          <p:attrName>ppt_w</p:attrName>
                                        </p:attrNameLst>
                                      </p:cBhvr>
                                      <p:tavLst>
                                        <p:tav tm="0">
                                          <p:val>
                                            <p:fltVal val="0.000000"/>
                                          </p:val>
                                        </p:tav>
                                        <p:tav tm="100000">
                                          <p:val>
                                            <p:strVal val="#ppt_w"/>
                                          </p:val>
                                        </p:tav>
                                      </p:tavLst>
                                    </p:anim>
                                    <p:anim calcmode="lin" valueType="num">
                                      <p:cBhvr>
                                        <p:cTn id="25" dur="500" fill="hold"/>
                                        <p:tgtEl>
                                          <p:spTgt spid="1633287"/>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3283" grpId="0"/>
      <p:bldP spid="1633285" grpId="0" animBg="1"/>
      <p:bldP spid="1633286" grpId="0"/>
      <p:bldP spid="1633287"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992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09923" name="Rectangle 2"/>
          <p:cNvSpPr>
            <a:spLocks noGrp="1"/>
          </p:cNvSpPr>
          <p:nvPr>
            <p:ph type="title"/>
          </p:nvPr>
        </p:nvSpPr>
        <p:spPr>
          <a:xfrm>
            <a:off x="620713"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3  </a:t>
            </a:r>
            <a:r>
              <a:rPr lang="zh-CN" altLang="en-US" dirty="0">
                <a:latin typeface="华文楷体" panose="02010600040101010101" pitchFamily="2" charset="-122"/>
              </a:rPr>
              <a:t>数据类型及常量、变量</a:t>
            </a:r>
            <a:endParaRPr lang="zh-CN" altLang="en-US" dirty="0">
              <a:latin typeface="华文楷体" panose="02010600040101010101" pitchFamily="2" charset="-122"/>
            </a:endParaRPr>
          </a:p>
        </p:txBody>
      </p:sp>
      <p:sp>
        <p:nvSpPr>
          <p:cNvPr id="1635331" name="Rectangle 3"/>
          <p:cNvSpPr>
            <a:spLocks noGrp="1"/>
          </p:cNvSpPr>
          <p:nvPr>
            <p:ph idx="1"/>
          </p:nvPr>
        </p:nvSpPr>
        <p:spPr>
          <a:xfrm>
            <a:off x="228600" y="1166813"/>
            <a:ext cx="8661400" cy="2014537"/>
          </a:xfrm>
          <a:ln/>
        </p:spPr>
        <p:txBody>
          <a:bodyPr vert="horz" wrap="square" lIns="91440" tIns="45720" rIns="91440" bIns="45720" anchor="t" anchorCtr="0"/>
          <a:p>
            <a:pPr marL="279400" indent="-279400" algn="just">
              <a:lnSpc>
                <a:spcPct val="110000"/>
              </a:lnSpc>
            </a:pPr>
            <a:r>
              <a:rPr lang="en-US" altLang="zh-CN" dirty="0">
                <a:solidFill>
                  <a:srgbClr val="FF0066"/>
                </a:solidFill>
                <a:latin typeface="Times New Roman" panose="02020603050405020304" pitchFamily="18" charset="0"/>
              </a:rPr>
              <a:t>wire</a:t>
            </a:r>
            <a:r>
              <a:rPr lang="zh-CN" altLang="en-US" dirty="0">
                <a:latin typeface="宋体" panose="02010600030101010101" pitchFamily="2" charset="-122"/>
              </a:rPr>
              <a:t>型变量</a:t>
            </a:r>
            <a:endParaRPr lang="zh-CN" altLang="en-US" dirty="0">
              <a:latin typeface="宋体" panose="02010600030101010101" pitchFamily="2" charset="-122"/>
            </a:endParaRPr>
          </a:p>
          <a:p>
            <a:pPr marL="755650" lvl="1" algn="just">
              <a:lnSpc>
                <a:spcPct val="110000"/>
              </a:lnSpc>
              <a:buSzPct val="85000"/>
            </a:pPr>
            <a:r>
              <a:rPr lang="zh-CN" altLang="en-US" sz="2200" b="0" dirty="0">
                <a:latin typeface="方正姚体" panose="02010601030101010101" pitchFamily="2" charset="-122"/>
                <a:ea typeface="方正姚体" panose="02010601030101010101" pitchFamily="2" charset="-122"/>
              </a:rPr>
              <a:t>最常用的</a:t>
            </a:r>
            <a:r>
              <a:rPr lang="en-US" altLang="zh-CN" sz="2200" b="0" dirty="0">
                <a:latin typeface="方正姚体" panose="02010601030101010101" pitchFamily="2" charset="-122"/>
                <a:ea typeface="方正姚体" panose="02010601030101010101" pitchFamily="2" charset="-122"/>
              </a:rPr>
              <a:t>nets</a:t>
            </a:r>
            <a:r>
              <a:rPr lang="zh-CN" altLang="en-US" sz="2200" b="0" dirty="0">
                <a:latin typeface="方正姚体" panose="02010601030101010101" pitchFamily="2" charset="-122"/>
                <a:ea typeface="方正姚体" panose="02010601030101010101" pitchFamily="2" charset="-122"/>
              </a:rPr>
              <a:t>型变量，常用来表示以</a:t>
            </a:r>
            <a:r>
              <a:rPr lang="en-US" altLang="zh-CN" sz="2200" b="0" dirty="0">
                <a:solidFill>
                  <a:srgbClr val="FF66CC"/>
                </a:solidFill>
                <a:latin typeface="方正姚体" panose="02010601030101010101" pitchFamily="2" charset="-122"/>
                <a:ea typeface="方正姚体" panose="02010601030101010101" pitchFamily="2" charset="-122"/>
              </a:rPr>
              <a:t>assign</a:t>
            </a:r>
            <a:r>
              <a:rPr lang="zh-CN" altLang="en-US" sz="2200" b="0" dirty="0">
                <a:latin typeface="方正姚体" panose="02010601030101010101" pitchFamily="2" charset="-122"/>
                <a:ea typeface="方正姚体" panose="02010601030101010101" pitchFamily="2" charset="-122"/>
              </a:rPr>
              <a:t>语句赋值的</a:t>
            </a:r>
            <a:r>
              <a:rPr lang="zh-CN" altLang="en-US" sz="2200" b="0" dirty="0">
                <a:solidFill>
                  <a:srgbClr val="FF66CC"/>
                </a:solidFill>
                <a:latin typeface="方正姚体" panose="02010601030101010101" pitchFamily="2" charset="-122"/>
                <a:ea typeface="方正姚体" panose="02010601030101010101" pitchFamily="2" charset="-122"/>
              </a:rPr>
              <a:t>组合</a:t>
            </a:r>
            <a:r>
              <a:rPr lang="zh-CN" altLang="en-US" sz="2200" b="0" dirty="0">
                <a:latin typeface="方正姚体" panose="02010601030101010101" pitchFamily="2" charset="-122"/>
                <a:ea typeface="方正姚体" panose="02010601030101010101" pitchFamily="2" charset="-122"/>
              </a:rPr>
              <a:t>逻辑信号。</a:t>
            </a:r>
            <a:endParaRPr lang="zh-CN" altLang="en-US" sz="2200" b="0" dirty="0">
              <a:latin typeface="方正姚体" panose="02010601030101010101" pitchFamily="2" charset="-122"/>
              <a:ea typeface="方正姚体" panose="02010601030101010101" pitchFamily="2" charset="-122"/>
            </a:endParaRPr>
          </a:p>
          <a:p>
            <a:pPr marL="755650" lvl="1" algn="just">
              <a:lnSpc>
                <a:spcPct val="110000"/>
              </a:lnSpc>
              <a:buSzPct val="85000"/>
            </a:pPr>
            <a:r>
              <a:rPr lang="zh-CN" altLang="en-US" sz="2200" b="0" dirty="0">
                <a:latin typeface="方正姚体" panose="02010601030101010101" pitchFamily="2" charset="-122"/>
                <a:ea typeface="方正姚体" panose="02010601030101010101" pitchFamily="2" charset="-122"/>
              </a:rPr>
              <a:t>模块中的输入</a:t>
            </a:r>
            <a:r>
              <a:rPr lang="en-US" altLang="zh-CN" sz="2200" b="0" dirty="0">
                <a:latin typeface="方正姚体" panose="02010601030101010101" pitchFamily="2" charset="-122"/>
                <a:ea typeface="方正姚体" panose="02010601030101010101" pitchFamily="2" charset="-122"/>
              </a:rPr>
              <a:t>/</a:t>
            </a:r>
            <a:r>
              <a:rPr lang="zh-CN" altLang="en-US" sz="2200" b="0" dirty="0">
                <a:latin typeface="方正姚体" panose="02010601030101010101" pitchFamily="2" charset="-122"/>
                <a:ea typeface="方正姚体" panose="02010601030101010101" pitchFamily="2" charset="-122"/>
              </a:rPr>
              <a:t>输出信号类型</a:t>
            </a:r>
            <a:r>
              <a:rPr lang="zh-CN" altLang="en-US" sz="2200" b="0" dirty="0">
                <a:solidFill>
                  <a:srgbClr val="FF66CC"/>
                </a:solidFill>
                <a:latin typeface="方正姚体" panose="02010601030101010101" pitchFamily="2" charset="-122"/>
                <a:ea typeface="方正姚体" panose="02010601030101010101" pitchFamily="2" charset="-122"/>
              </a:rPr>
              <a:t>缺省</a:t>
            </a:r>
            <a:r>
              <a:rPr lang="zh-CN" altLang="en-US" sz="2200" b="0" dirty="0">
                <a:latin typeface="方正姚体" panose="02010601030101010101" pitchFamily="2" charset="-122"/>
                <a:ea typeface="方正姚体" panose="02010601030101010101" pitchFamily="2" charset="-122"/>
              </a:rPr>
              <a:t>为</a:t>
            </a:r>
            <a:r>
              <a:rPr lang="en-US" altLang="zh-CN" sz="2200" b="0" dirty="0">
                <a:solidFill>
                  <a:srgbClr val="FF66CC"/>
                </a:solidFill>
                <a:latin typeface="方正姚体" panose="02010601030101010101" pitchFamily="2" charset="-122"/>
                <a:ea typeface="方正姚体" panose="02010601030101010101" pitchFamily="2" charset="-122"/>
              </a:rPr>
              <a:t>wire</a:t>
            </a:r>
            <a:r>
              <a:rPr lang="zh-CN" altLang="en-US" sz="2200" b="0" dirty="0">
                <a:latin typeface="方正姚体" panose="02010601030101010101" pitchFamily="2" charset="-122"/>
                <a:ea typeface="方正姚体" panose="02010601030101010101" pitchFamily="2" charset="-122"/>
              </a:rPr>
              <a:t>型。</a:t>
            </a:r>
            <a:endParaRPr lang="zh-CN" altLang="en-US" sz="2200" b="0" dirty="0">
              <a:latin typeface="方正姚体" panose="02010601030101010101" pitchFamily="2" charset="-122"/>
              <a:ea typeface="方正姚体" panose="02010601030101010101" pitchFamily="2" charset="-122"/>
            </a:endParaRPr>
          </a:p>
          <a:p>
            <a:pPr marL="755650" lvl="1" algn="just">
              <a:lnSpc>
                <a:spcPct val="110000"/>
              </a:lnSpc>
              <a:buSzPct val="85000"/>
            </a:pPr>
            <a:r>
              <a:rPr lang="zh-CN" altLang="en-US" sz="2200" b="0" dirty="0">
                <a:latin typeface="方正姚体" panose="02010601030101010101" pitchFamily="2" charset="-122"/>
                <a:ea typeface="方正姚体" panose="02010601030101010101" pitchFamily="2" charset="-122"/>
              </a:rPr>
              <a:t>可用做任何方程式的输入，或</a:t>
            </a:r>
            <a:r>
              <a:rPr lang="zh-CN" altLang="en-US" sz="2200" b="0" dirty="0">
                <a:latin typeface="Times New Roman" panose="02020603050405020304" pitchFamily="18" charset="0"/>
                <a:ea typeface="方正姚体" panose="02010601030101010101" pitchFamily="2" charset="-122"/>
              </a:rPr>
              <a:t>“</a:t>
            </a:r>
            <a:r>
              <a:rPr lang="en-US" altLang="zh-CN" sz="2200" b="0" dirty="0">
                <a:latin typeface="方正姚体" panose="02010601030101010101" pitchFamily="2" charset="-122"/>
                <a:ea typeface="方正姚体" panose="02010601030101010101" pitchFamily="2" charset="-122"/>
              </a:rPr>
              <a:t>assign</a:t>
            </a:r>
            <a:r>
              <a:rPr lang="en-US" altLang="zh-CN" sz="2200" b="0" dirty="0">
                <a:latin typeface="Times New Roman" panose="02020603050405020304" pitchFamily="18" charset="0"/>
                <a:ea typeface="方正姚体" panose="02010601030101010101" pitchFamily="2" charset="-122"/>
              </a:rPr>
              <a:t>”</a:t>
            </a:r>
            <a:r>
              <a:rPr lang="zh-CN" altLang="en-US" sz="2200" b="0" dirty="0">
                <a:latin typeface="方正姚体" panose="02010601030101010101" pitchFamily="2" charset="-122"/>
                <a:ea typeface="方正姚体" panose="02010601030101010101" pitchFamily="2" charset="-122"/>
              </a:rPr>
              <a:t>语句和实例元件的输出。</a:t>
            </a:r>
            <a:endParaRPr lang="zh-CN" altLang="en-US" sz="2200" dirty="0">
              <a:latin typeface="宋体" panose="02010600030101010101" pitchFamily="2" charset="-122"/>
            </a:endParaRPr>
          </a:p>
        </p:txBody>
      </p:sp>
      <p:sp>
        <p:nvSpPr>
          <p:cNvPr id="1635332" name="Text Box 4"/>
          <p:cNvSpPr txBox="1"/>
          <p:nvPr/>
        </p:nvSpPr>
        <p:spPr>
          <a:xfrm>
            <a:off x="1905000" y="3413125"/>
            <a:ext cx="4800600" cy="396875"/>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spcBef>
                <a:spcPct val="0"/>
              </a:spcBef>
              <a:buClrTx/>
              <a:buFontTx/>
              <a:buNone/>
            </a:pPr>
            <a:r>
              <a:rPr lang="en-US" altLang="zh-CN" sz="2000" dirty="0">
                <a:solidFill>
                  <a:srgbClr val="FF0066"/>
                </a:solidFill>
                <a:latin typeface="宋体" panose="02010600030101010101" pitchFamily="2" charset="-122"/>
              </a:rPr>
              <a:t>wire</a:t>
            </a:r>
            <a:r>
              <a:rPr lang="en-US" altLang="zh-CN" sz="2000" dirty="0">
                <a:latin typeface="宋体" panose="02010600030101010101" pitchFamily="2" charset="-122"/>
              </a:rPr>
              <a:t> </a:t>
            </a:r>
            <a:r>
              <a:rPr lang="zh-CN" altLang="en-US" sz="2000" dirty="0">
                <a:latin typeface="宋体" panose="02010600030101010101" pitchFamily="2" charset="-122"/>
              </a:rPr>
              <a:t>数据名</a:t>
            </a:r>
            <a:r>
              <a:rPr lang="en-US" altLang="zh-CN" sz="2000" dirty="0">
                <a:latin typeface="宋体" panose="02010600030101010101" pitchFamily="2" charset="-122"/>
              </a:rPr>
              <a:t>1,</a:t>
            </a:r>
            <a:r>
              <a:rPr lang="zh-CN" altLang="en-US" sz="2000" dirty="0">
                <a:latin typeface="宋体" panose="02010600030101010101" pitchFamily="2" charset="-122"/>
              </a:rPr>
              <a:t>数据名</a:t>
            </a:r>
            <a:r>
              <a:rPr lang="en-US" altLang="zh-CN" sz="2000" dirty="0">
                <a:latin typeface="宋体" panose="02010600030101010101" pitchFamily="2" charset="-122"/>
              </a:rPr>
              <a:t>2, </a:t>
            </a:r>
            <a:r>
              <a:rPr lang="en-US" altLang="zh-CN" sz="2000" dirty="0">
                <a:latin typeface="Times New Roman" panose="02020603050405020304" pitchFamily="18" charset="0"/>
              </a:rPr>
              <a:t>……</a:t>
            </a:r>
            <a:r>
              <a:rPr lang="en-US" altLang="zh-CN" sz="2000" dirty="0">
                <a:latin typeface="宋体" panose="02010600030101010101" pitchFamily="2" charset="-122"/>
              </a:rPr>
              <a:t>,</a:t>
            </a:r>
            <a:r>
              <a:rPr lang="zh-CN" altLang="en-US" sz="2000" dirty="0">
                <a:latin typeface="宋体" panose="02010600030101010101" pitchFamily="2" charset="-122"/>
              </a:rPr>
              <a:t>数据名</a:t>
            </a:r>
            <a:r>
              <a:rPr lang="en-US" altLang="zh-CN" sz="2000" dirty="0">
                <a:latin typeface="宋体" panose="02010600030101010101" pitchFamily="2" charset="-122"/>
              </a:rPr>
              <a:t>n;</a:t>
            </a:r>
            <a:endParaRPr lang="en-US" altLang="zh-CN" sz="2000" dirty="0">
              <a:latin typeface="宋体" panose="02010600030101010101" pitchFamily="2" charset="-122"/>
            </a:endParaRPr>
          </a:p>
        </p:txBody>
      </p:sp>
      <p:sp>
        <p:nvSpPr>
          <p:cNvPr id="1635333" name="Text Box 5"/>
          <p:cNvSpPr txBox="1"/>
          <p:nvPr/>
        </p:nvSpPr>
        <p:spPr>
          <a:xfrm>
            <a:off x="990600" y="4860925"/>
            <a:ext cx="5715000" cy="701675"/>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spcBef>
                <a:spcPct val="0"/>
              </a:spcBef>
              <a:buClrTx/>
              <a:buFontTx/>
              <a:buNone/>
            </a:pPr>
            <a:r>
              <a:rPr lang="en-US" altLang="zh-CN" sz="2000" dirty="0">
                <a:solidFill>
                  <a:srgbClr val="FF0066"/>
                </a:solidFill>
                <a:latin typeface="宋体" panose="02010600030101010101" pitchFamily="2" charset="-122"/>
              </a:rPr>
              <a:t>wire[n-1:0]</a:t>
            </a:r>
            <a:r>
              <a:rPr lang="en-US" altLang="zh-CN" sz="2000" dirty="0">
                <a:latin typeface="宋体" panose="02010600030101010101" pitchFamily="2" charset="-122"/>
              </a:rPr>
              <a:t> </a:t>
            </a:r>
            <a:r>
              <a:rPr lang="zh-CN" altLang="en-US" sz="2000" dirty="0">
                <a:latin typeface="宋体" panose="02010600030101010101" pitchFamily="2" charset="-122"/>
              </a:rPr>
              <a:t>数据名</a:t>
            </a:r>
            <a:r>
              <a:rPr lang="en-US" altLang="zh-CN" sz="2000" dirty="0">
                <a:latin typeface="宋体" panose="02010600030101010101" pitchFamily="2" charset="-122"/>
              </a:rPr>
              <a:t>1,</a:t>
            </a:r>
            <a:r>
              <a:rPr lang="zh-CN" altLang="en-US" sz="2000" dirty="0">
                <a:latin typeface="宋体" panose="02010600030101010101" pitchFamily="2" charset="-122"/>
              </a:rPr>
              <a:t>数据名</a:t>
            </a:r>
            <a:r>
              <a:rPr lang="en-US" altLang="zh-CN" sz="2000" dirty="0">
                <a:latin typeface="宋体" panose="02010600030101010101" pitchFamily="2" charset="-122"/>
              </a:rPr>
              <a:t>2, </a:t>
            </a:r>
            <a:r>
              <a:rPr lang="en-US" altLang="zh-CN" sz="2000" dirty="0">
                <a:latin typeface="Times New Roman" panose="02020603050405020304" pitchFamily="18" charset="0"/>
              </a:rPr>
              <a:t>……</a:t>
            </a:r>
            <a:r>
              <a:rPr lang="en-US" altLang="zh-CN" sz="2000" dirty="0">
                <a:latin typeface="宋体" panose="02010600030101010101" pitchFamily="2" charset="-122"/>
              </a:rPr>
              <a:t>,</a:t>
            </a:r>
            <a:r>
              <a:rPr lang="zh-CN" altLang="en-US" sz="2000" dirty="0">
                <a:latin typeface="宋体" panose="02010600030101010101" pitchFamily="2" charset="-122"/>
              </a:rPr>
              <a:t>数据名</a:t>
            </a:r>
            <a:r>
              <a:rPr lang="en-US" altLang="zh-CN" sz="2000" dirty="0">
                <a:latin typeface="宋体" panose="02010600030101010101" pitchFamily="2" charset="-122"/>
              </a:rPr>
              <a:t>m;</a:t>
            </a:r>
            <a:endParaRPr lang="en-US" altLang="zh-CN" sz="2000" dirty="0">
              <a:latin typeface="宋体" panose="02010600030101010101" pitchFamily="2" charset="-122"/>
            </a:endParaRPr>
          </a:p>
          <a:p>
            <a:pPr marL="0" lvl="0" indent="0" algn="just">
              <a:spcBef>
                <a:spcPct val="0"/>
              </a:spcBef>
              <a:buClrTx/>
              <a:buFontTx/>
              <a:buNone/>
            </a:pPr>
            <a:r>
              <a:rPr lang="zh-CN" altLang="en-US" sz="2000" dirty="0">
                <a:latin typeface="宋体" panose="02010600030101010101" pitchFamily="2" charset="-122"/>
              </a:rPr>
              <a:t>或 </a:t>
            </a:r>
            <a:r>
              <a:rPr lang="en-US" altLang="zh-CN" sz="2000" dirty="0">
                <a:solidFill>
                  <a:srgbClr val="FF0066"/>
                </a:solidFill>
                <a:latin typeface="宋体" panose="02010600030101010101" pitchFamily="2" charset="-122"/>
              </a:rPr>
              <a:t>wire[n:1]</a:t>
            </a:r>
            <a:r>
              <a:rPr lang="en-US" altLang="zh-CN" sz="2000" dirty="0">
                <a:latin typeface="宋体" panose="02010600030101010101" pitchFamily="2" charset="-122"/>
              </a:rPr>
              <a:t> </a:t>
            </a:r>
            <a:r>
              <a:rPr lang="zh-CN" altLang="en-US" sz="2000" dirty="0">
                <a:latin typeface="宋体" panose="02010600030101010101" pitchFamily="2" charset="-122"/>
              </a:rPr>
              <a:t>数据名</a:t>
            </a:r>
            <a:r>
              <a:rPr lang="en-US" altLang="zh-CN" sz="2000" dirty="0">
                <a:latin typeface="宋体" panose="02010600030101010101" pitchFamily="2" charset="-122"/>
              </a:rPr>
              <a:t>1,</a:t>
            </a:r>
            <a:r>
              <a:rPr lang="zh-CN" altLang="en-US" sz="2000" dirty="0">
                <a:latin typeface="宋体" panose="02010600030101010101" pitchFamily="2" charset="-122"/>
              </a:rPr>
              <a:t>数据名</a:t>
            </a:r>
            <a:r>
              <a:rPr lang="en-US" altLang="zh-CN" sz="2000" dirty="0">
                <a:latin typeface="宋体" panose="02010600030101010101" pitchFamily="2" charset="-122"/>
              </a:rPr>
              <a:t>2, </a:t>
            </a:r>
            <a:r>
              <a:rPr lang="en-US" altLang="zh-CN" sz="2000" dirty="0">
                <a:latin typeface="Times New Roman" panose="02020603050405020304" pitchFamily="18" charset="0"/>
              </a:rPr>
              <a:t>……</a:t>
            </a:r>
            <a:r>
              <a:rPr lang="en-US" altLang="zh-CN" sz="2000" dirty="0">
                <a:latin typeface="宋体" panose="02010600030101010101" pitchFamily="2" charset="-122"/>
              </a:rPr>
              <a:t>,</a:t>
            </a:r>
            <a:r>
              <a:rPr lang="zh-CN" altLang="en-US" sz="2000" dirty="0">
                <a:latin typeface="宋体" panose="02010600030101010101" pitchFamily="2" charset="-122"/>
              </a:rPr>
              <a:t>数据名</a:t>
            </a:r>
            <a:r>
              <a:rPr lang="en-US" altLang="zh-CN" sz="2000" dirty="0">
                <a:latin typeface="宋体" panose="02010600030101010101" pitchFamily="2" charset="-122"/>
              </a:rPr>
              <a:t>m;</a:t>
            </a:r>
            <a:endParaRPr lang="en-US" altLang="zh-CN" sz="2000" dirty="0">
              <a:latin typeface="宋体" panose="02010600030101010101" pitchFamily="2" charset="-122"/>
            </a:endParaRPr>
          </a:p>
        </p:txBody>
      </p:sp>
      <p:sp>
        <p:nvSpPr>
          <p:cNvPr id="1635334" name="AutoShape 6"/>
          <p:cNvSpPr/>
          <p:nvPr/>
        </p:nvSpPr>
        <p:spPr>
          <a:xfrm>
            <a:off x="2133600" y="5791200"/>
            <a:ext cx="1371600" cy="685800"/>
          </a:xfrm>
          <a:prstGeom prst="wedgeRoundRectCallout">
            <a:avLst>
              <a:gd name="adj1" fmla="val -46991"/>
              <a:gd name="adj2" fmla="val -80093"/>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b="0" dirty="0"/>
              <a:t>每条总线位宽为</a:t>
            </a:r>
            <a:r>
              <a:rPr lang="en-US" altLang="zh-CN" sz="2000" dirty="0">
                <a:solidFill>
                  <a:srgbClr val="FF0066"/>
                </a:solidFill>
              </a:rPr>
              <a:t>n</a:t>
            </a:r>
            <a:endParaRPr lang="en-US" altLang="zh-CN" sz="2000" dirty="0">
              <a:solidFill>
                <a:srgbClr val="FF0066"/>
              </a:solidFill>
            </a:endParaRPr>
          </a:p>
        </p:txBody>
      </p:sp>
      <p:sp>
        <p:nvSpPr>
          <p:cNvPr id="1635335" name="AutoShape 7"/>
          <p:cNvSpPr/>
          <p:nvPr/>
        </p:nvSpPr>
        <p:spPr>
          <a:xfrm>
            <a:off x="6324600" y="5715000"/>
            <a:ext cx="1219200" cy="685800"/>
          </a:xfrm>
          <a:prstGeom prst="wedgeRoundRectCallout">
            <a:avLst>
              <a:gd name="adj1" fmla="val -46616"/>
              <a:gd name="adj2" fmla="val -80093"/>
              <a:gd name="adj3" fmla="val 16667"/>
            </a:avLst>
          </a:prstGeom>
          <a:solidFill>
            <a:srgbClr val="FFCCCC"/>
          </a:solidFill>
          <a:ln w="9525">
            <a:noFill/>
          </a:ln>
          <a:effectLst>
            <a:prstShdw prst="shdw17" dist="17961" dir="2699999">
              <a:srgbClr val="997A7A"/>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b="0" dirty="0"/>
              <a:t>共有</a:t>
            </a:r>
            <a:r>
              <a:rPr lang="en-US" altLang="zh-CN" sz="2000" dirty="0">
                <a:solidFill>
                  <a:srgbClr val="FF0066"/>
                </a:solidFill>
              </a:rPr>
              <a:t>m</a:t>
            </a:r>
            <a:r>
              <a:rPr lang="zh-CN" altLang="en-US" sz="2000" b="0" dirty="0"/>
              <a:t>条总线</a:t>
            </a:r>
            <a:endParaRPr lang="zh-CN" altLang="en-US" sz="2000" b="0" dirty="0"/>
          </a:p>
        </p:txBody>
      </p:sp>
      <p:sp>
        <p:nvSpPr>
          <p:cNvPr id="1635336" name="Rectangle 8"/>
          <p:cNvSpPr/>
          <p:nvPr/>
        </p:nvSpPr>
        <p:spPr>
          <a:xfrm>
            <a:off x="990600" y="4191000"/>
            <a:ext cx="3276600" cy="466725"/>
          </a:xfrm>
          <a:prstGeom prst="rect">
            <a:avLst/>
          </a:prstGeom>
          <a:solidFill>
            <a:srgbClr val="FFCC99"/>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en-US" altLang="zh-CN" dirty="0">
                <a:latin typeface="宋体" panose="02010600030101010101" pitchFamily="2" charset="-122"/>
              </a:rPr>
              <a:t>wire</a:t>
            </a:r>
            <a:r>
              <a:rPr lang="zh-CN" altLang="en-US" dirty="0">
                <a:latin typeface="宋体" panose="02010600030101010101" pitchFamily="2" charset="-122"/>
              </a:rPr>
              <a:t>型向量（总线）</a:t>
            </a:r>
            <a:endParaRPr lang="zh-CN" altLang="en-US" dirty="0">
              <a:latin typeface="宋体" panose="02010600030101010101" pitchFamily="2" charset="-122"/>
            </a:endParaRPr>
          </a:p>
        </p:txBody>
      </p:sp>
      <p:sp>
        <p:nvSpPr>
          <p:cNvPr id="1635337" name="Rectangle 9"/>
          <p:cNvSpPr>
            <a:spLocks noChangeArrowheads="1"/>
          </p:cNvSpPr>
          <p:nvPr/>
        </p:nvSpPr>
        <p:spPr bwMode="auto">
          <a:xfrm>
            <a:off x="804863" y="3375025"/>
            <a:ext cx="819150" cy="446088"/>
          </a:xfrm>
          <a:prstGeom prst="rect">
            <a:avLst/>
          </a:prstGeom>
          <a:noFill/>
          <a:ln w="25400">
            <a:solidFill>
              <a:srgbClr val="FF9900"/>
            </a:solidFill>
            <a:miter lim="800000"/>
          </a:ln>
          <a:effectLst/>
          <a:extLst>
            <a:ext uri="{909E8E84-426E-40DD-AFC4-6F175D3DCCD1}">
              <a14:hiddenFill xmlns:a14="http://schemas.microsoft.com/office/drawing/2010/main">
                <a:gradFill rotWithShape="0">
                  <a:gsLst>
                    <a:gs pos="0">
                      <a:srgbClr val="8488C4"/>
                    </a:gs>
                    <a:gs pos="53000">
                      <a:srgbClr val="D4DEFF"/>
                    </a:gs>
                    <a:gs pos="83000">
                      <a:srgbClr val="D4DEFF"/>
                    </a:gs>
                    <a:gs pos="100000">
                      <a:srgbClr val="96AB94"/>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90000"/>
              </a:lnSpc>
              <a:spcBef>
                <a:spcPct val="30000"/>
              </a:spcBef>
              <a:spcAft>
                <a:spcPct val="0"/>
              </a:spcAft>
              <a:buClr>
                <a:schemeClr val="tx2"/>
              </a:buClr>
              <a:buSzPct val="85000"/>
              <a:buFont typeface="Wingdings" panose="05000000000000000000" pitchFamily="2" charset="2"/>
              <a:buNone/>
              <a:defRPr/>
            </a:pPr>
            <a:r>
              <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rPr>
              <a:t>格式</a:t>
            </a:r>
            <a:endPar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35331"/>
                                        </p:tgtEl>
                                        <p:attrNameLst>
                                          <p:attrName>style.visibility</p:attrName>
                                        </p:attrNameLst>
                                      </p:cBhvr>
                                      <p:to>
                                        <p:strVal val="visible"/>
                                      </p:to>
                                    </p:set>
                                    <p:anim calcmode="lin" valueType="num">
                                      <p:cBhvr additive="base">
                                        <p:cTn id="7" dur="500" fill="hold"/>
                                        <p:tgtEl>
                                          <p:spTgt spid="1635331"/>
                                        </p:tgtEl>
                                        <p:attrNameLst>
                                          <p:attrName>ppt_x</p:attrName>
                                        </p:attrNameLst>
                                      </p:cBhvr>
                                      <p:tavLst>
                                        <p:tav tm="0">
                                          <p:val>
                                            <p:strVal val="0-#ppt_w/2"/>
                                          </p:val>
                                        </p:tav>
                                        <p:tav tm="100000">
                                          <p:val>
                                            <p:strVal val="#ppt_x"/>
                                          </p:val>
                                        </p:tav>
                                      </p:tavLst>
                                    </p:anim>
                                    <p:anim calcmode="lin" valueType="num">
                                      <p:cBhvr additive="base">
                                        <p:cTn id="8" dur="500" fill="hold"/>
                                        <p:tgtEl>
                                          <p:spTgt spid="16353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635337"/>
                                        </p:tgtEl>
                                        <p:attrNameLst>
                                          <p:attrName>style.visibility</p:attrName>
                                        </p:attrNameLst>
                                      </p:cBhvr>
                                      <p:to>
                                        <p:strVal val="visible"/>
                                      </p:to>
                                    </p:set>
                                    <p:anim calcmode="lin" valueType="num">
                                      <p:cBhvr>
                                        <p:cTn id="13" dur="500" fill="hold"/>
                                        <p:tgtEl>
                                          <p:spTgt spid="1635337"/>
                                        </p:tgtEl>
                                        <p:attrNameLst>
                                          <p:attrName>ppt_w</p:attrName>
                                        </p:attrNameLst>
                                      </p:cBhvr>
                                      <p:tavLst>
                                        <p:tav tm="0">
                                          <p:val>
                                            <p:fltVal val="0.000000"/>
                                          </p:val>
                                        </p:tav>
                                        <p:tav tm="100000">
                                          <p:val>
                                            <p:strVal val="#ppt_w"/>
                                          </p:val>
                                        </p:tav>
                                      </p:tavLst>
                                    </p:anim>
                                    <p:anim calcmode="lin" valueType="num">
                                      <p:cBhvr>
                                        <p:cTn id="14" dur="500" fill="hold"/>
                                        <p:tgtEl>
                                          <p:spTgt spid="1635337"/>
                                        </p:tgtEl>
                                        <p:attrNameLst>
                                          <p:attrName>ppt_h</p:attrName>
                                        </p:attrNameLst>
                                      </p:cBhvr>
                                      <p:tavLst>
                                        <p:tav tm="0">
                                          <p:val>
                                            <p:fltVal val="0.000000"/>
                                          </p:val>
                                        </p:tav>
                                        <p:tav tm="100000">
                                          <p:val>
                                            <p:strVal val="#ppt_h"/>
                                          </p:val>
                                        </p:tav>
                                      </p:tavLst>
                                    </p:anim>
                                  </p:childTnLst>
                                </p:cTn>
                              </p:par>
                            </p:childTnLst>
                          </p:cTn>
                        </p:par>
                        <p:par>
                          <p:cTn id="15" fill="hold">
                            <p:stCondLst>
                              <p:cond delay="500"/>
                            </p:stCondLst>
                            <p:childTnLst>
                              <p:par>
                                <p:cTn id="16" presetID="16" presetClass="entr" presetSubtype="37" fill="hold" grpId="0" nodeType="afterEffect">
                                  <p:stCondLst>
                                    <p:cond delay="0"/>
                                  </p:stCondLst>
                                  <p:childTnLst>
                                    <p:set>
                                      <p:cBhvr>
                                        <p:cTn id="17" dur="1" fill="hold">
                                          <p:stCondLst>
                                            <p:cond delay="0"/>
                                          </p:stCondLst>
                                        </p:cTn>
                                        <p:tgtEl>
                                          <p:spTgt spid="1635332"/>
                                        </p:tgtEl>
                                        <p:attrNameLst>
                                          <p:attrName>style.visibility</p:attrName>
                                        </p:attrNameLst>
                                      </p:cBhvr>
                                      <p:to>
                                        <p:strVal val="visible"/>
                                      </p:to>
                                    </p:set>
                                    <p:animEffect transition="in" filter="barn(outVertical)">
                                      <p:cBhvr>
                                        <p:cTn id="18" dur="500"/>
                                        <p:tgtEl>
                                          <p:spTgt spid="1635332"/>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1635336"/>
                                        </p:tgtEl>
                                        <p:attrNameLst>
                                          <p:attrName>style.visibility</p:attrName>
                                        </p:attrNameLst>
                                      </p:cBhvr>
                                      <p:to>
                                        <p:strVal val="visible"/>
                                      </p:to>
                                    </p:set>
                                    <p:anim calcmode="lin" valueType="num">
                                      <p:cBhvr>
                                        <p:cTn id="23" dur="500" fill="hold"/>
                                        <p:tgtEl>
                                          <p:spTgt spid="1635336"/>
                                        </p:tgtEl>
                                        <p:attrNameLst>
                                          <p:attrName>ppt_w</p:attrName>
                                        </p:attrNameLst>
                                      </p:cBhvr>
                                      <p:tavLst>
                                        <p:tav tm="0">
                                          <p:val>
                                            <p:fltVal val="0.000000"/>
                                          </p:val>
                                        </p:tav>
                                        <p:tav tm="100000">
                                          <p:val>
                                            <p:strVal val="#ppt_w"/>
                                          </p:val>
                                        </p:tav>
                                      </p:tavLst>
                                    </p:anim>
                                    <p:anim calcmode="lin" valueType="num">
                                      <p:cBhvr>
                                        <p:cTn id="24" dur="500" fill="hold"/>
                                        <p:tgtEl>
                                          <p:spTgt spid="1635336"/>
                                        </p:tgtEl>
                                        <p:attrNameLst>
                                          <p:attrName>ppt_h</p:attrName>
                                        </p:attrNameLst>
                                      </p:cBhvr>
                                      <p:tavLst>
                                        <p:tav tm="0">
                                          <p:val>
                                            <p:fltVal val="0.00000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1635333"/>
                                        </p:tgtEl>
                                        <p:attrNameLst>
                                          <p:attrName>style.visibility</p:attrName>
                                        </p:attrNameLst>
                                      </p:cBhvr>
                                      <p:to>
                                        <p:strVal val="visible"/>
                                      </p:to>
                                    </p:set>
                                    <p:animEffect transition="in" filter="barn(outHorizontal)">
                                      <p:cBhvr>
                                        <p:cTn id="29" dur="500"/>
                                        <p:tgtEl>
                                          <p:spTgt spid="1635333"/>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635334"/>
                                        </p:tgtEl>
                                        <p:attrNameLst>
                                          <p:attrName>style.visibility</p:attrName>
                                        </p:attrNameLst>
                                      </p:cBhvr>
                                      <p:to>
                                        <p:strVal val="visible"/>
                                      </p:to>
                                    </p:set>
                                    <p:animEffect transition="in" filter="dissolve">
                                      <p:cBhvr>
                                        <p:cTn id="34" dur="500"/>
                                        <p:tgtEl>
                                          <p:spTgt spid="1635334"/>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635335"/>
                                        </p:tgtEl>
                                        <p:attrNameLst>
                                          <p:attrName>style.visibility</p:attrName>
                                        </p:attrNameLst>
                                      </p:cBhvr>
                                      <p:to>
                                        <p:strVal val="visible"/>
                                      </p:to>
                                    </p:set>
                                    <p:animEffect transition="in" filter="dissolve">
                                      <p:cBhvr>
                                        <p:cTn id="39" dur="500"/>
                                        <p:tgtEl>
                                          <p:spTgt spid="1635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5331" grpId="0"/>
      <p:bldP spid="1635332" grpId="0" animBg="1"/>
      <p:bldP spid="1635333" grpId="0" animBg="1"/>
      <p:bldP spid="1635334" grpId="0" animBg="1"/>
      <p:bldP spid="1635335" grpId="0" animBg="1"/>
      <p:bldP spid="1635336" grpId="0" animBg="1"/>
      <p:bldP spid="163533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197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11971"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3  </a:t>
            </a:r>
            <a:r>
              <a:rPr lang="zh-CN" altLang="en-US" dirty="0">
                <a:latin typeface="华文楷体" panose="02010600040101010101" pitchFamily="2" charset="-122"/>
              </a:rPr>
              <a:t>数据类型及常量、变量</a:t>
            </a:r>
            <a:endParaRPr lang="zh-CN" altLang="en-US" dirty="0">
              <a:latin typeface="华文楷体" panose="02010600040101010101" pitchFamily="2" charset="-122"/>
            </a:endParaRPr>
          </a:p>
        </p:txBody>
      </p:sp>
      <p:sp>
        <p:nvSpPr>
          <p:cNvPr id="1637379" name="Rectangle 3"/>
          <p:cNvSpPr>
            <a:spLocks noGrp="1"/>
          </p:cNvSpPr>
          <p:nvPr>
            <p:ph idx="1"/>
          </p:nvPr>
        </p:nvSpPr>
        <p:spPr>
          <a:xfrm>
            <a:off x="395288" y="2012950"/>
            <a:ext cx="8283575" cy="3459163"/>
          </a:xfrm>
          <a:ln/>
        </p:spPr>
        <p:txBody>
          <a:bodyPr vert="horz" wrap="square" lIns="91440" tIns="45720" rIns="91440" bIns="45720" anchor="t" anchorCtr="0"/>
          <a:p>
            <a:pPr algn="just">
              <a:lnSpc>
                <a:spcPct val="105000"/>
              </a:lnSpc>
              <a:spcBef>
                <a:spcPct val="0"/>
              </a:spcBef>
            </a:pPr>
            <a:r>
              <a:rPr lang="zh-CN" altLang="en-US" dirty="0">
                <a:solidFill>
                  <a:srgbClr val="FF0066"/>
                </a:solidFill>
                <a:latin typeface="华文新魏" panose="02010800040101010101" pitchFamily="2" charset="-122"/>
                <a:ea typeface="华文新魏" panose="02010800040101010101" pitchFamily="2" charset="-122"/>
              </a:rPr>
              <a:t>定义</a:t>
            </a:r>
            <a:r>
              <a:rPr lang="en-US" altLang="zh-CN" dirty="0">
                <a:latin typeface="Times New Roman" panose="02020603050405020304" pitchFamily="18" charset="0"/>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对应</a:t>
            </a:r>
            <a:r>
              <a:rPr lang="zh-CN" altLang="en-US" dirty="0">
                <a:solidFill>
                  <a:srgbClr val="FF33CC"/>
                </a:solidFill>
                <a:latin typeface="华文新魏" panose="02010800040101010101" pitchFamily="2" charset="-122"/>
                <a:ea typeface="华文新魏" panose="02010800040101010101" pitchFamily="2" charset="-122"/>
              </a:rPr>
              <a:t>具有状态保持作用</a:t>
            </a:r>
            <a:r>
              <a:rPr lang="zh-CN" altLang="en-US" dirty="0">
                <a:latin typeface="华文新魏" panose="02010800040101010101" pitchFamily="2" charset="-122"/>
                <a:ea typeface="华文新魏" panose="02010800040101010101" pitchFamily="2" charset="-122"/>
              </a:rPr>
              <a:t>的电路元件（如触发器、寄存器等）</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常用来表示</a:t>
            </a:r>
            <a:r>
              <a:rPr lang="zh-CN" altLang="en-US" dirty="0">
                <a:solidFill>
                  <a:srgbClr val="FF33CC"/>
                </a:solidFill>
                <a:latin typeface="华文新魏" panose="02010800040101010101" pitchFamily="2" charset="-122"/>
                <a:ea typeface="华文新魏" panose="02010800040101010101" pitchFamily="2" charset="-122"/>
              </a:rPr>
              <a:t>过程块</a:t>
            </a:r>
            <a:r>
              <a:rPr lang="zh-CN" altLang="en-US" dirty="0">
                <a:latin typeface="华文新魏" panose="02010800040101010101" pitchFamily="2" charset="-122"/>
                <a:ea typeface="华文新魏" panose="02010800040101010101" pitchFamily="2" charset="-122"/>
              </a:rPr>
              <a:t>语句（如</a:t>
            </a:r>
            <a:r>
              <a:rPr lang="en-US" altLang="zh-CN" dirty="0">
                <a:latin typeface="华文新魏" panose="02010800040101010101" pitchFamily="2" charset="-122"/>
                <a:ea typeface="华文新魏" panose="02010800040101010101" pitchFamily="2" charset="-122"/>
              </a:rPr>
              <a:t>initial</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always</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task</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function</a:t>
            </a:r>
            <a:r>
              <a:rPr lang="zh-CN" altLang="en-US" dirty="0">
                <a:latin typeface="华文新魏" panose="02010800040101010101" pitchFamily="2" charset="-122"/>
                <a:ea typeface="华文新魏" panose="02010800040101010101" pitchFamily="2" charset="-122"/>
              </a:rPr>
              <a:t>）内的指定信号 。</a:t>
            </a:r>
            <a:endParaRPr lang="zh-CN" altLang="en-US" dirty="0">
              <a:latin typeface="宋体" panose="02010600030101010101" pitchFamily="2" charset="-122"/>
            </a:endParaRPr>
          </a:p>
          <a:p>
            <a:pPr algn="just">
              <a:lnSpc>
                <a:spcPct val="105000"/>
              </a:lnSpc>
              <a:spcBef>
                <a:spcPct val="0"/>
              </a:spcBef>
            </a:pPr>
            <a:r>
              <a:rPr lang="zh-CN" altLang="en-US" dirty="0">
                <a:latin typeface="宋体" panose="02010600030101010101" pitchFamily="2" charset="-122"/>
              </a:rPr>
              <a:t>常用</a:t>
            </a:r>
            <a:r>
              <a:rPr lang="en-US" altLang="zh-CN" dirty="0">
                <a:latin typeface="宋体" panose="02010600030101010101" pitchFamily="2" charset="-122"/>
              </a:rPr>
              <a:t>register</a:t>
            </a:r>
            <a:r>
              <a:rPr lang="zh-CN" altLang="en-US" dirty="0">
                <a:latin typeface="宋体" panose="02010600030101010101" pitchFamily="2" charset="-122"/>
              </a:rPr>
              <a:t>型变量：</a:t>
            </a:r>
            <a:endParaRPr lang="zh-CN" altLang="en-US" dirty="0">
              <a:latin typeface="宋体" panose="02010600030101010101" pitchFamily="2" charset="-122"/>
            </a:endParaRPr>
          </a:p>
          <a:p>
            <a:pPr lvl="1" algn="just">
              <a:lnSpc>
                <a:spcPct val="105000"/>
              </a:lnSpc>
              <a:spcBef>
                <a:spcPct val="0"/>
              </a:spcBef>
            </a:pPr>
            <a:r>
              <a:rPr lang="en-US" altLang="zh-CN" b="0" dirty="0">
                <a:solidFill>
                  <a:srgbClr val="CC0000"/>
                </a:solidFill>
                <a:latin typeface="方正姚体" panose="02010601030101010101" pitchFamily="2" charset="-122"/>
                <a:ea typeface="方正姚体" panose="02010601030101010101" pitchFamily="2" charset="-122"/>
              </a:rPr>
              <a:t>reg</a:t>
            </a:r>
            <a:r>
              <a:rPr lang="zh-CN" altLang="en-US" b="0" dirty="0">
                <a:latin typeface="方正姚体" panose="02010601030101010101" pitchFamily="2" charset="-122"/>
                <a:ea typeface="方正姚体" panose="02010601030101010101" pitchFamily="2" charset="-122"/>
              </a:rPr>
              <a:t>：常代表触发器</a:t>
            </a:r>
            <a:endParaRPr lang="zh-CN" altLang="en-US" b="0" dirty="0">
              <a:latin typeface="方正姚体" panose="02010601030101010101" pitchFamily="2" charset="-122"/>
              <a:ea typeface="方正姚体" panose="02010601030101010101" pitchFamily="2" charset="-122"/>
            </a:endParaRPr>
          </a:p>
          <a:p>
            <a:pPr lvl="1" algn="just">
              <a:lnSpc>
                <a:spcPct val="105000"/>
              </a:lnSpc>
              <a:spcBef>
                <a:spcPct val="0"/>
              </a:spcBef>
            </a:pPr>
            <a:r>
              <a:rPr lang="en-US" altLang="zh-CN" b="0" dirty="0">
                <a:solidFill>
                  <a:srgbClr val="CC0000"/>
                </a:solidFill>
                <a:latin typeface="方正姚体" panose="02010601030101010101" pitchFamily="2" charset="-122"/>
                <a:ea typeface="方正姚体" panose="02010601030101010101" pitchFamily="2" charset="-122"/>
              </a:rPr>
              <a:t>integer</a:t>
            </a:r>
            <a:r>
              <a:rPr lang="zh-CN" altLang="en-US" b="0" dirty="0">
                <a:latin typeface="方正姚体" panose="02010601030101010101" pitchFamily="2" charset="-122"/>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52</a:t>
            </a:r>
            <a:r>
              <a:rPr lang="zh-CN" altLang="en-US" b="0" dirty="0">
                <a:latin typeface="方正姚体" panose="02010601030101010101" pitchFamily="2" charset="-122"/>
                <a:ea typeface="方正姚体" panose="02010601030101010101" pitchFamily="2" charset="-122"/>
              </a:rPr>
              <a:t>位带符号整数型变量</a:t>
            </a:r>
            <a:endParaRPr lang="zh-CN" altLang="en-US" b="0" dirty="0">
              <a:latin typeface="方正姚体" panose="02010601030101010101" pitchFamily="2" charset="-122"/>
              <a:ea typeface="方正姚体" panose="02010601030101010101" pitchFamily="2" charset="-122"/>
            </a:endParaRPr>
          </a:p>
          <a:p>
            <a:pPr lvl="1" algn="just">
              <a:lnSpc>
                <a:spcPct val="105000"/>
              </a:lnSpc>
              <a:spcBef>
                <a:spcPct val="0"/>
              </a:spcBef>
            </a:pPr>
            <a:r>
              <a:rPr lang="en-US" altLang="zh-CN" b="0" dirty="0">
                <a:solidFill>
                  <a:srgbClr val="CC0000"/>
                </a:solidFill>
                <a:latin typeface="方正姚体" panose="02010601030101010101" pitchFamily="2" charset="-122"/>
                <a:ea typeface="方正姚体" panose="02010601030101010101" pitchFamily="2" charset="-122"/>
              </a:rPr>
              <a:t>real</a:t>
            </a:r>
            <a:r>
              <a:rPr lang="zh-CN" altLang="en-US" b="0" dirty="0">
                <a:latin typeface="方正姚体" panose="02010601030101010101" pitchFamily="2" charset="-122"/>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64</a:t>
            </a:r>
            <a:r>
              <a:rPr lang="zh-CN" altLang="en-US" b="0" dirty="0">
                <a:latin typeface="方正姚体" panose="02010601030101010101" pitchFamily="2" charset="-122"/>
                <a:ea typeface="方正姚体" panose="02010601030101010101" pitchFamily="2" charset="-122"/>
              </a:rPr>
              <a:t>位带符号实数型变量</a:t>
            </a:r>
            <a:endParaRPr lang="zh-CN" altLang="en-US" b="0" dirty="0">
              <a:latin typeface="方正姚体" panose="02010601030101010101" pitchFamily="2" charset="-122"/>
              <a:ea typeface="方正姚体" panose="02010601030101010101" pitchFamily="2" charset="-122"/>
            </a:endParaRPr>
          </a:p>
          <a:p>
            <a:pPr lvl="1" algn="just">
              <a:lnSpc>
                <a:spcPct val="105000"/>
              </a:lnSpc>
              <a:spcBef>
                <a:spcPct val="0"/>
              </a:spcBef>
            </a:pPr>
            <a:r>
              <a:rPr lang="en-US" altLang="zh-CN" b="0" dirty="0">
                <a:solidFill>
                  <a:srgbClr val="CC0000"/>
                </a:solidFill>
                <a:latin typeface="方正姚体" panose="02010601030101010101" pitchFamily="2" charset="-122"/>
                <a:ea typeface="方正姚体" panose="02010601030101010101" pitchFamily="2" charset="-122"/>
              </a:rPr>
              <a:t>time</a:t>
            </a:r>
            <a:r>
              <a:rPr lang="zh-CN" altLang="en-US" b="0" dirty="0">
                <a:latin typeface="方正姚体" panose="02010601030101010101" pitchFamily="2" charset="-122"/>
                <a:ea typeface="方正姚体" panose="02010601030101010101" pitchFamily="2" charset="-122"/>
              </a:rPr>
              <a:t>：无符号时间变量</a:t>
            </a:r>
            <a:endParaRPr lang="zh-CN" altLang="en-US" dirty="0">
              <a:latin typeface="宋体" panose="02010600030101010101" pitchFamily="2" charset="-122"/>
            </a:endParaRPr>
          </a:p>
        </p:txBody>
      </p:sp>
      <p:sp>
        <p:nvSpPr>
          <p:cNvPr id="1637382" name="AutoShape 6"/>
          <p:cNvSpPr/>
          <p:nvPr/>
        </p:nvSpPr>
        <p:spPr>
          <a:xfrm>
            <a:off x="5607050" y="4111625"/>
            <a:ext cx="279400" cy="1111250"/>
          </a:xfrm>
          <a:prstGeom prst="rightBrace">
            <a:avLst>
              <a:gd name="adj1" fmla="val 33143"/>
              <a:gd name="adj2" fmla="val 50000"/>
            </a:avLst>
          </a:prstGeom>
          <a:noFill/>
          <a:ln w="63500" cap="flat" cmpd="sng">
            <a:solidFill>
              <a:srgbClr val="80008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1637383" name="AutoShape 7"/>
          <p:cNvSpPr/>
          <p:nvPr/>
        </p:nvSpPr>
        <p:spPr>
          <a:xfrm>
            <a:off x="6400800" y="4422775"/>
            <a:ext cx="1371600" cy="685800"/>
          </a:xfrm>
          <a:prstGeom prst="wedgeRoundRectCallout">
            <a:avLst>
              <a:gd name="adj1" fmla="val -82060"/>
              <a:gd name="adj2" fmla="val -19213"/>
              <a:gd name="adj3" fmla="val 16667"/>
            </a:avLst>
          </a:prstGeom>
          <a:solidFill>
            <a:srgbClr val="FFFF99"/>
          </a:solidFill>
          <a:ln w="9525">
            <a:noFill/>
          </a:ln>
          <a:effectLst>
            <a:prstShdw prst="shdw17" dist="17961" dir="2699999">
              <a:srgbClr val="9999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dirty="0"/>
              <a:t>纯数学的抽象描述</a:t>
            </a:r>
            <a:endParaRPr lang="zh-CN" altLang="en-US" sz="2000" dirty="0">
              <a:solidFill>
                <a:srgbClr val="FF0066"/>
              </a:solidFill>
            </a:endParaRPr>
          </a:p>
        </p:txBody>
      </p:sp>
      <p:sp>
        <p:nvSpPr>
          <p:cNvPr id="1637385" name="Text Box 9"/>
          <p:cNvSpPr txBox="1"/>
          <p:nvPr/>
        </p:nvSpPr>
        <p:spPr>
          <a:xfrm>
            <a:off x="263525" y="1304925"/>
            <a:ext cx="2986088" cy="819150"/>
          </a:xfrm>
          <a:prstGeom prst="rect">
            <a:avLst/>
          </a:prstGeom>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9525">
            <a:noFill/>
          </a:ln>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lnSpc>
                <a:spcPct val="85000"/>
              </a:lnSpc>
              <a:spcBef>
                <a:spcPct val="50000"/>
              </a:spcBef>
              <a:buClrTx/>
              <a:buFontTx/>
              <a:buNone/>
            </a:pPr>
            <a:r>
              <a:rPr lang="en-US" altLang="zh-CN" sz="2800" dirty="0">
                <a:solidFill>
                  <a:srgbClr val="990000"/>
                </a:solidFill>
                <a:latin typeface="华文新魏" panose="02010800040101010101" pitchFamily="2" charset="-122"/>
                <a:ea typeface="华文新魏" panose="02010800040101010101" pitchFamily="2" charset="-122"/>
              </a:rPr>
              <a:t>2. register</a:t>
            </a:r>
            <a:r>
              <a:rPr lang="zh-CN" altLang="en-US" sz="2800" dirty="0">
                <a:solidFill>
                  <a:srgbClr val="990000"/>
                </a:solidFill>
                <a:latin typeface="华文新魏" panose="02010800040101010101" pitchFamily="2" charset="-122"/>
                <a:ea typeface="华文新魏" panose="02010800040101010101" pitchFamily="2" charset="-122"/>
              </a:rPr>
              <a:t>型变量</a:t>
            </a:r>
            <a:endParaRPr lang="zh-CN" altLang="en-US" sz="2800" dirty="0">
              <a:solidFill>
                <a:srgbClr val="990000"/>
              </a:solidFill>
              <a:latin typeface="华文新魏" panose="02010800040101010101" pitchFamily="2" charset="-122"/>
              <a:ea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637385"/>
                                        </p:tgtEl>
                                        <p:attrNameLst>
                                          <p:attrName>style.visibility</p:attrName>
                                        </p:attrNameLst>
                                      </p:cBhvr>
                                      <p:to>
                                        <p:strVal val="visible"/>
                                      </p:to>
                                    </p:set>
                                    <p:anim calcmode="lin" valueType="num">
                                      <p:cBhvr>
                                        <p:cTn id="7" dur="500" fill="hold"/>
                                        <p:tgtEl>
                                          <p:spTgt spid="1637385"/>
                                        </p:tgtEl>
                                        <p:attrNameLst>
                                          <p:attrName>ppt_w</p:attrName>
                                        </p:attrNameLst>
                                      </p:cBhvr>
                                      <p:tavLst>
                                        <p:tav tm="0">
                                          <p:val>
                                            <p:fltVal val="0.000000"/>
                                          </p:val>
                                        </p:tav>
                                        <p:tav tm="100000">
                                          <p:val>
                                            <p:strVal val="#ppt_w"/>
                                          </p:val>
                                        </p:tav>
                                      </p:tavLst>
                                    </p:anim>
                                    <p:anim calcmode="lin" valueType="num">
                                      <p:cBhvr>
                                        <p:cTn id="8" dur="500" fill="hold"/>
                                        <p:tgtEl>
                                          <p:spTgt spid="1637385"/>
                                        </p:tgtEl>
                                        <p:attrNameLst>
                                          <p:attrName>ppt_h</p:attrName>
                                        </p:attrNameLst>
                                      </p:cBhvr>
                                      <p:tavLst>
                                        <p:tav tm="0">
                                          <p:val>
                                            <p:fltVal val="0.000000"/>
                                          </p:val>
                                        </p:tav>
                                        <p:tav tm="100000">
                                          <p:val>
                                            <p:strVal val="#ppt_h"/>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637379"/>
                                        </p:tgtEl>
                                        <p:attrNameLst>
                                          <p:attrName>style.visibility</p:attrName>
                                        </p:attrNameLst>
                                      </p:cBhvr>
                                      <p:to>
                                        <p:strVal val="visible"/>
                                      </p:to>
                                    </p:set>
                                    <p:anim calcmode="lin" valueType="num">
                                      <p:cBhvr additive="base">
                                        <p:cTn id="12" dur="500" fill="hold"/>
                                        <p:tgtEl>
                                          <p:spTgt spid="1637379"/>
                                        </p:tgtEl>
                                        <p:attrNameLst>
                                          <p:attrName>ppt_x</p:attrName>
                                        </p:attrNameLst>
                                      </p:cBhvr>
                                      <p:tavLst>
                                        <p:tav tm="0">
                                          <p:val>
                                            <p:strVal val="#ppt_x"/>
                                          </p:val>
                                        </p:tav>
                                        <p:tav tm="100000">
                                          <p:val>
                                            <p:strVal val="#ppt_x"/>
                                          </p:val>
                                        </p:tav>
                                      </p:tavLst>
                                    </p:anim>
                                    <p:anim calcmode="lin" valueType="num">
                                      <p:cBhvr additive="base">
                                        <p:cTn id="13" dur="500" fill="hold"/>
                                        <p:tgtEl>
                                          <p:spTgt spid="163737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1637382"/>
                                        </p:tgtEl>
                                        <p:attrNameLst>
                                          <p:attrName>style.visibility</p:attrName>
                                        </p:attrNameLst>
                                      </p:cBhvr>
                                      <p:to>
                                        <p:strVal val="visible"/>
                                      </p:to>
                                    </p:set>
                                    <p:animEffect transition="in" filter="barn(outHorizontal)">
                                      <p:cBhvr>
                                        <p:cTn id="18" dur="500"/>
                                        <p:tgtEl>
                                          <p:spTgt spid="1637382"/>
                                        </p:tgtEl>
                                      </p:cBhvr>
                                    </p:animEffect>
                                  </p:childTnLst>
                                </p:cTn>
                              </p:par>
                            </p:childTnLst>
                          </p:cTn>
                        </p:par>
                        <p:par>
                          <p:cTn id="19" fill="hold">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1637383"/>
                                        </p:tgtEl>
                                        <p:attrNameLst>
                                          <p:attrName>style.visibility</p:attrName>
                                        </p:attrNameLst>
                                      </p:cBhvr>
                                      <p:to>
                                        <p:strVal val="visible"/>
                                      </p:to>
                                    </p:set>
                                    <p:animEffect transition="in" filter="dissolve">
                                      <p:cBhvr>
                                        <p:cTn id="22" dur="500"/>
                                        <p:tgtEl>
                                          <p:spTgt spid="1637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7379" grpId="0"/>
      <p:bldP spid="1637382" grpId="0" animBg="1"/>
      <p:bldP spid="1637383" grpId="0" animBg="1"/>
      <p:bldP spid="163738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4018"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14019"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5.5  </a:t>
            </a:r>
            <a:r>
              <a:rPr lang="zh-CN" altLang="en-US" dirty="0">
                <a:latin typeface="华文楷体" panose="02010600040101010101" pitchFamily="2" charset="-122"/>
              </a:rPr>
              <a:t>数据类型及常量、变量</a:t>
            </a:r>
            <a:endParaRPr lang="zh-CN" altLang="en-US" dirty="0">
              <a:latin typeface="华文楷体" panose="02010600040101010101" pitchFamily="2" charset="-122"/>
            </a:endParaRPr>
          </a:p>
        </p:txBody>
      </p:sp>
      <p:sp>
        <p:nvSpPr>
          <p:cNvPr id="2163719" name="AutoShape 7"/>
          <p:cNvSpPr/>
          <p:nvPr/>
        </p:nvSpPr>
        <p:spPr>
          <a:xfrm>
            <a:off x="520700" y="1520825"/>
            <a:ext cx="8283575" cy="3678238"/>
          </a:xfrm>
          <a:prstGeom prst="horizontalScroll">
            <a:avLst>
              <a:gd name="adj" fmla="val 12500"/>
            </a:avLst>
          </a:prstGeom>
          <a:solidFill>
            <a:srgbClr val="FFCC99"/>
          </a:solidFill>
          <a:ln w="9525">
            <a:noFill/>
          </a:ln>
        </p:spPr>
        <p:txBody>
          <a:bodyPr anchor="ctr"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287655" algn="just">
              <a:lnSpc>
                <a:spcPct val="105000"/>
              </a:lnSpc>
              <a:spcBef>
                <a:spcPct val="0"/>
              </a:spcBef>
              <a:buClr>
                <a:srgbClr val="FF0066"/>
              </a:buClr>
              <a:buFont typeface="Wingdings" panose="05000000000000000000" pitchFamily="2" charset="2"/>
              <a:buChar char="v"/>
            </a:pPr>
            <a:r>
              <a:rPr lang="en-US" altLang="zh-CN" dirty="0">
                <a:latin typeface="华文新魏" panose="02010800040101010101" pitchFamily="2" charset="-122"/>
                <a:ea typeface="华文新魏" panose="02010800040101010101" pitchFamily="2" charset="-122"/>
              </a:rPr>
              <a:t>register</a:t>
            </a:r>
            <a:r>
              <a:rPr lang="zh-CN" altLang="en-US" dirty="0">
                <a:latin typeface="华文新魏" panose="02010800040101010101" pitchFamily="2" charset="-122"/>
                <a:ea typeface="华文新魏" panose="02010800040101010101" pitchFamily="2" charset="-122"/>
              </a:rPr>
              <a:t>型变量与</a:t>
            </a:r>
            <a:r>
              <a:rPr lang="en-US" altLang="zh-CN" dirty="0">
                <a:latin typeface="华文新魏" panose="02010800040101010101" pitchFamily="2" charset="-122"/>
                <a:ea typeface="华文新魏" panose="02010800040101010101" pitchFamily="2" charset="-122"/>
              </a:rPr>
              <a:t>nets</a:t>
            </a:r>
            <a:r>
              <a:rPr lang="zh-CN" altLang="en-US" dirty="0">
                <a:latin typeface="华文新魏" panose="02010800040101010101" pitchFamily="2" charset="-122"/>
                <a:ea typeface="华文新魏" panose="02010800040101010101" pitchFamily="2" charset="-122"/>
              </a:rPr>
              <a:t>型变量的根本区别是： </a:t>
            </a:r>
            <a:r>
              <a:rPr lang="en-US" altLang="zh-CN" dirty="0">
                <a:latin typeface="华文新魏" panose="02010800040101010101" pitchFamily="2" charset="-122"/>
                <a:ea typeface="华文新魏" panose="02010800040101010101" pitchFamily="2" charset="-122"/>
              </a:rPr>
              <a:t>register</a:t>
            </a:r>
            <a:r>
              <a:rPr lang="zh-CN" altLang="en-US" dirty="0">
                <a:latin typeface="华文新魏" panose="02010800040101010101" pitchFamily="2" charset="-122"/>
                <a:ea typeface="华文新魏" panose="02010800040101010101" pitchFamily="2" charset="-122"/>
              </a:rPr>
              <a:t>型变量需要被明确地赋值，并且在被重新赋值前一直保持原值。</a:t>
            </a:r>
            <a:endParaRPr lang="zh-CN" altLang="en-US" dirty="0">
              <a:latin typeface="华文新魏" panose="02010800040101010101" pitchFamily="2" charset="-122"/>
              <a:ea typeface="华文新魏" panose="02010800040101010101" pitchFamily="2" charset="-122"/>
            </a:endParaRPr>
          </a:p>
          <a:p>
            <a:pPr marL="0" lvl="0" indent="287655" algn="just">
              <a:lnSpc>
                <a:spcPct val="105000"/>
              </a:lnSpc>
              <a:spcBef>
                <a:spcPct val="0"/>
              </a:spcBef>
              <a:buClr>
                <a:srgbClr val="FF0066"/>
              </a:buClr>
              <a:buFont typeface="Wingdings" panose="05000000000000000000" pitchFamily="2" charset="2"/>
              <a:buChar char="v"/>
            </a:pPr>
            <a:r>
              <a:rPr lang="en-US" altLang="zh-CN" dirty="0">
                <a:latin typeface="华文新魏" panose="02010800040101010101" pitchFamily="2" charset="-122"/>
                <a:ea typeface="华文新魏" panose="02010800040101010101" pitchFamily="2" charset="-122"/>
              </a:rPr>
              <a:t>register</a:t>
            </a:r>
            <a:r>
              <a:rPr lang="zh-CN" altLang="en-US" dirty="0">
                <a:latin typeface="华文新魏" panose="02010800040101010101" pitchFamily="2" charset="-122"/>
                <a:ea typeface="华文新魏" panose="02010800040101010101" pitchFamily="2" charset="-122"/>
              </a:rPr>
              <a:t>型变量必须通过</a:t>
            </a:r>
            <a:r>
              <a:rPr lang="zh-CN" altLang="en-US" dirty="0">
                <a:solidFill>
                  <a:srgbClr val="FF33CC"/>
                </a:solidFill>
                <a:latin typeface="华文新魏" panose="02010800040101010101" pitchFamily="2" charset="-122"/>
                <a:ea typeface="华文新魏" panose="02010800040101010101" pitchFamily="2" charset="-122"/>
              </a:rPr>
              <a:t>过程</a:t>
            </a:r>
            <a:r>
              <a:rPr lang="zh-CN" altLang="en-US" dirty="0">
                <a:latin typeface="华文新魏" panose="02010800040101010101" pitchFamily="2" charset="-122"/>
                <a:ea typeface="华文新魏" panose="02010800040101010101" pitchFamily="2" charset="-122"/>
              </a:rPr>
              <a:t>赋值语句赋值！不能通过</a:t>
            </a:r>
            <a:r>
              <a:rPr lang="en-US" altLang="zh-CN" dirty="0">
                <a:latin typeface="华文新魏" panose="02010800040101010101" pitchFamily="2" charset="-122"/>
                <a:ea typeface="华文新魏" panose="02010800040101010101" pitchFamily="2" charset="-122"/>
              </a:rPr>
              <a:t>assign</a:t>
            </a:r>
            <a:r>
              <a:rPr lang="zh-CN" altLang="en-US" dirty="0">
                <a:latin typeface="华文新魏" panose="02010800040101010101" pitchFamily="2" charset="-122"/>
                <a:ea typeface="华文新魏" panose="02010800040101010101" pitchFamily="2" charset="-122"/>
              </a:rPr>
              <a:t>语句赋值！</a:t>
            </a:r>
            <a:endParaRPr lang="zh-CN" altLang="en-US" dirty="0">
              <a:latin typeface="华文新魏" panose="02010800040101010101" pitchFamily="2" charset="-122"/>
              <a:ea typeface="华文新魏" panose="02010800040101010101" pitchFamily="2" charset="-122"/>
            </a:endParaRPr>
          </a:p>
          <a:p>
            <a:pPr marL="0" lvl="0" indent="287655" algn="just">
              <a:lnSpc>
                <a:spcPct val="105000"/>
              </a:lnSpc>
              <a:spcBef>
                <a:spcPct val="0"/>
              </a:spcBef>
              <a:buClr>
                <a:srgbClr val="FF0066"/>
              </a:buClr>
              <a:buFont typeface="Wingdings" panose="05000000000000000000" pitchFamily="2" charset="2"/>
              <a:buChar char="v"/>
            </a:pPr>
            <a:r>
              <a:rPr lang="zh-CN" altLang="en-US" dirty="0">
                <a:latin typeface="华文新魏" panose="02010800040101010101" pitchFamily="2" charset="-122"/>
                <a:ea typeface="华文新魏" panose="02010800040101010101" pitchFamily="2" charset="-122"/>
              </a:rPr>
              <a:t>在过程块内被赋值的每个信号必须定义成</a:t>
            </a:r>
            <a:r>
              <a:rPr lang="en-US" altLang="zh-CN" dirty="0">
                <a:latin typeface="华文新魏" panose="02010800040101010101" pitchFamily="2" charset="-122"/>
                <a:ea typeface="华文新魏" panose="02010800040101010101" pitchFamily="2" charset="-122"/>
              </a:rPr>
              <a:t>register</a:t>
            </a:r>
            <a:r>
              <a:rPr lang="zh-CN" altLang="en-US" dirty="0">
                <a:latin typeface="华文新魏" panose="02010800040101010101" pitchFamily="2" charset="-122"/>
                <a:ea typeface="华文新魏" panose="02010800040101010101" pitchFamily="2" charset="-122"/>
              </a:rPr>
              <a:t>型！</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163719"/>
                                        </p:tgtEl>
                                        <p:attrNameLst>
                                          <p:attrName>style.visibility</p:attrName>
                                        </p:attrNameLst>
                                      </p:cBhvr>
                                      <p:to>
                                        <p:strVal val="visible"/>
                                      </p:to>
                                    </p:set>
                                    <p:animEffect transition="in" filter="barn(outVertical)">
                                      <p:cBhvr>
                                        <p:cTn id="7" dur="500"/>
                                        <p:tgtEl>
                                          <p:spTgt spid="2163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3719"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6066"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16067"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3  </a:t>
            </a:r>
            <a:r>
              <a:rPr lang="zh-CN" altLang="en-US" dirty="0">
                <a:latin typeface="华文楷体" panose="02010600040101010101" pitchFamily="2" charset="-122"/>
              </a:rPr>
              <a:t>数据类型及常量、变量</a:t>
            </a:r>
            <a:endParaRPr lang="zh-CN" altLang="en-US" dirty="0">
              <a:latin typeface="华文楷体" panose="02010600040101010101" pitchFamily="2" charset="-122"/>
            </a:endParaRPr>
          </a:p>
        </p:txBody>
      </p:sp>
      <p:sp>
        <p:nvSpPr>
          <p:cNvPr id="1639427" name="Rectangle 3"/>
          <p:cNvSpPr>
            <a:spLocks noGrp="1"/>
          </p:cNvSpPr>
          <p:nvPr>
            <p:ph idx="1"/>
          </p:nvPr>
        </p:nvSpPr>
        <p:spPr>
          <a:xfrm>
            <a:off x="304800" y="1252538"/>
            <a:ext cx="8066088" cy="1425575"/>
          </a:xfrm>
          <a:ln/>
        </p:spPr>
        <p:txBody>
          <a:bodyPr vert="horz" wrap="square" lIns="91440" tIns="45720" rIns="91440" bIns="45720" anchor="t" anchorCtr="0"/>
          <a:p>
            <a:pPr algn="just">
              <a:lnSpc>
                <a:spcPct val="120000"/>
              </a:lnSpc>
              <a:spcBef>
                <a:spcPct val="0"/>
              </a:spcBef>
            </a:pPr>
            <a:r>
              <a:rPr lang="en-US" altLang="zh-CN" dirty="0">
                <a:solidFill>
                  <a:srgbClr val="FF0066"/>
                </a:solidFill>
                <a:latin typeface="Times New Roman" panose="02020603050405020304" pitchFamily="18" charset="0"/>
              </a:rPr>
              <a:t>reg</a:t>
            </a:r>
            <a:r>
              <a:rPr lang="zh-CN" altLang="en-US" dirty="0">
                <a:latin typeface="宋体" panose="02010600030101010101" pitchFamily="2" charset="-122"/>
              </a:rPr>
              <a:t>型变量</a:t>
            </a:r>
            <a:endParaRPr lang="zh-CN" altLang="en-US" dirty="0">
              <a:latin typeface="宋体" panose="02010600030101010101" pitchFamily="2" charset="-122"/>
            </a:endParaRPr>
          </a:p>
          <a:p>
            <a:pPr lvl="1" algn="just">
              <a:lnSpc>
                <a:spcPct val="120000"/>
              </a:lnSpc>
              <a:spcBef>
                <a:spcPct val="0"/>
              </a:spcBef>
            </a:pPr>
            <a:r>
              <a:rPr lang="zh-CN" altLang="en-US" dirty="0">
                <a:solidFill>
                  <a:srgbClr val="FF0066"/>
                </a:solidFill>
                <a:latin typeface="华文新魏" panose="02010800040101010101" pitchFamily="2" charset="-122"/>
                <a:ea typeface="华文新魏" panose="02010800040101010101" pitchFamily="2" charset="-122"/>
              </a:rPr>
              <a:t>定义</a:t>
            </a:r>
            <a:r>
              <a:rPr lang="en-US" altLang="zh-CN" dirty="0">
                <a:latin typeface="Times New Roman" panose="02020603050405020304" pitchFamily="18" charset="0"/>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在过程块中被赋值的信号</a:t>
            </a:r>
            <a:r>
              <a:rPr lang="zh-CN" altLang="en-US" dirty="0">
                <a:latin typeface="宋体" panose="02010600030101010101" pitchFamily="2" charset="-122"/>
              </a:rPr>
              <a:t>，</a:t>
            </a:r>
            <a:r>
              <a:rPr lang="zh-CN" altLang="en-US" sz="2200" dirty="0">
                <a:solidFill>
                  <a:srgbClr val="FF33CC"/>
                </a:solidFill>
                <a:latin typeface="Times New Roman" panose="02020603050405020304" pitchFamily="18" charset="0"/>
              </a:rPr>
              <a:t>往往</a:t>
            </a:r>
            <a:r>
              <a:rPr lang="zh-CN" altLang="en-US" sz="2200" dirty="0">
                <a:latin typeface="宋体" panose="02010600030101010101" pitchFamily="2" charset="-122"/>
              </a:rPr>
              <a:t>代表触发器，但</a:t>
            </a:r>
            <a:r>
              <a:rPr lang="zh-CN" altLang="en-US" sz="2200" dirty="0">
                <a:solidFill>
                  <a:srgbClr val="FF33CC"/>
                </a:solidFill>
                <a:latin typeface="Times New Roman" panose="02020603050405020304" pitchFamily="18" charset="0"/>
              </a:rPr>
              <a:t>不一定</a:t>
            </a:r>
            <a:r>
              <a:rPr lang="zh-CN" altLang="en-US" sz="2200" dirty="0">
                <a:latin typeface="宋体" panose="02010600030101010101" pitchFamily="2" charset="-122"/>
              </a:rPr>
              <a:t>就是触发器（也可以是组合逻辑信号）！</a:t>
            </a:r>
            <a:endParaRPr lang="zh-CN" altLang="en-US" dirty="0">
              <a:latin typeface="宋体" panose="02010600030101010101" pitchFamily="2" charset="-122"/>
            </a:endParaRPr>
          </a:p>
        </p:txBody>
      </p:sp>
      <p:sp>
        <p:nvSpPr>
          <p:cNvPr id="1639428" name="Text Box 4"/>
          <p:cNvSpPr txBox="1"/>
          <p:nvPr/>
        </p:nvSpPr>
        <p:spPr>
          <a:xfrm>
            <a:off x="2144713" y="2770188"/>
            <a:ext cx="4800600" cy="396875"/>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spcBef>
                <a:spcPct val="0"/>
              </a:spcBef>
              <a:buClrTx/>
              <a:buFontTx/>
              <a:buNone/>
            </a:pPr>
            <a:r>
              <a:rPr lang="en-US" altLang="zh-CN" sz="2000" dirty="0">
                <a:solidFill>
                  <a:srgbClr val="FF0066"/>
                </a:solidFill>
                <a:latin typeface="宋体" panose="02010600030101010101" pitchFamily="2" charset="-122"/>
              </a:rPr>
              <a:t>reg</a:t>
            </a:r>
            <a:r>
              <a:rPr lang="en-US" altLang="zh-CN" sz="2000" dirty="0">
                <a:latin typeface="宋体" panose="02010600030101010101" pitchFamily="2" charset="-122"/>
              </a:rPr>
              <a:t> </a:t>
            </a:r>
            <a:r>
              <a:rPr lang="zh-CN" altLang="en-US" sz="2000" dirty="0">
                <a:latin typeface="宋体" panose="02010600030101010101" pitchFamily="2" charset="-122"/>
              </a:rPr>
              <a:t>数据名</a:t>
            </a:r>
            <a:r>
              <a:rPr lang="en-US" altLang="zh-CN" sz="2000" dirty="0">
                <a:latin typeface="宋体" panose="02010600030101010101" pitchFamily="2" charset="-122"/>
              </a:rPr>
              <a:t>1,</a:t>
            </a:r>
            <a:r>
              <a:rPr lang="zh-CN" altLang="en-US" sz="2000" dirty="0">
                <a:latin typeface="宋体" panose="02010600030101010101" pitchFamily="2" charset="-122"/>
              </a:rPr>
              <a:t>数据名</a:t>
            </a:r>
            <a:r>
              <a:rPr lang="en-US" altLang="zh-CN" sz="2000" dirty="0">
                <a:latin typeface="宋体" panose="02010600030101010101" pitchFamily="2" charset="-122"/>
              </a:rPr>
              <a:t>2, </a:t>
            </a:r>
            <a:r>
              <a:rPr lang="en-US" altLang="zh-CN" sz="2000" dirty="0">
                <a:latin typeface="Times New Roman" panose="02020603050405020304" pitchFamily="18" charset="0"/>
              </a:rPr>
              <a:t>……</a:t>
            </a:r>
            <a:r>
              <a:rPr lang="en-US" altLang="zh-CN" sz="2000" dirty="0">
                <a:latin typeface="宋体" panose="02010600030101010101" pitchFamily="2" charset="-122"/>
              </a:rPr>
              <a:t>,</a:t>
            </a:r>
            <a:r>
              <a:rPr lang="zh-CN" altLang="en-US" sz="2000" dirty="0">
                <a:latin typeface="宋体" panose="02010600030101010101" pitchFamily="2" charset="-122"/>
              </a:rPr>
              <a:t>数据名</a:t>
            </a:r>
            <a:r>
              <a:rPr lang="en-US" altLang="zh-CN" sz="2000" dirty="0">
                <a:latin typeface="宋体" panose="02010600030101010101" pitchFamily="2" charset="-122"/>
              </a:rPr>
              <a:t>n;</a:t>
            </a:r>
            <a:endParaRPr lang="en-US" altLang="zh-CN" sz="2000" dirty="0">
              <a:latin typeface="宋体" panose="02010600030101010101" pitchFamily="2" charset="-122"/>
            </a:endParaRPr>
          </a:p>
        </p:txBody>
      </p:sp>
      <p:sp>
        <p:nvSpPr>
          <p:cNvPr id="1639429" name="Text Box 5"/>
          <p:cNvSpPr txBox="1"/>
          <p:nvPr/>
        </p:nvSpPr>
        <p:spPr>
          <a:xfrm>
            <a:off x="990600" y="4114800"/>
            <a:ext cx="5715000" cy="701675"/>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spcBef>
                <a:spcPct val="0"/>
              </a:spcBef>
              <a:buClrTx/>
              <a:buFontTx/>
              <a:buNone/>
            </a:pPr>
            <a:r>
              <a:rPr lang="en-US" altLang="zh-CN" sz="2000" dirty="0">
                <a:solidFill>
                  <a:srgbClr val="FF0066"/>
                </a:solidFill>
                <a:latin typeface="宋体" panose="02010600030101010101" pitchFamily="2" charset="-122"/>
              </a:rPr>
              <a:t>reg[n-1:0]</a:t>
            </a:r>
            <a:r>
              <a:rPr lang="en-US" altLang="zh-CN" sz="2000" dirty="0">
                <a:latin typeface="宋体" panose="02010600030101010101" pitchFamily="2" charset="-122"/>
              </a:rPr>
              <a:t> </a:t>
            </a:r>
            <a:r>
              <a:rPr lang="zh-CN" altLang="en-US" sz="2000" dirty="0">
                <a:latin typeface="宋体" panose="02010600030101010101" pitchFamily="2" charset="-122"/>
              </a:rPr>
              <a:t>数据名</a:t>
            </a:r>
            <a:r>
              <a:rPr lang="en-US" altLang="zh-CN" sz="2000" dirty="0">
                <a:latin typeface="宋体" panose="02010600030101010101" pitchFamily="2" charset="-122"/>
              </a:rPr>
              <a:t>1,</a:t>
            </a:r>
            <a:r>
              <a:rPr lang="zh-CN" altLang="en-US" sz="2000" dirty="0">
                <a:latin typeface="宋体" panose="02010600030101010101" pitchFamily="2" charset="-122"/>
              </a:rPr>
              <a:t>数据名</a:t>
            </a:r>
            <a:r>
              <a:rPr lang="en-US" altLang="zh-CN" sz="2000" dirty="0">
                <a:latin typeface="宋体" panose="02010600030101010101" pitchFamily="2" charset="-122"/>
              </a:rPr>
              <a:t>2, </a:t>
            </a:r>
            <a:r>
              <a:rPr lang="en-US" altLang="zh-CN" sz="2000" dirty="0">
                <a:latin typeface="Times New Roman" panose="02020603050405020304" pitchFamily="18" charset="0"/>
              </a:rPr>
              <a:t>……</a:t>
            </a:r>
            <a:r>
              <a:rPr lang="en-US" altLang="zh-CN" sz="2000" dirty="0">
                <a:latin typeface="宋体" panose="02010600030101010101" pitchFamily="2" charset="-122"/>
              </a:rPr>
              <a:t>,</a:t>
            </a:r>
            <a:r>
              <a:rPr lang="zh-CN" altLang="en-US" sz="2000" dirty="0">
                <a:latin typeface="宋体" panose="02010600030101010101" pitchFamily="2" charset="-122"/>
              </a:rPr>
              <a:t>数据名</a:t>
            </a:r>
            <a:r>
              <a:rPr lang="en-US" altLang="zh-CN" sz="2000" dirty="0">
                <a:latin typeface="宋体" panose="02010600030101010101" pitchFamily="2" charset="-122"/>
              </a:rPr>
              <a:t>m;</a:t>
            </a:r>
            <a:endParaRPr lang="en-US" altLang="zh-CN" sz="2000" dirty="0">
              <a:latin typeface="宋体" panose="02010600030101010101" pitchFamily="2" charset="-122"/>
            </a:endParaRPr>
          </a:p>
          <a:p>
            <a:pPr marL="0" lvl="0" indent="0" algn="just">
              <a:spcBef>
                <a:spcPct val="0"/>
              </a:spcBef>
              <a:buClrTx/>
              <a:buFontTx/>
              <a:buNone/>
            </a:pPr>
            <a:r>
              <a:rPr lang="zh-CN" altLang="en-US" sz="2000" dirty="0">
                <a:latin typeface="宋体" panose="02010600030101010101" pitchFamily="2" charset="-122"/>
              </a:rPr>
              <a:t>或 </a:t>
            </a:r>
            <a:r>
              <a:rPr lang="en-US" altLang="zh-CN" sz="2000" dirty="0">
                <a:solidFill>
                  <a:srgbClr val="FF0066"/>
                </a:solidFill>
                <a:latin typeface="宋体" panose="02010600030101010101" pitchFamily="2" charset="-122"/>
              </a:rPr>
              <a:t>reg[n:1]</a:t>
            </a:r>
            <a:r>
              <a:rPr lang="en-US" altLang="zh-CN" sz="2000" dirty="0">
                <a:latin typeface="宋体" panose="02010600030101010101" pitchFamily="2" charset="-122"/>
              </a:rPr>
              <a:t> </a:t>
            </a:r>
            <a:r>
              <a:rPr lang="zh-CN" altLang="en-US" sz="2000" dirty="0">
                <a:latin typeface="宋体" panose="02010600030101010101" pitchFamily="2" charset="-122"/>
              </a:rPr>
              <a:t>数据名</a:t>
            </a:r>
            <a:r>
              <a:rPr lang="en-US" altLang="zh-CN" sz="2000" dirty="0">
                <a:latin typeface="宋体" panose="02010600030101010101" pitchFamily="2" charset="-122"/>
              </a:rPr>
              <a:t>1,</a:t>
            </a:r>
            <a:r>
              <a:rPr lang="zh-CN" altLang="en-US" sz="2000" dirty="0">
                <a:latin typeface="宋体" panose="02010600030101010101" pitchFamily="2" charset="-122"/>
              </a:rPr>
              <a:t>数据名</a:t>
            </a:r>
            <a:r>
              <a:rPr lang="en-US" altLang="zh-CN" sz="2000" dirty="0">
                <a:latin typeface="宋体" panose="02010600030101010101" pitchFamily="2" charset="-122"/>
              </a:rPr>
              <a:t>2, </a:t>
            </a:r>
            <a:r>
              <a:rPr lang="en-US" altLang="zh-CN" sz="2000" dirty="0">
                <a:latin typeface="Times New Roman" panose="02020603050405020304" pitchFamily="18" charset="0"/>
              </a:rPr>
              <a:t>……</a:t>
            </a:r>
            <a:r>
              <a:rPr lang="en-US" altLang="zh-CN" sz="2000" dirty="0">
                <a:latin typeface="宋体" panose="02010600030101010101" pitchFamily="2" charset="-122"/>
              </a:rPr>
              <a:t>,</a:t>
            </a:r>
            <a:r>
              <a:rPr lang="zh-CN" altLang="en-US" sz="2000" dirty="0">
                <a:latin typeface="宋体" panose="02010600030101010101" pitchFamily="2" charset="-122"/>
              </a:rPr>
              <a:t>数据名</a:t>
            </a:r>
            <a:r>
              <a:rPr lang="en-US" altLang="zh-CN" sz="2000" dirty="0">
                <a:latin typeface="宋体" panose="02010600030101010101" pitchFamily="2" charset="-122"/>
              </a:rPr>
              <a:t>m;</a:t>
            </a:r>
            <a:endParaRPr lang="en-US" altLang="zh-CN" sz="2000" dirty="0">
              <a:latin typeface="宋体" panose="02010600030101010101" pitchFamily="2" charset="-122"/>
            </a:endParaRPr>
          </a:p>
        </p:txBody>
      </p:sp>
      <p:sp>
        <p:nvSpPr>
          <p:cNvPr id="1639430" name="AutoShape 6"/>
          <p:cNvSpPr/>
          <p:nvPr/>
        </p:nvSpPr>
        <p:spPr>
          <a:xfrm>
            <a:off x="2057400" y="5029200"/>
            <a:ext cx="1371600" cy="685800"/>
          </a:xfrm>
          <a:prstGeom prst="wedgeRoundRectCallout">
            <a:avLst>
              <a:gd name="adj1" fmla="val -46991"/>
              <a:gd name="adj2" fmla="val -80093"/>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b="0" dirty="0"/>
              <a:t>每个向量位宽为</a:t>
            </a:r>
            <a:r>
              <a:rPr lang="en-US" altLang="zh-CN" sz="2000" dirty="0">
                <a:solidFill>
                  <a:srgbClr val="FF0066"/>
                </a:solidFill>
              </a:rPr>
              <a:t>n</a:t>
            </a:r>
            <a:endParaRPr lang="en-US" altLang="zh-CN" sz="2000" dirty="0">
              <a:solidFill>
                <a:srgbClr val="FF0066"/>
              </a:solidFill>
            </a:endParaRPr>
          </a:p>
        </p:txBody>
      </p:sp>
      <p:sp>
        <p:nvSpPr>
          <p:cNvPr id="1639431" name="AutoShape 7"/>
          <p:cNvSpPr/>
          <p:nvPr/>
        </p:nvSpPr>
        <p:spPr>
          <a:xfrm>
            <a:off x="6172200" y="5105400"/>
            <a:ext cx="1676400" cy="685800"/>
          </a:xfrm>
          <a:prstGeom prst="wedgeRoundRectCallout">
            <a:avLst>
              <a:gd name="adj1" fmla="val -47537"/>
              <a:gd name="adj2" fmla="val -80093"/>
              <a:gd name="adj3" fmla="val 16667"/>
            </a:avLst>
          </a:prstGeom>
          <a:solidFill>
            <a:srgbClr val="FFCCCC"/>
          </a:solidFill>
          <a:ln w="9525">
            <a:noFill/>
          </a:ln>
          <a:effectLst>
            <a:prstShdw prst="shdw17" dist="17961" dir="2699999">
              <a:srgbClr val="997A7A"/>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b="0" dirty="0"/>
              <a:t>共有</a:t>
            </a:r>
            <a:r>
              <a:rPr lang="en-US" altLang="zh-CN" sz="2000" dirty="0">
                <a:solidFill>
                  <a:srgbClr val="FF0066"/>
                </a:solidFill>
              </a:rPr>
              <a:t>m</a:t>
            </a:r>
            <a:r>
              <a:rPr lang="zh-CN" altLang="en-US" sz="2000" b="0" dirty="0"/>
              <a:t>个</a:t>
            </a:r>
            <a:r>
              <a:rPr lang="en-US" altLang="zh-CN" sz="2000" b="0" dirty="0"/>
              <a:t>reg</a:t>
            </a:r>
            <a:r>
              <a:rPr lang="zh-CN" altLang="en-US" sz="2000" b="0" dirty="0"/>
              <a:t>型向量</a:t>
            </a:r>
            <a:endParaRPr lang="zh-CN" altLang="en-US" sz="2000" b="0" dirty="0"/>
          </a:p>
        </p:txBody>
      </p:sp>
      <p:sp>
        <p:nvSpPr>
          <p:cNvPr id="1639432" name="Text Box 8"/>
          <p:cNvSpPr txBox="1"/>
          <p:nvPr/>
        </p:nvSpPr>
        <p:spPr>
          <a:xfrm>
            <a:off x="0" y="5867400"/>
            <a:ext cx="8915400" cy="493713"/>
          </a:xfrm>
          <a:prstGeom prst="rect">
            <a:avLst/>
          </a:prstGeom>
          <a:no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471805" lvl="1" indent="293370" algn="just">
              <a:lnSpc>
                <a:spcPct val="110000"/>
              </a:lnSpc>
            </a:pPr>
            <a:r>
              <a:rPr lang="en-US" altLang="zh-CN" dirty="0">
                <a:latin typeface="宋体" panose="02010600030101010101" pitchFamily="2" charset="-122"/>
              </a:rPr>
              <a:t>[</a:t>
            </a:r>
            <a:r>
              <a:rPr lang="zh-CN" altLang="en-US" dirty="0">
                <a:solidFill>
                  <a:srgbClr val="FF0066"/>
                </a:solidFill>
                <a:latin typeface="Times New Roman" panose="02020603050405020304" pitchFamily="18" charset="0"/>
              </a:rPr>
              <a:t>例</a:t>
            </a:r>
            <a:r>
              <a:rPr lang="en-US" altLang="zh-CN" dirty="0">
                <a:latin typeface="宋体" panose="02010600030101010101" pitchFamily="2" charset="-122"/>
              </a:rPr>
              <a:t>] reg[4:1] regc,regd; /</a:t>
            </a:r>
            <a:r>
              <a:rPr lang="en-US" altLang="zh-CN" sz="2200" dirty="0">
                <a:latin typeface="宋体" panose="02010600030101010101" pitchFamily="2" charset="-122"/>
              </a:rPr>
              <a:t>/</a:t>
            </a:r>
            <a:r>
              <a:rPr lang="en-US" altLang="zh-CN" sz="2200" dirty="0">
                <a:latin typeface="华文楷体" panose="02010600040101010101" pitchFamily="2" charset="-122"/>
                <a:ea typeface="华文楷体" panose="02010600040101010101" pitchFamily="2" charset="-122"/>
              </a:rPr>
              <a:t>regc,regd</a:t>
            </a:r>
            <a:r>
              <a:rPr lang="zh-CN" altLang="en-US" sz="2200" dirty="0">
                <a:latin typeface="华文楷体" panose="02010600040101010101" pitchFamily="2" charset="-122"/>
                <a:ea typeface="华文楷体" panose="02010600040101010101" pitchFamily="2" charset="-122"/>
              </a:rPr>
              <a:t>为</a:t>
            </a:r>
            <a:r>
              <a:rPr lang="en-US" altLang="zh-CN" sz="2200" dirty="0">
                <a:latin typeface="华文楷体" panose="02010600040101010101" pitchFamily="2" charset="-122"/>
                <a:ea typeface="华文楷体" panose="02010600040101010101" pitchFamily="2" charset="-122"/>
              </a:rPr>
              <a:t>4</a:t>
            </a:r>
            <a:r>
              <a:rPr lang="zh-CN" altLang="en-US" sz="2200" dirty="0">
                <a:latin typeface="华文楷体" panose="02010600040101010101" pitchFamily="2" charset="-122"/>
                <a:ea typeface="华文楷体" panose="02010600040101010101" pitchFamily="2" charset="-122"/>
              </a:rPr>
              <a:t>位宽的</a:t>
            </a:r>
            <a:r>
              <a:rPr lang="en-US" altLang="zh-CN" sz="2200" dirty="0">
                <a:latin typeface="华文楷体" panose="02010600040101010101" pitchFamily="2" charset="-122"/>
                <a:ea typeface="华文楷体" panose="02010600040101010101" pitchFamily="2" charset="-122"/>
              </a:rPr>
              <a:t>reg</a:t>
            </a:r>
            <a:r>
              <a:rPr lang="zh-CN" altLang="en-US" sz="2200" dirty="0">
                <a:latin typeface="华文楷体" panose="02010600040101010101" pitchFamily="2" charset="-122"/>
                <a:ea typeface="华文楷体" panose="02010600040101010101" pitchFamily="2" charset="-122"/>
              </a:rPr>
              <a:t>型向量</a:t>
            </a:r>
            <a:endParaRPr lang="zh-CN" altLang="en-US" sz="2200" dirty="0">
              <a:latin typeface="华文楷体" panose="02010600040101010101" pitchFamily="2" charset="-122"/>
              <a:ea typeface="华文楷体" panose="02010600040101010101" pitchFamily="2" charset="-122"/>
            </a:endParaRPr>
          </a:p>
        </p:txBody>
      </p:sp>
      <p:sp>
        <p:nvSpPr>
          <p:cNvPr id="1639433" name="Rectangle 9"/>
          <p:cNvSpPr/>
          <p:nvPr/>
        </p:nvSpPr>
        <p:spPr>
          <a:xfrm>
            <a:off x="914400" y="3505200"/>
            <a:ext cx="3089275" cy="466725"/>
          </a:xfrm>
          <a:prstGeom prst="rect">
            <a:avLst/>
          </a:prstGeom>
          <a:solidFill>
            <a:srgbClr val="FFCC99"/>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en-US" altLang="zh-CN" dirty="0">
                <a:latin typeface="宋体" panose="02010600030101010101" pitchFamily="2" charset="-122"/>
              </a:rPr>
              <a:t>reg</a:t>
            </a:r>
            <a:r>
              <a:rPr lang="zh-CN" altLang="en-US" dirty="0">
                <a:latin typeface="宋体" panose="02010600030101010101" pitchFamily="2" charset="-122"/>
              </a:rPr>
              <a:t>型向量（总线）</a:t>
            </a:r>
            <a:endParaRPr lang="zh-CN" altLang="en-US" dirty="0">
              <a:latin typeface="宋体" panose="02010600030101010101" pitchFamily="2" charset="-122"/>
            </a:endParaRPr>
          </a:p>
        </p:txBody>
      </p:sp>
      <p:sp>
        <p:nvSpPr>
          <p:cNvPr id="1639434" name="Rectangle 10"/>
          <p:cNvSpPr>
            <a:spLocks noChangeArrowheads="1"/>
          </p:cNvSpPr>
          <p:nvPr/>
        </p:nvSpPr>
        <p:spPr bwMode="auto">
          <a:xfrm>
            <a:off x="1133475" y="2741613"/>
            <a:ext cx="819150" cy="446088"/>
          </a:xfrm>
          <a:prstGeom prst="rect">
            <a:avLst/>
          </a:prstGeom>
          <a:noFill/>
          <a:ln w="25400">
            <a:solidFill>
              <a:srgbClr val="FF9900"/>
            </a:solidFill>
            <a:miter lim="800000"/>
          </a:ln>
          <a:effectLst/>
          <a:extLst>
            <a:ext uri="{909E8E84-426E-40DD-AFC4-6F175D3DCCD1}">
              <a14:hiddenFill xmlns:a14="http://schemas.microsoft.com/office/drawing/2010/main">
                <a:gradFill rotWithShape="0">
                  <a:gsLst>
                    <a:gs pos="0">
                      <a:srgbClr val="8488C4"/>
                    </a:gs>
                    <a:gs pos="53000">
                      <a:srgbClr val="D4DEFF"/>
                    </a:gs>
                    <a:gs pos="83000">
                      <a:srgbClr val="D4DEFF"/>
                    </a:gs>
                    <a:gs pos="100000">
                      <a:srgbClr val="96AB94"/>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90000"/>
              </a:lnSpc>
              <a:spcBef>
                <a:spcPct val="30000"/>
              </a:spcBef>
              <a:spcAft>
                <a:spcPct val="0"/>
              </a:spcAft>
              <a:buClr>
                <a:schemeClr val="tx2"/>
              </a:buClr>
              <a:buSzPct val="85000"/>
              <a:buFont typeface="Wingdings" panose="05000000000000000000" pitchFamily="2" charset="2"/>
              <a:buNone/>
              <a:defRPr/>
            </a:pPr>
            <a:r>
              <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rPr>
              <a:t>格式</a:t>
            </a:r>
            <a:endPar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彩云" panose="02010800040101010101" pitchFamily="2" charset="-122"/>
              <a:ea typeface="华文彩云" panose="02010800040101010101" pitchFamily="2" charset="-122"/>
              <a:cs typeface="+mn-cs"/>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39427"/>
                                        </p:tgtEl>
                                        <p:attrNameLst>
                                          <p:attrName>style.visibility</p:attrName>
                                        </p:attrNameLst>
                                      </p:cBhvr>
                                      <p:to>
                                        <p:strVal val="visible"/>
                                      </p:to>
                                    </p:set>
                                    <p:anim calcmode="lin" valueType="num">
                                      <p:cBhvr additive="base">
                                        <p:cTn id="7" dur="500" fill="hold"/>
                                        <p:tgtEl>
                                          <p:spTgt spid="1639427"/>
                                        </p:tgtEl>
                                        <p:attrNameLst>
                                          <p:attrName>ppt_x</p:attrName>
                                        </p:attrNameLst>
                                      </p:cBhvr>
                                      <p:tavLst>
                                        <p:tav tm="0">
                                          <p:val>
                                            <p:strVal val="0-#ppt_w/2"/>
                                          </p:val>
                                        </p:tav>
                                        <p:tav tm="100000">
                                          <p:val>
                                            <p:strVal val="#ppt_x"/>
                                          </p:val>
                                        </p:tav>
                                      </p:tavLst>
                                    </p:anim>
                                    <p:anim calcmode="lin" valueType="num">
                                      <p:cBhvr additive="base">
                                        <p:cTn id="8" dur="500" fill="hold"/>
                                        <p:tgtEl>
                                          <p:spTgt spid="16394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639434"/>
                                        </p:tgtEl>
                                        <p:attrNameLst>
                                          <p:attrName>style.visibility</p:attrName>
                                        </p:attrNameLst>
                                      </p:cBhvr>
                                      <p:to>
                                        <p:strVal val="visible"/>
                                      </p:to>
                                    </p:set>
                                    <p:anim calcmode="lin" valueType="num">
                                      <p:cBhvr>
                                        <p:cTn id="13" dur="500" fill="hold"/>
                                        <p:tgtEl>
                                          <p:spTgt spid="1639434"/>
                                        </p:tgtEl>
                                        <p:attrNameLst>
                                          <p:attrName>ppt_w</p:attrName>
                                        </p:attrNameLst>
                                      </p:cBhvr>
                                      <p:tavLst>
                                        <p:tav tm="0">
                                          <p:val>
                                            <p:fltVal val="0.000000"/>
                                          </p:val>
                                        </p:tav>
                                        <p:tav tm="100000">
                                          <p:val>
                                            <p:strVal val="#ppt_w"/>
                                          </p:val>
                                        </p:tav>
                                      </p:tavLst>
                                    </p:anim>
                                    <p:anim calcmode="lin" valueType="num">
                                      <p:cBhvr>
                                        <p:cTn id="14" dur="500" fill="hold"/>
                                        <p:tgtEl>
                                          <p:spTgt spid="1639434"/>
                                        </p:tgtEl>
                                        <p:attrNameLst>
                                          <p:attrName>ppt_h</p:attrName>
                                        </p:attrNameLst>
                                      </p:cBhvr>
                                      <p:tavLst>
                                        <p:tav tm="0">
                                          <p:val>
                                            <p:fltVal val="0.000000"/>
                                          </p:val>
                                        </p:tav>
                                        <p:tav tm="100000">
                                          <p:val>
                                            <p:strVal val="#ppt_h"/>
                                          </p:val>
                                        </p:tav>
                                      </p:tavLst>
                                    </p:anim>
                                  </p:childTnLst>
                                </p:cTn>
                              </p:par>
                            </p:childTnLst>
                          </p:cTn>
                        </p:par>
                        <p:par>
                          <p:cTn id="15" fill="hold">
                            <p:stCondLst>
                              <p:cond delay="500"/>
                            </p:stCondLst>
                            <p:childTnLst>
                              <p:par>
                                <p:cTn id="16" presetID="16" presetClass="entr" presetSubtype="42" fill="hold" grpId="0" nodeType="afterEffect">
                                  <p:stCondLst>
                                    <p:cond delay="0"/>
                                  </p:stCondLst>
                                  <p:childTnLst>
                                    <p:set>
                                      <p:cBhvr>
                                        <p:cTn id="17" dur="1" fill="hold">
                                          <p:stCondLst>
                                            <p:cond delay="0"/>
                                          </p:stCondLst>
                                        </p:cTn>
                                        <p:tgtEl>
                                          <p:spTgt spid="1639428"/>
                                        </p:tgtEl>
                                        <p:attrNameLst>
                                          <p:attrName>style.visibility</p:attrName>
                                        </p:attrNameLst>
                                      </p:cBhvr>
                                      <p:to>
                                        <p:strVal val="visible"/>
                                      </p:to>
                                    </p:set>
                                    <p:animEffect transition="in" filter="barn(outHorizontal)">
                                      <p:cBhvr>
                                        <p:cTn id="18" dur="500"/>
                                        <p:tgtEl>
                                          <p:spTgt spid="1639428"/>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1639433"/>
                                        </p:tgtEl>
                                        <p:attrNameLst>
                                          <p:attrName>style.visibility</p:attrName>
                                        </p:attrNameLst>
                                      </p:cBhvr>
                                      <p:to>
                                        <p:strVal val="visible"/>
                                      </p:to>
                                    </p:set>
                                    <p:anim calcmode="lin" valueType="num">
                                      <p:cBhvr>
                                        <p:cTn id="23" dur="500" fill="hold"/>
                                        <p:tgtEl>
                                          <p:spTgt spid="1639433"/>
                                        </p:tgtEl>
                                        <p:attrNameLst>
                                          <p:attrName>ppt_w</p:attrName>
                                        </p:attrNameLst>
                                      </p:cBhvr>
                                      <p:tavLst>
                                        <p:tav tm="0">
                                          <p:val>
                                            <p:fltVal val="0.000000"/>
                                          </p:val>
                                        </p:tav>
                                        <p:tav tm="100000">
                                          <p:val>
                                            <p:strVal val="#ppt_w"/>
                                          </p:val>
                                        </p:tav>
                                      </p:tavLst>
                                    </p:anim>
                                    <p:anim calcmode="lin" valueType="num">
                                      <p:cBhvr>
                                        <p:cTn id="24" dur="500" fill="hold"/>
                                        <p:tgtEl>
                                          <p:spTgt spid="1639433"/>
                                        </p:tgtEl>
                                        <p:attrNameLst>
                                          <p:attrName>ppt_h</p:attrName>
                                        </p:attrNameLst>
                                      </p:cBhvr>
                                      <p:tavLst>
                                        <p:tav tm="0">
                                          <p:val>
                                            <p:fltVal val="0.00000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1639429"/>
                                        </p:tgtEl>
                                        <p:attrNameLst>
                                          <p:attrName>style.visibility</p:attrName>
                                        </p:attrNameLst>
                                      </p:cBhvr>
                                      <p:to>
                                        <p:strVal val="visible"/>
                                      </p:to>
                                    </p:set>
                                    <p:animEffect transition="in" filter="barn(outHorizontal)">
                                      <p:cBhvr>
                                        <p:cTn id="29" dur="500"/>
                                        <p:tgtEl>
                                          <p:spTgt spid="163942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639430"/>
                                        </p:tgtEl>
                                        <p:attrNameLst>
                                          <p:attrName>style.visibility</p:attrName>
                                        </p:attrNameLst>
                                      </p:cBhvr>
                                      <p:to>
                                        <p:strVal val="visible"/>
                                      </p:to>
                                    </p:set>
                                    <p:animEffect transition="in" filter="dissolve">
                                      <p:cBhvr>
                                        <p:cTn id="34" dur="500"/>
                                        <p:tgtEl>
                                          <p:spTgt spid="1639430"/>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639431"/>
                                        </p:tgtEl>
                                        <p:attrNameLst>
                                          <p:attrName>style.visibility</p:attrName>
                                        </p:attrNameLst>
                                      </p:cBhvr>
                                      <p:to>
                                        <p:strVal val="visible"/>
                                      </p:to>
                                    </p:set>
                                    <p:animEffect transition="in" filter="dissolve">
                                      <p:cBhvr>
                                        <p:cTn id="39" dur="500"/>
                                        <p:tgtEl>
                                          <p:spTgt spid="1639431"/>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639432"/>
                                        </p:tgtEl>
                                        <p:attrNameLst>
                                          <p:attrName>style.visibility</p:attrName>
                                        </p:attrNameLst>
                                      </p:cBhvr>
                                      <p:to>
                                        <p:strVal val="visible"/>
                                      </p:to>
                                    </p:set>
                                    <p:anim calcmode="lin" valueType="num">
                                      <p:cBhvr additive="base">
                                        <p:cTn id="44" dur="500" fill="hold"/>
                                        <p:tgtEl>
                                          <p:spTgt spid="1639432"/>
                                        </p:tgtEl>
                                        <p:attrNameLst>
                                          <p:attrName>ppt_x</p:attrName>
                                        </p:attrNameLst>
                                      </p:cBhvr>
                                      <p:tavLst>
                                        <p:tav tm="0">
                                          <p:val>
                                            <p:strVal val="0-#ppt_w/2"/>
                                          </p:val>
                                        </p:tav>
                                        <p:tav tm="100000">
                                          <p:val>
                                            <p:strVal val="#ppt_x"/>
                                          </p:val>
                                        </p:tav>
                                      </p:tavLst>
                                    </p:anim>
                                    <p:anim calcmode="lin" valueType="num">
                                      <p:cBhvr additive="base">
                                        <p:cTn id="45" dur="500" fill="hold"/>
                                        <p:tgtEl>
                                          <p:spTgt spid="16394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427" grpId="0"/>
      <p:bldP spid="1639428" grpId="0" animBg="1"/>
      <p:bldP spid="1639429" grpId="0" animBg="1"/>
      <p:bldP spid="1639430" grpId="0" animBg="1"/>
      <p:bldP spid="1639431" grpId="0" animBg="1"/>
      <p:bldP spid="1639432" grpId="0"/>
      <p:bldP spid="1639433" grpId="0" animBg="1"/>
      <p:bldP spid="16394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037762" name="Rectangle 2"/>
          <p:cNvSpPr>
            <a:spLocks noGrp="1"/>
          </p:cNvSpPr>
          <p:nvPr>
            <p:ph type="title"/>
          </p:nvPr>
        </p:nvSpPr>
        <p:spPr>
          <a:xfrm>
            <a:off x="2133600" y="161925"/>
            <a:ext cx="5502275" cy="609600"/>
          </a:xfrm>
          <a:ln/>
        </p:spPr>
        <p:txBody>
          <a:bodyPr vert="horz" wrap="square" lIns="91440" tIns="45720" rIns="91440" bIns="45720" anchor="b" anchorCtr="0"/>
          <a:p>
            <a:pPr eaLnBrk="1" hangingPunct="1"/>
            <a:r>
              <a:rPr lang="en-US" altLang="zh-CN" sz="3200" dirty="0">
                <a:latin typeface="华文楷体" panose="02010600040101010101" pitchFamily="2" charset="-122"/>
              </a:rPr>
              <a:t>2  Verilog HDL</a:t>
            </a:r>
            <a:r>
              <a:rPr lang="zh-CN" altLang="en-US" sz="3200" dirty="0">
                <a:latin typeface="华文楷体" panose="02010600040101010101" pitchFamily="2" charset="-122"/>
              </a:rPr>
              <a:t>基本结构</a:t>
            </a:r>
            <a:endParaRPr lang="zh-CN" altLang="en-US" sz="3200" dirty="0">
              <a:latin typeface="华文楷体" panose="02010600040101010101" pitchFamily="2" charset="-122"/>
            </a:endParaRPr>
          </a:p>
        </p:txBody>
      </p:sp>
      <p:sp>
        <p:nvSpPr>
          <p:cNvPr id="2037763" name="Rectangle 3"/>
          <p:cNvSpPr>
            <a:spLocks noGrp="1"/>
          </p:cNvSpPr>
          <p:nvPr>
            <p:ph idx="1"/>
          </p:nvPr>
        </p:nvSpPr>
        <p:spPr>
          <a:xfrm>
            <a:off x="2000250" y="2914650"/>
            <a:ext cx="5805488" cy="3090863"/>
          </a:xfrm>
          <a:ln/>
        </p:spPr>
        <p:txBody>
          <a:bodyPr vert="horz" wrap="square" lIns="91440" tIns="45720" rIns="91440" bIns="45720" anchor="t" anchorCtr="0"/>
          <a:p>
            <a:pPr eaLnBrk="1" hangingPunct="1">
              <a:lnSpc>
                <a:spcPct val="110000"/>
              </a:lnSpc>
              <a:buNone/>
            </a:pPr>
            <a:r>
              <a:rPr lang="zh-CN" altLang="en-US" sz="2800" dirty="0">
                <a:solidFill>
                  <a:srgbClr val="FF0000"/>
                </a:solidFill>
                <a:latin typeface="华文楷体" panose="02010600040101010101" pitchFamily="2" charset="-122"/>
                <a:ea typeface="华文楷体" panose="02010600040101010101" pitchFamily="2" charset="-122"/>
              </a:rPr>
              <a:t>一、简单的</a:t>
            </a:r>
            <a:r>
              <a:rPr lang="en-US" altLang="zh-CN" sz="2800" dirty="0">
                <a:solidFill>
                  <a:srgbClr val="FF0000"/>
                </a:solidFill>
                <a:latin typeface="华文楷体" panose="02010600040101010101" pitchFamily="2" charset="-122"/>
                <a:ea typeface="华文楷体" panose="02010600040101010101" pitchFamily="2" charset="-122"/>
              </a:rPr>
              <a:t>Verilog HDL</a:t>
            </a:r>
            <a:r>
              <a:rPr lang="zh-CN" altLang="en-US" sz="2800" dirty="0">
                <a:solidFill>
                  <a:srgbClr val="FF0000"/>
                </a:solidFill>
                <a:latin typeface="华文楷体" panose="02010600040101010101" pitchFamily="2" charset="-122"/>
                <a:ea typeface="华文楷体" panose="02010600040101010101" pitchFamily="2" charset="-122"/>
              </a:rPr>
              <a:t>例子</a:t>
            </a:r>
            <a:endParaRPr lang="zh-CN" altLang="en-US" sz="2800" dirty="0">
              <a:solidFill>
                <a:srgbClr val="FF0000"/>
              </a:solidFill>
              <a:latin typeface="华文楷体" panose="02010600040101010101" pitchFamily="2" charset="-122"/>
              <a:ea typeface="华文楷体" panose="02010600040101010101" pitchFamily="2" charset="-122"/>
            </a:endParaRPr>
          </a:p>
          <a:p>
            <a:pPr eaLnBrk="1" hangingPunct="1">
              <a:lnSpc>
                <a:spcPct val="90000"/>
              </a:lnSpc>
              <a:buNone/>
            </a:pPr>
            <a:r>
              <a:rPr lang="zh-CN" altLang="en-US" sz="2800" dirty="0">
                <a:solidFill>
                  <a:srgbClr val="FF0000"/>
                </a:solidFill>
                <a:latin typeface="华文楷体" panose="02010600040101010101" pitchFamily="2" charset="-122"/>
                <a:ea typeface="华文楷体" panose="02010600040101010101" pitchFamily="2" charset="-122"/>
              </a:rPr>
              <a:t>二、</a:t>
            </a:r>
            <a:r>
              <a:rPr lang="en-US" altLang="zh-CN" sz="2800" dirty="0">
                <a:solidFill>
                  <a:srgbClr val="FF0000"/>
                </a:solidFill>
                <a:latin typeface="华文楷体" panose="02010600040101010101" pitchFamily="2" charset="-122"/>
                <a:ea typeface="华文楷体" panose="02010600040101010101" pitchFamily="2" charset="-122"/>
              </a:rPr>
              <a:t>Verilog HDL</a:t>
            </a:r>
            <a:r>
              <a:rPr lang="zh-CN" altLang="en-US" sz="2800" dirty="0">
                <a:solidFill>
                  <a:srgbClr val="FF0000"/>
                </a:solidFill>
                <a:latin typeface="华文楷体" panose="02010600040101010101" pitchFamily="2" charset="-122"/>
                <a:ea typeface="华文楷体" panose="02010600040101010101" pitchFamily="2" charset="-122"/>
              </a:rPr>
              <a:t>模块的结构</a:t>
            </a:r>
            <a:endParaRPr lang="zh-CN" altLang="en-US" sz="2800" dirty="0">
              <a:solidFill>
                <a:srgbClr val="FF0000"/>
              </a:solidFill>
              <a:latin typeface="华文楷体" panose="02010600040101010101" pitchFamily="2" charset="-122"/>
              <a:ea typeface="华文楷体" panose="02010600040101010101" pitchFamily="2" charset="-122"/>
            </a:endParaRPr>
          </a:p>
          <a:p>
            <a:pPr eaLnBrk="1" hangingPunct="1">
              <a:lnSpc>
                <a:spcPct val="90000"/>
              </a:lnSpc>
              <a:buNone/>
            </a:pPr>
            <a:r>
              <a:rPr lang="zh-CN" altLang="en-US" sz="2800" dirty="0">
                <a:solidFill>
                  <a:srgbClr val="FF0000"/>
                </a:solidFill>
                <a:latin typeface="华文楷体" panose="02010600040101010101" pitchFamily="2" charset="-122"/>
                <a:ea typeface="华文楷体" panose="02010600040101010101" pitchFamily="2" charset="-122"/>
              </a:rPr>
              <a:t>三、逻辑功能定义</a:t>
            </a:r>
            <a:endParaRPr lang="zh-CN" altLang="en-US" sz="2800" dirty="0">
              <a:solidFill>
                <a:srgbClr val="FF0000"/>
              </a:solidFill>
              <a:latin typeface="华文楷体" panose="02010600040101010101" pitchFamily="2" charset="-122"/>
              <a:ea typeface="华文楷体" panose="02010600040101010101" pitchFamily="2" charset="-122"/>
            </a:endParaRPr>
          </a:p>
          <a:p>
            <a:pPr eaLnBrk="1" hangingPunct="1">
              <a:lnSpc>
                <a:spcPct val="90000"/>
              </a:lnSpc>
              <a:buNone/>
            </a:pPr>
            <a:r>
              <a:rPr lang="zh-CN" altLang="en-US" sz="2800" dirty="0">
                <a:solidFill>
                  <a:srgbClr val="FF0000"/>
                </a:solidFill>
                <a:latin typeface="华文楷体" panose="02010600040101010101" pitchFamily="2" charset="-122"/>
                <a:ea typeface="华文楷体" panose="02010600040101010101" pitchFamily="2" charset="-122"/>
              </a:rPr>
              <a:t>四、关键字</a:t>
            </a:r>
            <a:endParaRPr lang="zh-CN" altLang="en-US" sz="2800" dirty="0">
              <a:solidFill>
                <a:srgbClr val="FF0000"/>
              </a:solidFill>
              <a:latin typeface="华文楷体" panose="02010600040101010101" pitchFamily="2" charset="-122"/>
              <a:ea typeface="华文楷体" panose="02010600040101010101" pitchFamily="2" charset="-122"/>
            </a:endParaRPr>
          </a:p>
          <a:p>
            <a:pPr eaLnBrk="1" hangingPunct="1">
              <a:lnSpc>
                <a:spcPct val="90000"/>
              </a:lnSpc>
              <a:buNone/>
            </a:pPr>
            <a:r>
              <a:rPr lang="zh-CN" altLang="en-US" sz="2800" dirty="0">
                <a:solidFill>
                  <a:srgbClr val="FF0000"/>
                </a:solidFill>
                <a:latin typeface="华文楷体" panose="02010600040101010101" pitchFamily="2" charset="-122"/>
                <a:ea typeface="华文楷体" panose="02010600040101010101" pitchFamily="2" charset="-122"/>
              </a:rPr>
              <a:t>五、标识符</a:t>
            </a:r>
            <a:endParaRPr lang="zh-CN" altLang="en-US" sz="2800" dirty="0">
              <a:solidFill>
                <a:srgbClr val="FF0000"/>
              </a:solidFill>
              <a:latin typeface="华文楷体" panose="02010600040101010101" pitchFamily="2" charset="-122"/>
              <a:ea typeface="华文楷体" panose="02010600040101010101" pitchFamily="2" charset="-122"/>
            </a:endParaRPr>
          </a:p>
          <a:p>
            <a:pPr eaLnBrk="1" hangingPunct="1">
              <a:lnSpc>
                <a:spcPct val="90000"/>
              </a:lnSpc>
              <a:buNone/>
            </a:pPr>
            <a:r>
              <a:rPr lang="zh-CN" altLang="en-US" sz="2800" dirty="0">
                <a:solidFill>
                  <a:srgbClr val="FF0000"/>
                </a:solidFill>
                <a:latin typeface="华文楷体" panose="02010600040101010101" pitchFamily="2" charset="-122"/>
                <a:ea typeface="华文楷体" panose="02010600040101010101" pitchFamily="2" charset="-122"/>
              </a:rPr>
              <a:t>六、编写</a:t>
            </a:r>
            <a:r>
              <a:rPr lang="en-US" altLang="zh-CN" sz="2800" dirty="0">
                <a:solidFill>
                  <a:srgbClr val="FF0000"/>
                </a:solidFill>
                <a:latin typeface="华文楷体" panose="02010600040101010101" pitchFamily="2" charset="-122"/>
                <a:ea typeface="华文楷体" panose="02010600040101010101" pitchFamily="2" charset="-122"/>
              </a:rPr>
              <a:t>Verilog HDL</a:t>
            </a:r>
            <a:r>
              <a:rPr lang="zh-CN" altLang="en-US" sz="2800" dirty="0">
                <a:solidFill>
                  <a:srgbClr val="FF0000"/>
                </a:solidFill>
                <a:latin typeface="华文楷体" panose="02010600040101010101" pitchFamily="2" charset="-122"/>
                <a:ea typeface="华文楷体" panose="02010600040101010101" pitchFamily="2" charset="-122"/>
              </a:rPr>
              <a:t>源代码的标准</a:t>
            </a:r>
            <a:endParaRPr lang="zh-CN" altLang="en-US" sz="2800" dirty="0">
              <a:solidFill>
                <a:srgbClr val="FF0000"/>
              </a:solidFill>
              <a:latin typeface="华文楷体" panose="02010600040101010101" pitchFamily="2" charset="-122"/>
              <a:ea typeface="华文楷体" panose="02010600040101010101" pitchFamily="2" charset="-122"/>
            </a:endParaRPr>
          </a:p>
          <a:p>
            <a:pPr eaLnBrk="1" hangingPunct="1">
              <a:lnSpc>
                <a:spcPct val="110000"/>
              </a:lnSpc>
            </a:pPr>
            <a:endParaRPr lang="en-US" altLang="zh-CN" sz="2800" dirty="0">
              <a:solidFill>
                <a:srgbClr val="FF0000"/>
              </a:solidFill>
              <a:latin typeface="华文楷体" panose="02010600040101010101" pitchFamily="2" charset="-122"/>
              <a:ea typeface="华文楷体" panose="02010600040101010101" pitchFamily="2" charset="-122"/>
            </a:endParaRPr>
          </a:p>
        </p:txBody>
      </p:sp>
      <p:sp>
        <p:nvSpPr>
          <p:cNvPr id="2037764" name="Oval 4"/>
          <p:cNvSpPr>
            <a:spLocks noChangeArrowheads="1"/>
          </p:cNvSpPr>
          <p:nvPr/>
        </p:nvSpPr>
        <p:spPr bwMode="auto">
          <a:xfrm>
            <a:off x="2241550" y="1716088"/>
            <a:ext cx="4572000" cy="722313"/>
          </a:xfrm>
          <a:prstGeom prst="ellipse">
            <a:avLst/>
          </a:prstGeom>
          <a:gradFill rotWithShape="0">
            <a:gsLst>
              <a:gs pos="0">
                <a:srgbClr val="66FFFF"/>
              </a:gs>
              <a:gs pos="100000">
                <a:srgbClr val="66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rPr>
              <a:t>内容概要</a:t>
            </a:r>
            <a:endParaRPr kumimoji="0" lang="zh-CN" altLang="en-US" sz="4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037762"/>
                                        </p:tgtEl>
                                        <p:attrNameLst>
                                          <p:attrName>style.visibility</p:attrName>
                                        </p:attrNameLst>
                                      </p:cBhvr>
                                      <p:to>
                                        <p:strVal val="visible"/>
                                      </p:to>
                                    </p:set>
                                    <p:anim calcmode="lin" valueType="num">
                                      <p:cBhvr additive="base">
                                        <p:cTn id="7" dur="500" fill="hold"/>
                                        <p:tgtEl>
                                          <p:spTgt spid="2037762"/>
                                        </p:tgtEl>
                                        <p:attrNameLst>
                                          <p:attrName>ppt_x</p:attrName>
                                        </p:attrNameLst>
                                      </p:cBhvr>
                                      <p:tavLst>
                                        <p:tav tm="0">
                                          <p:val>
                                            <p:strVal val="#ppt_x"/>
                                          </p:val>
                                        </p:tav>
                                        <p:tav tm="100000">
                                          <p:val>
                                            <p:strVal val="#ppt_x"/>
                                          </p:val>
                                        </p:tav>
                                      </p:tavLst>
                                    </p:anim>
                                    <p:anim calcmode="lin" valueType="num">
                                      <p:cBhvr additive="base">
                                        <p:cTn id="8" dur="500" fill="hold"/>
                                        <p:tgtEl>
                                          <p:spTgt spid="203776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2037764"/>
                                        </p:tgtEl>
                                        <p:attrNameLst>
                                          <p:attrName>style.visibility</p:attrName>
                                        </p:attrNameLst>
                                      </p:cBhvr>
                                      <p:to>
                                        <p:strVal val="visible"/>
                                      </p:to>
                                    </p:set>
                                    <p:animEffect transition="in" filter="dissolve">
                                      <p:cBhvr>
                                        <p:cTn id="12" dur="500"/>
                                        <p:tgtEl>
                                          <p:spTgt spid="2037764"/>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037763"/>
                                        </p:tgtEl>
                                        <p:attrNameLst>
                                          <p:attrName>style.visibility</p:attrName>
                                        </p:attrNameLst>
                                      </p:cBhvr>
                                      <p:to>
                                        <p:strVal val="visible"/>
                                      </p:to>
                                    </p:set>
                                    <p:anim calcmode="lin" valueType="num">
                                      <p:cBhvr additive="base">
                                        <p:cTn id="16" dur="500" fill="hold"/>
                                        <p:tgtEl>
                                          <p:spTgt spid="2037763"/>
                                        </p:tgtEl>
                                        <p:attrNameLst>
                                          <p:attrName>ppt_x</p:attrName>
                                        </p:attrNameLst>
                                      </p:cBhvr>
                                      <p:tavLst>
                                        <p:tav tm="0">
                                          <p:val>
                                            <p:strVal val="#ppt_x"/>
                                          </p:val>
                                        </p:tav>
                                        <p:tav tm="100000">
                                          <p:val>
                                            <p:strVal val="#ppt_x"/>
                                          </p:val>
                                        </p:tav>
                                      </p:tavLst>
                                    </p:anim>
                                    <p:anim calcmode="lin" valueType="num">
                                      <p:cBhvr additive="base">
                                        <p:cTn id="17" dur="500" fill="hold"/>
                                        <p:tgtEl>
                                          <p:spTgt spid="203776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1"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62" grpId="0"/>
      <p:bldP spid="2037763" grpId="0"/>
      <p:bldP spid="203776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811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18115" name="Rectangle 2"/>
          <p:cNvSpPr>
            <a:spLocks noGrp="1"/>
          </p:cNvSpPr>
          <p:nvPr>
            <p:ph type="title"/>
          </p:nvPr>
        </p:nvSpPr>
        <p:spPr>
          <a:xfrm>
            <a:off x="685800" y="42863"/>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3  </a:t>
            </a:r>
            <a:r>
              <a:rPr lang="zh-CN" altLang="en-US" dirty="0">
                <a:latin typeface="华文楷体" panose="02010600040101010101" pitchFamily="2" charset="-122"/>
              </a:rPr>
              <a:t>数据类型及常量、变量</a:t>
            </a:r>
            <a:endParaRPr lang="zh-CN" altLang="en-US" dirty="0">
              <a:latin typeface="华文楷体" panose="02010600040101010101" pitchFamily="2" charset="-122"/>
            </a:endParaRPr>
          </a:p>
        </p:txBody>
      </p:sp>
      <p:sp>
        <p:nvSpPr>
          <p:cNvPr id="1641475" name="Rectangle 3"/>
          <p:cNvSpPr>
            <a:spLocks noGrp="1" noChangeArrowheads="1"/>
          </p:cNvSpPr>
          <p:nvPr>
            <p:ph idx="1"/>
          </p:nvPr>
        </p:nvSpPr>
        <p:spPr>
          <a:xfrm>
            <a:off x="312738" y="2003425"/>
            <a:ext cx="5365750" cy="45720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Char char="Ø"/>
              <a:defRPr/>
            </a:pPr>
            <a:r>
              <a:rPr kumimoji="0" lang="zh-CN" altLang="en-US" sz="2400" b="1" i="0" u="none" strike="noStrike" kern="0" cap="none" spc="0" normalizeH="0" baseline="0" noProof="0" smtClean="0">
                <a:ln>
                  <a:noFill/>
                </a:ln>
                <a:solidFill>
                  <a:schemeClr val="tx1"/>
                </a:solidFill>
                <a:effectLst/>
                <a:uLnTx/>
                <a:uFillTx/>
                <a:latin typeface="宋体" panose="02010600030101010101" pitchFamily="2" charset="-122"/>
                <a:ea typeface="+mn-ea"/>
                <a:cs typeface="+mn-cs"/>
              </a:rPr>
              <a:t>用</a:t>
            </a:r>
            <a:r>
              <a:rPr kumimoji="0" lang="zh-CN" altLang="zh-CN" sz="2400" b="1" i="0" u="none" strike="noStrike" kern="0" cap="none" spc="0" normalizeH="0" baseline="0" noProof="0" smtClean="0">
                <a:ln>
                  <a:noFill/>
                </a:ln>
                <a:solidFill>
                  <a:schemeClr val="tx1"/>
                </a:solidFill>
                <a:effectLst/>
                <a:uLnTx/>
                <a:uFillTx/>
                <a:latin typeface="宋体" panose="02010600030101010101" pitchFamily="2" charset="-122"/>
                <a:ea typeface="+mn-ea"/>
                <a:cs typeface="+mn-cs"/>
              </a:rPr>
              <a:t>reg</a:t>
            </a:r>
            <a:r>
              <a:rPr kumimoji="0" lang="zh-CN" altLang="en-US" sz="2400" b="1" i="0" u="none" strike="noStrike" kern="0" cap="none" spc="0" normalizeH="0" baseline="0" noProof="0" smtClean="0">
                <a:ln>
                  <a:noFill/>
                </a:ln>
                <a:solidFill>
                  <a:schemeClr val="tx1"/>
                </a:solidFill>
                <a:effectLst/>
                <a:uLnTx/>
                <a:uFillTx/>
                <a:latin typeface="宋体" panose="02010600030101010101" pitchFamily="2" charset="-122"/>
                <a:ea typeface="+mn-ea"/>
                <a:cs typeface="+mn-cs"/>
              </a:rPr>
              <a:t>型变量生成</a:t>
            </a:r>
            <a:r>
              <a:rPr kumimoji="0" lang="zh-CN" altLang="en-US" sz="2400" b="1" i="0" u="none" strike="noStrike" kern="0" cap="none" spc="0" normalizeH="0" baseline="0" noProof="0" smtClean="0">
                <a:ln>
                  <a:noFill/>
                </a:ln>
                <a:solidFill>
                  <a:srgbClr val="FF0066"/>
                </a:solidFill>
                <a:effectLst/>
                <a:uLnTx/>
                <a:uFillTx/>
                <a:latin typeface="Times New Roman" panose="02020603050405020304" pitchFamily="18" charset="0"/>
                <a:ea typeface="+mn-ea"/>
                <a:cs typeface="+mn-cs"/>
              </a:rPr>
              <a:t>组合逻辑</a:t>
            </a:r>
            <a:r>
              <a:rPr kumimoji="0" lang="zh-CN" altLang="en-US" sz="2400" b="1" i="0" u="none" strike="noStrike" kern="0" cap="none" spc="0" normalizeH="0" baseline="0" noProof="0" smtClean="0">
                <a:ln>
                  <a:noFill/>
                </a:ln>
                <a:solidFill>
                  <a:schemeClr val="tx1"/>
                </a:solidFill>
                <a:effectLst/>
                <a:uLnTx/>
                <a:uFillTx/>
                <a:latin typeface="宋体" panose="02010600030101010101" pitchFamily="2" charset="-122"/>
                <a:ea typeface="+mn-ea"/>
                <a:cs typeface="+mn-cs"/>
              </a:rPr>
              <a:t>举</a:t>
            </a:r>
            <a:r>
              <a:rPr kumimoji="0" lang="zh-CN" altLang="zh-CN" sz="2400" b="1" i="0" u="none" strike="noStrike" kern="0" cap="none" spc="0" normalizeH="0" baseline="0" noProof="0" smtClean="0">
                <a:ln>
                  <a:noFill/>
                </a:ln>
                <a:solidFill>
                  <a:schemeClr val="tx1"/>
                </a:solidFill>
                <a:effectLst/>
                <a:uLnTx/>
                <a:uFillTx/>
                <a:latin typeface="宋体" panose="02010600030101010101" pitchFamily="2" charset="-122"/>
                <a:ea typeface="+mn-ea"/>
                <a:cs typeface="+mn-cs"/>
              </a:rPr>
              <a:t>例</a:t>
            </a:r>
            <a:r>
              <a:rPr kumimoji="0" lang="zh-CN" altLang="en-US" sz="2400" b="1" i="0" u="none" strike="noStrike" kern="0" cap="none" spc="0" normalizeH="0" baseline="0" noProof="0" smtClean="0">
                <a:ln>
                  <a:noFill/>
                </a:ln>
                <a:solidFill>
                  <a:schemeClr val="tx1"/>
                </a:solidFill>
                <a:effectLst/>
                <a:uLnTx/>
                <a:uFillTx/>
                <a:latin typeface="宋体" panose="02010600030101010101" pitchFamily="2" charset="-122"/>
                <a:ea typeface="+mn-ea"/>
                <a:cs typeface="+mn-cs"/>
              </a:rPr>
              <a:t>：</a:t>
            </a:r>
            <a:r>
              <a:rPr kumimoji="1"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 </a:t>
            </a:r>
            <a:endParaRPr kumimoji="1" lang="zh-CN"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defRPr/>
            </a:pPr>
            <a:r>
              <a:rPr kumimoji="0" lang="zh-CN" altLang="en-US" sz="2400" b="1" i="0" u="none" strike="noStrike" kern="0" cap="none" spc="0" normalizeH="0" baseline="0" noProof="0" smtClean="0">
                <a:ln>
                  <a:noFill/>
                </a:ln>
                <a:solidFill>
                  <a:schemeClr val="tx1"/>
                </a:solidFill>
                <a:effectLst/>
                <a:uLnTx/>
                <a:uFillTx/>
                <a:latin typeface="宋体" panose="02010600030101010101" pitchFamily="2" charset="-122"/>
                <a:ea typeface="+mn-ea"/>
                <a:cs typeface="+mn-cs"/>
              </a:rPr>
              <a:t>	</a:t>
            </a:r>
            <a:r>
              <a:rPr kumimoji="0" lang="zh-CN"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module  rw1( a, b, out1, out2 ) ；</a:t>
            </a:r>
            <a:endParaRPr kumimoji="0" lang="zh-CN"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defRPr/>
            </a:pP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input a, b；</a:t>
            </a:r>
            <a:endParaRPr kumimoji="0" lang="zh-CN"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defRPr/>
            </a:pP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output out1, out2；</a:t>
            </a:r>
            <a:endParaRPr kumimoji="0" lang="zh-CN"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defRPr/>
            </a:pP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zh-CN" sz="2400" b="1" i="0" u="none" strike="noStrike" kern="0" cap="none" spc="0" normalizeH="0" baseline="0" noProof="0" smtClean="0">
                <a:ln>
                  <a:noFill/>
                </a:ln>
                <a:solidFill>
                  <a:srgbClr val="FF6600"/>
                </a:solidFill>
                <a:effectLst/>
                <a:uLnTx/>
                <a:uFillTx/>
                <a:latin typeface="Times New Roman" panose="02020603050405020304" pitchFamily="18" charset="0"/>
                <a:ea typeface="+mn-ea"/>
                <a:cs typeface="+mn-cs"/>
              </a:rPr>
              <a:t>reg out1</a:t>
            </a:r>
            <a:r>
              <a:rPr kumimoji="0" lang="zh-CN"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a:t>
            </a:r>
            <a:endParaRPr kumimoji="0" lang="zh-CN"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defRPr/>
            </a:pP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wire out2；</a:t>
            </a:r>
            <a:endParaRPr kumimoji="0" lang="zh-CN"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defRPr/>
            </a:pPr>
            <a:r>
              <a:rPr kumimoji="0" lang="zh-CN"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zh-CN" sz="2400" b="1" i="0" u="none" strike="noStrike" kern="0" cap="none" spc="0" normalizeH="0" baseline="0" noProof="0" smtClean="0">
                <a:ln>
                  <a:noFill/>
                </a:ln>
                <a:solidFill>
                  <a:srgbClr val="FF0066"/>
                </a:solidFill>
                <a:effectLst/>
                <a:uLnTx/>
                <a:uFillTx/>
                <a:latin typeface="Times New Roman" panose="02020603050405020304" pitchFamily="18" charset="0"/>
                <a:ea typeface="+mn-ea"/>
                <a:cs typeface="+mn-cs"/>
              </a:rPr>
              <a:t>assign out2 = a ；</a:t>
            </a:r>
            <a:endParaRPr kumimoji="0" lang="zh-CN" altLang="zh-CN" sz="2400" b="1" i="0" u="none" strike="noStrike" kern="0" cap="none" spc="0" normalizeH="0" baseline="0" noProof="0" smtClean="0">
              <a:ln>
                <a:noFill/>
              </a:ln>
              <a:solidFill>
                <a:srgbClr val="FF0066"/>
              </a:solidFill>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defRPr/>
            </a:pPr>
            <a:r>
              <a:rPr kumimoji="0" lang="zh-CN"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always @(b)</a:t>
            </a:r>
            <a:endPar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defRPr/>
            </a:pP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zh-CN" sz="2400" b="1" i="0" u="none" strike="noStrike" kern="0" cap="none" spc="0" normalizeH="0" baseline="0" noProof="0" smtClean="0">
                <a:ln>
                  <a:noFill/>
                </a:ln>
                <a:solidFill>
                  <a:srgbClr val="FF0066"/>
                </a:solidFill>
                <a:effectLst/>
                <a:uLnTx/>
                <a:uFillTx/>
                <a:latin typeface="Times New Roman" panose="02020603050405020304" pitchFamily="18" charset="0"/>
                <a:ea typeface="+mn-ea"/>
                <a:cs typeface="+mn-cs"/>
              </a:rPr>
              <a:t>out1 &lt;= ~b；</a:t>
            </a:r>
            <a:endParaRPr kumimoji="0" lang="zh-CN" altLang="zh-CN" sz="2400" b="1" i="0" u="none" strike="noStrike" kern="0" cap="none" spc="0" normalizeH="0" baseline="0" noProof="0" smtClean="0">
              <a:ln>
                <a:noFill/>
              </a:ln>
              <a:solidFill>
                <a:srgbClr val="FF0066"/>
              </a:solidFill>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defRPr/>
            </a:pP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endmodule</a:t>
            </a:r>
            <a:endPar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p:txBody>
      </p:sp>
      <p:sp>
        <p:nvSpPr>
          <p:cNvPr id="218117" name="Rectangle 6"/>
          <p:cNvSpPr/>
          <p:nvPr/>
        </p:nvSpPr>
        <p:spPr>
          <a:xfrm>
            <a:off x="5181600" y="3262313"/>
            <a:ext cx="3200400" cy="2493962"/>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grpSp>
        <p:nvGrpSpPr>
          <p:cNvPr id="1641496" name="Group 24"/>
          <p:cNvGrpSpPr/>
          <p:nvPr/>
        </p:nvGrpSpPr>
        <p:grpSpPr>
          <a:xfrm>
            <a:off x="5434013" y="3719513"/>
            <a:ext cx="2951162" cy="2262187"/>
            <a:chOff x="3480" y="2059"/>
            <a:chExt cx="1859" cy="1425"/>
          </a:xfrm>
        </p:grpSpPr>
        <p:sp>
          <p:nvSpPr>
            <p:cNvPr id="218125" name="Rectangle 5"/>
            <p:cNvSpPr/>
            <p:nvPr/>
          </p:nvSpPr>
          <p:spPr>
            <a:xfrm>
              <a:off x="3480" y="2059"/>
              <a:ext cx="1859" cy="1425"/>
            </a:xfrm>
            <a:prstGeom prst="rect">
              <a:avLst/>
            </a:prstGeom>
            <a:solidFill>
              <a:srgbClr val="99CCFF"/>
            </a:solidFill>
            <a:ln w="9525">
              <a:noFill/>
            </a:ln>
            <a:effectLst>
              <a:outerShdw dist="107763" dir="2699999" algn="ctr" rotWithShape="0">
                <a:srgbClr val="808080"/>
              </a:outerShdw>
            </a:effectLst>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buClr>
                  <a:schemeClr val="tx2"/>
                </a:buClr>
                <a:buFontTx/>
                <a:buNone/>
              </a:pPr>
              <a:endParaRPr lang="en-US" altLang="zh-CN" sz="2000" b="0" dirty="0">
                <a:solidFill>
                  <a:schemeClr val="bg2"/>
                </a:solidFill>
                <a:latin typeface="Times New Roman" panose="02020603050405020304" pitchFamily="18" charset="0"/>
              </a:endParaRPr>
            </a:p>
          </p:txBody>
        </p:sp>
        <p:sp>
          <p:nvSpPr>
            <p:cNvPr id="218126" name="AutoShape 7"/>
            <p:cNvSpPr/>
            <p:nvPr/>
          </p:nvSpPr>
          <p:spPr>
            <a:xfrm rot="5400000">
              <a:off x="4237" y="2299"/>
              <a:ext cx="262" cy="384"/>
            </a:xfrm>
            <a:prstGeom prst="triangle">
              <a:avLst>
                <a:gd name="adj" fmla="val 50000"/>
              </a:avLst>
            </a:prstGeom>
            <a:solidFill>
              <a:schemeClr val="bg2"/>
            </a:solid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218127" name="Line 8"/>
            <p:cNvSpPr/>
            <p:nvPr/>
          </p:nvSpPr>
          <p:spPr>
            <a:xfrm>
              <a:off x="3791" y="2491"/>
              <a:ext cx="385" cy="0"/>
            </a:xfrm>
            <a:prstGeom prst="line">
              <a:avLst/>
            </a:prstGeom>
            <a:ln w="9525" cap="flat" cmpd="sng">
              <a:solidFill>
                <a:schemeClr val="tx1"/>
              </a:solidFill>
              <a:prstDash val="solid"/>
              <a:headEnd type="none" w="med" len="med"/>
              <a:tailEnd type="none" w="med" len="med"/>
            </a:ln>
          </p:spPr>
        </p:sp>
        <p:sp>
          <p:nvSpPr>
            <p:cNvPr id="218128" name="Line 9"/>
            <p:cNvSpPr/>
            <p:nvPr/>
          </p:nvSpPr>
          <p:spPr>
            <a:xfrm>
              <a:off x="4560" y="2491"/>
              <a:ext cx="337" cy="0"/>
            </a:xfrm>
            <a:prstGeom prst="line">
              <a:avLst/>
            </a:prstGeom>
            <a:ln w="9525" cap="flat" cmpd="sng">
              <a:solidFill>
                <a:schemeClr val="tx1"/>
              </a:solidFill>
              <a:prstDash val="solid"/>
              <a:headEnd type="none" w="med" len="med"/>
              <a:tailEnd type="none" w="med" len="med"/>
            </a:ln>
          </p:spPr>
        </p:sp>
        <p:sp>
          <p:nvSpPr>
            <p:cNvPr id="218129" name="AutoShape 10"/>
            <p:cNvSpPr/>
            <p:nvPr/>
          </p:nvSpPr>
          <p:spPr>
            <a:xfrm rot="5400000">
              <a:off x="4237" y="2823"/>
              <a:ext cx="262" cy="384"/>
            </a:xfrm>
            <a:prstGeom prst="triangle">
              <a:avLst>
                <a:gd name="adj" fmla="val 50000"/>
              </a:avLst>
            </a:prstGeom>
            <a:solidFill>
              <a:schemeClr val="bg2"/>
            </a:solid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218130" name="Oval 11"/>
            <p:cNvSpPr/>
            <p:nvPr/>
          </p:nvSpPr>
          <p:spPr>
            <a:xfrm flipV="1">
              <a:off x="4512" y="2971"/>
              <a:ext cx="96" cy="88"/>
            </a:xfrm>
            <a:prstGeom prst="ellipse">
              <a:avLst/>
            </a:prstGeom>
            <a:solidFill>
              <a:schemeClr val="bg2"/>
            </a:solid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218131" name="Line 12"/>
            <p:cNvSpPr/>
            <p:nvPr/>
          </p:nvSpPr>
          <p:spPr>
            <a:xfrm>
              <a:off x="3801" y="3015"/>
              <a:ext cx="375" cy="0"/>
            </a:xfrm>
            <a:prstGeom prst="line">
              <a:avLst/>
            </a:prstGeom>
            <a:ln w="9525" cap="flat" cmpd="sng">
              <a:solidFill>
                <a:schemeClr val="tx1"/>
              </a:solidFill>
              <a:prstDash val="solid"/>
              <a:headEnd type="none" w="med" len="med"/>
              <a:tailEnd type="none" w="med" len="med"/>
            </a:ln>
          </p:spPr>
        </p:sp>
        <p:sp>
          <p:nvSpPr>
            <p:cNvPr id="218132" name="Line 13"/>
            <p:cNvSpPr/>
            <p:nvPr/>
          </p:nvSpPr>
          <p:spPr>
            <a:xfrm>
              <a:off x="4608" y="3015"/>
              <a:ext cx="244" cy="0"/>
            </a:xfrm>
            <a:prstGeom prst="line">
              <a:avLst/>
            </a:prstGeom>
            <a:ln w="9525" cap="flat" cmpd="sng">
              <a:solidFill>
                <a:schemeClr val="tx1"/>
              </a:solidFill>
              <a:prstDash val="solid"/>
              <a:headEnd type="none" w="med" len="med"/>
              <a:tailEnd type="none" w="med" len="med"/>
            </a:ln>
          </p:spPr>
        </p:sp>
        <p:sp>
          <p:nvSpPr>
            <p:cNvPr id="218133" name="Text Box 14"/>
            <p:cNvSpPr txBox="1"/>
            <p:nvPr/>
          </p:nvSpPr>
          <p:spPr>
            <a:xfrm>
              <a:off x="3618" y="2337"/>
              <a:ext cx="240"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a</a:t>
              </a:r>
              <a:endParaRPr lang="en-US" altLang="zh-CN" sz="2000" b="0" dirty="0">
                <a:solidFill>
                  <a:schemeClr val="bg2"/>
                </a:solidFill>
                <a:latin typeface="Times New Roman" panose="02020603050405020304" pitchFamily="18" charset="0"/>
              </a:endParaRPr>
            </a:p>
          </p:txBody>
        </p:sp>
        <p:sp>
          <p:nvSpPr>
            <p:cNvPr id="218134" name="Text Box 15"/>
            <p:cNvSpPr txBox="1"/>
            <p:nvPr/>
          </p:nvSpPr>
          <p:spPr>
            <a:xfrm>
              <a:off x="4819" y="2338"/>
              <a:ext cx="432"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out2</a:t>
              </a:r>
              <a:endParaRPr lang="en-US" altLang="zh-CN" sz="2000" b="0" dirty="0">
                <a:latin typeface="Times New Roman" panose="02020603050405020304" pitchFamily="18" charset="0"/>
              </a:endParaRPr>
            </a:p>
          </p:txBody>
        </p:sp>
        <p:sp>
          <p:nvSpPr>
            <p:cNvPr id="218135" name="Text Box 16"/>
            <p:cNvSpPr txBox="1"/>
            <p:nvPr/>
          </p:nvSpPr>
          <p:spPr>
            <a:xfrm>
              <a:off x="4070" y="2099"/>
              <a:ext cx="624"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dirty="0">
                  <a:solidFill>
                    <a:schemeClr val="bg2"/>
                  </a:solidFill>
                  <a:latin typeface="Times New Roman" panose="02020603050405020304" pitchFamily="18" charset="0"/>
                </a:rPr>
                <a:t>BUFF</a:t>
              </a:r>
              <a:endParaRPr lang="en-US" altLang="zh-CN" sz="2000" dirty="0">
                <a:solidFill>
                  <a:schemeClr val="bg2"/>
                </a:solidFill>
                <a:latin typeface="Times New Roman" panose="02020603050405020304" pitchFamily="18" charset="0"/>
              </a:endParaRPr>
            </a:p>
          </p:txBody>
        </p:sp>
        <p:sp>
          <p:nvSpPr>
            <p:cNvPr id="218136" name="Text Box 17"/>
            <p:cNvSpPr txBox="1"/>
            <p:nvPr/>
          </p:nvSpPr>
          <p:spPr>
            <a:xfrm>
              <a:off x="3646" y="2898"/>
              <a:ext cx="288"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b</a:t>
              </a:r>
              <a:endParaRPr lang="en-US" altLang="zh-CN" sz="2000" b="0" dirty="0">
                <a:latin typeface="Times New Roman" panose="02020603050405020304" pitchFamily="18" charset="0"/>
              </a:endParaRPr>
            </a:p>
          </p:txBody>
        </p:sp>
        <p:sp>
          <p:nvSpPr>
            <p:cNvPr id="218137" name="Text Box 18"/>
            <p:cNvSpPr txBox="1"/>
            <p:nvPr/>
          </p:nvSpPr>
          <p:spPr>
            <a:xfrm>
              <a:off x="4138" y="3189"/>
              <a:ext cx="432"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dirty="0">
                  <a:solidFill>
                    <a:schemeClr val="bg2"/>
                  </a:solidFill>
                  <a:latin typeface="Times New Roman" panose="02020603050405020304" pitchFamily="18" charset="0"/>
                </a:rPr>
                <a:t>INV</a:t>
              </a:r>
              <a:endParaRPr lang="en-US" altLang="zh-CN" sz="2000" dirty="0">
                <a:latin typeface="Times New Roman" panose="02020603050405020304" pitchFamily="18" charset="0"/>
              </a:endParaRPr>
            </a:p>
          </p:txBody>
        </p:sp>
        <p:sp>
          <p:nvSpPr>
            <p:cNvPr id="218138" name="Text Box 19"/>
            <p:cNvSpPr txBox="1"/>
            <p:nvPr/>
          </p:nvSpPr>
          <p:spPr>
            <a:xfrm>
              <a:off x="4808" y="2893"/>
              <a:ext cx="432"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out1</a:t>
              </a:r>
              <a:endParaRPr lang="en-US" altLang="zh-CN" sz="2000" b="0" dirty="0">
                <a:latin typeface="Times New Roman" panose="02020603050405020304" pitchFamily="18" charset="0"/>
              </a:endParaRPr>
            </a:p>
          </p:txBody>
        </p:sp>
      </p:grpSp>
      <p:sp>
        <p:nvSpPr>
          <p:cNvPr id="1641492" name="AutoShape 20"/>
          <p:cNvSpPr/>
          <p:nvPr/>
        </p:nvSpPr>
        <p:spPr>
          <a:xfrm>
            <a:off x="2786063" y="6053138"/>
            <a:ext cx="1905000" cy="381000"/>
          </a:xfrm>
          <a:prstGeom prst="wedgeRoundRectCallout">
            <a:avLst>
              <a:gd name="adj1" fmla="val -57500"/>
              <a:gd name="adj2" fmla="val -95833"/>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b="0" dirty="0"/>
              <a:t>过程赋值语句</a:t>
            </a:r>
            <a:endParaRPr lang="zh-CN" altLang="en-US" sz="2000" b="0" dirty="0">
              <a:solidFill>
                <a:srgbClr val="FF0066"/>
              </a:solidFill>
            </a:endParaRPr>
          </a:p>
        </p:txBody>
      </p:sp>
      <p:sp>
        <p:nvSpPr>
          <p:cNvPr id="1641493" name="AutoShape 21"/>
          <p:cNvSpPr/>
          <p:nvPr/>
        </p:nvSpPr>
        <p:spPr>
          <a:xfrm>
            <a:off x="2743200" y="4092575"/>
            <a:ext cx="1981200" cy="457200"/>
          </a:xfrm>
          <a:prstGeom prst="wedgeRoundRectCallout">
            <a:avLst>
              <a:gd name="adj1" fmla="val -58736"/>
              <a:gd name="adj2" fmla="val 91667"/>
              <a:gd name="adj3" fmla="val 16667"/>
            </a:avLst>
          </a:prstGeom>
          <a:solidFill>
            <a:srgbClr val="FFCC99"/>
          </a:solidFill>
          <a:ln w="9525">
            <a:noFill/>
          </a:ln>
          <a:effectLst>
            <a:prstShdw prst="shdw17" dist="17961" dir="2699999">
              <a:srgbClr val="997A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b="0" dirty="0"/>
              <a:t>连续赋值语句</a:t>
            </a:r>
            <a:endParaRPr lang="zh-CN" altLang="en-US" sz="2000" b="0" dirty="0">
              <a:solidFill>
                <a:srgbClr val="FF0066"/>
              </a:solidFill>
            </a:endParaRPr>
          </a:p>
        </p:txBody>
      </p:sp>
      <p:sp>
        <p:nvSpPr>
          <p:cNvPr id="1641494" name="AutoShape 22"/>
          <p:cNvSpPr/>
          <p:nvPr/>
        </p:nvSpPr>
        <p:spPr>
          <a:xfrm>
            <a:off x="3197225" y="5138738"/>
            <a:ext cx="1371600" cy="457200"/>
          </a:xfrm>
          <a:prstGeom prst="wedgeRoundRectCallout">
            <a:avLst>
              <a:gd name="adj1" fmla="val -95718"/>
              <a:gd name="adj2" fmla="val 11458"/>
              <a:gd name="adj3" fmla="val 16667"/>
            </a:avLst>
          </a:prstGeom>
          <a:solidFill>
            <a:srgbClr val="FFCCFF"/>
          </a:solidFill>
          <a:ln w="9525">
            <a:noFill/>
          </a:ln>
          <a:effectLst>
            <a:prstShdw prst="shdw17" dist="17961" dir="2699999">
              <a:srgbClr val="997A99"/>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dirty="0"/>
              <a:t>电平</a:t>
            </a:r>
            <a:r>
              <a:rPr lang="zh-CN" altLang="en-US" sz="2000" b="0" dirty="0"/>
              <a:t>触发</a:t>
            </a:r>
            <a:endParaRPr lang="zh-CN" altLang="en-US" sz="2000" b="0" dirty="0">
              <a:latin typeface="Times New Roman" panose="02020603050405020304" pitchFamily="18" charset="0"/>
            </a:endParaRPr>
          </a:p>
        </p:txBody>
      </p:sp>
      <p:sp>
        <p:nvSpPr>
          <p:cNvPr id="1641495" name="AutoShape 23" descr="80%"/>
          <p:cNvSpPr/>
          <p:nvPr/>
        </p:nvSpPr>
        <p:spPr>
          <a:xfrm rot="-133237">
            <a:off x="0" y="819150"/>
            <a:ext cx="5130800" cy="1092200"/>
          </a:xfrm>
          <a:prstGeom prst="irregularSeal2">
            <a:avLst/>
          </a:prstGeom>
          <a:pattFill prst="pct80">
            <a:fgClr>
              <a:srgbClr val="FFCCFF"/>
            </a:fgClr>
            <a:bgClr>
              <a:srgbClr val="FFFFFF"/>
            </a:bgClr>
          </a:pattFill>
          <a:ln w="9525">
            <a:noFill/>
          </a:ln>
          <a:effectLst>
            <a:prstShdw prst="shdw17" dist="17961" dir="13499999">
              <a:srgbClr val="997A99"/>
            </a:prstShdw>
          </a:effectLst>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buClr>
                <a:schemeClr val="tx1"/>
              </a:buClr>
              <a:buSzPct val="80000"/>
              <a:buNone/>
            </a:pPr>
            <a:r>
              <a:rPr lang="en-US" altLang="zh-CN" dirty="0">
                <a:solidFill>
                  <a:srgbClr val="009900"/>
                </a:solidFill>
                <a:latin typeface="Times New Roman" panose="02020603050405020304" pitchFamily="18" charset="0"/>
                <a:ea typeface="华文行楷" panose="02010800040101010101" pitchFamily="2" charset="-122"/>
              </a:rPr>
              <a:t>Verilog</a:t>
            </a:r>
            <a:r>
              <a:rPr lang="zh-CN" altLang="zh-CN" dirty="0">
                <a:solidFill>
                  <a:srgbClr val="009900"/>
                </a:solidFill>
                <a:latin typeface="Times New Roman" panose="02020603050405020304" pitchFamily="18" charset="0"/>
                <a:ea typeface="华文行楷" panose="02010800040101010101" pitchFamily="2" charset="-122"/>
              </a:rPr>
              <a:t>中reg与wire的区别</a:t>
            </a:r>
            <a:endParaRPr lang="zh-CN" altLang="en-US" dirty="0">
              <a:solidFill>
                <a:srgbClr val="009900"/>
              </a:solidFill>
              <a:latin typeface="Times New Roman" panose="02020603050405020304" pitchFamily="18" charset="0"/>
              <a:ea typeface="华文行楷" panose="02010800040101010101" pitchFamily="2" charset="-122"/>
            </a:endParaRPr>
          </a:p>
        </p:txBody>
      </p:sp>
      <p:sp>
        <p:nvSpPr>
          <p:cNvPr id="1641497" name="Rectangle 25"/>
          <p:cNvSpPr/>
          <p:nvPr/>
        </p:nvSpPr>
        <p:spPr>
          <a:xfrm>
            <a:off x="5170488" y="1463675"/>
            <a:ext cx="3849687" cy="1371600"/>
          </a:xfrm>
          <a:prstGeom prst="rect">
            <a:avLst/>
          </a:prstGeom>
          <a:solidFill>
            <a:srgbClr val="CCECFF"/>
          </a:solidFill>
          <a:ln w="9525">
            <a:noFill/>
          </a:ln>
          <a:effectLst>
            <a:prstShdw prst="shdw13" dist="53882" dir="13499999">
              <a:schemeClr val="bg2"/>
            </a:prstShdw>
          </a:effectLst>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defTabSz="2716530" eaLnBrk="1" hangingPunct="1">
              <a:lnSpc>
                <a:spcPct val="110000"/>
              </a:lnSpc>
              <a:buNone/>
            </a:pPr>
            <a:r>
              <a:rPr lang="zh-CN" altLang="zh-CN" dirty="0">
                <a:latin typeface="华文新魏" panose="02010800040101010101" pitchFamily="2" charset="-122"/>
                <a:ea typeface="华文新魏" panose="02010800040101010101" pitchFamily="2" charset="-122"/>
              </a:rPr>
              <a:t>reg</a:t>
            </a:r>
            <a:r>
              <a:rPr lang="zh-CN" altLang="en-US" dirty="0">
                <a:latin typeface="华文新魏" panose="02010800040101010101" pitchFamily="2" charset="-122"/>
                <a:ea typeface="华文新魏" panose="02010800040101010101" pitchFamily="2" charset="-122"/>
              </a:rPr>
              <a:t>型变量既可生成触发器，也可生成组合逻辑； </a:t>
            </a:r>
            <a:r>
              <a:rPr lang="zh-CN" altLang="zh-CN" dirty="0">
                <a:latin typeface="华文新魏" panose="02010800040101010101" pitchFamily="2" charset="-122"/>
                <a:ea typeface="华文新魏" panose="02010800040101010101" pitchFamily="2" charset="-122"/>
              </a:rPr>
              <a:t>wire</a:t>
            </a:r>
            <a:r>
              <a:rPr lang="zh-CN" altLang="en-US" dirty="0">
                <a:latin typeface="华文新魏" panose="02010800040101010101" pitchFamily="2" charset="-122"/>
                <a:ea typeface="华文新魏" panose="02010800040101010101" pitchFamily="2" charset="-122"/>
              </a:rPr>
              <a:t>型变量只能生成组合逻辑。</a:t>
            </a:r>
            <a:endParaRPr lang="zh-CN" altLang="en-US" dirty="0">
              <a:latin typeface="华文新魏" panose="02010800040101010101" pitchFamily="2" charset="-122"/>
              <a:ea typeface="华文新魏" panose="02010800040101010101" pitchFamily="2" charset="-122"/>
            </a:endParaRPr>
          </a:p>
        </p:txBody>
      </p:sp>
      <p:sp>
        <p:nvSpPr>
          <p:cNvPr id="1641498" name="Oval 26"/>
          <p:cNvSpPr/>
          <p:nvPr/>
        </p:nvSpPr>
        <p:spPr>
          <a:xfrm>
            <a:off x="7596188" y="5073650"/>
            <a:ext cx="574675" cy="339725"/>
          </a:xfrm>
          <a:prstGeom prst="ellipse">
            <a:avLst/>
          </a:prstGeom>
          <a:noFill/>
          <a:ln w="19050" cap="flat" cmpd="sng">
            <a:solidFill>
              <a:srgbClr val="FF3399"/>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641495"/>
                                        </p:tgtEl>
                                        <p:attrNameLst>
                                          <p:attrName>style.visibility</p:attrName>
                                        </p:attrNameLst>
                                      </p:cBhvr>
                                      <p:to>
                                        <p:strVal val="visible"/>
                                      </p:to>
                                    </p:set>
                                    <p:anim calcmode="lin" valueType="num">
                                      <p:cBhvr>
                                        <p:cTn id="7" dur="500" fill="hold"/>
                                        <p:tgtEl>
                                          <p:spTgt spid="1641495"/>
                                        </p:tgtEl>
                                        <p:attrNameLst>
                                          <p:attrName>ppt_w</p:attrName>
                                        </p:attrNameLst>
                                      </p:cBhvr>
                                      <p:tavLst>
                                        <p:tav tm="0">
                                          <p:val>
                                            <p:fltVal val="0.000000"/>
                                          </p:val>
                                        </p:tav>
                                        <p:tav tm="100000">
                                          <p:val>
                                            <p:strVal val="#ppt_w"/>
                                          </p:val>
                                        </p:tav>
                                      </p:tavLst>
                                    </p:anim>
                                    <p:anim calcmode="lin" valueType="num">
                                      <p:cBhvr>
                                        <p:cTn id="8" dur="500" fill="hold"/>
                                        <p:tgtEl>
                                          <p:spTgt spid="1641495"/>
                                        </p:tgtEl>
                                        <p:attrNameLst>
                                          <p:attrName>ppt_h</p:attrName>
                                        </p:attrNameLst>
                                      </p:cBhvr>
                                      <p:tavLst>
                                        <p:tav tm="0">
                                          <p:val>
                                            <p:fltVal val="0.000000"/>
                                          </p:val>
                                        </p:tav>
                                        <p:tav tm="100000">
                                          <p:val>
                                            <p:strVal val="#ppt_h"/>
                                          </p:val>
                                        </p:tav>
                                      </p:tavLst>
                                    </p:anim>
                                  </p:childTnLst>
                                </p:cTn>
                              </p:par>
                            </p:childTnLst>
                          </p:cTn>
                        </p:par>
                        <p:par>
                          <p:cTn id="9" fill="hold">
                            <p:stCondLst>
                              <p:cond delay="500"/>
                            </p:stCondLst>
                            <p:childTnLst>
                              <p:par>
                                <p:cTn id="10" presetID="2" presetClass="entr" presetSubtype="6" fill="hold" grpId="0" nodeType="afterEffect">
                                  <p:stCondLst>
                                    <p:cond delay="0"/>
                                  </p:stCondLst>
                                  <p:childTnLst>
                                    <p:set>
                                      <p:cBhvr>
                                        <p:cTn id="11" dur="1" fill="hold">
                                          <p:stCondLst>
                                            <p:cond delay="0"/>
                                          </p:stCondLst>
                                        </p:cTn>
                                        <p:tgtEl>
                                          <p:spTgt spid="1641497"/>
                                        </p:tgtEl>
                                        <p:attrNameLst>
                                          <p:attrName>style.visibility</p:attrName>
                                        </p:attrNameLst>
                                      </p:cBhvr>
                                      <p:to>
                                        <p:strVal val="visible"/>
                                      </p:to>
                                    </p:set>
                                    <p:anim calcmode="lin" valueType="num">
                                      <p:cBhvr additive="base">
                                        <p:cTn id="12" dur="500" fill="hold"/>
                                        <p:tgtEl>
                                          <p:spTgt spid="1641497"/>
                                        </p:tgtEl>
                                        <p:attrNameLst>
                                          <p:attrName>ppt_x</p:attrName>
                                        </p:attrNameLst>
                                      </p:cBhvr>
                                      <p:tavLst>
                                        <p:tav tm="0">
                                          <p:val>
                                            <p:strVal val="1+#ppt_w/2"/>
                                          </p:val>
                                        </p:tav>
                                        <p:tav tm="100000">
                                          <p:val>
                                            <p:strVal val="#ppt_x"/>
                                          </p:val>
                                        </p:tav>
                                      </p:tavLst>
                                    </p:anim>
                                    <p:anim calcmode="lin" valueType="num">
                                      <p:cBhvr additive="base">
                                        <p:cTn id="13" dur="500" fill="hold"/>
                                        <p:tgtEl>
                                          <p:spTgt spid="164149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2" fill="hold" grpId="0" nodeType="clickEffect">
                                  <p:stCondLst>
                                    <p:cond delay="0"/>
                                  </p:stCondLst>
                                  <p:childTnLst>
                                    <p:set>
                                      <p:cBhvr>
                                        <p:cTn id="17" dur="1" fill="hold">
                                          <p:stCondLst>
                                            <p:cond delay="0"/>
                                          </p:stCondLst>
                                        </p:cTn>
                                        <p:tgtEl>
                                          <p:spTgt spid="1641475"/>
                                        </p:tgtEl>
                                        <p:attrNameLst>
                                          <p:attrName>style.visibility</p:attrName>
                                        </p:attrNameLst>
                                      </p:cBhvr>
                                      <p:to>
                                        <p:strVal val="visible"/>
                                      </p:to>
                                    </p:set>
                                    <p:anim calcmode="lin" valueType="num">
                                      <p:cBhvr additive="base">
                                        <p:cTn id="18" dur="500" fill="hold"/>
                                        <p:tgtEl>
                                          <p:spTgt spid="1641475"/>
                                        </p:tgtEl>
                                        <p:attrNameLst>
                                          <p:attrName>ppt_x</p:attrName>
                                        </p:attrNameLst>
                                      </p:cBhvr>
                                      <p:tavLst>
                                        <p:tav tm="0">
                                          <p:val>
                                            <p:strVal val="0-#ppt_w/2"/>
                                          </p:val>
                                        </p:tav>
                                        <p:tav tm="100000">
                                          <p:val>
                                            <p:strVal val="#ppt_x"/>
                                          </p:val>
                                        </p:tav>
                                      </p:tavLst>
                                    </p:anim>
                                    <p:anim calcmode="lin" valueType="num">
                                      <p:cBhvr additive="base">
                                        <p:cTn id="19" dur="500" fill="hold"/>
                                        <p:tgtEl>
                                          <p:spTgt spid="164147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641493"/>
                                        </p:tgtEl>
                                        <p:attrNameLst>
                                          <p:attrName>style.visibility</p:attrName>
                                        </p:attrNameLst>
                                      </p:cBhvr>
                                      <p:to>
                                        <p:strVal val="visible"/>
                                      </p:to>
                                    </p:set>
                                    <p:animEffect transition="in" filter="dissolve">
                                      <p:cBhvr>
                                        <p:cTn id="24" dur="500"/>
                                        <p:tgtEl>
                                          <p:spTgt spid="1641493"/>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641492"/>
                                        </p:tgtEl>
                                        <p:attrNameLst>
                                          <p:attrName>style.visibility</p:attrName>
                                        </p:attrNameLst>
                                      </p:cBhvr>
                                      <p:to>
                                        <p:strVal val="visible"/>
                                      </p:to>
                                    </p:set>
                                    <p:animEffect transition="in" filter="dissolve">
                                      <p:cBhvr>
                                        <p:cTn id="29" dur="500"/>
                                        <p:tgtEl>
                                          <p:spTgt spid="164149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641494"/>
                                        </p:tgtEl>
                                        <p:attrNameLst>
                                          <p:attrName>style.visibility</p:attrName>
                                        </p:attrNameLst>
                                      </p:cBhvr>
                                      <p:to>
                                        <p:strVal val="visible"/>
                                      </p:to>
                                    </p:set>
                                    <p:animEffect transition="in" filter="dissolve">
                                      <p:cBhvr>
                                        <p:cTn id="34" dur="500"/>
                                        <p:tgtEl>
                                          <p:spTgt spid="1641494"/>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1641496"/>
                                        </p:tgtEl>
                                        <p:attrNameLst>
                                          <p:attrName>style.visibility</p:attrName>
                                        </p:attrNameLst>
                                      </p:cBhvr>
                                      <p:to>
                                        <p:strVal val="visible"/>
                                      </p:to>
                                    </p:set>
                                    <p:anim calcmode="lin" valueType="num">
                                      <p:cBhvr additive="base">
                                        <p:cTn id="39" dur="500" fill="hold"/>
                                        <p:tgtEl>
                                          <p:spTgt spid="1641496"/>
                                        </p:tgtEl>
                                        <p:attrNameLst>
                                          <p:attrName>ppt_x</p:attrName>
                                        </p:attrNameLst>
                                      </p:cBhvr>
                                      <p:tavLst>
                                        <p:tav tm="0">
                                          <p:val>
                                            <p:strVal val="1+#ppt_w/2"/>
                                          </p:val>
                                        </p:tav>
                                        <p:tav tm="100000">
                                          <p:val>
                                            <p:strVal val="#ppt_x"/>
                                          </p:val>
                                        </p:tav>
                                      </p:tavLst>
                                    </p:anim>
                                    <p:anim calcmode="lin" valueType="num">
                                      <p:cBhvr additive="base">
                                        <p:cTn id="40" dur="500" fill="hold"/>
                                        <p:tgtEl>
                                          <p:spTgt spid="1641496"/>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grpId="0" nodeType="clickEffect">
                                  <p:stCondLst>
                                    <p:cond delay="0"/>
                                  </p:stCondLst>
                                  <p:childTnLst>
                                    <p:set>
                                      <p:cBhvr>
                                        <p:cTn id="44" dur="1" fill="hold">
                                          <p:stCondLst>
                                            <p:cond delay="0"/>
                                          </p:stCondLst>
                                        </p:cTn>
                                        <p:tgtEl>
                                          <p:spTgt spid="1641498"/>
                                        </p:tgtEl>
                                        <p:attrNameLst>
                                          <p:attrName>style.visibility</p:attrName>
                                        </p:attrNameLst>
                                      </p:cBhvr>
                                      <p:to>
                                        <p:strVal val="visible"/>
                                      </p:to>
                                    </p:set>
                                    <p:anim calcmode="lin" valueType="num">
                                      <p:cBhvr>
                                        <p:cTn id="45" dur="500" fill="hold"/>
                                        <p:tgtEl>
                                          <p:spTgt spid="1641498"/>
                                        </p:tgtEl>
                                        <p:attrNameLst>
                                          <p:attrName>ppt_w</p:attrName>
                                        </p:attrNameLst>
                                      </p:cBhvr>
                                      <p:tavLst>
                                        <p:tav tm="0">
                                          <p:val>
                                            <p:fltVal val="0.000000"/>
                                          </p:val>
                                        </p:tav>
                                        <p:tav tm="100000">
                                          <p:val>
                                            <p:strVal val="#ppt_w"/>
                                          </p:val>
                                        </p:tav>
                                      </p:tavLst>
                                    </p:anim>
                                    <p:anim calcmode="lin" valueType="num">
                                      <p:cBhvr>
                                        <p:cTn id="46" dur="500" fill="hold"/>
                                        <p:tgtEl>
                                          <p:spTgt spid="1641498"/>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1475" grpId="0"/>
      <p:bldP spid="1641492" grpId="0" animBg="1"/>
      <p:bldP spid="1641493" grpId="0" animBg="1"/>
      <p:bldP spid="1641494" grpId="0" animBg="1"/>
      <p:bldP spid="1641495" grpId="0" animBg="1"/>
      <p:bldP spid="1641497" grpId="0" animBg="1"/>
      <p:bldP spid="164149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016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20163"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3  </a:t>
            </a:r>
            <a:r>
              <a:rPr lang="zh-CN" altLang="en-US" dirty="0">
                <a:latin typeface="华文楷体" panose="02010600040101010101" pitchFamily="2" charset="-122"/>
              </a:rPr>
              <a:t>数据类型及常量、变量</a:t>
            </a:r>
            <a:endParaRPr lang="zh-CN" altLang="en-US" dirty="0">
              <a:latin typeface="华文楷体" panose="02010600040101010101" pitchFamily="2" charset="-122"/>
            </a:endParaRPr>
          </a:p>
        </p:txBody>
      </p:sp>
      <p:sp>
        <p:nvSpPr>
          <p:cNvPr id="1643523" name="Rectangle 3"/>
          <p:cNvSpPr>
            <a:spLocks noGrp="1" noChangeArrowheads="1"/>
          </p:cNvSpPr>
          <p:nvPr>
            <p:ph idx="1"/>
          </p:nvPr>
        </p:nvSpPr>
        <p:spPr>
          <a:xfrm>
            <a:off x="76200" y="1295400"/>
            <a:ext cx="5715000" cy="51816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Char char="Ø"/>
              <a:defRPr/>
            </a:pPr>
            <a:r>
              <a:rPr kumimoji="0" lang="zh-CN" altLang="en-US" sz="2400" b="1" i="0" u="none" strike="noStrike" kern="0" cap="none" spc="0" normalizeH="0" baseline="0" noProof="0" smtClean="0">
                <a:ln>
                  <a:noFill/>
                </a:ln>
                <a:solidFill>
                  <a:schemeClr val="tx1"/>
                </a:solidFill>
                <a:effectLst/>
                <a:uLnTx/>
                <a:uFillTx/>
                <a:latin typeface="宋体" panose="02010600030101010101" pitchFamily="2" charset="-122"/>
                <a:ea typeface="+mn-ea"/>
                <a:cs typeface="+mn-cs"/>
              </a:rPr>
              <a:t>用</a:t>
            </a:r>
            <a:r>
              <a:rPr kumimoji="0" lang="zh-CN" altLang="zh-CN" sz="2400" b="1" i="0" u="none" strike="noStrike" kern="0" cap="none" spc="0" normalizeH="0" baseline="0" noProof="0" smtClean="0">
                <a:ln>
                  <a:noFill/>
                </a:ln>
                <a:solidFill>
                  <a:schemeClr val="tx1"/>
                </a:solidFill>
                <a:effectLst/>
                <a:uLnTx/>
                <a:uFillTx/>
                <a:latin typeface="宋体" panose="02010600030101010101" pitchFamily="2" charset="-122"/>
                <a:ea typeface="+mn-ea"/>
                <a:cs typeface="+mn-cs"/>
              </a:rPr>
              <a:t>reg</a:t>
            </a:r>
            <a:r>
              <a:rPr kumimoji="0" lang="zh-CN" altLang="en-US" sz="2400" b="1" i="0" u="none" strike="noStrike" kern="0" cap="none" spc="0" normalizeH="0" baseline="0" noProof="0" smtClean="0">
                <a:ln>
                  <a:noFill/>
                </a:ln>
                <a:solidFill>
                  <a:schemeClr val="tx1"/>
                </a:solidFill>
                <a:effectLst/>
                <a:uLnTx/>
                <a:uFillTx/>
                <a:latin typeface="宋体" panose="02010600030101010101" pitchFamily="2" charset="-122"/>
                <a:ea typeface="+mn-ea"/>
                <a:cs typeface="+mn-cs"/>
              </a:rPr>
              <a:t>型变量生成</a:t>
            </a:r>
            <a:r>
              <a:rPr kumimoji="0" lang="zh-CN" altLang="en-US" sz="2400" b="1" i="0" u="none" strike="noStrike" kern="0" cap="none" spc="0" normalizeH="0" baseline="0" noProof="0" smtClean="0">
                <a:ln>
                  <a:noFill/>
                </a:ln>
                <a:solidFill>
                  <a:srgbClr val="FF0066"/>
                </a:solidFill>
                <a:effectLst/>
                <a:uLnTx/>
                <a:uFillTx/>
                <a:latin typeface="Times New Roman" panose="02020603050405020304" pitchFamily="18" charset="0"/>
                <a:ea typeface="+mn-ea"/>
                <a:cs typeface="+mn-cs"/>
              </a:rPr>
              <a:t>触发器</a:t>
            </a:r>
            <a:r>
              <a:rPr kumimoji="0" lang="zh-CN" altLang="en-US" sz="2400" b="1" i="0" u="none" strike="noStrike" kern="0" cap="none" spc="0" normalizeH="0" baseline="0" noProof="0" smtClean="0">
                <a:ln>
                  <a:noFill/>
                </a:ln>
                <a:solidFill>
                  <a:schemeClr val="tx1"/>
                </a:solidFill>
                <a:effectLst/>
                <a:uLnTx/>
                <a:uFillTx/>
                <a:latin typeface="宋体" panose="02010600030101010101" pitchFamily="2" charset="-122"/>
                <a:ea typeface="+mn-ea"/>
                <a:cs typeface="+mn-cs"/>
              </a:rPr>
              <a:t>举</a:t>
            </a:r>
            <a:r>
              <a:rPr kumimoji="0" lang="zh-CN" altLang="zh-CN" sz="2400" b="1" i="0" u="none" strike="noStrike" kern="0" cap="none" spc="0" normalizeH="0" baseline="0" noProof="0" smtClean="0">
                <a:ln>
                  <a:noFill/>
                </a:ln>
                <a:solidFill>
                  <a:schemeClr val="tx1"/>
                </a:solidFill>
                <a:effectLst/>
                <a:uLnTx/>
                <a:uFillTx/>
                <a:latin typeface="宋体" panose="02010600030101010101" pitchFamily="2" charset="-122"/>
                <a:ea typeface="+mn-ea"/>
                <a:cs typeface="+mn-cs"/>
              </a:rPr>
              <a:t>例</a:t>
            </a:r>
            <a:r>
              <a:rPr kumimoji="0" lang="zh-CN" altLang="en-US" sz="2400" b="1" i="0" u="none" strike="noStrike" kern="0" cap="none" spc="0" normalizeH="0" baseline="0" noProof="0" smtClean="0">
                <a:ln>
                  <a:noFill/>
                </a:ln>
                <a:solidFill>
                  <a:schemeClr val="tx1"/>
                </a:solidFill>
                <a:effectLst/>
                <a:uLnTx/>
                <a:uFillTx/>
                <a:latin typeface="宋体" panose="02010600030101010101" pitchFamily="2" charset="-122"/>
                <a:ea typeface="+mn-ea"/>
                <a:cs typeface="+mn-cs"/>
              </a:rPr>
              <a:t>：</a:t>
            </a:r>
            <a:r>
              <a:rPr kumimoji="1" lang="zh-CN" altLang="en-US" sz="2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 </a:t>
            </a:r>
            <a:endParaRPr kumimoji="1" lang="zh-CN" altLang="zh-CN" sz="2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defRPr/>
            </a:pPr>
            <a:r>
              <a:rPr kumimoji="0" lang="zh-CN" altLang="en-US" sz="2200" b="1" i="0" u="none" strike="noStrike" kern="0" cap="none" spc="0" normalizeH="0" baseline="0" noProof="0" smtClean="0">
                <a:ln>
                  <a:noFill/>
                </a:ln>
                <a:solidFill>
                  <a:schemeClr val="tx1"/>
                </a:solidFill>
                <a:effectLst/>
                <a:uLnTx/>
                <a:uFillTx/>
                <a:latin typeface="宋体" panose="02010600030101010101" pitchFamily="2" charset="-122"/>
                <a:ea typeface="+mn-ea"/>
                <a:cs typeface="+mn-cs"/>
              </a:rPr>
              <a:t>	</a:t>
            </a:r>
            <a:r>
              <a:rPr kumimoji="0" lang="zh-CN"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module  rw2( clk, d, out1, out2 )；</a:t>
            </a:r>
            <a:endParaRPr kumimoji="0" lang="zh-CN"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defRPr/>
            </a:pPr>
            <a:r>
              <a:rPr kumimoji="0" lang="zh-CN" altLang="en-US"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input clk, d；</a:t>
            </a:r>
            <a:endParaRPr kumimoji="0" lang="zh-CN"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defRPr/>
            </a:pPr>
            <a:r>
              <a:rPr kumimoji="0" lang="zh-CN" altLang="en-US"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output out1, out2；</a:t>
            </a:r>
            <a:endParaRPr kumimoji="0" lang="zh-CN"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defRPr/>
            </a:pPr>
            <a:r>
              <a:rPr kumimoji="0" lang="zh-CN" altLang="en-US"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zh-CN" sz="2200" b="1" i="0" u="none" strike="noStrike" kern="0" cap="none" spc="0" normalizeH="0" baseline="0" noProof="0" smtClean="0">
                <a:ln>
                  <a:noFill/>
                </a:ln>
                <a:solidFill>
                  <a:srgbClr val="FF6600"/>
                </a:solidFill>
                <a:effectLst/>
                <a:uLnTx/>
                <a:uFillTx/>
                <a:latin typeface="Times New Roman" panose="02020603050405020304" pitchFamily="18" charset="0"/>
                <a:ea typeface="+mn-ea"/>
                <a:cs typeface="+mn-cs"/>
              </a:rPr>
              <a:t>reg out1；</a:t>
            </a:r>
            <a:endParaRPr kumimoji="0" lang="zh-CN" altLang="zh-CN" sz="2200" b="1" i="0" u="none" strike="noStrike" kern="0" cap="none" spc="0" normalizeH="0" baseline="0" noProof="0" smtClean="0">
              <a:ln>
                <a:noFill/>
              </a:ln>
              <a:solidFill>
                <a:srgbClr val="FF6600"/>
              </a:solidFill>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defRPr/>
            </a:pPr>
            <a:r>
              <a:rPr kumimoji="0" lang="zh-CN" altLang="en-US"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wire out2；</a:t>
            </a:r>
            <a:endParaRPr kumimoji="0" lang="zh-CN"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defRPr/>
            </a:pPr>
            <a:r>
              <a:rPr kumimoji="0" lang="zh-CN"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en-US"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zh-CN" sz="2200" b="1" i="0" u="none" strike="noStrike" kern="0" cap="none" spc="0" normalizeH="0" baseline="0" noProof="0" smtClean="0">
                <a:ln>
                  <a:noFill/>
                </a:ln>
                <a:solidFill>
                  <a:srgbClr val="FF0066"/>
                </a:solidFill>
                <a:effectLst/>
                <a:uLnTx/>
                <a:uFillTx/>
                <a:latin typeface="Times New Roman" panose="02020603050405020304" pitchFamily="18" charset="0"/>
                <a:ea typeface="+mn-ea"/>
                <a:cs typeface="+mn-cs"/>
              </a:rPr>
              <a:t>assign out2 =  d  &amp; ~out1 ;</a:t>
            </a:r>
            <a:endParaRPr kumimoji="0" lang="zh-CN" altLang="zh-CN" sz="2200" b="1" i="0" u="none" strike="noStrike" kern="0" cap="none" spc="0" normalizeH="0" baseline="0" noProof="0" smtClean="0">
              <a:ln>
                <a:noFill/>
              </a:ln>
              <a:solidFill>
                <a:srgbClr val="FF0066"/>
              </a:solidFill>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defRPr/>
            </a:pPr>
            <a:r>
              <a:rPr kumimoji="0" lang="zh-CN"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en-US"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always @(posedge clk)  </a:t>
            </a:r>
            <a:endParaRPr kumimoji="0" lang="zh-CN"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defRPr/>
            </a:pPr>
            <a:r>
              <a:rPr kumimoji="0" lang="zh-CN"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en-US"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begin  </a:t>
            </a:r>
            <a:endParaRPr kumimoji="0" lang="en-US"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defRPr/>
            </a:pPr>
            <a:r>
              <a:rPr kumimoji="0" lang="en-US" altLang="zh-CN" sz="2200" b="1" i="0" u="none" strike="noStrike" kern="0" cap="none" spc="0" normalizeH="0" baseline="0" noProof="0" smtClean="0">
                <a:ln>
                  <a:noFill/>
                </a:ln>
                <a:solidFill>
                  <a:srgbClr val="FF0066"/>
                </a:solidFill>
                <a:effectLst/>
                <a:uLnTx/>
                <a:uFillTx/>
                <a:latin typeface="Times New Roman" panose="02020603050405020304" pitchFamily="18" charset="0"/>
                <a:ea typeface="+mn-ea"/>
                <a:cs typeface="+mn-cs"/>
              </a:rPr>
              <a:t>		     </a:t>
            </a:r>
            <a:r>
              <a:rPr kumimoji="0" lang="zh-CN" altLang="zh-CN" sz="2200" b="1" i="0" u="none" strike="noStrike" kern="0" cap="none" spc="0" normalizeH="0" baseline="0" noProof="0" smtClean="0">
                <a:ln>
                  <a:noFill/>
                </a:ln>
                <a:solidFill>
                  <a:srgbClr val="FF0066"/>
                </a:solidFill>
                <a:effectLst/>
                <a:uLnTx/>
                <a:uFillTx/>
                <a:latin typeface="Times New Roman" panose="02020603050405020304" pitchFamily="18" charset="0"/>
                <a:ea typeface="+mn-ea"/>
                <a:cs typeface="+mn-cs"/>
              </a:rPr>
              <a:t>out1 &lt;=  d ;</a:t>
            </a:r>
            <a:r>
              <a:rPr kumimoji="0" lang="zh-CN"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endParaRPr kumimoji="0" lang="en-US"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defRPr/>
            </a:pPr>
            <a:r>
              <a:rPr kumimoji="0" lang="en-US"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end</a:t>
            </a:r>
            <a:endParaRPr kumimoji="0" lang="zh-CN"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defRPr/>
            </a:pPr>
            <a:r>
              <a:rPr kumimoji="0" lang="en-US"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zh-CN" altLang="zh-CN" sz="22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endmodule</a:t>
            </a:r>
            <a:r>
              <a:rPr kumimoji="1" lang="zh-CN" altLang="zh-CN" sz="18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0"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endParaRPr kumimoji="0"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p:txBody>
      </p:sp>
      <p:sp>
        <p:nvSpPr>
          <p:cNvPr id="1643524" name="AutoShape 4"/>
          <p:cNvSpPr/>
          <p:nvPr/>
        </p:nvSpPr>
        <p:spPr>
          <a:xfrm>
            <a:off x="2057400" y="5497513"/>
            <a:ext cx="1905000" cy="381000"/>
          </a:xfrm>
          <a:prstGeom prst="wedgeRoundRectCallout">
            <a:avLst>
              <a:gd name="adj1" fmla="val -46333"/>
              <a:gd name="adj2" fmla="val -91250"/>
              <a:gd name="adj3" fmla="val 16667"/>
            </a:avLst>
          </a:prstGeom>
          <a:solidFill>
            <a:srgbClr val="FFFF99"/>
          </a:solidFill>
          <a:ln w="9525">
            <a:noFill/>
          </a:ln>
          <a:effectLst>
            <a:prstShdw prst="shdw17" dist="17961" dir="2699999">
              <a:srgbClr val="9999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b="0" dirty="0"/>
              <a:t>过程赋值语句</a:t>
            </a:r>
            <a:endParaRPr lang="zh-CN" altLang="en-US" sz="2000" b="0" dirty="0">
              <a:solidFill>
                <a:srgbClr val="FF0066"/>
              </a:solidFill>
            </a:endParaRPr>
          </a:p>
        </p:txBody>
      </p:sp>
      <p:sp>
        <p:nvSpPr>
          <p:cNvPr id="1643525" name="AutoShape 5"/>
          <p:cNvSpPr/>
          <p:nvPr/>
        </p:nvSpPr>
        <p:spPr>
          <a:xfrm>
            <a:off x="2459038" y="3232150"/>
            <a:ext cx="1981200" cy="457200"/>
          </a:xfrm>
          <a:prstGeom prst="wedgeRoundRectCallout">
            <a:avLst>
              <a:gd name="adj1" fmla="val -58736"/>
              <a:gd name="adj2" fmla="val 91667"/>
              <a:gd name="adj3" fmla="val 16667"/>
            </a:avLst>
          </a:prstGeom>
          <a:solidFill>
            <a:srgbClr val="FFFF99"/>
          </a:solidFill>
          <a:ln w="9525">
            <a:noFill/>
          </a:ln>
          <a:effectLst>
            <a:prstShdw prst="shdw17" dist="17961" dir="2699999">
              <a:srgbClr val="99995C"/>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b="0" dirty="0"/>
              <a:t>连续赋值语句</a:t>
            </a:r>
            <a:endParaRPr lang="zh-CN" altLang="en-US" sz="2000" b="0" dirty="0">
              <a:solidFill>
                <a:srgbClr val="FF0066"/>
              </a:solidFill>
            </a:endParaRPr>
          </a:p>
        </p:txBody>
      </p:sp>
      <p:grpSp>
        <p:nvGrpSpPr>
          <p:cNvPr id="1643554" name="Group 34"/>
          <p:cNvGrpSpPr/>
          <p:nvPr/>
        </p:nvGrpSpPr>
        <p:grpSpPr>
          <a:xfrm>
            <a:off x="4851400" y="2965450"/>
            <a:ext cx="3940175" cy="2668588"/>
            <a:chOff x="2928" y="2288"/>
            <a:chExt cx="2482" cy="1681"/>
          </a:xfrm>
        </p:grpSpPr>
        <p:sp>
          <p:nvSpPr>
            <p:cNvPr id="220170" name="Rectangle 7"/>
            <p:cNvSpPr/>
            <p:nvPr/>
          </p:nvSpPr>
          <p:spPr>
            <a:xfrm>
              <a:off x="2928" y="2288"/>
              <a:ext cx="2482" cy="1681"/>
            </a:xfrm>
            <a:prstGeom prst="rect">
              <a:avLst/>
            </a:prstGeom>
            <a:solidFill>
              <a:srgbClr val="99CCFF"/>
            </a:solidFill>
            <a:ln w="9525">
              <a:noFill/>
            </a:ln>
            <a:effectLst>
              <a:outerShdw dist="107763" dir="2699999" algn="ctr" rotWithShape="0">
                <a:srgbClr val="808080"/>
              </a:outerShdw>
            </a:effectLst>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220171" name="Line 8"/>
            <p:cNvSpPr/>
            <p:nvPr/>
          </p:nvSpPr>
          <p:spPr>
            <a:xfrm>
              <a:off x="3227" y="2742"/>
              <a:ext cx="954" cy="1"/>
            </a:xfrm>
            <a:prstGeom prst="line">
              <a:avLst/>
            </a:prstGeom>
            <a:ln w="9525" cap="flat" cmpd="sng">
              <a:solidFill>
                <a:schemeClr val="tx1"/>
              </a:solidFill>
              <a:prstDash val="solid"/>
              <a:headEnd type="none" w="med" len="med"/>
              <a:tailEnd type="none" w="med" len="med"/>
            </a:ln>
          </p:spPr>
        </p:sp>
        <p:sp>
          <p:nvSpPr>
            <p:cNvPr id="220172" name="Line 9"/>
            <p:cNvSpPr/>
            <p:nvPr/>
          </p:nvSpPr>
          <p:spPr>
            <a:xfrm flipV="1">
              <a:off x="4458" y="2782"/>
              <a:ext cx="581" cy="8"/>
            </a:xfrm>
            <a:prstGeom prst="line">
              <a:avLst/>
            </a:prstGeom>
            <a:ln w="9525" cap="flat" cmpd="sng">
              <a:solidFill>
                <a:schemeClr val="tx1"/>
              </a:solidFill>
              <a:prstDash val="solid"/>
              <a:headEnd type="none" w="med" len="med"/>
              <a:tailEnd type="none" w="med" len="med"/>
            </a:ln>
          </p:spPr>
        </p:sp>
        <p:sp>
          <p:nvSpPr>
            <p:cNvPr id="220173" name="Oval 10"/>
            <p:cNvSpPr/>
            <p:nvPr/>
          </p:nvSpPr>
          <p:spPr>
            <a:xfrm flipV="1">
              <a:off x="4085" y="2836"/>
              <a:ext cx="96" cy="94"/>
            </a:xfrm>
            <a:prstGeom prst="ellipse">
              <a:avLst/>
            </a:prstGeom>
            <a:solidFill>
              <a:schemeClr val="accent2"/>
            </a:solid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220174" name="Line 11"/>
            <p:cNvSpPr/>
            <p:nvPr/>
          </p:nvSpPr>
          <p:spPr>
            <a:xfrm flipH="1">
              <a:off x="3861" y="2865"/>
              <a:ext cx="228" cy="0"/>
            </a:xfrm>
            <a:prstGeom prst="line">
              <a:avLst/>
            </a:prstGeom>
            <a:ln w="9525" cap="flat" cmpd="sng">
              <a:solidFill>
                <a:schemeClr val="tx1"/>
              </a:solidFill>
              <a:prstDash val="solid"/>
              <a:headEnd type="none" w="med" len="med"/>
              <a:tailEnd type="none" w="med" len="med"/>
            </a:ln>
          </p:spPr>
        </p:sp>
        <p:sp>
          <p:nvSpPr>
            <p:cNvPr id="220175" name="Line 12"/>
            <p:cNvSpPr/>
            <p:nvPr/>
          </p:nvSpPr>
          <p:spPr>
            <a:xfrm>
              <a:off x="4507" y="3510"/>
              <a:ext cx="476" cy="1"/>
            </a:xfrm>
            <a:prstGeom prst="line">
              <a:avLst/>
            </a:prstGeom>
            <a:ln w="9525" cap="flat" cmpd="sng">
              <a:solidFill>
                <a:schemeClr val="tx1"/>
              </a:solidFill>
              <a:prstDash val="solid"/>
              <a:headEnd type="none" w="med" len="med"/>
              <a:tailEnd type="none" w="med" len="med"/>
            </a:ln>
          </p:spPr>
        </p:sp>
        <p:sp>
          <p:nvSpPr>
            <p:cNvPr id="220176" name="Text Box 13"/>
            <p:cNvSpPr txBox="1"/>
            <p:nvPr/>
          </p:nvSpPr>
          <p:spPr>
            <a:xfrm>
              <a:off x="3086" y="2621"/>
              <a:ext cx="241"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d</a:t>
              </a:r>
              <a:endParaRPr lang="en-US" altLang="zh-CN" sz="2000" b="0" dirty="0">
                <a:solidFill>
                  <a:schemeClr val="bg2"/>
                </a:solidFill>
                <a:latin typeface="Times New Roman" panose="02020603050405020304" pitchFamily="18" charset="0"/>
              </a:endParaRPr>
            </a:p>
          </p:txBody>
        </p:sp>
        <p:sp>
          <p:nvSpPr>
            <p:cNvPr id="220177" name="Text Box 14"/>
            <p:cNvSpPr txBox="1"/>
            <p:nvPr/>
          </p:nvSpPr>
          <p:spPr>
            <a:xfrm>
              <a:off x="4954" y="2659"/>
              <a:ext cx="432"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out2</a:t>
              </a:r>
              <a:endParaRPr lang="en-US" altLang="zh-CN" sz="2000" b="0" dirty="0">
                <a:solidFill>
                  <a:schemeClr val="bg2"/>
                </a:solidFill>
                <a:latin typeface="Times New Roman" panose="02020603050405020304" pitchFamily="18" charset="0"/>
              </a:endParaRPr>
            </a:p>
          </p:txBody>
        </p:sp>
        <p:sp>
          <p:nvSpPr>
            <p:cNvPr id="220178" name="Text Box 15"/>
            <p:cNvSpPr txBox="1"/>
            <p:nvPr/>
          </p:nvSpPr>
          <p:spPr>
            <a:xfrm>
              <a:off x="3966" y="2355"/>
              <a:ext cx="671"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dirty="0">
                  <a:solidFill>
                    <a:schemeClr val="bg2"/>
                  </a:solidFill>
                  <a:latin typeface="Times New Roman" panose="02020603050405020304" pitchFamily="18" charset="0"/>
                </a:rPr>
                <a:t>AND2i1</a:t>
              </a:r>
              <a:endParaRPr lang="en-US" altLang="zh-CN" sz="2000" dirty="0">
                <a:solidFill>
                  <a:schemeClr val="bg2"/>
                </a:solidFill>
                <a:latin typeface="Times New Roman" panose="02020603050405020304" pitchFamily="18" charset="0"/>
              </a:endParaRPr>
            </a:p>
          </p:txBody>
        </p:sp>
        <p:sp>
          <p:nvSpPr>
            <p:cNvPr id="220179" name="Text Box 16"/>
            <p:cNvSpPr txBox="1"/>
            <p:nvPr/>
          </p:nvSpPr>
          <p:spPr>
            <a:xfrm>
              <a:off x="2970" y="3159"/>
              <a:ext cx="383"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clk</a:t>
              </a:r>
              <a:endParaRPr lang="en-US" altLang="zh-CN" sz="2000" b="0" dirty="0">
                <a:solidFill>
                  <a:schemeClr val="bg2"/>
                </a:solidFill>
                <a:latin typeface="Times New Roman" panose="02020603050405020304" pitchFamily="18" charset="0"/>
              </a:endParaRPr>
            </a:p>
          </p:txBody>
        </p:sp>
        <p:sp>
          <p:nvSpPr>
            <p:cNvPr id="220180" name="Text Box 17"/>
            <p:cNvSpPr txBox="1"/>
            <p:nvPr/>
          </p:nvSpPr>
          <p:spPr>
            <a:xfrm>
              <a:off x="4944" y="3386"/>
              <a:ext cx="432"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out1</a:t>
              </a:r>
              <a:endParaRPr lang="en-US" altLang="zh-CN" sz="2000" b="0" dirty="0">
                <a:latin typeface="Times New Roman" panose="02020603050405020304" pitchFamily="18" charset="0"/>
              </a:endParaRPr>
            </a:p>
          </p:txBody>
        </p:sp>
        <p:sp>
          <p:nvSpPr>
            <p:cNvPr id="220181" name="Rectangle 18"/>
            <p:cNvSpPr/>
            <p:nvPr/>
          </p:nvSpPr>
          <p:spPr>
            <a:xfrm>
              <a:off x="3874" y="3217"/>
              <a:ext cx="672" cy="466"/>
            </a:xfrm>
            <a:prstGeom prst="rect">
              <a:avLst/>
            </a:prstGeom>
            <a:solidFill>
              <a:srgbClr val="996600"/>
            </a:solidFill>
            <a:ln w="9525" cap="flat" cmpd="sng">
              <a:solidFill>
                <a:srgbClr val="996600"/>
              </a:solidFill>
              <a:prstDash val="solid"/>
              <a:miter/>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220182" name="Line 19"/>
            <p:cNvSpPr/>
            <p:nvPr/>
          </p:nvSpPr>
          <p:spPr>
            <a:xfrm>
              <a:off x="3550" y="3510"/>
              <a:ext cx="357" cy="1"/>
            </a:xfrm>
            <a:prstGeom prst="line">
              <a:avLst/>
            </a:prstGeom>
            <a:ln w="9525" cap="flat" cmpd="sng">
              <a:solidFill>
                <a:schemeClr val="tx1"/>
              </a:solidFill>
              <a:prstDash val="solid"/>
              <a:headEnd type="none" w="med" len="med"/>
              <a:tailEnd type="none" w="med" len="med"/>
            </a:ln>
          </p:spPr>
        </p:sp>
        <p:sp>
          <p:nvSpPr>
            <p:cNvPr id="220183" name="Line 20"/>
            <p:cNvSpPr/>
            <p:nvPr/>
          </p:nvSpPr>
          <p:spPr>
            <a:xfrm>
              <a:off x="3475" y="3318"/>
              <a:ext cx="432" cy="1"/>
            </a:xfrm>
            <a:prstGeom prst="line">
              <a:avLst/>
            </a:prstGeom>
            <a:ln w="9525" cap="flat" cmpd="sng">
              <a:solidFill>
                <a:schemeClr val="tx1"/>
              </a:solidFill>
              <a:prstDash val="solid"/>
              <a:headEnd type="none" w="med" len="med"/>
              <a:tailEnd type="none" w="med" len="med"/>
            </a:ln>
          </p:spPr>
        </p:sp>
        <p:sp>
          <p:nvSpPr>
            <p:cNvPr id="220184" name="Line 21"/>
            <p:cNvSpPr/>
            <p:nvPr/>
          </p:nvSpPr>
          <p:spPr>
            <a:xfrm>
              <a:off x="3251" y="3318"/>
              <a:ext cx="290" cy="1"/>
            </a:xfrm>
            <a:prstGeom prst="line">
              <a:avLst/>
            </a:prstGeom>
            <a:ln w="9525" cap="flat" cmpd="sng">
              <a:solidFill>
                <a:schemeClr val="tx1"/>
              </a:solidFill>
              <a:prstDash val="solid"/>
              <a:headEnd type="none" w="med" len="med"/>
              <a:tailEnd type="none" w="med" len="med"/>
            </a:ln>
          </p:spPr>
        </p:sp>
        <p:sp>
          <p:nvSpPr>
            <p:cNvPr id="220185" name="Freeform 22"/>
            <p:cNvSpPr/>
            <p:nvPr/>
          </p:nvSpPr>
          <p:spPr>
            <a:xfrm flipH="1">
              <a:off x="3498" y="2722"/>
              <a:ext cx="47" cy="792"/>
            </a:xfrm>
            <a:custGeom>
              <a:avLst/>
              <a:gdLst/>
              <a:ahLst/>
              <a:cxnLst>
                <a:cxn ang="0">
                  <a:pos x="0" y="0"/>
                </a:cxn>
                <a:cxn ang="0">
                  <a:pos x="0" y="792"/>
                </a:cxn>
              </a:cxnLst>
              <a:pathLst>
                <a:path w="1" h="792">
                  <a:moveTo>
                    <a:pt x="0" y="0"/>
                  </a:moveTo>
                  <a:lnTo>
                    <a:pt x="0" y="792"/>
                  </a:ln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220186" name="Line 23"/>
            <p:cNvSpPr/>
            <p:nvPr/>
          </p:nvSpPr>
          <p:spPr>
            <a:xfrm>
              <a:off x="4637" y="3101"/>
              <a:ext cx="0" cy="436"/>
            </a:xfrm>
            <a:prstGeom prst="line">
              <a:avLst/>
            </a:prstGeom>
            <a:ln w="9525" cap="flat" cmpd="sng">
              <a:solidFill>
                <a:schemeClr val="tx1"/>
              </a:solidFill>
              <a:prstDash val="solid"/>
              <a:headEnd type="none" w="med" len="med"/>
              <a:tailEnd type="none" w="med" len="med"/>
            </a:ln>
          </p:spPr>
        </p:sp>
        <p:sp>
          <p:nvSpPr>
            <p:cNvPr id="220187" name="Text Box 24"/>
            <p:cNvSpPr txBox="1"/>
            <p:nvPr/>
          </p:nvSpPr>
          <p:spPr>
            <a:xfrm>
              <a:off x="3897" y="3408"/>
              <a:ext cx="192" cy="442"/>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latin typeface="Times New Roman" panose="02020603050405020304" pitchFamily="18" charset="0"/>
                </a:rPr>
                <a:t>D      </a:t>
              </a:r>
              <a:endParaRPr lang="en-US" altLang="zh-CN" sz="2000" b="0" dirty="0">
                <a:latin typeface="Times New Roman" panose="02020603050405020304" pitchFamily="18" charset="0"/>
              </a:endParaRPr>
            </a:p>
          </p:txBody>
        </p:sp>
        <p:sp>
          <p:nvSpPr>
            <p:cNvPr id="220188" name="Text Box 25"/>
            <p:cNvSpPr txBox="1"/>
            <p:nvPr/>
          </p:nvSpPr>
          <p:spPr>
            <a:xfrm>
              <a:off x="4262" y="3411"/>
              <a:ext cx="193" cy="250"/>
            </a:xfrm>
            <a:prstGeom prst="rect">
              <a:avLst/>
            </a:prstGeom>
            <a:solidFill>
              <a:srgbClr val="996600"/>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latin typeface="Times New Roman" panose="02020603050405020304" pitchFamily="18" charset="0"/>
                </a:rPr>
                <a:t>Q</a:t>
              </a:r>
              <a:endParaRPr lang="en-US" altLang="zh-CN" sz="2000" b="0" dirty="0">
                <a:latin typeface="Times New Roman" panose="02020603050405020304" pitchFamily="18" charset="0"/>
              </a:endParaRPr>
            </a:p>
          </p:txBody>
        </p:sp>
        <p:sp>
          <p:nvSpPr>
            <p:cNvPr id="220189" name="Line 26"/>
            <p:cNvSpPr/>
            <p:nvPr/>
          </p:nvSpPr>
          <p:spPr>
            <a:xfrm>
              <a:off x="3900" y="3270"/>
              <a:ext cx="144" cy="46"/>
            </a:xfrm>
            <a:prstGeom prst="line">
              <a:avLst/>
            </a:prstGeom>
            <a:ln w="9525" cap="flat" cmpd="sng">
              <a:solidFill>
                <a:srgbClr val="FFFFFF"/>
              </a:solidFill>
              <a:prstDash val="solid"/>
              <a:headEnd type="none" w="med" len="med"/>
              <a:tailEnd type="none" w="med" len="med"/>
            </a:ln>
          </p:spPr>
        </p:sp>
        <p:sp>
          <p:nvSpPr>
            <p:cNvPr id="220190" name="Line 27"/>
            <p:cNvSpPr/>
            <p:nvPr/>
          </p:nvSpPr>
          <p:spPr>
            <a:xfrm flipH="1">
              <a:off x="3900" y="3318"/>
              <a:ext cx="144" cy="46"/>
            </a:xfrm>
            <a:prstGeom prst="line">
              <a:avLst/>
            </a:prstGeom>
            <a:ln w="9525" cap="flat" cmpd="sng">
              <a:solidFill>
                <a:srgbClr val="FFFFFF"/>
              </a:solidFill>
              <a:prstDash val="solid"/>
              <a:headEnd type="none" w="med" len="med"/>
              <a:tailEnd type="none" w="med" len="med"/>
            </a:ln>
          </p:spPr>
        </p:sp>
        <p:sp>
          <p:nvSpPr>
            <p:cNvPr id="220191" name="Text Box 28"/>
            <p:cNvSpPr txBox="1"/>
            <p:nvPr/>
          </p:nvSpPr>
          <p:spPr>
            <a:xfrm>
              <a:off x="4044" y="3681"/>
              <a:ext cx="432" cy="25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dirty="0">
                  <a:solidFill>
                    <a:schemeClr val="bg2"/>
                  </a:solidFill>
                  <a:latin typeface="Times New Roman" panose="02020603050405020304" pitchFamily="18" charset="0"/>
                </a:rPr>
                <a:t>DFF</a:t>
              </a:r>
              <a:endParaRPr lang="en-US" altLang="zh-CN" sz="2000" dirty="0">
                <a:latin typeface="Times New Roman" panose="02020603050405020304" pitchFamily="18" charset="0"/>
              </a:endParaRPr>
            </a:p>
          </p:txBody>
        </p:sp>
        <p:sp>
          <p:nvSpPr>
            <p:cNvPr id="220192" name="Oval 29"/>
            <p:cNvSpPr/>
            <p:nvPr/>
          </p:nvSpPr>
          <p:spPr>
            <a:xfrm>
              <a:off x="4308" y="2691"/>
              <a:ext cx="192" cy="233"/>
            </a:xfrm>
            <a:prstGeom prst="ellipse">
              <a:avLst/>
            </a:prstGeom>
            <a:solidFill>
              <a:srgbClr val="996600"/>
            </a:solid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220193" name="Rectangle 30"/>
            <p:cNvSpPr/>
            <p:nvPr/>
          </p:nvSpPr>
          <p:spPr>
            <a:xfrm>
              <a:off x="4168" y="2691"/>
              <a:ext cx="241" cy="233"/>
            </a:xfrm>
            <a:prstGeom prst="rect">
              <a:avLst/>
            </a:prstGeom>
            <a:solidFill>
              <a:srgbClr val="996600"/>
            </a:solid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220194" name="Line 31"/>
            <p:cNvSpPr/>
            <p:nvPr/>
          </p:nvSpPr>
          <p:spPr>
            <a:xfrm>
              <a:off x="3861" y="2865"/>
              <a:ext cx="0" cy="240"/>
            </a:xfrm>
            <a:prstGeom prst="line">
              <a:avLst/>
            </a:prstGeom>
            <a:ln w="9525" cap="flat" cmpd="sng">
              <a:solidFill>
                <a:srgbClr val="000066"/>
              </a:solidFill>
              <a:prstDash val="solid"/>
              <a:headEnd type="none" w="med" len="med"/>
              <a:tailEnd type="none" w="med" len="med"/>
            </a:ln>
          </p:spPr>
        </p:sp>
        <p:sp>
          <p:nvSpPr>
            <p:cNvPr id="220195" name="Line 32"/>
            <p:cNvSpPr/>
            <p:nvPr/>
          </p:nvSpPr>
          <p:spPr>
            <a:xfrm>
              <a:off x="3864" y="3105"/>
              <a:ext cx="768" cy="0"/>
            </a:xfrm>
            <a:prstGeom prst="line">
              <a:avLst/>
            </a:prstGeom>
            <a:ln w="9525" cap="flat" cmpd="sng">
              <a:solidFill>
                <a:schemeClr val="tx1"/>
              </a:solidFill>
              <a:prstDash val="solid"/>
              <a:headEnd type="none" w="med" len="med"/>
              <a:tailEnd type="none" w="med" len="med"/>
            </a:ln>
          </p:spPr>
        </p:sp>
      </p:grpSp>
      <p:sp>
        <p:nvSpPr>
          <p:cNvPr id="1643553" name="AutoShape 33"/>
          <p:cNvSpPr/>
          <p:nvPr/>
        </p:nvSpPr>
        <p:spPr>
          <a:xfrm>
            <a:off x="2895600" y="4735513"/>
            <a:ext cx="1066800" cy="457200"/>
          </a:xfrm>
          <a:prstGeom prst="wedgeRoundRectCallout">
            <a:avLst>
              <a:gd name="adj1" fmla="val -78421"/>
              <a:gd name="adj2" fmla="val -98611"/>
              <a:gd name="adj3" fmla="val 16667"/>
            </a:avLst>
          </a:prstGeom>
          <a:solidFill>
            <a:srgbClr val="FFCCFF"/>
          </a:solidFill>
          <a:ln w="9525">
            <a:noFill/>
          </a:ln>
          <a:effectLst>
            <a:prstShdw prst="shdw17" dist="17961" dir="2699999">
              <a:srgbClr val="997A99"/>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dirty="0"/>
              <a:t>沿</a:t>
            </a:r>
            <a:r>
              <a:rPr lang="zh-CN" altLang="en-US" sz="2000" b="0" dirty="0"/>
              <a:t>触发</a:t>
            </a:r>
            <a:endParaRPr lang="zh-CN" altLang="en-US" sz="2000" b="0" dirty="0">
              <a:latin typeface="Times New Roman" panose="02020603050405020304" pitchFamily="18" charset="0"/>
            </a:endParaRPr>
          </a:p>
        </p:txBody>
      </p:sp>
      <p:sp>
        <p:nvSpPr>
          <p:cNvPr id="1643555" name="Oval 35"/>
          <p:cNvSpPr/>
          <p:nvPr/>
        </p:nvSpPr>
        <p:spPr>
          <a:xfrm>
            <a:off x="8069263" y="4764088"/>
            <a:ext cx="574675" cy="339725"/>
          </a:xfrm>
          <a:prstGeom prst="ellipse">
            <a:avLst/>
          </a:prstGeom>
          <a:noFill/>
          <a:ln w="19050" cap="flat" cmpd="sng">
            <a:solidFill>
              <a:srgbClr val="FF3399"/>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1643523"/>
                                        </p:tgtEl>
                                        <p:attrNameLst>
                                          <p:attrName>style.visibility</p:attrName>
                                        </p:attrNameLst>
                                      </p:cBhvr>
                                      <p:to>
                                        <p:strVal val="visible"/>
                                      </p:to>
                                    </p:set>
                                    <p:anim calcmode="lin" valueType="num">
                                      <p:cBhvr additive="base">
                                        <p:cTn id="7" dur="500" fill="hold"/>
                                        <p:tgtEl>
                                          <p:spTgt spid="1643523"/>
                                        </p:tgtEl>
                                        <p:attrNameLst>
                                          <p:attrName>ppt_x</p:attrName>
                                        </p:attrNameLst>
                                      </p:cBhvr>
                                      <p:tavLst>
                                        <p:tav tm="0">
                                          <p:val>
                                            <p:strVal val="0-#ppt_w/2"/>
                                          </p:val>
                                        </p:tav>
                                        <p:tav tm="100000">
                                          <p:val>
                                            <p:strVal val="#ppt_x"/>
                                          </p:val>
                                        </p:tav>
                                      </p:tavLst>
                                    </p:anim>
                                    <p:anim calcmode="lin" valueType="num">
                                      <p:cBhvr additive="base">
                                        <p:cTn id="8" dur="500" fill="hold"/>
                                        <p:tgtEl>
                                          <p:spTgt spid="16435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643525"/>
                                        </p:tgtEl>
                                        <p:attrNameLst>
                                          <p:attrName>style.visibility</p:attrName>
                                        </p:attrNameLst>
                                      </p:cBhvr>
                                      <p:to>
                                        <p:strVal val="visible"/>
                                      </p:to>
                                    </p:set>
                                    <p:animEffect transition="in" filter="dissolve">
                                      <p:cBhvr>
                                        <p:cTn id="13" dur="500"/>
                                        <p:tgtEl>
                                          <p:spTgt spid="164352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643524"/>
                                        </p:tgtEl>
                                        <p:attrNameLst>
                                          <p:attrName>style.visibility</p:attrName>
                                        </p:attrNameLst>
                                      </p:cBhvr>
                                      <p:to>
                                        <p:strVal val="visible"/>
                                      </p:to>
                                    </p:set>
                                    <p:animEffect transition="in" filter="dissolve">
                                      <p:cBhvr>
                                        <p:cTn id="18" dur="500"/>
                                        <p:tgtEl>
                                          <p:spTgt spid="164352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643553"/>
                                        </p:tgtEl>
                                        <p:attrNameLst>
                                          <p:attrName>style.visibility</p:attrName>
                                        </p:attrNameLst>
                                      </p:cBhvr>
                                      <p:to>
                                        <p:strVal val="visible"/>
                                      </p:to>
                                    </p:set>
                                    <p:animEffect transition="in" filter="dissolve">
                                      <p:cBhvr>
                                        <p:cTn id="23" dur="500"/>
                                        <p:tgtEl>
                                          <p:spTgt spid="164355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1643554"/>
                                        </p:tgtEl>
                                        <p:attrNameLst>
                                          <p:attrName>style.visibility</p:attrName>
                                        </p:attrNameLst>
                                      </p:cBhvr>
                                      <p:to>
                                        <p:strVal val="visible"/>
                                      </p:to>
                                    </p:set>
                                    <p:anim calcmode="lin" valueType="num">
                                      <p:cBhvr additive="base">
                                        <p:cTn id="28" dur="500" fill="hold"/>
                                        <p:tgtEl>
                                          <p:spTgt spid="1643554"/>
                                        </p:tgtEl>
                                        <p:attrNameLst>
                                          <p:attrName>ppt_x</p:attrName>
                                        </p:attrNameLst>
                                      </p:cBhvr>
                                      <p:tavLst>
                                        <p:tav tm="0">
                                          <p:val>
                                            <p:strVal val="1+#ppt_w/2"/>
                                          </p:val>
                                        </p:tav>
                                        <p:tav tm="100000">
                                          <p:val>
                                            <p:strVal val="#ppt_x"/>
                                          </p:val>
                                        </p:tav>
                                      </p:tavLst>
                                    </p:anim>
                                    <p:anim calcmode="lin" valueType="num">
                                      <p:cBhvr additive="base">
                                        <p:cTn id="29" dur="500" fill="hold"/>
                                        <p:tgtEl>
                                          <p:spTgt spid="1643554"/>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1643555"/>
                                        </p:tgtEl>
                                        <p:attrNameLst>
                                          <p:attrName>style.visibility</p:attrName>
                                        </p:attrNameLst>
                                      </p:cBhvr>
                                      <p:to>
                                        <p:strVal val="visible"/>
                                      </p:to>
                                    </p:set>
                                    <p:anim calcmode="lin" valueType="num">
                                      <p:cBhvr>
                                        <p:cTn id="34" dur="500" fill="hold"/>
                                        <p:tgtEl>
                                          <p:spTgt spid="1643555"/>
                                        </p:tgtEl>
                                        <p:attrNameLst>
                                          <p:attrName>ppt_w</p:attrName>
                                        </p:attrNameLst>
                                      </p:cBhvr>
                                      <p:tavLst>
                                        <p:tav tm="0">
                                          <p:val>
                                            <p:fltVal val="0.000000"/>
                                          </p:val>
                                        </p:tav>
                                        <p:tav tm="100000">
                                          <p:val>
                                            <p:strVal val="#ppt_w"/>
                                          </p:val>
                                        </p:tav>
                                      </p:tavLst>
                                    </p:anim>
                                    <p:anim calcmode="lin" valueType="num">
                                      <p:cBhvr>
                                        <p:cTn id="35" dur="500" fill="hold"/>
                                        <p:tgtEl>
                                          <p:spTgt spid="1643555"/>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3523" grpId="0"/>
      <p:bldP spid="1643524" grpId="0" animBg="1"/>
      <p:bldP spid="1643525" grpId="0" animBg="1"/>
      <p:bldP spid="1643553" grpId="0" animBg="1"/>
      <p:bldP spid="164355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221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22211" name="Rectangle 2050"/>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3  </a:t>
            </a:r>
            <a:r>
              <a:rPr lang="zh-CN" altLang="en-US" dirty="0">
                <a:latin typeface="华文楷体" panose="02010600040101010101" pitchFamily="2" charset="-122"/>
              </a:rPr>
              <a:t>数据类型及常量、变量</a:t>
            </a:r>
            <a:endParaRPr lang="zh-CN" altLang="en-US" dirty="0">
              <a:latin typeface="华文楷体" panose="02010600040101010101" pitchFamily="2" charset="-122"/>
            </a:endParaRPr>
          </a:p>
        </p:txBody>
      </p:sp>
      <p:sp>
        <p:nvSpPr>
          <p:cNvPr id="1645571" name="Rectangle 2051"/>
          <p:cNvSpPr>
            <a:spLocks noGrp="1"/>
          </p:cNvSpPr>
          <p:nvPr>
            <p:ph idx="1"/>
          </p:nvPr>
        </p:nvSpPr>
        <p:spPr>
          <a:xfrm>
            <a:off x="231775" y="1447800"/>
            <a:ext cx="8915400" cy="2133600"/>
          </a:xfrm>
          <a:ln/>
        </p:spPr>
        <p:txBody>
          <a:bodyPr vert="horz" wrap="square" lIns="91440" tIns="45720" rIns="91440" bIns="45720" anchor="t" anchorCtr="0"/>
          <a:p>
            <a:pPr algn="just">
              <a:lnSpc>
                <a:spcPct val="110000"/>
              </a:lnSpc>
              <a:spcBef>
                <a:spcPct val="0"/>
              </a:spcBef>
              <a:buNone/>
            </a:pPr>
            <a:endParaRPr lang="en-US" altLang="zh-CN" dirty="0">
              <a:latin typeface="宋体" panose="02010600030101010101" pitchFamily="2" charset="-122"/>
            </a:endParaRPr>
          </a:p>
          <a:p>
            <a:pPr algn="just">
              <a:lnSpc>
                <a:spcPct val="110000"/>
              </a:lnSpc>
              <a:spcBef>
                <a:spcPct val="0"/>
              </a:spcBef>
            </a:pPr>
            <a:r>
              <a:rPr lang="zh-CN" altLang="en-US" dirty="0">
                <a:solidFill>
                  <a:srgbClr val="FF0066"/>
                </a:solidFill>
                <a:latin typeface="华文新魏" panose="02010800040101010101" pitchFamily="2" charset="-122"/>
                <a:ea typeface="华文新魏" panose="02010800040101010101" pitchFamily="2" charset="-122"/>
              </a:rPr>
              <a:t>定义</a:t>
            </a:r>
            <a:r>
              <a:rPr lang="en-US" altLang="zh-CN" dirty="0">
                <a:latin typeface="Times New Roman" panose="02020603050405020304" pitchFamily="18" charset="0"/>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由若干个相同宽度的</a:t>
            </a:r>
            <a:r>
              <a:rPr lang="en-US" altLang="zh-CN" dirty="0">
                <a:latin typeface="华文新魏" panose="02010800040101010101" pitchFamily="2" charset="-122"/>
                <a:ea typeface="华文新魏" panose="02010800040101010101" pitchFamily="2" charset="-122"/>
              </a:rPr>
              <a:t>reg</a:t>
            </a:r>
            <a:r>
              <a:rPr lang="zh-CN" altLang="en-US" dirty="0">
                <a:latin typeface="华文新魏" panose="02010800040101010101" pitchFamily="2" charset="-122"/>
                <a:ea typeface="华文新魏" panose="02010800040101010101" pitchFamily="2" charset="-122"/>
              </a:rPr>
              <a:t>型向量构成的数组。</a:t>
            </a:r>
            <a:endParaRPr lang="zh-CN" altLang="en-US" dirty="0">
              <a:latin typeface="华文新魏" panose="02010800040101010101" pitchFamily="2" charset="-122"/>
              <a:ea typeface="华文新魏" panose="02010800040101010101" pitchFamily="2" charset="-122"/>
            </a:endParaRPr>
          </a:p>
          <a:p>
            <a:pPr algn="just">
              <a:lnSpc>
                <a:spcPct val="110000"/>
              </a:lnSpc>
              <a:spcBef>
                <a:spcPct val="0"/>
              </a:spcBef>
            </a:pPr>
            <a:r>
              <a:rPr lang="en-US" altLang="zh-CN" b="0" dirty="0">
                <a:latin typeface="方正姚体" panose="02010601030101010101" pitchFamily="2" charset="-122"/>
                <a:ea typeface="方正姚体" panose="02010601030101010101" pitchFamily="2" charset="-122"/>
              </a:rPr>
              <a:t>Verilog HDL</a:t>
            </a:r>
            <a:r>
              <a:rPr lang="zh-CN" altLang="en-US" b="0" dirty="0">
                <a:latin typeface="方正姚体" panose="02010601030101010101" pitchFamily="2" charset="-122"/>
                <a:ea typeface="方正姚体" panose="02010601030101010101" pitchFamily="2" charset="-122"/>
              </a:rPr>
              <a:t>通过</a:t>
            </a:r>
            <a:r>
              <a:rPr lang="en-US" altLang="zh-CN" b="0" dirty="0">
                <a:latin typeface="方正姚体" panose="02010601030101010101" pitchFamily="2" charset="-122"/>
                <a:ea typeface="方正姚体" panose="02010601030101010101" pitchFamily="2" charset="-122"/>
              </a:rPr>
              <a:t>reg</a:t>
            </a:r>
            <a:r>
              <a:rPr lang="zh-CN" altLang="en-US" b="0" dirty="0">
                <a:latin typeface="方正姚体" panose="02010601030101010101" pitchFamily="2" charset="-122"/>
                <a:ea typeface="方正姚体" panose="02010601030101010101" pitchFamily="2" charset="-122"/>
              </a:rPr>
              <a:t>型变量建立数组来对</a:t>
            </a:r>
            <a:r>
              <a:rPr lang="zh-CN" altLang="en-US" b="0" dirty="0">
                <a:solidFill>
                  <a:srgbClr val="FF33CC"/>
                </a:solidFill>
                <a:latin typeface="方正姚体" panose="02010601030101010101" pitchFamily="2" charset="-122"/>
                <a:ea typeface="方正姚体" panose="02010601030101010101" pitchFamily="2" charset="-122"/>
              </a:rPr>
              <a:t>存储器</a:t>
            </a:r>
            <a:r>
              <a:rPr lang="zh-CN" altLang="en-US" b="0" dirty="0">
                <a:latin typeface="方正姚体" panose="02010601030101010101" pitchFamily="2" charset="-122"/>
                <a:ea typeface="方正姚体" panose="02010601030101010101" pitchFamily="2" charset="-122"/>
              </a:rPr>
              <a:t>建模。</a:t>
            </a:r>
            <a:endParaRPr lang="zh-CN" altLang="en-US" b="0" dirty="0">
              <a:latin typeface="方正姚体" panose="02010601030101010101" pitchFamily="2" charset="-122"/>
              <a:ea typeface="方正姚体" panose="02010601030101010101" pitchFamily="2" charset="-122"/>
            </a:endParaRPr>
          </a:p>
          <a:p>
            <a:pPr algn="just">
              <a:lnSpc>
                <a:spcPct val="110000"/>
              </a:lnSpc>
              <a:spcBef>
                <a:spcPct val="0"/>
              </a:spcBef>
            </a:pPr>
            <a:r>
              <a:rPr lang="en-US" altLang="zh-CN" b="0" dirty="0">
                <a:latin typeface="方正姚体" panose="02010601030101010101" pitchFamily="2" charset="-122"/>
                <a:ea typeface="方正姚体" panose="02010601030101010101" pitchFamily="2" charset="-122"/>
              </a:rPr>
              <a:t>memory</a:t>
            </a:r>
            <a:r>
              <a:rPr lang="zh-CN" altLang="en-US" b="0" dirty="0">
                <a:latin typeface="方正姚体" panose="02010601030101010101" pitchFamily="2" charset="-122"/>
                <a:ea typeface="方正姚体" panose="02010601030101010101" pitchFamily="2" charset="-122"/>
              </a:rPr>
              <a:t>型变量可描述</a:t>
            </a:r>
            <a:r>
              <a:rPr lang="en-US" altLang="zh-CN" b="0" dirty="0">
                <a:latin typeface="方正姚体" panose="02010601030101010101" pitchFamily="2" charset="-122"/>
                <a:ea typeface="方正姚体" panose="02010601030101010101" pitchFamily="2" charset="-122"/>
              </a:rPr>
              <a:t>RAM</a:t>
            </a:r>
            <a:r>
              <a:rPr lang="zh-CN" altLang="en-US" b="0" dirty="0">
                <a:latin typeface="方正姚体" panose="02010601030101010101" pitchFamily="2" charset="-122"/>
                <a:ea typeface="方正姚体" panose="02010601030101010101" pitchFamily="2" charset="-122"/>
              </a:rPr>
              <a:t>、</a:t>
            </a:r>
            <a:r>
              <a:rPr lang="en-US" altLang="zh-CN" b="0" dirty="0">
                <a:latin typeface="方正姚体" panose="02010601030101010101" pitchFamily="2" charset="-122"/>
                <a:ea typeface="方正姚体" panose="02010601030101010101" pitchFamily="2" charset="-122"/>
              </a:rPr>
              <a:t>ROM</a:t>
            </a:r>
            <a:r>
              <a:rPr lang="zh-CN" altLang="en-US" b="0" dirty="0">
                <a:latin typeface="方正姚体" panose="02010601030101010101" pitchFamily="2" charset="-122"/>
                <a:ea typeface="方正姚体" panose="02010601030101010101" pitchFamily="2" charset="-122"/>
              </a:rPr>
              <a:t>和</a:t>
            </a:r>
            <a:r>
              <a:rPr lang="en-US" altLang="zh-CN" b="0" dirty="0">
                <a:latin typeface="方正姚体" panose="02010601030101010101" pitchFamily="2" charset="-122"/>
                <a:ea typeface="方正姚体" panose="02010601030101010101" pitchFamily="2" charset="-122"/>
              </a:rPr>
              <a:t>reg</a:t>
            </a:r>
            <a:r>
              <a:rPr lang="zh-CN" altLang="en-US" b="0" dirty="0">
                <a:latin typeface="方正姚体" panose="02010601030101010101" pitchFamily="2" charset="-122"/>
                <a:ea typeface="方正姚体" panose="02010601030101010101" pitchFamily="2" charset="-122"/>
              </a:rPr>
              <a:t>文件。</a:t>
            </a:r>
            <a:endParaRPr lang="zh-CN" altLang="en-US" b="0" dirty="0">
              <a:latin typeface="方正姚体" panose="02010601030101010101" pitchFamily="2" charset="-122"/>
              <a:ea typeface="方正姚体" panose="02010601030101010101" pitchFamily="2" charset="-122"/>
            </a:endParaRPr>
          </a:p>
          <a:p>
            <a:pPr algn="just">
              <a:lnSpc>
                <a:spcPct val="110000"/>
              </a:lnSpc>
              <a:spcBef>
                <a:spcPct val="0"/>
              </a:spcBef>
            </a:pPr>
            <a:r>
              <a:rPr lang="en-US" altLang="zh-CN" b="0" dirty="0">
                <a:latin typeface="方正姚体" panose="02010601030101010101" pitchFamily="2" charset="-122"/>
                <a:ea typeface="方正姚体" panose="02010601030101010101" pitchFamily="2" charset="-122"/>
              </a:rPr>
              <a:t>memory</a:t>
            </a:r>
            <a:r>
              <a:rPr lang="zh-CN" altLang="en-US" b="0" dirty="0">
                <a:latin typeface="方正姚体" panose="02010601030101010101" pitchFamily="2" charset="-122"/>
                <a:ea typeface="方正姚体" panose="02010601030101010101" pitchFamily="2" charset="-122"/>
              </a:rPr>
              <a:t>型变量通过扩展</a:t>
            </a:r>
            <a:r>
              <a:rPr lang="en-US" altLang="zh-CN" b="0" dirty="0">
                <a:latin typeface="方正姚体" panose="02010601030101010101" pitchFamily="2" charset="-122"/>
                <a:ea typeface="方正姚体" panose="02010601030101010101" pitchFamily="2" charset="-122"/>
              </a:rPr>
              <a:t>reg</a:t>
            </a:r>
            <a:r>
              <a:rPr lang="zh-CN" altLang="en-US" b="0" dirty="0">
                <a:latin typeface="方正姚体" panose="02010601030101010101" pitchFamily="2" charset="-122"/>
                <a:ea typeface="方正姚体" panose="02010601030101010101" pitchFamily="2" charset="-122"/>
              </a:rPr>
              <a:t>型变量的地址范围来生成：</a:t>
            </a:r>
            <a:endParaRPr lang="zh-CN" altLang="en-US" dirty="0">
              <a:latin typeface="华文楷体" panose="02010600040101010101" pitchFamily="2" charset="-122"/>
              <a:ea typeface="华文楷体" panose="02010600040101010101" pitchFamily="2" charset="-122"/>
            </a:endParaRPr>
          </a:p>
        </p:txBody>
      </p:sp>
      <p:sp>
        <p:nvSpPr>
          <p:cNvPr id="1645572" name="Text Box 2052"/>
          <p:cNvSpPr txBox="1"/>
          <p:nvPr/>
        </p:nvSpPr>
        <p:spPr>
          <a:xfrm>
            <a:off x="914400" y="3657600"/>
            <a:ext cx="3733800" cy="762000"/>
          </a:xfrm>
          <a:prstGeom prst="rect">
            <a:avLst/>
          </a:prstGeom>
          <a:solidFill>
            <a:srgbClr val="00FFFF"/>
          </a:solidFill>
          <a:ln w="9525">
            <a:noFill/>
          </a:ln>
        </p:spPr>
        <p:txBody>
          <a:bodyPr anchor="b"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just">
              <a:lnSpc>
                <a:spcPct val="110000"/>
              </a:lnSpc>
              <a:spcBef>
                <a:spcPct val="0"/>
              </a:spcBef>
              <a:buClrTx/>
              <a:buFontTx/>
              <a:buNone/>
            </a:pPr>
            <a:r>
              <a:rPr lang="en-US" altLang="zh-CN" sz="2000" dirty="0">
                <a:solidFill>
                  <a:srgbClr val="FF0066"/>
                </a:solidFill>
                <a:latin typeface="宋体" panose="02010600030101010101" pitchFamily="2" charset="-122"/>
              </a:rPr>
              <a:t>reg[n-1:0]</a:t>
            </a:r>
            <a:r>
              <a:rPr lang="en-US" altLang="zh-CN" sz="2000" dirty="0">
                <a:latin typeface="宋体" panose="02010600030101010101" pitchFamily="2" charset="-122"/>
              </a:rPr>
              <a:t> </a:t>
            </a:r>
            <a:r>
              <a:rPr lang="zh-CN" altLang="en-US" sz="2000" dirty="0">
                <a:latin typeface="宋体" panose="02010600030101010101" pitchFamily="2" charset="-122"/>
              </a:rPr>
              <a:t>存储器名</a:t>
            </a:r>
            <a:r>
              <a:rPr lang="en-US" altLang="zh-CN" sz="2000" dirty="0">
                <a:solidFill>
                  <a:srgbClr val="FF0066"/>
                </a:solidFill>
                <a:latin typeface="宋体" panose="02010600030101010101" pitchFamily="2" charset="-122"/>
              </a:rPr>
              <a:t>[m-1:0]</a:t>
            </a:r>
            <a:r>
              <a:rPr lang="en-US" altLang="zh-CN" sz="2000" dirty="0">
                <a:latin typeface="宋体" panose="02010600030101010101" pitchFamily="2" charset="-122"/>
              </a:rPr>
              <a:t>;</a:t>
            </a:r>
            <a:endParaRPr lang="en-US" altLang="zh-CN" sz="2000" dirty="0">
              <a:latin typeface="宋体" panose="02010600030101010101" pitchFamily="2" charset="-122"/>
            </a:endParaRPr>
          </a:p>
          <a:p>
            <a:pPr marL="0" lvl="0" indent="0" algn="just">
              <a:lnSpc>
                <a:spcPct val="110000"/>
              </a:lnSpc>
              <a:spcBef>
                <a:spcPct val="0"/>
              </a:spcBef>
              <a:buClrTx/>
              <a:buFontTx/>
              <a:buNone/>
            </a:pPr>
            <a:r>
              <a:rPr lang="zh-CN" altLang="en-US" sz="2000" dirty="0">
                <a:latin typeface="宋体" panose="02010600030101010101" pitchFamily="2" charset="-122"/>
              </a:rPr>
              <a:t>或 </a:t>
            </a:r>
            <a:r>
              <a:rPr lang="en-US" altLang="zh-CN" sz="2000" dirty="0">
                <a:solidFill>
                  <a:srgbClr val="FF0066"/>
                </a:solidFill>
                <a:latin typeface="宋体" panose="02010600030101010101" pitchFamily="2" charset="-122"/>
              </a:rPr>
              <a:t>reg[n-1:0]</a:t>
            </a:r>
            <a:r>
              <a:rPr lang="zh-CN" altLang="en-US" sz="2000" dirty="0">
                <a:latin typeface="宋体" panose="02010600030101010101" pitchFamily="2" charset="-122"/>
              </a:rPr>
              <a:t>存储器名</a:t>
            </a:r>
            <a:r>
              <a:rPr lang="en-US" altLang="zh-CN" sz="2000" dirty="0">
                <a:solidFill>
                  <a:srgbClr val="FF0066"/>
                </a:solidFill>
                <a:latin typeface="宋体" panose="02010600030101010101" pitchFamily="2" charset="-122"/>
              </a:rPr>
              <a:t>[m:1]</a:t>
            </a:r>
            <a:r>
              <a:rPr lang="en-US" altLang="zh-CN" sz="2000" dirty="0">
                <a:latin typeface="宋体" panose="02010600030101010101" pitchFamily="2" charset="-122"/>
              </a:rPr>
              <a:t>;</a:t>
            </a:r>
            <a:endParaRPr lang="en-US" altLang="zh-CN" sz="2000" dirty="0">
              <a:latin typeface="宋体" panose="02010600030101010101" pitchFamily="2" charset="-122"/>
            </a:endParaRPr>
          </a:p>
        </p:txBody>
      </p:sp>
      <p:sp>
        <p:nvSpPr>
          <p:cNvPr id="1645573" name="AutoShape 2053"/>
          <p:cNvSpPr/>
          <p:nvPr/>
        </p:nvSpPr>
        <p:spPr>
          <a:xfrm>
            <a:off x="1981200" y="4572000"/>
            <a:ext cx="1676400" cy="685800"/>
          </a:xfrm>
          <a:prstGeom prst="wedgeRoundRectCallout">
            <a:avLst>
              <a:gd name="adj1" fmla="val -47537"/>
              <a:gd name="adj2" fmla="val -80093"/>
              <a:gd name="adj3" fmla="val 16667"/>
            </a:avLst>
          </a:prstGeom>
          <a:solidFill>
            <a:srgbClr val="FFCCFF"/>
          </a:solidFill>
          <a:ln w="9525">
            <a:noFill/>
          </a:ln>
          <a:effectLst>
            <a:prstShdw prst="shdw17" dist="17961" dir="2699999">
              <a:srgbClr val="997A99"/>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b="0" dirty="0"/>
              <a:t>每个存储单元位宽为</a:t>
            </a:r>
            <a:r>
              <a:rPr lang="en-US" altLang="zh-CN" sz="2000" dirty="0">
                <a:solidFill>
                  <a:srgbClr val="FF0066"/>
                </a:solidFill>
                <a:latin typeface="Times New Roman" panose="02020603050405020304" pitchFamily="18" charset="0"/>
              </a:rPr>
              <a:t>n</a:t>
            </a:r>
            <a:endParaRPr lang="en-US" altLang="zh-CN" sz="2000" dirty="0">
              <a:solidFill>
                <a:srgbClr val="FF0066"/>
              </a:solidFill>
              <a:latin typeface="Times New Roman" panose="02020603050405020304" pitchFamily="18" charset="0"/>
            </a:endParaRPr>
          </a:p>
        </p:txBody>
      </p:sp>
      <p:sp>
        <p:nvSpPr>
          <p:cNvPr id="1645574" name="AutoShape 2054"/>
          <p:cNvSpPr/>
          <p:nvPr/>
        </p:nvSpPr>
        <p:spPr>
          <a:xfrm>
            <a:off x="3886200" y="4572000"/>
            <a:ext cx="1676400" cy="685800"/>
          </a:xfrm>
          <a:prstGeom prst="wedgeRoundRectCallout">
            <a:avLst>
              <a:gd name="adj1" fmla="val -47537"/>
              <a:gd name="adj2" fmla="val -80093"/>
              <a:gd name="adj3" fmla="val 16667"/>
            </a:avLst>
          </a:prstGeom>
          <a:solidFill>
            <a:srgbClr val="FFCCFF"/>
          </a:solidFill>
          <a:ln w="9525">
            <a:noFill/>
          </a:ln>
          <a:effectLst>
            <a:prstShdw prst="shdw17" dist="17961" dir="2699999">
              <a:srgbClr val="997A99"/>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b="0" dirty="0"/>
              <a:t>共有</a:t>
            </a:r>
            <a:r>
              <a:rPr lang="en-US" altLang="zh-CN" sz="2000" dirty="0">
                <a:solidFill>
                  <a:srgbClr val="FF0066"/>
                </a:solidFill>
                <a:latin typeface="Times New Roman" panose="02020603050405020304" pitchFamily="18" charset="0"/>
              </a:rPr>
              <a:t>m</a:t>
            </a:r>
            <a:r>
              <a:rPr lang="zh-CN" altLang="en-US" sz="2000" b="0" dirty="0"/>
              <a:t>个存储单元</a:t>
            </a:r>
            <a:endParaRPr lang="zh-CN" altLang="en-US" sz="2000" b="0" dirty="0"/>
          </a:p>
        </p:txBody>
      </p:sp>
      <p:sp>
        <p:nvSpPr>
          <p:cNvPr id="1645577" name="Text Box 2057"/>
          <p:cNvSpPr txBox="1"/>
          <p:nvPr/>
        </p:nvSpPr>
        <p:spPr>
          <a:xfrm>
            <a:off x="239713" y="1263650"/>
            <a:ext cx="4445000" cy="455613"/>
          </a:xfrm>
          <a:prstGeom prst="rect">
            <a:avLst/>
          </a:prstGeom>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9525">
            <a:noFill/>
          </a:ln>
        </p:spPr>
        <p:txBody>
          <a:bodyPr>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lnSpc>
                <a:spcPct val="85000"/>
              </a:lnSpc>
              <a:spcBef>
                <a:spcPct val="50000"/>
              </a:spcBef>
              <a:buClrTx/>
              <a:buFontTx/>
              <a:buNone/>
            </a:pPr>
            <a:r>
              <a:rPr lang="en-US" altLang="zh-CN" sz="2800" dirty="0">
                <a:solidFill>
                  <a:srgbClr val="990000"/>
                </a:solidFill>
                <a:latin typeface="华文新魏" panose="02010800040101010101" pitchFamily="2" charset="-122"/>
                <a:ea typeface="华文新魏" panose="02010800040101010101" pitchFamily="2" charset="-122"/>
              </a:rPr>
              <a:t>3. memory</a:t>
            </a:r>
            <a:r>
              <a:rPr lang="zh-CN" altLang="en-US" sz="2800" dirty="0">
                <a:solidFill>
                  <a:srgbClr val="990000"/>
                </a:solidFill>
                <a:latin typeface="华文新魏" panose="02010800040101010101" pitchFamily="2" charset="-122"/>
                <a:ea typeface="华文新魏" panose="02010800040101010101" pitchFamily="2" charset="-122"/>
              </a:rPr>
              <a:t>型变量</a:t>
            </a:r>
            <a:r>
              <a:rPr lang="en-US" altLang="zh-CN" sz="2800" dirty="0">
                <a:solidFill>
                  <a:srgbClr val="990000"/>
                </a:solidFill>
                <a:latin typeface="Times New Roman" panose="02020603050405020304" pitchFamily="18" charset="0"/>
                <a:ea typeface="华文新魏" panose="02010800040101010101" pitchFamily="2" charset="-122"/>
              </a:rPr>
              <a:t>——</a:t>
            </a:r>
            <a:r>
              <a:rPr lang="zh-CN" altLang="en-US" sz="2800" dirty="0">
                <a:solidFill>
                  <a:srgbClr val="990000"/>
                </a:solidFill>
                <a:latin typeface="华文新魏" panose="02010800040101010101" pitchFamily="2" charset="-122"/>
                <a:ea typeface="华文新魏" panose="02010800040101010101" pitchFamily="2" charset="-122"/>
              </a:rPr>
              <a:t>数组</a:t>
            </a:r>
            <a:endParaRPr lang="zh-CN" altLang="en-US" sz="2800" dirty="0">
              <a:solidFill>
                <a:srgbClr val="990000"/>
              </a:solidFill>
              <a:latin typeface="华文新魏" panose="02010800040101010101" pitchFamily="2" charset="-122"/>
              <a:ea typeface="华文新魏" panose="02010800040101010101" pitchFamily="2" charset="-122"/>
            </a:endParaRPr>
          </a:p>
        </p:txBody>
      </p:sp>
      <p:sp>
        <p:nvSpPr>
          <p:cNvPr id="1645578" name="AutoShape 2058"/>
          <p:cNvSpPr/>
          <p:nvPr/>
        </p:nvSpPr>
        <p:spPr>
          <a:xfrm rot="-479700">
            <a:off x="4964113" y="825500"/>
            <a:ext cx="2741612" cy="977900"/>
          </a:xfrm>
          <a:prstGeom prst="star16">
            <a:avLst>
              <a:gd name="adj" fmla="val 37500"/>
            </a:avLst>
          </a:prstGeom>
          <a:gradFill rotWithShape="0">
            <a:gsLst>
              <a:gs pos="0">
                <a:schemeClr val="accent2"/>
              </a:gs>
              <a:gs pos="100000">
                <a:srgbClr val="FFFF00"/>
              </a:gs>
            </a:gsLst>
            <a:lin ang="2700000" scaled="1"/>
            <a:tileRect/>
          </a:gradFill>
          <a:ln w="9525">
            <a:noFill/>
          </a:ln>
          <a:effectLst>
            <a:outerShdw dist="35921" dir="2699999" algn="ctr" rotWithShape="0">
              <a:schemeClr val="bg2"/>
            </a:outerShdw>
          </a:effectLst>
        </p:spPr>
        <p:txBody>
          <a:bodyPr wrap="none" anchor="ctr" anchorCtr="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en-US" altLang="zh-CN" sz="2000" dirty="0">
                <a:latin typeface="华文新魏" panose="02010800040101010101" pitchFamily="2" charset="-122"/>
                <a:ea typeface="华文新魏" panose="02010800040101010101" pitchFamily="2" charset="-122"/>
              </a:rPr>
              <a:t>Quartus II</a:t>
            </a:r>
            <a:endParaRPr lang="en-US" altLang="zh-CN" sz="2000" dirty="0">
              <a:latin typeface="华文新魏" panose="02010800040101010101" pitchFamily="2" charset="-122"/>
              <a:ea typeface="华文新魏" panose="02010800040101010101" pitchFamily="2" charset="-122"/>
            </a:endParaRPr>
          </a:p>
          <a:p>
            <a:pPr marL="0" lvl="0" indent="0" algn="ctr" eaLnBrk="1" hangingPunct="1">
              <a:spcBef>
                <a:spcPct val="0"/>
              </a:spcBef>
              <a:buClrTx/>
              <a:buFontTx/>
              <a:buNone/>
            </a:pPr>
            <a:r>
              <a:rPr lang="zh-CN" altLang="en-US" sz="2000" dirty="0">
                <a:latin typeface="华文新魏" panose="02010800040101010101" pitchFamily="2" charset="-122"/>
                <a:ea typeface="华文新魏" panose="02010800040101010101" pitchFamily="2" charset="-122"/>
              </a:rPr>
              <a:t>不支持！</a:t>
            </a:r>
            <a:endParaRPr lang="zh-CN" altLang="en-US" sz="2000" dirty="0">
              <a:latin typeface="华文新魏" panose="02010800040101010101" pitchFamily="2" charset="-122"/>
              <a:ea typeface="华文新魏" panose="02010800040101010101" pitchFamily="2" charset="-122"/>
            </a:endParaRPr>
          </a:p>
        </p:txBody>
      </p:sp>
      <p:sp>
        <p:nvSpPr>
          <p:cNvPr id="1645579" name="AutoShape 2059"/>
          <p:cNvSpPr/>
          <p:nvPr/>
        </p:nvSpPr>
        <p:spPr>
          <a:xfrm>
            <a:off x="1346200" y="5473700"/>
            <a:ext cx="6048375" cy="1117600"/>
          </a:xfrm>
          <a:prstGeom prst="horizontalScroll">
            <a:avLst>
              <a:gd name="adj" fmla="val 12500"/>
            </a:avLst>
          </a:prstGeom>
          <a:solidFill>
            <a:srgbClr val="FFCC99"/>
          </a:solidFill>
          <a:ln w="9525">
            <a:noFill/>
          </a:ln>
        </p:spPr>
        <p:txBody>
          <a:bodyPr anchor="ctr"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algn="just">
              <a:lnSpc>
                <a:spcPct val="105000"/>
              </a:lnSpc>
              <a:spcBef>
                <a:spcPct val="0"/>
              </a:spcBef>
              <a:buClr>
                <a:srgbClr val="FF0066"/>
              </a:buClr>
              <a:buFont typeface="Wingdings" panose="05000000000000000000" pitchFamily="2" charset="2"/>
              <a:buChar char="v"/>
            </a:pPr>
            <a:r>
              <a:rPr lang="en-US" altLang="zh-CN" dirty="0">
                <a:solidFill>
                  <a:schemeClr val="tx2"/>
                </a:solidFill>
                <a:latin typeface="华文新魏" panose="02010800040101010101" pitchFamily="2" charset="-122"/>
                <a:ea typeface="华文新魏" panose="02010800040101010101" pitchFamily="2" charset="-122"/>
              </a:rPr>
              <a:t>Verilog HDL</a:t>
            </a:r>
            <a:r>
              <a:rPr lang="zh-CN" altLang="en-US" dirty="0">
                <a:solidFill>
                  <a:schemeClr val="tx2"/>
                </a:solidFill>
                <a:latin typeface="华文新魏" panose="02010800040101010101" pitchFamily="2" charset="-122"/>
                <a:ea typeface="华文新魏" panose="02010800040101010101" pitchFamily="2" charset="-122"/>
              </a:rPr>
              <a:t>中的变量名、参数名等标记符是对大小写字母敏感的！</a:t>
            </a:r>
            <a:endParaRPr lang="zh-CN" altLang="en-US" dirty="0">
              <a:solidFill>
                <a:schemeClr val="tx2"/>
              </a:solidFill>
              <a:latin typeface="华文新魏" panose="02010800040101010101" pitchFamily="2" charset="-122"/>
              <a:ea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645577"/>
                                        </p:tgtEl>
                                        <p:attrNameLst>
                                          <p:attrName>style.visibility</p:attrName>
                                        </p:attrNameLst>
                                      </p:cBhvr>
                                      <p:to>
                                        <p:strVal val="visible"/>
                                      </p:to>
                                    </p:set>
                                    <p:anim calcmode="lin" valueType="num">
                                      <p:cBhvr>
                                        <p:cTn id="7" dur="500" fill="hold"/>
                                        <p:tgtEl>
                                          <p:spTgt spid="1645577"/>
                                        </p:tgtEl>
                                        <p:attrNameLst>
                                          <p:attrName>ppt_w</p:attrName>
                                        </p:attrNameLst>
                                      </p:cBhvr>
                                      <p:tavLst>
                                        <p:tav tm="0">
                                          <p:val>
                                            <p:fltVal val="0.000000"/>
                                          </p:val>
                                        </p:tav>
                                        <p:tav tm="100000">
                                          <p:val>
                                            <p:strVal val="#ppt_w"/>
                                          </p:val>
                                        </p:tav>
                                      </p:tavLst>
                                    </p:anim>
                                    <p:anim calcmode="lin" valueType="num">
                                      <p:cBhvr>
                                        <p:cTn id="8" dur="500" fill="hold"/>
                                        <p:tgtEl>
                                          <p:spTgt spid="1645577"/>
                                        </p:tgtEl>
                                        <p:attrNameLst>
                                          <p:attrName>ppt_h</p:attrName>
                                        </p:attrNameLst>
                                      </p:cBhvr>
                                      <p:tavLst>
                                        <p:tav tm="0">
                                          <p:val>
                                            <p:fltVal val="0.000000"/>
                                          </p:val>
                                        </p:tav>
                                        <p:tav tm="100000">
                                          <p:val>
                                            <p:strVal val="#ppt_h"/>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45571"/>
                                        </p:tgtEl>
                                        <p:attrNameLst>
                                          <p:attrName>style.visibility</p:attrName>
                                        </p:attrNameLst>
                                      </p:cBhvr>
                                      <p:to>
                                        <p:strVal val="visible"/>
                                      </p:to>
                                    </p:set>
                                    <p:anim calcmode="lin" valueType="num">
                                      <p:cBhvr additive="base">
                                        <p:cTn id="12" dur="500" fill="hold"/>
                                        <p:tgtEl>
                                          <p:spTgt spid="1645571"/>
                                        </p:tgtEl>
                                        <p:attrNameLst>
                                          <p:attrName>ppt_x</p:attrName>
                                        </p:attrNameLst>
                                      </p:cBhvr>
                                      <p:tavLst>
                                        <p:tav tm="0">
                                          <p:val>
                                            <p:strVal val="0-#ppt_w/2"/>
                                          </p:val>
                                        </p:tav>
                                        <p:tav tm="100000">
                                          <p:val>
                                            <p:strVal val="#ppt_x"/>
                                          </p:val>
                                        </p:tav>
                                      </p:tavLst>
                                    </p:anim>
                                    <p:anim calcmode="lin" valueType="num">
                                      <p:cBhvr additive="base">
                                        <p:cTn id="13" dur="500" fill="hold"/>
                                        <p:tgtEl>
                                          <p:spTgt spid="164557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645572"/>
                                        </p:tgtEl>
                                        <p:attrNameLst>
                                          <p:attrName>style.visibility</p:attrName>
                                        </p:attrNameLst>
                                      </p:cBhvr>
                                      <p:to>
                                        <p:strVal val="visible"/>
                                      </p:to>
                                    </p:set>
                                    <p:animEffect transition="in" filter="wipe(left)">
                                      <p:cBhvr>
                                        <p:cTn id="18" dur="500"/>
                                        <p:tgtEl>
                                          <p:spTgt spid="164557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645573"/>
                                        </p:tgtEl>
                                        <p:attrNameLst>
                                          <p:attrName>style.visibility</p:attrName>
                                        </p:attrNameLst>
                                      </p:cBhvr>
                                      <p:to>
                                        <p:strVal val="visible"/>
                                      </p:to>
                                    </p:set>
                                    <p:animEffect transition="in" filter="dissolve">
                                      <p:cBhvr>
                                        <p:cTn id="23" dur="500"/>
                                        <p:tgtEl>
                                          <p:spTgt spid="164557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645574"/>
                                        </p:tgtEl>
                                        <p:attrNameLst>
                                          <p:attrName>style.visibility</p:attrName>
                                        </p:attrNameLst>
                                      </p:cBhvr>
                                      <p:to>
                                        <p:strVal val="visible"/>
                                      </p:to>
                                    </p:set>
                                    <p:animEffect transition="in" filter="dissolve">
                                      <p:cBhvr>
                                        <p:cTn id="28" dur="500"/>
                                        <p:tgtEl>
                                          <p:spTgt spid="1645574"/>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1645579"/>
                                        </p:tgtEl>
                                        <p:attrNameLst>
                                          <p:attrName>style.visibility</p:attrName>
                                        </p:attrNameLst>
                                      </p:cBhvr>
                                      <p:to>
                                        <p:strVal val="visible"/>
                                      </p:to>
                                    </p:set>
                                    <p:animEffect transition="in" filter="barn(outVertical)">
                                      <p:cBhvr>
                                        <p:cTn id="33" dur="500"/>
                                        <p:tgtEl>
                                          <p:spTgt spid="1645579"/>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1645578"/>
                                        </p:tgtEl>
                                        <p:attrNameLst>
                                          <p:attrName>style.visibility</p:attrName>
                                        </p:attrNameLst>
                                      </p:cBhvr>
                                      <p:to>
                                        <p:strVal val="visible"/>
                                      </p:to>
                                    </p:set>
                                    <p:anim calcmode="lin" valueType="num">
                                      <p:cBhvr>
                                        <p:cTn id="38" dur="500" fill="hold"/>
                                        <p:tgtEl>
                                          <p:spTgt spid="1645578"/>
                                        </p:tgtEl>
                                        <p:attrNameLst>
                                          <p:attrName>ppt_w</p:attrName>
                                        </p:attrNameLst>
                                      </p:cBhvr>
                                      <p:tavLst>
                                        <p:tav tm="0">
                                          <p:val>
                                            <p:fltVal val="0.000000"/>
                                          </p:val>
                                        </p:tav>
                                        <p:tav tm="100000">
                                          <p:val>
                                            <p:strVal val="#ppt_w"/>
                                          </p:val>
                                        </p:tav>
                                      </p:tavLst>
                                    </p:anim>
                                    <p:anim calcmode="lin" valueType="num">
                                      <p:cBhvr>
                                        <p:cTn id="39" dur="500" fill="hold"/>
                                        <p:tgtEl>
                                          <p:spTgt spid="1645578"/>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5571" grpId="0"/>
      <p:bldP spid="1645572" grpId="0" animBg="1"/>
      <p:bldP spid="1645573" grpId="0" animBg="1"/>
      <p:bldP spid="1645574" grpId="0" animBg="1"/>
      <p:bldP spid="1645577" grpId="0" animBg="1"/>
      <p:bldP spid="1645578" grpId="0" animBg="1"/>
      <p:bldP spid="1645579"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4258"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24259" name="Rectangle 2"/>
          <p:cNvSpPr>
            <a:spLocks noGrp="1"/>
          </p:cNvSpPr>
          <p:nvPr>
            <p:ph type="title"/>
          </p:nvPr>
        </p:nvSpPr>
        <p:spPr>
          <a:xfrm>
            <a:off x="685800" y="84138"/>
            <a:ext cx="7772400" cy="677862"/>
          </a:xfrm>
          <a:ln/>
        </p:spPr>
        <p:txBody>
          <a:bodyPr vert="horz" wrap="square" lIns="91440" tIns="45720" rIns="91440" bIns="45720" anchor="b" anchorCtr="0"/>
          <a:p>
            <a:pPr eaLnBrk="1" hangingPunct="1"/>
            <a:r>
              <a:rPr lang="en-US" altLang="zh-CN" dirty="0">
                <a:latin typeface="华文楷体" panose="02010600040101010101" pitchFamily="2" charset="-122"/>
              </a:rPr>
              <a:t>3 </a:t>
            </a:r>
            <a:r>
              <a:rPr lang="zh-CN" altLang="en-US" dirty="0">
                <a:latin typeface="华文楷体" panose="02010600040101010101" pitchFamily="2" charset="-122"/>
              </a:rPr>
              <a:t>数据类型及常量、变量</a:t>
            </a:r>
            <a:endParaRPr lang="zh-CN" altLang="en-US" dirty="0">
              <a:latin typeface="华文楷体" panose="02010600040101010101" pitchFamily="2" charset="-122"/>
            </a:endParaRPr>
          </a:p>
        </p:txBody>
      </p:sp>
      <p:sp>
        <p:nvSpPr>
          <p:cNvPr id="1647619" name="Rectangle 3"/>
          <p:cNvSpPr>
            <a:spLocks noGrp="1" noChangeArrowheads="1"/>
          </p:cNvSpPr>
          <p:nvPr>
            <p:ph idx="1"/>
          </p:nvPr>
        </p:nvSpPr>
        <p:spPr>
          <a:xfrm>
            <a:off x="228600" y="1901825"/>
            <a:ext cx="8915400" cy="14589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Char char="§"/>
              <a:defRPr/>
            </a:pPr>
            <a:r>
              <a:rPr kumimoji="0" lang="zh-CN" altLang="en-US" sz="2400" b="1" i="0" u="none" strike="noStrike" kern="0" cap="none" spc="0" normalizeH="0" baseline="0" noProof="0" smtClean="0">
                <a:ln>
                  <a:noFill/>
                </a:ln>
                <a:solidFill>
                  <a:srgbClr val="CC0000"/>
                </a:solidFill>
                <a:effectLst/>
                <a:uLnTx/>
                <a:uFillTx/>
                <a:latin typeface="华文新魏" panose="02010800040101010101" pitchFamily="2" charset="-122"/>
                <a:ea typeface="华文新魏" panose="02010800040101010101" pitchFamily="2" charset="-122"/>
                <a:cs typeface="+mn-cs"/>
              </a:rPr>
              <a:t>含义不同</a:t>
            </a:r>
            <a:r>
              <a:rPr kumimoji="1"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 </a:t>
            </a:r>
            <a:endParaRPr kumimoji="1" lang="zh-CN"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defRPr/>
            </a:pPr>
            <a:r>
              <a:rPr kumimoji="0" lang="zh-CN" altLang="en-US" sz="2400" b="1" i="0" u="none" strike="noStrike" kern="0" cap="none" spc="0" normalizeH="0" baseline="0" noProof="0" smtClean="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a:t>
            </a:r>
            <a:r>
              <a:rPr kumimoji="0" lang="zh-CN" altLang="en-US" sz="2400" b="0" i="0" u="none" strike="noStrike" kern="0" cap="none" spc="0" normalizeH="0" baseline="0" noProof="0" smtClean="0">
                <a:ln>
                  <a:noFill/>
                </a:ln>
                <a:solidFill>
                  <a:srgbClr val="FF0066"/>
                </a:solidFill>
                <a:effectLst/>
                <a:uLnTx/>
                <a:uFillTx/>
                <a:latin typeface="方正姚体" panose="02010601030101010101" pitchFamily="2" charset="-122"/>
                <a:ea typeface="方正姚体" panose="02010601030101010101" pitchFamily="2" charset="-122"/>
                <a:cs typeface="+mn-cs"/>
              </a:rPr>
              <a:t>例</a:t>
            </a:r>
            <a:r>
              <a:rPr kumimoji="0" lang="en-US" altLang="zh-CN" sz="2400" b="0" i="0" u="none" strike="noStrike" kern="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 </a:t>
            </a:r>
            <a:r>
              <a:rPr kumimoji="0" lang="zh-CN" altLang="zh-CN" sz="2400" b="0" i="0" u="none" strike="noStrike" kern="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reg</a:t>
            </a:r>
            <a:r>
              <a:rPr kumimoji="0" lang="en-US" altLang="zh-CN" sz="2400" b="0" i="0" u="none" strike="noStrike" kern="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[n-1:0]</a:t>
            </a:r>
            <a:r>
              <a:rPr kumimoji="0" lang="zh-CN" altLang="zh-CN" sz="2400" b="0" i="0" u="none" strike="noStrike" kern="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 </a:t>
            </a:r>
            <a:r>
              <a:rPr kumimoji="0" lang="en-US" altLang="zh-CN" sz="2400" b="0" i="0" u="none" strike="noStrike" kern="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rega</a:t>
            </a:r>
            <a:r>
              <a:rPr kumimoji="0" lang="zh-CN" altLang="zh-CN" sz="2400" b="0" i="0" u="none" strike="noStrike" kern="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a:t>
            </a:r>
            <a:r>
              <a:rPr kumimoji="0" lang="en-US" altLang="zh-CN" sz="2400" b="0" i="0" u="none" strike="noStrike" kern="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a:t>
            </a:r>
            <a:r>
              <a:rPr kumimoji="0" lang="zh-CN" altLang="en-US" sz="2400" b="0" i="0" u="none" strike="noStrike" kern="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一个</a:t>
            </a:r>
            <a:r>
              <a:rPr kumimoji="0" lang="en-US" altLang="zh-CN" sz="2400" b="0" i="0" u="none" strike="noStrike" kern="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n</a:t>
            </a:r>
            <a:r>
              <a:rPr kumimoji="0" lang="zh-CN" altLang="en-US" sz="2400" b="0" i="0" u="none" strike="noStrike" kern="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位的</a:t>
            </a:r>
            <a:r>
              <a:rPr kumimoji="0" lang="zh-CN" altLang="en-US" sz="2400" b="0" i="0" u="none" strike="noStrike" kern="0" cap="none" spc="0" normalizeH="0" baseline="0" noProof="0" smtClean="0">
                <a:ln>
                  <a:noFill/>
                </a:ln>
                <a:solidFill>
                  <a:srgbClr val="FF0066"/>
                </a:solidFill>
                <a:effectLst/>
                <a:uLnTx/>
                <a:uFillTx/>
                <a:latin typeface="方正姚体" panose="02010601030101010101" pitchFamily="2" charset="-122"/>
                <a:ea typeface="方正姚体" panose="02010601030101010101" pitchFamily="2" charset="-122"/>
                <a:cs typeface="+mn-cs"/>
              </a:rPr>
              <a:t>寄存器</a:t>
            </a:r>
            <a:endParaRPr kumimoji="0" lang="zh-CN" altLang="en-US" sz="2400" b="0" i="0" u="none" strike="noStrike" kern="0" cap="none" spc="0" normalizeH="0" baseline="0" noProof="0" smtClean="0">
              <a:ln>
                <a:noFill/>
              </a:ln>
              <a:solidFill>
                <a:srgbClr val="FF0066"/>
              </a:solidFill>
              <a:effectLst/>
              <a:uLnTx/>
              <a:uFillTx/>
              <a:latin typeface="方正姚体" panose="02010601030101010101" pitchFamily="2" charset="-122"/>
              <a:ea typeface="方正姚体" panose="02010601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defRPr/>
            </a:pPr>
            <a:r>
              <a:rPr kumimoji="0" lang="zh-CN" altLang="en-US" sz="2400" b="0" i="0" u="none" strike="noStrike" kern="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       </a:t>
            </a:r>
            <a:r>
              <a:rPr kumimoji="0" lang="en-US" altLang="zh-CN" sz="2400" b="0" i="0" u="none" strike="noStrike" kern="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r</a:t>
            </a:r>
            <a:r>
              <a:rPr kumimoji="0" lang="zh-CN" altLang="zh-CN" sz="2400" b="0" i="0" u="none" strike="noStrike" kern="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eg</a:t>
            </a:r>
            <a:r>
              <a:rPr kumimoji="0" lang="en-US" altLang="zh-CN" sz="2400" b="0" i="0" u="none" strike="noStrike" kern="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 mema [n-1:0]</a:t>
            </a:r>
            <a:r>
              <a:rPr kumimoji="0" lang="zh-CN" altLang="zh-CN" sz="2400" b="0" i="0" u="none" strike="noStrike" kern="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 ；</a:t>
            </a:r>
            <a:r>
              <a:rPr kumimoji="0" lang="en-US" altLang="zh-CN" sz="2400" b="0" i="0" u="none" strike="noStrike" kern="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a:t>
            </a:r>
            <a:r>
              <a:rPr kumimoji="0" lang="zh-CN" altLang="en-US" sz="2400" b="0" i="0" u="none" strike="noStrike" kern="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由</a:t>
            </a:r>
            <a:r>
              <a:rPr kumimoji="0" lang="en-US" altLang="zh-CN" sz="2400" b="0" i="0" u="none" strike="noStrike" kern="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n</a:t>
            </a:r>
            <a:r>
              <a:rPr kumimoji="0" lang="zh-CN" altLang="en-US" sz="2400" b="0" i="0" u="none" strike="noStrike" kern="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个</a:t>
            </a:r>
            <a:r>
              <a:rPr kumimoji="0" lang="en-US" altLang="zh-CN" sz="2400" b="0" i="0" u="none" strike="noStrike" kern="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1</a:t>
            </a:r>
            <a:r>
              <a:rPr kumimoji="0" lang="zh-CN" altLang="en-US" sz="2400" b="0" i="0" u="none" strike="noStrike" kern="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位寄存器组成的</a:t>
            </a:r>
            <a:r>
              <a:rPr kumimoji="0" lang="zh-CN" altLang="en-US" sz="2400" b="0" i="0" u="none" strike="noStrike" kern="0" cap="none" spc="0" normalizeH="0" baseline="0" noProof="0" smtClean="0">
                <a:ln>
                  <a:noFill/>
                </a:ln>
                <a:solidFill>
                  <a:srgbClr val="FF0066"/>
                </a:solidFill>
                <a:effectLst/>
                <a:uLnTx/>
                <a:uFillTx/>
                <a:latin typeface="方正姚体" panose="02010601030101010101" pitchFamily="2" charset="-122"/>
                <a:ea typeface="方正姚体" panose="02010601030101010101" pitchFamily="2" charset="-122"/>
                <a:cs typeface="+mn-cs"/>
              </a:rPr>
              <a:t>存储器</a:t>
            </a:r>
            <a:r>
              <a:rPr kumimoji="0" lang="zh-CN" altLang="en-US" sz="2400" b="0" i="0" u="none" strike="noStrike" kern="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    </a:t>
            </a:r>
            <a:endParaRPr kumimoji="0" lang="zh-CN" altLang="en-US" sz="2400" b="0" i="0" u="none" strike="noStrike" kern="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endParaRPr>
          </a:p>
        </p:txBody>
      </p:sp>
      <p:sp>
        <p:nvSpPr>
          <p:cNvPr id="224261" name="Rectangle 4"/>
          <p:cNvSpPr/>
          <p:nvPr/>
        </p:nvSpPr>
        <p:spPr>
          <a:xfrm>
            <a:off x="5181600" y="3200400"/>
            <a:ext cx="3200400" cy="2743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1647621" name="AutoShape 5"/>
          <p:cNvSpPr/>
          <p:nvPr/>
        </p:nvSpPr>
        <p:spPr>
          <a:xfrm>
            <a:off x="2808288" y="6159500"/>
            <a:ext cx="1981200" cy="685800"/>
          </a:xfrm>
          <a:prstGeom prst="wedgeRoundRectCallout">
            <a:avLst>
              <a:gd name="adj1" fmla="val -72755"/>
              <a:gd name="adj2" fmla="val -69907"/>
              <a:gd name="adj3" fmla="val 16667"/>
            </a:avLst>
          </a:prstGeom>
          <a:solidFill>
            <a:srgbClr val="99FFCC"/>
          </a:solidFill>
          <a:ln w="9525">
            <a:noFill/>
          </a:ln>
          <a:effectLst>
            <a:outerShdw dist="35921" dir="2699999" algn="ctr" rotWithShape="0">
              <a:srgbClr val="808080"/>
            </a:outer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zh-CN" altLang="en-US" sz="2000" b="0" dirty="0"/>
              <a:t>必须指明存储单元的</a:t>
            </a:r>
            <a:r>
              <a:rPr lang="zh-CN" altLang="en-US" sz="2000" dirty="0">
                <a:solidFill>
                  <a:srgbClr val="FF0066"/>
                </a:solidFill>
              </a:rPr>
              <a:t>地址</a:t>
            </a:r>
            <a:r>
              <a:rPr lang="zh-CN" altLang="en-US" sz="2000" b="0" dirty="0"/>
              <a:t>！</a:t>
            </a:r>
            <a:endParaRPr lang="zh-CN" altLang="en-US" sz="2000" b="0" dirty="0">
              <a:solidFill>
                <a:srgbClr val="FF0066"/>
              </a:solidFill>
            </a:endParaRPr>
          </a:p>
        </p:txBody>
      </p:sp>
      <p:grpSp>
        <p:nvGrpSpPr>
          <p:cNvPr id="1647622" name="Group 6"/>
          <p:cNvGrpSpPr/>
          <p:nvPr/>
        </p:nvGrpSpPr>
        <p:grpSpPr>
          <a:xfrm>
            <a:off x="5922963" y="1458913"/>
            <a:ext cx="2133600" cy="914400"/>
            <a:chOff x="1728" y="816"/>
            <a:chExt cx="1344" cy="576"/>
          </a:xfrm>
        </p:grpSpPr>
        <p:sp>
          <p:nvSpPr>
            <p:cNvPr id="224276" name="Rectangle 7"/>
            <p:cNvSpPr/>
            <p:nvPr/>
          </p:nvSpPr>
          <p:spPr>
            <a:xfrm>
              <a:off x="1728" y="816"/>
              <a:ext cx="1344" cy="576"/>
            </a:xfrm>
            <a:prstGeom prst="rect">
              <a:avLst/>
            </a:prstGeom>
            <a:solidFill>
              <a:srgbClr val="99CCFF"/>
            </a:solidFill>
            <a:ln w="9525">
              <a:noFill/>
            </a:ln>
            <a:effectLst>
              <a:outerShdw dist="107763" dir="2699999" algn="ctr" rotWithShape="0">
                <a:srgbClr val="808080"/>
              </a:outerShdw>
            </a:effectLst>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buClr>
                  <a:schemeClr val="tx2"/>
                </a:buClr>
                <a:buFontTx/>
                <a:buNone/>
              </a:pPr>
              <a:endParaRPr lang="en-US" altLang="zh-CN" sz="2000" b="0" dirty="0">
                <a:solidFill>
                  <a:schemeClr val="bg2"/>
                </a:solidFill>
                <a:latin typeface="Times New Roman" panose="02020603050405020304" pitchFamily="18" charset="0"/>
              </a:endParaRPr>
            </a:p>
          </p:txBody>
        </p:sp>
        <p:sp>
          <p:nvSpPr>
            <p:cNvPr id="224277" name="Text Box 8"/>
            <p:cNvSpPr txBox="1"/>
            <p:nvPr/>
          </p:nvSpPr>
          <p:spPr>
            <a:xfrm>
              <a:off x="2832" y="864"/>
              <a:ext cx="192"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0</a:t>
              </a:r>
              <a:endParaRPr lang="en-US" altLang="zh-CN" sz="2000" b="0" dirty="0">
                <a:solidFill>
                  <a:schemeClr val="bg2"/>
                </a:solidFill>
                <a:latin typeface="Times New Roman" panose="02020603050405020304" pitchFamily="18" charset="0"/>
              </a:endParaRPr>
            </a:p>
          </p:txBody>
        </p:sp>
        <p:sp>
          <p:nvSpPr>
            <p:cNvPr id="224278" name="Text Box 9"/>
            <p:cNvSpPr txBox="1"/>
            <p:nvPr/>
          </p:nvSpPr>
          <p:spPr>
            <a:xfrm>
              <a:off x="1824" y="816"/>
              <a:ext cx="336"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n-1</a:t>
              </a:r>
              <a:endParaRPr lang="en-US" altLang="zh-CN" sz="2000" b="0" dirty="0">
                <a:latin typeface="Times New Roman" panose="02020603050405020304" pitchFamily="18" charset="0"/>
              </a:endParaRPr>
            </a:p>
          </p:txBody>
        </p:sp>
        <p:sp>
          <p:nvSpPr>
            <p:cNvPr id="224279" name="Rectangle 10"/>
            <p:cNvSpPr/>
            <p:nvPr/>
          </p:nvSpPr>
          <p:spPr>
            <a:xfrm>
              <a:off x="1824" y="1104"/>
              <a:ext cx="1200" cy="24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grpSp>
      <p:grpSp>
        <p:nvGrpSpPr>
          <p:cNvPr id="1647627" name="Group 11"/>
          <p:cNvGrpSpPr/>
          <p:nvPr/>
        </p:nvGrpSpPr>
        <p:grpSpPr>
          <a:xfrm>
            <a:off x="7532688" y="3517900"/>
            <a:ext cx="1143000" cy="2011363"/>
            <a:chOff x="3312" y="2064"/>
            <a:chExt cx="720" cy="1267"/>
          </a:xfrm>
        </p:grpSpPr>
        <p:sp>
          <p:nvSpPr>
            <p:cNvPr id="224267" name="Rectangle 12"/>
            <p:cNvSpPr/>
            <p:nvPr/>
          </p:nvSpPr>
          <p:spPr>
            <a:xfrm>
              <a:off x="3312" y="2064"/>
              <a:ext cx="720" cy="1267"/>
            </a:xfrm>
            <a:prstGeom prst="rect">
              <a:avLst/>
            </a:prstGeom>
            <a:solidFill>
              <a:srgbClr val="99CCFF"/>
            </a:solidFill>
            <a:ln w="9525">
              <a:noFill/>
            </a:ln>
            <a:effectLst>
              <a:outerShdw dist="107763" dir="2699999" algn="ctr" rotWithShape="0">
                <a:srgbClr val="808080"/>
              </a:outerShdw>
            </a:effectLst>
          </p:spPr>
          <p:txBody>
            <a:bodyPr wrap="none" lIns="92075" tIns="46038" rIns="92075" bIns="46038"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buClr>
                  <a:schemeClr val="tx2"/>
                </a:buClr>
                <a:buFontTx/>
                <a:buNone/>
              </a:pPr>
              <a:endParaRPr lang="en-US" altLang="zh-CN" sz="2000" b="0" dirty="0">
                <a:solidFill>
                  <a:schemeClr val="bg2"/>
                </a:solidFill>
                <a:latin typeface="Times New Roman" panose="02020603050405020304" pitchFamily="18" charset="0"/>
              </a:endParaRPr>
            </a:p>
          </p:txBody>
        </p:sp>
        <p:sp>
          <p:nvSpPr>
            <p:cNvPr id="224268" name="Text Box 13"/>
            <p:cNvSpPr txBox="1"/>
            <p:nvPr/>
          </p:nvSpPr>
          <p:spPr>
            <a:xfrm>
              <a:off x="3456" y="3062"/>
              <a:ext cx="192"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0</a:t>
              </a:r>
              <a:endParaRPr lang="en-US" altLang="zh-CN" sz="2000" b="0" dirty="0">
                <a:solidFill>
                  <a:schemeClr val="bg2"/>
                </a:solidFill>
                <a:latin typeface="Times New Roman" panose="02020603050405020304" pitchFamily="18" charset="0"/>
              </a:endParaRPr>
            </a:p>
          </p:txBody>
        </p:sp>
        <p:sp>
          <p:nvSpPr>
            <p:cNvPr id="224269" name="Text Box 14"/>
            <p:cNvSpPr txBox="1"/>
            <p:nvPr/>
          </p:nvSpPr>
          <p:spPr>
            <a:xfrm>
              <a:off x="3360" y="2294"/>
              <a:ext cx="336"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n-1</a:t>
              </a:r>
              <a:endParaRPr lang="en-US" altLang="zh-CN" sz="2000" b="0" dirty="0">
                <a:latin typeface="Times New Roman" panose="02020603050405020304" pitchFamily="18" charset="0"/>
              </a:endParaRPr>
            </a:p>
          </p:txBody>
        </p:sp>
        <p:sp>
          <p:nvSpPr>
            <p:cNvPr id="224270" name="Rectangle 15"/>
            <p:cNvSpPr/>
            <p:nvPr/>
          </p:nvSpPr>
          <p:spPr>
            <a:xfrm>
              <a:off x="3744" y="2352"/>
              <a:ext cx="192" cy="144"/>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224271" name="Rectangle 16"/>
            <p:cNvSpPr/>
            <p:nvPr/>
          </p:nvSpPr>
          <p:spPr>
            <a:xfrm>
              <a:off x="3744" y="2592"/>
              <a:ext cx="192" cy="144"/>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224272" name="Rectangle 17"/>
            <p:cNvSpPr/>
            <p:nvPr/>
          </p:nvSpPr>
          <p:spPr>
            <a:xfrm>
              <a:off x="3744" y="3120"/>
              <a:ext cx="192" cy="144"/>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224273" name="Text Box 18"/>
            <p:cNvSpPr txBox="1"/>
            <p:nvPr/>
          </p:nvSpPr>
          <p:spPr>
            <a:xfrm>
              <a:off x="3360" y="2544"/>
              <a:ext cx="336"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en-US" altLang="zh-CN" sz="2000" b="0" dirty="0">
                  <a:solidFill>
                    <a:schemeClr val="bg2"/>
                  </a:solidFill>
                  <a:latin typeface="Times New Roman" panose="02020603050405020304" pitchFamily="18" charset="0"/>
                </a:rPr>
                <a:t>n-2</a:t>
              </a:r>
              <a:endParaRPr lang="en-US" altLang="zh-CN" sz="2000" b="0" dirty="0">
                <a:latin typeface="Times New Roman" panose="02020603050405020304" pitchFamily="18" charset="0"/>
              </a:endParaRPr>
            </a:p>
          </p:txBody>
        </p:sp>
        <p:sp>
          <p:nvSpPr>
            <p:cNvPr id="224274" name="Text Box 19"/>
            <p:cNvSpPr txBox="1"/>
            <p:nvPr/>
          </p:nvSpPr>
          <p:spPr>
            <a:xfrm>
              <a:off x="3792" y="2774"/>
              <a:ext cx="144" cy="346"/>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lnSpc>
                  <a:spcPct val="50000"/>
                </a:lnSpc>
                <a:spcBef>
                  <a:spcPct val="0"/>
                </a:spcBef>
                <a:buClr>
                  <a:schemeClr val="tx2"/>
                </a:buClr>
                <a:buFontTx/>
                <a:buNone/>
              </a:pPr>
              <a:r>
                <a:rPr lang="en-US" altLang="zh-CN" sz="2000" b="0" dirty="0">
                  <a:solidFill>
                    <a:schemeClr val="bg2"/>
                  </a:solidFill>
                  <a:latin typeface="Times New Roman" panose="02020603050405020304" pitchFamily="18" charset="0"/>
                </a:rPr>
                <a:t>·</a:t>
              </a:r>
              <a:endParaRPr lang="en-US" altLang="zh-CN" sz="2000" b="0" dirty="0">
                <a:solidFill>
                  <a:schemeClr val="bg2"/>
                </a:solidFill>
                <a:latin typeface="Times New Roman" panose="02020603050405020304" pitchFamily="18" charset="0"/>
              </a:endParaRPr>
            </a:p>
            <a:p>
              <a:pPr marL="0" lvl="0" indent="0" eaLnBrk="1" hangingPunct="1">
                <a:lnSpc>
                  <a:spcPct val="50000"/>
                </a:lnSpc>
                <a:spcBef>
                  <a:spcPct val="0"/>
                </a:spcBef>
                <a:buClr>
                  <a:schemeClr val="tx2"/>
                </a:buClr>
                <a:buFontTx/>
                <a:buNone/>
              </a:pPr>
              <a:r>
                <a:rPr lang="en-US" altLang="zh-CN" sz="2000" b="0" dirty="0">
                  <a:solidFill>
                    <a:schemeClr val="bg2"/>
                  </a:solidFill>
                  <a:latin typeface="Times New Roman" panose="02020603050405020304" pitchFamily="18" charset="0"/>
                </a:rPr>
                <a:t>·</a:t>
              </a:r>
              <a:endParaRPr lang="en-US" altLang="zh-CN" sz="2000" b="0" dirty="0">
                <a:solidFill>
                  <a:schemeClr val="bg2"/>
                </a:solidFill>
                <a:latin typeface="Times New Roman" panose="02020603050405020304" pitchFamily="18" charset="0"/>
              </a:endParaRPr>
            </a:p>
            <a:p>
              <a:pPr marL="0" lvl="0" indent="0" eaLnBrk="1" hangingPunct="1">
                <a:lnSpc>
                  <a:spcPct val="50000"/>
                </a:lnSpc>
                <a:spcBef>
                  <a:spcPct val="0"/>
                </a:spcBef>
                <a:buClr>
                  <a:schemeClr val="tx2"/>
                </a:buClr>
                <a:buFontTx/>
                <a:buNone/>
              </a:pPr>
              <a:r>
                <a:rPr lang="en-US" altLang="zh-CN" sz="2000" b="0" dirty="0">
                  <a:solidFill>
                    <a:schemeClr val="bg2"/>
                  </a:solidFill>
                  <a:latin typeface="Times New Roman" panose="02020603050405020304" pitchFamily="18" charset="0"/>
                </a:rPr>
                <a:t>·</a:t>
              </a:r>
              <a:endParaRPr lang="en-US" altLang="zh-CN" sz="2000" b="0" dirty="0">
                <a:solidFill>
                  <a:schemeClr val="bg2"/>
                </a:solidFill>
                <a:latin typeface="Times New Roman" panose="02020603050405020304" pitchFamily="18" charset="0"/>
              </a:endParaRPr>
            </a:p>
          </p:txBody>
        </p:sp>
        <p:sp>
          <p:nvSpPr>
            <p:cNvPr id="224275" name="Text Box 20"/>
            <p:cNvSpPr txBox="1"/>
            <p:nvPr/>
          </p:nvSpPr>
          <p:spPr>
            <a:xfrm>
              <a:off x="3312" y="2064"/>
              <a:ext cx="480" cy="250"/>
            </a:xfrm>
            <a:prstGeom prst="rect">
              <a:avLst/>
            </a:prstGeom>
            <a:solidFill>
              <a:srgbClr val="99CCFF"/>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50000"/>
                </a:spcBef>
                <a:buClr>
                  <a:schemeClr val="tx2"/>
                </a:buClr>
                <a:buFontTx/>
                <a:buNone/>
              </a:pPr>
              <a:r>
                <a:rPr lang="zh-CN" altLang="en-US" sz="2000" b="0" dirty="0">
                  <a:solidFill>
                    <a:schemeClr val="bg2"/>
                  </a:solidFill>
                  <a:latin typeface="Times New Roman" panose="02020603050405020304" pitchFamily="18" charset="0"/>
                </a:rPr>
                <a:t>地址</a:t>
              </a:r>
              <a:endParaRPr lang="zh-CN" altLang="en-US" sz="2000" b="0" dirty="0">
                <a:latin typeface="Times New Roman" panose="02020603050405020304" pitchFamily="18" charset="0"/>
              </a:endParaRPr>
            </a:p>
          </p:txBody>
        </p:sp>
      </p:grpSp>
      <p:sp>
        <p:nvSpPr>
          <p:cNvPr id="1647637" name="Text Box 21"/>
          <p:cNvSpPr txBox="1">
            <a:spLocks noChangeArrowheads="1"/>
          </p:cNvSpPr>
          <p:nvPr/>
        </p:nvSpPr>
        <p:spPr bwMode="auto">
          <a:xfrm>
            <a:off x="0" y="2357438"/>
            <a:ext cx="7183438" cy="37703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tabLst>
                <a:tab pos="482600" algn="l"/>
              </a:tabLst>
              <a:defRPr kumimoji="1" sz="2400">
                <a:solidFill>
                  <a:schemeClr val="tx1"/>
                </a:solidFill>
                <a:latin typeface="Times New Roman" panose="02020603050405020304" pitchFamily="18" charset="0"/>
                <a:ea typeface="宋体" panose="02010600030101010101" pitchFamily="2" charset="-122"/>
              </a:defRPr>
            </a:lvl1pPr>
            <a:lvl2pPr marL="482600" indent="-287655">
              <a:tabLst>
                <a:tab pos="482600" algn="l"/>
              </a:tabLst>
              <a:defRPr kumimoji="1" sz="2400">
                <a:solidFill>
                  <a:schemeClr val="tx1"/>
                </a:solidFill>
                <a:latin typeface="Times New Roman" panose="02020603050405020304" pitchFamily="18" charset="0"/>
                <a:ea typeface="宋体" panose="02010600030101010101" pitchFamily="2" charset="-122"/>
              </a:defRPr>
            </a:lvl2pPr>
            <a:lvl3pPr marL="955675">
              <a:tabLst>
                <a:tab pos="482600" algn="l"/>
              </a:tabLst>
              <a:defRPr kumimoji="1" sz="2400">
                <a:solidFill>
                  <a:schemeClr val="tx1"/>
                </a:solidFill>
                <a:latin typeface="Times New Roman" panose="02020603050405020304" pitchFamily="18" charset="0"/>
                <a:ea typeface="宋体" panose="02010600030101010101" pitchFamily="2" charset="-122"/>
              </a:defRPr>
            </a:lvl3pPr>
            <a:lvl4pPr>
              <a:tabLst>
                <a:tab pos="482600" algn="l"/>
              </a:tabLst>
              <a:defRPr kumimoji="1" sz="2400">
                <a:solidFill>
                  <a:schemeClr val="tx1"/>
                </a:solidFill>
                <a:latin typeface="Times New Roman" panose="02020603050405020304" pitchFamily="18" charset="0"/>
                <a:ea typeface="宋体" panose="02010600030101010101" pitchFamily="2" charset="-122"/>
              </a:defRPr>
            </a:lvl4pPr>
            <a:lvl5pPr>
              <a:tabLst>
                <a:tab pos="4826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4826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4826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4826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482600" algn="l"/>
              </a:tabLst>
              <a:defRPr kumimoji="1" sz="2400">
                <a:solidFill>
                  <a:schemeClr val="tx1"/>
                </a:solidFill>
                <a:latin typeface="Times New Roman" panose="02020603050405020304" pitchFamily="18" charset="0"/>
                <a:ea typeface="宋体" panose="02010600030101010101" pitchFamily="2" charset="-122"/>
              </a:defRPr>
            </a:lvl9pPr>
          </a:lstStyle>
          <a:p>
            <a:pPr marL="482600" marR="0" lvl="1" indent="-287655" algn="l" defTabSz="914400" rtl="0" eaLnBrk="1" fontAlgn="base" latinLnBrk="0" hangingPunct="1">
              <a:lnSpc>
                <a:spcPct val="90000"/>
              </a:lnSpc>
              <a:spcBef>
                <a:spcPct val="20000"/>
              </a:spcBef>
              <a:spcAft>
                <a:spcPct val="0"/>
              </a:spcAft>
              <a:buClr>
                <a:schemeClr val="folHlink"/>
              </a:buClr>
              <a:buSzTx/>
              <a:buFont typeface="Wingdings" panose="05000000000000000000" pitchFamily="2" charset="2"/>
              <a:buChar char="§"/>
              <a:tabLst>
                <a:tab pos="482600" algn="l"/>
              </a:tabLst>
              <a:defRPr/>
            </a:pPr>
            <a:r>
              <a:rPr kumimoji="0" lang="zh-CN" altLang="en-US" sz="2400" b="1" i="0" u="none" strike="noStrike" kern="1200" cap="none" spc="0" normalizeH="0" baseline="0" noProof="0" smtClean="0">
                <a:ln>
                  <a:noFill/>
                </a:ln>
                <a:solidFill>
                  <a:srgbClr val="CC0000"/>
                </a:solidFill>
                <a:effectLst/>
                <a:uLnTx/>
                <a:uFillTx/>
                <a:latin typeface="华文新魏" panose="02010800040101010101" pitchFamily="2" charset="-122"/>
                <a:ea typeface="华文新魏" panose="02010800040101010101" pitchFamily="2" charset="-122"/>
                <a:cs typeface="+mn-cs"/>
              </a:rPr>
              <a:t>赋值方式不同</a:t>
            </a:r>
            <a:endParaRPr kumimoji="0" lang="zh-CN" altLang="en-US" sz="2400" b="1" i="0" u="none" strike="noStrike" kern="1200" cap="none" spc="0" normalizeH="0" baseline="0" noProof="0" smtClean="0">
              <a:ln>
                <a:noFill/>
              </a:ln>
              <a:solidFill>
                <a:srgbClr val="CC0000"/>
              </a:solidFill>
              <a:effectLst/>
              <a:uLnTx/>
              <a:uFillTx/>
              <a:latin typeface="华文新魏" panose="02010800040101010101" pitchFamily="2" charset="-122"/>
              <a:ea typeface="华文新魏" panose="02010800040101010101" pitchFamily="2" charset="-122"/>
              <a:cs typeface="+mn-cs"/>
            </a:endParaRPr>
          </a:p>
          <a:p>
            <a:pPr marL="482600" marR="0" lvl="1" indent="-287655" algn="l" defTabSz="914400" rtl="0" eaLnBrk="1" fontAlgn="base" latinLnBrk="0" hangingPunct="1">
              <a:lnSpc>
                <a:spcPct val="90000"/>
              </a:lnSpc>
              <a:spcBef>
                <a:spcPct val="20000"/>
              </a:spcBef>
              <a:spcAft>
                <a:spcPct val="0"/>
              </a:spcAft>
              <a:buClr>
                <a:schemeClr val="folHlink"/>
              </a:buClr>
              <a:buSzTx/>
              <a:buFont typeface="Wingdings" panose="05000000000000000000" pitchFamily="2" charset="2"/>
              <a:buNone/>
              <a:tabLst>
                <a:tab pos="482600" algn="l"/>
              </a:tabLst>
              <a:defRPr/>
            </a:pPr>
            <a:r>
              <a:rPr kumimoji="0" lang="zh-CN" altLang="en-US" sz="2200" b="0" i="0" u="none" strike="noStrike" kern="120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    </a:t>
            </a:r>
            <a:r>
              <a:rPr kumimoji="0" lang="zh-CN" altLang="en-US" sz="2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一个</a:t>
            </a:r>
            <a:r>
              <a:rPr kumimoji="0" lang="en-US" altLang="zh-CN" sz="2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n</a:t>
            </a:r>
            <a:r>
              <a:rPr kumimoji="0" lang="zh-CN" altLang="en-US" sz="2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位的寄存器可用一条赋值语句赋值； 一个完整的存储器则不行！若要对某存储器中的存储单元进行读写操作，</a:t>
            </a:r>
            <a:r>
              <a:rPr kumimoji="1" lang="zh-CN" altLang="en-US" sz="2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必须指明该单元在存储器中的</a:t>
            </a:r>
            <a:r>
              <a:rPr kumimoji="1" lang="zh-CN" altLang="en-US" sz="2200" b="1" i="0" u="none" strike="noStrike" kern="1200" cap="none" spc="0" normalizeH="0" baseline="0" noProof="0" smtClean="0">
                <a:ln>
                  <a:noFill/>
                </a:ln>
                <a:solidFill>
                  <a:srgbClr val="FF0066"/>
                </a:solidFill>
                <a:effectLst/>
                <a:uLnTx/>
                <a:uFillTx/>
                <a:latin typeface="宋体" panose="02010600030101010101" pitchFamily="2" charset="-122"/>
                <a:ea typeface="宋体" panose="02010600030101010101" pitchFamily="2" charset="-122"/>
                <a:cs typeface="+mn-cs"/>
              </a:rPr>
              <a:t>地址</a:t>
            </a:r>
            <a:r>
              <a:rPr kumimoji="1" lang="zh-CN" altLang="en-US" sz="2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a:t>
            </a:r>
            <a:endParaRPr kumimoji="1" lang="zh-CN" altLang="zh-CN" sz="2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tabLst>
                <a:tab pos="482600" algn="l"/>
              </a:tabLst>
              <a:defRPr/>
            </a:pPr>
            <a:r>
              <a:rPr kumimoji="0" lang="zh-CN" altLang="en-US" sz="2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2200" b="0" i="0" u="none" strike="noStrike" kern="120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a:t>
            </a:r>
            <a:r>
              <a:rPr kumimoji="0" lang="zh-CN" altLang="en-US" sz="2200" b="0" i="0" u="none" strike="noStrike" kern="1200" cap="none" spc="0" normalizeH="0" baseline="0" noProof="0" smtClean="0">
                <a:ln>
                  <a:noFill/>
                </a:ln>
                <a:solidFill>
                  <a:srgbClr val="FF0066"/>
                </a:solidFill>
                <a:effectLst/>
                <a:uLnTx/>
                <a:uFillTx/>
                <a:latin typeface="方正姚体" panose="02010601030101010101" pitchFamily="2" charset="-122"/>
                <a:ea typeface="方正姚体" panose="02010601030101010101" pitchFamily="2" charset="-122"/>
                <a:cs typeface="+mn-cs"/>
              </a:rPr>
              <a:t>例</a:t>
            </a:r>
            <a:r>
              <a:rPr kumimoji="0" lang="en-US" altLang="zh-CN" sz="2200" b="0" i="0" u="none" strike="noStrike" kern="120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 rega = 0</a:t>
            </a:r>
            <a:r>
              <a:rPr kumimoji="0" lang="zh-CN" altLang="zh-CN" sz="2200" b="0" i="0" u="none" strike="noStrike" kern="120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a:t>
            </a:r>
            <a:r>
              <a:rPr kumimoji="0" lang="zh-CN" altLang="en-US" sz="2200" b="0" i="0" u="none" strike="noStrike" kern="120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                  </a:t>
            </a:r>
            <a:r>
              <a:rPr kumimoji="0" lang="en-US" altLang="zh-CN" sz="2200" b="0" i="0" u="none" strike="noStrike" kern="120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a:t>
            </a:r>
            <a:r>
              <a:rPr kumimoji="0" lang="zh-CN" altLang="en-US" sz="2200" b="0" i="0" u="none" strike="noStrike" kern="120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合法赋值语句</a:t>
            </a:r>
            <a:endParaRPr kumimoji="0" lang="zh-CN" altLang="en-US" sz="2200" b="0" i="0" u="none" strike="noStrike" kern="120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endParaRPr>
          </a:p>
          <a:p>
            <a:pPr marL="0" marR="0" lvl="0" indent="0" algn="l"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tabLst>
                <a:tab pos="482600" algn="l"/>
              </a:tabLst>
              <a:defRPr/>
            </a:pPr>
            <a:r>
              <a:rPr kumimoji="0" lang="zh-CN" altLang="en-US" sz="2200" b="0" i="0" u="none" strike="noStrike" kern="120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                </a:t>
            </a:r>
            <a:r>
              <a:rPr kumimoji="0" lang="en-US" altLang="zh-CN" sz="2200" b="0" i="0" u="none" strike="noStrike" kern="120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mema = 0</a:t>
            </a:r>
            <a:r>
              <a:rPr kumimoji="0" lang="zh-CN" altLang="zh-CN" sz="2200" b="0" i="0" u="none" strike="noStrike" kern="120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 ；</a:t>
            </a:r>
            <a:r>
              <a:rPr kumimoji="0" lang="zh-CN" altLang="en-US" sz="2200" b="0" i="0" u="none" strike="noStrike" kern="120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              </a:t>
            </a:r>
            <a:r>
              <a:rPr kumimoji="0" lang="en-US" altLang="zh-CN" sz="2200" b="0" i="0" u="none" strike="noStrike" kern="120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a:t>
            </a:r>
            <a:r>
              <a:rPr kumimoji="0" lang="zh-CN" altLang="en-US" sz="2200" b="0" i="0" u="none" strike="noStrike" kern="120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非法赋值语句</a:t>
            </a:r>
            <a:endParaRPr kumimoji="0" lang="zh-CN" altLang="en-US" sz="2200" b="0" i="0" u="none" strike="noStrike" kern="120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endParaRPr>
          </a:p>
          <a:p>
            <a:pPr marL="0" marR="0" lvl="0" indent="0" algn="l"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tabLst>
                <a:tab pos="482600" algn="l"/>
              </a:tabLst>
              <a:defRPr/>
            </a:pPr>
            <a:r>
              <a:rPr kumimoji="0" lang="zh-CN" altLang="en-US" sz="2200" b="0" i="0" u="none" strike="noStrike" kern="120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                </a:t>
            </a:r>
            <a:r>
              <a:rPr kumimoji="0" lang="en-US" altLang="zh-CN" sz="2200" b="0" i="0" u="none" strike="noStrike" kern="120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mema[8] = 1</a:t>
            </a:r>
            <a:r>
              <a:rPr kumimoji="0" lang="zh-CN" altLang="zh-CN" sz="2200" b="0" i="0" u="none" strike="noStrike" kern="120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 ；</a:t>
            </a:r>
            <a:r>
              <a:rPr kumimoji="0" lang="zh-CN" altLang="en-US" sz="2200" b="0" i="0" u="none" strike="noStrike" kern="120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         </a:t>
            </a:r>
            <a:r>
              <a:rPr kumimoji="0" lang="en-US" altLang="zh-CN" sz="2200" b="0" i="0" u="none" strike="noStrike" kern="120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a:t>
            </a:r>
            <a:r>
              <a:rPr kumimoji="0" lang="zh-CN" altLang="en-US" sz="2200" b="0" i="0" u="none" strike="noStrike" kern="120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合法赋值语句</a:t>
            </a:r>
            <a:endParaRPr kumimoji="0" lang="zh-CN" altLang="en-US" sz="2200" b="0" i="0" u="none" strike="noStrike" kern="120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endParaRPr>
          </a:p>
          <a:p>
            <a:pPr marL="0" marR="0" lvl="0" indent="0" algn="l"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tabLst>
                <a:tab pos="482600" algn="l"/>
              </a:tabLst>
              <a:defRPr/>
            </a:pPr>
            <a:r>
              <a:rPr kumimoji="0" lang="zh-CN" altLang="en-US" sz="2200" b="0" i="0" u="none" strike="noStrike" kern="120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                </a:t>
            </a:r>
            <a:r>
              <a:rPr kumimoji="0" lang="en-US" altLang="zh-CN" sz="2200" b="0" i="0" u="none" strike="noStrike" kern="120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mema[1025:0] = 0</a:t>
            </a:r>
            <a:r>
              <a:rPr kumimoji="0" lang="zh-CN" altLang="zh-CN" sz="2200" b="0" i="0" u="none" strike="noStrike" kern="120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 ；</a:t>
            </a:r>
            <a:r>
              <a:rPr kumimoji="0" lang="en-US" altLang="zh-CN" sz="2200" b="0" i="0" u="none" strike="noStrike" kern="120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a:t>
            </a:r>
            <a:r>
              <a:rPr kumimoji="0" lang="zh-CN" altLang="en-US" sz="2200" b="0" i="0" u="none" strike="noStrike" kern="120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rPr>
              <a:t>合法赋值语句</a:t>
            </a:r>
            <a:endParaRPr kumimoji="0" lang="zh-CN" altLang="en-US" sz="2200" b="0" i="0" u="none" strike="noStrike" kern="1200" cap="none" spc="0" normalizeH="0" baseline="0" noProof="0" smtClean="0">
              <a:ln>
                <a:noFill/>
              </a:ln>
              <a:solidFill>
                <a:schemeClr val="tx1"/>
              </a:solidFill>
              <a:effectLst/>
              <a:uLnTx/>
              <a:uFillTx/>
              <a:latin typeface="方正姚体" panose="02010601030101010101" pitchFamily="2" charset="-122"/>
              <a:ea typeface="方正姚体" panose="02010601030101010101" pitchFamily="2" charset="-122"/>
              <a:cs typeface="+mn-cs"/>
            </a:endParaRPr>
          </a:p>
        </p:txBody>
      </p:sp>
      <p:sp>
        <p:nvSpPr>
          <p:cNvPr id="1647638" name="AutoShape 22" descr="80%"/>
          <p:cNvSpPr/>
          <p:nvPr/>
        </p:nvSpPr>
        <p:spPr>
          <a:xfrm rot="-133237">
            <a:off x="0" y="773113"/>
            <a:ext cx="5130800" cy="1177925"/>
          </a:xfrm>
          <a:prstGeom prst="irregularSeal2">
            <a:avLst/>
          </a:prstGeom>
          <a:pattFill prst="pct80">
            <a:fgClr>
              <a:srgbClr val="FFCCFF"/>
            </a:fgClr>
            <a:bgClr>
              <a:srgbClr val="FFFFFF"/>
            </a:bgClr>
          </a:pattFill>
          <a:ln w="9525">
            <a:noFill/>
          </a:ln>
          <a:effectLst>
            <a:prstShdw prst="shdw17" dist="17961" dir="13499999">
              <a:srgbClr val="997A99"/>
            </a:prstShdw>
          </a:effectLst>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buClr>
                <a:schemeClr val="tx1"/>
              </a:buClr>
              <a:buSzPct val="80000"/>
              <a:buNone/>
            </a:pPr>
            <a:r>
              <a:rPr lang="en-US" altLang="zh-CN" dirty="0">
                <a:solidFill>
                  <a:srgbClr val="006600"/>
                </a:solidFill>
                <a:latin typeface="Times New Roman" panose="02020603050405020304" pitchFamily="18" charset="0"/>
                <a:ea typeface="华文行楷" panose="02010800040101010101" pitchFamily="2" charset="-122"/>
              </a:rPr>
              <a:t>memory</a:t>
            </a:r>
            <a:r>
              <a:rPr lang="zh-CN" altLang="en-US" dirty="0">
                <a:solidFill>
                  <a:srgbClr val="006600"/>
                </a:solidFill>
                <a:latin typeface="Times New Roman" panose="02020603050405020304" pitchFamily="18" charset="0"/>
                <a:ea typeface="华文行楷" panose="02010800040101010101" pitchFamily="2" charset="-122"/>
              </a:rPr>
              <a:t>型变量</a:t>
            </a:r>
            <a:endParaRPr lang="zh-CN" altLang="en-US" dirty="0">
              <a:solidFill>
                <a:srgbClr val="006600"/>
              </a:solidFill>
              <a:latin typeface="Times New Roman" panose="02020603050405020304" pitchFamily="18" charset="0"/>
              <a:ea typeface="华文行楷" panose="02010800040101010101" pitchFamily="2" charset="-122"/>
            </a:endParaRPr>
          </a:p>
          <a:p>
            <a:pPr marL="0" lvl="0" indent="0" algn="ctr" eaLnBrk="1" hangingPunct="1">
              <a:buClr>
                <a:schemeClr val="tx1"/>
              </a:buClr>
              <a:buSzPct val="80000"/>
              <a:buNone/>
            </a:pPr>
            <a:r>
              <a:rPr lang="zh-CN" altLang="zh-CN" dirty="0">
                <a:solidFill>
                  <a:srgbClr val="006600"/>
                </a:solidFill>
                <a:latin typeface="Times New Roman" panose="02020603050405020304" pitchFamily="18" charset="0"/>
                <a:ea typeface="华文行楷" panose="02010800040101010101" pitchFamily="2" charset="-122"/>
              </a:rPr>
              <a:t>与</a:t>
            </a:r>
            <a:r>
              <a:rPr lang="en-US" altLang="zh-CN" dirty="0">
                <a:solidFill>
                  <a:srgbClr val="006600"/>
                </a:solidFill>
                <a:latin typeface="Times New Roman" panose="02020603050405020304" pitchFamily="18" charset="0"/>
                <a:ea typeface="华文行楷" panose="02010800040101010101" pitchFamily="2" charset="-122"/>
              </a:rPr>
              <a:t>reg</a:t>
            </a:r>
            <a:r>
              <a:rPr lang="zh-CN" altLang="en-US" dirty="0">
                <a:solidFill>
                  <a:srgbClr val="006600"/>
                </a:solidFill>
                <a:latin typeface="Times New Roman" panose="02020603050405020304" pitchFamily="18" charset="0"/>
                <a:ea typeface="华文行楷" panose="02010800040101010101" pitchFamily="2" charset="-122"/>
              </a:rPr>
              <a:t>型变量</a:t>
            </a:r>
            <a:r>
              <a:rPr lang="zh-CN" altLang="zh-CN" dirty="0">
                <a:solidFill>
                  <a:srgbClr val="006600"/>
                </a:solidFill>
                <a:latin typeface="Times New Roman" panose="02020603050405020304" pitchFamily="18" charset="0"/>
                <a:ea typeface="华文行楷" panose="02010800040101010101" pitchFamily="2" charset="-122"/>
              </a:rPr>
              <a:t>的区别</a:t>
            </a:r>
            <a:endParaRPr lang="zh-CN" altLang="en-US" dirty="0">
              <a:solidFill>
                <a:srgbClr val="006600"/>
              </a:solidFill>
              <a:latin typeface="Times New Roman" panose="02020603050405020304" pitchFamily="18" charset="0"/>
              <a:ea typeface="华文行楷"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647638"/>
                                        </p:tgtEl>
                                        <p:attrNameLst>
                                          <p:attrName>style.visibility</p:attrName>
                                        </p:attrNameLst>
                                      </p:cBhvr>
                                      <p:to>
                                        <p:strVal val="visible"/>
                                      </p:to>
                                    </p:set>
                                    <p:anim calcmode="lin" valueType="num">
                                      <p:cBhvr>
                                        <p:cTn id="7" dur="500" fill="hold"/>
                                        <p:tgtEl>
                                          <p:spTgt spid="1647638"/>
                                        </p:tgtEl>
                                        <p:attrNameLst>
                                          <p:attrName>ppt_w</p:attrName>
                                        </p:attrNameLst>
                                      </p:cBhvr>
                                      <p:tavLst>
                                        <p:tav tm="0">
                                          <p:val>
                                            <p:fltVal val="0.000000"/>
                                          </p:val>
                                        </p:tav>
                                        <p:tav tm="100000">
                                          <p:val>
                                            <p:strVal val="#ppt_w"/>
                                          </p:val>
                                        </p:tav>
                                      </p:tavLst>
                                    </p:anim>
                                    <p:anim calcmode="lin" valueType="num">
                                      <p:cBhvr>
                                        <p:cTn id="8" dur="500" fill="hold"/>
                                        <p:tgtEl>
                                          <p:spTgt spid="1647638"/>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47619"/>
                                        </p:tgtEl>
                                        <p:attrNameLst>
                                          <p:attrName>style.visibility</p:attrName>
                                        </p:attrNameLst>
                                      </p:cBhvr>
                                      <p:to>
                                        <p:strVal val="visible"/>
                                      </p:to>
                                    </p:set>
                                    <p:anim calcmode="lin" valueType="num">
                                      <p:cBhvr additive="base">
                                        <p:cTn id="13" dur="500" fill="hold"/>
                                        <p:tgtEl>
                                          <p:spTgt spid="1647619"/>
                                        </p:tgtEl>
                                        <p:attrNameLst>
                                          <p:attrName>ppt_x</p:attrName>
                                        </p:attrNameLst>
                                      </p:cBhvr>
                                      <p:tavLst>
                                        <p:tav tm="0">
                                          <p:val>
                                            <p:strVal val="0-#ppt_w/2"/>
                                          </p:val>
                                        </p:tav>
                                        <p:tav tm="100000">
                                          <p:val>
                                            <p:strVal val="#ppt_x"/>
                                          </p:val>
                                        </p:tav>
                                      </p:tavLst>
                                    </p:anim>
                                    <p:anim calcmode="lin" valueType="num">
                                      <p:cBhvr additive="base">
                                        <p:cTn id="14" dur="500" fill="hold"/>
                                        <p:tgtEl>
                                          <p:spTgt spid="164761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647622"/>
                                        </p:tgtEl>
                                        <p:attrNameLst>
                                          <p:attrName>style.visibility</p:attrName>
                                        </p:attrNameLst>
                                      </p:cBhvr>
                                      <p:to>
                                        <p:strVal val="visible"/>
                                      </p:to>
                                    </p:set>
                                    <p:anim calcmode="lin" valueType="num">
                                      <p:cBhvr additive="base">
                                        <p:cTn id="19" dur="500" fill="hold"/>
                                        <p:tgtEl>
                                          <p:spTgt spid="1647622"/>
                                        </p:tgtEl>
                                        <p:attrNameLst>
                                          <p:attrName>ppt_x</p:attrName>
                                        </p:attrNameLst>
                                      </p:cBhvr>
                                      <p:tavLst>
                                        <p:tav tm="0">
                                          <p:val>
                                            <p:strVal val="1+#ppt_w/2"/>
                                          </p:val>
                                        </p:tav>
                                        <p:tav tm="100000">
                                          <p:val>
                                            <p:strVal val="#ppt_x"/>
                                          </p:val>
                                        </p:tav>
                                      </p:tavLst>
                                    </p:anim>
                                    <p:anim calcmode="lin" valueType="num">
                                      <p:cBhvr additive="base">
                                        <p:cTn id="20" dur="500" fill="hold"/>
                                        <p:tgtEl>
                                          <p:spTgt spid="164762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47627"/>
                                        </p:tgtEl>
                                        <p:attrNameLst>
                                          <p:attrName>style.visibility</p:attrName>
                                        </p:attrNameLst>
                                      </p:cBhvr>
                                      <p:to>
                                        <p:strVal val="visible"/>
                                      </p:to>
                                    </p:set>
                                    <p:anim calcmode="lin" valueType="num">
                                      <p:cBhvr additive="base">
                                        <p:cTn id="25" dur="500" fill="hold"/>
                                        <p:tgtEl>
                                          <p:spTgt spid="1647627"/>
                                        </p:tgtEl>
                                        <p:attrNameLst>
                                          <p:attrName>ppt_x</p:attrName>
                                        </p:attrNameLst>
                                      </p:cBhvr>
                                      <p:tavLst>
                                        <p:tav tm="0">
                                          <p:val>
                                            <p:strVal val="#ppt_x"/>
                                          </p:val>
                                        </p:tav>
                                        <p:tav tm="100000">
                                          <p:val>
                                            <p:strVal val="#ppt_x"/>
                                          </p:val>
                                        </p:tav>
                                      </p:tavLst>
                                    </p:anim>
                                    <p:anim calcmode="lin" valueType="num">
                                      <p:cBhvr additive="base">
                                        <p:cTn id="26" dur="500" fill="hold"/>
                                        <p:tgtEl>
                                          <p:spTgt spid="16476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2" fill="hold" grpId="0" nodeType="clickEffect">
                                  <p:stCondLst>
                                    <p:cond delay="0"/>
                                  </p:stCondLst>
                                  <p:childTnLst>
                                    <p:set>
                                      <p:cBhvr>
                                        <p:cTn id="30" dur="1" fill="hold">
                                          <p:stCondLst>
                                            <p:cond delay="0"/>
                                          </p:stCondLst>
                                        </p:cTn>
                                        <p:tgtEl>
                                          <p:spTgt spid="1647637"/>
                                        </p:tgtEl>
                                        <p:attrNameLst>
                                          <p:attrName>style.visibility</p:attrName>
                                        </p:attrNameLst>
                                      </p:cBhvr>
                                      <p:to>
                                        <p:strVal val="visible"/>
                                      </p:to>
                                    </p:set>
                                    <p:anim calcmode="lin" valueType="num">
                                      <p:cBhvr additive="base">
                                        <p:cTn id="31" dur="500" fill="hold"/>
                                        <p:tgtEl>
                                          <p:spTgt spid="1647637"/>
                                        </p:tgtEl>
                                        <p:attrNameLst>
                                          <p:attrName>ppt_x</p:attrName>
                                        </p:attrNameLst>
                                      </p:cBhvr>
                                      <p:tavLst>
                                        <p:tav tm="0">
                                          <p:val>
                                            <p:strVal val="0-#ppt_w/2"/>
                                          </p:val>
                                        </p:tav>
                                        <p:tav tm="100000">
                                          <p:val>
                                            <p:strVal val="#ppt_x"/>
                                          </p:val>
                                        </p:tav>
                                      </p:tavLst>
                                    </p:anim>
                                    <p:anim calcmode="lin" valueType="num">
                                      <p:cBhvr additive="base">
                                        <p:cTn id="32" dur="500" fill="hold"/>
                                        <p:tgtEl>
                                          <p:spTgt spid="164763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647621"/>
                                        </p:tgtEl>
                                        <p:attrNameLst>
                                          <p:attrName>style.visibility</p:attrName>
                                        </p:attrNameLst>
                                      </p:cBhvr>
                                      <p:to>
                                        <p:strVal val="visible"/>
                                      </p:to>
                                    </p:set>
                                    <p:animEffect transition="in" filter="dissolve">
                                      <p:cBhvr>
                                        <p:cTn id="37" dur="500"/>
                                        <p:tgtEl>
                                          <p:spTgt spid="1647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7619" grpId="0"/>
      <p:bldP spid="1647621" grpId="0" animBg="1"/>
      <p:bldP spid="1647637" grpId="0"/>
      <p:bldP spid="1647638"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6306"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039810" name="Rectangle 2"/>
          <p:cNvSpPr>
            <a:spLocks noGrp="1"/>
          </p:cNvSpPr>
          <p:nvPr>
            <p:ph type="title"/>
          </p:nvPr>
        </p:nvSpPr>
        <p:spPr>
          <a:xfrm>
            <a:off x="2133600" y="161925"/>
            <a:ext cx="5081588" cy="609600"/>
          </a:xfrm>
          <a:ln/>
        </p:spPr>
        <p:txBody>
          <a:bodyPr vert="horz" wrap="square" lIns="91440" tIns="45720" rIns="91440" bIns="45720" anchor="b" anchorCtr="0"/>
          <a:p>
            <a:pPr eaLnBrk="1" hangingPunct="1"/>
            <a:r>
              <a:rPr lang="en-US" altLang="zh-CN" sz="3200" dirty="0">
                <a:latin typeface="华文楷体" panose="02010600040101010101" pitchFamily="2" charset="-122"/>
              </a:rPr>
              <a:t>4  </a:t>
            </a:r>
            <a:r>
              <a:rPr lang="zh-CN" altLang="en-US" sz="3200" dirty="0">
                <a:latin typeface="华文楷体" panose="02010600040101010101" pitchFamily="2" charset="-122"/>
              </a:rPr>
              <a:t>运算符及表达式</a:t>
            </a:r>
            <a:endParaRPr lang="zh-CN" altLang="en-US" sz="3200" dirty="0">
              <a:latin typeface="华文楷体" panose="02010600040101010101" pitchFamily="2" charset="-122"/>
            </a:endParaRPr>
          </a:p>
        </p:txBody>
      </p:sp>
      <p:sp>
        <p:nvSpPr>
          <p:cNvPr id="2039811" name="Rectangle 3"/>
          <p:cNvSpPr>
            <a:spLocks noGrp="1"/>
          </p:cNvSpPr>
          <p:nvPr>
            <p:ph idx="1"/>
          </p:nvPr>
        </p:nvSpPr>
        <p:spPr>
          <a:xfrm>
            <a:off x="1660525" y="3297238"/>
            <a:ext cx="2822575" cy="2686050"/>
          </a:xfrm>
          <a:ln/>
        </p:spPr>
        <p:txBody>
          <a:bodyPr vert="horz" wrap="square" lIns="91440" tIns="45720" rIns="91440" bIns="45720" anchor="t" anchorCtr="0"/>
          <a:p>
            <a:pPr eaLnBrk="1" hangingPunct="1">
              <a:lnSpc>
                <a:spcPct val="110000"/>
              </a:lnSpc>
              <a:buNone/>
            </a:pPr>
            <a:r>
              <a:rPr lang="zh-CN" altLang="en-US" dirty="0">
                <a:solidFill>
                  <a:srgbClr val="FF0000"/>
                </a:solidFill>
                <a:latin typeface="华文楷体" panose="02010600040101010101" pitchFamily="2" charset="-122"/>
                <a:ea typeface="华文楷体" panose="02010600040101010101" pitchFamily="2" charset="-122"/>
              </a:rPr>
              <a:t>一、算术运算符</a:t>
            </a:r>
            <a:endParaRPr lang="zh-CN" altLang="en-US" dirty="0">
              <a:solidFill>
                <a:srgbClr val="FF0000"/>
              </a:solidFill>
              <a:latin typeface="华文楷体" panose="02010600040101010101" pitchFamily="2" charset="-122"/>
              <a:ea typeface="华文楷体" panose="02010600040101010101" pitchFamily="2" charset="-122"/>
            </a:endParaRPr>
          </a:p>
          <a:p>
            <a:pPr eaLnBrk="1" hangingPunct="1">
              <a:lnSpc>
                <a:spcPct val="110000"/>
              </a:lnSpc>
              <a:buNone/>
            </a:pPr>
            <a:r>
              <a:rPr lang="zh-CN" altLang="en-US" dirty="0">
                <a:solidFill>
                  <a:srgbClr val="FF0000"/>
                </a:solidFill>
                <a:latin typeface="华文楷体" panose="02010600040101010101" pitchFamily="2" charset="-122"/>
                <a:ea typeface="华文楷体" panose="02010600040101010101" pitchFamily="2" charset="-122"/>
              </a:rPr>
              <a:t>二、逻辑运算符</a:t>
            </a:r>
            <a:endParaRPr lang="zh-CN" altLang="en-US" dirty="0">
              <a:solidFill>
                <a:srgbClr val="FF0000"/>
              </a:solidFill>
              <a:latin typeface="华文楷体" panose="02010600040101010101" pitchFamily="2" charset="-122"/>
              <a:ea typeface="华文楷体" panose="02010600040101010101" pitchFamily="2" charset="-122"/>
            </a:endParaRPr>
          </a:p>
          <a:p>
            <a:pPr eaLnBrk="1" hangingPunct="1">
              <a:lnSpc>
                <a:spcPct val="110000"/>
              </a:lnSpc>
              <a:buNone/>
            </a:pPr>
            <a:r>
              <a:rPr lang="zh-CN" altLang="en-US" dirty="0">
                <a:solidFill>
                  <a:srgbClr val="FF0000"/>
                </a:solidFill>
                <a:latin typeface="华文楷体" panose="02010600040101010101" pitchFamily="2" charset="-122"/>
                <a:ea typeface="华文楷体" panose="02010600040101010101" pitchFamily="2" charset="-122"/>
              </a:rPr>
              <a:t>三、位运算符</a:t>
            </a:r>
            <a:endParaRPr lang="zh-CN" altLang="en-US" dirty="0">
              <a:solidFill>
                <a:srgbClr val="FF0000"/>
              </a:solidFill>
              <a:latin typeface="华文楷体" panose="02010600040101010101" pitchFamily="2" charset="-122"/>
              <a:ea typeface="华文楷体" panose="02010600040101010101" pitchFamily="2" charset="-122"/>
            </a:endParaRPr>
          </a:p>
          <a:p>
            <a:pPr eaLnBrk="1" hangingPunct="1">
              <a:lnSpc>
                <a:spcPct val="110000"/>
              </a:lnSpc>
              <a:buNone/>
            </a:pPr>
            <a:r>
              <a:rPr lang="zh-CN" altLang="en-US" dirty="0">
                <a:solidFill>
                  <a:srgbClr val="FF0000"/>
                </a:solidFill>
                <a:latin typeface="华文楷体" panose="02010600040101010101" pitchFamily="2" charset="-122"/>
                <a:ea typeface="华文楷体" panose="02010600040101010101" pitchFamily="2" charset="-122"/>
              </a:rPr>
              <a:t>四、关系运算符</a:t>
            </a:r>
            <a:endParaRPr lang="zh-CN" altLang="en-US" dirty="0">
              <a:solidFill>
                <a:srgbClr val="FF0000"/>
              </a:solidFill>
              <a:latin typeface="华文楷体" panose="02010600040101010101" pitchFamily="2" charset="-122"/>
              <a:ea typeface="华文楷体" panose="02010600040101010101" pitchFamily="2" charset="-122"/>
            </a:endParaRPr>
          </a:p>
          <a:p>
            <a:pPr eaLnBrk="1" hangingPunct="1">
              <a:lnSpc>
                <a:spcPct val="110000"/>
              </a:lnSpc>
              <a:buNone/>
            </a:pPr>
            <a:r>
              <a:rPr lang="zh-CN" altLang="en-US" dirty="0">
                <a:solidFill>
                  <a:srgbClr val="FF0000"/>
                </a:solidFill>
                <a:latin typeface="华文楷体" panose="02010600040101010101" pitchFamily="2" charset="-122"/>
                <a:ea typeface="华文楷体" panose="02010600040101010101" pitchFamily="2" charset="-122"/>
              </a:rPr>
              <a:t>五、等式运算符</a:t>
            </a:r>
            <a:r>
              <a:rPr lang="zh-CN" altLang="en-US" sz="2800" dirty="0">
                <a:solidFill>
                  <a:srgbClr val="FF0000"/>
                </a:solidFill>
                <a:latin typeface="华文楷体" panose="02010600040101010101" pitchFamily="2" charset="-122"/>
                <a:ea typeface="华文楷体" panose="02010600040101010101" pitchFamily="2" charset="-122"/>
              </a:rPr>
              <a:t> </a:t>
            </a:r>
            <a:endParaRPr lang="zh-CN" altLang="en-US" sz="2800" dirty="0">
              <a:solidFill>
                <a:srgbClr val="FF0000"/>
              </a:solidFill>
              <a:latin typeface="华文楷体" panose="02010600040101010101" pitchFamily="2" charset="-122"/>
              <a:ea typeface="华文楷体" panose="02010600040101010101" pitchFamily="2" charset="-122"/>
            </a:endParaRPr>
          </a:p>
        </p:txBody>
      </p:sp>
      <p:sp>
        <p:nvSpPr>
          <p:cNvPr id="2039812" name="Oval 4"/>
          <p:cNvSpPr>
            <a:spLocks noChangeArrowheads="1"/>
          </p:cNvSpPr>
          <p:nvPr/>
        </p:nvSpPr>
        <p:spPr bwMode="auto">
          <a:xfrm>
            <a:off x="2241550" y="1947863"/>
            <a:ext cx="4572000" cy="722313"/>
          </a:xfrm>
          <a:prstGeom prst="ellipse">
            <a:avLst/>
          </a:prstGeom>
          <a:gradFill rotWithShape="0">
            <a:gsLst>
              <a:gs pos="0">
                <a:srgbClr val="66FFFF"/>
              </a:gs>
              <a:gs pos="100000">
                <a:srgbClr val="66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rPr>
              <a:t>内容概要</a:t>
            </a:r>
            <a:endParaRPr kumimoji="0" lang="zh-CN" altLang="en-US" sz="4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endParaRPr>
          </a:p>
        </p:txBody>
      </p:sp>
      <p:sp>
        <p:nvSpPr>
          <p:cNvPr id="2039813" name="Rectangle 5"/>
          <p:cNvSpPr/>
          <p:nvPr/>
        </p:nvSpPr>
        <p:spPr>
          <a:xfrm>
            <a:off x="4964113" y="3313113"/>
            <a:ext cx="3276600" cy="2438400"/>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lnSpc>
                <a:spcPct val="110000"/>
              </a:lnSpc>
              <a:buNone/>
            </a:pPr>
            <a:r>
              <a:rPr lang="zh-CN" altLang="en-US" dirty="0">
                <a:solidFill>
                  <a:srgbClr val="FF0000"/>
                </a:solidFill>
                <a:latin typeface="华文楷体" panose="02010600040101010101" pitchFamily="2" charset="-122"/>
                <a:ea typeface="华文楷体" panose="02010600040101010101" pitchFamily="2" charset="-122"/>
              </a:rPr>
              <a:t>六、缩减运算符</a:t>
            </a:r>
            <a:endParaRPr lang="zh-CN" altLang="en-US" dirty="0">
              <a:solidFill>
                <a:srgbClr val="FF0000"/>
              </a:solidFill>
              <a:latin typeface="华文楷体" panose="02010600040101010101" pitchFamily="2" charset="-122"/>
              <a:ea typeface="华文楷体" panose="02010600040101010101" pitchFamily="2" charset="-122"/>
            </a:endParaRPr>
          </a:p>
          <a:p>
            <a:pPr marL="0" lvl="0" indent="0" eaLnBrk="1" hangingPunct="1">
              <a:lnSpc>
                <a:spcPct val="110000"/>
              </a:lnSpc>
              <a:buNone/>
            </a:pPr>
            <a:r>
              <a:rPr lang="zh-CN" altLang="en-US" dirty="0">
                <a:solidFill>
                  <a:srgbClr val="FF0000"/>
                </a:solidFill>
                <a:latin typeface="华文楷体" panose="02010600040101010101" pitchFamily="2" charset="-122"/>
                <a:ea typeface="华文楷体" panose="02010600040101010101" pitchFamily="2" charset="-122"/>
              </a:rPr>
              <a:t>七、移位运算符</a:t>
            </a:r>
            <a:endParaRPr lang="zh-CN" altLang="en-US" dirty="0">
              <a:solidFill>
                <a:srgbClr val="FF0000"/>
              </a:solidFill>
              <a:latin typeface="华文楷体" panose="02010600040101010101" pitchFamily="2" charset="-122"/>
              <a:ea typeface="华文楷体" panose="02010600040101010101" pitchFamily="2" charset="-122"/>
            </a:endParaRPr>
          </a:p>
          <a:p>
            <a:pPr marL="0" lvl="0" indent="0" eaLnBrk="1" hangingPunct="1">
              <a:lnSpc>
                <a:spcPct val="110000"/>
              </a:lnSpc>
              <a:buNone/>
            </a:pPr>
            <a:r>
              <a:rPr lang="zh-CN" altLang="en-US" dirty="0">
                <a:solidFill>
                  <a:srgbClr val="FF0000"/>
                </a:solidFill>
                <a:latin typeface="华文楷体" panose="02010600040101010101" pitchFamily="2" charset="-122"/>
                <a:ea typeface="华文楷体" panose="02010600040101010101" pitchFamily="2" charset="-122"/>
              </a:rPr>
              <a:t>八、条件运算符</a:t>
            </a:r>
            <a:endParaRPr lang="zh-CN" altLang="en-US" dirty="0">
              <a:solidFill>
                <a:srgbClr val="FF0000"/>
              </a:solidFill>
              <a:latin typeface="华文楷体" panose="02010600040101010101" pitchFamily="2" charset="-122"/>
              <a:ea typeface="华文楷体" panose="02010600040101010101" pitchFamily="2" charset="-122"/>
            </a:endParaRPr>
          </a:p>
          <a:p>
            <a:pPr marL="0" lvl="0" indent="0" eaLnBrk="1" hangingPunct="1">
              <a:lnSpc>
                <a:spcPct val="110000"/>
              </a:lnSpc>
              <a:buNone/>
            </a:pPr>
            <a:r>
              <a:rPr lang="zh-CN" altLang="en-US" dirty="0">
                <a:solidFill>
                  <a:srgbClr val="FF0000"/>
                </a:solidFill>
                <a:latin typeface="华文楷体" panose="02010600040101010101" pitchFamily="2" charset="-122"/>
                <a:ea typeface="华文楷体" panose="02010600040101010101" pitchFamily="2" charset="-122"/>
              </a:rPr>
              <a:t>九、位拼接运算符</a:t>
            </a:r>
            <a:endParaRPr lang="zh-CN" altLang="en-US" dirty="0">
              <a:solidFill>
                <a:srgbClr val="FF0000"/>
              </a:solidFill>
              <a:latin typeface="华文楷体" panose="02010600040101010101" pitchFamily="2" charset="-122"/>
              <a:ea typeface="华文楷体" panose="02010600040101010101" pitchFamily="2" charset="-122"/>
            </a:endParaRPr>
          </a:p>
          <a:p>
            <a:pPr marL="0" lvl="0" indent="0" eaLnBrk="1" hangingPunct="1">
              <a:lnSpc>
                <a:spcPct val="110000"/>
              </a:lnSpc>
              <a:buNone/>
            </a:pPr>
            <a:r>
              <a:rPr lang="zh-CN" altLang="en-US" dirty="0">
                <a:solidFill>
                  <a:srgbClr val="FF0000"/>
                </a:solidFill>
                <a:latin typeface="华文楷体" panose="02010600040101010101" pitchFamily="2" charset="-122"/>
                <a:ea typeface="华文楷体" panose="02010600040101010101" pitchFamily="2" charset="-122"/>
              </a:rPr>
              <a:t>十、运算符的优先级 </a:t>
            </a:r>
            <a:endParaRPr lang="zh-CN" altLang="en-US"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039810"/>
                                        </p:tgtEl>
                                        <p:attrNameLst>
                                          <p:attrName>style.visibility</p:attrName>
                                        </p:attrNameLst>
                                      </p:cBhvr>
                                      <p:to>
                                        <p:strVal val="visible"/>
                                      </p:to>
                                    </p:set>
                                    <p:anim calcmode="lin" valueType="num">
                                      <p:cBhvr additive="base">
                                        <p:cTn id="7" dur="500" fill="hold"/>
                                        <p:tgtEl>
                                          <p:spTgt spid="2039810"/>
                                        </p:tgtEl>
                                        <p:attrNameLst>
                                          <p:attrName>ppt_x</p:attrName>
                                        </p:attrNameLst>
                                      </p:cBhvr>
                                      <p:tavLst>
                                        <p:tav tm="0">
                                          <p:val>
                                            <p:strVal val="#ppt_x"/>
                                          </p:val>
                                        </p:tav>
                                        <p:tav tm="100000">
                                          <p:val>
                                            <p:strVal val="#ppt_x"/>
                                          </p:val>
                                        </p:tav>
                                      </p:tavLst>
                                    </p:anim>
                                    <p:anim calcmode="lin" valueType="num">
                                      <p:cBhvr additive="base">
                                        <p:cTn id="8" dur="500" fill="hold"/>
                                        <p:tgtEl>
                                          <p:spTgt spid="203981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2039812"/>
                                        </p:tgtEl>
                                        <p:attrNameLst>
                                          <p:attrName>style.visibility</p:attrName>
                                        </p:attrNameLst>
                                      </p:cBhvr>
                                      <p:to>
                                        <p:strVal val="visible"/>
                                      </p:to>
                                    </p:set>
                                    <p:animEffect transition="in" filter="dissolve">
                                      <p:cBhvr>
                                        <p:cTn id="12" dur="500"/>
                                        <p:tgtEl>
                                          <p:spTgt spid="2039812"/>
                                        </p:tgtEl>
                                      </p:cBhvr>
                                    </p:animEffect>
                                  </p:childTnLst>
                                </p:cTn>
                              </p:par>
                            </p:childTnLst>
                          </p:cTn>
                        </p:par>
                        <p:par>
                          <p:cTn id="13" fill="hold">
                            <p:stCondLst>
                              <p:cond delay="1000"/>
                            </p:stCondLst>
                            <p:childTnLst>
                              <p:par>
                                <p:cTn id="14" presetID="2" presetClass="entr" presetSubtype="12" fill="hold" grpId="0" nodeType="afterEffect">
                                  <p:stCondLst>
                                    <p:cond delay="0"/>
                                  </p:stCondLst>
                                  <p:childTnLst>
                                    <p:set>
                                      <p:cBhvr>
                                        <p:cTn id="15" dur="1" fill="hold">
                                          <p:stCondLst>
                                            <p:cond delay="0"/>
                                          </p:stCondLst>
                                        </p:cTn>
                                        <p:tgtEl>
                                          <p:spTgt spid="2039811"/>
                                        </p:tgtEl>
                                        <p:attrNameLst>
                                          <p:attrName>style.visibility</p:attrName>
                                        </p:attrNameLst>
                                      </p:cBhvr>
                                      <p:to>
                                        <p:strVal val="visible"/>
                                      </p:to>
                                    </p:set>
                                    <p:anim calcmode="lin" valueType="num">
                                      <p:cBhvr additive="base">
                                        <p:cTn id="16" dur="500" fill="hold"/>
                                        <p:tgtEl>
                                          <p:spTgt spid="2039811"/>
                                        </p:tgtEl>
                                        <p:attrNameLst>
                                          <p:attrName>ppt_x</p:attrName>
                                        </p:attrNameLst>
                                      </p:cBhvr>
                                      <p:tavLst>
                                        <p:tav tm="0">
                                          <p:val>
                                            <p:strVal val="0-#ppt_w/2"/>
                                          </p:val>
                                        </p:tav>
                                        <p:tav tm="100000">
                                          <p:val>
                                            <p:strVal val="#ppt_x"/>
                                          </p:val>
                                        </p:tav>
                                      </p:tavLst>
                                    </p:anim>
                                    <p:anim calcmode="lin" valueType="num">
                                      <p:cBhvr additive="base">
                                        <p:cTn id="17" dur="500" fill="hold"/>
                                        <p:tgtEl>
                                          <p:spTgt spid="203981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1" name="chimes.wav"/>
                                        </p:tgtEl>
                                      </p:cMediaNode>
                                    </p:audio>
                                  </p:subTnLst>
                                </p:cTn>
                              </p:par>
                            </p:childTnLst>
                          </p:cTn>
                        </p:par>
                        <p:par>
                          <p:cTn id="18" fill="hold">
                            <p:stCondLst>
                              <p:cond delay="1500"/>
                            </p:stCondLst>
                            <p:childTnLst>
                              <p:par>
                                <p:cTn id="19" presetID="2" presetClass="entr" presetSubtype="6" fill="hold" grpId="0" nodeType="afterEffect">
                                  <p:stCondLst>
                                    <p:cond delay="0"/>
                                  </p:stCondLst>
                                  <p:childTnLst>
                                    <p:set>
                                      <p:cBhvr>
                                        <p:cTn id="20" dur="1" fill="hold">
                                          <p:stCondLst>
                                            <p:cond delay="0"/>
                                          </p:stCondLst>
                                        </p:cTn>
                                        <p:tgtEl>
                                          <p:spTgt spid="2039813"/>
                                        </p:tgtEl>
                                        <p:attrNameLst>
                                          <p:attrName>style.visibility</p:attrName>
                                        </p:attrNameLst>
                                      </p:cBhvr>
                                      <p:to>
                                        <p:strVal val="visible"/>
                                      </p:to>
                                    </p:set>
                                    <p:anim calcmode="lin" valueType="num">
                                      <p:cBhvr additive="base">
                                        <p:cTn id="21" dur="500" fill="hold"/>
                                        <p:tgtEl>
                                          <p:spTgt spid="2039813"/>
                                        </p:tgtEl>
                                        <p:attrNameLst>
                                          <p:attrName>ppt_x</p:attrName>
                                        </p:attrNameLst>
                                      </p:cBhvr>
                                      <p:tavLst>
                                        <p:tav tm="0">
                                          <p:val>
                                            <p:strVal val="1+#ppt_w/2"/>
                                          </p:val>
                                        </p:tav>
                                        <p:tav tm="100000">
                                          <p:val>
                                            <p:strVal val="#ppt_x"/>
                                          </p:val>
                                        </p:tav>
                                      </p:tavLst>
                                    </p:anim>
                                    <p:anim calcmode="lin" valueType="num">
                                      <p:cBhvr additive="base">
                                        <p:cTn id="22" dur="500" fill="hold"/>
                                        <p:tgtEl>
                                          <p:spTgt spid="203981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9810" grpId="0"/>
      <p:bldP spid="2039811" grpId="0"/>
      <p:bldP spid="2039812" grpId="0" animBg="1"/>
      <p:bldP spid="2039813"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354"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650691" name="Rectangle 3"/>
          <p:cNvSpPr>
            <a:spLocks noGrp="1"/>
          </p:cNvSpPr>
          <p:nvPr>
            <p:ph idx="1"/>
          </p:nvPr>
        </p:nvSpPr>
        <p:spPr>
          <a:xfrm>
            <a:off x="184150" y="1479550"/>
            <a:ext cx="3636963" cy="3730625"/>
          </a:xfrm>
          <a:solidFill>
            <a:srgbClr val="FFCCFF">
              <a:alpha val="100000"/>
            </a:srgbClr>
          </a:solidFill>
          <a:ln/>
          <a:effectLst>
            <a:prstShdw prst="shdw13" dist="53882" dir="13499999">
              <a:schemeClr val="bg2">
                <a:alpha val="100000"/>
              </a:schemeClr>
            </a:prstShdw>
          </a:effectLst>
        </p:spPr>
        <p:txBody>
          <a:bodyPr vert="horz" wrap="square" lIns="91440" tIns="45720" rIns="91440" bIns="45720" anchor="t" anchorCtr="0"/>
          <a:p>
            <a:pPr marL="195580" indent="-195580" algn="just" eaLnBrk="1" hangingPunct="1"/>
            <a:r>
              <a:rPr lang="zh-CN" altLang="en-US" dirty="0">
                <a:latin typeface="华文新魏" panose="02010800040101010101" pitchFamily="2" charset="-122"/>
                <a:ea typeface="华文新魏" panose="02010800040101010101" pitchFamily="2" charset="-122"/>
              </a:rPr>
              <a:t>运算符按</a:t>
            </a:r>
            <a:r>
              <a:rPr lang="zh-CN" altLang="en-US" dirty="0">
                <a:solidFill>
                  <a:srgbClr val="FF0066"/>
                </a:solidFill>
                <a:latin typeface="华文新魏" panose="02010800040101010101" pitchFamily="2" charset="-122"/>
                <a:ea typeface="华文新魏" panose="02010800040101010101" pitchFamily="2" charset="-122"/>
              </a:rPr>
              <a:t>功能</a:t>
            </a:r>
            <a:r>
              <a:rPr lang="zh-CN" altLang="en-US" dirty="0">
                <a:latin typeface="华文新魏" panose="02010800040101010101" pitchFamily="2" charset="-122"/>
                <a:ea typeface="华文新魏" panose="02010800040101010101" pitchFamily="2" charset="-122"/>
              </a:rPr>
              <a:t>分为</a:t>
            </a:r>
            <a:r>
              <a:rPr lang="en-US" altLang="zh-CN" dirty="0">
                <a:solidFill>
                  <a:srgbClr val="FF0066"/>
                </a:solidFill>
                <a:latin typeface="华文新魏" panose="02010800040101010101" pitchFamily="2" charset="-122"/>
                <a:ea typeface="华文新魏" panose="02010800040101010101" pitchFamily="2" charset="-122"/>
              </a:rPr>
              <a:t>9</a:t>
            </a:r>
            <a:r>
              <a:rPr lang="zh-CN" altLang="en-US" dirty="0">
                <a:latin typeface="华文新魏" panose="02010800040101010101" pitchFamily="2" charset="-122"/>
                <a:ea typeface="华文新魏" panose="02010800040101010101" pitchFamily="2" charset="-122"/>
              </a:rPr>
              <a:t>类</a:t>
            </a:r>
            <a:r>
              <a:rPr lang="zh-CN" altLang="en-US" dirty="0">
                <a:latin typeface="宋体" panose="02010600030101010101" pitchFamily="2" charset="-122"/>
              </a:rPr>
              <a:t>：</a:t>
            </a:r>
            <a:endParaRPr lang="zh-CN" altLang="en-US" dirty="0">
              <a:latin typeface="宋体" panose="02010600030101010101" pitchFamily="2" charset="-122"/>
            </a:endParaRPr>
          </a:p>
          <a:p>
            <a:pPr marL="665480" lvl="1" indent="-279400" algn="just">
              <a:lnSpc>
                <a:spcPct val="105000"/>
              </a:lnSpc>
              <a:spcBef>
                <a:spcPct val="0"/>
              </a:spcBef>
            </a:pPr>
            <a:r>
              <a:rPr lang="zh-CN" altLang="en-US" sz="2200" dirty="0">
                <a:solidFill>
                  <a:srgbClr val="009900"/>
                </a:solidFill>
                <a:latin typeface="宋体" panose="02010600030101010101" pitchFamily="2" charset="-122"/>
              </a:rPr>
              <a:t>算术</a:t>
            </a:r>
            <a:r>
              <a:rPr lang="zh-CN" altLang="en-US" sz="2200" b="0" dirty="0">
                <a:latin typeface="宋体" panose="02010600030101010101" pitchFamily="2" charset="-122"/>
              </a:rPr>
              <a:t>运算符</a:t>
            </a:r>
            <a:endParaRPr lang="zh-CN" altLang="en-US" sz="2200" b="0" dirty="0">
              <a:latin typeface="宋体" panose="02010600030101010101" pitchFamily="2" charset="-122"/>
            </a:endParaRPr>
          </a:p>
          <a:p>
            <a:pPr marL="665480" lvl="1" indent="-279400" algn="just">
              <a:lnSpc>
                <a:spcPct val="105000"/>
              </a:lnSpc>
              <a:spcBef>
                <a:spcPct val="0"/>
              </a:spcBef>
            </a:pPr>
            <a:r>
              <a:rPr lang="zh-CN" altLang="en-US" sz="2200" dirty="0">
                <a:solidFill>
                  <a:srgbClr val="009900"/>
                </a:solidFill>
                <a:latin typeface="宋体" panose="02010600030101010101" pitchFamily="2" charset="-122"/>
              </a:rPr>
              <a:t>逻辑</a:t>
            </a:r>
            <a:r>
              <a:rPr lang="zh-CN" altLang="en-US" sz="2200" b="0" dirty="0">
                <a:latin typeface="宋体" panose="02010600030101010101" pitchFamily="2" charset="-122"/>
              </a:rPr>
              <a:t>运算符</a:t>
            </a:r>
            <a:endParaRPr lang="zh-CN" altLang="en-US" sz="2200" b="0" dirty="0">
              <a:latin typeface="宋体" panose="02010600030101010101" pitchFamily="2" charset="-122"/>
            </a:endParaRPr>
          </a:p>
          <a:p>
            <a:pPr marL="665480" lvl="1" indent="-279400" algn="just">
              <a:lnSpc>
                <a:spcPct val="105000"/>
              </a:lnSpc>
              <a:spcBef>
                <a:spcPct val="0"/>
              </a:spcBef>
            </a:pPr>
            <a:r>
              <a:rPr lang="zh-CN" altLang="en-US" sz="2200" dirty="0">
                <a:solidFill>
                  <a:srgbClr val="009900"/>
                </a:solidFill>
                <a:latin typeface="宋体" panose="02010600030101010101" pitchFamily="2" charset="-122"/>
              </a:rPr>
              <a:t>关系</a:t>
            </a:r>
            <a:r>
              <a:rPr lang="zh-CN" altLang="en-US" sz="2200" b="0" dirty="0">
                <a:latin typeface="宋体" panose="02010600030101010101" pitchFamily="2" charset="-122"/>
              </a:rPr>
              <a:t>运算符</a:t>
            </a:r>
            <a:endParaRPr lang="zh-CN" altLang="en-US" sz="2200" b="0" dirty="0">
              <a:latin typeface="宋体" panose="02010600030101010101" pitchFamily="2" charset="-122"/>
            </a:endParaRPr>
          </a:p>
          <a:p>
            <a:pPr marL="665480" lvl="1" indent="-279400" algn="just">
              <a:lnSpc>
                <a:spcPct val="105000"/>
              </a:lnSpc>
              <a:spcBef>
                <a:spcPct val="0"/>
              </a:spcBef>
            </a:pPr>
            <a:r>
              <a:rPr lang="zh-CN" altLang="en-US" sz="2200" dirty="0">
                <a:solidFill>
                  <a:srgbClr val="009900"/>
                </a:solidFill>
                <a:latin typeface="宋体" panose="02010600030101010101" pitchFamily="2" charset="-122"/>
              </a:rPr>
              <a:t>等式</a:t>
            </a:r>
            <a:r>
              <a:rPr lang="zh-CN" altLang="en-US" sz="2200" b="0" dirty="0">
                <a:latin typeface="宋体" panose="02010600030101010101" pitchFamily="2" charset="-122"/>
              </a:rPr>
              <a:t>运算符</a:t>
            </a:r>
            <a:endParaRPr lang="zh-CN" altLang="en-US" sz="2200" b="0" dirty="0">
              <a:latin typeface="宋体" panose="02010600030101010101" pitchFamily="2" charset="-122"/>
            </a:endParaRPr>
          </a:p>
          <a:p>
            <a:pPr marL="665480" lvl="1" indent="-279400" algn="just">
              <a:lnSpc>
                <a:spcPct val="105000"/>
              </a:lnSpc>
              <a:spcBef>
                <a:spcPct val="0"/>
              </a:spcBef>
            </a:pPr>
            <a:r>
              <a:rPr lang="zh-CN" altLang="en-US" sz="2200" dirty="0">
                <a:solidFill>
                  <a:srgbClr val="009900"/>
                </a:solidFill>
                <a:latin typeface="宋体" panose="02010600030101010101" pitchFamily="2" charset="-122"/>
              </a:rPr>
              <a:t>缩减</a:t>
            </a:r>
            <a:r>
              <a:rPr lang="zh-CN" altLang="en-US" sz="2200" b="0" dirty="0">
                <a:latin typeface="宋体" panose="02010600030101010101" pitchFamily="2" charset="-122"/>
              </a:rPr>
              <a:t>运算符</a:t>
            </a:r>
            <a:endParaRPr lang="zh-CN" altLang="en-US" sz="2200" b="0" dirty="0">
              <a:latin typeface="宋体" panose="02010600030101010101" pitchFamily="2" charset="-122"/>
            </a:endParaRPr>
          </a:p>
          <a:p>
            <a:pPr marL="665480" lvl="1" indent="-279400" algn="just">
              <a:lnSpc>
                <a:spcPct val="105000"/>
              </a:lnSpc>
              <a:spcBef>
                <a:spcPct val="0"/>
              </a:spcBef>
            </a:pPr>
            <a:r>
              <a:rPr lang="zh-CN" altLang="en-US" sz="2200" dirty="0">
                <a:solidFill>
                  <a:srgbClr val="009900"/>
                </a:solidFill>
                <a:latin typeface="宋体" panose="02010600030101010101" pitchFamily="2" charset="-122"/>
              </a:rPr>
              <a:t>条件</a:t>
            </a:r>
            <a:r>
              <a:rPr lang="zh-CN" altLang="en-US" sz="2200" b="0" dirty="0">
                <a:latin typeface="宋体" panose="02010600030101010101" pitchFamily="2" charset="-122"/>
              </a:rPr>
              <a:t>运算符</a:t>
            </a:r>
            <a:endParaRPr lang="zh-CN" altLang="en-US" sz="2200" b="0" dirty="0">
              <a:latin typeface="宋体" panose="02010600030101010101" pitchFamily="2" charset="-122"/>
            </a:endParaRPr>
          </a:p>
          <a:p>
            <a:pPr marL="665480" lvl="1" indent="-279400" algn="just">
              <a:lnSpc>
                <a:spcPct val="105000"/>
              </a:lnSpc>
              <a:spcBef>
                <a:spcPct val="0"/>
              </a:spcBef>
            </a:pPr>
            <a:r>
              <a:rPr lang="zh-CN" altLang="en-US" sz="2200" dirty="0">
                <a:solidFill>
                  <a:srgbClr val="009900"/>
                </a:solidFill>
                <a:latin typeface="宋体" panose="02010600030101010101" pitchFamily="2" charset="-122"/>
              </a:rPr>
              <a:t>位</a:t>
            </a:r>
            <a:r>
              <a:rPr lang="zh-CN" altLang="en-US" sz="2200" b="0" dirty="0">
                <a:latin typeface="宋体" panose="02010600030101010101" pitchFamily="2" charset="-122"/>
              </a:rPr>
              <a:t>运算符</a:t>
            </a:r>
            <a:endParaRPr lang="zh-CN" altLang="en-US" sz="2200" b="0" dirty="0">
              <a:latin typeface="宋体" panose="02010600030101010101" pitchFamily="2" charset="-122"/>
            </a:endParaRPr>
          </a:p>
          <a:p>
            <a:pPr marL="665480" lvl="1" indent="-279400" algn="just">
              <a:lnSpc>
                <a:spcPct val="105000"/>
              </a:lnSpc>
              <a:spcBef>
                <a:spcPct val="0"/>
              </a:spcBef>
            </a:pPr>
            <a:r>
              <a:rPr lang="zh-CN" altLang="en-US" sz="2200" dirty="0">
                <a:solidFill>
                  <a:srgbClr val="009900"/>
                </a:solidFill>
                <a:latin typeface="宋体" panose="02010600030101010101" pitchFamily="2" charset="-122"/>
              </a:rPr>
              <a:t>移位</a:t>
            </a:r>
            <a:r>
              <a:rPr lang="zh-CN" altLang="en-US" sz="2200" b="0" dirty="0">
                <a:latin typeface="宋体" panose="02010600030101010101" pitchFamily="2" charset="-122"/>
              </a:rPr>
              <a:t>运算符</a:t>
            </a:r>
            <a:endParaRPr lang="zh-CN" altLang="en-US" sz="2200" b="0" dirty="0">
              <a:latin typeface="宋体" panose="02010600030101010101" pitchFamily="2" charset="-122"/>
            </a:endParaRPr>
          </a:p>
          <a:p>
            <a:pPr marL="665480" lvl="1" indent="-279400" algn="just">
              <a:lnSpc>
                <a:spcPct val="105000"/>
              </a:lnSpc>
              <a:spcBef>
                <a:spcPct val="0"/>
              </a:spcBef>
            </a:pPr>
            <a:r>
              <a:rPr lang="zh-CN" altLang="en-US" sz="2200" dirty="0">
                <a:solidFill>
                  <a:srgbClr val="009900"/>
                </a:solidFill>
                <a:latin typeface="宋体" panose="02010600030101010101" pitchFamily="2" charset="-122"/>
              </a:rPr>
              <a:t>位拼接</a:t>
            </a:r>
            <a:r>
              <a:rPr lang="zh-CN" altLang="en-US" sz="2200" b="0" dirty="0">
                <a:latin typeface="宋体" panose="02010600030101010101" pitchFamily="2" charset="-122"/>
              </a:rPr>
              <a:t>运算符</a:t>
            </a:r>
            <a:endParaRPr lang="zh-CN" altLang="en-US" sz="2200" dirty="0">
              <a:latin typeface="宋体" panose="02010600030101010101" pitchFamily="2" charset="-122"/>
            </a:endParaRPr>
          </a:p>
        </p:txBody>
      </p:sp>
      <p:sp>
        <p:nvSpPr>
          <p:cNvPr id="1650692" name="Rectangle 4"/>
          <p:cNvSpPr/>
          <p:nvPr/>
        </p:nvSpPr>
        <p:spPr>
          <a:xfrm>
            <a:off x="4046538" y="2508250"/>
            <a:ext cx="4995862" cy="3365500"/>
          </a:xfrm>
          <a:prstGeom prst="rect">
            <a:avLst/>
          </a:prstGeom>
          <a:solidFill>
            <a:srgbClr val="FFCC99"/>
          </a:solidFill>
          <a:ln w="9525">
            <a:noFill/>
          </a:ln>
          <a:effectLst>
            <a:outerShdw dist="107763" dir="13499999" algn="ctr" rotWithShape="0">
              <a:schemeClr val="bg2"/>
            </a:outerShdw>
          </a:effectLst>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7655" lvl="0" indent="-287655" algn="just" eaLnBrk="1" hangingPunct="1"/>
            <a:r>
              <a:rPr lang="zh-CN" altLang="en-US" dirty="0">
                <a:latin typeface="华文新魏" panose="02010800040101010101" pitchFamily="2" charset="-122"/>
                <a:ea typeface="华文新魏" panose="02010800040101010101" pitchFamily="2" charset="-122"/>
              </a:rPr>
              <a:t>运算符按</a:t>
            </a:r>
            <a:r>
              <a:rPr lang="zh-CN" altLang="en-US" dirty="0">
                <a:solidFill>
                  <a:srgbClr val="FF0066"/>
                </a:solidFill>
                <a:latin typeface="华文新魏" panose="02010800040101010101" pitchFamily="2" charset="-122"/>
                <a:ea typeface="华文新魏" panose="02010800040101010101" pitchFamily="2" charset="-122"/>
              </a:rPr>
              <a:t>操作数的个数</a:t>
            </a:r>
            <a:r>
              <a:rPr lang="zh-CN" altLang="en-US" dirty="0">
                <a:latin typeface="华文新魏" panose="02010800040101010101" pitchFamily="2" charset="-122"/>
                <a:ea typeface="华文新魏" panose="02010800040101010101" pitchFamily="2" charset="-122"/>
              </a:rPr>
              <a:t>分为</a:t>
            </a:r>
            <a:r>
              <a:rPr lang="en-US" altLang="zh-CN" dirty="0">
                <a:solidFill>
                  <a:srgbClr val="FF0066"/>
                </a:solidFill>
                <a:latin typeface="华文新魏" panose="02010800040101010101" pitchFamily="2" charset="-122"/>
                <a:ea typeface="华文新魏" panose="02010800040101010101" pitchFamily="2" charset="-122"/>
              </a:rPr>
              <a:t>5</a:t>
            </a:r>
            <a:r>
              <a:rPr lang="zh-CN" altLang="en-US" dirty="0">
                <a:latin typeface="华文新魏" panose="02010800040101010101" pitchFamily="2" charset="-122"/>
                <a:ea typeface="华文新魏" panose="02010800040101010101" pitchFamily="2" charset="-122"/>
              </a:rPr>
              <a:t>类</a:t>
            </a:r>
            <a:r>
              <a:rPr lang="zh-CN" altLang="en-US" dirty="0">
                <a:latin typeface="宋体" panose="02010600030101010101" pitchFamily="2" charset="-122"/>
              </a:rPr>
              <a:t>：</a:t>
            </a:r>
            <a:endParaRPr lang="zh-CN" altLang="en-US" dirty="0">
              <a:latin typeface="宋体" panose="02010600030101010101" pitchFamily="2" charset="-122"/>
            </a:endParaRPr>
          </a:p>
          <a:p>
            <a:pPr marL="757555" lvl="1" indent="-279400" algn="just">
              <a:lnSpc>
                <a:spcPct val="105000"/>
              </a:lnSpc>
              <a:spcBef>
                <a:spcPct val="0"/>
              </a:spcBef>
              <a:buClr>
                <a:schemeClr val="hlink"/>
              </a:buClr>
            </a:pPr>
            <a:r>
              <a:rPr lang="zh-CN" altLang="en-US" sz="2200" dirty="0">
                <a:solidFill>
                  <a:srgbClr val="009900"/>
                </a:solidFill>
                <a:latin typeface="宋体" panose="02010600030101010101" pitchFamily="2" charset="-122"/>
              </a:rPr>
              <a:t>单目</a:t>
            </a:r>
            <a:r>
              <a:rPr lang="zh-CN" altLang="en-US" sz="2200" b="0" dirty="0">
                <a:latin typeface="宋体" panose="02010600030101010101" pitchFamily="2" charset="-122"/>
              </a:rPr>
              <a:t>运算符</a:t>
            </a:r>
            <a:r>
              <a:rPr lang="en-US" altLang="zh-CN" sz="2200" b="0" dirty="0">
                <a:latin typeface="Times New Roman" panose="02020603050405020304" pitchFamily="18" charset="0"/>
              </a:rPr>
              <a:t>——</a:t>
            </a:r>
            <a:r>
              <a:rPr lang="zh-CN" altLang="en-US" sz="2200" b="0" dirty="0">
                <a:latin typeface="宋体" panose="02010600030101010101" pitchFamily="2" charset="-122"/>
              </a:rPr>
              <a:t>带一个操作数</a:t>
            </a:r>
            <a:endParaRPr lang="zh-CN" altLang="en-US" sz="2200" b="0" dirty="0">
              <a:latin typeface="宋体" panose="02010600030101010101" pitchFamily="2" charset="-122"/>
            </a:endParaRPr>
          </a:p>
          <a:p>
            <a:pPr marL="757555" lvl="1" indent="-279400" algn="just">
              <a:lnSpc>
                <a:spcPct val="105000"/>
              </a:lnSpc>
              <a:spcBef>
                <a:spcPct val="0"/>
              </a:spcBef>
              <a:buClr>
                <a:schemeClr val="hlink"/>
              </a:buClr>
              <a:buNone/>
            </a:pPr>
            <a:r>
              <a:rPr lang="zh-CN" altLang="en-US" sz="2200" b="0" dirty="0">
                <a:latin typeface="方正姚体" panose="02010601030101010101" pitchFamily="2" charset="-122"/>
                <a:ea typeface="方正姚体" panose="02010601030101010101" pitchFamily="2" charset="-122"/>
              </a:rPr>
              <a:t>   逻辑非！，按位取反</a:t>
            </a:r>
            <a:r>
              <a:rPr lang="en-US" altLang="zh-CN" sz="2200" b="0" dirty="0">
                <a:latin typeface="方正姚体" panose="02010601030101010101" pitchFamily="2" charset="-122"/>
                <a:ea typeface="方正姚体" panose="02010601030101010101" pitchFamily="2" charset="-122"/>
              </a:rPr>
              <a:t>~</a:t>
            </a:r>
            <a:r>
              <a:rPr lang="zh-CN" altLang="en-US" sz="2200" b="0" dirty="0">
                <a:latin typeface="方正姚体" panose="02010601030101010101" pitchFamily="2" charset="-122"/>
                <a:ea typeface="方正姚体" panose="02010601030101010101" pitchFamily="2" charset="-122"/>
              </a:rPr>
              <a:t>，缩减运算符，移位运算符</a:t>
            </a:r>
            <a:endParaRPr lang="zh-CN" altLang="en-US" sz="2200" b="0" dirty="0">
              <a:latin typeface="方正姚体" panose="02010601030101010101" pitchFamily="2" charset="-122"/>
              <a:ea typeface="方正姚体" panose="02010601030101010101" pitchFamily="2" charset="-122"/>
            </a:endParaRPr>
          </a:p>
          <a:p>
            <a:pPr marL="757555" lvl="1" indent="-279400" algn="just">
              <a:lnSpc>
                <a:spcPct val="105000"/>
              </a:lnSpc>
              <a:spcBef>
                <a:spcPct val="0"/>
              </a:spcBef>
              <a:buClr>
                <a:schemeClr val="hlink"/>
              </a:buClr>
            </a:pPr>
            <a:r>
              <a:rPr lang="zh-CN" altLang="en-US" sz="2200" dirty="0">
                <a:solidFill>
                  <a:srgbClr val="009900"/>
                </a:solidFill>
                <a:latin typeface="宋体" panose="02010600030101010101" pitchFamily="2" charset="-122"/>
              </a:rPr>
              <a:t>双目</a:t>
            </a:r>
            <a:r>
              <a:rPr lang="zh-CN" altLang="en-US" sz="2200" b="0" dirty="0">
                <a:latin typeface="宋体" panose="02010600030101010101" pitchFamily="2" charset="-122"/>
              </a:rPr>
              <a:t>运算符</a:t>
            </a:r>
            <a:r>
              <a:rPr lang="en-US" altLang="zh-CN" sz="2200" b="0" dirty="0">
                <a:latin typeface="Times New Roman" panose="02020603050405020304" pitchFamily="18" charset="0"/>
              </a:rPr>
              <a:t>——</a:t>
            </a:r>
            <a:r>
              <a:rPr lang="zh-CN" altLang="en-US" sz="2200" b="0" dirty="0">
                <a:latin typeface="宋体" panose="02010600030101010101" pitchFamily="2" charset="-122"/>
              </a:rPr>
              <a:t>带两个操作数</a:t>
            </a:r>
            <a:endParaRPr lang="zh-CN" altLang="en-US" sz="2200" b="0" dirty="0">
              <a:latin typeface="宋体" panose="02010600030101010101" pitchFamily="2" charset="-122"/>
            </a:endParaRPr>
          </a:p>
          <a:p>
            <a:pPr marL="757555" lvl="1" indent="-279400" algn="just">
              <a:lnSpc>
                <a:spcPct val="105000"/>
              </a:lnSpc>
              <a:spcBef>
                <a:spcPct val="0"/>
              </a:spcBef>
              <a:buClr>
                <a:schemeClr val="hlink"/>
              </a:buClr>
              <a:buNone/>
            </a:pPr>
            <a:r>
              <a:rPr lang="zh-CN" altLang="en-US" sz="2200" b="0" dirty="0">
                <a:latin typeface="方正姚体" panose="02010601030101010101" pitchFamily="2" charset="-122"/>
                <a:ea typeface="方正姚体" panose="02010601030101010101" pitchFamily="2" charset="-122"/>
              </a:rPr>
              <a:t>   算术、关系、等式运算符，逻辑、位运算符的大部分</a:t>
            </a:r>
            <a:endParaRPr lang="zh-CN" altLang="en-US" sz="2200" b="0" dirty="0">
              <a:latin typeface="方正姚体" panose="02010601030101010101" pitchFamily="2" charset="-122"/>
              <a:ea typeface="方正姚体" panose="02010601030101010101" pitchFamily="2" charset="-122"/>
            </a:endParaRPr>
          </a:p>
          <a:p>
            <a:pPr marL="757555" lvl="1" indent="-279400" algn="just">
              <a:lnSpc>
                <a:spcPct val="105000"/>
              </a:lnSpc>
              <a:spcBef>
                <a:spcPct val="0"/>
              </a:spcBef>
              <a:buClr>
                <a:schemeClr val="hlink"/>
              </a:buClr>
            </a:pPr>
            <a:r>
              <a:rPr lang="zh-CN" altLang="en-US" sz="2200" dirty="0">
                <a:solidFill>
                  <a:srgbClr val="009900"/>
                </a:solidFill>
                <a:latin typeface="宋体" panose="02010600030101010101" pitchFamily="2" charset="-122"/>
              </a:rPr>
              <a:t>三目</a:t>
            </a:r>
            <a:r>
              <a:rPr lang="zh-CN" altLang="en-US" sz="2200" b="0" dirty="0">
                <a:latin typeface="宋体" panose="02010600030101010101" pitchFamily="2" charset="-122"/>
              </a:rPr>
              <a:t>运算符</a:t>
            </a:r>
            <a:r>
              <a:rPr lang="en-US" altLang="zh-CN" sz="2200" b="0" dirty="0">
                <a:latin typeface="Times New Roman" panose="02020603050405020304" pitchFamily="18" charset="0"/>
              </a:rPr>
              <a:t>——</a:t>
            </a:r>
            <a:r>
              <a:rPr lang="zh-CN" altLang="en-US" sz="2200" b="0" dirty="0">
                <a:latin typeface="宋体" panose="02010600030101010101" pitchFamily="2" charset="-122"/>
              </a:rPr>
              <a:t>带三个操作数</a:t>
            </a:r>
            <a:endParaRPr lang="zh-CN" altLang="en-US" sz="2200" b="0" dirty="0">
              <a:latin typeface="宋体" panose="02010600030101010101" pitchFamily="2" charset="-122"/>
            </a:endParaRPr>
          </a:p>
          <a:p>
            <a:pPr marL="757555" lvl="1" indent="-279400" algn="just">
              <a:lnSpc>
                <a:spcPct val="105000"/>
              </a:lnSpc>
              <a:spcBef>
                <a:spcPct val="0"/>
              </a:spcBef>
              <a:buClr>
                <a:schemeClr val="hlink"/>
              </a:buClr>
              <a:buNone/>
            </a:pPr>
            <a:r>
              <a:rPr lang="zh-CN" altLang="en-US" sz="2200" b="0" dirty="0">
                <a:latin typeface="方正姚体" panose="02010601030101010101" pitchFamily="2" charset="-122"/>
                <a:ea typeface="方正姚体" panose="02010601030101010101" pitchFamily="2" charset="-122"/>
              </a:rPr>
              <a:t>   条件运算符</a:t>
            </a:r>
            <a:endParaRPr lang="zh-CN" altLang="en-US" sz="2200" b="0" dirty="0">
              <a:latin typeface="方正姚体" panose="02010601030101010101" pitchFamily="2" charset="-122"/>
              <a:ea typeface="方正姚体" panose="02010601030101010101" pitchFamily="2" charset="-122"/>
            </a:endParaRPr>
          </a:p>
          <a:p>
            <a:pPr marL="287655" lvl="0" indent="-287655" eaLnBrk="1" hangingPunct="1">
              <a:buNone/>
            </a:pPr>
            <a:r>
              <a:rPr lang="zh-CN" altLang="en-US" sz="1800" dirty="0">
                <a:latin typeface="宋体" panose="02010600030101010101" pitchFamily="2" charset="-122"/>
              </a:rPr>
              <a:t>	</a:t>
            </a:r>
            <a:endParaRPr lang="zh-CN" altLang="en-US" sz="1800" dirty="0">
              <a:latin typeface="宋体" panose="0201060003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1650691"/>
                                        </p:tgtEl>
                                        <p:attrNameLst>
                                          <p:attrName>style.visibility</p:attrName>
                                        </p:attrNameLst>
                                      </p:cBhvr>
                                      <p:to>
                                        <p:strVal val="visible"/>
                                      </p:to>
                                    </p:set>
                                    <p:anim calcmode="lin" valueType="num">
                                      <p:cBhvr additive="base">
                                        <p:cTn id="7" dur="500" fill="hold"/>
                                        <p:tgtEl>
                                          <p:spTgt spid="1650691"/>
                                        </p:tgtEl>
                                        <p:attrNameLst>
                                          <p:attrName>ppt_x</p:attrName>
                                        </p:attrNameLst>
                                      </p:cBhvr>
                                      <p:tavLst>
                                        <p:tav tm="0">
                                          <p:val>
                                            <p:strVal val="0-#ppt_w/2"/>
                                          </p:val>
                                        </p:tav>
                                        <p:tav tm="100000">
                                          <p:val>
                                            <p:strVal val="#ppt_x"/>
                                          </p:val>
                                        </p:tav>
                                      </p:tavLst>
                                    </p:anim>
                                    <p:anim calcmode="lin" valueType="num">
                                      <p:cBhvr additive="base">
                                        <p:cTn id="8" dur="500" fill="hold"/>
                                        <p:tgtEl>
                                          <p:spTgt spid="16506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1650692"/>
                                        </p:tgtEl>
                                        <p:attrNameLst>
                                          <p:attrName>style.visibility</p:attrName>
                                        </p:attrNameLst>
                                      </p:cBhvr>
                                      <p:to>
                                        <p:strVal val="visible"/>
                                      </p:to>
                                    </p:set>
                                    <p:anim calcmode="lin" valueType="num">
                                      <p:cBhvr additive="base">
                                        <p:cTn id="13" dur="500" fill="hold"/>
                                        <p:tgtEl>
                                          <p:spTgt spid="1650692"/>
                                        </p:tgtEl>
                                        <p:attrNameLst>
                                          <p:attrName>ppt_x</p:attrName>
                                        </p:attrNameLst>
                                      </p:cBhvr>
                                      <p:tavLst>
                                        <p:tav tm="0">
                                          <p:val>
                                            <p:strVal val="1+#ppt_w/2"/>
                                          </p:val>
                                        </p:tav>
                                        <p:tav tm="100000">
                                          <p:val>
                                            <p:strVal val="#ppt_x"/>
                                          </p:val>
                                        </p:tav>
                                      </p:tavLst>
                                    </p:anim>
                                    <p:anim calcmode="lin" valueType="num">
                                      <p:cBhvr additive="base">
                                        <p:cTn id="14" dur="500" fill="hold"/>
                                        <p:tgtEl>
                                          <p:spTgt spid="16506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0691" grpId="0" animBg="1"/>
      <p:bldP spid="1650692"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0402"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652739" name="Rectangle 3"/>
          <p:cNvSpPr>
            <a:spLocks noGrp="1"/>
          </p:cNvSpPr>
          <p:nvPr>
            <p:ph idx="1"/>
          </p:nvPr>
        </p:nvSpPr>
        <p:spPr>
          <a:xfrm>
            <a:off x="293688" y="1557338"/>
            <a:ext cx="4583112" cy="784225"/>
          </a:xfrm>
          <a:ln/>
        </p:spPr>
        <p:txBody>
          <a:bodyPr vert="horz" wrap="square" lIns="91440" tIns="45720" rIns="91440" bIns="45720" anchor="t" anchorCtr="0"/>
          <a:p>
            <a:pPr algn="just" eaLnBrk="1" hangingPunct="1">
              <a:lnSpc>
                <a:spcPct val="110000"/>
              </a:lnSpc>
              <a:buNone/>
            </a:pPr>
            <a:r>
              <a:rPr lang="zh-CN" altLang="en-US" sz="2800" dirty="0">
                <a:solidFill>
                  <a:srgbClr val="FF0000"/>
                </a:solidFill>
                <a:latin typeface="宋体" panose="02010600030101010101" pitchFamily="2" charset="-122"/>
              </a:rPr>
              <a:t>一、算术运算符</a:t>
            </a:r>
            <a:endParaRPr lang="zh-CN" altLang="en-US" sz="2800" dirty="0">
              <a:solidFill>
                <a:srgbClr val="FF0000"/>
              </a:solidFill>
              <a:latin typeface="宋体" panose="02010600030101010101" pitchFamily="2" charset="-122"/>
            </a:endParaRPr>
          </a:p>
        </p:txBody>
      </p:sp>
      <p:graphicFrame>
        <p:nvGraphicFramePr>
          <p:cNvPr id="1652740" name="Group 4"/>
          <p:cNvGraphicFramePr>
            <a:graphicFrameLocks noGrp="1"/>
          </p:cNvGraphicFramePr>
          <p:nvPr/>
        </p:nvGraphicFramePr>
        <p:xfrm>
          <a:off x="4867275" y="1797050"/>
          <a:ext cx="3232150" cy="2209800"/>
        </p:xfrm>
        <a:graphic>
          <a:graphicData uri="http://schemas.openxmlformats.org/drawingml/2006/table">
            <a:tbl>
              <a:tblPr/>
              <a:tblGrid>
                <a:gridCol w="1479550"/>
                <a:gridCol w="1752600"/>
              </a:tblGrid>
              <a:tr h="381000">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算术运算符</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说明</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1828800">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加</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减</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乘</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除</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求模</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r>
            </a:tbl>
          </a:graphicData>
        </a:graphic>
      </p:graphicFrame>
      <p:sp>
        <p:nvSpPr>
          <p:cNvPr id="1652751" name="AutoShape 15"/>
          <p:cNvSpPr>
            <a:spLocks noChangeArrowheads="1"/>
          </p:cNvSpPr>
          <p:nvPr/>
        </p:nvSpPr>
        <p:spPr bwMode="auto">
          <a:xfrm>
            <a:off x="1785938" y="1038225"/>
            <a:ext cx="1600200" cy="457200"/>
          </a:xfrm>
          <a:prstGeom prst="wedgeRoundRectCallout">
            <a:avLst>
              <a:gd name="adj1" fmla="val -60815"/>
              <a:gd name="adj2" fmla="val 91667"/>
              <a:gd name="adj3"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nchor="b"/>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a:ln>
                  <a:noFill/>
                </a:ln>
                <a:solidFill>
                  <a:srgbClr val="FF0066"/>
                </a:solidFill>
                <a:effectLst/>
                <a:uLnTx/>
                <a:uFillTx/>
                <a:latin typeface="Tahoma" panose="020B0604030504040204" pitchFamily="34" charset="0"/>
                <a:ea typeface="宋体" panose="02010600030101010101" pitchFamily="2" charset="-122"/>
                <a:cs typeface="+mn-cs"/>
              </a:rPr>
              <a:t>双</a:t>
            </a:r>
            <a:r>
              <a:rPr kumimoji="1" lang="zh-CN" altLang="en-US" sz="20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目运算符</a:t>
            </a:r>
            <a:endParaRPr kumimoji="1" lang="zh-CN" altLang="en-US" sz="2000" b="0" i="0" u="none" strike="noStrike" kern="1200" cap="none" spc="0" normalizeH="0" baseline="0" noProof="0">
              <a:ln>
                <a:noFill/>
              </a:ln>
              <a:solidFill>
                <a:srgbClr val="FF0066"/>
              </a:solidFill>
              <a:effectLst/>
              <a:uLnTx/>
              <a:uFillTx/>
              <a:latin typeface="Tahoma" panose="020B0604030504040204" pitchFamily="34" charset="0"/>
              <a:ea typeface="宋体" panose="02010600030101010101" pitchFamily="2" charset="-122"/>
              <a:cs typeface="+mn-cs"/>
            </a:endParaRPr>
          </a:p>
        </p:txBody>
      </p:sp>
      <p:sp>
        <p:nvSpPr>
          <p:cNvPr id="1652752" name="Rectangle 16"/>
          <p:cNvSpPr/>
          <p:nvPr/>
        </p:nvSpPr>
        <p:spPr>
          <a:xfrm>
            <a:off x="228600" y="4267200"/>
            <a:ext cx="8534400" cy="2362200"/>
          </a:xfrm>
          <a:prstGeom prst="rect">
            <a:avLst/>
          </a:prstGeom>
          <a:noFill/>
          <a:ln w="9525">
            <a:noFill/>
          </a:ln>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algn="just">
              <a:lnSpc>
                <a:spcPct val="110000"/>
              </a:lnSpc>
            </a:pPr>
            <a:r>
              <a:rPr lang="zh-CN" altLang="zh-CN" sz="2200" dirty="0">
                <a:latin typeface="宋体" panose="02010600030101010101" pitchFamily="2" charset="-122"/>
              </a:rPr>
              <a:t>进行整数除法运算时，结果值略去小数部分，只取整数部分！</a:t>
            </a:r>
            <a:endParaRPr lang="zh-CN" altLang="en-US" sz="2200" dirty="0">
              <a:latin typeface="宋体" panose="02010600030101010101" pitchFamily="2" charset="-122"/>
            </a:endParaRPr>
          </a:p>
          <a:p>
            <a:pPr marL="342900" lvl="0" indent="-342900" algn="just">
              <a:lnSpc>
                <a:spcPct val="110000"/>
              </a:lnSpc>
            </a:pPr>
            <a:r>
              <a:rPr lang="en-US" altLang="zh-CN" sz="2200" dirty="0">
                <a:latin typeface="宋体" panose="02010600030101010101" pitchFamily="2" charset="-122"/>
              </a:rPr>
              <a:t>%</a:t>
            </a:r>
            <a:r>
              <a:rPr lang="zh-CN" altLang="en-US" sz="2200" dirty="0">
                <a:latin typeface="宋体" panose="02010600030101010101" pitchFamily="2" charset="-122"/>
              </a:rPr>
              <a:t>称为</a:t>
            </a:r>
            <a:r>
              <a:rPr lang="zh-CN" altLang="en-US" sz="2200" dirty="0">
                <a:solidFill>
                  <a:srgbClr val="FF0066"/>
                </a:solidFill>
                <a:latin typeface="宋体" panose="02010600030101010101" pitchFamily="2" charset="-122"/>
              </a:rPr>
              <a:t>求模</a:t>
            </a:r>
            <a:r>
              <a:rPr lang="zh-CN" altLang="en-US" sz="2200" dirty="0">
                <a:latin typeface="宋体" panose="02010600030101010101" pitchFamily="2" charset="-122"/>
              </a:rPr>
              <a:t>（或</a:t>
            </a:r>
            <a:r>
              <a:rPr lang="zh-CN" altLang="en-US" sz="2200" dirty="0">
                <a:solidFill>
                  <a:srgbClr val="FF0066"/>
                </a:solidFill>
                <a:latin typeface="宋体" panose="02010600030101010101" pitchFamily="2" charset="-122"/>
              </a:rPr>
              <a:t>求余</a:t>
            </a:r>
            <a:r>
              <a:rPr lang="zh-CN" altLang="en-US" sz="2200" dirty="0">
                <a:latin typeface="宋体" panose="02010600030101010101" pitchFamily="2" charset="-122"/>
              </a:rPr>
              <a:t>）运算符，要求</a:t>
            </a:r>
            <a:r>
              <a:rPr lang="en-US" altLang="zh-CN" sz="2200" dirty="0">
                <a:latin typeface="宋体" panose="02010600030101010101" pitchFamily="2" charset="-122"/>
              </a:rPr>
              <a:t>%</a:t>
            </a:r>
            <a:r>
              <a:rPr lang="zh-CN" altLang="en-US" sz="2200" dirty="0">
                <a:latin typeface="宋体" panose="02010600030101010101" pitchFamily="2" charset="-122"/>
              </a:rPr>
              <a:t>两侧均为</a:t>
            </a:r>
            <a:r>
              <a:rPr lang="zh-CN" altLang="en-US" sz="2200" dirty="0">
                <a:solidFill>
                  <a:srgbClr val="FF0066"/>
                </a:solidFill>
                <a:latin typeface="宋体" panose="02010600030101010101" pitchFamily="2" charset="-122"/>
              </a:rPr>
              <a:t>整型</a:t>
            </a:r>
            <a:r>
              <a:rPr lang="zh-CN" altLang="en-US" sz="2200" dirty="0">
                <a:latin typeface="宋体" panose="02010600030101010101" pitchFamily="2" charset="-122"/>
              </a:rPr>
              <a:t>数据；</a:t>
            </a:r>
            <a:endParaRPr lang="zh-CN" altLang="en-US" sz="2200" dirty="0">
              <a:latin typeface="宋体" panose="02010600030101010101" pitchFamily="2" charset="-122"/>
            </a:endParaRPr>
          </a:p>
          <a:p>
            <a:pPr marL="342900" lvl="0" indent="-342900" algn="just">
              <a:lnSpc>
                <a:spcPct val="110000"/>
              </a:lnSpc>
            </a:pPr>
            <a:r>
              <a:rPr lang="zh-CN" altLang="zh-CN" sz="2200" dirty="0">
                <a:latin typeface="宋体" panose="02010600030101010101" pitchFamily="2" charset="-122"/>
              </a:rPr>
              <a:t>求模运算结果值的符号位取第一个操作数的符号位！</a:t>
            </a:r>
            <a:endParaRPr lang="zh-CN" altLang="en-US" sz="2200" dirty="0">
              <a:latin typeface="宋体" panose="02010600030101010101" pitchFamily="2" charset="-122"/>
            </a:endParaRPr>
          </a:p>
          <a:p>
            <a:pPr marL="342900" lvl="0" indent="-342900" algn="just">
              <a:lnSpc>
                <a:spcPct val="110000"/>
              </a:lnSpc>
              <a:buNone/>
            </a:pPr>
            <a:r>
              <a:rPr lang="zh-CN" altLang="en-US" sz="2200" dirty="0">
                <a:latin typeface="宋体" panose="02010600030101010101" pitchFamily="2" charset="-122"/>
              </a:rPr>
              <a:t>   </a:t>
            </a:r>
            <a:r>
              <a:rPr lang="en-US" altLang="zh-CN" sz="2200" dirty="0">
                <a:latin typeface="宋体" panose="02010600030101010101" pitchFamily="2" charset="-122"/>
              </a:rPr>
              <a:t>[</a:t>
            </a:r>
            <a:r>
              <a:rPr lang="zh-CN" altLang="en-US" sz="2200" dirty="0">
                <a:solidFill>
                  <a:srgbClr val="FF0066"/>
                </a:solidFill>
                <a:latin typeface="宋体" panose="02010600030101010101" pitchFamily="2" charset="-122"/>
              </a:rPr>
              <a:t>例</a:t>
            </a:r>
            <a:r>
              <a:rPr lang="en-US" altLang="zh-CN" sz="2200" dirty="0">
                <a:latin typeface="宋体" panose="02010600030101010101" pitchFamily="2" charset="-122"/>
              </a:rPr>
              <a:t>] -11%5     </a:t>
            </a:r>
            <a:r>
              <a:rPr lang="zh-CN" altLang="en-US" sz="2200" dirty="0">
                <a:latin typeface="宋体" panose="02010600030101010101" pitchFamily="2" charset="-122"/>
              </a:rPr>
              <a:t>结果为</a:t>
            </a:r>
            <a:r>
              <a:rPr lang="en-US" altLang="zh-CN" sz="2200" dirty="0">
                <a:latin typeface="宋体" panose="02010600030101010101" pitchFamily="2" charset="-122"/>
              </a:rPr>
              <a:t>-2</a:t>
            </a:r>
            <a:endParaRPr lang="en-US" altLang="zh-CN" sz="2200" dirty="0">
              <a:latin typeface="宋体" panose="02010600030101010101" pitchFamily="2" charset="-122"/>
            </a:endParaRPr>
          </a:p>
          <a:p>
            <a:pPr marL="342900" lvl="0" indent="-342900" algn="just">
              <a:lnSpc>
                <a:spcPct val="110000"/>
              </a:lnSpc>
            </a:pPr>
            <a:r>
              <a:rPr lang="zh-CN" altLang="en-US" sz="2200" dirty="0">
                <a:latin typeface="宋体" panose="02010600030101010101" pitchFamily="2" charset="-122"/>
              </a:rPr>
              <a:t>进行算术运算时，若某操作数为不定值</a:t>
            </a:r>
            <a:r>
              <a:rPr lang="en-US" altLang="zh-CN" sz="2200" dirty="0">
                <a:solidFill>
                  <a:srgbClr val="FF0066"/>
                </a:solidFill>
                <a:latin typeface="宋体" panose="02010600030101010101" pitchFamily="2" charset="-122"/>
              </a:rPr>
              <a:t>x</a:t>
            </a:r>
            <a:r>
              <a:rPr lang="zh-CN" altLang="en-US" sz="2200" dirty="0">
                <a:latin typeface="宋体" panose="02010600030101010101" pitchFamily="2" charset="-122"/>
              </a:rPr>
              <a:t>，则整个结果也为</a:t>
            </a:r>
            <a:r>
              <a:rPr lang="en-US" altLang="zh-CN" sz="2200" dirty="0">
                <a:solidFill>
                  <a:srgbClr val="FF0066"/>
                </a:solidFill>
                <a:latin typeface="宋体" panose="02010600030101010101" pitchFamily="2" charset="-122"/>
              </a:rPr>
              <a:t>x</a:t>
            </a:r>
            <a:r>
              <a:rPr lang="zh-CN" altLang="en-US" sz="2200" dirty="0">
                <a:latin typeface="宋体" panose="02010600030101010101" pitchFamily="2" charset="-122"/>
              </a:rPr>
              <a:t>。 	</a:t>
            </a:r>
            <a:endParaRPr lang="zh-CN" altLang="en-US" sz="2200" dirty="0">
              <a:latin typeface="宋体" panose="02010600030101010101" pitchFamily="2" charset="-122"/>
            </a:endParaRPr>
          </a:p>
        </p:txBody>
      </p:sp>
      <p:sp>
        <p:nvSpPr>
          <p:cNvPr id="1652754" name="AutoShape 18"/>
          <p:cNvSpPr/>
          <p:nvPr/>
        </p:nvSpPr>
        <p:spPr>
          <a:xfrm rot="-479700">
            <a:off x="447675" y="2217738"/>
            <a:ext cx="3303588" cy="1755775"/>
          </a:xfrm>
          <a:prstGeom prst="star16">
            <a:avLst>
              <a:gd name="adj" fmla="val 37500"/>
            </a:avLst>
          </a:prstGeom>
          <a:gradFill rotWithShape="0">
            <a:gsLst>
              <a:gs pos="0">
                <a:schemeClr val="accent2"/>
              </a:gs>
              <a:gs pos="100000">
                <a:srgbClr val="FFFF00"/>
              </a:gs>
            </a:gsLst>
            <a:lin ang="2700000" scaled="1"/>
            <a:tileRect/>
          </a:gradFill>
          <a:ln w="9525">
            <a:noFill/>
          </a:ln>
          <a:effectLst>
            <a:outerShdw dist="35921" dir="2699999" algn="ctr" rotWithShape="0">
              <a:schemeClr val="bg2"/>
            </a:outerShdw>
          </a:effectLst>
        </p:spPr>
        <p:txBody>
          <a:bodyPr wrap="none" anchor="ctr" anchorCtr="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FontTx/>
              <a:buNone/>
            </a:pPr>
            <a:r>
              <a:rPr lang="en-US" altLang="zh-CN" sz="2000" dirty="0">
                <a:latin typeface="华文新魏" panose="02010800040101010101" pitchFamily="2" charset="-122"/>
                <a:ea typeface="华文新魏" panose="02010800040101010101" pitchFamily="2" charset="-122"/>
              </a:rPr>
              <a:t>MAX + PLUS II</a:t>
            </a:r>
            <a:r>
              <a:rPr lang="zh-CN" altLang="en-US" sz="2000" dirty="0">
                <a:latin typeface="华文新魏" panose="02010800040101010101" pitchFamily="2" charset="-122"/>
                <a:ea typeface="华文新魏" panose="02010800040101010101" pitchFamily="2" charset="-122"/>
              </a:rPr>
              <a:t>不支持</a:t>
            </a:r>
            <a:endParaRPr lang="zh-CN" altLang="en-US" sz="2000" dirty="0">
              <a:latin typeface="华文新魏" panose="02010800040101010101" pitchFamily="2" charset="-122"/>
              <a:ea typeface="华文新魏" panose="02010800040101010101" pitchFamily="2" charset="-122"/>
            </a:endParaRPr>
          </a:p>
          <a:p>
            <a:pPr marL="0" lvl="0" indent="0" algn="ctr" eaLnBrk="1" hangingPunct="1">
              <a:spcBef>
                <a:spcPct val="0"/>
              </a:spcBef>
              <a:buClrTx/>
              <a:buFontTx/>
              <a:buNone/>
            </a:pPr>
            <a:r>
              <a:rPr lang="zh-CN" altLang="en-US" sz="2000" dirty="0">
                <a:latin typeface="Times New Roman" panose="02020603050405020304" pitchFamily="18" charset="0"/>
                <a:ea typeface="华文新魏" panose="02010800040101010101" pitchFamily="2" charset="-122"/>
              </a:rPr>
              <a:t>“</a:t>
            </a:r>
            <a:r>
              <a:rPr lang="en-US" altLang="zh-CN" sz="2000" dirty="0">
                <a:solidFill>
                  <a:srgbClr val="CC0000"/>
                </a:solidFill>
                <a:latin typeface="华文新魏" panose="02010800040101010101" pitchFamily="2" charset="-122"/>
                <a:ea typeface="华文新魏" panose="02010800040101010101" pitchFamily="2" charset="-122"/>
              </a:rPr>
              <a:t>/</a:t>
            </a:r>
            <a:r>
              <a:rPr lang="en-US" altLang="zh-CN" sz="2000" dirty="0">
                <a:latin typeface="Times New Roman" panose="02020603050405020304" pitchFamily="18" charset="0"/>
                <a:ea typeface="华文新魏" panose="02010800040101010101" pitchFamily="2" charset="-122"/>
              </a:rPr>
              <a:t>”</a:t>
            </a:r>
            <a:r>
              <a:rPr lang="en-US" altLang="zh-CN" sz="2000" dirty="0">
                <a:latin typeface="华文新魏" panose="02010800040101010101" pitchFamily="2" charset="-122"/>
                <a:ea typeface="华文新魏" panose="02010800040101010101" pitchFamily="2" charset="-122"/>
              </a:rPr>
              <a:t> </a:t>
            </a:r>
            <a:r>
              <a:rPr lang="zh-CN" altLang="en-US" sz="2000" dirty="0">
                <a:latin typeface="华文新魏" panose="02010800040101010101" pitchFamily="2" charset="-122"/>
                <a:ea typeface="华文新魏" panose="02010800040101010101" pitchFamily="2" charset="-122"/>
              </a:rPr>
              <a:t>和</a:t>
            </a:r>
            <a:r>
              <a:rPr lang="zh-CN" altLang="en-US" sz="2000" dirty="0">
                <a:latin typeface="Times New Roman" panose="02020603050405020304" pitchFamily="18" charset="0"/>
                <a:ea typeface="华文新魏" panose="02010800040101010101" pitchFamily="2" charset="-122"/>
              </a:rPr>
              <a:t>“</a:t>
            </a:r>
            <a:r>
              <a:rPr lang="en-US" altLang="zh-CN" sz="2000" dirty="0">
                <a:solidFill>
                  <a:srgbClr val="CC0000"/>
                </a:solidFill>
                <a:latin typeface="华文新魏" panose="02010800040101010101" pitchFamily="2" charset="-122"/>
                <a:ea typeface="华文新魏" panose="02010800040101010101" pitchFamily="2" charset="-122"/>
              </a:rPr>
              <a:t>%</a:t>
            </a:r>
            <a:r>
              <a:rPr lang="en-US" altLang="zh-CN" sz="2000" dirty="0">
                <a:latin typeface="Times New Roman" panose="02020603050405020304" pitchFamily="18" charset="0"/>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运算！</a:t>
            </a:r>
            <a:endParaRPr lang="zh-CN" altLang="en-US" sz="2000" dirty="0">
              <a:latin typeface="华文新魏" panose="02010800040101010101" pitchFamily="2" charset="-122"/>
              <a:ea typeface="华文新魏" panose="02010800040101010101" pitchFamily="2" charset="-122"/>
            </a:endParaRPr>
          </a:p>
          <a:p>
            <a:pPr marL="0" lvl="0" indent="0" algn="ctr" eaLnBrk="1" hangingPunct="1">
              <a:spcBef>
                <a:spcPct val="0"/>
              </a:spcBef>
              <a:buClrTx/>
              <a:buFontTx/>
              <a:buNone/>
            </a:pPr>
            <a:r>
              <a:rPr lang="en-US" altLang="zh-CN" sz="2000" dirty="0">
                <a:latin typeface="华文新魏" panose="02010800040101010101" pitchFamily="2" charset="-122"/>
                <a:ea typeface="华文新魏" panose="02010800040101010101" pitchFamily="2" charset="-122"/>
              </a:rPr>
              <a:t>Quartus II</a:t>
            </a:r>
            <a:r>
              <a:rPr lang="zh-CN" altLang="en-US" sz="2000" dirty="0">
                <a:latin typeface="华文新魏" panose="02010800040101010101" pitchFamily="2" charset="-122"/>
                <a:ea typeface="华文新魏" panose="02010800040101010101" pitchFamily="2" charset="-122"/>
              </a:rPr>
              <a:t>都支持！</a:t>
            </a:r>
            <a:endParaRPr lang="zh-CN" altLang="en-US" sz="2000" dirty="0">
              <a:latin typeface="华文新魏" panose="02010800040101010101" pitchFamily="2" charset="-122"/>
              <a:ea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52739"/>
                                        </p:tgtEl>
                                        <p:attrNameLst>
                                          <p:attrName>style.visibility</p:attrName>
                                        </p:attrNameLst>
                                      </p:cBhvr>
                                      <p:to>
                                        <p:strVal val="visible"/>
                                      </p:to>
                                    </p:set>
                                    <p:anim calcmode="lin" valueType="num">
                                      <p:cBhvr additive="base">
                                        <p:cTn id="7" dur="500" fill="hold"/>
                                        <p:tgtEl>
                                          <p:spTgt spid="1652739"/>
                                        </p:tgtEl>
                                        <p:attrNameLst>
                                          <p:attrName>ppt_x</p:attrName>
                                        </p:attrNameLst>
                                      </p:cBhvr>
                                      <p:tavLst>
                                        <p:tav tm="0">
                                          <p:val>
                                            <p:strVal val="0-#ppt_w/2"/>
                                          </p:val>
                                        </p:tav>
                                        <p:tav tm="100000">
                                          <p:val>
                                            <p:strVal val="#ppt_x"/>
                                          </p:val>
                                        </p:tav>
                                      </p:tavLst>
                                    </p:anim>
                                    <p:anim calcmode="lin" valueType="num">
                                      <p:cBhvr additive="base">
                                        <p:cTn id="8" dur="500" fill="hold"/>
                                        <p:tgtEl>
                                          <p:spTgt spid="16527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652751"/>
                                        </p:tgtEl>
                                        <p:attrNameLst>
                                          <p:attrName>style.visibility</p:attrName>
                                        </p:attrNameLst>
                                      </p:cBhvr>
                                      <p:to>
                                        <p:strVal val="visible"/>
                                      </p:to>
                                    </p:set>
                                    <p:animEffect transition="in" filter="dissolve">
                                      <p:cBhvr>
                                        <p:cTn id="13" dur="500"/>
                                        <p:tgtEl>
                                          <p:spTgt spid="165275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652740"/>
                                        </p:tgtEl>
                                        <p:attrNameLst>
                                          <p:attrName>style.visibility</p:attrName>
                                        </p:attrNameLst>
                                      </p:cBhvr>
                                      <p:to>
                                        <p:strVal val="visible"/>
                                      </p:to>
                                    </p:set>
                                    <p:anim calcmode="lin" valueType="num">
                                      <p:cBhvr additive="base">
                                        <p:cTn id="18" dur="500" fill="hold"/>
                                        <p:tgtEl>
                                          <p:spTgt spid="1652740"/>
                                        </p:tgtEl>
                                        <p:attrNameLst>
                                          <p:attrName>ppt_x</p:attrName>
                                        </p:attrNameLst>
                                      </p:cBhvr>
                                      <p:tavLst>
                                        <p:tav tm="0">
                                          <p:val>
                                            <p:strVal val="#ppt_x"/>
                                          </p:val>
                                        </p:tav>
                                        <p:tav tm="100000">
                                          <p:val>
                                            <p:strVal val="#ppt_x"/>
                                          </p:val>
                                        </p:tav>
                                      </p:tavLst>
                                    </p:anim>
                                    <p:anim calcmode="lin" valueType="num">
                                      <p:cBhvr additive="base">
                                        <p:cTn id="19" dur="500" fill="hold"/>
                                        <p:tgtEl>
                                          <p:spTgt spid="165274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652754"/>
                                        </p:tgtEl>
                                        <p:attrNameLst>
                                          <p:attrName>style.visibility</p:attrName>
                                        </p:attrNameLst>
                                      </p:cBhvr>
                                      <p:to>
                                        <p:strVal val="visible"/>
                                      </p:to>
                                    </p:set>
                                    <p:anim calcmode="lin" valueType="num">
                                      <p:cBhvr>
                                        <p:cTn id="24" dur="500" fill="hold"/>
                                        <p:tgtEl>
                                          <p:spTgt spid="1652754"/>
                                        </p:tgtEl>
                                        <p:attrNameLst>
                                          <p:attrName>ppt_w</p:attrName>
                                        </p:attrNameLst>
                                      </p:cBhvr>
                                      <p:tavLst>
                                        <p:tav tm="0">
                                          <p:val>
                                            <p:fltVal val="0.000000"/>
                                          </p:val>
                                        </p:tav>
                                        <p:tav tm="100000">
                                          <p:val>
                                            <p:strVal val="#ppt_w"/>
                                          </p:val>
                                        </p:tav>
                                      </p:tavLst>
                                    </p:anim>
                                    <p:anim calcmode="lin" valueType="num">
                                      <p:cBhvr>
                                        <p:cTn id="25" dur="500" fill="hold"/>
                                        <p:tgtEl>
                                          <p:spTgt spid="1652754"/>
                                        </p:tgtEl>
                                        <p:attrNameLst>
                                          <p:attrName>ppt_h</p:attrName>
                                        </p:attrNameLst>
                                      </p:cBhvr>
                                      <p:tavLst>
                                        <p:tav tm="0">
                                          <p:val>
                                            <p:fltVal val="0.00000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12" fill="hold" grpId="0" nodeType="clickEffect">
                                  <p:stCondLst>
                                    <p:cond delay="0"/>
                                  </p:stCondLst>
                                  <p:childTnLst>
                                    <p:set>
                                      <p:cBhvr>
                                        <p:cTn id="29" dur="1" fill="hold">
                                          <p:stCondLst>
                                            <p:cond delay="0"/>
                                          </p:stCondLst>
                                        </p:cTn>
                                        <p:tgtEl>
                                          <p:spTgt spid="1652752"/>
                                        </p:tgtEl>
                                        <p:attrNameLst>
                                          <p:attrName>style.visibility</p:attrName>
                                        </p:attrNameLst>
                                      </p:cBhvr>
                                      <p:to>
                                        <p:strVal val="visible"/>
                                      </p:to>
                                    </p:set>
                                    <p:anim calcmode="lin" valueType="num">
                                      <p:cBhvr additive="base">
                                        <p:cTn id="30" dur="500" fill="hold"/>
                                        <p:tgtEl>
                                          <p:spTgt spid="1652752"/>
                                        </p:tgtEl>
                                        <p:attrNameLst>
                                          <p:attrName>ppt_x</p:attrName>
                                        </p:attrNameLst>
                                      </p:cBhvr>
                                      <p:tavLst>
                                        <p:tav tm="0">
                                          <p:val>
                                            <p:strVal val="0-#ppt_w/2"/>
                                          </p:val>
                                        </p:tav>
                                        <p:tav tm="100000">
                                          <p:val>
                                            <p:strVal val="#ppt_x"/>
                                          </p:val>
                                        </p:tav>
                                      </p:tavLst>
                                    </p:anim>
                                    <p:anim calcmode="lin" valueType="num">
                                      <p:cBhvr additive="base">
                                        <p:cTn id="31" dur="500" fill="hold"/>
                                        <p:tgtEl>
                                          <p:spTgt spid="16527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2739" grpId="0"/>
      <p:bldP spid="1652751" grpId="0" animBg="1"/>
      <p:bldP spid="1652752" grpId="0"/>
      <p:bldP spid="1652754"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2450"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2107395" name="Rectangle 3"/>
          <p:cNvSpPr>
            <a:spLocks noGrp="1"/>
          </p:cNvSpPr>
          <p:nvPr>
            <p:ph idx="1"/>
          </p:nvPr>
        </p:nvSpPr>
        <p:spPr>
          <a:xfrm>
            <a:off x="155575" y="1319213"/>
            <a:ext cx="8610600" cy="685800"/>
          </a:xfrm>
          <a:ln/>
        </p:spPr>
        <p:txBody>
          <a:bodyPr vert="horz" wrap="square" lIns="91440" tIns="45720" rIns="91440" bIns="45720" anchor="t" anchorCtr="0"/>
          <a:p>
            <a:pPr algn="just">
              <a:lnSpc>
                <a:spcPct val="110000"/>
              </a:lnSpc>
              <a:spcBef>
                <a:spcPct val="0"/>
              </a:spcBef>
            </a:pPr>
            <a:r>
              <a:rPr lang="en-US" altLang="zh-CN" dirty="0">
                <a:latin typeface="宋体" panose="02010600030101010101" pitchFamily="2" charset="-122"/>
              </a:rPr>
              <a:t>[</a:t>
            </a:r>
            <a:r>
              <a:rPr lang="zh-CN" altLang="en-US" dirty="0">
                <a:solidFill>
                  <a:srgbClr val="FF0066"/>
                </a:solidFill>
                <a:latin typeface="宋体" panose="02010600030101010101" pitchFamily="2" charset="-122"/>
              </a:rPr>
              <a:t>例</a:t>
            </a:r>
            <a:r>
              <a:rPr lang="en-US" altLang="zh-CN" dirty="0">
                <a:latin typeface="宋体" panose="02010600030101010101" pitchFamily="2" charset="-122"/>
              </a:rPr>
              <a:t>] </a:t>
            </a:r>
            <a:r>
              <a:rPr lang="zh-CN" altLang="en-US" dirty="0">
                <a:latin typeface="宋体" panose="02010600030101010101" pitchFamily="2" charset="-122"/>
              </a:rPr>
              <a:t>除法和求模运算的区别</a:t>
            </a:r>
            <a:endParaRPr lang="zh-CN" altLang="en-US" dirty="0">
              <a:latin typeface="宋体" panose="02010600030101010101" pitchFamily="2" charset="-122"/>
            </a:endParaRPr>
          </a:p>
        </p:txBody>
      </p:sp>
      <p:sp>
        <p:nvSpPr>
          <p:cNvPr id="2107399" name="AutoShape 7" descr="80%"/>
          <p:cNvSpPr/>
          <p:nvPr/>
        </p:nvSpPr>
        <p:spPr>
          <a:xfrm rot="-133237">
            <a:off x="4356100" y="760413"/>
            <a:ext cx="4787900" cy="1020762"/>
          </a:xfrm>
          <a:prstGeom prst="irregularSeal2">
            <a:avLst/>
          </a:prstGeom>
          <a:pattFill prst="pct80">
            <a:fgClr>
              <a:srgbClr val="FFCCFF"/>
            </a:fgClr>
            <a:bgClr>
              <a:srgbClr val="FFFFFF"/>
            </a:bgClr>
          </a:pattFill>
          <a:ln w="9525">
            <a:noFill/>
          </a:ln>
          <a:effectLst>
            <a:prstShdw prst="shdw17" dist="17961" dir="13499999">
              <a:srgbClr val="997A99"/>
            </a:prstShdw>
          </a:effectLst>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buClr>
                <a:schemeClr val="tx1"/>
              </a:buClr>
              <a:buSzPct val="80000"/>
              <a:buNone/>
            </a:pPr>
            <a:r>
              <a:rPr lang="zh-CN" altLang="en-US" dirty="0">
                <a:solidFill>
                  <a:srgbClr val="009900"/>
                </a:solidFill>
                <a:latin typeface="华文行楷" panose="02010800040101010101" pitchFamily="2" charset="-122"/>
                <a:ea typeface="华文行楷" panose="02010800040101010101" pitchFamily="2" charset="-122"/>
              </a:rPr>
              <a:t>注意</a:t>
            </a:r>
            <a:r>
              <a:rPr lang="en-US" altLang="zh-CN" dirty="0">
                <a:solidFill>
                  <a:srgbClr val="FF0066"/>
                </a:solidFill>
                <a:latin typeface="华文行楷" panose="02010800040101010101" pitchFamily="2" charset="-122"/>
                <a:ea typeface="华文行楷" panose="02010800040101010101" pitchFamily="2" charset="-122"/>
              </a:rPr>
              <a:t>/</a:t>
            </a:r>
            <a:r>
              <a:rPr lang="zh-CN" altLang="en-US" dirty="0">
                <a:solidFill>
                  <a:srgbClr val="009900"/>
                </a:solidFill>
                <a:latin typeface="华文行楷" panose="02010800040101010101" pitchFamily="2" charset="-122"/>
                <a:ea typeface="华文行楷" panose="02010800040101010101" pitchFamily="2" charset="-122"/>
              </a:rPr>
              <a:t>和</a:t>
            </a:r>
            <a:r>
              <a:rPr lang="en-US" altLang="zh-CN" dirty="0">
                <a:solidFill>
                  <a:srgbClr val="FF0066"/>
                </a:solidFill>
                <a:latin typeface="华文行楷" panose="02010800040101010101" pitchFamily="2" charset="-122"/>
                <a:ea typeface="华文行楷" panose="02010800040101010101" pitchFamily="2" charset="-122"/>
              </a:rPr>
              <a:t>%</a:t>
            </a:r>
            <a:r>
              <a:rPr lang="zh-CN" altLang="en-US" dirty="0">
                <a:solidFill>
                  <a:srgbClr val="009900"/>
                </a:solidFill>
                <a:latin typeface="华文行楷" panose="02010800040101010101" pitchFamily="2" charset="-122"/>
                <a:ea typeface="华文行楷" panose="02010800040101010101" pitchFamily="2" charset="-122"/>
              </a:rPr>
              <a:t>的区别！</a:t>
            </a:r>
            <a:endParaRPr lang="zh-CN" altLang="en-US" dirty="0">
              <a:solidFill>
                <a:srgbClr val="009900"/>
              </a:solidFill>
              <a:latin typeface="华文行楷" panose="02010800040101010101" pitchFamily="2" charset="-122"/>
              <a:ea typeface="华文行楷" panose="02010800040101010101" pitchFamily="2" charset="-122"/>
            </a:endParaRPr>
          </a:p>
        </p:txBody>
      </p:sp>
      <p:graphicFrame>
        <p:nvGraphicFramePr>
          <p:cNvPr id="2107405" name="Object 13"/>
          <p:cNvGraphicFramePr>
            <a:graphicFrameLocks noChangeAspect="1"/>
          </p:cNvGraphicFramePr>
          <p:nvPr/>
        </p:nvGraphicFramePr>
        <p:xfrm>
          <a:off x="241300" y="1971675"/>
          <a:ext cx="8547100" cy="4205288"/>
        </p:xfrm>
        <a:graphic>
          <a:graphicData uri="http://schemas.openxmlformats.org/presentationml/2006/ole">
            <mc:AlternateContent xmlns:mc="http://schemas.openxmlformats.org/markup-compatibility/2006">
              <mc:Choice xmlns:v="urn:schemas-microsoft-com:vml" Requires="v">
                <p:oleObj spid="_x0000_s3079" name="" r:id="rId1" imgW="5734050" imgH="2771775" progId="Paint.Picture">
                  <p:embed/>
                </p:oleObj>
              </mc:Choice>
              <mc:Fallback>
                <p:oleObj name="" r:id="rId1" imgW="5734050" imgH="2771775" progId="Paint.Picture">
                  <p:embed/>
                  <p:pic>
                    <p:nvPicPr>
                      <p:cNvPr id="0" name="图片 3078"/>
                      <p:cNvPicPr/>
                      <p:nvPr/>
                    </p:nvPicPr>
                    <p:blipFill>
                      <a:blip r:embed="rId2"/>
                      <a:stretch>
                        <a:fillRect/>
                      </a:stretch>
                    </p:blipFill>
                    <p:spPr>
                      <a:xfrm>
                        <a:off x="241300" y="1971675"/>
                        <a:ext cx="8547100" cy="4205288"/>
                      </a:xfrm>
                      <a:prstGeom prst="rect">
                        <a:avLst/>
                      </a:prstGeom>
                      <a:noFill/>
                      <a:ln w="38100">
                        <a:noFill/>
                        <a:miter/>
                      </a:ln>
                    </p:spPr>
                  </p:pic>
                </p:oleObj>
              </mc:Fallback>
            </mc:AlternateContent>
          </a:graphicData>
        </a:graphic>
      </p:graphicFrame>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107399"/>
                                        </p:tgtEl>
                                        <p:attrNameLst>
                                          <p:attrName>style.visibility</p:attrName>
                                        </p:attrNameLst>
                                      </p:cBhvr>
                                      <p:to>
                                        <p:strVal val="visible"/>
                                      </p:to>
                                    </p:set>
                                    <p:anim calcmode="lin" valueType="num">
                                      <p:cBhvr>
                                        <p:cTn id="7" dur="500" fill="hold"/>
                                        <p:tgtEl>
                                          <p:spTgt spid="2107399"/>
                                        </p:tgtEl>
                                        <p:attrNameLst>
                                          <p:attrName>ppt_w</p:attrName>
                                        </p:attrNameLst>
                                      </p:cBhvr>
                                      <p:tavLst>
                                        <p:tav tm="0">
                                          <p:val>
                                            <p:fltVal val="0.000000"/>
                                          </p:val>
                                        </p:tav>
                                        <p:tav tm="100000">
                                          <p:val>
                                            <p:strVal val="#ppt_w"/>
                                          </p:val>
                                        </p:tav>
                                      </p:tavLst>
                                    </p:anim>
                                    <p:anim calcmode="lin" valueType="num">
                                      <p:cBhvr>
                                        <p:cTn id="8" dur="500" fill="hold"/>
                                        <p:tgtEl>
                                          <p:spTgt spid="2107399"/>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07395"/>
                                        </p:tgtEl>
                                        <p:attrNameLst>
                                          <p:attrName>style.visibility</p:attrName>
                                        </p:attrNameLst>
                                      </p:cBhvr>
                                      <p:to>
                                        <p:strVal val="visible"/>
                                      </p:to>
                                    </p:set>
                                    <p:anim calcmode="lin" valueType="num">
                                      <p:cBhvr additive="base">
                                        <p:cTn id="13" dur="500" fill="hold"/>
                                        <p:tgtEl>
                                          <p:spTgt spid="2107395"/>
                                        </p:tgtEl>
                                        <p:attrNameLst>
                                          <p:attrName>ppt_x</p:attrName>
                                        </p:attrNameLst>
                                      </p:cBhvr>
                                      <p:tavLst>
                                        <p:tav tm="0">
                                          <p:val>
                                            <p:strVal val="0-#ppt_w/2"/>
                                          </p:val>
                                        </p:tav>
                                        <p:tav tm="100000">
                                          <p:val>
                                            <p:strVal val="#ppt_x"/>
                                          </p:val>
                                        </p:tav>
                                      </p:tavLst>
                                    </p:anim>
                                    <p:anim calcmode="lin" valueType="num">
                                      <p:cBhvr additive="base">
                                        <p:cTn id="14" dur="500" fill="hold"/>
                                        <p:tgtEl>
                                          <p:spTgt spid="2107395"/>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2107405"/>
                                        </p:tgtEl>
                                        <p:attrNameLst>
                                          <p:attrName>style.visibility</p:attrName>
                                        </p:attrNameLst>
                                      </p:cBhvr>
                                      <p:to>
                                        <p:strVal val="visible"/>
                                      </p:to>
                                    </p:set>
                                    <p:anim calcmode="lin" valueType="num">
                                      <p:cBhvr additive="base">
                                        <p:cTn id="18" dur="500" fill="hold"/>
                                        <p:tgtEl>
                                          <p:spTgt spid="2107405"/>
                                        </p:tgtEl>
                                        <p:attrNameLst>
                                          <p:attrName>ppt_x</p:attrName>
                                        </p:attrNameLst>
                                      </p:cBhvr>
                                      <p:tavLst>
                                        <p:tav tm="0">
                                          <p:val>
                                            <p:strVal val="#ppt_x"/>
                                          </p:val>
                                        </p:tav>
                                        <p:tav tm="100000">
                                          <p:val>
                                            <p:strVal val="#ppt_x"/>
                                          </p:val>
                                        </p:tav>
                                      </p:tavLst>
                                    </p:anim>
                                    <p:anim calcmode="lin" valueType="num">
                                      <p:cBhvr additive="base">
                                        <p:cTn id="19" dur="500" fill="hold"/>
                                        <p:tgtEl>
                                          <p:spTgt spid="21074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7395" grpId="0"/>
      <p:bldP spid="2107399"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498"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graphicFrame>
        <p:nvGraphicFramePr>
          <p:cNvPr id="2109453" name="Object 13"/>
          <p:cNvGraphicFramePr>
            <a:graphicFrameLocks noChangeAspect="1"/>
          </p:cNvGraphicFramePr>
          <p:nvPr/>
        </p:nvGraphicFramePr>
        <p:xfrm>
          <a:off x="503238" y="1328738"/>
          <a:ext cx="8083550" cy="4287837"/>
        </p:xfrm>
        <a:graphic>
          <a:graphicData uri="http://schemas.openxmlformats.org/presentationml/2006/ole">
            <mc:AlternateContent xmlns:mc="http://schemas.openxmlformats.org/markup-compatibility/2006">
              <mc:Choice xmlns:v="urn:schemas-microsoft-com:vml" Requires="v">
                <p:oleObj spid="_x0000_s3080" name="" r:id="rId1" imgW="4543425" imgH="2409825" progId="Paint.Picture">
                  <p:embed/>
                </p:oleObj>
              </mc:Choice>
              <mc:Fallback>
                <p:oleObj name="" r:id="rId1" imgW="4543425" imgH="2409825" progId="Paint.Picture">
                  <p:embed/>
                  <p:pic>
                    <p:nvPicPr>
                      <p:cNvPr id="0" name="图片 3079"/>
                      <p:cNvPicPr/>
                      <p:nvPr/>
                    </p:nvPicPr>
                    <p:blipFill>
                      <a:blip r:embed="rId2"/>
                      <a:stretch>
                        <a:fillRect/>
                      </a:stretch>
                    </p:blipFill>
                    <p:spPr>
                      <a:xfrm>
                        <a:off x="503238" y="1328738"/>
                        <a:ext cx="8083550" cy="4287837"/>
                      </a:xfrm>
                      <a:prstGeom prst="rect">
                        <a:avLst/>
                      </a:prstGeom>
                      <a:noFill/>
                      <a:ln w="38100">
                        <a:noFill/>
                        <a:miter/>
                      </a:ln>
                    </p:spPr>
                  </p:pic>
                </p:oleObj>
              </mc:Fallback>
            </mc:AlternateContent>
          </a:graphicData>
        </a:graphic>
      </p:graphicFrame>
      <p:sp>
        <p:nvSpPr>
          <p:cNvPr id="2109447" name="AutoShape 7"/>
          <p:cNvSpPr/>
          <p:nvPr/>
        </p:nvSpPr>
        <p:spPr>
          <a:xfrm>
            <a:off x="5291138" y="5956300"/>
            <a:ext cx="1376362" cy="374650"/>
          </a:xfrm>
          <a:prstGeom prst="wedgeRoundRectCallout">
            <a:avLst>
              <a:gd name="adj1" fmla="val 20125"/>
              <a:gd name="adj2" fmla="val -470338"/>
              <a:gd name="adj3" fmla="val 16667"/>
            </a:avLst>
          </a:prstGeom>
          <a:solidFill>
            <a:srgbClr val="FFCCCC"/>
          </a:solidFill>
          <a:ln w="9525">
            <a:noFill/>
          </a:ln>
          <a:effectLst>
            <a:prstShdw prst="shdw17" dist="17961" dir="2699999">
              <a:srgbClr val="997A7A"/>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en-US" altLang="zh-CN" sz="2000" dirty="0"/>
              <a:t>9/4 = 2</a:t>
            </a:r>
            <a:endParaRPr lang="en-US" altLang="zh-CN" sz="2000" dirty="0">
              <a:solidFill>
                <a:srgbClr val="CC3300"/>
              </a:solidFill>
              <a:latin typeface="方正姚体" panose="02010601030101010101" pitchFamily="2" charset="-122"/>
              <a:ea typeface="方正姚体" panose="02010601030101010101" pitchFamily="2" charset="-122"/>
            </a:endParaRPr>
          </a:p>
        </p:txBody>
      </p:sp>
      <p:sp>
        <p:nvSpPr>
          <p:cNvPr id="2109448" name="AutoShape 8"/>
          <p:cNvSpPr/>
          <p:nvPr/>
        </p:nvSpPr>
        <p:spPr>
          <a:xfrm>
            <a:off x="6927850" y="5684838"/>
            <a:ext cx="1400175" cy="346075"/>
          </a:xfrm>
          <a:prstGeom prst="wedgeRoundRectCallout">
            <a:avLst>
              <a:gd name="adj1" fmla="val -44671"/>
              <a:gd name="adj2" fmla="val -342204"/>
              <a:gd name="adj3" fmla="val 16667"/>
            </a:avLst>
          </a:prstGeom>
          <a:solidFill>
            <a:srgbClr val="FFFFCC"/>
          </a:solidFill>
          <a:ln w="9525">
            <a:noFill/>
          </a:ln>
          <a:effectLst>
            <a:prstShdw prst="shdw17" dist="17961" dir="2699999">
              <a:srgbClr val="99997A"/>
            </a:prstShdw>
          </a:effectLst>
        </p:spPr>
        <p:txBody>
          <a:bodyPr anchor="b"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r>
              <a:rPr lang="en-US" altLang="zh-CN" sz="2000" dirty="0"/>
              <a:t>9%4 =1</a:t>
            </a:r>
            <a:endParaRPr lang="en-US" altLang="zh-CN" sz="2000" dirty="0"/>
          </a:p>
        </p:txBody>
      </p:sp>
      <p:sp>
        <p:nvSpPr>
          <p:cNvPr id="2109449" name="Oval 9"/>
          <p:cNvSpPr/>
          <p:nvPr/>
        </p:nvSpPr>
        <p:spPr>
          <a:xfrm>
            <a:off x="5995988" y="4117975"/>
            <a:ext cx="587375" cy="288925"/>
          </a:xfrm>
          <a:prstGeom prst="ellipse">
            <a:avLst/>
          </a:prstGeom>
          <a:noFill/>
          <a:ln w="222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2109450" name="Oval 10"/>
          <p:cNvSpPr/>
          <p:nvPr/>
        </p:nvSpPr>
        <p:spPr>
          <a:xfrm>
            <a:off x="6434138" y="4473575"/>
            <a:ext cx="587375" cy="288925"/>
          </a:xfrm>
          <a:prstGeom prst="ellipse">
            <a:avLst/>
          </a:prstGeom>
          <a:noFill/>
          <a:ln w="222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FontTx/>
              <a:buNone/>
            </a:pPr>
            <a:endParaRPr lang="zh-CN" altLang="en-US" sz="1600" dirty="0">
              <a:solidFill>
                <a:srgbClr val="FF33CC"/>
              </a:solidFill>
            </a:endParaRPr>
          </a:p>
        </p:txBody>
      </p:sp>
      <p:sp>
        <p:nvSpPr>
          <p:cNvPr id="2109452" name="Rectangle 12"/>
          <p:cNvSpPr>
            <a:spLocks noGrp="1"/>
          </p:cNvSpPr>
          <p:nvPr>
            <p:ph idx="1"/>
          </p:nvPr>
        </p:nvSpPr>
        <p:spPr>
          <a:xfrm>
            <a:off x="2335213" y="6075363"/>
            <a:ext cx="2395537" cy="392112"/>
          </a:xfrm>
          <a:solidFill>
            <a:srgbClr val="00FFFF">
              <a:alpha val="100000"/>
            </a:srgbClr>
          </a:solidFill>
          <a:ln/>
          <a:effectLst>
            <a:outerShdw dist="107763" dir="13499999" algn="ctr" rotWithShape="0">
              <a:schemeClr val="bg2">
                <a:alpha val="100000"/>
              </a:schemeClr>
            </a:outerShdw>
          </a:effectLst>
        </p:spPr>
        <p:txBody>
          <a:bodyPr vert="horz" wrap="square" lIns="91440" tIns="45720" rIns="91440" bIns="45720" anchor="t" anchorCtr="0"/>
          <a:p>
            <a:pPr algn="ctr" eaLnBrk="1" hangingPunct="1">
              <a:lnSpc>
                <a:spcPct val="90000"/>
              </a:lnSpc>
              <a:buNone/>
            </a:pPr>
            <a:r>
              <a:rPr lang="en-US" altLang="zh-CN" dirty="0">
                <a:latin typeface="华文楷体" panose="02010600040101010101" pitchFamily="2" charset="-122"/>
                <a:ea typeface="华文楷体" panose="02010600040101010101" pitchFamily="2" charset="-122"/>
              </a:rPr>
              <a:t>arithmetic.vwf</a:t>
            </a:r>
            <a:endParaRPr lang="en-US" altLang="zh-CN" dirty="0">
              <a:latin typeface="华文楷体" panose="02010600040101010101" pitchFamily="2" charset="-122"/>
              <a:ea typeface="华文楷体" panose="020106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109453"/>
                                        </p:tgtEl>
                                        <p:attrNameLst>
                                          <p:attrName>style.visibility</p:attrName>
                                        </p:attrNameLst>
                                      </p:cBhvr>
                                      <p:to>
                                        <p:strVal val="visible"/>
                                      </p:to>
                                    </p:set>
                                    <p:anim calcmode="lin" valueType="num">
                                      <p:cBhvr additive="base">
                                        <p:cTn id="7" dur="500" fill="hold"/>
                                        <p:tgtEl>
                                          <p:spTgt spid="2109453"/>
                                        </p:tgtEl>
                                        <p:attrNameLst>
                                          <p:attrName>ppt_x</p:attrName>
                                        </p:attrNameLst>
                                      </p:cBhvr>
                                      <p:tavLst>
                                        <p:tav tm="0">
                                          <p:val>
                                            <p:strVal val="#ppt_x"/>
                                          </p:val>
                                        </p:tav>
                                        <p:tav tm="100000">
                                          <p:val>
                                            <p:strVal val="#ppt_x"/>
                                          </p:val>
                                        </p:tav>
                                      </p:tavLst>
                                    </p:anim>
                                    <p:anim calcmode="lin" valueType="num">
                                      <p:cBhvr additive="base">
                                        <p:cTn id="8" dur="500" fill="hold"/>
                                        <p:tgtEl>
                                          <p:spTgt spid="210945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2109452"/>
                                        </p:tgtEl>
                                        <p:attrNameLst>
                                          <p:attrName>style.visibility</p:attrName>
                                        </p:attrNameLst>
                                      </p:cBhvr>
                                      <p:to>
                                        <p:strVal val="visible"/>
                                      </p:to>
                                    </p:set>
                                    <p:animEffect transition="in" filter="barn(outVertical)">
                                      <p:cBhvr>
                                        <p:cTn id="12" dur="500"/>
                                        <p:tgtEl>
                                          <p:spTgt spid="2109452"/>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2109449"/>
                                        </p:tgtEl>
                                        <p:attrNameLst>
                                          <p:attrName>style.visibility</p:attrName>
                                        </p:attrNameLst>
                                      </p:cBhvr>
                                      <p:to>
                                        <p:strVal val="visible"/>
                                      </p:to>
                                    </p:set>
                                    <p:anim calcmode="lin" valueType="num">
                                      <p:cBhvr>
                                        <p:cTn id="17" dur="500" fill="hold"/>
                                        <p:tgtEl>
                                          <p:spTgt spid="2109449"/>
                                        </p:tgtEl>
                                        <p:attrNameLst>
                                          <p:attrName>ppt_w</p:attrName>
                                        </p:attrNameLst>
                                      </p:cBhvr>
                                      <p:tavLst>
                                        <p:tav tm="0">
                                          <p:val>
                                            <p:fltVal val="0.000000"/>
                                          </p:val>
                                        </p:tav>
                                        <p:tav tm="100000">
                                          <p:val>
                                            <p:strVal val="#ppt_w"/>
                                          </p:val>
                                        </p:tav>
                                      </p:tavLst>
                                    </p:anim>
                                    <p:anim calcmode="lin" valueType="num">
                                      <p:cBhvr>
                                        <p:cTn id="18" dur="500" fill="hold"/>
                                        <p:tgtEl>
                                          <p:spTgt spid="2109449"/>
                                        </p:tgtEl>
                                        <p:attrNameLst>
                                          <p:attrName>ppt_h</p:attrName>
                                        </p:attrNameLst>
                                      </p:cBhvr>
                                      <p:tavLst>
                                        <p:tav tm="0">
                                          <p:val>
                                            <p:fltVal val="0.000000"/>
                                          </p:val>
                                        </p:tav>
                                        <p:tav tm="100000">
                                          <p:val>
                                            <p:strVal val="#ppt_h"/>
                                          </p:val>
                                        </p:tav>
                                      </p:tavLst>
                                    </p:anim>
                                  </p:childTnLst>
                                </p:cTn>
                              </p:par>
                            </p:childTnLst>
                          </p:cTn>
                        </p:par>
                        <p:par>
                          <p:cTn id="19" fill="hold">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2109447"/>
                                        </p:tgtEl>
                                        <p:attrNameLst>
                                          <p:attrName>style.visibility</p:attrName>
                                        </p:attrNameLst>
                                      </p:cBhvr>
                                      <p:to>
                                        <p:strVal val="visible"/>
                                      </p:to>
                                    </p:set>
                                    <p:animEffect transition="in" filter="dissolve">
                                      <p:cBhvr>
                                        <p:cTn id="22" dur="500"/>
                                        <p:tgtEl>
                                          <p:spTgt spid="2109447"/>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2109450"/>
                                        </p:tgtEl>
                                        <p:attrNameLst>
                                          <p:attrName>style.visibility</p:attrName>
                                        </p:attrNameLst>
                                      </p:cBhvr>
                                      <p:to>
                                        <p:strVal val="visible"/>
                                      </p:to>
                                    </p:set>
                                    <p:anim calcmode="lin" valueType="num">
                                      <p:cBhvr>
                                        <p:cTn id="27" dur="500" fill="hold"/>
                                        <p:tgtEl>
                                          <p:spTgt spid="2109450"/>
                                        </p:tgtEl>
                                        <p:attrNameLst>
                                          <p:attrName>ppt_w</p:attrName>
                                        </p:attrNameLst>
                                      </p:cBhvr>
                                      <p:tavLst>
                                        <p:tav tm="0">
                                          <p:val>
                                            <p:fltVal val="0.000000"/>
                                          </p:val>
                                        </p:tav>
                                        <p:tav tm="100000">
                                          <p:val>
                                            <p:strVal val="#ppt_w"/>
                                          </p:val>
                                        </p:tav>
                                      </p:tavLst>
                                    </p:anim>
                                    <p:anim calcmode="lin" valueType="num">
                                      <p:cBhvr>
                                        <p:cTn id="28" dur="500" fill="hold"/>
                                        <p:tgtEl>
                                          <p:spTgt spid="2109450"/>
                                        </p:tgtEl>
                                        <p:attrNameLst>
                                          <p:attrName>ppt_h</p:attrName>
                                        </p:attrNameLst>
                                      </p:cBhvr>
                                      <p:tavLst>
                                        <p:tav tm="0">
                                          <p:val>
                                            <p:fltVal val="0.000000"/>
                                          </p:val>
                                        </p:tav>
                                        <p:tav tm="100000">
                                          <p:val>
                                            <p:strVal val="#ppt_h"/>
                                          </p:val>
                                        </p:tav>
                                      </p:tavLst>
                                    </p:anim>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2109448"/>
                                        </p:tgtEl>
                                        <p:attrNameLst>
                                          <p:attrName>style.visibility</p:attrName>
                                        </p:attrNameLst>
                                      </p:cBhvr>
                                      <p:to>
                                        <p:strVal val="visible"/>
                                      </p:to>
                                    </p:set>
                                    <p:animEffect transition="in" filter="dissolve">
                                      <p:cBhvr>
                                        <p:cTn id="32" dur="500"/>
                                        <p:tgtEl>
                                          <p:spTgt spid="2109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47" grpId="0" animBg="1"/>
      <p:bldP spid="2109448" grpId="0" animBg="1"/>
      <p:bldP spid="2109449" grpId="0" animBg="1"/>
      <p:bldP spid="2109450" grpId="0" animBg="1"/>
      <p:bldP spid="2109452"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6546" name="灯片编号占位符 5"/>
          <p:cNvSpPr txBox="1">
            <a:spLocks noGrp="1"/>
          </p:cNvSpPr>
          <p:nvPr>
            <p:ph type="sldNum" sz="quarter"/>
          </p:nvPr>
        </p:nvSpPr>
        <p:spPr>
          <a:xfrm>
            <a:off x="7010400" y="6172200"/>
            <a:ext cx="1905000" cy="457200"/>
          </a:xfrm>
          <a:prstGeom prst="rect">
            <a:avLst/>
          </a:prstGeom>
          <a:noFill/>
          <a:ln w="9525">
            <a:noFill/>
          </a:ln>
        </p:spPr>
        <p:txBody>
          <a:bodyPr/>
          <a:p>
            <a:pPr marL="0" indent="0" eaLnBrk="1" hangingPunct="1">
              <a:spcBef>
                <a:spcPct val="0"/>
              </a:spcBef>
              <a:buClrTx/>
              <a:buFontTx/>
              <a:buNone/>
            </a:pPr>
            <a:fld id="{9A0DB2DC-4C9A-4742-B13C-FB6460FD3503}" type="slidenum">
              <a:rPr lang="en-US" altLang="zh-CN" sz="1600" dirty="0">
                <a:solidFill>
                  <a:srgbClr val="FF33CC"/>
                </a:solidFill>
              </a:rPr>
            </a:fld>
            <a:endParaRPr lang="en-US" altLang="zh-CN" sz="1600" dirty="0">
              <a:solidFill>
                <a:srgbClr val="FF33CC"/>
              </a:solidFill>
            </a:endParaRPr>
          </a:p>
        </p:txBody>
      </p:sp>
      <p:sp>
        <p:nvSpPr>
          <p:cNvPr id="1654787" name="Rectangle 3"/>
          <p:cNvSpPr>
            <a:spLocks noGrp="1"/>
          </p:cNvSpPr>
          <p:nvPr>
            <p:ph idx="1"/>
          </p:nvPr>
        </p:nvSpPr>
        <p:spPr>
          <a:xfrm>
            <a:off x="347663" y="1138238"/>
            <a:ext cx="7764462" cy="2874962"/>
          </a:xfrm>
          <a:ln/>
        </p:spPr>
        <p:txBody>
          <a:bodyPr vert="horz" wrap="square" lIns="91440" tIns="45720" rIns="91440" bIns="45720" anchor="t" anchorCtr="0"/>
          <a:p>
            <a:pPr algn="just" eaLnBrk="1" hangingPunct="1">
              <a:lnSpc>
                <a:spcPct val="110000"/>
              </a:lnSpc>
              <a:buNone/>
            </a:pPr>
            <a:r>
              <a:rPr lang="zh-CN" altLang="en-US" dirty="0">
                <a:solidFill>
                  <a:srgbClr val="FF0000"/>
                </a:solidFill>
                <a:latin typeface="宋体" panose="02010600030101010101" pitchFamily="2" charset="-122"/>
              </a:rPr>
              <a:t>二、逻辑运算符</a:t>
            </a:r>
            <a:endParaRPr lang="zh-CN" altLang="en-US" dirty="0">
              <a:solidFill>
                <a:srgbClr val="FF0000"/>
              </a:solidFill>
              <a:latin typeface="宋体" panose="02010600030101010101" pitchFamily="2" charset="-122"/>
            </a:endParaRPr>
          </a:p>
          <a:p>
            <a:pPr algn="just" eaLnBrk="1" hangingPunct="1">
              <a:lnSpc>
                <a:spcPct val="110000"/>
              </a:lnSpc>
            </a:pPr>
            <a:r>
              <a:rPr lang="zh-CN" altLang="en-US" sz="2000" dirty="0">
                <a:latin typeface="宋体" panose="02010600030101010101" pitchFamily="2" charset="-122"/>
              </a:rPr>
              <a:t>逻辑运算符把它的操作数当作</a:t>
            </a:r>
            <a:r>
              <a:rPr lang="zh-CN" altLang="en-US" sz="2000" dirty="0">
                <a:solidFill>
                  <a:srgbClr val="FF33CC"/>
                </a:solidFill>
                <a:latin typeface="宋体" panose="02010600030101010101" pitchFamily="2" charset="-122"/>
              </a:rPr>
              <a:t>布尔变量</a:t>
            </a:r>
            <a:r>
              <a:rPr lang="zh-CN" altLang="en-US" sz="2000" dirty="0">
                <a:latin typeface="宋体" panose="02010600030101010101" pitchFamily="2" charset="-122"/>
              </a:rPr>
              <a:t>：</a:t>
            </a:r>
            <a:endParaRPr lang="zh-CN" altLang="en-US" sz="2000" dirty="0">
              <a:latin typeface="宋体" panose="02010600030101010101" pitchFamily="2" charset="-122"/>
            </a:endParaRPr>
          </a:p>
          <a:p>
            <a:pPr lvl="1" algn="just" eaLnBrk="1" hangingPunct="1">
              <a:lnSpc>
                <a:spcPct val="110000"/>
              </a:lnSpc>
              <a:buClr>
                <a:srgbClr val="FF3300"/>
              </a:buClr>
              <a:buSzPct val="85000"/>
            </a:pPr>
            <a:r>
              <a:rPr lang="zh-CN" altLang="en-US" sz="2000" b="0" dirty="0">
                <a:solidFill>
                  <a:srgbClr val="FF33CC"/>
                </a:solidFill>
                <a:latin typeface="方正姚体" panose="02010601030101010101" pitchFamily="2" charset="-122"/>
                <a:ea typeface="方正姚体" panose="02010601030101010101" pitchFamily="2" charset="-122"/>
              </a:rPr>
              <a:t>非零</a:t>
            </a:r>
            <a:r>
              <a:rPr lang="zh-CN" altLang="en-US" sz="2000" b="0" dirty="0">
                <a:latin typeface="方正姚体" panose="02010601030101010101" pitchFamily="2" charset="-122"/>
                <a:ea typeface="方正姚体" panose="02010601030101010101" pitchFamily="2" charset="-122"/>
              </a:rPr>
              <a:t>的操作数被认为是</a:t>
            </a:r>
            <a:r>
              <a:rPr lang="zh-CN" altLang="en-US" sz="2000" b="0" dirty="0">
                <a:solidFill>
                  <a:srgbClr val="FF33CC"/>
                </a:solidFill>
                <a:latin typeface="方正姚体" panose="02010601030101010101" pitchFamily="2" charset="-122"/>
                <a:ea typeface="方正姚体" panose="02010601030101010101" pitchFamily="2" charset="-122"/>
              </a:rPr>
              <a:t>真</a:t>
            </a:r>
            <a:r>
              <a:rPr lang="en-US" altLang="zh-CN" sz="2000" b="0" dirty="0">
                <a:latin typeface="方正姚体" panose="02010601030101010101" pitchFamily="2" charset="-122"/>
                <a:ea typeface="方正姚体" panose="02010601030101010101" pitchFamily="2" charset="-122"/>
              </a:rPr>
              <a:t>(1</a:t>
            </a:r>
            <a:r>
              <a:rPr lang="en-US" altLang="zh-CN" sz="2000" b="0" dirty="0">
                <a:latin typeface="Times New Roman" panose="02020603050405020304" pitchFamily="18" charset="0"/>
                <a:ea typeface="方正姚体" panose="02010601030101010101" pitchFamily="2" charset="-122"/>
              </a:rPr>
              <a:t>‘</a:t>
            </a:r>
            <a:r>
              <a:rPr lang="en-US" altLang="zh-CN" sz="2000" b="0" dirty="0">
                <a:latin typeface="方正姚体" panose="02010601030101010101" pitchFamily="2" charset="-122"/>
                <a:ea typeface="方正姚体" panose="02010601030101010101" pitchFamily="2" charset="-122"/>
              </a:rPr>
              <a:t>b1)</a:t>
            </a:r>
            <a:r>
              <a:rPr lang="zh-CN" altLang="en-US" sz="2000" b="0" dirty="0">
                <a:latin typeface="方正姚体" panose="02010601030101010101" pitchFamily="2" charset="-122"/>
                <a:ea typeface="方正姚体" panose="02010601030101010101" pitchFamily="2" charset="-122"/>
              </a:rPr>
              <a:t>；</a:t>
            </a:r>
            <a:endParaRPr lang="zh-CN" altLang="en-US" sz="2000" b="0" dirty="0">
              <a:latin typeface="方正姚体" panose="02010601030101010101" pitchFamily="2" charset="-122"/>
              <a:ea typeface="方正姚体" panose="02010601030101010101" pitchFamily="2" charset="-122"/>
            </a:endParaRPr>
          </a:p>
          <a:p>
            <a:pPr lvl="1" algn="just" eaLnBrk="1" hangingPunct="1">
              <a:lnSpc>
                <a:spcPct val="110000"/>
              </a:lnSpc>
              <a:buClr>
                <a:srgbClr val="FF3300"/>
              </a:buClr>
              <a:buSzPct val="85000"/>
            </a:pPr>
            <a:r>
              <a:rPr lang="zh-CN" altLang="en-US" sz="2000" b="0" dirty="0">
                <a:solidFill>
                  <a:srgbClr val="FF33CC"/>
                </a:solidFill>
                <a:latin typeface="方正姚体" panose="02010601030101010101" pitchFamily="2" charset="-122"/>
                <a:ea typeface="方正姚体" panose="02010601030101010101" pitchFamily="2" charset="-122"/>
              </a:rPr>
              <a:t>零</a:t>
            </a:r>
            <a:r>
              <a:rPr lang="zh-CN" altLang="en-US" sz="2000" b="0" dirty="0">
                <a:latin typeface="方正姚体" panose="02010601030101010101" pitchFamily="2" charset="-122"/>
                <a:ea typeface="方正姚体" panose="02010601030101010101" pitchFamily="2" charset="-122"/>
              </a:rPr>
              <a:t>被认为是</a:t>
            </a:r>
            <a:r>
              <a:rPr lang="zh-CN" altLang="en-US" sz="2000" b="0" dirty="0">
                <a:solidFill>
                  <a:srgbClr val="FF33CC"/>
                </a:solidFill>
                <a:latin typeface="方正姚体" panose="02010601030101010101" pitchFamily="2" charset="-122"/>
                <a:ea typeface="方正姚体" panose="02010601030101010101" pitchFamily="2" charset="-122"/>
              </a:rPr>
              <a:t>假</a:t>
            </a:r>
            <a:r>
              <a:rPr lang="en-US" altLang="zh-CN" sz="2000" b="0" dirty="0">
                <a:latin typeface="方正姚体" panose="02010601030101010101" pitchFamily="2" charset="-122"/>
                <a:ea typeface="方正姚体" panose="02010601030101010101" pitchFamily="2" charset="-122"/>
              </a:rPr>
              <a:t>(1</a:t>
            </a:r>
            <a:r>
              <a:rPr lang="en-US" altLang="zh-CN" sz="2000" b="0" dirty="0">
                <a:latin typeface="Times New Roman" panose="02020603050405020304" pitchFamily="18" charset="0"/>
                <a:ea typeface="方正姚体" panose="02010601030101010101" pitchFamily="2" charset="-122"/>
              </a:rPr>
              <a:t>‘</a:t>
            </a:r>
            <a:r>
              <a:rPr lang="en-US" altLang="zh-CN" sz="2000" b="0" dirty="0">
                <a:latin typeface="方正姚体" panose="02010601030101010101" pitchFamily="2" charset="-122"/>
                <a:ea typeface="方正姚体" panose="02010601030101010101" pitchFamily="2" charset="-122"/>
              </a:rPr>
              <a:t>b0)</a:t>
            </a:r>
            <a:r>
              <a:rPr lang="zh-CN" altLang="en-US" sz="2000" b="0" dirty="0">
                <a:latin typeface="方正姚体" panose="02010601030101010101" pitchFamily="2" charset="-122"/>
                <a:ea typeface="方正姚体" panose="02010601030101010101" pitchFamily="2" charset="-122"/>
              </a:rPr>
              <a:t>；</a:t>
            </a:r>
            <a:endParaRPr lang="zh-CN" altLang="en-US" sz="2000" b="0" dirty="0">
              <a:latin typeface="方正姚体" panose="02010601030101010101" pitchFamily="2" charset="-122"/>
              <a:ea typeface="方正姚体" panose="02010601030101010101" pitchFamily="2" charset="-122"/>
            </a:endParaRPr>
          </a:p>
          <a:p>
            <a:pPr lvl="1" algn="just" eaLnBrk="1" hangingPunct="1">
              <a:lnSpc>
                <a:spcPct val="110000"/>
              </a:lnSpc>
              <a:buClr>
                <a:srgbClr val="FF3300"/>
              </a:buClr>
              <a:buSzPct val="85000"/>
            </a:pPr>
            <a:r>
              <a:rPr lang="zh-CN" altLang="en-US" sz="2000" b="0" dirty="0">
                <a:solidFill>
                  <a:srgbClr val="FF33CC"/>
                </a:solidFill>
                <a:latin typeface="方正姚体" panose="02010601030101010101" pitchFamily="2" charset="-122"/>
                <a:ea typeface="方正姚体" panose="02010601030101010101" pitchFamily="2" charset="-122"/>
              </a:rPr>
              <a:t>不确定</a:t>
            </a:r>
            <a:r>
              <a:rPr lang="zh-CN" altLang="en-US" sz="2000" b="0" dirty="0">
                <a:latin typeface="方正姚体" panose="02010601030101010101" pitchFamily="2" charset="-122"/>
                <a:ea typeface="方正姚体" panose="02010601030101010101" pitchFamily="2" charset="-122"/>
              </a:rPr>
              <a:t>的操作数如</a:t>
            </a:r>
            <a:r>
              <a:rPr lang="en-US" altLang="zh-CN" sz="2000" b="0" dirty="0">
                <a:latin typeface="方正姚体" panose="02010601030101010101" pitchFamily="2" charset="-122"/>
                <a:ea typeface="方正姚体" panose="02010601030101010101" pitchFamily="2" charset="-122"/>
              </a:rPr>
              <a:t>4</a:t>
            </a:r>
            <a:r>
              <a:rPr lang="en-US" altLang="zh-CN" sz="2000" b="0" dirty="0">
                <a:latin typeface="Times New Roman" panose="02020603050405020304" pitchFamily="18" charset="0"/>
                <a:ea typeface="方正姚体" panose="02010601030101010101" pitchFamily="2" charset="-122"/>
              </a:rPr>
              <a:t>’</a:t>
            </a:r>
            <a:r>
              <a:rPr lang="en-US" altLang="zh-CN" sz="2000" b="0" dirty="0">
                <a:latin typeface="方正姚体" panose="02010601030101010101" pitchFamily="2" charset="-122"/>
                <a:ea typeface="方正姚体" panose="02010601030101010101" pitchFamily="2" charset="-122"/>
              </a:rPr>
              <a:t>bxx00, </a:t>
            </a:r>
            <a:r>
              <a:rPr lang="zh-CN" altLang="en-US" sz="2000" b="0" dirty="0">
                <a:latin typeface="方正姚体" panose="02010601030101010101" pitchFamily="2" charset="-122"/>
                <a:ea typeface="方正姚体" panose="02010601030101010101" pitchFamily="2" charset="-122"/>
              </a:rPr>
              <a:t>被认为是不确定的</a:t>
            </a:r>
            <a:r>
              <a:rPr lang="en-US" altLang="zh-CN" sz="2000" b="0" dirty="0">
                <a:latin typeface="方正姚体" panose="02010601030101010101" pitchFamily="2" charset="-122"/>
                <a:ea typeface="方正姚体" panose="02010601030101010101" pitchFamily="2" charset="-122"/>
              </a:rPr>
              <a:t>(</a:t>
            </a:r>
            <a:r>
              <a:rPr lang="zh-CN" altLang="en-US" sz="2000" b="0" dirty="0">
                <a:latin typeface="方正姚体" panose="02010601030101010101" pitchFamily="2" charset="-122"/>
                <a:ea typeface="方正姚体" panose="02010601030101010101" pitchFamily="2" charset="-122"/>
              </a:rPr>
              <a:t>可能为零，也可能为非零）（记为</a:t>
            </a:r>
            <a:r>
              <a:rPr lang="en-US" altLang="zh-CN" sz="2000" b="0" dirty="0">
                <a:latin typeface="方正姚体" panose="02010601030101010101" pitchFamily="2" charset="-122"/>
                <a:ea typeface="方正姚体" panose="02010601030101010101" pitchFamily="2" charset="-122"/>
              </a:rPr>
              <a:t>1</a:t>
            </a:r>
            <a:r>
              <a:rPr lang="en-US" altLang="zh-CN" sz="2000" b="0" dirty="0">
                <a:latin typeface="Times New Roman" panose="02020603050405020304" pitchFamily="18" charset="0"/>
                <a:ea typeface="方正姚体" panose="02010601030101010101" pitchFamily="2" charset="-122"/>
              </a:rPr>
              <a:t>’</a:t>
            </a:r>
            <a:r>
              <a:rPr lang="en-US" altLang="zh-CN" sz="2000" b="0" dirty="0">
                <a:latin typeface="方正姚体" panose="02010601030101010101" pitchFamily="2" charset="-122"/>
                <a:ea typeface="方正姚体" panose="02010601030101010101" pitchFamily="2" charset="-122"/>
              </a:rPr>
              <a:t>bx)</a:t>
            </a:r>
            <a:r>
              <a:rPr lang="zh-CN" altLang="en-US" sz="2000" b="0" dirty="0">
                <a:latin typeface="方正姚体" panose="02010601030101010101" pitchFamily="2" charset="-122"/>
                <a:ea typeface="方正姚体" panose="02010601030101010101" pitchFamily="2" charset="-122"/>
              </a:rPr>
              <a:t>； 但</a:t>
            </a:r>
            <a:r>
              <a:rPr lang="en-US" altLang="zh-CN" sz="2000" b="0" dirty="0">
                <a:latin typeface="方正姚体" panose="02010601030101010101" pitchFamily="2" charset="-122"/>
                <a:ea typeface="方正姚体" panose="02010601030101010101" pitchFamily="2" charset="-122"/>
              </a:rPr>
              <a:t>4</a:t>
            </a:r>
            <a:r>
              <a:rPr lang="en-US" altLang="zh-CN" sz="2000" b="0" dirty="0">
                <a:latin typeface="Times New Roman" panose="02020603050405020304" pitchFamily="18" charset="0"/>
                <a:ea typeface="方正姚体" panose="02010601030101010101" pitchFamily="2" charset="-122"/>
              </a:rPr>
              <a:t>’</a:t>
            </a:r>
            <a:r>
              <a:rPr lang="en-US" altLang="zh-CN" sz="2000" b="0" dirty="0">
                <a:latin typeface="方正姚体" panose="02010601030101010101" pitchFamily="2" charset="-122"/>
                <a:ea typeface="方正姚体" panose="02010601030101010101" pitchFamily="2" charset="-122"/>
              </a:rPr>
              <a:t>bxx11</a:t>
            </a:r>
            <a:r>
              <a:rPr lang="zh-CN" altLang="en-US" sz="2000" b="0" dirty="0">
                <a:latin typeface="方正姚体" panose="02010601030101010101" pitchFamily="2" charset="-122"/>
                <a:ea typeface="方正姚体" panose="02010601030101010101" pitchFamily="2" charset="-122"/>
              </a:rPr>
              <a:t>被认为是真（记为</a:t>
            </a:r>
            <a:r>
              <a:rPr lang="en-US" altLang="zh-CN" sz="2000" b="0" dirty="0">
                <a:latin typeface="方正姚体" panose="02010601030101010101" pitchFamily="2" charset="-122"/>
                <a:ea typeface="方正姚体" panose="02010601030101010101" pitchFamily="2" charset="-122"/>
              </a:rPr>
              <a:t>1</a:t>
            </a:r>
            <a:r>
              <a:rPr lang="en-US" altLang="zh-CN" sz="2000" b="0" dirty="0">
                <a:latin typeface="Times New Roman" panose="02020603050405020304" pitchFamily="18" charset="0"/>
                <a:ea typeface="方正姚体" panose="02010601030101010101" pitchFamily="2" charset="-122"/>
              </a:rPr>
              <a:t>’</a:t>
            </a:r>
            <a:r>
              <a:rPr lang="en-US" altLang="zh-CN" sz="2000" b="0" dirty="0">
                <a:latin typeface="方正姚体" panose="02010601030101010101" pitchFamily="2" charset="-122"/>
                <a:ea typeface="方正姚体" panose="02010601030101010101" pitchFamily="2" charset="-122"/>
              </a:rPr>
              <a:t>b1</a:t>
            </a:r>
            <a:r>
              <a:rPr lang="zh-CN" altLang="en-US" sz="2000" b="0" dirty="0">
                <a:latin typeface="方正姚体" panose="02010601030101010101" pitchFamily="2" charset="-122"/>
                <a:ea typeface="方正姚体" panose="02010601030101010101" pitchFamily="2" charset="-122"/>
              </a:rPr>
              <a:t>，因为它肯定是非零的）。</a:t>
            </a:r>
            <a:endParaRPr lang="zh-CN" altLang="en-US" sz="2000" b="0" dirty="0">
              <a:latin typeface="方正姚体" panose="02010601030101010101" pitchFamily="2" charset="-122"/>
              <a:ea typeface="方正姚体" panose="02010601030101010101" pitchFamily="2" charset="-122"/>
            </a:endParaRPr>
          </a:p>
        </p:txBody>
      </p:sp>
      <p:graphicFrame>
        <p:nvGraphicFramePr>
          <p:cNvPr id="1654788" name="Group 4"/>
          <p:cNvGraphicFramePr>
            <a:graphicFrameLocks noGrp="1"/>
          </p:cNvGraphicFramePr>
          <p:nvPr/>
        </p:nvGraphicFramePr>
        <p:xfrm>
          <a:off x="2957513" y="4081463"/>
          <a:ext cx="3200400" cy="1524000"/>
        </p:xfrm>
        <a:graphic>
          <a:graphicData uri="http://schemas.openxmlformats.org/drawingml/2006/table">
            <a:tbl>
              <a:tblPr/>
              <a:tblGrid>
                <a:gridCol w="1447800"/>
                <a:gridCol w="1752600"/>
              </a:tblGrid>
              <a:tr h="365125">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逻辑运算符</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说明</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1158875">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1" lang="en-US" altLang="zh-CN" sz="20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&amp;&amp;</a:t>
                      </a: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双目</a:t>
                      </a: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双目</a:t>
                      </a: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单目</a:t>
                      </a: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逻辑与</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逻辑或</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2716530" rtl="0" eaLnBrk="1" fontAlgn="base" latinLnBrk="0" hangingPunct="1">
                        <a:lnSpc>
                          <a:spcPct val="100000"/>
                        </a:lnSpc>
                        <a:spcBef>
                          <a:spcPct val="20000"/>
                        </a:spcBef>
                        <a:spcAft>
                          <a:spcPct val="0"/>
                        </a:spcAft>
                        <a:buClr>
                          <a:srgbClr val="3333FF"/>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逻辑非</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r>
            </a:tbl>
          </a:graphicData>
        </a:graphic>
      </p:graphicFrame>
      <p:sp>
        <p:nvSpPr>
          <p:cNvPr id="1654799" name="AutoShape 15"/>
          <p:cNvSpPr/>
          <p:nvPr/>
        </p:nvSpPr>
        <p:spPr>
          <a:xfrm>
            <a:off x="1004888" y="5729288"/>
            <a:ext cx="7173912" cy="630237"/>
          </a:xfrm>
          <a:prstGeom prst="horizontalScroll">
            <a:avLst>
              <a:gd name="adj" fmla="val 12500"/>
            </a:avLst>
          </a:prstGeom>
          <a:solidFill>
            <a:srgbClr val="FFCC99"/>
          </a:solidFill>
          <a:ln w="9525">
            <a:noFill/>
          </a:ln>
        </p:spPr>
        <p:txBody>
          <a:bodyPr anchor="ctr" anchorCtr="0">
            <a:sp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281305" lvl="0" indent="-281305" algn="just" eaLnBrk="1" hangingPunct="1">
              <a:lnSpc>
                <a:spcPct val="110000"/>
              </a:lnSpc>
              <a:buClr>
                <a:srgbClr val="FF0066"/>
              </a:buClr>
              <a:buSzPct val="80000"/>
              <a:buFont typeface="Wingdings" panose="05000000000000000000" pitchFamily="2" charset="2"/>
              <a:buChar char="v"/>
            </a:pPr>
            <a:r>
              <a:rPr lang="zh-CN" altLang="en-US" dirty="0">
                <a:solidFill>
                  <a:schemeClr val="tx2"/>
                </a:solidFill>
                <a:latin typeface="华文新魏" panose="02010800040101010101" pitchFamily="2" charset="-122"/>
                <a:ea typeface="华文新魏" panose="02010800040101010101" pitchFamily="2" charset="-122"/>
              </a:rPr>
              <a:t>进行逻辑运算后的结果为</a:t>
            </a:r>
            <a:r>
              <a:rPr lang="zh-CN" altLang="en-US" dirty="0">
                <a:solidFill>
                  <a:schemeClr val="hlink"/>
                </a:solidFill>
                <a:latin typeface="华文新魏" panose="02010800040101010101" pitchFamily="2" charset="-122"/>
                <a:ea typeface="华文新魏" panose="02010800040101010101" pitchFamily="2" charset="-122"/>
              </a:rPr>
              <a:t>布尔值</a:t>
            </a:r>
            <a:r>
              <a:rPr lang="zh-CN" altLang="en-US" dirty="0">
                <a:solidFill>
                  <a:schemeClr val="tx2"/>
                </a:solidFill>
                <a:latin typeface="华文新魏" panose="02010800040101010101" pitchFamily="2" charset="-122"/>
                <a:ea typeface="华文新魏" panose="02010800040101010101" pitchFamily="2" charset="-122"/>
              </a:rPr>
              <a:t>（为</a:t>
            </a:r>
            <a:r>
              <a:rPr lang="en-US" altLang="zh-CN" dirty="0">
                <a:solidFill>
                  <a:schemeClr val="tx2"/>
                </a:solidFill>
                <a:latin typeface="华文新魏" panose="02010800040101010101" pitchFamily="2" charset="-122"/>
                <a:ea typeface="华文新魏" panose="02010800040101010101" pitchFamily="2" charset="-122"/>
              </a:rPr>
              <a:t>1</a:t>
            </a:r>
            <a:r>
              <a:rPr lang="zh-CN" altLang="en-US" dirty="0">
                <a:solidFill>
                  <a:schemeClr val="tx2"/>
                </a:solidFill>
                <a:latin typeface="华文新魏" panose="02010800040101010101" pitchFamily="2" charset="-122"/>
                <a:ea typeface="华文新魏" panose="02010800040101010101" pitchFamily="2" charset="-122"/>
              </a:rPr>
              <a:t>或</a:t>
            </a:r>
            <a:r>
              <a:rPr lang="en-US" altLang="zh-CN" dirty="0">
                <a:solidFill>
                  <a:schemeClr val="tx2"/>
                </a:solidFill>
                <a:latin typeface="华文新魏" panose="02010800040101010101" pitchFamily="2" charset="-122"/>
                <a:ea typeface="华文新魏" panose="02010800040101010101" pitchFamily="2" charset="-122"/>
              </a:rPr>
              <a:t>0</a:t>
            </a:r>
            <a:r>
              <a:rPr lang="zh-CN" altLang="en-US" dirty="0">
                <a:solidFill>
                  <a:schemeClr val="tx2"/>
                </a:solidFill>
                <a:latin typeface="华文新魏" panose="02010800040101010101" pitchFamily="2" charset="-122"/>
                <a:ea typeface="华文新魏" panose="02010800040101010101" pitchFamily="2" charset="-122"/>
              </a:rPr>
              <a:t>或</a:t>
            </a:r>
            <a:r>
              <a:rPr lang="en-US" altLang="zh-CN" dirty="0">
                <a:solidFill>
                  <a:schemeClr val="tx2"/>
                </a:solidFill>
                <a:latin typeface="华文新魏" panose="02010800040101010101" pitchFamily="2" charset="-122"/>
                <a:ea typeface="华文新魏" panose="02010800040101010101" pitchFamily="2" charset="-122"/>
              </a:rPr>
              <a:t>x</a:t>
            </a:r>
            <a:r>
              <a:rPr lang="zh-CN" altLang="en-US" dirty="0">
                <a:solidFill>
                  <a:schemeClr val="tx2"/>
                </a:solidFill>
                <a:latin typeface="华文新魏" panose="02010800040101010101" pitchFamily="2" charset="-122"/>
                <a:ea typeface="华文新魏" panose="02010800040101010101" pitchFamily="2" charset="-122"/>
              </a:rPr>
              <a:t>）！</a:t>
            </a:r>
            <a:endParaRPr lang="zh-CN" altLang="en-US" dirty="0">
              <a:solidFill>
                <a:schemeClr val="tx2"/>
              </a:solidFill>
              <a:latin typeface="华文新魏" panose="02010800040101010101" pitchFamily="2" charset="-122"/>
              <a:ea typeface="华文新魏" panose="02010800040101010101" pitchFamily="2" charset="-122"/>
            </a:endParaRPr>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54787"/>
                                        </p:tgtEl>
                                        <p:attrNameLst>
                                          <p:attrName>style.visibility</p:attrName>
                                        </p:attrNameLst>
                                      </p:cBhvr>
                                      <p:to>
                                        <p:strVal val="visible"/>
                                      </p:to>
                                    </p:set>
                                    <p:anim calcmode="lin" valueType="num">
                                      <p:cBhvr additive="base">
                                        <p:cTn id="7" dur="500" fill="hold"/>
                                        <p:tgtEl>
                                          <p:spTgt spid="1654787"/>
                                        </p:tgtEl>
                                        <p:attrNameLst>
                                          <p:attrName>ppt_x</p:attrName>
                                        </p:attrNameLst>
                                      </p:cBhvr>
                                      <p:tavLst>
                                        <p:tav tm="0">
                                          <p:val>
                                            <p:strVal val="0-#ppt_w/2"/>
                                          </p:val>
                                        </p:tav>
                                        <p:tav tm="100000">
                                          <p:val>
                                            <p:strVal val="#ppt_x"/>
                                          </p:val>
                                        </p:tav>
                                      </p:tavLst>
                                    </p:anim>
                                    <p:anim calcmode="lin" valueType="num">
                                      <p:cBhvr additive="base">
                                        <p:cTn id="8" dur="500" fill="hold"/>
                                        <p:tgtEl>
                                          <p:spTgt spid="16547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54788"/>
                                        </p:tgtEl>
                                        <p:attrNameLst>
                                          <p:attrName>style.visibility</p:attrName>
                                        </p:attrNameLst>
                                      </p:cBhvr>
                                      <p:to>
                                        <p:strVal val="visible"/>
                                      </p:to>
                                    </p:set>
                                    <p:anim calcmode="lin" valueType="num">
                                      <p:cBhvr additive="base">
                                        <p:cTn id="13" dur="500" fill="hold"/>
                                        <p:tgtEl>
                                          <p:spTgt spid="1654788"/>
                                        </p:tgtEl>
                                        <p:attrNameLst>
                                          <p:attrName>ppt_x</p:attrName>
                                        </p:attrNameLst>
                                      </p:cBhvr>
                                      <p:tavLst>
                                        <p:tav tm="0">
                                          <p:val>
                                            <p:strVal val="#ppt_x"/>
                                          </p:val>
                                        </p:tav>
                                        <p:tav tm="100000">
                                          <p:val>
                                            <p:strVal val="#ppt_x"/>
                                          </p:val>
                                        </p:tav>
                                      </p:tavLst>
                                    </p:anim>
                                    <p:anim calcmode="lin" valueType="num">
                                      <p:cBhvr additive="base">
                                        <p:cTn id="14" dur="500" fill="hold"/>
                                        <p:tgtEl>
                                          <p:spTgt spid="165478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1654799"/>
                                        </p:tgtEl>
                                        <p:attrNameLst>
                                          <p:attrName>style.visibility</p:attrName>
                                        </p:attrNameLst>
                                      </p:cBhvr>
                                      <p:to>
                                        <p:strVal val="visible"/>
                                      </p:to>
                                    </p:set>
                                    <p:animEffect transition="in" filter="barn(outVertical)">
                                      <p:cBhvr>
                                        <p:cTn id="19" dur="500"/>
                                        <p:tgtEl>
                                          <p:spTgt spid="1654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4787" grpId="0"/>
      <p:bldP spid="1654799" grpId="0" animBg="1"/>
    </p:bldLst>
  </p:timing>
</p:sld>
</file>

<file path=ppt/tags/tag1.xml><?xml version="1.0" encoding="utf-8"?>
<p:tagLst xmlns:p="http://schemas.openxmlformats.org/presentationml/2006/main">
  <p:tag name="COMMONDATA" val="eyJoZGlkIjoiYzYyYjdjMDZjZDEwYTYzYzA4OWE3ZjBhYmI3MDQ4MTYifQ=="/>
</p:tagLst>
</file>

<file path=ppt/theme/theme1.xml><?xml version="1.0" encoding="utf-8"?>
<a:theme xmlns:a="http://schemas.openxmlformats.org/drawingml/2006/main" name="Blends设计模板的修改">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66"/>
      </a:hlink>
      <a:folHlink>
        <a:srgbClr val="3333CC"/>
      </a:folHlink>
    </a:clrScheme>
    <a:fontScheme name="Blends设计模板的修改">
      <a:majorFont>
        <a:latin typeface="Tahoma"/>
        <a:ea typeface="华文楷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600" b="1" i="0" u="none" strike="noStrike" cap="none" normalizeH="0" baseline="0" smtClean="0">
            <a:ln>
              <a:noFill/>
            </a:ln>
            <a:solidFill>
              <a:srgbClr val="FF33CC"/>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600" b="1" i="0" u="none" strike="noStrike" cap="none" normalizeH="0" baseline="0" smtClean="0">
            <a:ln>
              <a:noFill/>
            </a:ln>
            <a:solidFill>
              <a:srgbClr val="FF33CC"/>
            </a:solidFill>
            <a:effectLst/>
            <a:latin typeface="Tahoma" panose="020B0604030504040204" pitchFamily="34" charset="0"/>
            <a:ea typeface="宋体" panose="02010600030101010101" pitchFamily="2" charset="-122"/>
          </a:defRPr>
        </a:defPPr>
      </a:lstStyle>
    </a:lnDef>
  </a:objectDefaults>
  <a:extraClrSchemeLst>
    <a:extraClrScheme>
      <a:clrScheme name="Blends设计模板的修改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设计模板的修改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设计模板的修改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设计模板的修改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设计模板的修改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设计模板的修改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设计模板的修改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C:\WINDOWS\Application Data\Microsoft\Templates\Blends设计模板的修改.pot</Template>
  <TotalTime>0</TotalTime>
  <Words>47546</Words>
  <Application>WPS 演示</Application>
  <PresentationFormat>全屏显示(4:3)</PresentationFormat>
  <Paragraphs>3971</Paragraphs>
  <Slides>213</Slides>
  <Notes>174</Notes>
  <HiddenSlides>0</HiddenSlides>
  <MMClips>0</MMClips>
  <ScaleCrop>false</ScaleCrop>
  <HeadingPairs>
    <vt:vector size="8" baseType="variant">
      <vt:variant>
        <vt:lpstr>已用的字体</vt:lpstr>
      </vt:variant>
      <vt:variant>
        <vt:i4>32</vt:i4>
      </vt:variant>
      <vt:variant>
        <vt:lpstr>主题</vt:lpstr>
      </vt:variant>
      <vt:variant>
        <vt:i4>5</vt:i4>
      </vt:variant>
      <vt:variant>
        <vt:lpstr>嵌入 OLE 服务器</vt:lpstr>
      </vt:variant>
      <vt:variant>
        <vt:i4>24</vt:i4>
      </vt:variant>
      <vt:variant>
        <vt:lpstr>幻灯片标题</vt:lpstr>
      </vt:variant>
      <vt:variant>
        <vt:i4>213</vt:i4>
      </vt:variant>
    </vt:vector>
  </HeadingPairs>
  <TitlesOfParts>
    <vt:vector size="274" baseType="lpstr">
      <vt:lpstr>Arial</vt:lpstr>
      <vt:lpstr>宋体</vt:lpstr>
      <vt:lpstr>Wingdings</vt:lpstr>
      <vt:lpstr>Tahoma</vt:lpstr>
      <vt:lpstr>华文楷体</vt:lpstr>
      <vt:lpstr>Times New Roman</vt:lpstr>
      <vt:lpstr>Calibri Light</vt:lpstr>
      <vt:lpstr>Calibri</vt:lpstr>
      <vt:lpstr>隶书</vt:lpstr>
      <vt:lpstr>方正姚体</vt:lpstr>
      <vt:lpstr>华文新魏</vt:lpstr>
      <vt:lpstr>华文行楷</vt:lpstr>
      <vt:lpstr>楷体_GB2312</vt:lpstr>
      <vt:lpstr>新宋体</vt:lpstr>
      <vt:lpstr>华文彩云</vt:lpstr>
      <vt:lpstr>Courier-Bold</vt:lpstr>
      <vt:lpstr>Segoe Print</vt:lpstr>
      <vt:lpstr>MSTT3195ed4ebao296107S00</vt:lpstr>
      <vt:lpstr>Arial Unicode MS</vt:lpstr>
      <vt:lpstr>楷体</vt:lpstr>
      <vt:lpstr>Cambria</vt:lpstr>
      <vt:lpstr>仿宋_GB2312</vt:lpstr>
      <vt:lpstr>仿宋</vt:lpstr>
      <vt:lpstr>Courier New</vt:lpstr>
      <vt:lpstr>Comic Sans MS</vt:lpstr>
      <vt:lpstr>黑体</vt:lpstr>
      <vt:lpstr>Symbol</vt:lpstr>
      <vt:lpstr>微软雅黑</vt:lpstr>
      <vt:lpstr>MSTT3195ed4ebao296107S00</vt:lpstr>
      <vt:lpstr>Courier-Bold</vt:lpstr>
      <vt:lpstr>Cambria</vt:lpstr>
      <vt:lpstr>Times New Roman</vt:lpstr>
      <vt:lpstr>Blends设计模板的修改</vt:lpstr>
      <vt:lpstr>Office 主题</vt:lpstr>
      <vt:lpstr>1_Office 主题</vt:lpstr>
      <vt:lpstr>2_Office 主题</vt:lpstr>
      <vt:lpstr>3_Office 主题</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BUAA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(电子设计自动化) 教     程</dc:title>
  <dc:creator>amj</dc:creator>
  <cp:lastModifiedBy>wcz</cp:lastModifiedBy>
  <cp:revision>3469</cp:revision>
  <dcterms:created xsi:type="dcterms:W3CDTF">2001-06-11T07:30:17Z</dcterms:created>
  <dcterms:modified xsi:type="dcterms:W3CDTF">2023-09-19T12:42:24Z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594D0487341B48A28996AFA53774904D_12</vt:lpwstr>
  </property>
  <property fmtid="{D5CDD505-2E9C-101B-9397-08002B2CF9AE}" pid="3" name="KSOProductBuildVer">
    <vt:lpwstr>2052-12.1.0.15374</vt:lpwstr>
  </property>
</Properties>
</file>