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06-Aug-23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06-Aug-23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06-Aug-23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06-Aug-23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143000"/>
            <a:ext cx="8077200" cy="472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Scalability and Performance: 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DBMS </a:t>
            </a:r>
            <a:r>
              <a:rPr lang="en-US" sz="2400" spc="-5" dirty="0">
                <a:cs typeface="Calibri"/>
              </a:rPr>
              <a:t>is designed to handle large volumes of data and efficiently execute complex queries. </a:t>
            </a:r>
            <a:r>
              <a:rPr lang="en-US" sz="2400" spc="-5" dirty="0">
                <a:cs typeface="Calibri"/>
              </a:rPr>
              <a:t>It optimizes data access and retrieval, which improves overall system performance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Backup and Recovery: 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DBMS </a:t>
            </a:r>
            <a:r>
              <a:rPr lang="en-US" sz="2400" spc="-5" dirty="0">
                <a:cs typeface="Calibri"/>
              </a:rPr>
              <a:t>includes built-in backup and recovery mechanisms to protect data from accidental loss or corruption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Regular backups and restoration capabilities are essential for data reliability and business continuity.</a:t>
            </a:r>
            <a:endParaRPr lang="en-US" sz="2400" spc="-5" dirty="0"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600"/>
            <a:ext cx="3886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400" kern="0" dirty="0"/>
              <a:t>Advantages of </a:t>
            </a:r>
            <a:r>
              <a:rPr lang="en-US" sz="2400" kern="0" dirty="0" smtClean="0"/>
              <a:t>DBMS (</a:t>
            </a:r>
            <a:r>
              <a:rPr lang="en-US" sz="2400" kern="0" dirty="0"/>
              <a:t>Cont.)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1642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691888" cy="369332"/>
          </a:xfrm>
        </p:spPr>
        <p:txBody>
          <a:bodyPr/>
          <a:lstStyle/>
          <a:p>
            <a:r>
              <a:rPr lang="en-US" sz="2400" dirty="0"/>
              <a:t>Disadvantages of DBMS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4595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Cost of Hardware and Software </a:t>
            </a:r>
            <a:r>
              <a:rPr lang="en-US" sz="2400" b="1" spc="-5" dirty="0" smtClean="0">
                <a:cs typeface="Calibri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604665"/>
            <a:ext cx="8610600" cy="469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For DBMS, it is mandatory to have a high-speed processor and also a large memory size. </a:t>
            </a:r>
            <a:endParaRPr lang="en-US" sz="2400" spc="-5" dirty="0">
              <a:cs typeface="Calibri"/>
            </a:endParaRP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requirement of this large amount of space and a high-speed processor needs expensive hardware and expensive software too. </a:t>
            </a:r>
            <a:endParaRPr lang="en-US" sz="2400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Cost of Staff </a:t>
            </a:r>
            <a:r>
              <a:rPr lang="en-US" sz="2400" b="1" spc="-5" dirty="0" smtClean="0">
                <a:cs typeface="Calibri"/>
              </a:rPr>
              <a:t>Training:</a:t>
            </a:r>
            <a:r>
              <a:rPr lang="en-US" sz="2400" spc="-5" dirty="0" smtClean="0">
                <a:cs typeface="Calibri"/>
              </a:rPr>
              <a:t> </a:t>
            </a:r>
            <a:endParaRPr lang="en-US" sz="2400" spc="-5" dirty="0">
              <a:cs typeface="Calibri"/>
            </a:endParaRP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Educated staff (database administrator, application programmers, data entry operations) who maintains the database management system also requires a good amount. </a:t>
            </a:r>
            <a:endParaRPr lang="en-US" sz="2400" spc="-5" dirty="0" smtClean="0">
              <a:cs typeface="Calibri"/>
            </a:endParaRP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There </a:t>
            </a:r>
            <a:r>
              <a:rPr lang="en-US" sz="2400" spc="-5" dirty="0">
                <a:cs typeface="Calibri"/>
              </a:rPr>
              <a:t>is a lot of money </a:t>
            </a:r>
            <a:r>
              <a:rPr lang="en-US" sz="2400" spc="-5" dirty="0" smtClean="0">
                <a:cs typeface="Calibri"/>
              </a:rPr>
              <a:t>that </a:t>
            </a:r>
            <a:r>
              <a:rPr lang="en-US" sz="2400" spc="-5" dirty="0">
                <a:cs typeface="Calibri"/>
              </a:rPr>
              <a:t>needs to be spent on developing software. </a:t>
            </a:r>
            <a:endParaRPr lang="en-US" sz="2400" spc="-5" dirty="0"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86991" cy="303216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6411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143000"/>
            <a:ext cx="8153400" cy="4699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Single Point of Failure: 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 </a:t>
            </a:r>
            <a:r>
              <a:rPr lang="en-US" sz="2400" spc="-5" dirty="0">
                <a:cs typeface="Calibri"/>
              </a:rPr>
              <a:t>centralized DBMS creates a single point of failure. If the database server goes down, all applications and users relying on it may become inaccessible until the issue is </a:t>
            </a:r>
            <a:r>
              <a:rPr lang="en-US" sz="2400" spc="-5" dirty="0" smtClean="0">
                <a:cs typeface="Calibri"/>
              </a:rPr>
              <a:t>resolved.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Performance </a:t>
            </a:r>
            <a:r>
              <a:rPr lang="en-US" sz="2400" b="1" spc="-5" dirty="0">
                <a:cs typeface="Calibri"/>
              </a:rPr>
              <a:t>Overhead: 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DBMS </a:t>
            </a:r>
            <a:r>
              <a:rPr lang="en-US" sz="2400" spc="-5" dirty="0">
                <a:cs typeface="Calibri"/>
              </a:rPr>
              <a:t>introduces some performance overhead due to query optimization, data integrity checks, and transaction management. </a:t>
            </a:r>
            <a:endParaRPr lang="en-US" sz="2400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Complex </a:t>
            </a:r>
            <a:r>
              <a:rPr lang="en-US" sz="2400" spc="-5" dirty="0">
                <a:cs typeface="Calibri"/>
              </a:rPr>
              <a:t>queries or high concurrency can sometimes lead to reduced performance.</a:t>
            </a:r>
            <a:endParaRPr lang="en-US" sz="2400" spc="-5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691888" cy="369332"/>
          </a:xfrm>
        </p:spPr>
        <p:txBody>
          <a:bodyPr/>
          <a:lstStyle/>
          <a:p>
            <a:r>
              <a:rPr lang="en-US" sz="2400" dirty="0"/>
              <a:t>Disadvantages of DBMS </a:t>
            </a:r>
          </a:p>
        </p:txBody>
      </p:sp>
    </p:spTree>
    <p:extLst>
      <p:ext uri="{BB962C8B-B14F-4D97-AF65-F5344CB8AC3E}">
        <p14:creationId xmlns:p14="http://schemas.microsoft.com/office/powerpoint/2010/main" val="254016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41" y="152400"/>
            <a:ext cx="3644646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55" dirty="0">
                <a:latin typeface="Calibri (Body)"/>
                <a:cs typeface="Times New Roman" panose="02020603050405020304" pitchFamily="18" charset="0"/>
              </a:rPr>
              <a:t>Introduction to DBMS </a:t>
            </a:r>
            <a:endParaRPr sz="2400" spc="-55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950" y="990600"/>
            <a:ext cx="8112957" cy="5156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</a:t>
            </a:r>
            <a:r>
              <a:rPr lang="en-US" sz="2400" b="1" spc="-5" dirty="0">
                <a:cs typeface="Calibri"/>
              </a:rPr>
              <a:t>: any fact that can be </a:t>
            </a:r>
            <a:r>
              <a:rPr lang="en-US" sz="2400" b="1" spc="-5" dirty="0" smtClean="0">
                <a:cs typeface="Calibri"/>
              </a:rPr>
              <a:t>recorded</a:t>
            </a:r>
          </a:p>
          <a:p>
            <a:pPr marL="812165" marR="5080" lvl="1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E.g</a:t>
            </a:r>
            <a:r>
              <a:rPr lang="en-US" sz="2400" b="1" spc="-5" dirty="0">
                <a:cs typeface="Calibri"/>
              </a:rPr>
              <a:t>. Text, Number, images, audio, video, speech, </a:t>
            </a:r>
            <a:r>
              <a:rPr lang="en-US" sz="2400" b="1" spc="-5" dirty="0" smtClean="0">
                <a:cs typeface="Calibri"/>
              </a:rPr>
              <a:t>map</a:t>
            </a:r>
          </a:p>
          <a:p>
            <a:pPr marL="354965" marR="5080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Database </a:t>
            </a:r>
            <a:r>
              <a:rPr lang="en-US" sz="2400" b="1" spc="-5" dirty="0">
                <a:cs typeface="Calibri"/>
              </a:rPr>
              <a:t>(DB): Collection of interrelated </a:t>
            </a:r>
            <a:r>
              <a:rPr lang="en-US" sz="2400" b="1" spc="-5" dirty="0" smtClean="0">
                <a:cs typeface="Calibri"/>
              </a:rPr>
              <a:t>data</a:t>
            </a:r>
          </a:p>
          <a:p>
            <a:pPr marL="812165" marR="5080" lvl="1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Traditional </a:t>
            </a:r>
            <a:r>
              <a:rPr lang="en-US" sz="2400" b="1" spc="-5" dirty="0">
                <a:cs typeface="Calibri"/>
              </a:rPr>
              <a:t>Database (TDB): Text and </a:t>
            </a:r>
            <a:r>
              <a:rPr lang="en-US" sz="2400" b="1" spc="-5" dirty="0" smtClean="0">
                <a:cs typeface="Calibri"/>
              </a:rPr>
              <a:t>Number</a:t>
            </a:r>
          </a:p>
          <a:p>
            <a:pPr marL="812165" marR="5080" lvl="1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Multimedia </a:t>
            </a:r>
            <a:r>
              <a:rPr lang="en-US" sz="2400" b="1" spc="-5" dirty="0">
                <a:cs typeface="Calibri"/>
              </a:rPr>
              <a:t>Database (MDB): Video, speech, song, </a:t>
            </a:r>
            <a:r>
              <a:rPr lang="en-US" sz="2400" b="1" spc="-5" dirty="0" smtClean="0">
                <a:cs typeface="Calibri"/>
              </a:rPr>
              <a:t>movie</a:t>
            </a:r>
          </a:p>
          <a:p>
            <a:pPr marL="812165" marR="5080" lvl="1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Geographic </a:t>
            </a:r>
            <a:r>
              <a:rPr lang="en-US" sz="2400" b="1" spc="-5" dirty="0">
                <a:cs typeface="Calibri"/>
              </a:rPr>
              <a:t>Information System (GIS): Images of </a:t>
            </a:r>
            <a:r>
              <a:rPr lang="en-US" sz="2400" b="1" spc="-5" dirty="0" smtClean="0">
                <a:cs typeface="Calibri"/>
              </a:rPr>
              <a:t>earth</a:t>
            </a:r>
          </a:p>
          <a:p>
            <a:pPr marL="812165" marR="5080" lvl="1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Real-time </a:t>
            </a:r>
            <a:r>
              <a:rPr lang="en-US" sz="2400" b="1" spc="-5" dirty="0">
                <a:cs typeface="Calibri"/>
              </a:rPr>
              <a:t>Database (RDB): Production, Supermarket -varying products </a:t>
            </a:r>
            <a:r>
              <a:rPr lang="en-US" sz="2400" b="1" spc="-5" dirty="0" smtClean="0">
                <a:cs typeface="Calibri"/>
              </a:rPr>
              <a:t>data</a:t>
            </a:r>
          </a:p>
          <a:p>
            <a:pPr marL="812165" marR="5080" lvl="1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 </a:t>
            </a:r>
            <a:r>
              <a:rPr lang="en-US" sz="2400" b="1" spc="-5" dirty="0">
                <a:cs typeface="Calibri"/>
              </a:rPr>
              <a:t>Warehouse (DW): Huge and Historical </a:t>
            </a:r>
            <a:r>
              <a:rPr lang="en-US" sz="2400" b="1" spc="-5" dirty="0" smtClean="0">
                <a:cs typeface="Calibri"/>
              </a:rPr>
              <a:t>data</a:t>
            </a:r>
          </a:p>
          <a:p>
            <a:pPr marL="354965" marR="5080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Database </a:t>
            </a:r>
            <a:r>
              <a:rPr lang="en-US" sz="2400" b="1" spc="-5" dirty="0">
                <a:cs typeface="Calibri"/>
              </a:rPr>
              <a:t>Management System (DBMS): </a:t>
            </a:r>
            <a:r>
              <a:rPr lang="en-US" sz="2400" b="1" spc="-5" dirty="0" smtClean="0">
                <a:cs typeface="Calibri"/>
              </a:rPr>
              <a:t>A set </a:t>
            </a:r>
            <a:r>
              <a:rPr lang="en-US" sz="2400" b="1" spc="-5" dirty="0">
                <a:cs typeface="Calibri"/>
              </a:rPr>
              <a:t>of Programs or software </a:t>
            </a:r>
            <a:r>
              <a:rPr lang="en-US" sz="2400" b="1" spc="-5" dirty="0" smtClean="0">
                <a:cs typeface="Calibri"/>
              </a:rPr>
              <a:t>used to </a:t>
            </a:r>
            <a:r>
              <a:rPr lang="en-US" sz="2400" b="1" spc="-5" dirty="0">
                <a:cs typeface="Calibri"/>
              </a:rPr>
              <a:t>define, store and manipulate the </a:t>
            </a:r>
            <a:r>
              <a:rPr lang="en-US" sz="2400" b="1" spc="-5" dirty="0" smtClean="0">
                <a:cs typeface="Calibri"/>
              </a:rPr>
              <a:t>database</a:t>
            </a:r>
          </a:p>
          <a:p>
            <a:pPr marL="354965" marR="5080" indent="-3429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US" sz="2400" b="1" spc="-5" dirty="0" smtClean="0">
                <a:cs typeface="Calibri"/>
              </a:rPr>
              <a:t>DB+DBMS=DBS </a:t>
            </a:r>
            <a:r>
              <a:rPr lang="en-US" sz="2400" b="1" spc="-5" dirty="0">
                <a:cs typeface="Calibri"/>
              </a:rPr>
              <a:t>(Database </a:t>
            </a:r>
            <a:r>
              <a:rPr lang="en-US" sz="2400" b="1" spc="-5" dirty="0" smtClean="0">
                <a:cs typeface="Calibri"/>
              </a:rPr>
              <a:t>System)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429000" y="6453144"/>
            <a:ext cx="26631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</a:t>
            </a:r>
            <a:r>
              <a:rPr spc="-5" dirty="0" smtClean="0"/>
              <a:t>:</a:t>
            </a:r>
            <a:r>
              <a:rPr spc="-65" dirty="0" smtClean="0"/>
              <a:t> </a:t>
            </a:r>
            <a:r>
              <a:rPr lang="en-US" spc="-5" dirty="0" smtClean="0"/>
              <a:t>Database Management System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152400"/>
            <a:ext cx="6841743" cy="369332"/>
          </a:xfrm>
        </p:spPr>
        <p:txBody>
          <a:bodyPr/>
          <a:lstStyle/>
          <a:p>
            <a:r>
              <a:rPr lang="en-US" sz="2400" dirty="0">
                <a:latin typeface="Calibri (Body)"/>
              </a:rPr>
              <a:t>Database Management System (DBMS</a:t>
            </a:r>
            <a:r>
              <a:rPr lang="en-US" sz="2400" dirty="0" smtClean="0">
                <a:latin typeface="Calibri (Body)"/>
              </a:rPr>
              <a:t>) </a:t>
            </a:r>
            <a:endParaRPr lang="en-US" sz="2400" dirty="0">
              <a:latin typeface="Calibri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153400" cy="385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DBMS </a:t>
            </a:r>
            <a:r>
              <a:rPr lang="en-US" sz="2400" b="1" spc="-5" dirty="0">
                <a:cs typeface="Calibri"/>
              </a:rPr>
              <a:t>contains information about a particular </a:t>
            </a:r>
            <a:r>
              <a:rPr lang="en-US" sz="2400" b="1" spc="-5" dirty="0" smtClean="0">
                <a:cs typeface="Calibri"/>
              </a:rPr>
              <a:t>enterprise.</a:t>
            </a:r>
          </a:p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DBMS is:</a:t>
            </a:r>
          </a:p>
          <a:p>
            <a:pPr marL="800100" lvl="1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 </a:t>
            </a:r>
            <a:r>
              <a:rPr lang="en-US" sz="2400" spc="-5" dirty="0">
                <a:cs typeface="Calibri"/>
              </a:rPr>
              <a:t>Collection of interrelated </a:t>
            </a:r>
            <a:r>
              <a:rPr lang="en-US" sz="2400" spc="-5" dirty="0" smtClean="0">
                <a:cs typeface="Calibri"/>
              </a:rPr>
              <a:t>data</a:t>
            </a:r>
          </a:p>
          <a:p>
            <a:pPr marL="800100" lvl="1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 </a:t>
            </a:r>
            <a:r>
              <a:rPr lang="en-US" sz="2400" spc="-5" dirty="0">
                <a:cs typeface="Calibri"/>
              </a:rPr>
              <a:t>Set of programs to access the </a:t>
            </a:r>
            <a:r>
              <a:rPr lang="en-US" sz="2400" spc="-5" dirty="0" smtClean="0">
                <a:cs typeface="Calibri"/>
              </a:rPr>
              <a:t>data</a:t>
            </a:r>
          </a:p>
          <a:p>
            <a:pPr marL="800100" lvl="1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An </a:t>
            </a:r>
            <a:r>
              <a:rPr lang="en-US" sz="2400" spc="-5" dirty="0">
                <a:cs typeface="Calibri"/>
              </a:rPr>
              <a:t>environment that is both convenient and efficient to </a:t>
            </a:r>
            <a:r>
              <a:rPr lang="en-US" sz="2400" spc="-5" dirty="0" smtClean="0">
                <a:cs typeface="Calibri"/>
              </a:rPr>
              <a:t>use</a:t>
            </a:r>
          </a:p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DBMS </a:t>
            </a:r>
            <a:r>
              <a:rPr lang="en-US" sz="2400" b="1" spc="-5" dirty="0">
                <a:cs typeface="Calibri"/>
              </a:rPr>
              <a:t>stores data in such a way that it becomes easier to retrieve</a:t>
            </a:r>
            <a:r>
              <a:rPr lang="en-US" sz="2400" b="1" spc="-5" dirty="0" smtClean="0">
                <a:cs typeface="Calibri"/>
              </a:rPr>
              <a:t>, manipulate </a:t>
            </a:r>
            <a:r>
              <a:rPr lang="en-US" sz="2400" b="1" spc="-5" dirty="0">
                <a:cs typeface="Calibri"/>
              </a:rPr>
              <a:t>and produce </a:t>
            </a:r>
            <a:r>
              <a:rPr lang="en-US" sz="2400" b="1" spc="-5" dirty="0" smtClean="0">
                <a:cs typeface="Calibri"/>
              </a:rPr>
              <a:t>information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43400"/>
            <a:ext cx="3520116" cy="2133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86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49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917943" cy="369332"/>
          </a:xfrm>
        </p:spPr>
        <p:txBody>
          <a:bodyPr/>
          <a:lstStyle/>
          <a:p>
            <a:r>
              <a:rPr lang="en-US" sz="2400" dirty="0"/>
              <a:t>Characteristics of the Database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990600"/>
            <a:ext cx="8839200" cy="640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</a:t>
            </a:r>
            <a:r>
              <a:rPr lang="en-US" sz="2400" b="1" spc="-5" dirty="0" smtClean="0">
                <a:cs typeface="Calibri"/>
              </a:rPr>
              <a:t>Independence: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</a:t>
            </a:r>
            <a:r>
              <a:rPr lang="en-US" sz="2400" spc="-5" dirty="0">
                <a:cs typeface="Calibri"/>
              </a:rPr>
              <a:t>ability to change the structure of the </a:t>
            </a:r>
            <a:r>
              <a:rPr lang="en-US" sz="2400" spc="-5" dirty="0" smtClean="0">
                <a:cs typeface="Calibri"/>
              </a:rPr>
              <a:t>database </a:t>
            </a:r>
            <a:r>
              <a:rPr lang="en-US" sz="2400" spc="-5" dirty="0">
                <a:cs typeface="Calibri"/>
              </a:rPr>
              <a:t>without affecting the programs that access the data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is achieved by separating the logical and physical aspects of the </a:t>
            </a:r>
            <a:r>
              <a:rPr lang="en-US" sz="2400" spc="-5" dirty="0" smtClean="0">
                <a:cs typeface="Calibri"/>
              </a:rPr>
              <a:t>database.</a:t>
            </a: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It allows </a:t>
            </a:r>
            <a:r>
              <a:rPr lang="en-US" sz="2400" spc="-5" dirty="0">
                <a:cs typeface="Calibri"/>
              </a:rPr>
              <a:t>the database administrator to make changes to the physical structure without affecting the logical structure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347472" lvl="1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</a:t>
            </a:r>
            <a:r>
              <a:rPr lang="en-US" sz="2400" b="1" spc="-5" dirty="0" smtClean="0">
                <a:cs typeface="Calibri"/>
              </a:rPr>
              <a:t>Integrity:</a:t>
            </a: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refers to the accuracy and consistency of the data in the database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4672" lvl="2" indent="-347472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database approach uses a variety of techniques to ensure data integrity, such as data validation, data constraints, and </a:t>
            </a:r>
            <a:r>
              <a:rPr lang="en-US" sz="2400" spc="-5" dirty="0" smtClean="0">
                <a:cs typeface="Calibri"/>
              </a:rPr>
              <a:t>data </a:t>
            </a:r>
            <a:r>
              <a:rPr lang="en-US" sz="2400" spc="-5" dirty="0">
                <a:cs typeface="Calibri"/>
              </a:rPr>
              <a:t>normalization.</a:t>
            </a:r>
            <a:endParaRPr lang="en-US" sz="2400" spc="-5" dirty="0">
              <a:cs typeface="Calibri"/>
            </a:endParaRPr>
          </a:p>
          <a:p>
            <a:pPr marL="804672" lvl="2" indent="-347472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 smtClean="0">
              <a:cs typeface="Calibri"/>
            </a:endParaRPr>
          </a:p>
          <a:p>
            <a:pPr marL="804672" lvl="2" indent="-347472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5869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874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0317"/>
            <a:ext cx="6765543" cy="369332"/>
          </a:xfrm>
        </p:spPr>
        <p:txBody>
          <a:bodyPr/>
          <a:lstStyle/>
          <a:p>
            <a:r>
              <a:rPr lang="en-US" sz="2400" dirty="0"/>
              <a:t>Characteristics of the Database </a:t>
            </a:r>
            <a:r>
              <a:rPr lang="en-US" sz="2400" dirty="0" smtClean="0"/>
              <a:t>Approach (Cont.)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305800" cy="10366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</a:t>
            </a:r>
            <a:r>
              <a:rPr lang="en-US" sz="2400" b="1" spc="-5" dirty="0" smtClean="0">
                <a:cs typeface="Calibri"/>
              </a:rPr>
              <a:t>Sharing: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refers to the ability of multiple users to access and update the data in the database at the same time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 variety </a:t>
            </a:r>
            <a:r>
              <a:rPr lang="en-US" sz="2400" spc="-5" dirty="0">
                <a:cs typeface="Calibri"/>
              </a:rPr>
              <a:t>of techniques to ensure data sharing, such as locking and concurrency control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b="1" spc="-5" dirty="0" smtClean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Backup and </a:t>
            </a:r>
            <a:r>
              <a:rPr lang="en-US" sz="2400" b="1" spc="-5" dirty="0" smtClean="0">
                <a:cs typeface="Calibri"/>
              </a:rPr>
              <a:t>Recovery: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Ability </a:t>
            </a:r>
            <a:r>
              <a:rPr lang="en-US" sz="2400" spc="-5" dirty="0">
                <a:cs typeface="Calibri"/>
              </a:rPr>
              <a:t>to back up and recover data. </a:t>
            </a:r>
            <a:endParaRPr lang="en-US" sz="2400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is important in case of system failures or other unexpected events that may cause data loss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 variety </a:t>
            </a:r>
            <a:r>
              <a:rPr lang="en-US" sz="2400" spc="-5" dirty="0">
                <a:cs typeface="Calibri"/>
              </a:rPr>
              <a:t>of techniques to ensure that data can be backed up and recovered, such as database backups, transaction logs, and replication.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038600" y="6477000"/>
            <a:ext cx="2663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01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066800"/>
            <a:ext cx="8229600" cy="99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cs typeface="Calibri"/>
              </a:rPr>
              <a:t>Scalability: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refers to the ability of the database to handle a large amount of data and a large number of users without performance degradation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 variety </a:t>
            </a:r>
            <a:r>
              <a:rPr lang="en-US" sz="2400" spc="-5" dirty="0">
                <a:cs typeface="Calibri"/>
              </a:rPr>
              <a:t>of techniques to ensure scalability, such as horizontal scaling and vertical scaling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spc="-5" dirty="0">
              <a:cs typeface="Calibri"/>
            </a:endParaRP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Consistency</a:t>
            </a:r>
            <a:r>
              <a:rPr lang="en-US" sz="2400" b="1" spc="-5" dirty="0" smtClean="0">
                <a:cs typeface="Calibri"/>
              </a:rPr>
              <a:t>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database technique presents consistency in records storage and retrieval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Consistency is maintained </a:t>
            </a:r>
            <a:r>
              <a:rPr lang="en-US" sz="2400" spc="-5" dirty="0" smtClean="0">
                <a:cs typeface="Calibri"/>
              </a:rPr>
              <a:t>by </a:t>
            </a:r>
            <a:r>
              <a:rPr lang="en-US" sz="2400" spc="-5" dirty="0">
                <a:cs typeface="Calibri"/>
              </a:rPr>
              <a:t>using guidelines and constraints that make certain that records are entered and saved in the ideal format.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0317"/>
            <a:ext cx="6765543" cy="369332"/>
          </a:xfrm>
        </p:spPr>
        <p:txBody>
          <a:bodyPr/>
          <a:lstStyle/>
          <a:p>
            <a:r>
              <a:rPr lang="en-US" sz="2400" dirty="0"/>
              <a:t>Characteristics of the Database </a:t>
            </a:r>
            <a:r>
              <a:rPr lang="en-US" sz="2400" dirty="0" smtClean="0"/>
              <a:t>Approach (Cont.)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4724400" y="6477000"/>
            <a:ext cx="2667000" cy="152400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52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14400"/>
            <a:ext cx="8305800" cy="8941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Concurrent Access</a:t>
            </a:r>
            <a:r>
              <a:rPr lang="en-US" sz="2400" b="1" spc="-5" dirty="0" smtClean="0">
                <a:cs typeface="Calibri"/>
              </a:rPr>
              <a:t>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Multiple users can get entry to the equal facts simultaneously, ensuring that records are available to all customers in </a:t>
            </a:r>
            <a:r>
              <a:rPr lang="en-US" sz="2400" spc="-5" dirty="0" smtClean="0">
                <a:cs typeface="Calibri"/>
              </a:rPr>
              <a:t>real time.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is finished </a:t>
            </a:r>
            <a:r>
              <a:rPr lang="en-US" sz="2400" spc="-5" dirty="0" smtClean="0">
                <a:cs typeface="Calibri"/>
              </a:rPr>
              <a:t>by </a:t>
            </a:r>
            <a:r>
              <a:rPr lang="en-US" sz="2400" spc="-5" dirty="0">
                <a:cs typeface="Calibri"/>
              </a:rPr>
              <a:t>using locking mechanisms that save </a:t>
            </a:r>
            <a:r>
              <a:rPr lang="en-US" sz="2400" spc="-5" dirty="0" smtClean="0">
                <a:cs typeface="Calibri"/>
              </a:rPr>
              <a:t>multiple </a:t>
            </a:r>
            <a:r>
              <a:rPr lang="en-US" sz="2400" spc="-5" dirty="0">
                <a:cs typeface="Calibri"/>
              </a:rPr>
              <a:t>customers from modifying </a:t>
            </a:r>
            <a:r>
              <a:rPr lang="en-US" sz="2400" spc="-5" dirty="0" smtClean="0">
                <a:cs typeface="Calibri"/>
              </a:rPr>
              <a:t>identical </a:t>
            </a:r>
            <a:r>
              <a:rPr lang="en-US" sz="2400" spc="-5" dirty="0">
                <a:cs typeface="Calibri"/>
              </a:rPr>
              <a:t>facts concurrently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400" b="1" spc="-5" dirty="0" smtClean="0">
              <a:cs typeface="Calibri"/>
            </a:endParaRPr>
          </a:p>
          <a:p>
            <a:pPr marL="285750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</a:t>
            </a:r>
            <a:r>
              <a:rPr lang="en-US" sz="2400" b="1" spc="-5" dirty="0" smtClean="0">
                <a:cs typeface="Calibri"/>
              </a:rPr>
              <a:t>Replication: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copying records from one server to any other, providing redundancy, and improving data availability.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By </a:t>
            </a:r>
            <a:r>
              <a:rPr lang="en-US" sz="2400" spc="-5" dirty="0">
                <a:cs typeface="Calibri"/>
              </a:rPr>
              <a:t>replicating information throughout multiple servers, groups can ensure that information is available in the occasion of a server failure.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 smtClean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spc="-5" dirty="0"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0317"/>
            <a:ext cx="6765543" cy="369332"/>
          </a:xfrm>
        </p:spPr>
        <p:txBody>
          <a:bodyPr/>
          <a:lstStyle/>
          <a:p>
            <a:r>
              <a:rPr lang="en-US" sz="2400" dirty="0"/>
              <a:t>Characteristics of the Database </a:t>
            </a:r>
            <a:r>
              <a:rPr lang="en-US" sz="2400" dirty="0" smtClean="0"/>
              <a:t>Approach (Cont.)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823714" y="6477000"/>
            <a:ext cx="2643886" cy="45719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902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317"/>
            <a:ext cx="6689343" cy="369332"/>
          </a:xfrm>
        </p:spPr>
        <p:txBody>
          <a:bodyPr/>
          <a:lstStyle/>
          <a:p>
            <a:r>
              <a:rPr lang="en-US" sz="2400" dirty="0">
                <a:latin typeface="Calibri (Body)"/>
              </a:rPr>
              <a:t>Advantages </a:t>
            </a:r>
            <a:r>
              <a:rPr lang="en-US" sz="2400" dirty="0" smtClean="0">
                <a:latin typeface="Calibri (Body)"/>
              </a:rPr>
              <a:t>of DBMS</a:t>
            </a:r>
            <a:endParaRPr lang="en-US" sz="2400" dirty="0">
              <a:latin typeface="Calibri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8077200" cy="554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</a:t>
            </a:r>
            <a:r>
              <a:rPr lang="en-US" sz="2400" b="1" spc="-5" dirty="0">
                <a:cs typeface="Calibri"/>
              </a:rPr>
              <a:t>Security:</a:t>
            </a: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Only </a:t>
            </a:r>
            <a:r>
              <a:rPr lang="en-US" sz="2400" spc="-5" dirty="0">
                <a:cs typeface="Calibri"/>
              </a:rPr>
              <a:t>users authorized must be allowed to access the database and their identity must be authenticated using </a:t>
            </a:r>
            <a:r>
              <a:rPr lang="en-US" sz="2400" spc="-5" dirty="0" smtClean="0">
                <a:cs typeface="Calibri"/>
              </a:rPr>
              <a:t>a username </a:t>
            </a:r>
            <a:r>
              <a:rPr lang="en-US" sz="2400" spc="-5" dirty="0">
                <a:cs typeface="Calibri"/>
              </a:rPr>
              <a:t>and password. </a:t>
            </a:r>
            <a:endParaRPr lang="en-US" sz="2400" spc="-5" dirty="0">
              <a:cs typeface="Calibri"/>
            </a:endParaRP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Unauthorized </a:t>
            </a:r>
            <a:r>
              <a:rPr lang="en-US" sz="2400" spc="-5" dirty="0">
                <a:cs typeface="Calibri"/>
              </a:rPr>
              <a:t>users shouldn’t be allowed to access the database under any circumstances as it </a:t>
            </a:r>
            <a:r>
              <a:rPr lang="en-US" sz="2400" spc="-5" dirty="0" smtClean="0">
                <a:cs typeface="Calibri"/>
              </a:rPr>
              <a:t>violates integrity </a:t>
            </a:r>
            <a:r>
              <a:rPr lang="en-US" sz="2400" spc="-5" dirty="0">
                <a:cs typeface="Calibri"/>
              </a:rPr>
              <a:t>constraints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</a:t>
            </a:r>
            <a:r>
              <a:rPr lang="en-US" sz="2400" b="1" spc="-5" dirty="0" smtClean="0">
                <a:cs typeface="Calibri"/>
              </a:rPr>
              <a:t>Centralization:</a:t>
            </a:r>
            <a:endParaRPr lang="en-US" sz="2400" b="1" spc="-5" dirty="0">
              <a:cs typeface="Calibri"/>
            </a:endParaRP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DBMS provides a centralized repository for data storage, allowing multiple users and applications to access and manage data from a single location. </a:t>
            </a:r>
            <a:endParaRPr lang="en-US" sz="2400" spc="-5" dirty="0" smtClean="0">
              <a:cs typeface="Calibri"/>
            </a:endParaRPr>
          </a:p>
          <a:p>
            <a:pPr marL="742950" lvl="1" indent="-28575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This </a:t>
            </a:r>
            <a:r>
              <a:rPr lang="en-US" sz="2400" spc="-5" dirty="0">
                <a:cs typeface="Calibri"/>
              </a:rPr>
              <a:t>centralization helps maintain data consistency and integrity.</a:t>
            </a:r>
            <a:endParaRPr lang="en-US" sz="2400" spc="-5" dirty="0"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145711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4128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4691888" cy="369332"/>
          </a:xfrm>
        </p:spPr>
        <p:txBody>
          <a:bodyPr/>
          <a:lstStyle/>
          <a:p>
            <a:r>
              <a:rPr lang="en-US" sz="2400" dirty="0"/>
              <a:t>Advantages of </a:t>
            </a:r>
            <a:r>
              <a:rPr lang="en-US" sz="2400" dirty="0" smtClean="0"/>
              <a:t>DBMS (Cont.)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8001000" cy="546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Redundancy Control: 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DBMS </a:t>
            </a:r>
            <a:r>
              <a:rPr lang="en-US" sz="2400" spc="-5" dirty="0">
                <a:cs typeface="Calibri"/>
              </a:rPr>
              <a:t>minimizes data redundancy by supporting normalization techniques, reducing storage </a:t>
            </a:r>
            <a:r>
              <a:rPr lang="en-US" sz="2400" spc="-5" dirty="0">
                <a:cs typeface="Calibri"/>
              </a:rPr>
              <a:t>requirements, </a:t>
            </a:r>
            <a:r>
              <a:rPr lang="en-US" sz="2400" spc="-5" dirty="0">
                <a:cs typeface="Calibri"/>
              </a:rPr>
              <a:t>and ensuring consistency across the </a:t>
            </a:r>
            <a:r>
              <a:rPr lang="en-US" sz="2400" spc="-5" dirty="0">
                <a:cs typeface="Calibri"/>
              </a:rPr>
              <a:t>database.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Faster </a:t>
            </a:r>
            <a:r>
              <a:rPr lang="en-US" sz="2400" b="1" spc="-5" dirty="0">
                <a:cs typeface="Calibri"/>
              </a:rPr>
              <a:t>Data Access</a:t>
            </a: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The database management system helps the users to produce quick answers to queries making data accessing accurate and faster</a:t>
            </a:r>
            <a:r>
              <a:rPr lang="en-US" sz="2400" spc="-5" dirty="0" smtClean="0">
                <a:cs typeface="Calibri"/>
              </a:rPr>
              <a:t>.</a:t>
            </a:r>
          </a:p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Data Analytics Support: </a:t>
            </a:r>
            <a:endParaRPr lang="en-US" sz="2400" b="1" spc="-5" dirty="0" smtClean="0">
              <a:cs typeface="Calibri"/>
            </a:endParaRPr>
          </a:p>
          <a:p>
            <a:pPr marL="800100" lvl="1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Many </a:t>
            </a:r>
            <a:r>
              <a:rPr lang="en-US" sz="2400" spc="-5" dirty="0">
                <a:cs typeface="Calibri"/>
              </a:rPr>
              <a:t>modern DBMSs include support for advanced data analytics and reporting features, making it easier to extract meaningful insights from the data.</a:t>
            </a:r>
            <a:endParaRPr lang="en-US" sz="2400" spc="-5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29000" y="6528936"/>
            <a:ext cx="2891791" cy="2429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5187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1029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(Body)</vt:lpstr>
      <vt:lpstr>Times New Roman</vt:lpstr>
      <vt:lpstr>Wingdings</vt:lpstr>
      <vt:lpstr>Office Theme</vt:lpstr>
      <vt:lpstr>Course Name: Database Management System Course Code: CS116   </vt:lpstr>
      <vt:lpstr>Introduction to DBMS </vt:lpstr>
      <vt:lpstr>Database Management System (DBMS) </vt:lpstr>
      <vt:lpstr>Characteristics of the Database Approach</vt:lpstr>
      <vt:lpstr>Characteristics of the Database Approach (Cont.)</vt:lpstr>
      <vt:lpstr>Characteristics of the Database Approach (Cont.)</vt:lpstr>
      <vt:lpstr>Characteristics of the Database Approach (Cont.)</vt:lpstr>
      <vt:lpstr>Advantages of DBMS</vt:lpstr>
      <vt:lpstr>Advantages of DBMS (Cont.)</vt:lpstr>
      <vt:lpstr>PowerPoint Presentation</vt:lpstr>
      <vt:lpstr>Disadvantages of DBMS </vt:lpstr>
      <vt:lpstr>Disadvantages of DBMS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41</cp:revision>
  <dcterms:created xsi:type="dcterms:W3CDTF">2023-01-04T06:48:10Z</dcterms:created>
  <dcterms:modified xsi:type="dcterms:W3CDTF">2023-08-06T10:17:00Z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