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40" r:id="rId3"/>
    <p:sldId id="374" r:id="rId4"/>
    <p:sldId id="352" r:id="rId5"/>
    <p:sldId id="368" r:id="rId6"/>
    <p:sldId id="375" r:id="rId7"/>
    <p:sldId id="372" r:id="rId8"/>
    <p:sldId id="378" r:id="rId9"/>
    <p:sldId id="384" r:id="rId10"/>
    <p:sldId id="376" r:id="rId11"/>
    <p:sldId id="381" r:id="rId12"/>
    <p:sldId id="380" r:id="rId13"/>
    <p:sldId id="385" r:id="rId14"/>
    <p:sldId id="379" r:id="rId15"/>
    <p:sldId id="382" r:id="rId16"/>
    <p:sldId id="383" r:id="rId17"/>
    <p:sldId id="373" r:id="rId18"/>
    <p:sldId id="386" r:id="rId19"/>
    <p:sldId id="387" r:id="rId20"/>
    <p:sldId id="388" r:id="rId21"/>
    <p:sldId id="369" r:id="rId22"/>
    <p:sldId id="370" r:id="rId23"/>
    <p:sldId id="371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8" r:id="rId32"/>
    <p:sldId id="399" r:id="rId33"/>
    <p:sldId id="403" r:id="rId34"/>
    <p:sldId id="396" r:id="rId35"/>
    <p:sldId id="397" r:id="rId36"/>
    <p:sldId id="400" r:id="rId37"/>
    <p:sldId id="401" r:id="rId38"/>
    <p:sldId id="402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8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| Haruday |" userId="c9eadbf10b3699c8" providerId="LiveId" clId="{7E317EB8-135D-487E-9B27-185886CC8AA1}"/>
    <pc:docChg chg="undo custSel addSld modSld">
      <pc:chgData name="| Haruday |" userId="c9eadbf10b3699c8" providerId="LiveId" clId="{7E317EB8-135D-487E-9B27-185886CC8AA1}" dt="2023-10-20T04:20:02.312" v="274" actId="1076"/>
      <pc:docMkLst>
        <pc:docMk/>
      </pc:docMkLst>
      <pc:sldChg chg="modSp mod">
        <pc:chgData name="| Haruday |" userId="c9eadbf10b3699c8" providerId="LiveId" clId="{7E317EB8-135D-487E-9B27-185886CC8AA1}" dt="2023-10-20T03:36:34.970" v="3" actId="20577"/>
        <pc:sldMkLst>
          <pc:docMk/>
          <pc:sldMk cId="906003682" sldId="391"/>
        </pc:sldMkLst>
        <pc:spChg chg="mod">
          <ac:chgData name="| Haruday |" userId="c9eadbf10b3699c8" providerId="LiveId" clId="{7E317EB8-135D-487E-9B27-185886CC8AA1}" dt="2023-10-20T03:36:34.970" v="3" actId="20577"/>
          <ac:spMkLst>
            <pc:docMk/>
            <pc:sldMk cId="906003682" sldId="391"/>
            <ac:spMk id="3" creationId="{00000000-0000-0000-0000-000000000000}"/>
          </ac:spMkLst>
        </pc:spChg>
        <pc:picChg chg="mod">
          <ac:chgData name="| Haruday |" userId="c9eadbf10b3699c8" providerId="LiveId" clId="{7E317EB8-135D-487E-9B27-185886CC8AA1}" dt="2023-10-20T03:33:11.989" v="0" actId="14100"/>
          <ac:picMkLst>
            <pc:docMk/>
            <pc:sldMk cId="906003682" sldId="391"/>
            <ac:picMk id="1027" creationId="{00000000-0000-0000-0000-000000000000}"/>
          </ac:picMkLst>
        </pc:picChg>
      </pc:sldChg>
      <pc:sldChg chg="modSp mod">
        <pc:chgData name="| Haruday |" userId="c9eadbf10b3699c8" providerId="LiveId" clId="{7E317EB8-135D-487E-9B27-185886CC8AA1}" dt="2023-10-20T03:40:03.090" v="12" actId="115"/>
        <pc:sldMkLst>
          <pc:docMk/>
          <pc:sldMk cId="1231361419" sldId="392"/>
        </pc:sldMkLst>
        <pc:spChg chg="mod">
          <ac:chgData name="| Haruday |" userId="c9eadbf10b3699c8" providerId="LiveId" clId="{7E317EB8-135D-487E-9B27-185886CC8AA1}" dt="2023-10-20T03:40:03.090" v="12" actId="115"/>
          <ac:spMkLst>
            <pc:docMk/>
            <pc:sldMk cId="1231361419" sldId="392"/>
            <ac:spMk id="5" creationId="{00000000-0000-0000-0000-000000000000}"/>
          </ac:spMkLst>
        </pc:spChg>
      </pc:sldChg>
      <pc:sldChg chg="modSp mod">
        <pc:chgData name="| Haruday |" userId="c9eadbf10b3699c8" providerId="LiveId" clId="{7E317EB8-135D-487E-9B27-185886CC8AA1}" dt="2023-10-20T03:43:28.407" v="13" actId="1076"/>
        <pc:sldMkLst>
          <pc:docMk/>
          <pc:sldMk cId="1323430132" sldId="393"/>
        </pc:sldMkLst>
        <pc:spChg chg="mod">
          <ac:chgData name="| Haruday |" userId="c9eadbf10b3699c8" providerId="LiveId" clId="{7E317EB8-135D-487E-9B27-185886CC8AA1}" dt="2023-10-20T03:43:28.407" v="13" actId="1076"/>
          <ac:spMkLst>
            <pc:docMk/>
            <pc:sldMk cId="1323430132" sldId="393"/>
            <ac:spMk id="3" creationId="{00000000-0000-0000-0000-000000000000}"/>
          </ac:spMkLst>
        </pc:spChg>
      </pc:sldChg>
      <pc:sldChg chg="modSp mod">
        <pc:chgData name="| Haruday |" userId="c9eadbf10b3699c8" providerId="LiveId" clId="{7E317EB8-135D-487E-9B27-185886CC8AA1}" dt="2023-10-20T04:20:02.312" v="274" actId="1076"/>
        <pc:sldMkLst>
          <pc:docMk/>
          <pc:sldMk cId="1875822999" sldId="397"/>
        </pc:sldMkLst>
        <pc:picChg chg="mod">
          <ac:chgData name="| Haruday |" userId="c9eadbf10b3699c8" providerId="LiveId" clId="{7E317EB8-135D-487E-9B27-185886CC8AA1}" dt="2023-10-20T04:20:02.312" v="274" actId="1076"/>
          <ac:picMkLst>
            <pc:docMk/>
            <pc:sldMk cId="1875822999" sldId="397"/>
            <ac:picMk id="3" creationId="{00000000-0000-0000-0000-000000000000}"/>
          </ac:picMkLst>
        </pc:picChg>
      </pc:sldChg>
      <pc:sldChg chg="addSp delSp modSp mod">
        <pc:chgData name="| Haruday |" userId="c9eadbf10b3699c8" providerId="LiveId" clId="{7E317EB8-135D-487E-9B27-185886CC8AA1}" dt="2023-10-20T04:00:28.095" v="147" actId="20577"/>
        <pc:sldMkLst>
          <pc:docMk/>
          <pc:sldMk cId="3156285614" sldId="398"/>
        </pc:sldMkLst>
        <pc:spChg chg="mod">
          <ac:chgData name="| Haruday |" userId="c9eadbf10b3699c8" providerId="LiveId" clId="{7E317EB8-135D-487E-9B27-185886CC8AA1}" dt="2023-10-20T04:00:28.095" v="147" actId="20577"/>
          <ac:spMkLst>
            <pc:docMk/>
            <pc:sldMk cId="3156285614" sldId="398"/>
            <ac:spMk id="5" creationId="{00000000-0000-0000-0000-000000000000}"/>
          </ac:spMkLst>
        </pc:spChg>
        <pc:graphicFrameChg chg="mod modGraphic">
          <ac:chgData name="| Haruday |" userId="c9eadbf10b3699c8" providerId="LiveId" clId="{7E317EB8-135D-487E-9B27-185886CC8AA1}" dt="2023-10-20T03:58:05.824" v="101" actId="1076"/>
          <ac:graphicFrameMkLst>
            <pc:docMk/>
            <pc:sldMk cId="3156285614" sldId="398"/>
            <ac:graphicFrameMk id="7" creationId="{00000000-0000-0000-0000-000000000000}"/>
          </ac:graphicFrameMkLst>
        </pc:graphicFrameChg>
        <pc:picChg chg="add del">
          <ac:chgData name="| Haruday |" userId="c9eadbf10b3699c8" providerId="LiveId" clId="{7E317EB8-135D-487E-9B27-185886CC8AA1}" dt="2023-10-20T03:59:15.778" v="136" actId="22"/>
          <ac:picMkLst>
            <pc:docMk/>
            <pc:sldMk cId="3156285614" sldId="398"/>
            <ac:picMk id="6" creationId="{79D78173-58F1-BD64-76B2-40750297A202}"/>
          </ac:picMkLst>
        </pc:picChg>
        <pc:picChg chg="add del">
          <ac:chgData name="| Haruday |" userId="c9eadbf10b3699c8" providerId="LiveId" clId="{7E317EB8-135D-487E-9B27-185886CC8AA1}" dt="2023-10-20T03:59:15.586" v="135" actId="22"/>
          <ac:picMkLst>
            <pc:docMk/>
            <pc:sldMk cId="3156285614" sldId="398"/>
            <ac:picMk id="9" creationId="{0910A081-3B17-7E66-CFCC-5975151DF227}"/>
          </ac:picMkLst>
        </pc:picChg>
      </pc:sldChg>
      <pc:sldChg chg="delSp modSp mod">
        <pc:chgData name="| Haruday |" userId="c9eadbf10b3699c8" providerId="LiveId" clId="{7E317EB8-135D-487E-9B27-185886CC8AA1}" dt="2023-10-20T04:06:01.011" v="211" actId="21"/>
        <pc:sldMkLst>
          <pc:docMk/>
          <pc:sldMk cId="4020381297" sldId="399"/>
        </pc:sldMkLst>
        <pc:spChg chg="del mod">
          <ac:chgData name="| Haruday |" userId="c9eadbf10b3699c8" providerId="LiveId" clId="{7E317EB8-135D-487E-9B27-185886CC8AA1}" dt="2023-10-20T04:05:28.010" v="205" actId="21"/>
          <ac:spMkLst>
            <pc:docMk/>
            <pc:sldMk cId="4020381297" sldId="399"/>
            <ac:spMk id="3" creationId="{00000000-0000-0000-0000-000000000000}"/>
          </ac:spMkLst>
        </pc:spChg>
        <pc:spChg chg="mod">
          <ac:chgData name="| Haruday |" userId="c9eadbf10b3699c8" providerId="LiveId" clId="{7E317EB8-135D-487E-9B27-185886CC8AA1}" dt="2023-10-20T04:05:03.398" v="202" actId="14100"/>
          <ac:spMkLst>
            <pc:docMk/>
            <pc:sldMk cId="4020381297" sldId="399"/>
            <ac:spMk id="4" creationId="{00000000-0000-0000-0000-000000000000}"/>
          </ac:spMkLst>
        </pc:spChg>
        <pc:spChg chg="del mod">
          <ac:chgData name="| Haruday |" userId="c9eadbf10b3699c8" providerId="LiveId" clId="{7E317EB8-135D-487E-9B27-185886CC8AA1}" dt="2023-10-20T04:06:01.011" v="211" actId="21"/>
          <ac:spMkLst>
            <pc:docMk/>
            <pc:sldMk cId="4020381297" sldId="399"/>
            <ac:spMk id="6" creationId="{00000000-0000-0000-0000-000000000000}"/>
          </ac:spMkLst>
        </pc:spChg>
        <pc:graphicFrameChg chg="del">
          <ac:chgData name="| Haruday |" userId="c9eadbf10b3699c8" providerId="LiveId" clId="{7E317EB8-135D-487E-9B27-185886CC8AA1}" dt="2023-10-20T04:05:49.859" v="209" actId="21"/>
          <ac:graphicFrameMkLst>
            <pc:docMk/>
            <pc:sldMk cId="4020381297" sldId="399"/>
            <ac:graphicFrameMk id="5" creationId="{00000000-0000-0000-0000-000000000000}"/>
          </ac:graphicFrameMkLst>
        </pc:graphicFrameChg>
        <pc:graphicFrameChg chg="mod">
          <ac:chgData name="| Haruday |" userId="c9eadbf10b3699c8" providerId="LiveId" clId="{7E317EB8-135D-487E-9B27-185886CC8AA1}" dt="2023-10-20T04:05:03.680" v="203" actId="1076"/>
          <ac:graphicFrameMkLst>
            <pc:docMk/>
            <pc:sldMk cId="4020381297" sldId="399"/>
            <ac:graphicFrameMk id="7" creationId="{00000000-0000-0000-0000-000000000000}"/>
          </ac:graphicFrameMkLst>
        </pc:graphicFrameChg>
      </pc:sldChg>
      <pc:sldChg chg="addSp modSp new mod">
        <pc:chgData name="| Haruday |" userId="c9eadbf10b3699c8" providerId="LiveId" clId="{7E317EB8-135D-487E-9B27-185886CC8AA1}" dt="2023-10-20T04:09:32.278" v="273" actId="115"/>
        <pc:sldMkLst>
          <pc:docMk/>
          <pc:sldMk cId="1056774362" sldId="403"/>
        </pc:sldMkLst>
        <pc:spChg chg="add mod">
          <ac:chgData name="| Haruday |" userId="c9eadbf10b3699c8" providerId="LiveId" clId="{7E317EB8-135D-487E-9B27-185886CC8AA1}" dt="2023-10-20T04:09:32.278" v="273" actId="115"/>
          <ac:spMkLst>
            <pc:docMk/>
            <pc:sldMk cId="1056774362" sldId="403"/>
            <ac:spMk id="3" creationId="{3A4D20AF-B403-4E2F-3D18-B336103DB9FA}"/>
          </ac:spMkLst>
        </pc:spChg>
        <pc:spChg chg="add mod">
          <ac:chgData name="| Haruday |" userId="c9eadbf10b3699c8" providerId="LiveId" clId="{7E317EB8-135D-487E-9B27-185886CC8AA1}" dt="2023-10-20T04:08:57.323" v="271" actId="20577"/>
          <ac:spMkLst>
            <pc:docMk/>
            <pc:sldMk cId="1056774362" sldId="403"/>
            <ac:spMk id="5" creationId="{FD8E84A1-43C6-B446-A432-4E9E0FE448A0}"/>
          </ac:spMkLst>
        </pc:spChg>
        <pc:graphicFrameChg chg="add mod">
          <ac:chgData name="| Haruday |" userId="c9eadbf10b3699c8" providerId="LiveId" clId="{7E317EB8-135D-487E-9B27-185886CC8AA1}" dt="2023-10-20T04:08:50.332" v="268" actId="1076"/>
          <ac:graphicFrameMkLst>
            <pc:docMk/>
            <pc:sldMk cId="1056774362" sldId="403"/>
            <ac:graphicFrameMk id="4" creationId="{AA15FFA6-7FE6-F7F7-3877-8BB5B861889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5CF-1C06-4F58-A3A9-8A4F31660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br>
              <a:rPr lang="en-US" spc="-5" dirty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495800"/>
            <a:ext cx="7791450" cy="2893100"/>
          </a:xfrm>
        </p:spPr>
        <p:txBody>
          <a:bodyPr/>
          <a:lstStyle/>
          <a:p>
            <a:r>
              <a:rPr lang="en-US" dirty="0"/>
              <a:t>As per the above definition:</a:t>
            </a:r>
          </a:p>
          <a:p>
            <a:endParaRPr lang="en-US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in relation R having attributes X, Y and X is a composite attribute(</a:t>
            </a:r>
            <a:r>
              <a:rPr lang="en-US" b="1" dirty="0">
                <a:solidFill>
                  <a:srgbClr val="00B050"/>
                </a:solidFill>
              </a:rPr>
              <a:t>S#, C#) </a:t>
            </a:r>
            <a:r>
              <a:rPr lang="en-US" dirty="0"/>
              <a:t>and Y attribute is {Marks}.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subset of X composite attribute {S#},{C#} </a:t>
            </a:r>
            <a:r>
              <a:rPr lang="en-US" b="1" dirty="0">
                <a:solidFill>
                  <a:srgbClr val="FF0000"/>
                </a:solidFill>
              </a:rPr>
              <a:t>alone not functionally determine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   Y attribute(Marks)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86168"/>
            <a:ext cx="6553200" cy="332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78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4690383"/>
            <a:ext cx="7791450" cy="16619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Marks is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functionally dependent </a:t>
            </a:r>
            <a:r>
              <a:rPr lang="en-US" dirty="0"/>
              <a:t>on </a:t>
            </a:r>
            <a:r>
              <a:rPr lang="en-US" b="1" u="sng" dirty="0">
                <a:solidFill>
                  <a:srgbClr val="0070C0"/>
                </a:solidFill>
              </a:rPr>
              <a:t>S#, C#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>
                <a:solidFill>
                  <a:srgbClr val="00B050"/>
                </a:solidFill>
              </a:rPr>
              <a:t> a subset of S#, C#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means </a:t>
            </a:r>
            <a:r>
              <a:rPr lang="en-US" b="1" dirty="0">
                <a:solidFill>
                  <a:srgbClr val="C00000"/>
                </a:solidFill>
              </a:rPr>
              <a:t>Marks </a:t>
            </a:r>
            <a:r>
              <a:rPr lang="en-US" dirty="0"/>
              <a:t>can’t be determined either by </a:t>
            </a:r>
            <a:r>
              <a:rPr lang="en-US" b="1" dirty="0">
                <a:solidFill>
                  <a:srgbClr val="C00000"/>
                </a:solidFill>
              </a:rPr>
              <a:t>S# or C# alone.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be determined only using </a:t>
            </a:r>
            <a:r>
              <a:rPr lang="en-US" dirty="0">
                <a:solidFill>
                  <a:srgbClr val="C00000"/>
                </a:solidFill>
              </a:rPr>
              <a:t>S# and C# together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Hence, </a:t>
            </a: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fully dependent on </a:t>
            </a: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S#,C#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56434"/>
            <a:ext cx="7086600" cy="3566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9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675" y="952189"/>
            <a:ext cx="4086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Partial Functional Dependency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847" y="2720072"/>
            <a:ext cx="846824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If there is a relation R having attributes X and Y and X is functionally determined 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X→ 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is a composite attribute then a subset of X should not functionally determine 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509" y="15292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Rules :</a:t>
            </a:r>
          </a:p>
        </p:txBody>
      </p:sp>
      <p:sp>
        <p:nvSpPr>
          <p:cNvPr id="9" name="Round Single Corner Rectangle 8"/>
          <p:cNvSpPr/>
          <p:nvPr/>
        </p:nvSpPr>
        <p:spPr>
          <a:xfrm>
            <a:off x="346364" y="2026779"/>
            <a:ext cx="8763000" cy="17705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083" y="2283093"/>
            <a:ext cx="8468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there is a relation R having attributes X and Y.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Y is partially dependent on the attribute X only if it is dependent on a subset of attribute X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Simple Words 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Partial dependency refers to a situation in which a non-key attribute in a relational database table depends only on part of the primary key, instead of the entire key”</a:t>
            </a:r>
          </a:p>
        </p:txBody>
      </p:sp>
    </p:spTree>
    <p:extLst>
      <p:ext uri="{BB962C8B-B14F-4D97-AF65-F5344CB8AC3E}">
        <p14:creationId xmlns:p14="http://schemas.microsoft.com/office/powerpoint/2010/main" val="7615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10967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01280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95114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11826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835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47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533400" y="2777903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Suppose,  A = {SID, CLASS}</a:t>
            </a:r>
          </a:p>
          <a:p>
            <a:r>
              <a:rPr lang="en-US" dirty="0"/>
              <a:t>                  B = {NAME, AGE}</a:t>
            </a:r>
          </a:p>
          <a:p>
            <a:endParaRPr lang="en-US" b="1" dirty="0"/>
          </a:p>
          <a:p>
            <a:r>
              <a:rPr lang="en-US" b="1" u="sng" dirty="0"/>
              <a:t>Rule:</a:t>
            </a:r>
            <a:r>
              <a:rPr lang="en-US" b="1" dirty="0"/>
              <a:t>   </a:t>
            </a:r>
            <a:r>
              <a:rPr lang="en-US" dirty="0"/>
              <a:t>if we remove one attribute then the dependency is maintained then we can say it is partial.</a:t>
            </a:r>
          </a:p>
          <a:p>
            <a:endParaRPr lang="en-US" b="1" u="sng" dirty="0"/>
          </a:p>
          <a:p>
            <a:r>
              <a:rPr lang="en-US" b="1" dirty="0"/>
              <a:t>{SID} -&gt; {NAME}</a:t>
            </a:r>
          </a:p>
          <a:p>
            <a:r>
              <a:rPr lang="en-US" b="1" dirty="0"/>
              <a:t>{SID} -&gt; {AGE}</a:t>
            </a:r>
          </a:p>
          <a:p>
            <a:r>
              <a:rPr lang="en-US" b="1" dirty="0"/>
              <a:t>{CLASS} -&gt; {NAME}</a:t>
            </a:r>
          </a:p>
          <a:p>
            <a:r>
              <a:rPr lang="en-US" b="1" dirty="0"/>
              <a:t>{CLASS} -&gt; {AGE}</a:t>
            </a:r>
          </a:p>
          <a:p>
            <a:r>
              <a:rPr lang="en-US" b="1" dirty="0"/>
              <a:t>{SID,CLASS} -&gt; {NAME}</a:t>
            </a:r>
          </a:p>
          <a:p>
            <a:r>
              <a:rPr lang="en-US" b="1" dirty="0"/>
              <a:t>{SID,CLASS} -&gt; {AGE}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102766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5181600"/>
            <a:ext cx="292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it is a Partial dependency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985447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60587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517286"/>
            <a:ext cx="8553450" cy="180049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</a:t>
            </a:r>
            <a:r>
              <a:rPr lang="en-US" b="1" dirty="0">
                <a:solidFill>
                  <a:srgbClr val="FF0000"/>
                </a:solidFill>
              </a:rPr>
              <a:t>non-key attribute </a:t>
            </a:r>
            <a:r>
              <a:rPr lang="en-US" b="1" dirty="0"/>
              <a:t>(CTitle+ Lname ) </a:t>
            </a:r>
            <a:r>
              <a:rPr lang="en-US" dirty="0"/>
              <a:t>depend only primary key(C#),instead of the entire key </a:t>
            </a:r>
            <a:r>
              <a:rPr lang="en-US" b="1" u="sng" dirty="0">
                <a:solidFill>
                  <a:srgbClr val="0070C0"/>
                </a:solidFill>
              </a:rPr>
              <a:t>(S#, C#)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Here, (CTitle+ Lname ) is dependent on c#.</a:t>
            </a: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Hence, </a:t>
            </a:r>
            <a:r>
              <a:rPr lang="en-US" sz="2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(CTitle+ Lname )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</a:t>
            </a:r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partially dependent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2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S#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966872"/>
            <a:ext cx="6857999" cy="332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0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3733800" y="4335016"/>
            <a:ext cx="1301750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1928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89648" y="943057"/>
            <a:ext cx="449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Transitive Functional Dependency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509" y="15292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Rules :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346364" y="2026778"/>
            <a:ext cx="8575960" cy="208802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083" y="2283093"/>
            <a:ext cx="8468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a given relation R, there are three attributes X, Y, and Z.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is functionally dependent on X and Z is functionally dependent on 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there is an indirect dependency between X and Z. This is called (indirect) dependency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5539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79704" y="4372649"/>
            <a:ext cx="1163565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→ Y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→ Z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→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2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2438400" y="4316308"/>
            <a:ext cx="2895601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84834" y="4316308"/>
            <a:ext cx="1301750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019" y="4316308"/>
            <a:ext cx="1163565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→ Y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→ Z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→ 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667000" y="4432686"/>
            <a:ext cx="224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   Room#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      →    Lname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      →    Room#</a:t>
            </a:r>
            <a:endParaRPr lang="en-US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5618020" y="4335744"/>
            <a:ext cx="2895601" cy="106680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846620" y="4452122"/>
            <a:ext cx="253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   Grade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S#C#    →    Marks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S#C#    →    Grade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86584" y="5402544"/>
            <a:ext cx="780416" cy="3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154" y="5747910"/>
            <a:ext cx="395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</a:t>
            </a:r>
            <a:r>
              <a:rPr lang="en-US" b="1" dirty="0"/>
              <a:t>Room#</a:t>
            </a:r>
            <a:r>
              <a:rPr lang="en-US" dirty="0"/>
              <a:t> transitive dependent on </a:t>
            </a:r>
            <a:r>
              <a:rPr lang="en-US" b="1" dirty="0"/>
              <a:t>C#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7282" y="5913139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</a:t>
            </a:r>
            <a:r>
              <a:rPr lang="en-US" b="1" dirty="0"/>
              <a:t>Grade</a:t>
            </a:r>
            <a:r>
              <a:rPr lang="en-US" dirty="0"/>
              <a:t> transitive dependent on </a:t>
            </a:r>
            <a:r>
              <a:rPr lang="en-US" b="1" dirty="0"/>
              <a:t>S#C#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72200" y="5491830"/>
            <a:ext cx="381000" cy="44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6" y="904426"/>
            <a:ext cx="6934200" cy="332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14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216720" y="1327163"/>
            <a:ext cx="8575960" cy="140222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40208" y="722632"/>
            <a:ext cx="395518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Trivial functional dependency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340208" y="1512464"/>
            <a:ext cx="857596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In Trivial Functional Dependency, a dependent is always a subset of the determinant.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 i.e. If X → Y and Y is the subset of X, then it is called trivial functional dependency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01490"/>
              </p:ext>
            </p:extLst>
          </p:nvPr>
        </p:nvGraphicFramePr>
        <p:xfrm>
          <a:off x="1359407" y="2895724"/>
          <a:ext cx="6290586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96862">
                  <a:extLst>
                    <a:ext uri="{9D8B030D-6E8A-4147-A177-3AD203B41FA5}">
                      <a16:colId xmlns:a16="http://schemas.microsoft.com/office/drawing/2014/main" val="2394794679"/>
                    </a:ext>
                  </a:extLst>
                </a:gridCol>
                <a:gridCol w="2096862">
                  <a:extLst>
                    <a:ext uri="{9D8B030D-6E8A-4147-A177-3AD203B41FA5}">
                      <a16:colId xmlns:a16="http://schemas.microsoft.com/office/drawing/2014/main" val="1083360856"/>
                    </a:ext>
                  </a:extLst>
                </a:gridCol>
                <a:gridCol w="2096862">
                  <a:extLst>
                    <a:ext uri="{9D8B030D-6E8A-4147-A177-3AD203B41FA5}">
                      <a16:colId xmlns:a16="http://schemas.microsoft.com/office/drawing/2014/main" val="3303689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5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39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90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xyz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1657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938" y="4147066"/>
            <a:ext cx="85670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{roll_no, name} → {name}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trivial functional dependency since the dependent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subset of determinant set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{roll_no, name}.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{name} → {name}  </a:t>
            </a:r>
            <a:r>
              <a:rPr lang="en-US" altLang="en-US" sz="1600" dirty="0">
                <a:latin typeface="Arial" panose="020B0604020202020204" pitchFamily="34" charset="0"/>
              </a:rPr>
              <a:t>is a trivial functional dependency since the dependent </a:t>
            </a:r>
            <a:r>
              <a:rPr lang="en-US" altLang="en-US" sz="1600" b="1" dirty="0">
                <a:latin typeface="Arial" panose="020B0604020202020204" pitchFamily="34" charset="0"/>
              </a:rPr>
              <a:t>name</a:t>
            </a:r>
            <a:r>
              <a:rPr lang="en-US" altLang="en-US" sz="1600" dirty="0">
                <a:latin typeface="Arial" panose="020B0604020202020204" pitchFamily="34" charset="0"/>
              </a:rPr>
              <a:t> is a subset of determinant set </a:t>
            </a:r>
            <a:r>
              <a:rPr lang="en-US" altLang="en-US" sz="1600" b="1" dirty="0">
                <a:latin typeface="Arial" panose="020B0604020202020204" pitchFamily="34" charset="0"/>
              </a:rPr>
              <a:t>{name} </a:t>
            </a:r>
            <a:r>
              <a:rPr lang="en-US" altLang="en-US" sz="1600" dirty="0">
                <a:latin typeface="Arial" panose="020B0604020202020204" pitchFamily="34" charset="0"/>
              </a:rPr>
              <a:t>itself</a:t>
            </a:r>
            <a:r>
              <a:rPr lang="en-US" altLang="en-US" sz="1600" b="1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4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26822" y="1327163"/>
            <a:ext cx="9040978" cy="140222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26822" y="722632"/>
            <a:ext cx="458196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Non-Trivial functional dependency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007" y="1484970"/>
            <a:ext cx="9269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In Non-trivial functional dependency, the dependent is strictly not a subset of the determinant.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i.e. If X → Y and Y is not a subset of X, then it is called Non-trivial functional dependency.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4718"/>
              </p:ext>
            </p:extLst>
          </p:nvPr>
        </p:nvGraphicFramePr>
        <p:xfrm>
          <a:off x="1359407" y="2895724"/>
          <a:ext cx="6290586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96862">
                  <a:extLst>
                    <a:ext uri="{9D8B030D-6E8A-4147-A177-3AD203B41FA5}">
                      <a16:colId xmlns:a16="http://schemas.microsoft.com/office/drawing/2014/main" val="2394794679"/>
                    </a:ext>
                  </a:extLst>
                </a:gridCol>
                <a:gridCol w="2096862">
                  <a:extLst>
                    <a:ext uri="{9D8B030D-6E8A-4147-A177-3AD203B41FA5}">
                      <a16:colId xmlns:a16="http://schemas.microsoft.com/office/drawing/2014/main" val="1083360856"/>
                    </a:ext>
                  </a:extLst>
                </a:gridCol>
                <a:gridCol w="2096862">
                  <a:extLst>
                    <a:ext uri="{9D8B030D-6E8A-4147-A177-3AD203B41FA5}">
                      <a16:colId xmlns:a16="http://schemas.microsoft.com/office/drawing/2014/main" val="3303689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5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39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pqr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90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xyz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1657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938" y="4331732"/>
            <a:ext cx="85670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Here,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roll_no → name </a:t>
            </a:r>
            <a:r>
              <a:rPr lang="en-US" altLang="en-US" sz="1600" dirty="0">
                <a:latin typeface="Arial" panose="020B0604020202020204" pitchFamily="34" charset="0"/>
              </a:rPr>
              <a:t>is a non-trivial functional dependency since the dependent </a:t>
            </a:r>
            <a:r>
              <a:rPr lang="en-US" altLang="en-US" sz="1600" b="1" dirty="0">
                <a:latin typeface="Arial" panose="020B0604020202020204" pitchFamily="34" charset="0"/>
              </a:rPr>
              <a:t>name</a:t>
            </a:r>
            <a:r>
              <a:rPr lang="en-US" altLang="en-US" sz="1600" dirty="0">
                <a:latin typeface="Arial" panose="020B0604020202020204" pitchFamily="34" charset="0"/>
              </a:rPr>
              <a:t> is not a subset of determinant </a:t>
            </a:r>
            <a:r>
              <a:rPr lang="en-US" altLang="en-US" sz="1600" b="1" dirty="0">
                <a:latin typeface="Arial" panose="020B0604020202020204" pitchFamily="34" charset="0"/>
              </a:rPr>
              <a:t>roll_no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{roll_no, name} → age </a:t>
            </a:r>
            <a:r>
              <a:rPr lang="en-US" altLang="en-US" sz="1600" dirty="0">
                <a:latin typeface="Arial" panose="020B0604020202020204" pitchFamily="34" charset="0"/>
              </a:rPr>
              <a:t>is also a non-trivial functional dependency since </a:t>
            </a:r>
            <a:r>
              <a:rPr lang="en-US" altLang="en-US" sz="1600" b="1" dirty="0">
                <a:latin typeface="Arial" panose="020B0604020202020204" pitchFamily="34" charset="0"/>
              </a:rPr>
              <a:t>age</a:t>
            </a:r>
            <a:r>
              <a:rPr lang="en-US" altLang="en-US" sz="1600" dirty="0">
                <a:latin typeface="Arial" panose="020B0604020202020204" pitchFamily="34" charset="0"/>
              </a:rPr>
              <a:t> is not a subset of </a:t>
            </a:r>
            <a:r>
              <a:rPr lang="en-US" altLang="en-US" sz="1600" b="1" dirty="0">
                <a:latin typeface="Arial" panose="020B0604020202020204" pitchFamily="34" charset="0"/>
              </a:rPr>
              <a:t>{roll_no, name}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7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800" dirty="0"/>
              <a:t>Consider a relation R (N,P, Q,R,W) and 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/>
              <a:t>FDs {</a:t>
            </a:r>
            <a:r>
              <a:rPr lang="pt-BR" sz="2800" dirty="0"/>
              <a:t>PQW→ T, P → R, T → N, R → R</a:t>
            </a:r>
            <a:r>
              <a:rPr lang="en-US" sz="2800" dirty="0"/>
              <a:t>}.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/>
              <a:t>Find out :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/>
              <a:t>1. Trivial Functional Dependency 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/>
              <a:t>2. Non-trivial Functional Dependency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/>
              <a:t>3. Transitive dependency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/>
              <a:t> </a:t>
            </a:r>
          </a:p>
          <a:p>
            <a:pPr lvl="0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3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6274" y="2743200"/>
            <a:ext cx="7791450" cy="99347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C00000"/>
                </a:solidFill>
              </a:rPr>
              <a:t>NORMALIZATION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477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91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79663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/>
              <a:t>Consider a relation R (N, P, Q, R, W) and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FDs {</a:t>
            </a:r>
            <a:r>
              <a:rPr lang="pt-BR" sz="2400" dirty="0"/>
              <a:t>PQW→ T, P → R, T → N, R → R</a:t>
            </a:r>
            <a:r>
              <a:rPr lang="en-US" sz="2400" dirty="0"/>
              <a:t>}.</a:t>
            </a:r>
          </a:p>
          <a:p>
            <a:pPr lvl="0" algn="just">
              <a:lnSpc>
                <a:spcPct val="150000"/>
              </a:lnSpc>
            </a:pPr>
            <a:endParaRPr lang="en-US" sz="2400" dirty="0"/>
          </a:p>
          <a:p>
            <a:pPr lvl="0" algn="just">
              <a:lnSpc>
                <a:spcPct val="150000"/>
              </a:lnSpc>
            </a:pPr>
            <a:r>
              <a:rPr lang="en-US" sz="2400" dirty="0"/>
              <a:t>1. Trivial Functional Dependency   :  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C00000"/>
                </a:solidFill>
              </a:rPr>
              <a:t>R → R</a:t>
            </a:r>
            <a:endParaRPr lang="en-US" sz="2400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2.Non-trivial Functional Dependency : </a:t>
            </a:r>
            <a:r>
              <a:rPr lang="pt-BR" sz="2400" b="1" dirty="0">
                <a:solidFill>
                  <a:srgbClr val="C00000"/>
                </a:solidFill>
              </a:rPr>
              <a:t>PQW→ T, P → R, T → N</a:t>
            </a:r>
            <a:endParaRPr lang="en-US" sz="2400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3. Transitive dependency  : </a:t>
            </a:r>
            <a:r>
              <a:rPr lang="pt-BR" sz="2400" b="1" dirty="0">
                <a:solidFill>
                  <a:srgbClr val="C00000"/>
                </a:solidFill>
              </a:rPr>
              <a:t>PQW → N</a:t>
            </a:r>
            <a:endParaRPr lang="en-US" sz="2400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 </a:t>
            </a:r>
          </a:p>
          <a:p>
            <a:pPr lvl="0"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25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72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Functional Dependency – Armstrong’s Axioms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Armstrong's Axioms is a set of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a simple technique for reasoning about functional dependencies.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was developed by William W. Armstrong in 1974.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used to infer all the functional dependencies on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7465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33719"/>
              </p:ext>
            </p:extLst>
          </p:nvPr>
        </p:nvGraphicFramePr>
        <p:xfrm>
          <a:off x="20782" y="1828800"/>
          <a:ext cx="9123218" cy="4875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7738">
                  <a:extLst>
                    <a:ext uri="{9D8B030D-6E8A-4147-A177-3AD203B41FA5}">
                      <a16:colId xmlns:a16="http://schemas.microsoft.com/office/drawing/2014/main" val="1239309093"/>
                    </a:ext>
                  </a:extLst>
                </a:gridCol>
                <a:gridCol w="8265480">
                  <a:extLst>
                    <a:ext uri="{9D8B030D-6E8A-4147-A177-3AD203B41FA5}">
                      <a16:colId xmlns:a16="http://schemas.microsoft.com/office/drawing/2014/main" val="3267143495"/>
                    </a:ext>
                  </a:extLst>
                </a:gridCol>
              </a:tblGrid>
              <a:tr h="841044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1</a:t>
                      </a:r>
                    </a:p>
                  </a:txBody>
                  <a:tcPr marL="84104" marR="84104" marT="42052" marB="4205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Reflexivity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Y is a subset of X, then X → Y</a:t>
                      </a:r>
                      <a:r>
                        <a:rPr lang="en-US" sz="17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holds by the reflexivity rule.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e.g. Let </a:t>
                      </a:r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represents {E-ID, E-NAME} 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sz="17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represents {E-ID}.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{E-ID, E-NAME}-&gt;E-ID is true for the relation.</a:t>
                      </a:r>
                    </a:p>
                  </a:txBody>
                  <a:tcPr marL="84104" marR="84104" marT="42052" marB="42052" anchor="ctr"/>
                </a:tc>
                <a:extLst>
                  <a:ext uri="{0D108BD9-81ED-4DB2-BD59-A6C34878D82A}">
                    <a16:rowId xmlns:a16="http://schemas.microsoft.com/office/drawing/2014/main" val="2647045181"/>
                  </a:ext>
                </a:extLst>
              </a:tr>
              <a:tr h="1597984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2</a:t>
                      </a:r>
                    </a:p>
                  </a:txBody>
                  <a:tcPr marL="84104" marR="84104" marT="42052" marB="4205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Augmentation: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also known as a partial dependency.   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 X → Y, then XZ → YZ. e.g.; Let X represents {E-ID}, Y represents {E-NAME} and Z represents {E-CITY}. As {E-ID}-&gt;E-NAME is true for the relation,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so { E-ID, E-CITY}-&gt;{E-NAME, E-CITY} will also be true.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axiom </a:t>
                      </a:r>
                      <a:r>
                        <a:rPr lang="en-US" sz="1700" b="0" u="sng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 that adding attributes to dependencies does not alter the fundamental dependencies</a:t>
                      </a: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A→B holds, AC→BC holds for any set of attributes C.</a:t>
                      </a:r>
                    </a:p>
                  </a:txBody>
                  <a:tcPr marL="84104" marR="84104" marT="42052" marB="42052" anchor="ctr"/>
                </a:tc>
                <a:extLst>
                  <a:ext uri="{0D108BD9-81ED-4DB2-BD59-A6C34878D82A}">
                    <a16:rowId xmlns:a16="http://schemas.microsoft.com/office/drawing/2014/main" val="2076982345"/>
                  </a:ext>
                </a:extLst>
              </a:tr>
              <a:tr h="1597984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3</a:t>
                      </a:r>
                    </a:p>
                  </a:txBody>
                  <a:tcPr marL="84104" marR="84104" marT="42052" marB="4205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Transitivity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 and B holds C, then A holds C.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{A → B} and {B → C}, then {A → C}</a:t>
                      </a:r>
                      <a:b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A holds B {A → B} means that A functionally determines B.</a:t>
                      </a:r>
                    </a:p>
                  </a:txBody>
                  <a:tcPr marL="84104" marR="84104" marT="42052" marB="42052" anchor="ctr"/>
                </a:tc>
                <a:extLst>
                  <a:ext uri="{0D108BD9-81ED-4DB2-BD59-A6C34878D82A}">
                    <a16:rowId xmlns:a16="http://schemas.microsoft.com/office/drawing/2014/main" val="66654115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418" y="888616"/>
            <a:ext cx="5008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Various Axioms Inference Rules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A. Primary Rules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107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29757"/>
              </p:ext>
            </p:extLst>
          </p:nvPr>
        </p:nvGraphicFramePr>
        <p:xfrm>
          <a:off x="457200" y="1981200"/>
          <a:ext cx="8458200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40811">
                  <a:extLst>
                    <a:ext uri="{9D8B030D-6E8A-4147-A177-3AD203B41FA5}">
                      <a16:colId xmlns:a16="http://schemas.microsoft.com/office/drawing/2014/main" val="2230012153"/>
                    </a:ext>
                  </a:extLst>
                </a:gridCol>
                <a:gridCol w="7217389">
                  <a:extLst>
                    <a:ext uri="{9D8B030D-6E8A-4147-A177-3AD203B41FA5}">
                      <a16:colId xmlns:a16="http://schemas.microsoft.com/office/drawing/2014/main" val="2100364402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 and A holds C, then A holds BC.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If{A → B} and {A → C}, then {A → BC}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920250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Decomposition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BC and A holds B, then A holds C.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If{A → BC} and {A → B}, then {A →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98570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Pseudo Transitivity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 A holds B and BC holds D, then AC holds D.</a:t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If{A → B} and {BC → D}, then {AC →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70280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524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Secondary Rules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0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316604" y="6400800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Closure of attribute set and closure of functional dependency set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8305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closure method is used to find all possible candidate keys in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candidate key is the minimal key which can determine all the attributes in the relation.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set of all those attributes that can be functionally determined from an attribute set is called </a:t>
            </a:r>
            <a:r>
              <a:rPr lang="en-US" sz="2000" b="1" dirty="0">
                <a:solidFill>
                  <a:srgbClr val="FF0000"/>
                </a:solidFill>
              </a:rPr>
              <a:t>a closure of that attribute set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denoted by X</a:t>
            </a:r>
            <a:r>
              <a:rPr lang="en-US" sz="2000" baseline="30000" dirty="0"/>
              <a:t>+</a:t>
            </a:r>
            <a:r>
              <a:rPr lang="en-US" sz="2000" dirty="0"/>
              <a:t> which means what X can determine.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489241"/>
            <a:ext cx="435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Pseudocode to find Closure of an Attribute?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58573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Determine X</a:t>
            </a:r>
            <a:r>
              <a:rPr lang="en-US" sz="2000" baseline="30000" dirty="0"/>
              <a:t>+</a:t>
            </a:r>
            <a:r>
              <a:rPr lang="en-US" sz="2000" dirty="0"/>
              <a:t>, the closure of X under functional dependency set F</a:t>
            </a:r>
          </a:p>
          <a:p>
            <a:r>
              <a:rPr lang="en-US" sz="2000" dirty="0"/>
              <a:t>X Closure : = will contain X itself;</a:t>
            </a:r>
          </a:p>
          <a:p>
            <a:r>
              <a:rPr lang="en-US" sz="2000" dirty="0"/>
              <a:t>Repeat the process as:</a:t>
            </a:r>
          </a:p>
          <a:p>
            <a:r>
              <a:rPr lang="en-US" sz="2000" dirty="0"/>
              <a:t>old X Closure     : = X Closure;</a:t>
            </a:r>
          </a:p>
        </p:txBody>
      </p:sp>
    </p:spTree>
    <p:extLst>
      <p:ext uri="{BB962C8B-B14F-4D97-AF65-F5344CB8AC3E}">
        <p14:creationId xmlns:p14="http://schemas.microsoft.com/office/powerpoint/2010/main" val="33028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4066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Steps to Find Closure of an Attribute Set-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steps are followed to find the closure of an attribute set-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964" y="2205341"/>
            <a:ext cx="8188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Step-01: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Add the attributes contained in the attribute set for which closure is being calculated to the result set.</a:t>
            </a:r>
          </a:p>
          <a:p>
            <a:r>
              <a:rPr lang="en-US" dirty="0"/>
              <a:t>Example :               </a:t>
            </a:r>
            <a:r>
              <a:rPr lang="en-US" sz="2400" dirty="0"/>
              <a:t>A</a:t>
            </a:r>
            <a:r>
              <a:rPr lang="en-US" sz="2400" baseline="30000" dirty="0"/>
              <a:t>+</a:t>
            </a:r>
            <a:r>
              <a:rPr lang="en-US" sz="2400" dirty="0"/>
              <a:t>   = { A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573" y="3872308"/>
            <a:ext cx="8208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Step-02: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Recursively add the attributes to the result set which can be functionally determined from the attributes already contained in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413288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3196591" cy="3953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9067" y="-42917"/>
            <a:ext cx="8430641" cy="650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Example-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relation R ( A , B , C , D , E , F , G ) with the functional dependencies-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!importan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!important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!importan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A → BC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BC → DE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D → F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CF → 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Now, let us find the closure of some attributes and attribute sets-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Closure of attribute A+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A+   = { A 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= { A , B , C }                          ( Using A → BC 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= { A , B , C , D , E }               ( Using BC → DE 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= { A , B , C , D , E , F }          ( Using D → F 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= { A , B , C , D , E , F , G }    ( Using CF → G 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Thus,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A+ = { A , B , C , D , E , F , G }</a:t>
            </a: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-55562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zo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2999" y="-19494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zo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121285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03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pic>
        <p:nvPicPr>
          <p:cNvPr id="2050" name="Picture 2" descr="Ezo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72623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8154" y="1014189"/>
            <a:ext cx="841724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Consider a relation R ( A , B , C , D , E , F , G ) with the functional dependencies-</a:t>
            </a:r>
            <a:endParaRPr lang="en-US" altLang="en-US" sz="900" dirty="0">
              <a:latin typeface="arial!importa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!important"/>
              </a:rPr>
              <a:t>  </a:t>
            </a:r>
            <a:r>
              <a:rPr lang="en-US" altLang="en-US" sz="800" dirty="0"/>
              <a:t> </a:t>
            </a:r>
            <a:endParaRPr lang="en-US" altLang="en-US" sz="900" dirty="0">
              <a:latin typeface="arial!importa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 → BC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BC → DE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D → 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CF → 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Now, let us find the closure of some attributes and attribute sets-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044" y="3419856"/>
            <a:ext cx="818864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Closure of attribute set { B , C }</a:t>
            </a:r>
            <a:r>
              <a:rPr lang="en-US" sz="2000" b="1" baseline="30000" dirty="0"/>
              <a:t>+</a:t>
            </a:r>
            <a:r>
              <a:rPr lang="en-US" sz="2000" baseline="30000" dirty="0"/>
              <a:t> </a:t>
            </a:r>
            <a:r>
              <a:rPr lang="en-US" dirty="0"/>
              <a:t> </a:t>
            </a:r>
            <a:endParaRPr lang="en-US" b="1" dirty="0"/>
          </a:p>
          <a:p>
            <a:r>
              <a:rPr lang="en-US" dirty="0"/>
              <a:t> </a:t>
            </a:r>
          </a:p>
          <a:p>
            <a:r>
              <a:rPr lang="en-US" dirty="0"/>
              <a:t>{ B , C }</a:t>
            </a:r>
            <a:r>
              <a:rPr lang="en-US" baseline="30000" dirty="0"/>
              <a:t>+  </a:t>
            </a:r>
            <a:r>
              <a:rPr lang="en-US" dirty="0"/>
              <a:t>= { B , C }</a:t>
            </a:r>
          </a:p>
          <a:p>
            <a:r>
              <a:rPr lang="en-US" dirty="0"/>
              <a:t>               = { B , C , D , E }               ( Using BC → DE )</a:t>
            </a:r>
          </a:p>
          <a:p>
            <a:r>
              <a:rPr lang="en-US" dirty="0"/>
              <a:t>               = { B , C , D , E , F }          ( Using D → F )</a:t>
            </a:r>
          </a:p>
          <a:p>
            <a:r>
              <a:rPr lang="en-US" dirty="0"/>
              <a:t>               = { B , C , D , E , F , G }    ( Using CF → G )</a:t>
            </a:r>
          </a:p>
          <a:p>
            <a:r>
              <a:rPr lang="en-US" dirty="0"/>
              <a:t>Thus,</a:t>
            </a:r>
          </a:p>
          <a:p>
            <a:pPr algn="ctr"/>
            <a:r>
              <a:rPr lang="en-US" b="1" dirty="0"/>
              <a:t>{ B , C }</a:t>
            </a:r>
            <a:r>
              <a:rPr lang="en-US" b="1" baseline="30000" dirty="0"/>
              <a:t>+</a:t>
            </a:r>
            <a:r>
              <a:rPr lang="en-US" b="1" dirty="0"/>
              <a:t> = { B , C , D , E , F , G 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36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65" y="857721"/>
            <a:ext cx="60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Finding the Candidate Keys Using Closure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165" y="1168825"/>
            <a:ext cx="8382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List all the candidate keys of the following relation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R ( A , B , C , D , E , F ) with the functional dependencies-</a:t>
            </a:r>
            <a:endParaRPr lang="en-US" altLang="en-US" sz="900" dirty="0">
              <a:latin typeface="arial!importa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!important"/>
              </a:rPr>
              <a:t>  </a:t>
            </a:r>
            <a:r>
              <a:rPr lang="en-US" altLang="en-US" sz="800" dirty="0"/>
              <a:t> </a:t>
            </a:r>
            <a:endParaRPr lang="en-US" altLang="en-US" sz="900" dirty="0">
              <a:latin typeface="arial!importa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 → 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 → D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D →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 → 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3386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1" y="3604736"/>
            <a:ext cx="899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Here, We first check which attributes are in RHS.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means all the attributes in RHS which is already determined.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find which attribute is not in RHS.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attribute always present in candidate key </a:t>
            </a:r>
            <a:r>
              <a:rPr lang="en-US" b="1" dirty="0">
                <a:solidFill>
                  <a:srgbClr val="FF0000"/>
                </a:solidFill>
              </a:rPr>
              <a:t>which is </a:t>
            </a:r>
            <a:r>
              <a:rPr lang="en-US" sz="2800" b="1" dirty="0">
                <a:solidFill>
                  <a:srgbClr val="002060"/>
                </a:solidFill>
              </a:rPr>
              <a:t>AE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5132706"/>
            <a:ext cx="104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SECOND: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820" y="5460347"/>
            <a:ext cx="835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check whether it is candidate key we take closure of {</a:t>
            </a:r>
            <a:r>
              <a:rPr lang="en-US" b="1" dirty="0">
                <a:solidFill>
                  <a:srgbClr val="002060"/>
                </a:solidFill>
              </a:rPr>
              <a:t>AE</a:t>
            </a:r>
            <a:r>
              <a:rPr lang="en-US" b="1" baseline="30000" dirty="0">
                <a:solidFill>
                  <a:srgbClr val="002060"/>
                </a:solidFill>
              </a:rPr>
              <a:t>+</a:t>
            </a:r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b="1" dirty="0">
                <a:solidFill>
                  <a:srgbClr val="002060"/>
                </a:solidFill>
              </a:rPr>
              <a:t>AE</a:t>
            </a:r>
            <a:r>
              <a:rPr lang="en-US" b="1" baseline="30000" dirty="0">
                <a:solidFill>
                  <a:srgbClr val="002060"/>
                </a:solidFill>
              </a:rPr>
              <a:t>+</a:t>
            </a:r>
            <a:r>
              <a:rPr lang="en-US" b="1" dirty="0">
                <a:solidFill>
                  <a:srgbClr val="002060"/>
                </a:solidFill>
              </a:rPr>
              <a:t>} ={AECDBF}   # Complete relation</a:t>
            </a:r>
          </a:p>
          <a:p>
            <a:r>
              <a:rPr lang="en-US" dirty="0"/>
              <a:t>                                               So AE is candidate key</a:t>
            </a:r>
          </a:p>
        </p:txBody>
      </p:sp>
    </p:spTree>
    <p:extLst>
      <p:ext uri="{BB962C8B-B14F-4D97-AF65-F5344CB8AC3E}">
        <p14:creationId xmlns:p14="http://schemas.microsoft.com/office/powerpoint/2010/main" val="1323430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322165" y="1168825"/>
            <a:ext cx="8382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List all the candidate keys of following relation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R ( A , B , C , D , E , F ) with the functional dependencies-</a:t>
            </a:r>
            <a:endParaRPr lang="en-US" altLang="en-US" sz="900" dirty="0">
              <a:latin typeface="arial!importa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arial!important"/>
              </a:rPr>
              <a:t>  </a:t>
            </a:r>
            <a:r>
              <a:rPr lang="en-US" altLang="en-US" sz="800" dirty="0"/>
              <a:t> </a:t>
            </a:r>
            <a:endParaRPr lang="en-US" altLang="en-US" sz="900" dirty="0">
              <a:latin typeface="arial!importa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 →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AB → C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BC → 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BD → E</a:t>
            </a:r>
          </a:p>
        </p:txBody>
      </p:sp>
    </p:spTree>
    <p:extLst>
      <p:ext uri="{BB962C8B-B14F-4D97-AF65-F5344CB8AC3E}">
        <p14:creationId xmlns:p14="http://schemas.microsoft.com/office/powerpoint/2010/main" val="258776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917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1" y="1521459"/>
            <a:ext cx="84105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86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378291"/>
            <a:ext cx="33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Rules for Candidate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0574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Step 1: </a:t>
            </a:r>
            <a:r>
              <a:rPr lang="en-US" dirty="0"/>
              <a:t>Start from any attribute, find closure for each.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2060"/>
                </a:solidFill>
              </a:rPr>
              <a:t>Step 2: </a:t>
            </a:r>
            <a:r>
              <a:rPr lang="en-US" dirty="0"/>
              <a:t>Focus on finding 1</a:t>
            </a:r>
            <a:r>
              <a:rPr lang="en-US" baseline="30000" dirty="0"/>
              <a:t>st</a:t>
            </a:r>
            <a:r>
              <a:rPr lang="en-US" dirty="0"/>
              <a:t> candidate Key</a:t>
            </a:r>
          </a:p>
          <a:p>
            <a:endParaRPr lang="en-US" b="1" u="sng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Step 3: </a:t>
            </a:r>
            <a:r>
              <a:rPr lang="en-US" dirty="0"/>
              <a:t>Search for Prime Attribute in RHS of given FDs, If we find a replacement prime 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  attribute with LHS. 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2060"/>
                </a:solidFill>
              </a:rPr>
              <a:t>Step 4:  </a:t>
            </a:r>
            <a:r>
              <a:rPr lang="en-US" dirty="0"/>
              <a:t>Make Sure all your Candidate Keys are minimal.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C00000"/>
                </a:solidFill>
              </a:rPr>
              <a:t>Note: </a:t>
            </a:r>
            <a:r>
              <a:rPr lang="en-US" dirty="0"/>
              <a:t>Prime Attribute (PA): Prime Attributes (attributes of CKS). </a:t>
            </a:r>
          </a:p>
          <a:p>
            <a:endParaRPr lang="en-US" dirty="0"/>
          </a:p>
          <a:p>
            <a:r>
              <a:rPr lang="en-US" dirty="0"/>
              <a:t>          e.g. If we san say AB is a Candidate keys then A and B are Prime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7953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</a:t>
            </a:r>
            <a:r>
              <a:rPr lang="en-US" spc="-5" dirty="0" err="1"/>
              <a:t>Systemf</a:t>
            </a:r>
            <a:r>
              <a:rPr lang="en-US" spc="-5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Candidate Key If R(A, B, C, D, E) and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359932"/>
            <a:ext cx="6823364" cy="381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FIRST: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first check which attributes are in RHS.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means all the attributes in RHS which is already determined.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find which attribute is not in RHS.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That can be the Candidate Key.</a:t>
            </a:r>
          </a:p>
          <a:p>
            <a:pPr lvl="1">
              <a:lnSpc>
                <a:spcPct val="150000"/>
              </a:lnSpc>
            </a:pPr>
            <a:r>
              <a:rPr lang="en-US" sz="2800" b="1" i="1" dirty="0">
                <a:solidFill>
                  <a:srgbClr val="002060"/>
                </a:solidFill>
              </a:rPr>
              <a:t>Here all attributes available in RHS</a:t>
            </a:r>
          </a:p>
          <a:p>
            <a:pPr lvl="1">
              <a:lnSpc>
                <a:spcPct val="150000"/>
              </a:lnSpc>
            </a:pPr>
            <a:r>
              <a:rPr lang="en-US" sz="2800" b="1" i="1" dirty="0">
                <a:solidFill>
                  <a:srgbClr val="002060"/>
                </a:solidFill>
              </a:rPr>
              <a:t>	=&gt;	Continue.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38236"/>
              </p:ext>
            </p:extLst>
          </p:nvPr>
        </p:nvGraphicFramePr>
        <p:xfrm>
          <a:off x="381000" y="1752600"/>
          <a:ext cx="1295400" cy="1996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09513327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27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- &gt; 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9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- &gt;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0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- &gt;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- &gt;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8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960" y="796735"/>
            <a:ext cx="6824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THEN: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Step 1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 Start from any attribute, and find closure for each.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Step 2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r>
              <a:rPr lang="en-US" dirty="0">
                <a:solidFill>
                  <a:srgbClr val="0070C0"/>
                </a:solidFill>
              </a:rPr>
              <a:t>	Focus on finding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candidate key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</a:p>
          <a:p>
            <a:r>
              <a:rPr lang="en-US" dirty="0">
                <a:solidFill>
                  <a:srgbClr val="0070C0"/>
                </a:solidFill>
              </a:rPr>
              <a:t>	so, take closure of (A+)=ABCDE     </a:t>
            </a:r>
            <a:r>
              <a:rPr lang="en-US" b="1" i="1" dirty="0">
                <a:solidFill>
                  <a:srgbClr val="FF0000"/>
                </a:solidFill>
              </a:rPr>
              <a:t># Complete Relation</a:t>
            </a:r>
          </a:p>
          <a:p>
            <a:pPr algn="ctr"/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US" b="1" i="1" u="sng" dirty="0">
                <a:solidFill>
                  <a:srgbClr val="FF0000"/>
                </a:solidFill>
              </a:rPr>
              <a:t>Here we found one candidate key </a:t>
            </a:r>
            <a:r>
              <a:rPr lang="en-US" b="1" i="1" u="sng" dirty="0">
                <a:solidFill>
                  <a:srgbClr val="002060"/>
                </a:solidFill>
              </a:rPr>
              <a:t>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4324"/>
              </p:ext>
            </p:extLst>
          </p:nvPr>
        </p:nvGraphicFramePr>
        <p:xfrm>
          <a:off x="6987879" y="1267957"/>
          <a:ext cx="1295400" cy="1996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09513327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927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A-&gt;BC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9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CD-&gt;E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0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B-&gt;D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E-&gt;A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8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7AF31-7A18-E675-C8FC-6D679DD6E6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D20AF-B403-4E2F-3D18-B336103DB9FA}"/>
              </a:ext>
            </a:extLst>
          </p:cNvPr>
          <p:cNvSpPr txBox="1"/>
          <p:nvPr/>
        </p:nvSpPr>
        <p:spPr>
          <a:xfrm>
            <a:off x="490534" y="914400"/>
            <a:ext cx="623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 : 3</a:t>
            </a:r>
          </a:p>
          <a:p>
            <a:r>
              <a:rPr lang="en-US" dirty="0">
                <a:solidFill>
                  <a:srgbClr val="0070C0"/>
                </a:solidFill>
              </a:rPr>
              <a:t>	 We replace A with E because E-&gt;A </a:t>
            </a:r>
          </a:p>
          <a:p>
            <a:r>
              <a:rPr lang="en-US" dirty="0">
                <a:solidFill>
                  <a:srgbClr val="0070C0"/>
                </a:solidFill>
              </a:rPr>
              <a:t>	find the closure of (E+)=EABCD    </a:t>
            </a:r>
            <a:r>
              <a:rPr lang="en-US" b="1" i="1" dirty="0">
                <a:solidFill>
                  <a:srgbClr val="FF0000"/>
                </a:solidFill>
              </a:rPr>
              <a:t># Complete Relation</a:t>
            </a:r>
          </a:p>
          <a:p>
            <a:endParaRPr lang="en-US" dirty="0"/>
          </a:p>
          <a:p>
            <a:pPr algn="ctr"/>
            <a:r>
              <a:rPr lang="en-US" b="1" i="1" u="sng" dirty="0">
                <a:solidFill>
                  <a:srgbClr val="FF0000"/>
                </a:solidFill>
              </a:rPr>
              <a:t>*** Here we found  another candidate key </a:t>
            </a:r>
            <a:r>
              <a:rPr lang="en-US" b="1" i="1" u="sng" dirty="0">
                <a:solidFill>
                  <a:srgbClr val="002060"/>
                </a:solidFill>
              </a:rPr>
              <a:t>E ***</a:t>
            </a:r>
          </a:p>
          <a:p>
            <a:pPr algn="ctr"/>
            <a:endParaRPr lang="en-US" b="1" i="1" u="sng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002060"/>
                </a:solidFill>
              </a:rPr>
              <a:t>Again 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rgbClr val="0070C0"/>
                </a:solidFill>
              </a:rPr>
              <a:t>	We E replace with CD because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-&gt; E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</a:rPr>
              <a:t>	find the closure of (CD+)=CDEAB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# Complete Relation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u="sng" dirty="0">
                <a:solidFill>
                  <a:srgbClr val="FF0000"/>
                </a:solidFill>
              </a:rPr>
              <a:t>*** Here we found  another candidate key </a:t>
            </a:r>
            <a:r>
              <a:rPr lang="en-US" b="1" i="1" u="sng" dirty="0">
                <a:solidFill>
                  <a:srgbClr val="002060"/>
                </a:solidFill>
              </a:rPr>
              <a:t>CD ***</a:t>
            </a:r>
          </a:p>
          <a:p>
            <a:endParaRPr lang="en-US" b="1" i="1" dirty="0">
              <a:solidFill>
                <a:srgbClr val="002060"/>
              </a:solidFill>
            </a:endParaRPr>
          </a:p>
          <a:p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</a:rPr>
              <a:t>We D replace with B because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B-&gt;D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	find the closure of (CB+)=CBDEAB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# Complete Relation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u="sng" dirty="0">
                <a:solidFill>
                  <a:srgbClr val="FF0000"/>
                </a:solidFill>
              </a:rPr>
              <a:t>*** Here we found  another candidate key </a:t>
            </a:r>
            <a:r>
              <a:rPr lang="en-US" b="1" i="1" u="sng" dirty="0">
                <a:solidFill>
                  <a:srgbClr val="002060"/>
                </a:solidFill>
              </a:rPr>
              <a:t>CB ***</a:t>
            </a:r>
            <a:endParaRPr lang="en-US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15FFA6-7FE6-F7F7-3877-8BB5B861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60620"/>
              </p:ext>
            </p:extLst>
          </p:nvPr>
        </p:nvGraphicFramePr>
        <p:xfrm>
          <a:off x="7086600" y="4642285"/>
          <a:ext cx="1905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10707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9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7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5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982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E84A1-43C6-B446-A432-4E9E0FE448A0}"/>
              </a:ext>
            </a:extLst>
          </p:cNvPr>
          <p:cNvSpPr txBox="1"/>
          <p:nvPr/>
        </p:nvSpPr>
        <p:spPr>
          <a:xfrm>
            <a:off x="7098792" y="4272953"/>
            <a:ext cx="18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CANDIDATE KEYS</a:t>
            </a:r>
          </a:p>
        </p:txBody>
      </p:sp>
    </p:spTree>
    <p:extLst>
      <p:ext uri="{BB962C8B-B14F-4D97-AF65-F5344CB8AC3E}">
        <p14:creationId xmlns:p14="http://schemas.microsoft.com/office/powerpoint/2010/main" val="105677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10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rgbClr val="0070C0"/>
                </a:solidFill>
              </a:rPr>
              <a:t>Canonical Cover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Simplified and reduced version of the given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is also known as an irreducible 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 canonical cover, many inference rules will apply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Characteristics: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Working with the set containing extraneous </a:t>
            </a:r>
            <a:r>
              <a:rPr lang="en-US" sz="2400" dirty="0" err="1"/>
              <a:t>Fds</a:t>
            </a:r>
            <a:r>
              <a:rPr lang="en-US" sz="2400" dirty="0"/>
              <a:t> increases the computational time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Advantage: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Reduces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400701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663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488700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3348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648" y="1447800"/>
            <a:ext cx="4800600" cy="4353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1000" y="273348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Here B is Extra so remove it because we have </a:t>
            </a:r>
            <a:r>
              <a:rPr lang="en-US" sz="1600" b="1" dirty="0">
                <a:solidFill>
                  <a:srgbClr val="00B050"/>
                </a:solidFill>
              </a:rPr>
              <a:t>B -&gt; C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given FDs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27063"/>
              </p:ext>
            </p:extLst>
          </p:nvPr>
        </p:nvGraphicFramePr>
        <p:xfrm>
          <a:off x="5257800" y="1270446"/>
          <a:ext cx="1524000" cy="1463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5649664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-&gt; 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75459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3624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7604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7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0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9" y="1143000"/>
            <a:ext cx="4820323" cy="402963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30314"/>
              </p:ext>
            </p:extLst>
          </p:nvPr>
        </p:nvGraphicFramePr>
        <p:xfrm>
          <a:off x="5461922" y="2362200"/>
          <a:ext cx="1524000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564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-&gt; 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7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3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-&gt;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 -&gt;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7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7993"/>
            <a:ext cx="4820323" cy="3038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1905000"/>
            <a:ext cx="450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Here, As we know we got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&gt; C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-&gt; B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-&gt; C </a:t>
            </a:r>
          </a:p>
          <a:p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Remove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-&gt;C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 given FDs </a:t>
            </a:r>
          </a:p>
        </p:txBody>
      </p:sp>
    </p:spTree>
    <p:extLst>
      <p:ext uri="{BB962C8B-B14F-4D97-AF65-F5344CB8AC3E}">
        <p14:creationId xmlns:p14="http://schemas.microsoft.com/office/powerpoint/2010/main" val="136022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905" y="5638800"/>
            <a:ext cx="2423095" cy="262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8541" y="1122086"/>
            <a:ext cx="495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Functional Dependency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541" y="1839407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 dependencies are fundamental to the process of normalization.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 attribute is functionally dependent if its value is determined by another attribute.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is concerned with a particular semantic relationship between the attributes of a relationship.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It typically exists between the primary key and non-key attribute within a table.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 dependencies are expressed as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5296145"/>
            <a:ext cx="289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   →   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5638800"/>
            <a:ext cx="823725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left side of FD is known as a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right side of the production is known as a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0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200400" y="6477000"/>
            <a:ext cx="2663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1" y="1068338"/>
            <a:ext cx="8763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we have a customer table with attributes: Cust_id, Cust_Name, Cust_Address.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311" y="2407166"/>
            <a:ext cx="8610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Cust_id attribute can uniquely identify the Cust_Name attribute of the customer table because </a:t>
            </a:r>
            <a:r>
              <a:rPr lang="en-US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know the Cust_id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can tell that the customer name associated with it.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 dependency can be written as: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5639" y="4236314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Cust_id → Cust_Name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2" y="4876800"/>
            <a:ext cx="7772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write below the functional dependency then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not True</a:t>
            </a:r>
          </a:p>
          <a:p>
            <a:pPr algn="ctr"/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Cust_Name →   Cust_id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2" y="5851451"/>
            <a:ext cx="7772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 name of the customer may be the same for different Cust_id.</a:t>
            </a:r>
          </a:p>
          <a:p>
            <a:pPr algn="ctr"/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7214" y="1390130"/>
            <a:ext cx="7791450" cy="553998"/>
          </a:xfrm>
        </p:spPr>
        <p:txBody>
          <a:bodyPr/>
          <a:lstStyle/>
          <a:p>
            <a:r>
              <a:rPr lang="en-US" dirty="0"/>
              <a:t>Consider the following relation:</a:t>
            </a:r>
          </a:p>
          <a:p>
            <a:pPr algn="ctr"/>
            <a:r>
              <a:rPr lang="en-US" dirty="0"/>
              <a:t>Report (S#, </a:t>
            </a:r>
            <a:r>
              <a:rPr lang="en-US" dirty="0" err="1"/>
              <a:t>Sname</a:t>
            </a:r>
            <a:r>
              <a:rPr lang="en-US" dirty="0"/>
              <a:t>, C#, </a:t>
            </a:r>
            <a:r>
              <a:rPr lang="en-US" dirty="0" err="1"/>
              <a:t>Ctitle</a:t>
            </a:r>
            <a:r>
              <a:rPr lang="en-US" dirty="0"/>
              <a:t>, Lname, Room#, Marks, Grade)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450" y="1034323"/>
            <a:ext cx="355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Functional Dependency: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359" y="1944128"/>
            <a:ext cx="7502166" cy="323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S# →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→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→ Lname (Assuming one course is taught by only one instructor)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Lname → Room# (Assuming each instructor has his/her room)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S#,C# → Marks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Marks → Grade</a:t>
            </a:r>
          </a:p>
          <a:p>
            <a:pPr>
              <a:lnSpc>
                <a:spcPct val="114000"/>
              </a:lnSpc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S#,C# → Grade</a:t>
            </a:r>
          </a:p>
          <a:p>
            <a:pPr>
              <a:lnSpc>
                <a:spcPct val="114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76600"/>
            <a:ext cx="6096000" cy="332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7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3922" y="2057400"/>
            <a:ext cx="504507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Types of Functional Dependencies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Full Functional Dependency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Partial Functional Dependency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Transitive functional dependency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Trivial and Non-</a:t>
            </a:r>
            <a:r>
              <a:rPr lang="en-US" b="1" dirty="0" err="1">
                <a:solidFill>
                  <a:srgbClr val="C00000"/>
                </a:solidFill>
              </a:rPr>
              <a:t>Trival</a:t>
            </a:r>
            <a:r>
              <a:rPr lang="en-US" b="1" dirty="0">
                <a:solidFill>
                  <a:srgbClr val="C00000"/>
                </a:solidFill>
              </a:rPr>
              <a:t> Functional Dependency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ingle Corner Rectangle 7"/>
          <p:cNvSpPr/>
          <p:nvPr/>
        </p:nvSpPr>
        <p:spPr>
          <a:xfrm>
            <a:off x="322468" y="2585333"/>
            <a:ext cx="8763000" cy="17705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/>
              <a:t>CS116: Database Management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936" y="1066800"/>
            <a:ext cx="382188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Full 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847" y="2720072"/>
            <a:ext cx="846824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If there is a relation R having attributes X and Y and X is functionally determined 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X→ 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 is a composite attribute then a subset of X should not functionally determine 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923" y="4656092"/>
            <a:ext cx="85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Simple word:  if the removal of any attribute A from X removes the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468" y="2113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Rules :</a:t>
            </a:r>
          </a:p>
        </p:txBody>
      </p:sp>
    </p:spTree>
    <p:extLst>
      <p:ext uri="{BB962C8B-B14F-4D97-AF65-F5344CB8AC3E}">
        <p14:creationId xmlns:p14="http://schemas.microsoft.com/office/powerpoint/2010/main" val="417465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739391" cy="45719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/>
              <a:t>CS116: Database Management System</a:t>
            </a:r>
            <a:endParaRPr lang="en-US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66848"/>
              </p:ext>
            </p:extLst>
          </p:nvPr>
        </p:nvGraphicFramePr>
        <p:xfrm>
          <a:off x="1431923" y="1295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1647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3317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217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1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06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6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440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990600" y="3145722"/>
            <a:ext cx="7329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           A -&gt;B                       # We define from A to B</a:t>
            </a:r>
          </a:p>
          <a:p>
            <a:r>
              <a:rPr lang="en-US" dirty="0"/>
              <a:t>                      A-&gt; C                        # We define from A to C</a:t>
            </a:r>
          </a:p>
          <a:p>
            <a:endParaRPr lang="en-US" dirty="0"/>
          </a:p>
          <a:p>
            <a:r>
              <a:rPr lang="en-US" b="1" dirty="0"/>
              <a:t>If we remove A then we can’t define B and C.</a:t>
            </a:r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So B and C fully depend on A</a:t>
            </a:r>
          </a:p>
          <a:p>
            <a:endParaRPr lang="en-US" dirty="0"/>
          </a:p>
          <a:p>
            <a:r>
              <a:rPr lang="en-US" dirty="0"/>
              <a:t>We can say Nonkey is fully dependent on the prime key.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92606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1993" y="92606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92843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932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5085</TotalTime>
  <Words>3002</Words>
  <Application>Microsoft Office PowerPoint</Application>
  <PresentationFormat>On-screen Show (4:3)</PresentationFormat>
  <Paragraphs>423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arial!important</vt:lpstr>
      <vt:lpstr>Calibri</vt:lpstr>
      <vt:lpstr>Times New Roman</vt:lpstr>
      <vt:lpstr>Wingdings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| Haruday |</cp:lastModifiedBy>
  <cp:revision>261</cp:revision>
  <dcterms:created xsi:type="dcterms:W3CDTF">2023-01-04T06:48:10Z</dcterms:created>
  <dcterms:modified xsi:type="dcterms:W3CDTF">2023-10-20T07:50:44Z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