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340" r:id="rId3"/>
    <p:sldId id="374" r:id="rId4"/>
    <p:sldId id="352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4" r:id="rId13"/>
    <p:sldId id="382" r:id="rId14"/>
    <p:sldId id="385" r:id="rId15"/>
    <p:sldId id="383" r:id="rId16"/>
    <p:sldId id="392" r:id="rId17"/>
    <p:sldId id="394" r:id="rId18"/>
    <p:sldId id="395" r:id="rId19"/>
    <p:sldId id="396" r:id="rId20"/>
    <p:sldId id="397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386" r:id="rId31"/>
    <p:sldId id="387" r:id="rId32"/>
    <p:sldId id="390" r:id="rId33"/>
    <p:sldId id="388" r:id="rId34"/>
    <p:sldId id="389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A1550-A942-4D80-BBC7-5EE914867FC7}" type="datetimeFigureOut">
              <a:rPr lang="en-US" smtClean="0"/>
              <a:t>20-Oct-23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7E5CF-1C06-4F58-A3A9-8A4F31660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10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4E42-C9A0-48AB-9D9D-F01463295361}" type="datetime1">
              <a:rPr lang="en-US" smtClean="0"/>
              <a:t>20-Oct-23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58E8D-3733-4F79-ADC5-4C229735424D}" type="datetime1">
              <a:rPr lang="en-US" smtClean="0"/>
              <a:t>20-Oct-23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31845-F709-4257-BAF9-825C9C64F712}" type="datetime1">
              <a:rPr lang="en-US" smtClean="0"/>
              <a:t>20-Oct-23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9513-D407-41BC-ADDD-64A27BB4B557}" type="datetime1">
              <a:rPr lang="en-US" smtClean="0"/>
              <a:t>20-Oct-23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CC06B-6C78-4335-94A4-855ECB28FB3A}" type="datetime1">
              <a:rPr lang="en-US" smtClean="0"/>
              <a:t>20-Oct-23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9144000" y="0"/>
                </a:moveTo>
                <a:lnTo>
                  <a:pt x="0" y="0"/>
                </a:lnTo>
                <a:lnTo>
                  <a:pt x="0" y="838200"/>
                </a:lnTo>
                <a:lnTo>
                  <a:pt x="9144000" y="838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696455"/>
            <a:ext cx="9142476" cy="16002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53199" y="228600"/>
            <a:ext cx="2057400" cy="63398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3199" y="228600"/>
            <a:ext cx="1920240" cy="6096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53199" y="228600"/>
            <a:ext cx="2057400" cy="63398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6147815" y="0"/>
            <a:ext cx="2996565" cy="838200"/>
          </a:xfrm>
          <a:custGeom>
            <a:avLst/>
            <a:gdLst/>
            <a:ahLst/>
            <a:cxnLst/>
            <a:rect l="l" t="t" r="r" b="b"/>
            <a:pathLst>
              <a:path w="2996565" h="838200">
                <a:moveTo>
                  <a:pt x="2996184" y="0"/>
                </a:moveTo>
                <a:lnTo>
                  <a:pt x="0" y="0"/>
                </a:lnTo>
                <a:lnTo>
                  <a:pt x="0" y="838200"/>
                </a:lnTo>
                <a:lnTo>
                  <a:pt x="2996184" y="838200"/>
                </a:lnTo>
                <a:lnTo>
                  <a:pt x="2996184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53199" y="228600"/>
            <a:ext cx="2057400" cy="633984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6528815" y="192023"/>
            <a:ext cx="2075814" cy="685800"/>
          </a:xfrm>
          <a:custGeom>
            <a:avLst/>
            <a:gdLst/>
            <a:ahLst/>
            <a:cxnLst/>
            <a:rect l="l" t="t" r="r" b="b"/>
            <a:pathLst>
              <a:path w="2075815" h="685800">
                <a:moveTo>
                  <a:pt x="2075687" y="0"/>
                </a:moveTo>
                <a:lnTo>
                  <a:pt x="0" y="0"/>
                </a:lnTo>
                <a:lnTo>
                  <a:pt x="0" y="685800"/>
                </a:lnTo>
                <a:lnTo>
                  <a:pt x="2075687" y="685800"/>
                </a:lnTo>
                <a:lnTo>
                  <a:pt x="20756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3199" y="228600"/>
            <a:ext cx="1920240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6055" y="150317"/>
            <a:ext cx="4691888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9450" y="1822450"/>
            <a:ext cx="7791450" cy="403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094229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0EF9-7580-41B1-9FDF-4872148A0E04}" type="datetime1">
              <a:rPr lang="en-US" smtClean="0"/>
              <a:t>20-Oct-23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6507" y="6454681"/>
            <a:ext cx="1524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550846"/>
            <a:ext cx="8153400" cy="2229456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b="1" spc="-20" dirty="0">
                <a:solidFill>
                  <a:srgbClr val="375F92"/>
                </a:solidFill>
                <a:latin typeface="Calibri"/>
                <a:cs typeface="Calibri"/>
              </a:rPr>
              <a:t>Course</a:t>
            </a:r>
            <a:r>
              <a:rPr b="1" spc="5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375F92"/>
                </a:solidFill>
                <a:latin typeface="Calibri"/>
                <a:cs typeface="Calibri"/>
              </a:rPr>
              <a:t>Name:</a:t>
            </a:r>
            <a:r>
              <a:rPr b="1" spc="2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Database Management System</a:t>
            </a:r>
            <a:endParaRPr sz="2800" spc="-10" dirty="0" smtClean="0">
              <a:solidFill>
                <a:srgbClr val="375F92"/>
              </a:solidFill>
              <a:latin typeface="Calibri"/>
              <a:cs typeface="Calibri"/>
            </a:endParaRPr>
          </a:p>
          <a:p>
            <a:pPr marL="451484" marR="440055" indent="1121410">
              <a:lnSpc>
                <a:spcPct val="150100"/>
              </a:lnSpc>
            </a:pPr>
            <a:r>
              <a:rPr b="1" spc="-20" dirty="0" smtClean="0">
                <a:solidFill>
                  <a:srgbClr val="375F92"/>
                </a:solidFill>
                <a:latin typeface="Calibri"/>
                <a:cs typeface="Calibri"/>
              </a:rPr>
              <a:t>Course</a:t>
            </a:r>
            <a:r>
              <a:rPr b="1" spc="40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b="1" spc="-10" dirty="0" smtClean="0">
                <a:solidFill>
                  <a:srgbClr val="375F92"/>
                </a:solidFill>
                <a:latin typeface="Calibri"/>
                <a:cs typeface="Calibri"/>
              </a:rPr>
              <a:t>Code:</a:t>
            </a:r>
            <a:r>
              <a:rPr b="1" spc="45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lang="en-US" spc="-10" dirty="0">
                <a:solidFill>
                  <a:srgbClr val="375F92"/>
                </a:solidFill>
                <a:latin typeface="Calibri"/>
                <a:cs typeface="Calibri"/>
              </a:rPr>
              <a:t>CS116</a:t>
            </a:r>
            <a:r>
              <a:rPr spc="-10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lang="en-US" spc="-5" dirty="0" smtClean="0">
                <a:solidFill>
                  <a:srgbClr val="375F92"/>
                </a:solidFill>
                <a:latin typeface="Calibri"/>
                <a:cs typeface="Calibri"/>
              </a:rPr>
              <a:t/>
            </a:r>
            <a:br>
              <a:rPr lang="en-US" spc="-5" dirty="0" smtClean="0">
                <a:solidFill>
                  <a:srgbClr val="375F92"/>
                </a:solidFill>
                <a:latin typeface="Calibri"/>
                <a:cs typeface="Calibri"/>
              </a:rPr>
            </a:br>
            <a:endParaRPr dirty="0">
              <a:solidFill>
                <a:srgbClr val="375F92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2460" y="5315458"/>
            <a:ext cx="224713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 smtClean="0">
                <a:latin typeface="Times New Roman"/>
                <a:cs typeface="Times New Roman"/>
              </a:rPr>
              <a:t>Dr. Praveen Kantha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739391" cy="905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663191" cy="74669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4" name="Rounded Rectangle 3"/>
          <p:cNvSpPr/>
          <p:nvPr/>
        </p:nvSpPr>
        <p:spPr>
          <a:xfrm>
            <a:off x="230504" y="3278431"/>
            <a:ext cx="8763000" cy="2971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5304" y="240176"/>
            <a:ext cx="8458200" cy="650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Normal Form - 2NF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Prime attribute - </a:t>
            </a:r>
            <a:r>
              <a:rPr lang="en-US" b="1" dirty="0"/>
              <a:t>an attribute, </a:t>
            </a:r>
            <a:r>
              <a:rPr lang="en-US" b="1" dirty="0" smtClean="0"/>
              <a:t>that </a:t>
            </a:r>
            <a:r>
              <a:rPr lang="en-US" b="1" dirty="0"/>
              <a:t>is a part of the </a:t>
            </a:r>
            <a:r>
              <a:rPr lang="en-US" b="1" dirty="0" smtClean="0"/>
              <a:t>prime key, </a:t>
            </a:r>
            <a:r>
              <a:rPr lang="en-US" b="1" dirty="0"/>
              <a:t>is known as a prime attribute.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Non-prime attribute </a:t>
            </a:r>
            <a:r>
              <a:rPr lang="en-US" b="1" dirty="0"/>
              <a:t>- an attribute, </a:t>
            </a:r>
            <a:r>
              <a:rPr lang="en-US" b="1" dirty="0" smtClean="0"/>
              <a:t>that </a:t>
            </a:r>
            <a:r>
              <a:rPr lang="en-US" b="1" dirty="0"/>
              <a:t>is not a part of the </a:t>
            </a:r>
            <a:r>
              <a:rPr lang="en-US" b="1" dirty="0" smtClean="0"/>
              <a:t>prime key, </a:t>
            </a:r>
            <a:r>
              <a:rPr lang="en-US" b="1" dirty="0"/>
              <a:t>is said to be a non-prime attribute.</a:t>
            </a:r>
          </a:p>
          <a:p>
            <a:pPr>
              <a:lnSpc>
                <a:spcPct val="150000"/>
              </a:lnSpc>
            </a:pPr>
            <a:endParaRPr lang="en-US" sz="8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C00000"/>
                </a:solidFill>
              </a:rPr>
              <a:t>The steps for converting a database to second Normal Form (2NF):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A table is said to be in second normal form when it is in 1 NF.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Every </a:t>
            </a:r>
            <a:r>
              <a:rPr lang="en-US" b="1" dirty="0"/>
              <a:t>non-prime attribute should be fully functionally dependent on </a:t>
            </a:r>
            <a:r>
              <a:rPr lang="en-US" b="1" dirty="0" smtClean="0"/>
              <a:t>the prime </a:t>
            </a:r>
            <a:r>
              <a:rPr lang="en-US" b="1" dirty="0"/>
              <a:t>key attribute and there should not be any </a:t>
            </a:r>
            <a:r>
              <a:rPr lang="en-US" b="1" dirty="0">
                <a:solidFill>
                  <a:srgbClr val="00B050"/>
                </a:solidFill>
              </a:rPr>
              <a:t>partial </a:t>
            </a:r>
            <a:r>
              <a:rPr lang="en-US" b="1" dirty="0" smtClean="0">
                <a:solidFill>
                  <a:srgbClr val="00B050"/>
                </a:solidFill>
              </a:rPr>
              <a:t>dependency 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Depend on the Whole Key not just a part of the Key</a:t>
            </a:r>
            <a:r>
              <a:rPr lang="en-US" b="1" dirty="0" smtClean="0"/>
              <a:t>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In the second </a:t>
            </a:r>
            <a:r>
              <a:rPr lang="en-US" b="1" dirty="0"/>
              <a:t>normal </a:t>
            </a:r>
            <a:r>
              <a:rPr lang="en-US" b="1" dirty="0" smtClean="0"/>
              <a:t>form, We remove </a:t>
            </a:r>
            <a:r>
              <a:rPr lang="en-US" sz="3600" b="1" dirty="0" smtClean="0">
                <a:solidFill>
                  <a:srgbClr val="00B050"/>
                </a:solidFill>
              </a:rPr>
              <a:t>Partial Dependency </a:t>
            </a:r>
            <a:endParaRPr lang="en-US" sz="36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9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765444" cy="2429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684439"/>
            <a:ext cx="78486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From the First Normal Form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The Primary Key here is the Composite Key </a:t>
            </a:r>
            <a:r>
              <a:rPr lang="en-US" b="1" dirty="0" smtClean="0">
                <a:solidFill>
                  <a:srgbClr val="C00000"/>
                </a:solidFill>
              </a:rPr>
              <a:t>(Ecode + ProjCode).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(Ecode + ProjCode</a:t>
            </a:r>
            <a:r>
              <a:rPr lang="en-US" b="1" dirty="0" smtClean="0">
                <a:solidFill>
                  <a:srgbClr val="C00000"/>
                </a:solidFill>
              </a:rPr>
              <a:t>) </a:t>
            </a:r>
            <a:r>
              <a:rPr lang="en-US" b="1" dirty="0" smtClean="0"/>
              <a:t>functionally determine </a:t>
            </a:r>
            <a:r>
              <a:rPr lang="en-US" b="1" dirty="0" smtClean="0">
                <a:solidFill>
                  <a:srgbClr val="C00000"/>
                </a:solidFill>
              </a:rPr>
              <a:t>Hours</a:t>
            </a:r>
            <a:r>
              <a:rPr lang="en-US" b="1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Ecode</a:t>
            </a:r>
            <a:r>
              <a:rPr lang="en-US" b="1" dirty="0" smtClean="0"/>
              <a:t> functionally determines </a:t>
            </a:r>
            <a:r>
              <a:rPr lang="en-US" b="1" dirty="0" smtClean="0">
                <a:solidFill>
                  <a:srgbClr val="C00000"/>
                </a:solidFill>
              </a:rPr>
              <a:t>Dept</a:t>
            </a:r>
            <a:r>
              <a:rPr lang="en-US" b="1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Attribute </a:t>
            </a:r>
            <a:r>
              <a:rPr lang="en-US" b="1" dirty="0" smtClean="0">
                <a:solidFill>
                  <a:srgbClr val="00B050"/>
                </a:solidFill>
              </a:rPr>
              <a:t>Dept</a:t>
            </a:r>
            <a:r>
              <a:rPr lang="en-US" b="1" dirty="0" smtClean="0"/>
              <a:t> has </a:t>
            </a:r>
            <a:r>
              <a:rPr lang="en-US" sz="2000" b="1" dirty="0" smtClean="0">
                <a:solidFill>
                  <a:srgbClr val="C00000"/>
                </a:solidFill>
              </a:rPr>
              <a:t>no dependency </a:t>
            </a:r>
            <a:r>
              <a:rPr lang="en-US" b="1" dirty="0" smtClean="0"/>
              <a:t>on </a:t>
            </a:r>
            <a:r>
              <a:rPr lang="en-US" b="1" dirty="0" smtClean="0">
                <a:solidFill>
                  <a:srgbClr val="00B050"/>
                </a:solidFill>
              </a:rPr>
              <a:t>Projcode</a:t>
            </a:r>
            <a:r>
              <a:rPr lang="en-US" b="1" dirty="0" smtClean="0"/>
              <a:t>.</a:t>
            </a:r>
          </a:p>
          <a:p>
            <a:pPr marL="0" lvl="1" algn="ctr">
              <a:lnSpc>
                <a:spcPct val="150000"/>
              </a:lnSpc>
            </a:pPr>
            <a:r>
              <a:rPr lang="en-US" sz="1600" b="1" dirty="0">
                <a:solidFill>
                  <a:srgbClr val="002060"/>
                </a:solidFill>
              </a:rPr>
              <a:t>(Ecode + ProjCode</a:t>
            </a:r>
            <a:r>
              <a:rPr lang="en-US" sz="1600" b="1" dirty="0" smtClean="0">
                <a:solidFill>
                  <a:srgbClr val="002060"/>
                </a:solidFill>
              </a:rPr>
              <a:t>) -&gt; Hours</a:t>
            </a:r>
          </a:p>
          <a:p>
            <a:pPr marL="0" lvl="1" algn="ctr">
              <a:lnSpc>
                <a:spcPct val="150000"/>
              </a:lnSpc>
            </a:pPr>
            <a:r>
              <a:rPr lang="en-US" sz="1600" b="1" dirty="0" smtClean="0">
                <a:solidFill>
                  <a:srgbClr val="002060"/>
                </a:solidFill>
              </a:rPr>
              <a:t>Ecode -&gt; Dept</a:t>
            </a:r>
          </a:p>
          <a:p>
            <a:pPr marL="0" lvl="1" algn="ctr">
              <a:lnSpc>
                <a:spcPct val="150000"/>
              </a:lnSpc>
            </a:pPr>
            <a:r>
              <a:rPr lang="en-US" sz="1600" b="1" dirty="0" smtClean="0">
                <a:solidFill>
                  <a:srgbClr val="002060"/>
                </a:solidFill>
              </a:rPr>
              <a:t>So, Dept is </a:t>
            </a:r>
            <a:r>
              <a:rPr lang="en-US" sz="1600" b="1" dirty="0">
                <a:solidFill>
                  <a:srgbClr val="C00000"/>
                </a:solidFill>
              </a:rPr>
              <a:t>Partial </a:t>
            </a:r>
            <a:r>
              <a:rPr lang="en-US" sz="1600" b="1" dirty="0" smtClean="0">
                <a:solidFill>
                  <a:srgbClr val="C00000"/>
                </a:solidFill>
              </a:rPr>
              <a:t>Depend on </a:t>
            </a:r>
            <a:r>
              <a:rPr lang="en-US" sz="1600" b="1" dirty="0">
                <a:solidFill>
                  <a:srgbClr val="002060"/>
                </a:solidFill>
              </a:rPr>
              <a:t>PROJ_CODE</a:t>
            </a:r>
          </a:p>
          <a:p>
            <a:pPr marL="0" lvl="1" algn="ctr">
              <a:lnSpc>
                <a:spcPct val="150000"/>
              </a:lnSpc>
            </a:pPr>
            <a:endParaRPr lang="en-US" sz="1600" b="1" dirty="0">
              <a:solidFill>
                <a:srgbClr val="C00000"/>
              </a:solidFill>
            </a:endParaRPr>
          </a:p>
          <a:p>
            <a:pPr marL="0" lvl="1" algn="ctr">
              <a:lnSpc>
                <a:spcPct val="150000"/>
              </a:lnSpc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0" lvl="1">
              <a:lnSpc>
                <a:spcPct val="150000"/>
              </a:lnSpc>
            </a:pPr>
            <a:endParaRPr lang="en-US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76473"/>
              </p:ext>
            </p:extLst>
          </p:nvPr>
        </p:nvGraphicFramePr>
        <p:xfrm>
          <a:off x="533400" y="4149967"/>
          <a:ext cx="1905000" cy="2067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88620454"/>
                    </a:ext>
                  </a:extLst>
                </a:gridCol>
              </a:tblGrid>
              <a:tr h="498233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1968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PROJ_CODE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1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50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53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DEPT_HEAD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795436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2459182" y="4247179"/>
            <a:ext cx="304800" cy="7513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66009" y="4419600"/>
            <a:ext cx="10668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32809" y="4419600"/>
            <a:ext cx="0" cy="12954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553971" y="5715000"/>
            <a:ext cx="8788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89363" y="4622851"/>
            <a:ext cx="1066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56163" y="4622851"/>
            <a:ext cx="0" cy="71114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460165" y="5308652"/>
            <a:ext cx="1495998" cy="8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48973" y="4589309"/>
            <a:ext cx="2049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So, Remove 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Partial Dependency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792396"/>
              </p:ext>
            </p:extLst>
          </p:nvPr>
        </p:nvGraphicFramePr>
        <p:xfrm>
          <a:off x="6479883" y="4104674"/>
          <a:ext cx="23215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562">
                  <a:extLst>
                    <a:ext uri="{9D8B030D-6E8A-4147-A177-3AD203B41FA5}">
                      <a16:colId xmlns:a16="http://schemas.microsoft.com/office/drawing/2014/main" val="322462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34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533385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586279"/>
              </p:ext>
            </p:extLst>
          </p:nvPr>
        </p:nvGraphicFramePr>
        <p:xfrm>
          <a:off x="6494546" y="5091280"/>
          <a:ext cx="23068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899">
                  <a:extLst>
                    <a:ext uri="{9D8B030D-6E8A-4147-A177-3AD203B41FA5}">
                      <a16:colId xmlns:a16="http://schemas.microsoft.com/office/drawing/2014/main" val="495098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42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PROJ_CODE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4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789817"/>
                  </a:ext>
                </a:extLst>
              </a:tr>
            </a:tbl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2452401" y="5954756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505200" y="5571198"/>
            <a:ext cx="1" cy="41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466402" y="5587040"/>
            <a:ext cx="1038798" cy="1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06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765444" cy="2429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89146"/>
            <a:ext cx="784860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From the First Normal Form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The Primary Key here is the Composite Key </a:t>
            </a:r>
            <a:r>
              <a:rPr lang="en-US" b="1" dirty="0" smtClean="0">
                <a:solidFill>
                  <a:srgbClr val="C00000"/>
                </a:solidFill>
              </a:rPr>
              <a:t>(Ecode + ProjCode).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(Ecode + ProjCode</a:t>
            </a:r>
            <a:r>
              <a:rPr lang="en-US" b="1" dirty="0" smtClean="0">
                <a:solidFill>
                  <a:srgbClr val="C00000"/>
                </a:solidFill>
              </a:rPr>
              <a:t>) </a:t>
            </a:r>
            <a:r>
              <a:rPr lang="en-US" b="1" dirty="0" smtClean="0"/>
              <a:t>functionally determine </a:t>
            </a:r>
            <a:r>
              <a:rPr lang="en-US" b="1" dirty="0" smtClean="0">
                <a:solidFill>
                  <a:srgbClr val="C00000"/>
                </a:solidFill>
              </a:rPr>
              <a:t>Hours</a:t>
            </a:r>
            <a:r>
              <a:rPr lang="en-US" b="1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Ecode</a:t>
            </a:r>
            <a:r>
              <a:rPr lang="en-US" b="1" dirty="0" smtClean="0"/>
              <a:t> functionally determines </a:t>
            </a:r>
            <a:r>
              <a:rPr lang="en-US" b="1" dirty="0" smtClean="0">
                <a:solidFill>
                  <a:srgbClr val="C00000"/>
                </a:solidFill>
              </a:rPr>
              <a:t>Dept</a:t>
            </a:r>
            <a:r>
              <a:rPr lang="en-US" b="1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Attribute </a:t>
            </a:r>
            <a:r>
              <a:rPr lang="en-US" b="1" dirty="0" smtClean="0">
                <a:solidFill>
                  <a:srgbClr val="00B050"/>
                </a:solidFill>
              </a:rPr>
              <a:t>Dept</a:t>
            </a:r>
            <a:r>
              <a:rPr lang="en-US" b="1" dirty="0" smtClean="0"/>
              <a:t> has </a:t>
            </a:r>
            <a:r>
              <a:rPr lang="en-US" sz="2000" b="1" dirty="0" smtClean="0">
                <a:solidFill>
                  <a:srgbClr val="C00000"/>
                </a:solidFill>
              </a:rPr>
              <a:t>no dependency </a:t>
            </a:r>
            <a:r>
              <a:rPr lang="en-US" b="1" dirty="0" smtClean="0"/>
              <a:t>on </a:t>
            </a:r>
            <a:r>
              <a:rPr lang="en-US" b="1" dirty="0" smtClean="0">
                <a:solidFill>
                  <a:srgbClr val="00B050"/>
                </a:solidFill>
              </a:rPr>
              <a:t>Projcode</a:t>
            </a:r>
            <a:r>
              <a:rPr lang="en-US" b="1" dirty="0" smtClean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76473"/>
              </p:ext>
            </p:extLst>
          </p:nvPr>
        </p:nvGraphicFramePr>
        <p:xfrm>
          <a:off x="533400" y="4149967"/>
          <a:ext cx="1905000" cy="2067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88620454"/>
                    </a:ext>
                  </a:extLst>
                </a:gridCol>
              </a:tblGrid>
              <a:tr h="498233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1968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PROJ_CODE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1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50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53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DEPT_HEAD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795436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2459182" y="4247179"/>
            <a:ext cx="304800" cy="7513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66009" y="44196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32809" y="44196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553971" y="5715000"/>
            <a:ext cx="878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89363" y="4622851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56163" y="4622851"/>
            <a:ext cx="0" cy="711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460165" y="5308652"/>
            <a:ext cx="1495998" cy="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48973" y="4589309"/>
            <a:ext cx="2049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So, Remove 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Partial Dependency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792396"/>
              </p:ext>
            </p:extLst>
          </p:nvPr>
        </p:nvGraphicFramePr>
        <p:xfrm>
          <a:off x="6479883" y="4104674"/>
          <a:ext cx="23215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562">
                  <a:extLst>
                    <a:ext uri="{9D8B030D-6E8A-4147-A177-3AD203B41FA5}">
                      <a16:colId xmlns:a16="http://schemas.microsoft.com/office/drawing/2014/main" val="322462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34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533385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586279"/>
              </p:ext>
            </p:extLst>
          </p:nvPr>
        </p:nvGraphicFramePr>
        <p:xfrm>
          <a:off x="6494546" y="5091280"/>
          <a:ext cx="23068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899">
                  <a:extLst>
                    <a:ext uri="{9D8B030D-6E8A-4147-A177-3AD203B41FA5}">
                      <a16:colId xmlns:a16="http://schemas.microsoft.com/office/drawing/2014/main" val="495098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42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PROJ_CODE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4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789817"/>
                  </a:ext>
                </a:extLst>
              </a:tr>
            </a:tbl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2452401" y="5954756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505200" y="5571198"/>
            <a:ext cx="1" cy="41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466402" y="5587040"/>
            <a:ext cx="1038798" cy="1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905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81593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324628"/>
              </p:ext>
            </p:extLst>
          </p:nvPr>
        </p:nvGraphicFramePr>
        <p:xfrm>
          <a:off x="4191000" y="2704870"/>
          <a:ext cx="3943350" cy="2588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503800852"/>
                    </a:ext>
                  </a:extLst>
                </a:gridCol>
                <a:gridCol w="1496451">
                  <a:extLst>
                    <a:ext uri="{9D8B030D-6E8A-4147-A177-3AD203B41FA5}">
                      <a16:colId xmlns:a16="http://schemas.microsoft.com/office/drawing/2014/main" val="3449405382"/>
                    </a:ext>
                  </a:extLst>
                </a:gridCol>
                <a:gridCol w="1132449">
                  <a:extLst>
                    <a:ext uri="{9D8B030D-6E8A-4147-A177-3AD203B41FA5}">
                      <a16:colId xmlns:a16="http://schemas.microsoft.com/office/drawing/2014/main" val="3635280715"/>
                    </a:ext>
                  </a:extLst>
                </a:gridCol>
              </a:tblGrid>
              <a:tr h="3500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PROJ_CODE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HOURS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7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39310"/>
                  </a:ext>
                </a:extLst>
              </a:tr>
              <a:tr h="36807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33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97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E305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43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E508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950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16356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847785"/>
              </p:ext>
            </p:extLst>
          </p:nvPr>
        </p:nvGraphicFramePr>
        <p:xfrm>
          <a:off x="228601" y="2704870"/>
          <a:ext cx="33841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199">
                  <a:extLst>
                    <a:ext uri="{9D8B030D-6E8A-4147-A177-3AD203B41FA5}">
                      <a16:colId xmlns:a16="http://schemas.microsoft.com/office/drawing/2014/main" val="2503800852"/>
                    </a:ext>
                  </a:extLst>
                </a:gridCol>
                <a:gridCol w="1041280">
                  <a:extLst>
                    <a:ext uri="{9D8B030D-6E8A-4147-A177-3AD203B41FA5}">
                      <a16:colId xmlns:a16="http://schemas.microsoft.com/office/drawing/2014/main" val="3187037944"/>
                    </a:ext>
                  </a:extLst>
                </a:gridCol>
                <a:gridCol w="1366681">
                  <a:extLst>
                    <a:ext uri="{9D8B030D-6E8A-4147-A177-3AD203B41FA5}">
                      <a16:colId xmlns:a16="http://schemas.microsoft.com/office/drawing/2014/main" val="455149911"/>
                    </a:ext>
                  </a:extLst>
                </a:gridCol>
              </a:tblGrid>
              <a:tr h="4955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DEPT_HEAD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7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3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E305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43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E508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E907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95081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03867" y="1476767"/>
            <a:ext cx="3044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Table </a:t>
            </a:r>
            <a:r>
              <a:rPr lang="en-US" b="1" dirty="0">
                <a:solidFill>
                  <a:srgbClr val="FF0000"/>
                </a:solidFill>
              </a:rPr>
              <a:t>in </a:t>
            </a:r>
            <a:r>
              <a:rPr lang="en-US" b="1" dirty="0" smtClean="0">
                <a:solidFill>
                  <a:srgbClr val="FF0000"/>
                </a:solidFill>
              </a:rPr>
              <a:t>2 </a:t>
            </a:r>
            <a:r>
              <a:rPr lang="en-US" b="1" dirty="0">
                <a:solidFill>
                  <a:srgbClr val="FF0000"/>
                </a:solidFill>
              </a:rPr>
              <a:t>NF after eliminating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612762" y="5638132"/>
            <a:ext cx="1734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Now it is in </a:t>
            </a:r>
            <a:r>
              <a:rPr lang="en-US" b="1" dirty="0" smtClean="0">
                <a:solidFill>
                  <a:srgbClr val="FF0000"/>
                </a:solidFill>
              </a:rPr>
              <a:t>2 </a:t>
            </a:r>
            <a:r>
              <a:rPr lang="en-US" b="1" dirty="0">
                <a:solidFill>
                  <a:srgbClr val="FF0000"/>
                </a:solidFill>
              </a:rPr>
              <a:t>NF</a:t>
            </a:r>
          </a:p>
        </p:txBody>
      </p:sp>
    </p:spTree>
    <p:extLst>
      <p:ext uri="{BB962C8B-B14F-4D97-AF65-F5344CB8AC3E}">
        <p14:creationId xmlns:p14="http://schemas.microsoft.com/office/powerpoint/2010/main" val="3180956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663191" cy="74669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4" name="Rounded Rectangle 3"/>
          <p:cNvSpPr/>
          <p:nvPr/>
        </p:nvSpPr>
        <p:spPr>
          <a:xfrm>
            <a:off x="230504" y="1447800"/>
            <a:ext cx="8763000" cy="48024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5304" y="240176"/>
            <a:ext cx="8458200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Form - </a:t>
            </a:r>
            <a:r>
              <a:rPr 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3NF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8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C00000"/>
                </a:solidFill>
              </a:rPr>
              <a:t>The steps for converting a database to Third Normal Form (3NF):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Remove Transitive </a:t>
            </a:r>
            <a:r>
              <a:rPr lang="en-US" b="1" dirty="0" err="1" smtClean="0"/>
              <a:t>Dependeny</a:t>
            </a:r>
            <a:r>
              <a:rPr lang="en-US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A Table is said to be in 3NF, when it is in 2NF and every non-key attribute is functionally dependent on just Primary Key.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	                      </a:t>
            </a:r>
            <a:r>
              <a:rPr lang="en-US" b="1" dirty="0" err="1" smtClean="0"/>
              <a:t>ECode</a:t>
            </a:r>
            <a:r>
              <a:rPr lang="en-US" b="1" dirty="0" smtClean="0"/>
              <a:t> - &gt; Dept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	                       Dept -&gt; Dept_Head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</a:t>
            </a:r>
            <a:r>
              <a:rPr lang="en-US" b="1" dirty="0" smtClean="0"/>
              <a:t>                  So, </a:t>
            </a:r>
            <a:r>
              <a:rPr lang="en-US" b="1" dirty="0" smtClean="0">
                <a:solidFill>
                  <a:srgbClr val="FFFF00"/>
                </a:solidFill>
              </a:rPr>
              <a:t>Dept_Head</a:t>
            </a:r>
            <a:r>
              <a:rPr lang="en-US" b="1" dirty="0" smtClean="0"/>
              <a:t> is </a:t>
            </a:r>
            <a:r>
              <a:rPr lang="en-US" b="1" dirty="0" smtClean="0">
                <a:solidFill>
                  <a:srgbClr val="FF0000"/>
                </a:solidFill>
              </a:rPr>
              <a:t>transitively dependent </a:t>
            </a:r>
            <a:r>
              <a:rPr lang="en-US" b="1" dirty="0" smtClean="0"/>
              <a:t>on </a:t>
            </a:r>
            <a:r>
              <a:rPr lang="en-US" b="1" dirty="0" smtClean="0">
                <a:solidFill>
                  <a:srgbClr val="FFFF00"/>
                </a:solidFill>
              </a:rPr>
              <a:t>Ecode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Here </a:t>
            </a:r>
            <a:r>
              <a:rPr lang="en-US" b="1" dirty="0" smtClean="0">
                <a:solidFill>
                  <a:srgbClr val="FFFF00"/>
                </a:solidFill>
              </a:rPr>
              <a:t>Dept</a:t>
            </a:r>
            <a:r>
              <a:rPr lang="en-US" b="1" dirty="0" smtClean="0"/>
              <a:t> is dependent on </a:t>
            </a:r>
            <a:r>
              <a:rPr lang="en-US" b="1" dirty="0" smtClean="0">
                <a:solidFill>
                  <a:srgbClr val="FFFF00"/>
                </a:solidFill>
              </a:rPr>
              <a:t>Ecode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FFFF00"/>
                </a:solidFill>
              </a:rPr>
              <a:t>Dept_Head</a:t>
            </a:r>
            <a:r>
              <a:rPr lang="en-US" b="1" dirty="0" smtClean="0"/>
              <a:t> is dependent on </a:t>
            </a:r>
            <a:r>
              <a:rPr lang="en-US" b="1" dirty="0" smtClean="0">
                <a:solidFill>
                  <a:srgbClr val="FFFF00"/>
                </a:solidFill>
              </a:rPr>
              <a:t>Dept</a:t>
            </a:r>
            <a:r>
              <a:rPr lang="en-US" b="1" dirty="0" smtClean="0"/>
              <a:t> So, Dept_Head is transitively dependent on Ecode.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B050"/>
                </a:solidFill>
              </a:rPr>
              <a:t>                     Here, In 3NF, We remove Transitive Dependency.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420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04800" y="3276600"/>
            <a:ext cx="8229600" cy="2514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739391" cy="2429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144438"/>
              </p:ext>
            </p:extLst>
          </p:nvPr>
        </p:nvGraphicFramePr>
        <p:xfrm>
          <a:off x="2362200" y="1219200"/>
          <a:ext cx="33841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199">
                  <a:extLst>
                    <a:ext uri="{9D8B030D-6E8A-4147-A177-3AD203B41FA5}">
                      <a16:colId xmlns:a16="http://schemas.microsoft.com/office/drawing/2014/main" val="2503800852"/>
                    </a:ext>
                  </a:extLst>
                </a:gridCol>
                <a:gridCol w="1041280">
                  <a:extLst>
                    <a:ext uri="{9D8B030D-6E8A-4147-A177-3AD203B41FA5}">
                      <a16:colId xmlns:a16="http://schemas.microsoft.com/office/drawing/2014/main" val="3187037944"/>
                    </a:ext>
                  </a:extLst>
                </a:gridCol>
                <a:gridCol w="1366681">
                  <a:extLst>
                    <a:ext uri="{9D8B030D-6E8A-4147-A177-3AD203B41FA5}">
                      <a16:colId xmlns:a16="http://schemas.microsoft.com/office/drawing/2014/main" val="455149911"/>
                    </a:ext>
                  </a:extLst>
                </a:gridCol>
              </a:tblGrid>
              <a:tr h="4955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DEPT_HEAD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7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3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E305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43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E508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E907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950818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22210"/>
              </p:ext>
            </p:extLst>
          </p:nvPr>
        </p:nvGraphicFramePr>
        <p:xfrm>
          <a:off x="1353460" y="3587248"/>
          <a:ext cx="2017479" cy="1608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199">
                  <a:extLst>
                    <a:ext uri="{9D8B030D-6E8A-4147-A177-3AD203B41FA5}">
                      <a16:colId xmlns:a16="http://schemas.microsoft.com/office/drawing/2014/main" val="2503800852"/>
                    </a:ext>
                  </a:extLst>
                </a:gridCol>
                <a:gridCol w="1041280">
                  <a:extLst>
                    <a:ext uri="{9D8B030D-6E8A-4147-A177-3AD203B41FA5}">
                      <a16:colId xmlns:a16="http://schemas.microsoft.com/office/drawing/2014/main" val="3187037944"/>
                    </a:ext>
                  </a:extLst>
                </a:gridCol>
              </a:tblGrid>
              <a:tr h="4955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7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E101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3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E305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43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E508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95081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35823"/>
              </p:ext>
            </p:extLst>
          </p:nvPr>
        </p:nvGraphicFramePr>
        <p:xfrm>
          <a:off x="5105400" y="3587248"/>
          <a:ext cx="240796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280">
                  <a:extLst>
                    <a:ext uri="{9D8B030D-6E8A-4147-A177-3AD203B41FA5}">
                      <a16:colId xmlns:a16="http://schemas.microsoft.com/office/drawing/2014/main" val="3187037944"/>
                    </a:ext>
                  </a:extLst>
                </a:gridCol>
                <a:gridCol w="1366681">
                  <a:extLst>
                    <a:ext uri="{9D8B030D-6E8A-4147-A177-3AD203B41FA5}">
                      <a16:colId xmlns:a16="http://schemas.microsoft.com/office/drawing/2014/main" val="455149911"/>
                    </a:ext>
                  </a:extLst>
                </a:gridCol>
              </a:tblGrid>
              <a:tr h="4955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DEPT_HEAD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7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3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43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E907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95081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806572" y="5911334"/>
            <a:ext cx="1734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Now it is in 3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NF</a:t>
            </a:r>
          </a:p>
        </p:txBody>
      </p:sp>
      <p:sp>
        <p:nvSpPr>
          <p:cNvPr id="10" name="Freeform 9"/>
          <p:cNvSpPr/>
          <p:nvPr/>
        </p:nvSpPr>
        <p:spPr>
          <a:xfrm>
            <a:off x="3976157" y="914145"/>
            <a:ext cx="1122316" cy="305055"/>
          </a:xfrm>
          <a:custGeom>
            <a:avLst/>
            <a:gdLst>
              <a:gd name="connsiteX0" fmla="*/ 1122316 w 1122316"/>
              <a:gd name="connsiteY0" fmla="*/ 263491 h 305055"/>
              <a:gd name="connsiteX1" fmla="*/ 69370 w 1122316"/>
              <a:gd name="connsiteY1" fmla="*/ 255 h 305055"/>
              <a:gd name="connsiteX2" fmla="*/ 97079 w 1122316"/>
              <a:gd name="connsiteY2" fmla="*/ 305055 h 305055"/>
              <a:gd name="connsiteX3" fmla="*/ 97079 w 1122316"/>
              <a:gd name="connsiteY3" fmla="*/ 305055 h 30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316" h="305055">
                <a:moveTo>
                  <a:pt x="1122316" y="263491"/>
                </a:moveTo>
                <a:cubicBezTo>
                  <a:pt x="681279" y="128409"/>
                  <a:pt x="240243" y="-6672"/>
                  <a:pt x="69370" y="255"/>
                </a:cubicBezTo>
                <a:cubicBezTo>
                  <a:pt x="-101503" y="7182"/>
                  <a:pt x="97079" y="305055"/>
                  <a:pt x="97079" y="305055"/>
                </a:cubicBezTo>
                <a:lnTo>
                  <a:pt x="97079" y="30505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693485" y="899488"/>
            <a:ext cx="908697" cy="339393"/>
          </a:xfrm>
          <a:custGeom>
            <a:avLst/>
            <a:gdLst>
              <a:gd name="connsiteX0" fmla="*/ 908697 w 908697"/>
              <a:gd name="connsiteY0" fmla="*/ 236585 h 339393"/>
              <a:gd name="connsiteX1" fmla="*/ 49715 w 908697"/>
              <a:gd name="connsiteY1" fmla="*/ 1057 h 339393"/>
              <a:gd name="connsiteX2" fmla="*/ 105133 w 908697"/>
              <a:gd name="connsiteY2" fmla="*/ 319712 h 339393"/>
              <a:gd name="connsiteX3" fmla="*/ 118988 w 908697"/>
              <a:gd name="connsiteY3" fmla="*/ 278148 h 339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697" h="339393">
                <a:moveTo>
                  <a:pt x="908697" y="236585"/>
                </a:moveTo>
                <a:cubicBezTo>
                  <a:pt x="546169" y="111893"/>
                  <a:pt x="183642" y="-12798"/>
                  <a:pt x="49715" y="1057"/>
                </a:cubicBezTo>
                <a:cubicBezTo>
                  <a:pt x="-84212" y="14912"/>
                  <a:pt x="93588" y="273530"/>
                  <a:pt x="105133" y="319712"/>
                </a:cubicBezTo>
                <a:cubicBezTo>
                  <a:pt x="116678" y="365894"/>
                  <a:pt x="117833" y="322021"/>
                  <a:pt x="118988" y="2781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07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7722"/>
            <a:ext cx="9144000" cy="282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65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57" y="1676400"/>
            <a:ext cx="6982162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53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663191" cy="2429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51" y="1295400"/>
            <a:ext cx="5801535" cy="29817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51" y="3276600"/>
            <a:ext cx="5801535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93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386514"/>
            <a:ext cx="2094229" cy="270402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914400"/>
            <a:ext cx="4925112" cy="29817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5" y="3200400"/>
            <a:ext cx="4887007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6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6274" y="2743200"/>
            <a:ext cx="7791450" cy="99347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800" b="1" dirty="0" smtClean="0">
                <a:solidFill>
                  <a:srgbClr val="C00000"/>
                </a:solidFill>
              </a:rPr>
              <a:t>NORMALIZATION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5869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04772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990600"/>
            <a:ext cx="4820323" cy="29817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124200"/>
            <a:ext cx="4820323" cy="2981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451" y="5029200"/>
            <a:ext cx="5353797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38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8155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733920"/>
            <a:ext cx="5953956" cy="26006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4400"/>
            <a:ext cx="9144000" cy="282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53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998" y="990600"/>
            <a:ext cx="4467849" cy="905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09800"/>
            <a:ext cx="5649113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84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47800"/>
            <a:ext cx="5420481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14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17" y="1642813"/>
            <a:ext cx="5306165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8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143000"/>
            <a:ext cx="6220693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64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43000"/>
            <a:ext cx="6373114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58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64" y="1614234"/>
            <a:ext cx="5344271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61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3425191" cy="2429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338" y="1671392"/>
            <a:ext cx="5363323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27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891791" cy="905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90600"/>
            <a:ext cx="4315427" cy="12479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23" y="2692997"/>
            <a:ext cx="7192379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8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891791" cy="905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1" y="1521459"/>
            <a:ext cx="84105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5107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3" name="Rectangle 2"/>
          <p:cNvSpPr/>
          <p:nvPr/>
        </p:nvSpPr>
        <p:spPr>
          <a:xfrm>
            <a:off x="228600" y="106680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find the highest normal form of a relation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6308" y="1676400"/>
            <a:ext cx="8506692" cy="2230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Find all possible candidate keys of the </a:t>
            </a:r>
            <a:r>
              <a:rPr lang="en-US" b="1" dirty="0" smtClean="0"/>
              <a:t>relation.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/>
              <a:t>Divide </a:t>
            </a:r>
            <a:r>
              <a:rPr lang="en-US" b="1" dirty="0"/>
              <a:t>all attributes into two categories: prime attributes and non-prime </a:t>
            </a:r>
            <a:r>
              <a:rPr lang="en-US" b="1" dirty="0" smtClean="0"/>
              <a:t>attributes.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/>
              <a:t>Check </a:t>
            </a:r>
            <a:r>
              <a:rPr lang="en-US" b="1" dirty="0"/>
              <a:t>for 1</a:t>
            </a:r>
            <a:r>
              <a:rPr lang="en-US" b="1" baseline="30000" dirty="0"/>
              <a:t>st</a:t>
            </a:r>
            <a:r>
              <a:rPr lang="en-US" b="1" dirty="0"/>
              <a:t> normal form then 2</a:t>
            </a:r>
            <a:r>
              <a:rPr lang="en-US" b="1" baseline="30000" dirty="0"/>
              <a:t>nd</a:t>
            </a:r>
            <a:r>
              <a:rPr lang="en-US" b="1" dirty="0"/>
              <a:t> and so on. If it fails to satisfy the n</a:t>
            </a:r>
            <a:r>
              <a:rPr lang="en-US" b="1" baseline="30000" dirty="0"/>
              <a:t>th </a:t>
            </a:r>
            <a:r>
              <a:rPr lang="en-US" b="1" dirty="0"/>
              <a:t>normal form condition, the highest normal form will be n-1.</a:t>
            </a:r>
          </a:p>
        </p:txBody>
      </p:sp>
    </p:spTree>
    <p:extLst>
      <p:ext uri="{BB962C8B-B14F-4D97-AF65-F5344CB8AC3E}">
        <p14:creationId xmlns:p14="http://schemas.microsoft.com/office/powerpoint/2010/main" val="3047188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954220"/>
            <a:ext cx="88184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 1. Find the highest normal form of a relation</a:t>
            </a:r>
            <a:r>
              <a:rPr lang="en-US" dirty="0"/>
              <a:t> R(A,B,C,D,E) with FD set {A-&gt;D, B-&gt;A, BC-&gt;D, AC-&gt;BE} </a:t>
            </a:r>
            <a:br>
              <a:rPr lang="en-US" dirty="0"/>
            </a:br>
            <a:r>
              <a:rPr lang="en-US" dirty="0"/>
              <a:t> 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Step 1.</a:t>
            </a:r>
            <a:r>
              <a:rPr lang="en-US" dirty="0" smtClean="0"/>
              <a:t>   As we can see, (AC)</a:t>
            </a:r>
            <a:r>
              <a:rPr lang="en-US" baseline="30000" dirty="0" smtClean="0"/>
              <a:t>+</a:t>
            </a:r>
            <a:r>
              <a:rPr lang="en-US" dirty="0" smtClean="0"/>
              <a:t> ={A, C, B, E, D}  but none of its subsets can determine all attributes of the relation, So </a:t>
            </a:r>
            <a:r>
              <a:rPr lang="en-US" b="1" dirty="0" smtClean="0">
                <a:solidFill>
                  <a:srgbClr val="0070C0"/>
                </a:solidFill>
              </a:rPr>
              <a:t>AC will be the candidate key</a:t>
            </a:r>
            <a:r>
              <a:rPr lang="en-US" dirty="0" smtClean="0"/>
              <a:t>. A can be derived from B, so we can replace A in AC with B. So BC will also be a candidate key. So there will be two candidate keys </a:t>
            </a:r>
            <a:r>
              <a:rPr lang="en-US" b="1" dirty="0" smtClean="0">
                <a:solidFill>
                  <a:srgbClr val="C00000"/>
                </a:solidFill>
              </a:rPr>
              <a:t>{AC, BC}.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3441680"/>
            <a:ext cx="88184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Step 2.</a:t>
            </a:r>
            <a:r>
              <a:rPr lang="en-US" dirty="0"/>
              <a:t>  The </a:t>
            </a:r>
            <a:r>
              <a:rPr lang="en-US" b="1" dirty="0">
                <a:solidFill>
                  <a:srgbClr val="C00000"/>
                </a:solidFill>
              </a:rPr>
              <a:t>prime attribute </a:t>
            </a:r>
            <a:r>
              <a:rPr lang="en-US" dirty="0"/>
              <a:t>is those attribute which is part of </a:t>
            </a:r>
            <a:r>
              <a:rPr lang="en-US" dirty="0" smtClean="0"/>
              <a:t>the candidate </a:t>
            </a:r>
            <a:r>
              <a:rPr lang="en-US" dirty="0"/>
              <a:t>key </a:t>
            </a:r>
            <a:r>
              <a:rPr lang="en-US" b="1" dirty="0">
                <a:solidFill>
                  <a:srgbClr val="C00000"/>
                </a:solidFill>
              </a:rPr>
              <a:t>{A, B, C} </a:t>
            </a:r>
            <a:r>
              <a:rPr lang="en-US" dirty="0"/>
              <a:t>in this example and others will </a:t>
            </a:r>
            <a:r>
              <a:rPr lang="en-US" b="1" dirty="0">
                <a:solidFill>
                  <a:srgbClr val="C00000"/>
                </a:solidFill>
              </a:rPr>
              <a:t>be non-prime {D, E</a:t>
            </a:r>
            <a:r>
              <a:rPr lang="en-US" b="1" dirty="0" smtClean="0">
                <a:solidFill>
                  <a:srgbClr val="C00000"/>
                </a:solidFill>
              </a:rPr>
              <a:t>}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b="1" dirty="0"/>
              <a:t>Step 3.</a:t>
            </a:r>
            <a:r>
              <a:rPr lang="en-US" dirty="0"/>
              <a:t>  The relation R is in 1</a:t>
            </a:r>
            <a:r>
              <a:rPr lang="en-US" baseline="30000" dirty="0"/>
              <a:t>st</a:t>
            </a:r>
            <a:r>
              <a:rPr lang="en-US" dirty="0"/>
              <a:t> normal form as a relational DBMS </a:t>
            </a:r>
            <a:r>
              <a:rPr lang="en-US" b="1" dirty="0">
                <a:solidFill>
                  <a:srgbClr val="C00000"/>
                </a:solidFill>
              </a:rPr>
              <a:t>does not allow multi-valued or composite attributes.</a:t>
            </a:r>
          </a:p>
          <a:p>
            <a:pPr>
              <a:lnSpc>
                <a:spcPct val="150000"/>
              </a:lnSpc>
            </a:pPr>
            <a:r>
              <a:rPr lang="en-US" dirty="0"/>
              <a:t>The relation is </a:t>
            </a:r>
            <a:r>
              <a:rPr lang="en-US" b="1" u="sng" dirty="0">
                <a:solidFill>
                  <a:srgbClr val="00B050"/>
                </a:solidFill>
              </a:rPr>
              <a:t>not in the 2</a:t>
            </a:r>
            <a:r>
              <a:rPr lang="en-US" b="1" u="sng" baseline="30000" dirty="0">
                <a:solidFill>
                  <a:srgbClr val="00B050"/>
                </a:solidFill>
              </a:rPr>
              <a:t>nd</a:t>
            </a:r>
            <a:r>
              <a:rPr lang="en-US" b="1" u="sng" dirty="0">
                <a:solidFill>
                  <a:srgbClr val="00B050"/>
                </a:solidFill>
              </a:rPr>
              <a:t> Normal </a:t>
            </a:r>
            <a:r>
              <a:rPr lang="en-US" dirty="0"/>
              <a:t>form because </a:t>
            </a:r>
            <a:r>
              <a:rPr lang="en-US" b="1" u="sng" dirty="0">
                <a:solidFill>
                  <a:srgbClr val="C00000"/>
                </a:solidFill>
              </a:rPr>
              <a:t>A-&gt;D is partial dependency </a:t>
            </a:r>
            <a:r>
              <a:rPr lang="en-US" dirty="0"/>
              <a:t>(A which is a subset of candidate key AC is determining non-prime attribute D) and the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smtClean="0"/>
              <a:t>Normal </a:t>
            </a:r>
            <a:r>
              <a:rPr lang="en-US" dirty="0"/>
              <a:t>form does not allow partial dependency.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So the highest normal form will be the 1</a:t>
            </a:r>
            <a:r>
              <a:rPr lang="en-US" b="1" baseline="30000" dirty="0">
                <a:solidFill>
                  <a:srgbClr val="0070C0"/>
                </a:solidFill>
              </a:rPr>
              <a:t>st</a:t>
            </a:r>
            <a:r>
              <a:rPr lang="en-US" b="1" dirty="0">
                <a:solidFill>
                  <a:srgbClr val="0070C0"/>
                </a:solidFill>
              </a:rPr>
              <a:t> Normal Form.</a:t>
            </a:r>
          </a:p>
        </p:txBody>
      </p:sp>
    </p:spTree>
    <p:extLst>
      <p:ext uri="{BB962C8B-B14F-4D97-AF65-F5344CB8AC3E}">
        <p14:creationId xmlns:p14="http://schemas.microsoft.com/office/powerpoint/2010/main" val="2787416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  <p:sp>
        <p:nvSpPr>
          <p:cNvPr id="3" name="Rectangle 2"/>
          <p:cNvSpPr/>
          <p:nvPr/>
        </p:nvSpPr>
        <p:spPr>
          <a:xfrm>
            <a:off x="304800" y="990600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Example 2.</a:t>
            </a:r>
            <a:r>
              <a:rPr lang="en-US" dirty="0"/>
              <a:t> Find the highest normal form of a relation</a:t>
            </a:r>
            <a:r>
              <a:rPr lang="en-US" b="1" dirty="0"/>
              <a:t> R(A,B,C,D,E) with FD set as {BC-&gt;D, AC-&gt;BE, B-&gt;E}</a:t>
            </a:r>
            <a:r>
              <a:rPr lang="en-US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68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922" y="914400"/>
            <a:ext cx="862647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Example 2.</a:t>
            </a:r>
            <a:r>
              <a:rPr lang="en-US" dirty="0"/>
              <a:t> Find the highest normal form of a relation</a:t>
            </a:r>
            <a:r>
              <a:rPr lang="en-US" b="1" dirty="0"/>
              <a:t> R(A,B,C,D,E) with FD set as {BC-&gt;D, AC-&gt;BE, B-&gt;E}</a:t>
            </a:r>
            <a:r>
              <a:rPr lang="en-US" dirty="0"/>
              <a:t> 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Step </a:t>
            </a:r>
            <a:r>
              <a:rPr lang="en-US" b="1" dirty="0"/>
              <a:t>1.</a:t>
            </a:r>
            <a:r>
              <a:rPr lang="en-US" dirty="0"/>
              <a:t>   As we can see, (AC)</a:t>
            </a:r>
            <a:r>
              <a:rPr lang="en-US" baseline="30000" dirty="0"/>
              <a:t>+</a:t>
            </a:r>
            <a:r>
              <a:rPr lang="en-US" dirty="0"/>
              <a:t> ={A,C,B,E,D}  but none of its subsets can determine all attributes of relation, So AC will be the candidate key. A or C can’t be derived from any other attribute of the relation, so there will be only </a:t>
            </a:r>
            <a:r>
              <a:rPr lang="en-US" b="1" dirty="0">
                <a:solidFill>
                  <a:srgbClr val="C00000"/>
                </a:solidFill>
              </a:rPr>
              <a:t>1 candidate key {AC}.</a:t>
            </a:r>
            <a:r>
              <a:rPr lang="en-US" dirty="0"/>
              <a:t> 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Step 2.</a:t>
            </a:r>
            <a:r>
              <a:rPr lang="en-US" dirty="0"/>
              <a:t>  </a:t>
            </a:r>
            <a:r>
              <a:rPr lang="en-US" b="1" dirty="0">
                <a:solidFill>
                  <a:srgbClr val="C00000"/>
                </a:solidFill>
              </a:rPr>
              <a:t>The prime attribute </a:t>
            </a:r>
            <a:r>
              <a:rPr lang="en-US" dirty="0"/>
              <a:t>is those attribute which is part of candidate key </a:t>
            </a:r>
            <a:r>
              <a:rPr lang="en-US" b="1" dirty="0"/>
              <a:t>{A,C}</a:t>
            </a:r>
            <a:r>
              <a:rPr lang="en-US" dirty="0"/>
              <a:t> in this example and others will be </a:t>
            </a:r>
            <a:r>
              <a:rPr lang="en-US" b="1" dirty="0"/>
              <a:t>non-prime {B,D,E} </a:t>
            </a:r>
            <a:r>
              <a:rPr lang="en-US" dirty="0"/>
              <a:t>in this example. 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Step 3.</a:t>
            </a:r>
            <a:r>
              <a:rPr lang="en-US" dirty="0"/>
              <a:t>  The relation </a:t>
            </a:r>
            <a:r>
              <a:rPr lang="en-US" b="1" dirty="0">
                <a:solidFill>
                  <a:srgbClr val="C00000"/>
                </a:solidFill>
              </a:rPr>
              <a:t>R is in 1</a:t>
            </a:r>
            <a:r>
              <a:rPr lang="en-US" b="1" baseline="30000" dirty="0">
                <a:solidFill>
                  <a:srgbClr val="C00000"/>
                </a:solidFill>
              </a:rPr>
              <a:t>st</a:t>
            </a:r>
            <a:r>
              <a:rPr lang="en-US" b="1" dirty="0">
                <a:solidFill>
                  <a:srgbClr val="C00000"/>
                </a:solidFill>
              </a:rPr>
              <a:t> normal form </a:t>
            </a:r>
            <a:r>
              <a:rPr lang="en-US" dirty="0"/>
              <a:t>as a relational DBMS does not allow </a:t>
            </a:r>
            <a:r>
              <a:rPr lang="en-US" b="1" dirty="0">
                <a:solidFill>
                  <a:srgbClr val="C00000"/>
                </a:solidFill>
              </a:rPr>
              <a:t>multi-valued or composite attribute</a:t>
            </a:r>
            <a:r>
              <a:rPr lang="en-US" dirty="0"/>
              <a:t>s. 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The relation is in 2</a:t>
            </a:r>
            <a:r>
              <a:rPr lang="en-US" b="1" baseline="30000" dirty="0">
                <a:solidFill>
                  <a:srgbClr val="C00000"/>
                </a:solidFill>
              </a:rPr>
              <a:t>nd</a:t>
            </a:r>
            <a:r>
              <a:rPr lang="en-US" b="1" dirty="0">
                <a:solidFill>
                  <a:srgbClr val="C00000"/>
                </a:solidFill>
              </a:rPr>
              <a:t> normal</a:t>
            </a:r>
            <a:r>
              <a:rPr lang="en-US" dirty="0"/>
              <a:t> form because </a:t>
            </a:r>
            <a:r>
              <a:rPr lang="en-US" b="1" u="sng" dirty="0">
                <a:solidFill>
                  <a:srgbClr val="C00000"/>
                </a:solidFill>
              </a:rPr>
              <a:t>BC-&gt;D is in 2</a:t>
            </a:r>
            <a:r>
              <a:rPr lang="en-US" b="1" u="sng" baseline="30000" dirty="0">
                <a:solidFill>
                  <a:srgbClr val="C00000"/>
                </a:solidFill>
              </a:rPr>
              <a:t>nd</a:t>
            </a:r>
            <a:r>
              <a:rPr lang="en-US" b="1" u="sng" dirty="0">
                <a:solidFill>
                  <a:srgbClr val="C00000"/>
                </a:solidFill>
              </a:rPr>
              <a:t> normal form </a:t>
            </a:r>
            <a:r>
              <a:rPr lang="en-US" dirty="0"/>
              <a:t>(</a:t>
            </a:r>
            <a:r>
              <a:rPr lang="en-US" b="1" dirty="0">
                <a:solidFill>
                  <a:srgbClr val="00B050"/>
                </a:solidFill>
              </a:rPr>
              <a:t>BC is not a proper subset of candidate key AC</a:t>
            </a:r>
            <a:r>
              <a:rPr lang="en-US" dirty="0"/>
              <a:t>) and </a:t>
            </a:r>
            <a:r>
              <a:rPr lang="en-US" b="1" dirty="0">
                <a:solidFill>
                  <a:srgbClr val="00B050"/>
                </a:solidFill>
              </a:rPr>
              <a:t>AC-&gt;BE is in 2</a:t>
            </a:r>
            <a:r>
              <a:rPr lang="en-US" b="1" baseline="30000" dirty="0">
                <a:solidFill>
                  <a:srgbClr val="00B050"/>
                </a:solidFill>
              </a:rPr>
              <a:t>nd</a:t>
            </a:r>
            <a:r>
              <a:rPr lang="en-US" b="1" dirty="0">
                <a:solidFill>
                  <a:srgbClr val="00B050"/>
                </a:solidFill>
              </a:rPr>
              <a:t> normal form </a:t>
            </a:r>
            <a:r>
              <a:rPr lang="en-US" dirty="0"/>
              <a:t>(AC is candidate key) and </a:t>
            </a:r>
            <a:r>
              <a:rPr lang="en-US" b="1" dirty="0">
                <a:solidFill>
                  <a:srgbClr val="C00000"/>
                </a:solidFill>
              </a:rPr>
              <a:t>B-&gt;E is in 2</a:t>
            </a:r>
            <a:r>
              <a:rPr lang="en-US" b="1" baseline="30000" dirty="0">
                <a:solidFill>
                  <a:srgbClr val="C00000"/>
                </a:solidFill>
              </a:rPr>
              <a:t>nd</a:t>
            </a:r>
            <a:r>
              <a:rPr lang="en-US" b="1" dirty="0">
                <a:solidFill>
                  <a:srgbClr val="C00000"/>
                </a:solidFill>
              </a:rPr>
              <a:t> normal form (B is not a proper subset of candidate key AC). 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381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5869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3" name="Rectangle 2"/>
          <p:cNvSpPr/>
          <p:nvPr/>
        </p:nvSpPr>
        <p:spPr>
          <a:xfrm>
            <a:off x="174623" y="1447800"/>
            <a:ext cx="86106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C00000"/>
                </a:solidFill>
              </a:rPr>
              <a:t>The relation is not in 3</a:t>
            </a:r>
            <a:r>
              <a:rPr lang="en-US" b="1" baseline="30000" dirty="0">
                <a:solidFill>
                  <a:srgbClr val="C00000"/>
                </a:solidFill>
              </a:rPr>
              <a:t>rd</a:t>
            </a:r>
            <a:r>
              <a:rPr lang="en-US" b="1" dirty="0">
                <a:solidFill>
                  <a:srgbClr val="C00000"/>
                </a:solidFill>
              </a:rPr>
              <a:t> normal </a:t>
            </a:r>
            <a:r>
              <a:rPr lang="en-US" dirty="0"/>
              <a:t>form because in </a:t>
            </a:r>
            <a:r>
              <a:rPr lang="en-US" b="1" dirty="0">
                <a:solidFill>
                  <a:srgbClr val="C00000"/>
                </a:solidFill>
              </a:rPr>
              <a:t>BC-&gt;D (neither BC is a super key nor D is a prime attribute) </a:t>
            </a:r>
            <a:r>
              <a:rPr lang="en-US" dirty="0"/>
              <a:t>and in </a:t>
            </a:r>
            <a:r>
              <a:rPr lang="en-US" b="1" dirty="0">
                <a:solidFill>
                  <a:srgbClr val="C00000"/>
                </a:solidFill>
              </a:rPr>
              <a:t>B-&gt;E (neither B is a super key nor E is a prime attribute) </a:t>
            </a:r>
            <a:r>
              <a:rPr lang="en-US" dirty="0"/>
              <a:t>but to satisfy 3</a:t>
            </a:r>
            <a:r>
              <a:rPr lang="en-US" baseline="30000" dirty="0"/>
              <a:t>rd</a:t>
            </a:r>
            <a:r>
              <a:rPr lang="en-US" dirty="0"/>
              <a:t> normal for, </a:t>
            </a:r>
            <a:r>
              <a:rPr lang="en-US" b="1" dirty="0">
                <a:solidFill>
                  <a:srgbClr val="7030A0"/>
                </a:solidFill>
              </a:rPr>
              <a:t>either LHS of an FD should be super key </a:t>
            </a:r>
            <a:r>
              <a:rPr lang="en-US" dirty="0"/>
              <a:t>or </a:t>
            </a:r>
            <a:r>
              <a:rPr lang="en-US" b="1" dirty="0">
                <a:solidFill>
                  <a:srgbClr val="7030A0"/>
                </a:solidFill>
              </a:rPr>
              <a:t>RHS should be a prime attribute</a:t>
            </a:r>
            <a:r>
              <a:rPr lang="en-US" dirty="0"/>
              <a:t>. </a:t>
            </a:r>
          </a:p>
          <a:p>
            <a:pPr algn="ctr">
              <a:lnSpc>
                <a:spcPct val="200000"/>
              </a:lnSpc>
            </a:pPr>
            <a:r>
              <a:rPr lang="en-US" sz="2000" b="1" dirty="0">
                <a:solidFill>
                  <a:srgbClr val="7030A0"/>
                </a:solidFill>
              </a:rPr>
              <a:t>So the highest normal form of relation will be the 2</a:t>
            </a:r>
            <a:r>
              <a:rPr lang="en-US" sz="2000" b="1" baseline="30000" dirty="0">
                <a:solidFill>
                  <a:srgbClr val="7030A0"/>
                </a:solidFill>
              </a:rPr>
              <a:t>nd</a:t>
            </a:r>
            <a:r>
              <a:rPr lang="en-US" sz="2000" b="1" dirty="0">
                <a:solidFill>
                  <a:srgbClr val="7030A0"/>
                </a:solidFill>
              </a:rPr>
              <a:t> Normal form.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422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905" y="5638800"/>
            <a:ext cx="2423095" cy="2627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418" y="1131823"/>
            <a:ext cx="4953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Database </a:t>
            </a:r>
            <a:r>
              <a:rPr lang="en-US" sz="3200" b="1" dirty="0" smtClean="0">
                <a:solidFill>
                  <a:srgbClr val="0070C0"/>
                </a:solidFill>
              </a:rPr>
              <a:t>Normalization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09" y="1828800"/>
            <a:ext cx="87630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Normalization is the process of reorganizing data in a database so that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it meets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two basic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is no redundancy of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dependencies are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logical.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Normalization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usually involves dividing a database into two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or more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tables and defining relationships between the tables.</a:t>
            </a:r>
          </a:p>
        </p:txBody>
      </p:sp>
    </p:spTree>
    <p:extLst>
      <p:ext uri="{BB962C8B-B14F-4D97-AF65-F5344CB8AC3E}">
        <p14:creationId xmlns:p14="http://schemas.microsoft.com/office/powerpoint/2010/main" val="6220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586991" cy="905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3" name="Rectangle 2"/>
          <p:cNvSpPr/>
          <p:nvPr/>
        </p:nvSpPr>
        <p:spPr>
          <a:xfrm>
            <a:off x="382904" y="1371600"/>
            <a:ext cx="8686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Purpose of </a:t>
            </a:r>
            <a:r>
              <a:rPr lang="en-US" sz="3200" b="1" dirty="0" smtClean="0">
                <a:solidFill>
                  <a:srgbClr val="0070C0"/>
                </a:solidFill>
              </a:rPr>
              <a:t>Normalization</a:t>
            </a:r>
            <a:endParaRPr lang="en-US" sz="3200" b="1" dirty="0">
              <a:solidFill>
                <a:srgbClr val="0070C0"/>
              </a:solidFill>
            </a:endParaRPr>
          </a:p>
          <a:p>
            <a:endParaRPr lang="en-US" sz="2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Minimise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redundancy in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Remove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insert,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delete,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update anomalies during database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Reduce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need to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reorganize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when it is modified or enhanced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Normalization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reduces a complex user view into a number of subgroups</a:t>
            </a:r>
          </a:p>
        </p:txBody>
      </p:sp>
    </p:spTree>
    <p:extLst>
      <p:ext uri="{BB962C8B-B14F-4D97-AF65-F5344CB8AC3E}">
        <p14:creationId xmlns:p14="http://schemas.microsoft.com/office/powerpoint/2010/main" val="391331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  <p:sp>
        <p:nvSpPr>
          <p:cNvPr id="3" name="Rectangle 2"/>
          <p:cNvSpPr/>
          <p:nvPr/>
        </p:nvSpPr>
        <p:spPr>
          <a:xfrm>
            <a:off x="228600" y="1143000"/>
            <a:ext cx="86106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Levels of normalization </a:t>
            </a:r>
            <a:r>
              <a:rPr lang="en-US" sz="3200" b="1" dirty="0" smtClean="0">
                <a:solidFill>
                  <a:srgbClr val="0070C0"/>
                </a:solidFill>
              </a:rPr>
              <a:t>are based </a:t>
            </a:r>
            <a:r>
              <a:rPr lang="en-US" sz="3200" b="1" dirty="0">
                <a:solidFill>
                  <a:srgbClr val="0070C0"/>
                </a:solidFill>
              </a:rPr>
              <a:t>on the amount of redundancy in the database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Various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levels of normalization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First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Normal Form (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NF)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Second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Normal Form (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2NF)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Third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Normal Form (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NF)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Boyce-Codd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Normal Form (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BOF)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Fourth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Normal Form (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4NF)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Fifth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Normal Form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(5NF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762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3120391" cy="2429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4" name="Rounded Rectangle 3"/>
          <p:cNvSpPr/>
          <p:nvPr/>
        </p:nvSpPr>
        <p:spPr>
          <a:xfrm>
            <a:off x="230504" y="3048000"/>
            <a:ext cx="8763000" cy="2971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2564" y="762000"/>
            <a:ext cx="868680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1st Normal Form (1NF)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first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Normal Form defines that all the attributes in a relation must have atomic domains. The values in an atomic domain are indivisible units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first Normal Form enforces these Criteria:</a:t>
            </a:r>
          </a:p>
          <a:p>
            <a:pPr>
              <a:lnSpc>
                <a:spcPct val="150000"/>
              </a:lnSpc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Place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all items that appear in the repeating group in a new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Designate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primary key for each new table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produced.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Duplicate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 the new table the primary key of the table from which the repeating group was extracted or vice versa.</a:t>
            </a:r>
          </a:p>
        </p:txBody>
      </p:sp>
    </p:spTree>
    <p:extLst>
      <p:ext uri="{BB962C8B-B14F-4D97-AF65-F5344CB8AC3E}">
        <p14:creationId xmlns:p14="http://schemas.microsoft.com/office/powerpoint/2010/main" val="373500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24600" y="2209800"/>
            <a:ext cx="24572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This table contains Attribute values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are not single.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is not in Normalised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make it into 1NF we have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to decompose the table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into atomic elements.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822903"/>
              </p:ext>
            </p:extLst>
          </p:nvPr>
        </p:nvGraphicFramePr>
        <p:xfrm>
          <a:off x="173182" y="2209800"/>
          <a:ext cx="5922818" cy="2862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818">
                  <a:extLst>
                    <a:ext uri="{9D8B030D-6E8A-4147-A177-3AD203B41FA5}">
                      <a16:colId xmlns:a16="http://schemas.microsoft.com/office/drawing/2014/main" val="250380085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18703794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449405382"/>
                    </a:ext>
                  </a:extLst>
                </a:gridCol>
                <a:gridCol w="1162717">
                  <a:extLst>
                    <a:ext uri="{9D8B030D-6E8A-4147-A177-3AD203B41FA5}">
                      <a16:colId xmlns:a16="http://schemas.microsoft.com/office/drawing/2014/main" val="799348289"/>
                    </a:ext>
                  </a:extLst>
                </a:gridCol>
                <a:gridCol w="1275683">
                  <a:extLst>
                    <a:ext uri="{9D8B030D-6E8A-4147-A177-3AD203B41FA5}">
                      <a16:colId xmlns:a16="http://schemas.microsoft.com/office/drawing/2014/main" val="3635280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DEPT_HEAD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PROJ_CODE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HOURS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7109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E101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E901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39310"/>
                  </a:ext>
                </a:extLst>
              </a:tr>
              <a:tr h="36807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332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97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E305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E906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43502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E508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E907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9508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16356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34232" y="525678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UNF</a:t>
            </a:r>
            <a:endParaRPr lang="en-US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88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5869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5" name="Rectangle 4"/>
          <p:cNvSpPr/>
          <p:nvPr/>
        </p:nvSpPr>
        <p:spPr>
          <a:xfrm>
            <a:off x="3203867" y="1476767"/>
            <a:ext cx="3044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Table </a:t>
            </a:r>
            <a:r>
              <a:rPr lang="en-US" b="1" dirty="0">
                <a:solidFill>
                  <a:srgbClr val="FF0000"/>
                </a:solidFill>
              </a:rPr>
              <a:t>in 1 NF after eliminating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3799" y="4980376"/>
            <a:ext cx="1734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Now it is in 1 NF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313865"/>
              </p:ext>
            </p:extLst>
          </p:nvPr>
        </p:nvGraphicFramePr>
        <p:xfrm>
          <a:off x="457201" y="2082304"/>
          <a:ext cx="6772660" cy="2593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864">
                  <a:extLst>
                    <a:ext uri="{9D8B030D-6E8A-4147-A177-3AD203B41FA5}">
                      <a16:colId xmlns:a16="http://schemas.microsoft.com/office/drawing/2014/main" val="2503800852"/>
                    </a:ext>
                  </a:extLst>
                </a:gridCol>
                <a:gridCol w="1317735">
                  <a:extLst>
                    <a:ext uri="{9D8B030D-6E8A-4147-A177-3AD203B41FA5}">
                      <a16:colId xmlns:a16="http://schemas.microsoft.com/office/drawing/2014/main" val="318703794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49405382"/>
                    </a:ext>
                  </a:extLst>
                </a:gridCol>
                <a:gridCol w="1427735">
                  <a:extLst>
                    <a:ext uri="{9D8B030D-6E8A-4147-A177-3AD203B41FA5}">
                      <a16:colId xmlns:a16="http://schemas.microsoft.com/office/drawing/2014/main" val="3920869087"/>
                    </a:ext>
                  </a:extLst>
                </a:gridCol>
                <a:gridCol w="1458726">
                  <a:extLst>
                    <a:ext uri="{9D8B030D-6E8A-4147-A177-3AD203B41FA5}">
                      <a16:colId xmlns:a16="http://schemas.microsoft.com/office/drawing/2014/main" val="3635280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PROJ_CODE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DEPT_HEAD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HOURS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7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E901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39310"/>
                  </a:ext>
                </a:extLst>
              </a:tr>
              <a:tr h="36807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E901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33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E901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97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E305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E906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43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E508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E907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950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E907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163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60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5621</TotalTime>
  <Words>1116</Words>
  <Application>Microsoft Office PowerPoint</Application>
  <PresentationFormat>On-screen Show (4:3)</PresentationFormat>
  <Paragraphs>278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Times New Roman</vt:lpstr>
      <vt:lpstr>Office Theme</vt:lpstr>
      <vt:lpstr>Course Name: Database Management System Course Code: CS116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Name: Object Oriented Software Engineering Course Code: AI102   Artificial Neural Network (ANN)-1</dc:title>
  <dc:creator>Hp</dc:creator>
  <cp:lastModifiedBy>Praveen Kantha</cp:lastModifiedBy>
  <cp:revision>303</cp:revision>
  <dcterms:created xsi:type="dcterms:W3CDTF">2023-01-04T06:48:10Z</dcterms:created>
  <dcterms:modified xsi:type="dcterms:W3CDTF">2023-10-20T09:26:51Z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