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40" r:id="rId3"/>
    <p:sldId id="374" r:id="rId4"/>
    <p:sldId id="386" r:id="rId5"/>
    <p:sldId id="387" r:id="rId6"/>
    <p:sldId id="388" r:id="rId7"/>
    <p:sldId id="389" r:id="rId8"/>
    <p:sldId id="390" r:id="rId9"/>
    <p:sldId id="391" r:id="rId10"/>
    <p:sldId id="392" r:id="rId11"/>
    <p:sldId id="393" r:id="rId12"/>
    <p:sldId id="394"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840" y="72"/>
      </p:cViewPr>
      <p:guideLst>
        <p:guide orient="horz" pos="2880"/>
        <p:guide pos="216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2AA1550-A942-4D80-BBC7-5EE914867FC7}" type="datetimeFigureOut">
              <a:rPr lang="en-US" smtClean="0"/>
              <a:t>19-Oct-23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A7E5CF-1C06-4F58-A3A9-8A4F31660DEC}" type="slidenum">
              <a:rPr lang="en-US" smtClean="0"/>
              <a:t>‹#›</a:t>
            </a:fld>
            <a:endParaRPr lang="en-US"/>
          </a:p>
        </p:txBody>
      </p:sp>
    </p:spTree>
    <p:extLst>
      <p:ext uri="{BB962C8B-B14F-4D97-AF65-F5344CB8AC3E}">
        <p14:creationId xmlns:p14="http://schemas.microsoft.com/office/powerpoint/2010/main" val="395121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E04E42-C9A0-48AB-9D9D-F01463295361}" type="datetime1">
              <a:rPr lang="en-US" smtClean="0"/>
              <a:t>19-Oct-23</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858E8D-3733-4F79-ADC5-4C229735424D}" type="datetime1">
              <a:rPr lang="en-US" smtClean="0"/>
              <a:t>19-Oct-23</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1231845-F709-4257-BAF9-825C9C64F712}" type="datetime1">
              <a:rPr lang="en-US" smtClean="0"/>
              <a:t>19-Oct-23</a:t>
            </a:fld>
            <a:endParaRPr lang="en-US"/>
          </a:p>
        </p:txBody>
      </p:sp>
      <p:sp>
        <p:nvSpPr>
          <p:cNvPr id="7" name="Holder 7"/>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CD29513-D407-41BC-ADDD-64A27BB4B557}" type="datetime1">
              <a:rPr lang="en-US" smtClean="0"/>
              <a:t>19-Oct-23</a:t>
            </a:fld>
            <a:endParaRPr lang="en-US"/>
          </a:p>
        </p:txBody>
      </p:sp>
      <p:sp>
        <p:nvSpPr>
          <p:cNvPr id="5" name="Holder 5"/>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72CC06B-6C78-4335-94A4-855ECB28FB3A}" type="datetime1">
              <a:rPr lang="en-US" smtClean="0"/>
              <a:t>19-Oct-23</a:t>
            </a:fld>
            <a:endParaRPr lang="en-US"/>
          </a:p>
        </p:txBody>
      </p:sp>
      <p:sp>
        <p:nvSpPr>
          <p:cNvPr id="4" name="Holder 4"/>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696455"/>
            <a:ext cx="9142476" cy="160020"/>
          </a:xfrm>
          <a:prstGeom prst="rect">
            <a:avLst/>
          </a:prstGeom>
        </p:spPr>
      </p:pic>
      <p:pic>
        <p:nvPicPr>
          <p:cNvPr id="18" name="bg object 18"/>
          <p:cNvPicPr/>
          <p:nvPr/>
        </p:nvPicPr>
        <p:blipFill>
          <a:blip r:embed="rId8" cstate="print"/>
          <a:stretch>
            <a:fillRect/>
          </a:stretch>
        </p:blipFill>
        <p:spPr>
          <a:xfrm>
            <a:off x="6553199" y="228600"/>
            <a:ext cx="2057400" cy="633984"/>
          </a:xfrm>
          <a:prstGeom prst="rect">
            <a:avLst/>
          </a:prstGeom>
        </p:spPr>
      </p:pic>
      <p:pic>
        <p:nvPicPr>
          <p:cNvPr id="19" name="bg object 19"/>
          <p:cNvPicPr/>
          <p:nvPr/>
        </p:nvPicPr>
        <p:blipFill>
          <a:blip r:embed="rId9" cstate="print"/>
          <a:stretch>
            <a:fillRect/>
          </a:stretch>
        </p:blipFill>
        <p:spPr>
          <a:xfrm>
            <a:off x="6553199" y="228600"/>
            <a:ext cx="1920240" cy="609600"/>
          </a:xfrm>
          <a:prstGeom prst="rect">
            <a:avLst/>
          </a:prstGeom>
        </p:spPr>
      </p:pic>
      <p:pic>
        <p:nvPicPr>
          <p:cNvPr id="20" name="bg object 20"/>
          <p:cNvPicPr/>
          <p:nvPr/>
        </p:nvPicPr>
        <p:blipFill>
          <a:blip r:embed="rId10" cstate="print"/>
          <a:stretch>
            <a:fillRect/>
          </a:stretch>
        </p:blipFill>
        <p:spPr>
          <a:xfrm>
            <a:off x="6553199" y="228600"/>
            <a:ext cx="2057400" cy="633984"/>
          </a:xfrm>
          <a:prstGeom prst="rect">
            <a:avLst/>
          </a:prstGeom>
        </p:spPr>
      </p:pic>
      <p:sp>
        <p:nvSpPr>
          <p:cNvPr id="21" name="bg object 21"/>
          <p:cNvSpPr/>
          <p:nvPr/>
        </p:nvSpPr>
        <p:spPr>
          <a:xfrm>
            <a:off x="6147815" y="0"/>
            <a:ext cx="2996565" cy="838200"/>
          </a:xfrm>
          <a:custGeom>
            <a:avLst/>
            <a:gdLst/>
            <a:ahLst/>
            <a:cxnLst/>
            <a:rect l="l" t="t" r="r" b="b"/>
            <a:pathLst>
              <a:path w="2996565" h="838200">
                <a:moveTo>
                  <a:pt x="2996184" y="0"/>
                </a:moveTo>
                <a:lnTo>
                  <a:pt x="0" y="0"/>
                </a:lnTo>
                <a:lnTo>
                  <a:pt x="0" y="838200"/>
                </a:lnTo>
                <a:lnTo>
                  <a:pt x="2996184" y="838200"/>
                </a:lnTo>
                <a:lnTo>
                  <a:pt x="2996184" y="0"/>
                </a:lnTo>
                <a:close/>
              </a:path>
            </a:pathLst>
          </a:custGeom>
          <a:solidFill>
            <a:srgbClr val="FF3300"/>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553199" y="228600"/>
            <a:ext cx="2057400" cy="633984"/>
          </a:xfrm>
          <a:prstGeom prst="rect">
            <a:avLst/>
          </a:prstGeom>
        </p:spPr>
      </p:pic>
      <p:sp>
        <p:nvSpPr>
          <p:cNvPr id="23" name="bg object 23"/>
          <p:cNvSpPr/>
          <p:nvPr/>
        </p:nvSpPr>
        <p:spPr>
          <a:xfrm>
            <a:off x="6528815" y="192023"/>
            <a:ext cx="2075814" cy="685800"/>
          </a:xfrm>
          <a:custGeom>
            <a:avLst/>
            <a:gdLst/>
            <a:ahLst/>
            <a:cxnLst/>
            <a:rect l="l" t="t" r="r" b="b"/>
            <a:pathLst>
              <a:path w="2075815" h="685800">
                <a:moveTo>
                  <a:pt x="2075687" y="0"/>
                </a:moveTo>
                <a:lnTo>
                  <a:pt x="0" y="0"/>
                </a:lnTo>
                <a:lnTo>
                  <a:pt x="0" y="685800"/>
                </a:lnTo>
                <a:lnTo>
                  <a:pt x="2075687" y="685800"/>
                </a:lnTo>
                <a:lnTo>
                  <a:pt x="2075687"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9" cstate="print"/>
          <a:stretch>
            <a:fillRect/>
          </a:stretch>
        </p:blipFill>
        <p:spPr>
          <a:xfrm>
            <a:off x="6553199" y="228600"/>
            <a:ext cx="1920240" cy="609600"/>
          </a:xfrm>
          <a:prstGeom prst="rect">
            <a:avLst/>
          </a:prstGeom>
        </p:spPr>
      </p:pic>
      <p:sp>
        <p:nvSpPr>
          <p:cNvPr id="2" name="Holder 2"/>
          <p:cNvSpPr>
            <a:spLocks noGrp="1"/>
          </p:cNvSpPr>
          <p:nvPr>
            <p:ph type="title"/>
          </p:nvPr>
        </p:nvSpPr>
        <p:spPr>
          <a:xfrm>
            <a:off x="2226055" y="150317"/>
            <a:ext cx="4691888" cy="512445"/>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79450" y="1822450"/>
            <a:ext cx="7791450" cy="4036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32809" y="6462606"/>
            <a:ext cx="2094229" cy="194309"/>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34EC0EF9-7580-41B1-9FDF-4872148A0E04}" type="datetime1">
              <a:rPr lang="en-US" smtClean="0"/>
              <a:t>19-Oct-23</a:t>
            </a:fld>
            <a:endParaRPr lang="en-US"/>
          </a:p>
        </p:txBody>
      </p:sp>
      <p:sp>
        <p:nvSpPr>
          <p:cNvPr id="6" name="Holder 6"/>
          <p:cNvSpPr>
            <a:spLocks noGrp="1"/>
          </p:cNvSpPr>
          <p:nvPr>
            <p:ph type="sldNum" sz="quarter" idx="7"/>
          </p:nvPr>
        </p:nvSpPr>
        <p:spPr>
          <a:xfrm>
            <a:off x="8636507" y="6454681"/>
            <a:ext cx="152400" cy="194309"/>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sql-join-set-1-inner-left-right-and-full-joi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550846"/>
            <a:ext cx="8153400" cy="2229456"/>
          </a:xfrm>
          <a:prstGeom prst="rect">
            <a:avLst/>
          </a:prstGeom>
        </p:spPr>
        <p:txBody>
          <a:bodyPr vert="horz" wrap="square" lIns="0" tIns="257175" rIns="0" bIns="0" rtlCol="0">
            <a:spAutoFit/>
          </a:bodyPr>
          <a:lstStyle/>
          <a:p>
            <a:pPr marL="12700">
              <a:lnSpc>
                <a:spcPct val="100000"/>
              </a:lnSpc>
              <a:spcBef>
                <a:spcPts val="2025"/>
              </a:spcBef>
            </a:pPr>
            <a:r>
              <a:rPr b="1" spc="-20" dirty="0">
                <a:solidFill>
                  <a:srgbClr val="375F92"/>
                </a:solidFill>
                <a:latin typeface="Calibri"/>
                <a:cs typeface="Calibri"/>
              </a:rPr>
              <a:t>Course</a:t>
            </a:r>
            <a:r>
              <a:rPr b="1" spc="50" dirty="0">
                <a:solidFill>
                  <a:srgbClr val="375F92"/>
                </a:solidFill>
                <a:latin typeface="Calibri"/>
                <a:cs typeface="Calibri"/>
              </a:rPr>
              <a:t> </a:t>
            </a:r>
            <a:r>
              <a:rPr b="1" spc="-5" dirty="0">
                <a:solidFill>
                  <a:srgbClr val="375F92"/>
                </a:solidFill>
                <a:latin typeface="Calibri"/>
                <a:cs typeface="Calibri"/>
              </a:rPr>
              <a:t>Name:</a:t>
            </a:r>
            <a:r>
              <a:rPr b="1" spc="20" dirty="0">
                <a:solidFill>
                  <a:srgbClr val="375F92"/>
                </a:solidFill>
                <a:latin typeface="Calibri"/>
                <a:cs typeface="Calibri"/>
              </a:rPr>
              <a:t> </a:t>
            </a:r>
            <a:r>
              <a:rPr lang="en-US" sz="2800" dirty="0">
                <a:solidFill>
                  <a:srgbClr val="000000"/>
                </a:solidFill>
                <a:latin typeface="Times New Roman" panose="02020603050405020304" pitchFamily="18" charset="0"/>
                <a:ea typeface="Times New Roman" panose="02020603050405020304" pitchFamily="18" charset="0"/>
              </a:rPr>
              <a:t>Database Management System</a:t>
            </a:r>
            <a:endParaRPr sz="2800" spc="-10" dirty="0" smtClean="0">
              <a:solidFill>
                <a:srgbClr val="375F92"/>
              </a:solidFill>
              <a:latin typeface="Calibri"/>
              <a:cs typeface="Calibri"/>
            </a:endParaRPr>
          </a:p>
          <a:p>
            <a:pPr marL="451484" marR="440055" indent="1121410">
              <a:lnSpc>
                <a:spcPct val="150100"/>
              </a:lnSpc>
            </a:pPr>
            <a:r>
              <a:rPr b="1" spc="-20" dirty="0" smtClean="0">
                <a:solidFill>
                  <a:srgbClr val="375F92"/>
                </a:solidFill>
                <a:latin typeface="Calibri"/>
                <a:cs typeface="Calibri"/>
              </a:rPr>
              <a:t>Course</a:t>
            </a:r>
            <a:r>
              <a:rPr b="1" spc="40" dirty="0" smtClean="0">
                <a:solidFill>
                  <a:srgbClr val="375F92"/>
                </a:solidFill>
                <a:latin typeface="Calibri"/>
                <a:cs typeface="Calibri"/>
              </a:rPr>
              <a:t> </a:t>
            </a:r>
            <a:r>
              <a:rPr b="1" spc="-10" dirty="0" smtClean="0">
                <a:solidFill>
                  <a:srgbClr val="375F92"/>
                </a:solidFill>
                <a:latin typeface="Calibri"/>
                <a:cs typeface="Calibri"/>
              </a:rPr>
              <a:t>Code:</a:t>
            </a:r>
            <a:r>
              <a:rPr b="1" spc="45" dirty="0" smtClean="0">
                <a:solidFill>
                  <a:srgbClr val="375F92"/>
                </a:solidFill>
                <a:latin typeface="Calibri"/>
                <a:cs typeface="Calibri"/>
              </a:rPr>
              <a:t> </a:t>
            </a:r>
            <a:r>
              <a:rPr lang="en-US" spc="-10" dirty="0">
                <a:solidFill>
                  <a:srgbClr val="375F92"/>
                </a:solidFill>
                <a:latin typeface="Calibri"/>
                <a:cs typeface="Calibri"/>
              </a:rPr>
              <a:t>CS116</a:t>
            </a:r>
            <a:r>
              <a:rPr spc="-10" dirty="0" smtClean="0">
                <a:solidFill>
                  <a:srgbClr val="375F92"/>
                </a:solidFill>
                <a:latin typeface="Calibri"/>
                <a:cs typeface="Calibri"/>
              </a:rPr>
              <a:t> </a:t>
            </a:r>
            <a:r>
              <a:rPr spc="-5" dirty="0" smtClean="0">
                <a:solidFill>
                  <a:srgbClr val="375F92"/>
                </a:solidFill>
                <a:latin typeface="Calibri"/>
                <a:cs typeface="Calibri"/>
              </a:rPr>
              <a:t> </a:t>
            </a:r>
            <a:r>
              <a:rPr lang="en-US" spc="-5" dirty="0" smtClean="0">
                <a:solidFill>
                  <a:srgbClr val="375F92"/>
                </a:solidFill>
                <a:latin typeface="Calibri"/>
                <a:cs typeface="Calibri"/>
              </a:rPr>
              <a:t/>
            </a:r>
            <a:br>
              <a:rPr lang="en-US" spc="-5" dirty="0" smtClean="0">
                <a:solidFill>
                  <a:srgbClr val="375F92"/>
                </a:solidFill>
                <a:latin typeface="Calibri"/>
                <a:cs typeface="Calibri"/>
              </a:rPr>
            </a:br>
            <a:endParaRPr dirty="0">
              <a:solidFill>
                <a:srgbClr val="375F92"/>
              </a:solidFill>
              <a:latin typeface="Calibri"/>
              <a:cs typeface="Calibri"/>
            </a:endParaRPr>
          </a:p>
        </p:txBody>
      </p:sp>
      <p:sp>
        <p:nvSpPr>
          <p:cNvPr id="3" name="object 3"/>
          <p:cNvSpPr txBox="1"/>
          <p:nvPr/>
        </p:nvSpPr>
        <p:spPr>
          <a:xfrm>
            <a:off x="5982460" y="5315458"/>
            <a:ext cx="2247139" cy="289823"/>
          </a:xfrm>
          <a:prstGeom prst="rect">
            <a:avLst/>
          </a:prstGeom>
        </p:spPr>
        <p:txBody>
          <a:bodyPr vert="horz" wrap="square" lIns="0" tIns="12700" rIns="0" bIns="0" rtlCol="0">
            <a:spAutoFit/>
          </a:bodyPr>
          <a:lstStyle/>
          <a:p>
            <a:pPr marL="12700">
              <a:lnSpc>
                <a:spcPct val="100000"/>
              </a:lnSpc>
              <a:spcBef>
                <a:spcPts val="100"/>
              </a:spcBef>
            </a:pPr>
            <a:r>
              <a:rPr lang="en-US" sz="1800" b="1" spc="-5" dirty="0" smtClean="0">
                <a:latin typeface="Times New Roman"/>
                <a:cs typeface="Times New Roman"/>
              </a:rPr>
              <a:t>Dr. Praveen Kantha</a:t>
            </a:r>
            <a:endParaRPr sz="1800" dirty="0">
              <a:latin typeface="Times New Roman"/>
              <a:cs typeface="Times New Roman"/>
            </a:endParaRPr>
          </a:p>
        </p:txBody>
      </p:sp>
      <p:sp>
        <p:nvSpPr>
          <p:cNvPr id="4" name="Footer Placeholder 3"/>
          <p:cNvSpPr>
            <a:spLocks noGrp="1"/>
          </p:cNvSpPr>
          <p:nvPr>
            <p:ph type="ftr" sz="quarter" idx="5"/>
          </p:nvPr>
        </p:nvSpPr>
        <p:spPr>
          <a:xfrm>
            <a:off x="3432809" y="6462607"/>
            <a:ext cx="2739391" cy="90594"/>
          </a:xfrm>
        </p:spPr>
        <p:txBody>
          <a:bodyPr/>
          <a:lstStyle/>
          <a:p>
            <a:pPr marL="12700">
              <a:lnSpc>
                <a:spcPts val="1410"/>
              </a:lnSpc>
            </a:pPr>
            <a:r>
              <a:rPr lang="en-US" spc="-5" smtClean="0"/>
              <a:t>CS116: Database Management System</a:t>
            </a:r>
            <a:endParaRPr lang="en-US"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a:xfrm>
            <a:off x="3432809" y="6462606"/>
            <a:ext cx="2510791" cy="186819"/>
          </a:xfrm>
        </p:spPr>
        <p:txBody>
          <a:bodyPr/>
          <a:lstStyle/>
          <a:p>
            <a:pPr marL="12700">
              <a:lnSpc>
                <a:spcPts val="1410"/>
              </a:lnSpc>
            </a:pPr>
            <a:r>
              <a:rPr lang="en-US" spc="-5" dirty="0"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304799" y="2572084"/>
            <a:ext cx="3128009" cy="1981200"/>
          </a:xfrm>
          <a:prstGeom prst="rect">
            <a:avLst/>
          </a:prstGeom>
        </p:spPr>
      </p:pic>
      <p:sp>
        <p:nvSpPr>
          <p:cNvPr id="6" name="Rectangle 5"/>
          <p:cNvSpPr/>
          <p:nvPr/>
        </p:nvSpPr>
        <p:spPr>
          <a:xfrm>
            <a:off x="3810000" y="1024604"/>
            <a:ext cx="5029200" cy="4893647"/>
          </a:xfrm>
          <a:prstGeom prst="rect">
            <a:avLst/>
          </a:prstGeom>
        </p:spPr>
        <p:txBody>
          <a:bodyPr wrap="square">
            <a:spAutoFit/>
          </a:bodyPr>
          <a:lstStyle/>
          <a:p>
            <a:r>
              <a:rPr lang="en-US" sz="2400" b="1" dirty="0">
                <a:solidFill>
                  <a:srgbClr val="0070C0"/>
                </a:solidFill>
              </a:rPr>
              <a:t>CROSS JOIN</a:t>
            </a:r>
          </a:p>
          <a:p>
            <a:pPr algn="just"/>
            <a:r>
              <a:rPr lang="en-US" sz="2400" dirty="0"/>
              <a:t>A </a:t>
            </a:r>
            <a:r>
              <a:rPr lang="en-US" sz="2400" dirty="0" smtClean="0"/>
              <a:t>Cross Join </a:t>
            </a:r>
            <a:r>
              <a:rPr lang="en-US" sz="2400" dirty="0"/>
              <a:t>is a type of join that returns the Cartesian product of rows from the tables in the join. In other words, it combines each row from the first table with each row from the second table.</a:t>
            </a:r>
          </a:p>
          <a:p>
            <a:endParaRPr lang="en-US" sz="2400" dirty="0" smtClean="0"/>
          </a:p>
          <a:p>
            <a:r>
              <a:rPr lang="en-US" sz="2400" b="1" dirty="0" smtClean="0">
                <a:solidFill>
                  <a:srgbClr val="FF0000"/>
                </a:solidFill>
              </a:rPr>
              <a:t>SYNTAX</a:t>
            </a:r>
            <a:endParaRPr lang="en-US" sz="2400" b="1" dirty="0">
              <a:solidFill>
                <a:srgbClr val="FF0000"/>
              </a:solidFill>
            </a:endParaRPr>
          </a:p>
          <a:p>
            <a:r>
              <a:rPr lang="en-US" sz="2400" dirty="0"/>
              <a:t>SELECT table1.col_name, table2.col_name,...... FROM table1</a:t>
            </a:r>
          </a:p>
          <a:p>
            <a:r>
              <a:rPr lang="en-US" sz="2400" dirty="0"/>
              <a:t>CROSS JOIN table2</a:t>
            </a:r>
          </a:p>
          <a:p>
            <a:r>
              <a:rPr lang="en-US" sz="2400" dirty="0"/>
              <a:t>ON table1.column = table2.column;</a:t>
            </a:r>
          </a:p>
        </p:txBody>
      </p:sp>
    </p:spTree>
    <p:extLst>
      <p:ext uri="{BB962C8B-B14F-4D97-AF65-F5344CB8AC3E}">
        <p14:creationId xmlns:p14="http://schemas.microsoft.com/office/powerpoint/2010/main" val="339748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69392" y="2797220"/>
            <a:ext cx="4474898" cy="1600200"/>
          </a:xfrm>
          <a:prstGeom prst="rect">
            <a:avLst/>
          </a:prstGeom>
        </p:spPr>
      </p:pic>
      <p:sp>
        <p:nvSpPr>
          <p:cNvPr id="6" name="Rectangle 5"/>
          <p:cNvSpPr/>
          <p:nvPr/>
        </p:nvSpPr>
        <p:spPr>
          <a:xfrm>
            <a:off x="4479923" y="1219200"/>
            <a:ext cx="4572000" cy="4893647"/>
          </a:xfrm>
          <a:prstGeom prst="rect">
            <a:avLst/>
          </a:prstGeom>
        </p:spPr>
        <p:txBody>
          <a:bodyPr>
            <a:spAutoFit/>
          </a:bodyPr>
          <a:lstStyle/>
          <a:p>
            <a:r>
              <a:rPr lang="en-US" sz="2400" b="1" dirty="0">
                <a:solidFill>
                  <a:srgbClr val="0070C0"/>
                </a:solidFill>
              </a:rPr>
              <a:t>SELF JOIN</a:t>
            </a:r>
          </a:p>
          <a:p>
            <a:pPr algn="just"/>
            <a:r>
              <a:rPr lang="en-US" sz="2400" dirty="0"/>
              <a:t>A self join is a join in which a table is joined with itself (which is also called unary relationship).</a:t>
            </a:r>
          </a:p>
          <a:p>
            <a:pPr algn="just"/>
            <a:r>
              <a:rPr lang="en-US" sz="2400" dirty="0"/>
              <a:t>To join a table itself means that each row of the table is combined with itself and with every other row of the table.</a:t>
            </a:r>
          </a:p>
          <a:p>
            <a:endParaRPr lang="en-US" sz="2400" dirty="0" smtClean="0"/>
          </a:p>
          <a:p>
            <a:r>
              <a:rPr lang="en-US" sz="2400" b="1" dirty="0">
                <a:solidFill>
                  <a:srgbClr val="FF0000"/>
                </a:solidFill>
              </a:rPr>
              <a:t>SYNTAX</a:t>
            </a:r>
          </a:p>
          <a:p>
            <a:r>
              <a:rPr lang="en-US" sz="2400" dirty="0" smtClean="0"/>
              <a:t>SELECT </a:t>
            </a:r>
            <a:r>
              <a:rPr lang="en-US" sz="2400" dirty="0"/>
              <a:t>column(s)</a:t>
            </a:r>
          </a:p>
          <a:p>
            <a:r>
              <a:rPr lang="en-US" sz="2400" dirty="0"/>
              <a:t>FROM </a:t>
            </a:r>
            <a:r>
              <a:rPr lang="en-US" sz="2400" dirty="0" err="1"/>
              <a:t>tablel</a:t>
            </a:r>
            <a:r>
              <a:rPr lang="en-US" sz="2400" dirty="0"/>
              <a:t> </a:t>
            </a:r>
            <a:r>
              <a:rPr lang="en-US" sz="2400" dirty="0" smtClean="0"/>
              <a:t>t1, </a:t>
            </a:r>
            <a:r>
              <a:rPr lang="en-US" sz="2400" dirty="0" err="1"/>
              <a:t>tablel</a:t>
            </a:r>
            <a:r>
              <a:rPr lang="en-US" sz="2400" dirty="0"/>
              <a:t> t2 WHERE condition</a:t>
            </a:r>
            <a:r>
              <a:rPr lang="en-US" sz="2400" dirty="0" smtClean="0"/>
              <a:t>;</a:t>
            </a:r>
            <a:endParaRPr lang="en-US" sz="2400" dirty="0"/>
          </a:p>
        </p:txBody>
      </p:sp>
    </p:spTree>
    <p:extLst>
      <p:ext uri="{BB962C8B-B14F-4D97-AF65-F5344CB8AC3E}">
        <p14:creationId xmlns:p14="http://schemas.microsoft.com/office/powerpoint/2010/main" val="3609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sp>
        <p:nvSpPr>
          <p:cNvPr id="5" name="Rectangle 4"/>
          <p:cNvSpPr/>
          <p:nvPr/>
        </p:nvSpPr>
        <p:spPr>
          <a:xfrm>
            <a:off x="4472996" y="1066800"/>
            <a:ext cx="4572000" cy="4801314"/>
          </a:xfrm>
          <a:prstGeom prst="rect">
            <a:avLst/>
          </a:prstGeom>
        </p:spPr>
        <p:txBody>
          <a:bodyPr>
            <a:spAutoFit/>
          </a:bodyPr>
          <a:lstStyle/>
          <a:p>
            <a:pPr>
              <a:lnSpc>
                <a:spcPct val="150000"/>
              </a:lnSpc>
            </a:pPr>
            <a:r>
              <a:rPr lang="en-US" sz="2400" b="1" dirty="0" smtClean="0">
                <a:solidFill>
                  <a:srgbClr val="0070C0"/>
                </a:solidFill>
              </a:rPr>
              <a:t>NATURAL JOIN</a:t>
            </a:r>
          </a:p>
          <a:p>
            <a:pPr>
              <a:lnSpc>
                <a:spcPct val="150000"/>
              </a:lnSpc>
            </a:pPr>
            <a:r>
              <a:rPr lang="en-US" dirty="0" smtClean="0"/>
              <a:t>Natural </a:t>
            </a:r>
            <a:r>
              <a:rPr lang="en-US" dirty="0"/>
              <a:t>join is an </a:t>
            </a:r>
            <a:r>
              <a:rPr lang="en-US" dirty="0">
                <a:hlinkClick r:id="rId2"/>
              </a:rPr>
              <a:t>SQL join</a:t>
            </a:r>
            <a:r>
              <a:rPr lang="en-US" dirty="0"/>
              <a:t> operation that creates a join on the base of the common columns in the tables. To perform natural join there must be one common attribute(Column) between two tables. Natural join will retrieve from multiple </a:t>
            </a:r>
            <a:r>
              <a:rPr lang="en-US" dirty="0" smtClean="0"/>
              <a:t>relations.</a:t>
            </a:r>
          </a:p>
          <a:p>
            <a:pPr>
              <a:lnSpc>
                <a:spcPct val="150000"/>
              </a:lnSpc>
            </a:pPr>
            <a:endParaRPr lang="en-US" dirty="0"/>
          </a:p>
          <a:p>
            <a:pPr>
              <a:lnSpc>
                <a:spcPct val="150000"/>
              </a:lnSpc>
            </a:pPr>
            <a:r>
              <a:rPr lang="en-US" dirty="0" smtClean="0"/>
              <a:t>SYNTAX </a:t>
            </a:r>
          </a:p>
          <a:p>
            <a:pPr>
              <a:lnSpc>
                <a:spcPct val="150000"/>
              </a:lnSpc>
            </a:pPr>
            <a:endParaRPr lang="en-US" dirty="0" smtClean="0"/>
          </a:p>
          <a:p>
            <a:pPr>
              <a:lnSpc>
                <a:spcPct val="150000"/>
              </a:lnSpc>
            </a:pPr>
            <a:endParaRPr lang="en-US" dirty="0"/>
          </a:p>
        </p:txBody>
      </p:sp>
      <p:sp>
        <p:nvSpPr>
          <p:cNvPr id="8" name="Rectangle 3"/>
          <p:cNvSpPr>
            <a:spLocks noChangeArrowheads="1"/>
          </p:cNvSpPr>
          <p:nvPr/>
        </p:nvSpPr>
        <p:spPr bwMode="auto">
          <a:xfrm>
            <a:off x="4479923" y="5257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SELECT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FROM TABLE1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NATURAL JOIN TABLE2;</a:t>
            </a:r>
          </a:p>
        </p:txBody>
      </p:sp>
      <p:pic>
        <p:nvPicPr>
          <p:cNvPr id="9" name="Picture 8"/>
          <p:cNvPicPr>
            <a:picLocks noChangeAspect="1"/>
          </p:cNvPicPr>
          <p:nvPr/>
        </p:nvPicPr>
        <p:blipFill>
          <a:blip r:embed="rId3"/>
          <a:stretch>
            <a:fillRect/>
          </a:stretch>
        </p:blipFill>
        <p:spPr>
          <a:xfrm>
            <a:off x="533400" y="2286000"/>
            <a:ext cx="3143250" cy="2019300"/>
          </a:xfrm>
          <a:prstGeom prst="rect">
            <a:avLst/>
          </a:prstGeom>
        </p:spPr>
      </p:pic>
    </p:spTree>
    <p:extLst>
      <p:ext uri="{BB962C8B-B14F-4D97-AF65-F5344CB8AC3E}">
        <p14:creationId xmlns:p14="http://schemas.microsoft.com/office/powerpoint/2010/main" val="14338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a:xfrm>
            <a:off x="676274" y="2743200"/>
            <a:ext cx="7791450" cy="993477"/>
          </a:xfrm>
        </p:spPr>
        <p:txBody>
          <a:bodyPr/>
          <a:lstStyle/>
          <a:p>
            <a:pPr algn="ctr">
              <a:lnSpc>
                <a:spcPct val="150000"/>
              </a:lnSpc>
            </a:pPr>
            <a:r>
              <a:rPr lang="en-US" sz="4800" b="1" dirty="0" smtClean="0">
                <a:solidFill>
                  <a:srgbClr val="C00000"/>
                </a:solidFill>
              </a:rPr>
              <a:t>JOIN</a:t>
            </a:r>
          </a:p>
        </p:txBody>
      </p:sp>
      <p:sp>
        <p:nvSpPr>
          <p:cNvPr id="3" name="Footer Placeholder 2"/>
          <p:cNvSpPr>
            <a:spLocks noGrp="1"/>
          </p:cNvSpPr>
          <p:nvPr>
            <p:ph type="ftr" sz="quarter" idx="5"/>
          </p:nvPr>
        </p:nvSpPr>
        <p:spPr>
          <a:xfrm>
            <a:off x="3432809" y="6462607"/>
            <a:ext cx="2586991" cy="166794"/>
          </a:xfrm>
        </p:spPr>
        <p:txBody>
          <a:bodyPr/>
          <a:lstStyle/>
          <a:p>
            <a:pPr marL="12700">
              <a:lnSpc>
                <a:spcPts val="1410"/>
              </a:lnSpc>
            </a:pPr>
            <a:r>
              <a:rPr lang="en-US" spc="-5" smtClean="0"/>
              <a:t>CS116: Database Management System</a:t>
            </a:r>
            <a:endParaRPr lang="en-US" spc="-5" dirty="0"/>
          </a:p>
        </p:txBody>
      </p:sp>
    </p:spTree>
    <p:extLst>
      <p:ext uri="{BB962C8B-B14F-4D97-AF65-F5344CB8AC3E}">
        <p14:creationId xmlns:p14="http://schemas.microsoft.com/office/powerpoint/2010/main" val="404772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a:xfrm>
            <a:off x="3432809" y="6462607"/>
            <a:ext cx="2891791" cy="90594"/>
          </a:xfrm>
        </p:spPr>
        <p:txBody>
          <a:bodyPr/>
          <a:lstStyle/>
          <a:p>
            <a:pPr marL="12700">
              <a:lnSpc>
                <a:spcPts val="1410"/>
              </a:lnSpc>
            </a:pPr>
            <a:r>
              <a:rPr lang="en-US" spc="-5" smtClean="0"/>
              <a:t>CS116: Database Management System</a:t>
            </a:r>
            <a:endParaRPr lang="en-US" spc="-5" dirty="0"/>
          </a:p>
        </p:txBody>
      </p:sp>
      <p:sp>
        <p:nvSpPr>
          <p:cNvPr id="6" name="Rectangle 5"/>
          <p:cNvSpPr/>
          <p:nvPr/>
        </p:nvSpPr>
        <p:spPr>
          <a:xfrm>
            <a:off x="762000" y="2654243"/>
            <a:ext cx="7825418" cy="1200329"/>
          </a:xfrm>
          <a:prstGeom prst="rect">
            <a:avLst/>
          </a:prstGeom>
        </p:spPr>
        <p:txBody>
          <a:bodyPr wrap="square">
            <a:spAutoFit/>
          </a:bodyPr>
          <a:lstStyle/>
          <a:p>
            <a:pPr>
              <a:lnSpc>
                <a:spcPct val="150000"/>
              </a:lnSpc>
            </a:pPr>
            <a:r>
              <a:rPr lang="en-US" sz="2400" b="1" dirty="0" smtClean="0"/>
              <a:t>SQL </a:t>
            </a:r>
            <a:r>
              <a:rPr lang="en-US" sz="2400" b="1" dirty="0"/>
              <a:t>join combines rows from more than one table by using common column in both the tables</a:t>
            </a:r>
            <a:r>
              <a:rPr lang="en-US" sz="2400" b="1" dirty="0" smtClean="0"/>
              <a:t>.</a:t>
            </a:r>
            <a:endParaRPr lang="en-US" sz="2400" b="1" dirty="0"/>
          </a:p>
        </p:txBody>
      </p:sp>
      <p:sp>
        <p:nvSpPr>
          <p:cNvPr id="7" name="Rectangle 6"/>
          <p:cNvSpPr/>
          <p:nvPr/>
        </p:nvSpPr>
        <p:spPr>
          <a:xfrm>
            <a:off x="762000" y="1981200"/>
            <a:ext cx="3260829" cy="584775"/>
          </a:xfrm>
          <a:prstGeom prst="rect">
            <a:avLst/>
          </a:prstGeom>
        </p:spPr>
        <p:txBody>
          <a:bodyPr wrap="none">
            <a:spAutoFit/>
          </a:bodyPr>
          <a:lstStyle/>
          <a:p>
            <a:r>
              <a:rPr lang="en-US" sz="3200" b="1" dirty="0">
                <a:solidFill>
                  <a:srgbClr val="0070C0"/>
                </a:solidFill>
              </a:rPr>
              <a:t>WHAT IS SQL JOIN</a:t>
            </a:r>
          </a:p>
        </p:txBody>
      </p:sp>
    </p:spTree>
    <p:extLst>
      <p:ext uri="{BB962C8B-B14F-4D97-AF65-F5344CB8AC3E}">
        <p14:creationId xmlns:p14="http://schemas.microsoft.com/office/powerpoint/2010/main" val="95488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sp>
        <p:nvSpPr>
          <p:cNvPr id="5" name="Rectangle 4"/>
          <p:cNvSpPr/>
          <p:nvPr/>
        </p:nvSpPr>
        <p:spPr>
          <a:xfrm>
            <a:off x="762000" y="1371600"/>
            <a:ext cx="7855527" cy="4708981"/>
          </a:xfrm>
          <a:prstGeom prst="rect">
            <a:avLst/>
          </a:prstGeom>
        </p:spPr>
        <p:txBody>
          <a:bodyPr wrap="square">
            <a:spAutoFit/>
          </a:bodyPr>
          <a:lstStyle/>
          <a:p>
            <a:pPr>
              <a:lnSpc>
                <a:spcPct val="150000"/>
              </a:lnSpc>
            </a:pPr>
            <a:r>
              <a:rPr lang="en-US" sz="3200" b="1" dirty="0">
                <a:solidFill>
                  <a:srgbClr val="0070C0"/>
                </a:solidFill>
              </a:rPr>
              <a:t>WHY WE USE SQL JOIN?</a:t>
            </a:r>
          </a:p>
          <a:p>
            <a:pPr marL="285750" indent="-285750">
              <a:lnSpc>
                <a:spcPct val="150000"/>
              </a:lnSpc>
              <a:buFont typeface="Arial" panose="020B0604020202020204" pitchFamily="34" charset="0"/>
              <a:buChar char="•"/>
            </a:pPr>
            <a:r>
              <a:rPr lang="en-US" sz="2400" b="1" dirty="0"/>
              <a:t>Flexibility - It allows the user to access and manage records from more than one table.</a:t>
            </a:r>
          </a:p>
          <a:p>
            <a:pPr marL="285750" indent="-285750">
              <a:lnSpc>
                <a:spcPct val="150000"/>
              </a:lnSpc>
              <a:buFont typeface="Arial" panose="020B0604020202020204" pitchFamily="34" charset="0"/>
              <a:buChar char="•"/>
            </a:pPr>
            <a:r>
              <a:rPr lang="en-US" sz="2400" b="1" dirty="0"/>
              <a:t>Data Redundancy - SQL join allows us to keep data redundancy low so that we can reduce the amount of data anomalies.</a:t>
            </a:r>
          </a:p>
          <a:p>
            <a:pPr marL="285750" indent="-285750">
              <a:lnSpc>
                <a:spcPct val="150000"/>
              </a:lnSpc>
              <a:buFont typeface="Arial" panose="020B0604020202020204" pitchFamily="34" charset="0"/>
              <a:buChar char="•"/>
            </a:pPr>
            <a:r>
              <a:rPr lang="en-US" sz="2400" b="1" dirty="0" smtClean="0"/>
              <a:t>Efficiency </a:t>
            </a:r>
            <a:r>
              <a:rPr lang="en-US" sz="2400" b="1" dirty="0"/>
              <a:t>- Executes faster and shows results much more quickly than any other sub query.</a:t>
            </a:r>
          </a:p>
        </p:txBody>
      </p:sp>
    </p:spTree>
    <p:extLst>
      <p:ext uri="{BB962C8B-B14F-4D97-AF65-F5344CB8AC3E}">
        <p14:creationId xmlns:p14="http://schemas.microsoft.com/office/powerpoint/2010/main" val="264383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sp>
        <p:nvSpPr>
          <p:cNvPr id="5" name="Rectangle 4"/>
          <p:cNvSpPr/>
          <p:nvPr/>
        </p:nvSpPr>
        <p:spPr>
          <a:xfrm>
            <a:off x="1146809" y="1676400"/>
            <a:ext cx="4572000" cy="2862322"/>
          </a:xfrm>
          <a:prstGeom prst="rect">
            <a:avLst/>
          </a:prstGeom>
        </p:spPr>
        <p:txBody>
          <a:bodyPr>
            <a:spAutoFit/>
          </a:bodyPr>
          <a:lstStyle/>
          <a:p>
            <a:r>
              <a:rPr lang="en-US" dirty="0"/>
              <a:t>TYPES OF JOINS</a:t>
            </a:r>
          </a:p>
          <a:p>
            <a:endParaRPr lang="en-US" dirty="0"/>
          </a:p>
          <a:p>
            <a:pPr marL="285750" indent="-285750">
              <a:buFont typeface="Arial" panose="020B0604020202020204" pitchFamily="34" charset="0"/>
              <a:buChar char="•"/>
            </a:pPr>
            <a:r>
              <a:rPr lang="en-US" dirty="0"/>
              <a:t>INNER </a:t>
            </a:r>
            <a:r>
              <a:rPr lang="en-US" dirty="0" smtClean="0"/>
              <a:t>JOIN</a:t>
            </a:r>
            <a:endParaRPr lang="en-US" dirty="0"/>
          </a:p>
          <a:p>
            <a:pPr marL="285750" indent="-285750">
              <a:buFont typeface="Arial" panose="020B0604020202020204" pitchFamily="34" charset="0"/>
              <a:buChar char="•"/>
            </a:pPr>
            <a:r>
              <a:rPr lang="en-US" dirty="0"/>
              <a:t>OUTER </a:t>
            </a:r>
            <a:r>
              <a:rPr lang="en-US" dirty="0" smtClean="0"/>
              <a:t>JOIN</a:t>
            </a:r>
            <a:endParaRPr lang="en-US" dirty="0"/>
          </a:p>
          <a:p>
            <a:pPr marL="285750" indent="-285750">
              <a:buFont typeface="Arial" panose="020B0604020202020204" pitchFamily="34" charset="0"/>
              <a:buChar char="•"/>
            </a:pPr>
            <a:r>
              <a:rPr lang="en-US" dirty="0"/>
              <a:t>LEFT JOIN</a:t>
            </a:r>
          </a:p>
          <a:p>
            <a:pPr marL="285750" indent="-285750">
              <a:buFont typeface="Arial" panose="020B0604020202020204" pitchFamily="34" charset="0"/>
              <a:buChar char="•"/>
            </a:pPr>
            <a:r>
              <a:rPr lang="en-US" dirty="0" smtClean="0"/>
              <a:t>RIGHT </a:t>
            </a:r>
            <a:r>
              <a:rPr lang="en-US" dirty="0"/>
              <a:t>JOIN </a:t>
            </a:r>
            <a:endParaRPr lang="en-US" dirty="0" smtClean="0"/>
          </a:p>
          <a:p>
            <a:pPr marL="285750" indent="-285750">
              <a:buFont typeface="Arial" panose="020B0604020202020204" pitchFamily="34" charset="0"/>
              <a:buChar char="•"/>
            </a:pPr>
            <a:r>
              <a:rPr lang="en-US" dirty="0" smtClean="0"/>
              <a:t>CROSS </a:t>
            </a:r>
            <a:r>
              <a:rPr lang="en-US" dirty="0"/>
              <a:t>JOIN </a:t>
            </a:r>
            <a:endParaRPr lang="en-US" dirty="0" smtClean="0"/>
          </a:p>
          <a:p>
            <a:pPr marL="285750" indent="-285750">
              <a:buFont typeface="Arial" panose="020B0604020202020204" pitchFamily="34" charset="0"/>
              <a:buChar char="•"/>
            </a:pPr>
            <a:r>
              <a:rPr lang="en-US" dirty="0" smtClean="0"/>
              <a:t>SELF JOIN</a:t>
            </a:r>
          </a:p>
          <a:p>
            <a:pPr marL="285750" indent="-285750">
              <a:buFont typeface="Arial" panose="020B0604020202020204" pitchFamily="34" charset="0"/>
              <a:buChar char="•"/>
            </a:pPr>
            <a:r>
              <a:rPr lang="en-US" dirty="0" smtClean="0"/>
              <a:t>NATURAL JOIN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64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a:xfrm>
            <a:off x="3432809" y="6462606"/>
            <a:ext cx="2663191" cy="242994"/>
          </a:xfrm>
        </p:spPr>
        <p:txBody>
          <a:bodyPr/>
          <a:lstStyle/>
          <a:p>
            <a:pPr marL="12700">
              <a:lnSpc>
                <a:spcPts val="1410"/>
              </a:lnSpc>
            </a:pPr>
            <a:r>
              <a:rPr lang="en-US" spc="-5" dirty="0"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914400" y="2057400"/>
            <a:ext cx="2971800" cy="2209800"/>
          </a:xfrm>
          <a:prstGeom prst="rect">
            <a:avLst/>
          </a:prstGeom>
        </p:spPr>
      </p:pic>
      <p:sp>
        <p:nvSpPr>
          <p:cNvPr id="6" name="Rectangle 5"/>
          <p:cNvSpPr/>
          <p:nvPr/>
        </p:nvSpPr>
        <p:spPr>
          <a:xfrm>
            <a:off x="4641272" y="1054305"/>
            <a:ext cx="4343400" cy="5016758"/>
          </a:xfrm>
          <a:prstGeom prst="rect">
            <a:avLst/>
          </a:prstGeom>
        </p:spPr>
        <p:txBody>
          <a:bodyPr wrap="square">
            <a:spAutoFit/>
          </a:bodyPr>
          <a:lstStyle/>
          <a:p>
            <a:r>
              <a:rPr lang="en-US" sz="3200" b="1" dirty="0">
                <a:solidFill>
                  <a:srgbClr val="0070C0"/>
                </a:solidFill>
              </a:rPr>
              <a:t>INNER JOIN</a:t>
            </a:r>
          </a:p>
          <a:p>
            <a:pPr algn="just"/>
            <a:r>
              <a:rPr lang="en-US" sz="2400" b="1" dirty="0" smtClean="0"/>
              <a:t>Inner </a:t>
            </a:r>
            <a:r>
              <a:rPr lang="en-US" sz="2400" b="1" dirty="0"/>
              <a:t>join returns a new table by combining records that only have matching values in both </a:t>
            </a:r>
            <a:r>
              <a:rPr lang="en-US" sz="2400" b="1" dirty="0" smtClean="0"/>
              <a:t>tables</a:t>
            </a:r>
            <a:r>
              <a:rPr lang="en-US" sz="2400" b="1" dirty="0"/>
              <a:t>.</a:t>
            </a:r>
          </a:p>
          <a:p>
            <a:pPr algn="just"/>
            <a:endParaRPr lang="en-US" sz="2400" b="1" dirty="0" smtClean="0"/>
          </a:p>
          <a:p>
            <a:pPr algn="just"/>
            <a:endParaRPr lang="en-US" sz="2400" b="1" dirty="0"/>
          </a:p>
          <a:p>
            <a:r>
              <a:rPr lang="en-US" sz="2400" b="1" dirty="0" smtClean="0">
                <a:solidFill>
                  <a:srgbClr val="FF0000"/>
                </a:solidFill>
              </a:rPr>
              <a:t>SYNTAX</a:t>
            </a:r>
          </a:p>
          <a:p>
            <a:r>
              <a:rPr lang="en-US" sz="2400" b="1" dirty="0" smtClean="0"/>
              <a:t>SELECT </a:t>
            </a:r>
            <a:r>
              <a:rPr lang="en-US" sz="2400" b="1" dirty="0"/>
              <a:t>table1.col_name, table2.col_name,...... FROM table1</a:t>
            </a:r>
          </a:p>
          <a:p>
            <a:r>
              <a:rPr lang="en-US" sz="2400" b="1" dirty="0"/>
              <a:t>INNER JOIN </a:t>
            </a:r>
            <a:r>
              <a:rPr lang="en-US" sz="2400" b="1" dirty="0" smtClean="0"/>
              <a:t>table2 ON </a:t>
            </a:r>
            <a:r>
              <a:rPr lang="en-US" sz="2400" b="1" dirty="0"/>
              <a:t>table1.column = table2.column;</a:t>
            </a:r>
          </a:p>
        </p:txBody>
      </p:sp>
    </p:spTree>
    <p:extLst>
      <p:ext uri="{BB962C8B-B14F-4D97-AF65-F5344CB8AC3E}">
        <p14:creationId xmlns:p14="http://schemas.microsoft.com/office/powerpoint/2010/main" val="223374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533400" y="2493161"/>
            <a:ext cx="3219027" cy="2438400"/>
          </a:xfrm>
          <a:prstGeom prst="rect">
            <a:avLst/>
          </a:prstGeom>
        </p:spPr>
      </p:pic>
      <p:sp>
        <p:nvSpPr>
          <p:cNvPr id="6" name="Rectangle 5"/>
          <p:cNvSpPr/>
          <p:nvPr/>
        </p:nvSpPr>
        <p:spPr>
          <a:xfrm>
            <a:off x="4191000" y="1219200"/>
            <a:ext cx="4724400" cy="4647426"/>
          </a:xfrm>
          <a:prstGeom prst="rect">
            <a:avLst/>
          </a:prstGeom>
        </p:spPr>
        <p:txBody>
          <a:bodyPr wrap="square">
            <a:spAutoFit/>
          </a:bodyPr>
          <a:lstStyle/>
          <a:p>
            <a:r>
              <a:rPr lang="en-US" sz="3200" b="1" dirty="0">
                <a:solidFill>
                  <a:srgbClr val="0070C0"/>
                </a:solidFill>
              </a:rPr>
              <a:t>OUTER JOIN</a:t>
            </a:r>
          </a:p>
          <a:p>
            <a:r>
              <a:rPr lang="en-US" sz="2400" b="1" dirty="0"/>
              <a:t>Outer join returns all those records which are in either the left table or right table.</a:t>
            </a:r>
          </a:p>
          <a:p>
            <a:endParaRPr lang="en-US" sz="2400" b="1" dirty="0" smtClean="0"/>
          </a:p>
          <a:p>
            <a:endParaRPr lang="en-US" sz="2400" b="1" dirty="0"/>
          </a:p>
          <a:p>
            <a:endParaRPr lang="en-US" sz="2400" b="1" dirty="0" smtClean="0"/>
          </a:p>
          <a:p>
            <a:r>
              <a:rPr lang="en-US" sz="2400" b="1" dirty="0">
                <a:solidFill>
                  <a:srgbClr val="FF0000"/>
                </a:solidFill>
              </a:rPr>
              <a:t>SYNTAX</a:t>
            </a:r>
          </a:p>
          <a:p>
            <a:r>
              <a:rPr lang="en-US" sz="2400" b="1" dirty="0"/>
              <a:t>SELECT table1.col_name, table2.col_name,...... FROM </a:t>
            </a:r>
            <a:r>
              <a:rPr lang="en-US" sz="2400" b="1" dirty="0" smtClean="0"/>
              <a:t>table1</a:t>
            </a:r>
            <a:endParaRPr lang="en-US" sz="2400" b="1" dirty="0"/>
          </a:p>
          <a:p>
            <a:r>
              <a:rPr lang="en-US" sz="2400" b="1" dirty="0"/>
              <a:t>FULL OUTER JOIN table2</a:t>
            </a:r>
          </a:p>
          <a:p>
            <a:r>
              <a:rPr lang="en-US" sz="2400" b="1" dirty="0"/>
              <a:t>ON table1.column = table2.column;</a:t>
            </a:r>
          </a:p>
        </p:txBody>
      </p:sp>
    </p:spTree>
    <p:extLst>
      <p:ext uri="{BB962C8B-B14F-4D97-AF65-F5344CB8AC3E}">
        <p14:creationId xmlns:p14="http://schemas.microsoft.com/office/powerpoint/2010/main" val="16839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609600" y="2506275"/>
            <a:ext cx="3048000" cy="2057400"/>
          </a:xfrm>
          <a:prstGeom prst="rect">
            <a:avLst/>
          </a:prstGeom>
        </p:spPr>
      </p:pic>
      <p:sp>
        <p:nvSpPr>
          <p:cNvPr id="6" name="Rectangle 5"/>
          <p:cNvSpPr/>
          <p:nvPr/>
        </p:nvSpPr>
        <p:spPr>
          <a:xfrm>
            <a:off x="4267200" y="1237164"/>
            <a:ext cx="4724400" cy="4278094"/>
          </a:xfrm>
          <a:prstGeom prst="rect">
            <a:avLst/>
          </a:prstGeom>
        </p:spPr>
        <p:txBody>
          <a:bodyPr wrap="square">
            <a:spAutoFit/>
          </a:bodyPr>
          <a:lstStyle/>
          <a:p>
            <a:r>
              <a:rPr lang="en-US" sz="3200" b="1" dirty="0">
                <a:solidFill>
                  <a:srgbClr val="0070C0"/>
                </a:solidFill>
              </a:rPr>
              <a:t>LEFT JOIN</a:t>
            </a:r>
          </a:p>
          <a:p>
            <a:r>
              <a:rPr lang="en-US" sz="2400" b="1" dirty="0"/>
              <a:t>Left join returns all the rows from the left table and matching rows from the right table.</a:t>
            </a:r>
          </a:p>
          <a:p>
            <a:endParaRPr lang="en-US" sz="2400" b="1" dirty="0" smtClean="0"/>
          </a:p>
          <a:p>
            <a:endParaRPr lang="en-US" sz="2400" b="1" dirty="0"/>
          </a:p>
          <a:p>
            <a:r>
              <a:rPr lang="en-US" sz="2400" b="1" dirty="0">
                <a:solidFill>
                  <a:srgbClr val="FF0000"/>
                </a:solidFill>
              </a:rPr>
              <a:t>SYNTAX</a:t>
            </a:r>
          </a:p>
          <a:p>
            <a:r>
              <a:rPr lang="en-US" sz="2400" b="1" dirty="0"/>
              <a:t>SELECT table1.col_name, table2.col_name,...... FROM table1</a:t>
            </a:r>
          </a:p>
          <a:p>
            <a:r>
              <a:rPr lang="en-US" sz="2400" b="1" dirty="0"/>
              <a:t>LEFT JOIN table2</a:t>
            </a:r>
          </a:p>
          <a:p>
            <a:r>
              <a:rPr lang="en-US" sz="2400" b="1" dirty="0"/>
              <a:t>ON table1.column = table2.column;</a:t>
            </a:r>
          </a:p>
        </p:txBody>
      </p:sp>
    </p:spTree>
    <p:extLst>
      <p:ext uri="{BB962C8B-B14F-4D97-AF65-F5344CB8AC3E}">
        <p14:creationId xmlns:p14="http://schemas.microsoft.com/office/powerpoint/2010/main" val="398916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5"/>
          </p:nvPr>
        </p:nvSpPr>
        <p:spPr/>
        <p:txBody>
          <a:bodyPr/>
          <a:lstStyle/>
          <a:p>
            <a:pPr marL="12700">
              <a:lnSpc>
                <a:spcPts val="1410"/>
              </a:lnSpc>
            </a:pPr>
            <a:r>
              <a:rPr lang="en-US" spc="-5" smtClean="0"/>
              <a:t>CS116: Database Management System</a:t>
            </a:r>
            <a:endParaRPr lang="en-US" spc="-5" dirty="0"/>
          </a:p>
        </p:txBody>
      </p:sp>
      <p:pic>
        <p:nvPicPr>
          <p:cNvPr id="5" name="Picture 4"/>
          <p:cNvPicPr>
            <a:picLocks noChangeAspect="1"/>
          </p:cNvPicPr>
          <p:nvPr/>
        </p:nvPicPr>
        <p:blipFill>
          <a:blip r:embed="rId2"/>
          <a:stretch>
            <a:fillRect/>
          </a:stretch>
        </p:blipFill>
        <p:spPr>
          <a:xfrm>
            <a:off x="381000" y="2895600"/>
            <a:ext cx="3276600" cy="1905000"/>
          </a:xfrm>
          <a:prstGeom prst="rect">
            <a:avLst/>
          </a:prstGeom>
        </p:spPr>
      </p:pic>
      <p:sp>
        <p:nvSpPr>
          <p:cNvPr id="6" name="Rectangle 5"/>
          <p:cNvSpPr/>
          <p:nvPr/>
        </p:nvSpPr>
        <p:spPr>
          <a:xfrm>
            <a:off x="4267200" y="1295400"/>
            <a:ext cx="4724400" cy="4647426"/>
          </a:xfrm>
          <a:prstGeom prst="rect">
            <a:avLst/>
          </a:prstGeom>
        </p:spPr>
        <p:txBody>
          <a:bodyPr wrap="square">
            <a:spAutoFit/>
          </a:bodyPr>
          <a:lstStyle/>
          <a:p>
            <a:r>
              <a:rPr lang="en-US" sz="3200" b="1" dirty="0">
                <a:solidFill>
                  <a:srgbClr val="0070C0"/>
                </a:solidFill>
              </a:rPr>
              <a:t>RIGHT JOIN</a:t>
            </a:r>
          </a:p>
          <a:p>
            <a:r>
              <a:rPr lang="en-US" sz="2400" dirty="0"/>
              <a:t>Right join returns all the rows from the right table and all the matching records from the left table.</a:t>
            </a:r>
          </a:p>
          <a:p>
            <a:endParaRPr lang="en-US" sz="2400" dirty="0" smtClean="0"/>
          </a:p>
          <a:p>
            <a:endParaRPr lang="en-US" sz="2400" dirty="0" smtClean="0"/>
          </a:p>
          <a:p>
            <a:endParaRPr lang="en-US" sz="2400" dirty="0"/>
          </a:p>
          <a:p>
            <a:r>
              <a:rPr lang="en-US" sz="2400" b="1" dirty="0">
                <a:solidFill>
                  <a:srgbClr val="FF0000"/>
                </a:solidFill>
              </a:rPr>
              <a:t>SYNTAX</a:t>
            </a:r>
          </a:p>
          <a:p>
            <a:r>
              <a:rPr lang="en-US" sz="2400" dirty="0"/>
              <a:t>SELECT table1.col_name, table2.col_name,...... FROM table1</a:t>
            </a:r>
          </a:p>
          <a:p>
            <a:r>
              <a:rPr lang="en-US" sz="2400" dirty="0"/>
              <a:t>RIGHT JOIN table2</a:t>
            </a:r>
          </a:p>
          <a:p>
            <a:r>
              <a:rPr lang="en-US" sz="2400" dirty="0"/>
              <a:t>ON table1.column = table2.column;</a:t>
            </a:r>
          </a:p>
        </p:txBody>
      </p:sp>
    </p:spTree>
    <p:extLst>
      <p:ext uri="{BB962C8B-B14F-4D97-AF65-F5344CB8AC3E}">
        <p14:creationId xmlns:p14="http://schemas.microsoft.com/office/powerpoint/2010/main" val="92378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5294</TotalTime>
  <Words>500</Words>
  <Application>Microsoft Office PowerPoint</Application>
  <PresentationFormat>On-screen Show (4:3)</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Course Name: Database Management System Course Code: CS116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Object Oriented Software Engineering Course Code: AI102   Artificial Neural Network (ANN)-1</dc:title>
  <dc:creator>Hp</dc:creator>
  <cp:lastModifiedBy>Praveen Kantha</cp:lastModifiedBy>
  <cp:revision>302</cp:revision>
  <dcterms:created xsi:type="dcterms:W3CDTF">2023-01-04T06:48:10Z</dcterms:created>
  <dcterms:modified xsi:type="dcterms:W3CDTF">2023-10-19T04:59:01Z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2022-04-19T00:00:00Z</vt:filetime>
  </property>
  <property fmtid="{D5CDD505-2E9C-101B-9397-08002B2CF9AE}" pid="3" name="Creator">
    <vt:lpwstr>Microsoft® PowerPoint® 2016</vt:lpwstr>
  </property>
  <property fmtid="{D5CDD505-2E9C-101B-9397-08002B2CF9AE}" pid="4" name="LastSaved">
    <vt:filetime>2023-01-04T00:00:00Z</vt:filetime>
  </property>
</Properties>
</file>