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40" r:id="rId3"/>
    <p:sldId id="401" r:id="rId4"/>
    <p:sldId id="402" r:id="rId5"/>
    <p:sldId id="403" r:id="rId6"/>
    <p:sldId id="479" r:id="rId7"/>
    <p:sldId id="480" r:id="rId8"/>
    <p:sldId id="482" r:id="rId9"/>
    <p:sldId id="481" r:id="rId10"/>
    <p:sldId id="483" r:id="rId11"/>
    <p:sldId id="484" r:id="rId12"/>
    <p:sldId id="485" r:id="rId13"/>
    <p:sldId id="486" r:id="rId14"/>
    <p:sldId id="405" r:id="rId15"/>
    <p:sldId id="406" r:id="rId16"/>
    <p:sldId id="407" r:id="rId17"/>
    <p:sldId id="408" r:id="rId18"/>
    <p:sldId id="409" r:id="rId19"/>
    <p:sldId id="487" r:id="rId20"/>
    <p:sldId id="502" r:id="rId21"/>
    <p:sldId id="503" r:id="rId22"/>
    <p:sldId id="488" r:id="rId23"/>
    <p:sldId id="500" r:id="rId24"/>
    <p:sldId id="501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4" r:id="rId37"/>
    <p:sldId id="505" r:id="rId38"/>
    <p:sldId id="506" r:id="rId39"/>
    <p:sldId id="507" r:id="rId40"/>
    <p:sldId id="508" r:id="rId41"/>
    <p:sldId id="509" r:id="rId42"/>
    <p:sldId id="510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5CF-1C06-4F58-A3A9-8A4F31660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17-Nov-23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17-Nov-23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17-Nov-23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17-Nov-23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17-Nov-23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17-Nov-23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t&amp;rct=j&amp;q=&amp;esrc=s&amp;source=web&amp;cd=&amp;cad=rja&amp;uact=8&amp;ved=2ahUKEwjotZrL_MeCAxXnbWwGHQ75Dn8QFnoECBIQAQ&amp;url=https://studyglance.in/dbms/display.php?tno%3D42%26topic%3DRecoverability-in-DBMS&amp;usg=AOvVaw1eIONFkmog3MuKNrUbLGW4&amp;opi=89978449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602982"/>
            <a:ext cx="4314825" cy="40358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77097" y="1943258"/>
            <a:ext cx="3673857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how a precedence graph looks like of above schedule.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70" y="2932961"/>
            <a:ext cx="3861663" cy="17021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93353" y="4425936"/>
            <a:ext cx="3657601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precedence graph, we can see that there is no cycle present in the graph. So, we can say that the above schedule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serializable.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627" y="55342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conflicting pairs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READ(a) - WRITE(a)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WRITE(a) - WRITE(a)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WRITE(a) - READ(a)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885" y="900489"/>
            <a:ext cx="75438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given schedule S is conflict serializable or not.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S: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R1(x), R3(y), R3(x), R2(y), R2(z), W3(y), W2(z),R1(z),W1(x),W1(z)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997004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-20782" y="809836"/>
            <a:ext cx="5354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how a precedence graph looks like of above schedule.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08474"/>
            <a:ext cx="2594268" cy="11435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0" y="1067855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erializable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6407371" y="1437187"/>
            <a:ext cx="22442" cy="43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37957" y="187397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357220" y="2270640"/>
            <a:ext cx="22442" cy="43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60399" y="270742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6212" y="1437187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Sitka Small" panose="02000505000000020004" pitchFamily="2" charset="0"/>
                <a:cs typeface="Times New Roman" panose="02020603050405020304" pitchFamily="18" charset="0"/>
              </a:rPr>
              <a:t>It will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75693" y="2290699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Sitka Small" panose="02000505000000020004" pitchFamily="2" charset="0"/>
                <a:cs typeface="Times New Roman" panose="02020603050405020304" pitchFamily="18" charset="0"/>
              </a:rPr>
              <a:t>It will</a:t>
            </a:r>
            <a:endParaRPr lang="en-US" sz="1000" dirty="0">
              <a:solidFill>
                <a:srgbClr val="FF0000"/>
              </a:solidFill>
              <a:latin typeface="Sitka Small" panose="02000505000000020004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0" y="2469303"/>
            <a:ext cx="4314825" cy="39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990600"/>
            <a:ext cx="2594268" cy="1143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0" y="2469303"/>
            <a:ext cx="3327369" cy="3993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957262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making serializable, we follow In degree=0</a:t>
            </a:r>
          </a:p>
          <a:p>
            <a:r>
              <a:rPr lang="en-US" dirty="0"/>
              <a:t>m</a:t>
            </a:r>
            <a:r>
              <a:rPr lang="en-US" dirty="0" smtClean="0"/>
              <a:t>eans, we find the vertex in which direction not coming to any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T2 VERTEX </a:t>
            </a:r>
            <a:r>
              <a:rPr lang="en-US" dirty="0"/>
              <a:t>in which direction not </a:t>
            </a:r>
          </a:p>
          <a:p>
            <a:r>
              <a:rPr lang="en-US" dirty="0" smtClean="0"/>
              <a:t>coming </a:t>
            </a:r>
            <a:r>
              <a:rPr lang="en-US" dirty="0"/>
              <a:t>to any </a:t>
            </a:r>
            <a:r>
              <a:rPr lang="en-US" dirty="0" smtClean="0"/>
              <a:t>edge. Now remove the T2 vertex and their edge and their direction towards T1 and T3, so result is below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038" y="2708592"/>
            <a:ext cx="733425" cy="1181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81400" y="3849577"/>
            <a:ext cx="518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</a:t>
            </a:r>
            <a:r>
              <a:rPr lang="en-US" dirty="0" smtClean="0"/>
              <a:t>T3 </a:t>
            </a:r>
            <a:r>
              <a:rPr lang="en-US" dirty="0"/>
              <a:t>VERTEX in which direction not </a:t>
            </a:r>
          </a:p>
          <a:p>
            <a:r>
              <a:rPr lang="en-US" dirty="0"/>
              <a:t>coming to any edge. Now remove the </a:t>
            </a:r>
            <a:r>
              <a:rPr lang="en-US" dirty="0" smtClean="0"/>
              <a:t>T3 </a:t>
            </a:r>
            <a:r>
              <a:rPr lang="en-US" dirty="0"/>
              <a:t>vertex and their edge and their direction towards T1 </a:t>
            </a:r>
            <a:r>
              <a:rPr lang="en-US" dirty="0" smtClean="0"/>
              <a:t>, </a:t>
            </a:r>
            <a:r>
              <a:rPr lang="en-US" dirty="0"/>
              <a:t>so </a:t>
            </a:r>
            <a:r>
              <a:rPr lang="en-US" dirty="0" smtClean="0"/>
              <a:t>the result </a:t>
            </a:r>
            <a:r>
              <a:rPr lang="en-US" dirty="0"/>
              <a:t>is below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6938" y="6000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T2 -&gt;T3-&gt; T1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500" y="4854643"/>
            <a:ext cx="476250" cy="39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79823" y="5571590"/>
            <a:ext cx="310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FINAL Serial order will be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98772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4038600" cy="484687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99182"/>
              </p:ext>
            </p:extLst>
          </p:nvPr>
        </p:nvGraphicFramePr>
        <p:xfrm>
          <a:off x="4571999" y="1714499"/>
          <a:ext cx="4419600" cy="4203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5716482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79715995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800498318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Transaction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Transaction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Transaction 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8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1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5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7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9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7043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4957" y="786825"/>
            <a:ext cx="3620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T2 -&gt;T3-&gt; T1</a:t>
            </a: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4758" y="1310997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Schedule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669" y="1052135"/>
            <a:ext cx="7804921" cy="4404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24566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323" y="1052135"/>
            <a:ext cx="7819268" cy="4404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38038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322" y="1195607"/>
            <a:ext cx="7833615" cy="4132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587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226" y="1195607"/>
            <a:ext cx="7345808" cy="4246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33534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323" y="1195607"/>
            <a:ext cx="7589711" cy="4476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5179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210608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Serializability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345" y="2438400"/>
            <a:ext cx="872836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used to check whether the given schedule is view serializable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will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viewed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if it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viewed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a serial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schedule is conflict serializable, then it will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viewed as serializable.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serializable which does not conflict serializable contains blind writes.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6274" y="2743200"/>
            <a:ext cx="7791450" cy="99347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</a:rPr>
              <a:t>Transaction Processing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477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43000"/>
            <a:ext cx="3012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View Serializability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47007"/>
              </p:ext>
            </p:extLst>
          </p:nvPr>
        </p:nvGraphicFramePr>
        <p:xfrm>
          <a:off x="269228" y="1789331"/>
          <a:ext cx="289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25352333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59938208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270611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0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2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4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7045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175123" y="1354282"/>
            <a:ext cx="609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77000" y="1330037"/>
            <a:ext cx="609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2373531"/>
            <a:ext cx="609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 flipV="1">
            <a:off x="4784723" y="1672937"/>
            <a:ext cx="1692277" cy="2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854326" y="1915404"/>
            <a:ext cx="711948" cy="55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7" idx="1"/>
          </p:cNvCxnSpPr>
          <p:nvPr/>
        </p:nvCxnSpPr>
        <p:spPr>
          <a:xfrm>
            <a:off x="4695449" y="1939649"/>
            <a:ext cx="727825" cy="53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7"/>
          </p:cNvCxnSpPr>
          <p:nvPr/>
        </p:nvCxnSpPr>
        <p:spPr>
          <a:xfrm flipH="1">
            <a:off x="4695449" y="1430470"/>
            <a:ext cx="1870825" cy="2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72975" y="15125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323" y="14730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23274" y="250752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18954" y="3024481"/>
            <a:ext cx="5496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/ Cycle exists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 serializable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loop /cycle exists but it can be serial schedule or consistent that can be further checked by View Serializability. That is why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 View Serializability 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79588"/>
              </p:ext>
            </p:extLst>
          </p:nvPr>
        </p:nvGraphicFramePr>
        <p:xfrm>
          <a:off x="269228" y="1789331"/>
          <a:ext cx="289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25352333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59938208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270611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0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2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4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7045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772" y="1143000"/>
            <a:ext cx="185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Blind Writes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844" y="3842052"/>
            <a:ext cx="836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read that happens prior to the first write then it is said to be a blind write.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407" y="4424352"/>
            <a:ext cx="8327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W2(A)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blind write, as there is no read before write 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R2(A)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W2(A)]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W3(A)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 blind write, as a read happens before write 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R3(A)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W3(A)]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107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13856" y="1039791"/>
            <a:ext cx="91439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schedules S1 and S2, where the same set of transactions participates in both schedules.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schedules S1 and S2 are said to be view equivalent</a:t>
            </a:r>
            <a:r>
              <a:rPr lang="en-US" sz="1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three conditions are met</a:t>
            </a:r>
            <a:r>
              <a:rPr lang="en-US" sz="17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Initial </a:t>
            </a:r>
            <a:r>
              <a:rPr lang="en-US" sz="1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:</a:t>
            </a:r>
          </a:p>
          <a:p>
            <a:pPr>
              <a:lnSpc>
                <a:spcPct val="20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</a:t>
            </a:r>
            <a:r>
              <a:rPr lang="en-US" sz="1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reads </a:t>
            </a:r>
            <a:r>
              <a:rPr lang="en-US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initial </a:t>
            </a:r>
            <a:r>
              <a:rPr lang="en-US" sz="1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A in </a:t>
            </a:r>
            <a:r>
              <a:rPr lang="en-US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1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reads </a:t>
            </a:r>
            <a:r>
              <a:rPr lang="en-US" sz="1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initial 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A in S2 </a:t>
            </a:r>
            <a:endParaRPr lang="en-US" sz="17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sz="1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sz="17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sz="17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7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1" y="4038600"/>
            <a:ext cx="5000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6631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64124"/>
            <a:ext cx="5734050" cy="1543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8923" y="914400"/>
            <a:ext cx="8382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Updated Read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reads the value of A written by T</a:t>
            </a:r>
            <a:r>
              <a:rPr lang="en-US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reads value of A written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S2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556088"/>
            <a:ext cx="8382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writes the final value of A in S1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writes final value of A in S2 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923" y="4244140"/>
            <a:ext cx="155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Final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48" y="5040187"/>
            <a:ext cx="5543550" cy="1571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950" y="3545416"/>
            <a:ext cx="8737313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two schedules are not view equal because, in S1, T3 is reading A updated by T2 and in S2, T3 is reading A updated by T1.</a:t>
            </a:r>
          </a:p>
        </p:txBody>
      </p:sp>
    </p:spTree>
    <p:extLst>
      <p:ext uri="{BB962C8B-B14F-4D97-AF65-F5344CB8AC3E}">
        <p14:creationId xmlns:p14="http://schemas.microsoft.com/office/powerpoint/2010/main" val="39934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04800" y="21336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view equivalence leads to the concept of view serializability.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 schedule S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serializable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view equivalent to a serial schedule. </a:t>
            </a:r>
          </a:p>
        </p:txBody>
      </p:sp>
    </p:spTree>
    <p:extLst>
      <p:ext uri="{BB962C8B-B14F-4D97-AF65-F5344CB8AC3E}">
        <p14:creationId xmlns:p14="http://schemas.microsoft.com/office/powerpoint/2010/main" val="40352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7393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2438400" y="914400"/>
            <a:ext cx="4537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Equivalent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471466"/>
            <a:ext cx="853440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two schedules S1 and S2, they are said to be view equivalent if following conditions are true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read must be same.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90800"/>
            <a:ext cx="3895152" cy="24474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3856" y="4899818"/>
            <a:ext cx="915785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T1 reads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from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not from Database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in S2 value of A rewritten in T2.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So,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76400" y="6065593"/>
            <a:ext cx="304799" cy="3291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604551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dirty="0"/>
              <a:t>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9239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30441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There are two transactions say 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schedule S1 and S2 are view equivalent if 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S1, 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A that has been updated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 schedule S2,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read A from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write-read(WR) sequence must be same between S1 and S2.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8" y="3281813"/>
            <a:ext cx="8811491" cy="23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107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305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operations should be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S1 and S2.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8458200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87630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schedule is view serializable or not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S:R2(B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R2(A); R1(A); R3(A); W1(B); W2(B); W3(B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3 transactions,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schedules possible =3!=6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&lt;T1 T2 T3&gt;.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&lt;T1 T3 T2&gt;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&lt;T2 T3 T1&gt;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&lt;T2 T1 T3&gt;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 T2&gt;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&lt;T3 T2 T1&gt;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Updation (Write) on 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(For each transaction)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A:-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B:T1 T2 T3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839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final updation on B is made by T3, so the transaction T3 must execute after transactions T1 and T2.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(T1,T2) —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Initial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+ Which transaction updates after read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T2 T1 T3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       T2                           Tl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T2 reads B initially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by T1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must execute before T1.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T2 —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93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976" y="1080828"/>
            <a:ext cx="7847962" cy="459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781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880742" y="1219200"/>
            <a:ext cx="71983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Write Read Sequence (WR) 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check here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view equivalent serial schedule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T1 → T3</a:t>
            </a:r>
          </a:p>
        </p:txBody>
      </p:sp>
    </p:spTree>
    <p:extLst>
      <p:ext uri="{BB962C8B-B14F-4D97-AF65-F5344CB8AC3E}">
        <p14:creationId xmlns:p14="http://schemas.microsoft.com/office/powerpoint/2010/main" val="2300547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81000" y="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schedules is View serializable or not?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R2(A); R1(A); W1(C); R3(C); W1(B); R4(B); W3(A); R4(C); W2(D);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R2(B); W4(A); W4(B)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data items on which operations are occurring are A,B,C,D.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Check for Final Updation (Write) on data items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T3 T4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T1 T4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T2</a:t>
            </a:r>
          </a:p>
        </p:txBody>
      </p:sp>
    </p:spTree>
    <p:extLst>
      <p:ext uri="{BB962C8B-B14F-4D97-AF65-F5344CB8AC3E}">
        <p14:creationId xmlns:p14="http://schemas.microsoft.com/office/powerpoint/2010/main" val="2782420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8155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131736" y="747605"/>
            <a:ext cx="89916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updation on A is made by T4, so the transaction T4 must execute after T3 transaction.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Since the final updation on B is made by T4, so the transaction T1 must execute before T3 transaction.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(T1 T3) →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        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Initial Read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Initial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+ Which transaction updates after read?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T2 T1           T3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transaction T2 and T1 reads A initially from DB which is updated by T3. So T3 must execute after T1 and T2.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(T2 T1)→ T3                   (2)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and (2) dependencies, another dependency can be concluded as 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(T1 T2)→ T3 → T4        (3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53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533400" y="609600"/>
            <a:ext cx="8458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Write Read Sequence (WR):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 Seq.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W1(C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R3(C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T3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W1(C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R4(C)           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T4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W1(B)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R4(B)            T1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W1(B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R2(B)           T1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 T1 → (T2 T3 T4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and (4) dependencies, We conclude the view equivalent serial schedule is 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→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T3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T4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86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609600" y="910659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is view serializable. Justify your answer.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for Final Updation (Write) on data item Q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(T4,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T3,T5)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DEPENDENCY: (T4,T3)→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T5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3997"/>
              </p:ext>
            </p:extLst>
          </p:nvPr>
        </p:nvGraphicFramePr>
        <p:xfrm>
          <a:off x="1295400" y="1981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5833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75940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8163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7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R(Q)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W(Q)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W(Q)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W(Q)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779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04800" y="381864"/>
            <a:ext cx="88392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Read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Read + Which transaction updates after read?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T3                          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transaction T3 reads Q initially from DB which is updated by T4 &amp; T5. So T3 must execute before T4 and T5.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2:          T3 → (T4, T5)                         (2)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Read Sequence (WR)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to check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because W(Q) in T4 is not read by a transaction.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From dependency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 must happen before T3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from dependency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 must happen before 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cyclic dependency which cannot be resolved.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given schedule is not view serializable.</a:t>
            </a:r>
          </a:p>
        </p:txBody>
      </p:sp>
    </p:spTree>
    <p:extLst>
      <p:ext uri="{BB962C8B-B14F-4D97-AF65-F5344CB8AC3E}">
        <p14:creationId xmlns:p14="http://schemas.microsoft.com/office/powerpoint/2010/main" val="664552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Recoverability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property of database systems that ensures that, in the event of a failure or error, the system can recover the database to a consistent state.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Recoverability guarantees that all committed transactions are durable and that their effects are permanently stored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7393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345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Irrecoverable Schedules-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664" y="1828800"/>
            <a:ext cx="83719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a schedule,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performs a dirty read operation from an uncommitted transaction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commits before the transaction from which it has read the value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such a schedule is known as 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Irrecoverable Schedule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14" y="3780434"/>
            <a:ext cx="4829175" cy="25346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3540166"/>
            <a:ext cx="3809999" cy="26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performs a dirty read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commits before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later and roll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that T2 read now stands to be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recover since it has already committed.</a:t>
            </a:r>
          </a:p>
        </p:txBody>
      </p:sp>
    </p:spTree>
    <p:extLst>
      <p:ext uri="{BB962C8B-B14F-4D97-AF65-F5344CB8AC3E}">
        <p14:creationId xmlns:p14="http://schemas.microsoft.com/office/powerpoint/2010/main" val="7711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76200" y="914400"/>
            <a:ext cx="3183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Recoverable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376065"/>
            <a:ext cx="8610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a schedule,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performs a dirty read operation from an uncommitted transaction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commit operation is delayed till the uncommitted transaction either commits or roll backs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such a schedule is known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Recoverable Schedule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9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4714875" cy="4048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375" y="5024870"/>
            <a:ext cx="87610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commit operation of the transaction that performs the dirty read is delayed.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it still has a chance to recover if the uncommitted transaction fails later.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9675" y="1524000"/>
            <a:ext cx="39719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performs a dirty read operation.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commit operation of T2 is delayed till T1 commits or roll backs.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commits later.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is now allowed to commit.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case, T1 would have failed, T2 has a chance to recover by rolling back.</a:t>
            </a:r>
          </a:p>
        </p:txBody>
      </p:sp>
    </p:spTree>
    <p:extLst>
      <p:ext uri="{BB962C8B-B14F-4D97-AF65-F5344CB8AC3E}">
        <p14:creationId xmlns:p14="http://schemas.microsoft.com/office/powerpoint/2010/main" val="38251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323" y="1195607"/>
            <a:ext cx="7819268" cy="4246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27773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197498" y="990600"/>
            <a:ext cx="4340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Recoverable Schedule: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60" y="2362200"/>
            <a:ext cx="4886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2514600" y="6443360"/>
            <a:ext cx="2967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250823" y="809161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Schedule-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schedule,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failure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transaction causes several other dependent transactions to rollback or abort, then such a schedule is called as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Schedule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Rollback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Abort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simply leads to the wastage of CPU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3117485"/>
            <a:ext cx="4518664" cy="2985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8442" y="2209800"/>
            <a:ext cx="44555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T2 depends on transaction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depends on transaction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T4 depends on transaction T3.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schedule,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failure of transaction T1 causes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to 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of transaction T2 causes the transaction T3 to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of transaction T3 causes the transaction T4 to rollback.</a:t>
            </a:r>
          </a:p>
          <a:p>
            <a:pPr algn="ctr">
              <a:lnSpc>
                <a:spcPct val="150000"/>
              </a:lnSpc>
            </a:pP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rollback is called as a Cascading Rollback.</a:t>
            </a:r>
            <a:endParaRPr lang="en-US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663191" cy="194309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3100529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Cascadeless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54" y="1452803"/>
            <a:ext cx="8825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a schedule, a transaction is not allowed to read a data item until the last transaction that has written it is committed or aborted, then such a schedule is called as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Cascadeless Schedule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Cascadeless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allows only committed read operations.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cascading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thus saves CPU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2" y="3542240"/>
            <a:ext cx="2809875" cy="3114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9272" y="4038126"/>
            <a:ext cx="4502727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Cascadeless schedule allows only committed read operations.</a:t>
            </a:r>
          </a:p>
        </p:txBody>
      </p:sp>
    </p:spTree>
    <p:extLst>
      <p:ext uri="{BB962C8B-B14F-4D97-AF65-F5344CB8AC3E}">
        <p14:creationId xmlns:p14="http://schemas.microsoft.com/office/powerpoint/2010/main" val="7502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323" y="1080829"/>
            <a:ext cx="7819268" cy="4605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31090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107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1704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390710"/>
            <a:ext cx="8686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the final state of the database is the same as if the transactions had been executed in serial order or one after another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it gives surety to the concurrent execution of multiple transactions.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 schedule in DBMS ensures that concurrent transactions produce the same final result as if they were executed one after the other.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helps to maintain the data consistency and integrity.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1148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serializability: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Serializability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5869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304800" y="899299"/>
            <a:ext cx="2735044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Serializability: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404" y="1367687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either of a conflict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Read-Write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Write-Write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implemented on the same data item at the same time within different transactions then the schedule holding such transactions is said to be a conflict schedule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conflict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are: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conflict operations are to be implemented on the same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operations (RW, WR, WW) must take place within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one of the conflict operations must be the write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operations will not create any conflict.</a:t>
            </a:r>
          </a:p>
        </p:txBody>
      </p:sp>
    </p:spTree>
    <p:extLst>
      <p:ext uri="{BB962C8B-B14F-4D97-AF65-F5344CB8AC3E}">
        <p14:creationId xmlns:p14="http://schemas.microsoft.com/office/powerpoint/2010/main" val="31787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conclude, let’s take two operations on data: "a". The conflicting pairs are: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READ(a)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WRITE(a)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WRITE(a)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READ(a)</a:t>
            </a:r>
          </a:p>
        </p:txBody>
      </p:sp>
    </p:spTree>
    <p:extLst>
      <p:ext uri="{BB962C8B-B14F-4D97-AF65-F5344CB8AC3E}">
        <p14:creationId xmlns:p14="http://schemas.microsoft.com/office/powerpoint/2010/main" val="15759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764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2 schedules, Schedule1 and Schedule2,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89018"/>
            <a:ext cx="7924799" cy="30687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5300" y="5401086"/>
            <a:ext cx="834390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Schedule2 (a non-serial schedule) is considered to be conflict serializable when its conflict operations are the same as that of Shedule1 (a serial schedule).</a:t>
            </a:r>
          </a:p>
        </p:txBody>
      </p:sp>
    </p:spTree>
    <p:extLst>
      <p:ext uri="{BB962C8B-B14F-4D97-AF65-F5344CB8AC3E}">
        <p14:creationId xmlns:p14="http://schemas.microsoft.com/office/powerpoint/2010/main" val="26789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</TotalTime>
  <Words>1732</Words>
  <Application>Microsoft Office PowerPoint</Application>
  <PresentationFormat>On-screen Show (4:3)</PresentationFormat>
  <Paragraphs>291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Algerian</vt:lpstr>
      <vt:lpstr>Arial</vt:lpstr>
      <vt:lpstr>Calibri</vt:lpstr>
      <vt:lpstr>Sitka Small</vt:lpstr>
      <vt:lpstr>Times New Roman</vt:lpstr>
      <vt:lpstr>Office Theme</vt:lpstr>
      <vt:lpstr>Course Name: Database Management System Course Code: CS116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386</cp:revision>
  <dcterms:created xsi:type="dcterms:W3CDTF">2023-01-04T06:48:10Z</dcterms:created>
  <dcterms:modified xsi:type="dcterms:W3CDTF">2023-11-17T10:14:04Z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