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27" r:id="rId11"/>
    <p:sldId id="314" r:id="rId12"/>
    <p:sldId id="315" r:id="rId13"/>
    <p:sldId id="328" r:id="rId14"/>
    <p:sldId id="316" r:id="rId15"/>
    <p:sldId id="317" r:id="rId16"/>
    <p:sldId id="318" r:id="rId17"/>
    <p:sldId id="319" r:id="rId18"/>
    <p:sldId id="320" r:id="rId19"/>
    <p:sldId id="321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2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A1550-A942-4D80-BBC7-5EE914867FC7}" type="datetimeFigureOut">
              <a:rPr lang="en-US" smtClean="0"/>
              <a:t>30-Aug-23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7E5CF-1C06-4F58-A3A9-8A4F3166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4E42-C9A0-48AB-9D9D-F01463295361}" type="datetime1">
              <a:rPr lang="en-US" smtClean="0"/>
              <a:t>30-Aug-23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8E8D-3733-4F79-ADC5-4C229735424D}" type="datetime1">
              <a:rPr lang="en-US" smtClean="0"/>
              <a:t>30-Aug-23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1845-F709-4257-BAF9-825C9C64F712}" type="datetime1">
              <a:rPr lang="en-US" smtClean="0"/>
              <a:t>30-Aug-23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513-D407-41BC-ADDD-64A27BB4B557}" type="datetime1">
              <a:rPr lang="en-US" smtClean="0"/>
              <a:t>30-Aug-23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C06B-6C78-4335-94A4-855ECB28FB3A}" type="datetime1">
              <a:rPr lang="en-US" smtClean="0"/>
              <a:t>30-Aug-23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96455"/>
            <a:ext cx="9142476" cy="1600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147815" y="0"/>
            <a:ext cx="2996565" cy="838200"/>
          </a:xfrm>
          <a:custGeom>
            <a:avLst/>
            <a:gdLst/>
            <a:ahLst/>
            <a:cxnLst/>
            <a:rect l="l" t="t" r="r" b="b"/>
            <a:pathLst>
              <a:path w="2996565" h="838200">
                <a:moveTo>
                  <a:pt x="2996184" y="0"/>
                </a:moveTo>
                <a:lnTo>
                  <a:pt x="0" y="0"/>
                </a:lnTo>
                <a:lnTo>
                  <a:pt x="0" y="838200"/>
                </a:lnTo>
                <a:lnTo>
                  <a:pt x="2996184" y="838200"/>
                </a:lnTo>
                <a:lnTo>
                  <a:pt x="299618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528815" y="192023"/>
            <a:ext cx="2075814" cy="685800"/>
          </a:xfrm>
          <a:custGeom>
            <a:avLst/>
            <a:gdLst/>
            <a:ahLst/>
            <a:cxnLst/>
            <a:rect l="l" t="t" r="r" b="b"/>
            <a:pathLst>
              <a:path w="2075815" h="685800">
                <a:moveTo>
                  <a:pt x="2075687" y="0"/>
                </a:moveTo>
                <a:lnTo>
                  <a:pt x="0" y="0"/>
                </a:lnTo>
                <a:lnTo>
                  <a:pt x="0" y="685800"/>
                </a:lnTo>
                <a:lnTo>
                  <a:pt x="2075687" y="685800"/>
                </a:lnTo>
                <a:lnTo>
                  <a:pt x="207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6055" y="150317"/>
            <a:ext cx="4691888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450" y="1822450"/>
            <a:ext cx="7791450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094229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0EF9-7580-41B1-9FDF-4872148A0E04}" type="datetime1">
              <a:rPr lang="en-US" smtClean="0"/>
              <a:t>30-Aug-23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507" y="6454681"/>
            <a:ext cx="152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50846"/>
            <a:ext cx="8153400" cy="2229456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b="1" spc="-20" dirty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5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375F92"/>
                </a:solidFill>
                <a:latin typeface="Calibri"/>
                <a:cs typeface="Calibri"/>
              </a:rPr>
              <a:t>Name:</a:t>
            </a:r>
            <a:r>
              <a:rPr b="1" spc="2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Database Management System</a:t>
            </a:r>
            <a:endParaRPr sz="2800" spc="-10" dirty="0" smtClean="0">
              <a:solidFill>
                <a:srgbClr val="375F92"/>
              </a:solidFill>
              <a:latin typeface="Calibri"/>
              <a:cs typeface="Calibri"/>
            </a:endParaRPr>
          </a:p>
          <a:p>
            <a:pPr marL="451484" marR="440055" indent="1121410">
              <a:lnSpc>
                <a:spcPct val="150100"/>
              </a:lnSpc>
            </a:pPr>
            <a:r>
              <a:rPr b="1" spc="-20" dirty="0" smtClean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4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10" dirty="0" smtClean="0">
                <a:solidFill>
                  <a:srgbClr val="375F92"/>
                </a:solidFill>
                <a:latin typeface="Calibri"/>
                <a:cs typeface="Calibri"/>
              </a:rPr>
              <a:t>Code:</a:t>
            </a:r>
            <a:r>
              <a:rPr b="1" spc="4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375F92"/>
                </a:solidFill>
                <a:latin typeface="Calibri"/>
                <a:cs typeface="Calibri"/>
              </a:rPr>
              <a:t>CS116</a:t>
            </a:r>
            <a:r>
              <a:rPr spc="-1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  <a:t/>
            </a:r>
            <a:b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</a:br>
            <a:endParaRPr dirty="0">
              <a:solidFill>
                <a:srgbClr val="375F92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2460" y="5315458"/>
            <a:ext cx="22471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smtClean="0">
                <a:latin typeface="Times New Roman"/>
                <a:cs typeface="Times New Roman"/>
              </a:rPr>
              <a:t>Dr. Praveen Kantha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872294"/>
            <a:ext cx="6096000" cy="25002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3351715"/>
            <a:ext cx="8915400" cy="309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9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 is called a minimal super key because we select a candidate key from a  set of super keys.</a:t>
            </a:r>
          </a:p>
          <a:p>
            <a:pPr marL="285750" indent="-285750">
              <a:lnSpc>
                <a:spcPct val="119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candidate key, we have to make the primary key.</a:t>
            </a:r>
          </a:p>
          <a:p>
            <a:pPr>
              <a:lnSpc>
                <a:spcPct val="119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{StudID)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 be candidate key because it is uniquely identified.</a:t>
            </a:r>
          </a:p>
          <a:p>
            <a:pPr>
              <a:lnSpc>
                <a:spcPct val="119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{Roll No} -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 be a candidate key because it is uniquely identified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9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{Email} -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 be a candidate key because it is uniquely identified.</a:t>
            </a:r>
          </a:p>
          <a:p>
            <a:pPr>
              <a:lnSpc>
                <a:spcPct val="119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{First Name} -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can’t be a candidate key because it is not uniquely identified.</a:t>
            </a:r>
          </a:p>
          <a:p>
            <a:pPr>
              <a:lnSpc>
                <a:spcPct val="119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{StudID, Roll No} -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be a candidate key because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 minimal subset that will {StudID} and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No}. As we know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{StudID}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already candidate key so the combination of this key is not eligible for the candidate key.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9000"/>
              </a:lnSpc>
              <a:buFont typeface="Arial" panose="020B0604020202020204" pitchFamily="34" charset="0"/>
              <a:buChar char="•"/>
            </a:pPr>
            <a:r>
              <a:rPr lang="en-US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 we have candidate key : </a:t>
            </a: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StudID},{</a:t>
            </a: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No} </a:t>
            </a:r>
            <a:r>
              <a:rPr lang="en-US" sz="2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{Email</a:t>
            </a: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3"/>
            <a:ext cx="9153565" cy="4835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00800"/>
            <a:ext cx="2815591" cy="25611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341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3"/>
            <a:ext cx="9153565" cy="4835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00800"/>
            <a:ext cx="2815591" cy="25611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792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872294"/>
            <a:ext cx="6096000" cy="25002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3372497"/>
            <a:ext cx="8763000" cy="325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we have candidate key :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StudID}, {Roll No} and {Email}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 of all the candidate keys, only one gets selected as the primary key, the remaining keys are known as alternate keys.</a:t>
            </a:r>
          </a:p>
          <a:p>
            <a:pPr>
              <a:lnSpc>
                <a:spcPct val="14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this table: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{StudID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best suited for the primary key.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rest of attributes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{Roll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No} and {Email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 considered alternate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Final we have alternate keys </a:t>
            </a:r>
            <a:r>
              <a:rPr lang="en-US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No} and {Email}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6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2"/>
            <a:ext cx="9153565" cy="505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00800"/>
            <a:ext cx="2815591" cy="25611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660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2"/>
            <a:ext cx="9153565" cy="2869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00800"/>
            <a:ext cx="2815591" cy="25611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846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2"/>
            <a:ext cx="9153565" cy="4591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00800"/>
            <a:ext cx="2815591" cy="25611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524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2"/>
            <a:ext cx="9153565" cy="4591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00800"/>
            <a:ext cx="2815591" cy="25611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40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851273"/>
            <a:ext cx="8967050" cy="515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00800"/>
            <a:ext cx="2815591" cy="25611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1485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2"/>
            <a:ext cx="9153565" cy="4591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00800"/>
            <a:ext cx="2815591" cy="25611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742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565" y="838200"/>
            <a:ext cx="9153565" cy="4591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00800"/>
            <a:ext cx="2815591" cy="25611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214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021" y="838200"/>
            <a:ext cx="9153565" cy="5212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3420489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3"/>
            <a:ext cx="9153565" cy="515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139405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3"/>
            <a:ext cx="9153565" cy="515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3304012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3"/>
            <a:ext cx="9153565" cy="515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2251237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3"/>
            <a:ext cx="9153565" cy="515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4261472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3"/>
            <a:ext cx="9153565" cy="515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3070202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3"/>
            <a:ext cx="9153565" cy="515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1014592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3"/>
            <a:ext cx="9153565" cy="515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1058087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3"/>
            <a:ext cx="9153565" cy="515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809813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3"/>
            <a:ext cx="9153565" cy="515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13902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2"/>
            <a:ext cx="9153565" cy="4591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00800"/>
            <a:ext cx="2815591" cy="25611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824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3"/>
            <a:ext cx="9153565" cy="515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</p:spTree>
    <p:extLst>
      <p:ext uri="{BB962C8B-B14F-4D97-AF65-F5344CB8AC3E}">
        <p14:creationId xmlns:p14="http://schemas.microsoft.com/office/powerpoint/2010/main" val="1569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167" y="2042097"/>
            <a:ext cx="8436201" cy="2596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00800"/>
            <a:ext cx="2815591" cy="25611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001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2"/>
            <a:ext cx="8264033" cy="4820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00800"/>
            <a:ext cx="2815591" cy="25611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498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8200"/>
            <a:ext cx="9144000" cy="515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00800"/>
            <a:ext cx="2815591" cy="25611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141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2"/>
            <a:ext cx="9153565" cy="4705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00800"/>
            <a:ext cx="2815591" cy="25611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004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8200"/>
            <a:ext cx="9153565" cy="4820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 dirty="0"/>
          </a:p>
        </p:txBody>
      </p:sp>
      <p:sp>
        <p:nvSpPr>
          <p:cNvPr id="3" name="TextBox 2"/>
          <p:cNvSpPr txBox="1"/>
          <p:nvPr/>
        </p:nvSpPr>
        <p:spPr>
          <a:xfrm>
            <a:off x="429491" y="4343400"/>
            <a:ext cx="3228109" cy="233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Super key superset of all combinations so we further make the candidate key or primary key from the super key.</a:t>
            </a:r>
          </a:p>
          <a:p>
            <a:pPr algn="just">
              <a:lnSpc>
                <a:spcPct val="114000"/>
              </a:lnSpc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4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table can have many Super keys.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00800"/>
            <a:ext cx="2815591" cy="25611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1104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273"/>
            <a:ext cx="9153565" cy="4835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00800"/>
            <a:ext cx="2815591" cy="25611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914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4525</TotalTime>
  <Words>391</Words>
  <Application>Microsoft Office PowerPoint</Application>
  <PresentationFormat>On-screen Show (4:3)</PresentationFormat>
  <Paragraphs>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Course Name: Database Management System Course Code: CS116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Object Oriented Software Engineering Course Code: AI102   Artificial Neural Network (ANN)-1</dc:title>
  <dc:creator>Hp</dc:creator>
  <cp:lastModifiedBy>Praveen Kantha</cp:lastModifiedBy>
  <cp:revision>81</cp:revision>
  <dcterms:created xsi:type="dcterms:W3CDTF">2023-01-04T06:48:10Z</dcterms:created>
  <dcterms:modified xsi:type="dcterms:W3CDTF">2023-08-30T09:56:25Z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