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07-Sep-23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07-Sep-23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07-Sep-23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07-Sep-23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07-Sep-23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07-Sep-23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430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4000"/>
              </a:lnSpc>
              <a:buClr>
                <a:schemeClr val="tx2"/>
              </a:buClr>
            </a:pPr>
            <a:r>
              <a:rPr lang="en-US" sz="2400" b="1" spc="-5" dirty="0">
                <a:solidFill>
                  <a:schemeClr val="accent1"/>
                </a:solidFill>
                <a:cs typeface="Calibri"/>
              </a:rPr>
              <a:t>c</a:t>
            </a:r>
            <a:r>
              <a:rPr lang="en-US" sz="2400" b="1" spc="-5" dirty="0" smtClean="0">
                <a:solidFill>
                  <a:schemeClr val="accent1"/>
                </a:solidFill>
                <a:cs typeface="Calibri"/>
              </a:rPr>
              <a:t>) </a:t>
            </a:r>
            <a:r>
              <a:rPr lang="en-US" sz="2400" b="1" spc="-5" dirty="0">
                <a:cs typeface="Calibri"/>
              </a:rPr>
              <a:t>External (View) Level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The external level is concerned with individual users.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At the external level, a database contains several schemas that </a:t>
            </a:r>
            <a:r>
              <a:rPr lang="en-US" sz="2400" spc="-5" dirty="0" smtClean="0">
                <a:cs typeface="Calibri"/>
              </a:rPr>
              <a:t>are sometimes </a:t>
            </a:r>
            <a:r>
              <a:rPr lang="en-US" sz="2400" spc="-5" dirty="0">
                <a:cs typeface="Calibri"/>
              </a:rPr>
              <a:t>called </a:t>
            </a:r>
            <a:r>
              <a:rPr lang="en-US" sz="2400" spc="-5" dirty="0" smtClean="0">
                <a:cs typeface="Calibri"/>
              </a:rPr>
              <a:t>subschema</a:t>
            </a:r>
            <a:r>
              <a:rPr lang="en-US" sz="2400" spc="-5" dirty="0">
                <a:cs typeface="Calibri"/>
              </a:rPr>
              <a:t>. The subschema is used to describe the different </a:t>
            </a:r>
            <a:r>
              <a:rPr lang="en-US" sz="2400" spc="-5" dirty="0" smtClean="0">
                <a:cs typeface="Calibri"/>
              </a:rPr>
              <a:t>views </a:t>
            </a:r>
            <a:r>
              <a:rPr lang="en-US" sz="2400" spc="-5" dirty="0">
                <a:cs typeface="Calibri"/>
              </a:rPr>
              <a:t>of the database. </a:t>
            </a:r>
            <a:endParaRPr lang="en-US" sz="2400" spc="-5" dirty="0" smtClean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An external schema is also known as </a:t>
            </a:r>
            <a:r>
              <a:rPr lang="en-US" sz="2400" spc="-5" dirty="0" smtClean="0">
                <a:cs typeface="Calibri"/>
              </a:rPr>
              <a:t>a view </a:t>
            </a:r>
            <a:r>
              <a:rPr lang="en-US" sz="2400" spc="-5" dirty="0">
                <a:cs typeface="Calibri"/>
              </a:rPr>
              <a:t>schema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Each view schema describes the database part that a particular user group is interested </a:t>
            </a:r>
            <a:r>
              <a:rPr lang="en-US" sz="2400" spc="-5" dirty="0" smtClean="0">
                <a:cs typeface="Calibri"/>
              </a:rPr>
              <a:t>in and </a:t>
            </a:r>
            <a:r>
              <a:rPr lang="en-US" sz="2400" spc="-5" dirty="0">
                <a:cs typeface="Calibri"/>
              </a:rPr>
              <a:t>hides the remaining database from that user group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spc="-5" dirty="0" smtClean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34883"/>
            <a:ext cx="6924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Different Mapping in Three Levels:</a:t>
            </a:r>
          </a:p>
          <a:p>
            <a:pPr lvl="1" algn="just">
              <a:lnSpc>
                <a:spcPct val="150000"/>
              </a:lnSpc>
              <a:buClr>
                <a:schemeClr val="tx2"/>
              </a:buClr>
            </a:pPr>
            <a:r>
              <a:rPr lang="en-US" sz="2400" b="1" spc="-5" dirty="0" smtClean="0">
                <a:cs typeface="Calibri"/>
              </a:rPr>
              <a:t>1) The Conceptual / Internal Mapping: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Conceptual/ Internal Mapping lies between the conceptual level and the internal level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It specifies how the data is retrieved from physical storage and shown at the conceptual level and vice-versa.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It also specifies how the conceptual record and field are represented at the internal level.</a:t>
            </a:r>
          </a:p>
        </p:txBody>
      </p:sp>
    </p:spTree>
    <p:extLst>
      <p:ext uri="{BB962C8B-B14F-4D97-AF65-F5344CB8AC3E}">
        <p14:creationId xmlns:p14="http://schemas.microsoft.com/office/powerpoint/2010/main" val="41678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Different Mapping in Three Levels:</a:t>
            </a:r>
          </a:p>
          <a:p>
            <a:pPr lvl="1" algn="just">
              <a:lnSpc>
                <a:spcPct val="150000"/>
              </a:lnSpc>
              <a:buClr>
                <a:schemeClr val="tx2"/>
              </a:buClr>
            </a:pPr>
            <a:r>
              <a:rPr lang="en-US" sz="2400" b="1" spc="-5" dirty="0" smtClean="0">
                <a:cs typeface="Calibri"/>
              </a:rPr>
              <a:t>1) The External / Conceptual  Mapping: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External/Conceptual </a:t>
            </a:r>
            <a:r>
              <a:rPr lang="en-US" sz="2400" spc="-5" dirty="0">
                <a:cs typeface="Calibri"/>
              </a:rPr>
              <a:t>Mapping lies between the external level and the </a:t>
            </a:r>
            <a:r>
              <a:rPr lang="en-US" sz="2400" spc="-5" dirty="0" smtClean="0">
                <a:cs typeface="Calibri"/>
              </a:rPr>
              <a:t>conceptual </a:t>
            </a:r>
            <a:r>
              <a:rPr lang="en-US" sz="2400" spc="-5" dirty="0">
                <a:cs typeface="Calibri"/>
              </a:rPr>
              <a:t>level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Its role is to define the correspondence between a particular external and the conceptual view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It also specifies how the data is retrieved from the conceptual level and shown at the external level because, at an external level, some part of the database is hidden from a particular user.</a:t>
            </a:r>
          </a:p>
        </p:txBody>
      </p:sp>
    </p:spTree>
    <p:extLst>
      <p:ext uri="{BB962C8B-B14F-4D97-AF65-F5344CB8AC3E}">
        <p14:creationId xmlns:p14="http://schemas.microsoft.com/office/powerpoint/2010/main" val="28833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446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Schemas: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Schema is the overall description of the database.</a:t>
            </a:r>
            <a:endParaRPr lang="en-US" sz="2400" spc="-5" dirty="0" smtClean="0">
              <a:cs typeface="Calibri"/>
            </a:endParaRP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basic structure of how the data will be stored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in the database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457200" lvl="2" algn="just">
              <a:lnSpc>
                <a:spcPct val="114000"/>
              </a:lnSpc>
              <a:buClr>
                <a:schemeClr val="tx2"/>
              </a:buClr>
            </a:pPr>
            <a:r>
              <a:rPr lang="en-US" sz="2100" spc="-5" dirty="0" smtClean="0">
                <a:cs typeface="Calibri"/>
              </a:rPr>
              <a:t>For Example:</a:t>
            </a:r>
            <a:endParaRPr lang="en-US" sz="2100" spc="-5" dirty="0">
              <a:cs typeface="Calibri"/>
            </a:endParaRPr>
          </a:p>
          <a:p>
            <a:pPr marL="457200" lvl="2" algn="just">
              <a:lnSpc>
                <a:spcPct val="114000"/>
              </a:lnSpc>
              <a:buClr>
                <a:schemeClr val="tx2"/>
              </a:buClr>
            </a:pPr>
            <a:r>
              <a:rPr lang="en-US" sz="2100" spc="-5" dirty="0" smtClean="0">
                <a:cs typeface="Calibri"/>
              </a:rPr>
              <a:t>    type CUSTOMER=record</a:t>
            </a:r>
          </a:p>
          <a:p>
            <a:pPr marL="457200" lvl="2" algn="just">
              <a:lnSpc>
                <a:spcPct val="114000"/>
              </a:lnSpc>
              <a:buClr>
                <a:schemeClr val="tx2"/>
              </a:buClr>
            </a:pPr>
            <a:r>
              <a:rPr lang="en-US" sz="2100" spc="-5" dirty="0" smtClean="0">
                <a:cs typeface="Calibri"/>
              </a:rPr>
              <a:t>        </a:t>
            </a:r>
            <a:r>
              <a:rPr lang="en-US" sz="2100" spc="-5" dirty="0" err="1" smtClean="0">
                <a:cs typeface="Calibri"/>
              </a:rPr>
              <a:t>CUSTOMER_ID:integer</a:t>
            </a:r>
            <a:endParaRPr lang="en-US" sz="2100" spc="-5" dirty="0" smtClean="0">
              <a:cs typeface="Calibri"/>
            </a:endParaRPr>
          </a:p>
          <a:p>
            <a:pPr marL="457200" lvl="2" algn="just">
              <a:lnSpc>
                <a:spcPct val="114000"/>
              </a:lnSpc>
              <a:buClr>
                <a:schemeClr val="tx2"/>
              </a:buClr>
            </a:pPr>
            <a:r>
              <a:rPr lang="en-US" sz="2100" spc="-5" dirty="0" smtClean="0">
                <a:cs typeface="Calibri"/>
              </a:rPr>
              <a:t>        </a:t>
            </a:r>
            <a:r>
              <a:rPr lang="en-US" sz="2100" spc="-5" dirty="0" err="1" smtClean="0">
                <a:cs typeface="Calibri"/>
              </a:rPr>
              <a:t>CUSTOMER_Name:String</a:t>
            </a:r>
            <a:endParaRPr lang="en-US" sz="2100" spc="-5" dirty="0" smtClean="0">
              <a:cs typeface="Calibri"/>
            </a:endParaRPr>
          </a:p>
          <a:p>
            <a:pPr marL="457200" lvl="2" algn="just">
              <a:lnSpc>
                <a:spcPct val="114000"/>
              </a:lnSpc>
              <a:buClr>
                <a:schemeClr val="tx2"/>
              </a:buClr>
            </a:pPr>
            <a:r>
              <a:rPr lang="en-US" sz="2100" spc="-5" dirty="0" smtClean="0">
                <a:cs typeface="Calibri"/>
              </a:rPr>
              <a:t>         </a:t>
            </a:r>
            <a:r>
              <a:rPr lang="en-US" sz="2100" spc="-5" dirty="0" err="1" smtClean="0">
                <a:cs typeface="Calibri"/>
              </a:rPr>
              <a:t>CUSTOMER_ADD:String</a:t>
            </a:r>
            <a:endParaRPr lang="en-US" sz="2100" spc="-5" dirty="0" smtClean="0">
              <a:cs typeface="Calibri"/>
            </a:endParaRPr>
          </a:p>
          <a:p>
            <a:pPr marL="457200" lvl="2" algn="just">
              <a:lnSpc>
                <a:spcPct val="114000"/>
              </a:lnSpc>
            </a:pPr>
            <a:endParaRPr lang="en-US" sz="2400" b="1" spc="-5" dirty="0" smtClean="0">
              <a:cs typeface="Calibri"/>
            </a:endParaRPr>
          </a:p>
          <a:p>
            <a:pPr marL="804672" lvl="2" indent="-347472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08274"/>
            <a:ext cx="5057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Sub Schemas</a:t>
            </a:r>
            <a:r>
              <a:rPr lang="en-US" sz="2400" b="1" spc="-5" dirty="0">
                <a:cs typeface="Calibri"/>
              </a:rPr>
              <a:t>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It is the subset of the schema and inherits the same property that a schema has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It gives the users a window through which he/she can view only that part of the database which he </a:t>
            </a:r>
            <a:r>
              <a:rPr lang="en-US" sz="2400" spc="-5" dirty="0" smtClean="0">
                <a:cs typeface="Calibri"/>
              </a:rPr>
              <a:t>want.</a:t>
            </a:r>
            <a:endParaRPr lang="en-US" sz="2400" spc="-5" dirty="0" smtClean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91" y="3187996"/>
            <a:ext cx="5283109" cy="32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472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Instances: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collection of the data stored in the database at a particular moment is called an instance of a database.</a:t>
            </a:r>
          </a:p>
          <a:p>
            <a:pPr lvl="1" algn="just">
              <a:lnSpc>
                <a:spcPct val="114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  <a:p>
            <a:pPr lvl="1" algn="just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 smtClean="0">
                <a:cs typeface="Calibri"/>
              </a:rPr>
              <a:t>For example: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Let’s </a:t>
            </a:r>
            <a:r>
              <a:rPr lang="en-US" sz="2400" spc="-5" dirty="0">
                <a:cs typeface="Calibri"/>
              </a:rPr>
              <a:t>say we have a single table student in the database, </a:t>
            </a:r>
            <a:r>
              <a:rPr lang="en-US" sz="2400" spc="-5" dirty="0" smtClean="0">
                <a:cs typeface="Calibri"/>
              </a:rPr>
              <a:t>Today the </a:t>
            </a:r>
            <a:r>
              <a:rPr lang="en-US" sz="2400" spc="-5" dirty="0">
                <a:cs typeface="Calibri"/>
              </a:rPr>
              <a:t>table has 100 records, so today the instance of the </a:t>
            </a:r>
            <a:r>
              <a:rPr lang="en-US" sz="2400" spc="-5" dirty="0" smtClean="0">
                <a:cs typeface="Calibri"/>
              </a:rPr>
              <a:t>database </a:t>
            </a:r>
            <a:r>
              <a:rPr lang="en-US" sz="2400" spc="-5" dirty="0">
                <a:cs typeface="Calibri"/>
              </a:rPr>
              <a:t>has 100 records. </a:t>
            </a:r>
            <a:endParaRPr lang="en-US" sz="2400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Let’s </a:t>
            </a:r>
            <a:r>
              <a:rPr lang="en-US" sz="2400" spc="-5" dirty="0">
                <a:cs typeface="Calibri"/>
              </a:rPr>
              <a:t>say we are going to add </a:t>
            </a:r>
            <a:r>
              <a:rPr lang="en-US" sz="2400" spc="-5" dirty="0" smtClean="0">
                <a:cs typeface="Calibri"/>
              </a:rPr>
              <a:t>another </a:t>
            </a:r>
            <a:r>
              <a:rPr lang="en-US" sz="2400" spc="-5" dirty="0">
                <a:cs typeface="Calibri"/>
              </a:rPr>
              <a:t>100 records in this table by tomorrow so the instance </a:t>
            </a:r>
            <a:r>
              <a:rPr lang="en-US" sz="2400" spc="-5" dirty="0" smtClean="0">
                <a:cs typeface="Calibri"/>
              </a:rPr>
              <a:t>of the database </a:t>
            </a:r>
            <a:r>
              <a:rPr lang="en-US" sz="2400" spc="-5" dirty="0">
                <a:cs typeface="Calibri"/>
              </a:rPr>
              <a:t>tomorrow will have 200 records in </a:t>
            </a:r>
            <a:r>
              <a:rPr lang="en-US" sz="2400" spc="-5" dirty="0" smtClean="0">
                <a:cs typeface="Calibri"/>
              </a:rPr>
              <a:t>a table</a:t>
            </a:r>
            <a:r>
              <a:rPr lang="en-US" sz="2400" spc="-5" dirty="0">
                <a:cs typeface="Calibri"/>
              </a:rPr>
              <a:t>.</a:t>
            </a:r>
            <a:endParaRPr lang="en-US" sz="2400" spc="-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8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346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Schema </a:t>
            </a:r>
            <a:r>
              <a:rPr lang="en-US" sz="2400" b="1" spc="-5" dirty="0" smtClean="0">
                <a:cs typeface="Calibri"/>
              </a:rPr>
              <a:t>Architecture</a:t>
            </a:r>
            <a:r>
              <a:rPr lang="en-US" sz="2400" b="1" spc="-5" dirty="0">
                <a:cs typeface="Calibri"/>
              </a:rPr>
              <a:t>: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three-schema model consisting conceptual level, an external level, and </a:t>
            </a:r>
            <a:r>
              <a:rPr lang="en-US" sz="2400" spc="-5" dirty="0" smtClean="0">
                <a:cs typeface="Calibri"/>
              </a:rPr>
              <a:t>internal </a:t>
            </a:r>
            <a:r>
              <a:rPr lang="en-US" sz="2400" spc="-5" dirty="0">
                <a:cs typeface="Calibri"/>
              </a:rPr>
              <a:t>or physical level was first introduced by Charles Bachman in 1975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motive of studying </a:t>
            </a:r>
            <a:r>
              <a:rPr lang="en-US" sz="2400" spc="-5" dirty="0" smtClean="0">
                <a:cs typeface="Calibri"/>
              </a:rPr>
              <a:t>database </a:t>
            </a:r>
            <a:r>
              <a:rPr lang="en-US" sz="2400" spc="-5" dirty="0">
                <a:cs typeface="Calibri"/>
              </a:rPr>
              <a:t>architecture is to provide an abstract view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Abstract view means that the system hides </a:t>
            </a:r>
            <a:r>
              <a:rPr lang="en-US" sz="2400" spc="-5" dirty="0" smtClean="0">
                <a:cs typeface="Calibri"/>
              </a:rPr>
              <a:t>details </a:t>
            </a:r>
            <a:r>
              <a:rPr lang="en-US" sz="2400" spc="-5" dirty="0">
                <a:cs typeface="Calibri"/>
              </a:rPr>
              <a:t>on how the data is stored &amp; </a:t>
            </a:r>
            <a:r>
              <a:rPr lang="en-US" sz="2400" spc="-5" dirty="0" smtClean="0">
                <a:cs typeface="Calibri"/>
              </a:rPr>
              <a:t>and maintained </a:t>
            </a:r>
            <a:r>
              <a:rPr lang="en-US" sz="2400" spc="-5" dirty="0">
                <a:cs typeface="Calibri"/>
              </a:rPr>
              <a:t>in data base</a:t>
            </a:r>
            <a:r>
              <a:rPr lang="en-US" sz="2400" spc="-5" dirty="0" smtClean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2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Schema </a:t>
            </a:r>
            <a:r>
              <a:rPr lang="en-US" sz="2400" b="1" spc="-5" dirty="0" smtClean="0">
                <a:cs typeface="Calibri"/>
              </a:rPr>
              <a:t>Architecture: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abstraction can be achieved by the help of 3-levels </a:t>
            </a:r>
            <a:r>
              <a:rPr lang="en-US" sz="2400" spc="-5" dirty="0" smtClean="0">
                <a:cs typeface="Calibri"/>
              </a:rPr>
              <a:t>&gt;</a:t>
            </a:r>
          </a:p>
          <a:p>
            <a:pPr marL="1371600" lvl="2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2400" spc="-5" dirty="0" smtClean="0">
                <a:cs typeface="Calibri"/>
              </a:rPr>
              <a:t>Internal (Physical) Level</a:t>
            </a:r>
          </a:p>
          <a:p>
            <a:pPr marL="1371600" lvl="2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2400" spc="-5" dirty="0" smtClean="0">
                <a:cs typeface="Calibri"/>
              </a:rPr>
              <a:t>Conceptual (Logical) Level</a:t>
            </a:r>
          </a:p>
          <a:p>
            <a:pPr marL="1371600" lvl="2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2400" spc="-5" dirty="0" smtClean="0">
                <a:cs typeface="Calibri"/>
              </a:rPr>
              <a:t>External (View) 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5" dirty="0" smtClean="0">
                <a:cs typeface="Calibri"/>
              </a:rPr>
              <a:t>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27483"/>
            <a:ext cx="5943600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346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14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2400" b="1" spc="-5" dirty="0" smtClean="0">
                <a:cs typeface="Calibri"/>
              </a:rPr>
              <a:t>Internal (Physical) Level: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The internal level has an internal schema </a:t>
            </a:r>
            <a:r>
              <a:rPr lang="en-US" sz="2400" spc="-5" dirty="0" smtClean="0">
                <a:cs typeface="Calibri"/>
              </a:rPr>
              <a:t>that </a:t>
            </a:r>
            <a:r>
              <a:rPr lang="en-US" sz="2400" spc="-5" dirty="0">
                <a:cs typeface="Calibri"/>
              </a:rPr>
              <a:t>describes the physical storage structure of the database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The internal schema is also known as a physical schema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It </a:t>
            </a:r>
            <a:r>
              <a:rPr lang="en-US" sz="2400" spc="-5" dirty="0" smtClean="0">
                <a:cs typeface="Calibri"/>
              </a:rPr>
              <a:t>gives complete details of data storage access paths, various record types, physical sequence of records etc.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Calibri"/>
              </a:rPr>
              <a:t>This is the low-level representation of the entire database in detail</a:t>
            </a:r>
            <a:r>
              <a:rPr lang="en-US" sz="2400" spc="-5" dirty="0">
                <a:cs typeface="Calibri"/>
              </a:rPr>
              <a:t>.</a:t>
            </a:r>
            <a:endParaRPr lang="en-US" sz="2400" spc="-5" dirty="0" smtClean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29" y="4444107"/>
            <a:ext cx="3181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472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4000"/>
              </a:lnSpc>
              <a:buClr>
                <a:schemeClr val="tx2"/>
              </a:buClr>
            </a:pPr>
            <a:r>
              <a:rPr lang="en-US" sz="2400" b="1" spc="-5" dirty="0" smtClean="0">
                <a:cs typeface="Calibri"/>
              </a:rPr>
              <a:t>b) Conceptual </a:t>
            </a:r>
            <a:r>
              <a:rPr lang="en-US" sz="2400" b="1" spc="-5" dirty="0">
                <a:cs typeface="Calibri"/>
              </a:rPr>
              <a:t>(Logical) </a:t>
            </a:r>
            <a:r>
              <a:rPr lang="en-US" sz="2400" b="1" spc="-5" dirty="0" smtClean="0">
                <a:cs typeface="Calibri"/>
              </a:rPr>
              <a:t>Level</a:t>
            </a:r>
            <a:endParaRPr lang="en-US" sz="2400" b="1" spc="-5" dirty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The conceptual schema describes the design of a database at the conceptual level. </a:t>
            </a:r>
            <a:r>
              <a:rPr lang="en-US" sz="2400" spc="-5" dirty="0" smtClean="0">
                <a:cs typeface="Calibri"/>
              </a:rPr>
              <a:t>The conceptual </a:t>
            </a:r>
            <a:r>
              <a:rPr lang="en-US" sz="2400" spc="-5" dirty="0">
                <a:cs typeface="Calibri"/>
              </a:rPr>
              <a:t>level is also known as </a:t>
            </a:r>
            <a:r>
              <a:rPr lang="en-US" sz="2400" spc="-5" dirty="0" smtClean="0">
                <a:cs typeface="Calibri"/>
              </a:rPr>
              <a:t>the logical </a:t>
            </a:r>
            <a:r>
              <a:rPr lang="en-US" sz="2400" spc="-5" dirty="0">
                <a:cs typeface="Calibri"/>
              </a:rPr>
              <a:t>level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The conceptual schema describes the structure of the whole database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The conceptual level describes what data are to be stored in the database and also describes what relationship exists among those data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In the conceptual level, internal details such as an implementation of the data structure are hidden.</a:t>
            </a:r>
            <a:endParaRPr lang="en-US" sz="2400" spc="-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2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4000"/>
              </a:lnSpc>
              <a:buClr>
                <a:schemeClr val="tx2"/>
              </a:buClr>
            </a:pPr>
            <a:r>
              <a:rPr lang="en-US" sz="2400" b="1" spc="-5" dirty="0" smtClean="0">
                <a:solidFill>
                  <a:schemeClr val="accent1"/>
                </a:solidFill>
                <a:cs typeface="Calibri"/>
              </a:rPr>
              <a:t>b) </a:t>
            </a:r>
            <a:r>
              <a:rPr lang="en-US" sz="2400" b="1" spc="-5" dirty="0" smtClean="0">
                <a:cs typeface="Calibri"/>
              </a:rPr>
              <a:t>Conceptual </a:t>
            </a:r>
            <a:r>
              <a:rPr lang="en-US" sz="2400" b="1" spc="-5" dirty="0">
                <a:cs typeface="Calibri"/>
              </a:rPr>
              <a:t>(Logical) </a:t>
            </a:r>
            <a:r>
              <a:rPr lang="en-US" sz="2400" b="1" spc="-5" dirty="0" smtClean="0">
                <a:cs typeface="Calibri"/>
              </a:rPr>
              <a:t>Level</a:t>
            </a:r>
            <a:endParaRPr lang="en-US" sz="2400" b="1" spc="-5" dirty="0">
              <a:cs typeface="Calibri"/>
            </a:endParaRPr>
          </a:p>
          <a:p>
            <a:pPr marL="1257300" lvl="2" indent="-342900" algn="just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>
                <a:cs typeface="Calibri"/>
              </a:rPr>
              <a:t>Programmers and database administrators work at </a:t>
            </a:r>
            <a:r>
              <a:rPr lang="en-US" sz="2400" spc="-5" dirty="0" smtClean="0">
                <a:cs typeface="Calibri"/>
              </a:rPr>
              <a:t>this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447925"/>
            <a:ext cx="2981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720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67</cp:revision>
  <dcterms:created xsi:type="dcterms:W3CDTF">2023-01-04T06:48:10Z</dcterms:created>
  <dcterms:modified xsi:type="dcterms:W3CDTF">2023-09-07T06:54:41Z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