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74" r:id="rId3"/>
    <p:sldId id="275" r:id="rId4"/>
    <p:sldId id="285" r:id="rId5"/>
    <p:sldId id="276" r:id="rId6"/>
    <p:sldId id="288" r:id="rId7"/>
    <p:sldId id="290" r:id="rId8"/>
    <p:sldId id="277" r:id="rId9"/>
    <p:sldId id="289" r:id="rId10"/>
    <p:sldId id="291" r:id="rId11"/>
    <p:sldId id="278" r:id="rId12"/>
    <p:sldId id="28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A1550-A942-4D80-BBC7-5EE914867FC7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7E5CF-1C06-4F58-A3A9-8A4F31660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10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4E42-C9A0-48AB-9D9D-F01463295361}" type="datetime1">
              <a:rPr lang="en-US" smtClean="0"/>
              <a:t>12-Sep-23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58E8D-3733-4F79-ADC5-4C229735424D}" type="datetime1">
              <a:rPr lang="en-US" smtClean="0"/>
              <a:t>12-Sep-23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31845-F709-4257-BAF9-825C9C64F712}" type="datetime1">
              <a:rPr lang="en-US" smtClean="0"/>
              <a:t>12-Sep-23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9513-D407-41BC-ADDD-64A27BB4B557}" type="datetime1">
              <a:rPr lang="en-US" smtClean="0"/>
              <a:t>12-Sep-23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CC06B-6C78-4335-94A4-855ECB28FB3A}" type="datetime1">
              <a:rPr lang="en-US" smtClean="0"/>
              <a:t>12-Sep-23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4000" y="0"/>
                </a:moveTo>
                <a:lnTo>
                  <a:pt x="0" y="0"/>
                </a:lnTo>
                <a:lnTo>
                  <a:pt x="0" y="838200"/>
                </a:lnTo>
                <a:lnTo>
                  <a:pt x="9144000" y="838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696455"/>
            <a:ext cx="9142476" cy="1600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199" y="228600"/>
            <a:ext cx="1920240" cy="609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6147815" y="0"/>
            <a:ext cx="2996565" cy="838200"/>
          </a:xfrm>
          <a:custGeom>
            <a:avLst/>
            <a:gdLst/>
            <a:ahLst/>
            <a:cxnLst/>
            <a:rect l="l" t="t" r="r" b="b"/>
            <a:pathLst>
              <a:path w="2996565" h="838200">
                <a:moveTo>
                  <a:pt x="2996184" y="0"/>
                </a:moveTo>
                <a:lnTo>
                  <a:pt x="0" y="0"/>
                </a:lnTo>
                <a:lnTo>
                  <a:pt x="0" y="838200"/>
                </a:lnTo>
                <a:lnTo>
                  <a:pt x="2996184" y="838200"/>
                </a:lnTo>
                <a:lnTo>
                  <a:pt x="2996184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6528815" y="192023"/>
            <a:ext cx="2075814" cy="685800"/>
          </a:xfrm>
          <a:custGeom>
            <a:avLst/>
            <a:gdLst/>
            <a:ahLst/>
            <a:cxnLst/>
            <a:rect l="l" t="t" r="r" b="b"/>
            <a:pathLst>
              <a:path w="2075815" h="685800">
                <a:moveTo>
                  <a:pt x="2075687" y="0"/>
                </a:moveTo>
                <a:lnTo>
                  <a:pt x="0" y="0"/>
                </a:lnTo>
                <a:lnTo>
                  <a:pt x="0" y="685800"/>
                </a:lnTo>
                <a:lnTo>
                  <a:pt x="2075687" y="685800"/>
                </a:lnTo>
                <a:lnTo>
                  <a:pt x="20756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199" y="228600"/>
            <a:ext cx="1920240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6055" y="150317"/>
            <a:ext cx="4691888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9450" y="1822450"/>
            <a:ext cx="7791450" cy="403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094229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0EF9-7580-41B1-9FDF-4872148A0E04}" type="datetime1">
              <a:rPr lang="en-US" smtClean="0"/>
              <a:t>12-Sep-23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6507" y="6454681"/>
            <a:ext cx="1524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550846"/>
            <a:ext cx="8153400" cy="2229456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b="1" spc="-20" dirty="0">
                <a:solidFill>
                  <a:srgbClr val="375F92"/>
                </a:solidFill>
                <a:latin typeface="Calibri"/>
                <a:cs typeface="Calibri"/>
              </a:rPr>
              <a:t>Course</a:t>
            </a:r>
            <a:r>
              <a:rPr b="1" spc="5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375F92"/>
                </a:solidFill>
                <a:latin typeface="Calibri"/>
                <a:cs typeface="Calibri"/>
              </a:rPr>
              <a:t>Name:</a:t>
            </a:r>
            <a:r>
              <a:rPr b="1" spc="2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Database Management System</a:t>
            </a:r>
            <a:endParaRPr sz="2800" spc="-10" dirty="0" smtClean="0">
              <a:solidFill>
                <a:srgbClr val="375F92"/>
              </a:solidFill>
              <a:latin typeface="Calibri"/>
              <a:cs typeface="Calibri"/>
            </a:endParaRPr>
          </a:p>
          <a:p>
            <a:pPr marL="451484" marR="440055" indent="1121410">
              <a:lnSpc>
                <a:spcPct val="150100"/>
              </a:lnSpc>
            </a:pPr>
            <a:r>
              <a:rPr b="1" spc="-20" dirty="0" smtClean="0">
                <a:solidFill>
                  <a:srgbClr val="375F92"/>
                </a:solidFill>
                <a:latin typeface="Calibri"/>
                <a:cs typeface="Calibri"/>
              </a:rPr>
              <a:t>Course</a:t>
            </a:r>
            <a:r>
              <a:rPr b="1" spc="40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b="1" spc="-10" dirty="0" smtClean="0">
                <a:solidFill>
                  <a:srgbClr val="375F92"/>
                </a:solidFill>
                <a:latin typeface="Calibri"/>
                <a:cs typeface="Calibri"/>
              </a:rPr>
              <a:t>Code:</a:t>
            </a:r>
            <a:r>
              <a:rPr b="1" spc="45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pc="-10" dirty="0">
                <a:solidFill>
                  <a:srgbClr val="375F92"/>
                </a:solidFill>
                <a:latin typeface="Calibri"/>
                <a:cs typeface="Calibri"/>
              </a:rPr>
              <a:t>CS116</a:t>
            </a:r>
            <a:r>
              <a:rPr spc="-10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pc="-5" dirty="0" smtClean="0">
                <a:solidFill>
                  <a:srgbClr val="375F92"/>
                </a:solidFill>
                <a:latin typeface="Calibri"/>
                <a:cs typeface="Calibri"/>
              </a:rPr>
              <a:t/>
            </a:r>
            <a:br>
              <a:rPr lang="en-US" spc="-5" dirty="0" smtClean="0">
                <a:solidFill>
                  <a:srgbClr val="375F92"/>
                </a:solidFill>
                <a:latin typeface="Calibri"/>
                <a:cs typeface="Calibri"/>
              </a:rPr>
            </a:br>
            <a:endParaRPr dirty="0">
              <a:solidFill>
                <a:srgbClr val="375F92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2460" y="5315458"/>
            <a:ext cx="224713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 smtClean="0">
                <a:latin typeface="Times New Roman"/>
                <a:cs typeface="Times New Roman"/>
              </a:rPr>
              <a:t>Dr. Praveen Kantha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739391" cy="905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357858"/>
            <a:ext cx="2586991" cy="299058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sp>
        <p:nvSpPr>
          <p:cNvPr id="4" name="Rectangle 3"/>
          <p:cNvSpPr/>
          <p:nvPr/>
        </p:nvSpPr>
        <p:spPr>
          <a:xfrm>
            <a:off x="228600" y="838200"/>
            <a:ext cx="7848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dirty="0"/>
              <a:t>Why is Physical Data Independence Important</a:t>
            </a:r>
            <a:r>
              <a:rPr lang="en-US" sz="2400" b="1" dirty="0" smtClean="0"/>
              <a:t>?</a:t>
            </a: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It </a:t>
            </a:r>
            <a:r>
              <a:rPr lang="en-US" sz="2400" spc="-5" dirty="0">
                <a:cs typeface="Calibri"/>
              </a:rPr>
              <a:t>allows you to describe the database logically without needing to identify physical structures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Physical </a:t>
            </a:r>
            <a:r>
              <a:rPr lang="en-US" sz="2400" spc="-5" dirty="0">
                <a:cs typeface="Calibri"/>
              </a:rPr>
              <a:t>data independence allows you to modify physical storage structures or devices without affecting the conceptual model of the database.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4106792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Examples of Physical Data Independence :</a:t>
            </a:r>
          </a:p>
        </p:txBody>
      </p:sp>
      <p:sp>
        <p:nvSpPr>
          <p:cNvPr id="6" name="Rectangle 5"/>
          <p:cNvSpPr/>
          <p:nvPr/>
        </p:nvSpPr>
        <p:spPr>
          <a:xfrm>
            <a:off x="-304800" y="4613862"/>
            <a:ext cx="8201891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Making use of new storage technology, such as a hard drive or magnetic tapes</a:t>
            </a:r>
          </a:p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Change the location of the database from one drive to another.</a:t>
            </a:r>
          </a:p>
        </p:txBody>
      </p:sp>
    </p:spTree>
    <p:extLst>
      <p:ext uri="{BB962C8B-B14F-4D97-AF65-F5344CB8AC3E}">
        <p14:creationId xmlns:p14="http://schemas.microsoft.com/office/powerpoint/2010/main" val="349564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6477000" y="6474443"/>
            <a:ext cx="28155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152399" y="838200"/>
            <a:ext cx="8839200" cy="640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Importance of Data Independence:</a:t>
            </a:r>
            <a:endParaRPr lang="en-US" sz="2400" b="1" spc="-5" dirty="0" smtClean="0">
              <a:cs typeface="Calibri"/>
            </a:endParaRP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Helps you to improve the quality of the </a:t>
            </a:r>
            <a:r>
              <a:rPr lang="en-US" sz="2400" spc="-5" dirty="0" smtClean="0">
                <a:cs typeface="Calibri"/>
              </a:rPr>
              <a:t>data</a:t>
            </a: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Database system maintenance becomes </a:t>
            </a:r>
            <a:r>
              <a:rPr lang="en-US" sz="2400" spc="-5" dirty="0" smtClean="0">
                <a:cs typeface="Calibri"/>
              </a:rPr>
              <a:t>affordable</a:t>
            </a: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Enforcement of standards and improvement in database </a:t>
            </a:r>
            <a:r>
              <a:rPr lang="en-US" sz="2400" spc="-5" dirty="0" smtClean="0">
                <a:cs typeface="Calibri"/>
              </a:rPr>
              <a:t>security.</a:t>
            </a: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You </a:t>
            </a:r>
            <a:r>
              <a:rPr lang="en-US" sz="2400" spc="-5" dirty="0">
                <a:cs typeface="Calibri"/>
              </a:rPr>
              <a:t>don't need to alter data structure in application </a:t>
            </a:r>
            <a:r>
              <a:rPr lang="en-US" sz="2400" spc="-5" dirty="0" smtClean="0">
                <a:cs typeface="Calibri"/>
              </a:rPr>
              <a:t>programs</a:t>
            </a: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Permit </a:t>
            </a:r>
            <a:r>
              <a:rPr lang="en-US" sz="2400" spc="-5" dirty="0">
                <a:cs typeface="Calibri"/>
              </a:rPr>
              <a:t>developers to focus on the general structure of the Database </a:t>
            </a:r>
            <a:r>
              <a:rPr lang="en-US" sz="2400" spc="-5" dirty="0" smtClean="0">
                <a:cs typeface="Calibri"/>
              </a:rPr>
              <a:t>rather than </a:t>
            </a:r>
            <a:r>
              <a:rPr lang="en-US" sz="2400" spc="-5" dirty="0">
                <a:cs typeface="Calibri"/>
              </a:rPr>
              <a:t>worrying about the internal </a:t>
            </a:r>
            <a:r>
              <a:rPr lang="en-US" sz="2400" spc="-5" dirty="0" smtClean="0">
                <a:cs typeface="Calibri"/>
              </a:rPr>
              <a:t>implementation</a:t>
            </a: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It </a:t>
            </a:r>
            <a:r>
              <a:rPr lang="en-US" sz="2400" spc="-5" dirty="0">
                <a:cs typeface="Calibri"/>
              </a:rPr>
              <a:t>allows you to improve </a:t>
            </a:r>
            <a:r>
              <a:rPr lang="en-US" sz="2400" spc="-5" dirty="0" smtClean="0">
                <a:cs typeface="Calibri"/>
              </a:rPr>
              <a:t>a state </a:t>
            </a:r>
            <a:r>
              <a:rPr lang="en-US" sz="2400" spc="-5" dirty="0">
                <a:cs typeface="Calibri"/>
              </a:rPr>
              <a:t>which is undamaged or </a:t>
            </a:r>
            <a:r>
              <a:rPr lang="en-US" sz="2400" spc="-5" dirty="0" smtClean="0">
                <a:cs typeface="Calibri"/>
              </a:rPr>
              <a:t>undivided</a:t>
            </a: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Database inconsistency </a:t>
            </a:r>
            <a:r>
              <a:rPr lang="en-US" sz="2400" spc="-5" dirty="0">
                <a:cs typeface="Calibri"/>
              </a:rPr>
              <a:t>is vastly reduced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Easily </a:t>
            </a:r>
            <a:r>
              <a:rPr lang="en-US" sz="2400" spc="-5" dirty="0">
                <a:cs typeface="Calibri"/>
              </a:rPr>
              <a:t>make modifications in the physical level is needed to improve </a:t>
            </a:r>
            <a:r>
              <a:rPr lang="en-US" sz="2400" spc="-5" dirty="0" smtClean="0">
                <a:cs typeface="Calibri"/>
              </a:rPr>
              <a:t>the performance </a:t>
            </a:r>
            <a:r>
              <a:rPr lang="en-US" sz="2400" spc="-5" dirty="0">
                <a:cs typeface="Calibri"/>
              </a:rPr>
              <a:t>of the system.</a:t>
            </a:r>
            <a:endParaRPr lang="en-US" sz="2400" spc="-5" dirty="0" smtClean="0">
              <a:cs typeface="Calibri"/>
            </a:endParaRP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400" spc="-5" dirty="0" smtClean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86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6477000" y="6474443"/>
            <a:ext cx="28155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152399" y="838200"/>
            <a:ext cx="8839200" cy="934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Difference between Physical and Logical </a:t>
            </a:r>
            <a:r>
              <a:rPr lang="en-US" sz="2400" b="1" spc="-5" dirty="0" smtClean="0">
                <a:cs typeface="Calibri"/>
              </a:rPr>
              <a:t>data independence:</a:t>
            </a: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400" spc="-5" dirty="0" smtClean="0"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0782" y="1439143"/>
            <a:ext cx="4516583" cy="4653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000" b="1" spc="-5" dirty="0" smtClean="0">
                <a:cs typeface="Calibri"/>
              </a:rPr>
              <a:t>Logical </a:t>
            </a:r>
            <a:r>
              <a:rPr lang="en-US" sz="2000" b="1" spc="-5" dirty="0">
                <a:cs typeface="Calibri"/>
              </a:rPr>
              <a:t>Data Independence:</a:t>
            </a:r>
            <a:endParaRPr lang="en-US" sz="2000" b="1" spc="-5" dirty="0" smtClean="0">
              <a:cs typeface="Calibri"/>
            </a:endParaRPr>
          </a:p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z="1600" spc="-5" dirty="0">
                <a:cs typeface="Calibri"/>
              </a:rPr>
              <a:t>Logical Data Independence is </a:t>
            </a:r>
            <a:r>
              <a:rPr lang="en-US" sz="1600" spc="-5" dirty="0" smtClean="0">
                <a:cs typeface="Calibri"/>
              </a:rPr>
              <a:t>mainly concerned </a:t>
            </a:r>
            <a:r>
              <a:rPr lang="en-US" sz="1600" spc="-5" dirty="0">
                <a:cs typeface="Calibri"/>
              </a:rPr>
              <a:t>with the structure or changing </a:t>
            </a:r>
            <a:r>
              <a:rPr lang="en-US" sz="1600" spc="-5" dirty="0" smtClean="0">
                <a:cs typeface="Calibri"/>
              </a:rPr>
              <a:t>the data </a:t>
            </a:r>
            <a:r>
              <a:rPr lang="en-US" sz="1600" spc="-5" dirty="0">
                <a:cs typeface="Calibri"/>
              </a:rPr>
              <a:t>definition</a:t>
            </a:r>
            <a:r>
              <a:rPr lang="en-US" sz="1600" spc="-5" dirty="0" smtClean="0">
                <a:cs typeface="Calibri"/>
              </a:rPr>
              <a:t>.</a:t>
            </a:r>
          </a:p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z="1600" spc="-5" dirty="0" smtClean="0">
                <a:cs typeface="Calibri"/>
              </a:rPr>
              <a:t>It is </a:t>
            </a:r>
            <a:r>
              <a:rPr lang="en-US" sz="1600" spc="-5" dirty="0">
                <a:cs typeface="Calibri"/>
              </a:rPr>
              <a:t>difficult as the retrieving of data is </a:t>
            </a:r>
            <a:r>
              <a:rPr lang="en-US" sz="1600" spc="-5" dirty="0" smtClean="0">
                <a:cs typeface="Calibri"/>
              </a:rPr>
              <a:t>mainly dependent </a:t>
            </a:r>
            <a:r>
              <a:rPr lang="en-US" sz="1600" spc="-5" dirty="0">
                <a:cs typeface="Calibri"/>
              </a:rPr>
              <a:t>on the logical structure of data</a:t>
            </a:r>
            <a:r>
              <a:rPr lang="en-US" sz="1600" spc="-5" dirty="0" smtClean="0">
                <a:cs typeface="Calibri"/>
              </a:rPr>
              <a:t>.</a:t>
            </a:r>
          </a:p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z="1600" spc="-5" dirty="0">
                <a:cs typeface="Calibri"/>
              </a:rPr>
              <a:t>Compared to Logic Physical independence </a:t>
            </a:r>
            <a:r>
              <a:rPr lang="en-US" sz="1600" spc="-5" dirty="0" smtClean="0">
                <a:cs typeface="Calibri"/>
              </a:rPr>
              <a:t>it is difficult </a:t>
            </a:r>
            <a:r>
              <a:rPr lang="en-US" sz="1600" spc="-5" dirty="0">
                <a:cs typeface="Calibri"/>
              </a:rPr>
              <a:t>to achieve logical data independence</a:t>
            </a:r>
            <a:r>
              <a:rPr lang="en-US" sz="1600" spc="-5" dirty="0" smtClean="0">
                <a:cs typeface="Calibri"/>
              </a:rPr>
              <a:t>.</a:t>
            </a:r>
          </a:p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z="1600" spc="-5" dirty="0">
                <a:cs typeface="Calibri"/>
              </a:rPr>
              <a:t>You need to make changes in the </a:t>
            </a:r>
            <a:r>
              <a:rPr lang="en-US" sz="1600" spc="-5" dirty="0" smtClean="0">
                <a:cs typeface="Calibri"/>
              </a:rPr>
              <a:t>Application program </a:t>
            </a:r>
            <a:r>
              <a:rPr lang="en-US" sz="1600" spc="-5" dirty="0">
                <a:cs typeface="Calibri"/>
              </a:rPr>
              <a:t>if new fields are added or </a:t>
            </a:r>
            <a:r>
              <a:rPr lang="en-US" sz="1600" spc="-5" dirty="0" smtClean="0">
                <a:cs typeface="Calibri"/>
              </a:rPr>
              <a:t>deleted from </a:t>
            </a:r>
            <a:r>
              <a:rPr lang="en-US" sz="1600" spc="-5" dirty="0">
                <a:cs typeface="Calibri"/>
              </a:rPr>
              <a:t>the database</a:t>
            </a:r>
            <a:r>
              <a:rPr lang="en-US" sz="1600" spc="-5" dirty="0" smtClean="0">
                <a:cs typeface="Calibri"/>
              </a:rPr>
              <a:t>.</a:t>
            </a:r>
          </a:p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z="1600" spc="-5" dirty="0">
                <a:cs typeface="Calibri"/>
              </a:rPr>
              <a:t>Modification at the logical levels is </a:t>
            </a:r>
            <a:r>
              <a:rPr lang="en-US" sz="1600" spc="-5" dirty="0" smtClean="0">
                <a:cs typeface="Calibri"/>
              </a:rPr>
              <a:t>significant whenever </a:t>
            </a:r>
            <a:r>
              <a:rPr lang="en-US" sz="1600" spc="-5" dirty="0">
                <a:cs typeface="Calibri"/>
              </a:rPr>
              <a:t>the logical structures of </a:t>
            </a:r>
            <a:r>
              <a:rPr lang="en-US" sz="1600" spc="-5" dirty="0" smtClean="0">
                <a:cs typeface="Calibri"/>
              </a:rPr>
              <a:t>the database </a:t>
            </a:r>
            <a:r>
              <a:rPr lang="en-US" sz="1600" spc="-5" dirty="0">
                <a:cs typeface="Calibri"/>
              </a:rPr>
              <a:t>are changed</a:t>
            </a:r>
            <a:r>
              <a:rPr lang="en-US" sz="1600" spc="-5" dirty="0" smtClean="0">
                <a:cs typeface="Calibri"/>
              </a:rPr>
              <a:t>.</a:t>
            </a:r>
          </a:p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z="1600" spc="-5" dirty="0">
                <a:cs typeface="Calibri"/>
              </a:rPr>
              <a:t>Concerned with conceptual </a:t>
            </a:r>
            <a:r>
              <a:rPr lang="en-US" sz="1600" spc="-5" dirty="0" smtClean="0">
                <a:cs typeface="Calibri"/>
              </a:rPr>
              <a:t>schema</a:t>
            </a:r>
          </a:p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z="1600" spc="-5" dirty="0">
                <a:cs typeface="Calibri"/>
              </a:rPr>
              <a:t>Example: Add/Modify/Delete a new attribute</a:t>
            </a:r>
            <a:endParaRPr lang="en-US" sz="1600" spc="-5" dirty="0" smtClean="0"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5801" y="1440008"/>
            <a:ext cx="4495798" cy="5496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000" b="1" spc="-5" dirty="0">
                <a:cs typeface="Calibri"/>
              </a:rPr>
              <a:t>Physical Data Independence:</a:t>
            </a:r>
            <a:endParaRPr lang="en-US" sz="2000" b="1" spc="-5" dirty="0" smtClean="0">
              <a:cs typeface="Calibri"/>
            </a:endParaRPr>
          </a:p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z="1600" spc="-5" dirty="0">
                <a:cs typeface="Calibri"/>
              </a:rPr>
              <a:t>Mainly concerned with the storage of the data</a:t>
            </a:r>
            <a:r>
              <a:rPr lang="en-US" sz="1600" spc="-5" dirty="0" smtClean="0">
                <a:cs typeface="Calibri"/>
              </a:rPr>
              <a:t>.</a:t>
            </a:r>
          </a:p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+mj-lt"/>
              <a:buAutoNum type="arabicPeriod"/>
            </a:pPr>
            <a:endParaRPr lang="en-US" sz="1600" spc="-5" dirty="0">
              <a:cs typeface="Calibri"/>
            </a:endParaRPr>
          </a:p>
          <a:p>
            <a:pPr algn="just">
              <a:lnSpc>
                <a:spcPct val="114000"/>
              </a:lnSpc>
              <a:buClr>
                <a:schemeClr val="tx2"/>
              </a:buClr>
            </a:pPr>
            <a:endParaRPr lang="en-US" sz="1600" spc="-5" dirty="0" smtClean="0">
              <a:cs typeface="Calibri"/>
            </a:endParaRPr>
          </a:p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AutoNum type="arabicPeriod" startAt="2"/>
            </a:pPr>
            <a:r>
              <a:rPr lang="en-US" sz="1600" spc="-5" dirty="0" smtClean="0">
                <a:cs typeface="Calibri"/>
              </a:rPr>
              <a:t>It is </a:t>
            </a:r>
            <a:r>
              <a:rPr lang="en-US" sz="1600" spc="-5" dirty="0">
                <a:cs typeface="Calibri"/>
              </a:rPr>
              <a:t>easy to retrieve</a:t>
            </a:r>
            <a:r>
              <a:rPr lang="en-US" sz="1600" spc="-5" dirty="0" smtClean="0">
                <a:cs typeface="Calibri"/>
              </a:rPr>
              <a:t>.</a:t>
            </a:r>
          </a:p>
          <a:p>
            <a:pPr algn="just">
              <a:lnSpc>
                <a:spcPct val="114000"/>
              </a:lnSpc>
              <a:buClr>
                <a:schemeClr val="tx2"/>
              </a:buClr>
            </a:pPr>
            <a:endParaRPr lang="en-US" sz="1600" spc="-5" dirty="0" smtClean="0">
              <a:cs typeface="Calibri"/>
            </a:endParaRPr>
          </a:p>
          <a:p>
            <a:pPr algn="just">
              <a:lnSpc>
                <a:spcPct val="114000"/>
              </a:lnSpc>
              <a:buClr>
                <a:schemeClr val="tx2"/>
              </a:buClr>
            </a:pPr>
            <a:r>
              <a:rPr lang="en-US" sz="1600" spc="-5" dirty="0" smtClean="0">
                <a:cs typeface="Calibri"/>
              </a:rPr>
              <a:t>3.     Compared </a:t>
            </a:r>
            <a:r>
              <a:rPr lang="en-US" sz="1600" spc="-5" dirty="0">
                <a:cs typeface="Calibri"/>
              </a:rPr>
              <a:t>to Logical </a:t>
            </a:r>
            <a:r>
              <a:rPr lang="en-US" sz="1600" spc="-5" dirty="0" smtClean="0">
                <a:cs typeface="Calibri"/>
              </a:rPr>
              <a:t>Independence achieve </a:t>
            </a:r>
          </a:p>
          <a:p>
            <a:pPr algn="just">
              <a:lnSpc>
                <a:spcPct val="114000"/>
              </a:lnSpc>
              <a:buClr>
                <a:schemeClr val="tx2"/>
              </a:buClr>
            </a:pPr>
            <a:r>
              <a:rPr lang="en-US" sz="1600" spc="-5" dirty="0">
                <a:cs typeface="Calibri"/>
              </a:rPr>
              <a:t> </a:t>
            </a:r>
            <a:r>
              <a:rPr lang="en-US" sz="1600" spc="-5" dirty="0" smtClean="0">
                <a:cs typeface="Calibri"/>
              </a:rPr>
              <a:t>        physical </a:t>
            </a:r>
            <a:r>
              <a:rPr lang="en-US" sz="1600" spc="-5" dirty="0">
                <a:cs typeface="Calibri"/>
              </a:rPr>
              <a:t>data independence</a:t>
            </a:r>
            <a:r>
              <a:rPr lang="en-US" sz="1600" spc="-5" dirty="0" smtClean="0">
                <a:cs typeface="Calibri"/>
              </a:rPr>
              <a:t>.</a:t>
            </a:r>
          </a:p>
          <a:p>
            <a:pPr algn="just">
              <a:lnSpc>
                <a:spcPct val="114000"/>
              </a:lnSpc>
              <a:buClr>
                <a:schemeClr val="tx2"/>
              </a:buClr>
            </a:pPr>
            <a:r>
              <a:rPr lang="en-US" sz="1600" spc="-5" dirty="0" smtClean="0">
                <a:cs typeface="Calibri"/>
              </a:rPr>
              <a:t>4.      A </a:t>
            </a:r>
            <a:r>
              <a:rPr lang="en-US" sz="1600" spc="-5" dirty="0">
                <a:cs typeface="Calibri"/>
              </a:rPr>
              <a:t>change in the physical level usually does </a:t>
            </a:r>
            <a:r>
              <a:rPr lang="en-US" sz="1600" spc="-5" dirty="0" smtClean="0">
                <a:cs typeface="Calibri"/>
              </a:rPr>
              <a:t>not </a:t>
            </a:r>
          </a:p>
          <a:p>
            <a:pPr algn="just">
              <a:lnSpc>
                <a:spcPct val="114000"/>
              </a:lnSpc>
              <a:buClr>
                <a:schemeClr val="tx2"/>
              </a:buClr>
            </a:pPr>
            <a:r>
              <a:rPr lang="en-US" sz="1600" spc="-5" dirty="0">
                <a:cs typeface="Calibri"/>
              </a:rPr>
              <a:t> </a:t>
            </a:r>
            <a:r>
              <a:rPr lang="en-US" sz="1600" spc="-5" dirty="0" smtClean="0">
                <a:cs typeface="Calibri"/>
              </a:rPr>
              <a:t>        need to change the </a:t>
            </a:r>
            <a:r>
              <a:rPr lang="en-US" sz="1600" spc="-5" dirty="0">
                <a:cs typeface="Calibri"/>
              </a:rPr>
              <a:t>Application program </a:t>
            </a:r>
            <a:endParaRPr lang="en-US" sz="1600" spc="-5" dirty="0" smtClean="0">
              <a:cs typeface="Calibri"/>
            </a:endParaRPr>
          </a:p>
          <a:p>
            <a:pPr algn="just">
              <a:lnSpc>
                <a:spcPct val="114000"/>
              </a:lnSpc>
              <a:buClr>
                <a:schemeClr val="tx2"/>
              </a:buClr>
            </a:pPr>
            <a:r>
              <a:rPr lang="en-US" sz="1600" spc="-5" dirty="0">
                <a:cs typeface="Calibri"/>
              </a:rPr>
              <a:t> </a:t>
            </a:r>
            <a:r>
              <a:rPr lang="en-US" sz="1600" spc="-5" dirty="0" smtClean="0">
                <a:cs typeface="Calibri"/>
              </a:rPr>
              <a:t>        level.</a:t>
            </a:r>
          </a:p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AutoNum type="arabicPeriod" startAt="5"/>
            </a:pPr>
            <a:r>
              <a:rPr lang="en-US" sz="1600" spc="-5" dirty="0" smtClean="0">
                <a:cs typeface="Calibri"/>
              </a:rPr>
              <a:t>Modifications </a:t>
            </a:r>
            <a:r>
              <a:rPr lang="en-US" sz="1600" spc="-5" dirty="0">
                <a:cs typeface="Calibri"/>
              </a:rPr>
              <a:t>made at the </a:t>
            </a:r>
            <a:r>
              <a:rPr lang="en-US" sz="1600" spc="-5" dirty="0" smtClean="0">
                <a:cs typeface="Calibri"/>
              </a:rPr>
              <a:t>internal level </a:t>
            </a:r>
            <a:r>
              <a:rPr lang="en-US" sz="1600" spc="-5" dirty="0">
                <a:cs typeface="Calibri"/>
              </a:rPr>
              <a:t>mayor </a:t>
            </a:r>
            <a:endParaRPr lang="en-US" sz="1600" spc="-5" dirty="0" smtClean="0">
              <a:cs typeface="Calibri"/>
            </a:endParaRPr>
          </a:p>
          <a:p>
            <a:pPr algn="just">
              <a:lnSpc>
                <a:spcPct val="114000"/>
              </a:lnSpc>
              <a:buClr>
                <a:schemeClr val="tx2"/>
              </a:buClr>
            </a:pPr>
            <a:r>
              <a:rPr lang="en-US" sz="1600" spc="-5" dirty="0">
                <a:cs typeface="Calibri"/>
              </a:rPr>
              <a:t> </a:t>
            </a:r>
            <a:r>
              <a:rPr lang="en-US" sz="1600" spc="-5" dirty="0" smtClean="0">
                <a:cs typeface="Calibri"/>
              </a:rPr>
              <a:t>       may </a:t>
            </a:r>
            <a:r>
              <a:rPr lang="en-US" sz="1600" spc="-5" dirty="0">
                <a:cs typeface="Calibri"/>
              </a:rPr>
              <a:t>not be needed to improve </a:t>
            </a:r>
            <a:r>
              <a:rPr lang="en-US" sz="1600" spc="-5" dirty="0" smtClean="0">
                <a:cs typeface="Calibri"/>
              </a:rPr>
              <a:t>the </a:t>
            </a:r>
          </a:p>
          <a:p>
            <a:pPr algn="just">
              <a:lnSpc>
                <a:spcPct val="114000"/>
              </a:lnSpc>
              <a:buClr>
                <a:schemeClr val="tx2"/>
              </a:buClr>
            </a:pPr>
            <a:r>
              <a:rPr lang="en-US" sz="1600" spc="-5" dirty="0">
                <a:cs typeface="Calibri"/>
              </a:rPr>
              <a:t> </a:t>
            </a:r>
            <a:r>
              <a:rPr lang="en-US" sz="1600" spc="-5" dirty="0" smtClean="0">
                <a:cs typeface="Calibri"/>
              </a:rPr>
              <a:t>       performance of </a:t>
            </a:r>
            <a:r>
              <a:rPr lang="en-US" sz="1600" spc="-5" dirty="0">
                <a:cs typeface="Calibri"/>
              </a:rPr>
              <a:t>the structure</a:t>
            </a:r>
            <a:r>
              <a:rPr lang="en-US" sz="1600" spc="-5" dirty="0" smtClean="0">
                <a:cs typeface="Calibri"/>
              </a:rPr>
              <a:t>.</a:t>
            </a:r>
          </a:p>
          <a:p>
            <a:pPr algn="just">
              <a:lnSpc>
                <a:spcPct val="114000"/>
              </a:lnSpc>
              <a:buClr>
                <a:schemeClr val="tx2"/>
              </a:buClr>
            </a:pPr>
            <a:r>
              <a:rPr lang="en-US" sz="1600" spc="-5" dirty="0" smtClean="0">
                <a:cs typeface="Calibri"/>
              </a:rPr>
              <a:t>6.     Concerned </a:t>
            </a:r>
            <a:r>
              <a:rPr lang="en-US" sz="1600" spc="-5" dirty="0">
                <a:cs typeface="Calibri"/>
              </a:rPr>
              <a:t>with internal </a:t>
            </a:r>
            <a:r>
              <a:rPr lang="en-US" sz="1600" spc="-5" dirty="0" smtClean="0">
                <a:cs typeface="Calibri"/>
              </a:rPr>
              <a:t>schema</a:t>
            </a:r>
          </a:p>
          <a:p>
            <a:pPr algn="just">
              <a:lnSpc>
                <a:spcPct val="114000"/>
              </a:lnSpc>
              <a:buClr>
                <a:schemeClr val="tx2"/>
              </a:buClr>
            </a:pPr>
            <a:r>
              <a:rPr lang="fr-FR" sz="1600" spc="-5" dirty="0" smtClean="0">
                <a:cs typeface="Calibri"/>
              </a:rPr>
              <a:t>7. </a:t>
            </a:r>
            <a:r>
              <a:rPr lang="fr-FR" sz="1600" spc="-5" dirty="0" err="1" smtClean="0">
                <a:cs typeface="Calibri"/>
              </a:rPr>
              <a:t>Examples</a:t>
            </a:r>
            <a:r>
              <a:rPr lang="fr-FR" sz="1600" spc="-5" dirty="0" smtClean="0">
                <a:cs typeface="Calibri"/>
              </a:rPr>
              <a:t>: </a:t>
            </a:r>
            <a:r>
              <a:rPr lang="fr-FR" sz="1600" spc="-5" dirty="0">
                <a:cs typeface="Calibri"/>
              </a:rPr>
              <a:t>change in compression techniques</a:t>
            </a:r>
            <a:r>
              <a:rPr lang="fr-FR" sz="1600" spc="-5" dirty="0" smtClean="0">
                <a:cs typeface="Calibri"/>
              </a:rPr>
              <a:t>, hashing </a:t>
            </a:r>
            <a:r>
              <a:rPr lang="fr-FR" sz="1600" spc="-5" dirty="0">
                <a:cs typeface="Calibri"/>
              </a:rPr>
              <a:t>algorithms, storage devices, </a:t>
            </a:r>
            <a:r>
              <a:rPr lang="fr-FR" sz="1600" spc="-5" dirty="0" smtClean="0">
                <a:cs typeface="Calibri"/>
              </a:rPr>
              <a:t>etc.</a:t>
            </a:r>
            <a:endParaRPr lang="en-US" sz="1600" spc="-5" dirty="0" smtClean="0">
              <a:cs typeface="Calibri"/>
            </a:endParaRPr>
          </a:p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600" spc="-5" dirty="0">
              <a:cs typeface="Calibri"/>
            </a:endParaRPr>
          </a:p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600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59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8155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152400" y="990600"/>
            <a:ext cx="8839200" cy="598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Data Independence:</a:t>
            </a:r>
            <a:endParaRPr lang="en-US" sz="2400" b="1" spc="-5" dirty="0" smtClean="0">
              <a:cs typeface="Calibri"/>
            </a:endParaRP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A very important advantage of using a DBMS is that it offers </a:t>
            </a:r>
            <a:r>
              <a:rPr lang="en-US" sz="2400" spc="-5" dirty="0" smtClean="0">
                <a:cs typeface="Calibri"/>
              </a:rPr>
              <a:t>data independence.</a:t>
            </a:r>
          </a:p>
          <a:p>
            <a:pPr marL="804672" lvl="2" indent="-347472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Data Independence is defined as a property of DBMS that helps you </a:t>
            </a:r>
            <a:r>
              <a:rPr lang="en-US" sz="2400" spc="-5" dirty="0" smtClean="0">
                <a:cs typeface="Calibri"/>
              </a:rPr>
              <a:t>to change </a:t>
            </a:r>
            <a:r>
              <a:rPr lang="en-US" sz="2400" spc="-5" dirty="0">
                <a:cs typeface="Calibri"/>
              </a:rPr>
              <a:t>the Database schema at one level of a database system </a:t>
            </a:r>
            <a:r>
              <a:rPr lang="en-US" sz="2400" spc="-5" dirty="0" smtClean="0">
                <a:cs typeface="Calibri"/>
              </a:rPr>
              <a:t>without requiring you to </a:t>
            </a:r>
            <a:r>
              <a:rPr lang="en-US" sz="2400" spc="-5" dirty="0">
                <a:cs typeface="Calibri"/>
              </a:rPr>
              <a:t>change the schema at the next higher level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457200" lvl="2" algn="just">
              <a:lnSpc>
                <a:spcPct val="114000"/>
              </a:lnSpc>
              <a:buClr>
                <a:schemeClr val="tx2"/>
              </a:buClr>
            </a:pPr>
            <a:r>
              <a:rPr lang="en-US" sz="2400" spc="-5" dirty="0">
                <a:cs typeface="Calibri"/>
              </a:rPr>
              <a:t>(</a:t>
            </a:r>
            <a:r>
              <a:rPr lang="en-US" sz="2400" spc="-5" dirty="0" smtClean="0">
                <a:cs typeface="Calibri"/>
              </a:rPr>
              <a:t>Or)</a:t>
            </a:r>
          </a:p>
          <a:p>
            <a:pPr marL="804672" lvl="2" indent="-347472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Data Independence means users and data should not directly interact </a:t>
            </a:r>
            <a:r>
              <a:rPr lang="en-US" sz="2400" spc="-5" dirty="0" smtClean="0">
                <a:cs typeface="Calibri"/>
              </a:rPr>
              <a:t>with each </a:t>
            </a:r>
            <a:r>
              <a:rPr lang="en-US" sz="2400" spc="-5" dirty="0">
                <a:cs typeface="Calibri"/>
              </a:rPr>
              <a:t>other. The user should be at a different level and the data should </a:t>
            </a:r>
            <a:r>
              <a:rPr lang="en-US" sz="2400" spc="-5" dirty="0" smtClean="0">
                <a:cs typeface="Calibri"/>
              </a:rPr>
              <a:t>be present </a:t>
            </a:r>
            <a:r>
              <a:rPr lang="en-US" sz="2400" spc="-5" dirty="0">
                <a:cs typeface="Calibri"/>
              </a:rPr>
              <a:t>at some other level. By doing so, Data Independence can be achieved.</a:t>
            </a:r>
            <a:endParaRPr lang="en-US" sz="2400" spc="-5" dirty="0" smtClean="0">
              <a:cs typeface="Calibri"/>
            </a:endParaRPr>
          </a:p>
          <a:p>
            <a:pPr marL="457200" lvl="2" algn="just">
              <a:lnSpc>
                <a:spcPct val="114000"/>
              </a:lnSpc>
            </a:pPr>
            <a:endParaRPr lang="en-US" sz="2400" b="1" spc="-5" dirty="0" smtClean="0">
              <a:cs typeface="Calibri"/>
            </a:endParaRPr>
          </a:p>
          <a:p>
            <a:pPr marL="804672" lvl="2" indent="-347472">
              <a:lnSpc>
                <a:spcPct val="114000"/>
              </a:lnSpc>
              <a:buFont typeface="Wingdings" panose="05000000000000000000" pitchFamily="2" charset="2"/>
              <a:buChar char="§"/>
            </a:pPr>
            <a:endParaRPr lang="en-US" sz="2400" b="1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54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8155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152400" y="990600"/>
            <a:ext cx="8839200" cy="851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Types of Data Independence:</a:t>
            </a:r>
            <a:endParaRPr lang="en-US" sz="2400" b="1" spc="-5" dirty="0" smtClean="0">
              <a:cs typeface="Calibri"/>
            </a:endParaRP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In DBMS there are two types of data </a:t>
            </a:r>
            <a:r>
              <a:rPr lang="en-US" sz="2400" spc="-5" dirty="0" smtClean="0">
                <a:cs typeface="Calibri"/>
              </a:rPr>
              <a:t>independence</a:t>
            </a:r>
          </a:p>
          <a:p>
            <a:pPr marL="1257300" lvl="2" indent="-342900" algn="just">
              <a:lnSpc>
                <a:spcPct val="114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spc="-5" dirty="0" smtClean="0">
                <a:cs typeface="Calibri"/>
              </a:rPr>
              <a:t>Logical </a:t>
            </a:r>
            <a:r>
              <a:rPr lang="en-US" sz="2400" spc="-5" dirty="0">
                <a:cs typeface="Calibri"/>
              </a:rPr>
              <a:t>data </a:t>
            </a:r>
            <a:r>
              <a:rPr lang="en-US" sz="2400" spc="-5" dirty="0" smtClean="0">
                <a:cs typeface="Calibri"/>
              </a:rPr>
              <a:t>independence.</a:t>
            </a:r>
          </a:p>
          <a:p>
            <a:pPr marL="1257300" lvl="2" indent="-342900" algn="just">
              <a:lnSpc>
                <a:spcPct val="114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spc="-5" dirty="0" smtClean="0">
                <a:cs typeface="Calibri"/>
              </a:rPr>
              <a:t>Physical </a:t>
            </a:r>
            <a:r>
              <a:rPr lang="en-US" sz="2400" spc="-5" dirty="0">
                <a:cs typeface="Calibri"/>
              </a:rPr>
              <a:t>data </a:t>
            </a:r>
            <a:r>
              <a:rPr lang="en-US" sz="2400" spc="-5" dirty="0" smtClean="0">
                <a:cs typeface="Calibri"/>
              </a:rPr>
              <a:t>independence</a:t>
            </a:r>
          </a:p>
          <a:p>
            <a:pPr algn="just">
              <a:lnSpc>
                <a:spcPct val="114000"/>
              </a:lnSpc>
              <a:buClr>
                <a:schemeClr val="tx2"/>
              </a:buClr>
            </a:pPr>
            <a:endParaRPr lang="en-US" sz="2400" spc="-5" dirty="0" smtClean="0">
              <a:cs typeface="Calibri"/>
            </a:endParaRPr>
          </a:p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 smtClean="0">
                <a:cs typeface="Calibri"/>
              </a:rPr>
              <a:t>Levels </a:t>
            </a:r>
            <a:r>
              <a:rPr lang="en-US" sz="2400" b="1" spc="-5" dirty="0">
                <a:cs typeface="Calibri"/>
              </a:rPr>
              <a:t>of </a:t>
            </a:r>
            <a:r>
              <a:rPr lang="en-US" sz="2400" b="1" spc="-5" dirty="0" smtClean="0">
                <a:cs typeface="Calibri"/>
              </a:rPr>
              <a:t>Database</a:t>
            </a:r>
          </a:p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spc="-5" dirty="0" smtClean="0">
                <a:cs typeface="Calibri"/>
              </a:rPr>
              <a:t>Before </a:t>
            </a:r>
            <a:r>
              <a:rPr lang="en-US" sz="2400" spc="-5" dirty="0">
                <a:cs typeface="Calibri"/>
              </a:rPr>
              <a:t>we learn Data Independence, a refresher on Database Levels </a:t>
            </a:r>
            <a:r>
              <a:rPr lang="en-US" sz="2400" spc="-5" dirty="0" smtClean="0">
                <a:cs typeface="Calibri"/>
              </a:rPr>
              <a:t>is important</a:t>
            </a:r>
            <a:r>
              <a:rPr lang="en-US" sz="2400" spc="-5" dirty="0">
                <a:cs typeface="Calibri"/>
              </a:rPr>
              <a:t>. The database has 3 levels as shown in the diagram </a:t>
            </a:r>
            <a:r>
              <a:rPr lang="en-US" sz="2400" spc="-5" dirty="0" smtClean="0">
                <a:cs typeface="Calibri"/>
              </a:rPr>
              <a:t>below</a:t>
            </a:r>
          </a:p>
          <a:p>
            <a:pPr marL="914400" lvl="1" indent="-457200" algn="just">
              <a:lnSpc>
                <a:spcPct val="114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z="2400" spc="-5" dirty="0" smtClean="0">
                <a:cs typeface="Calibri"/>
              </a:rPr>
              <a:t>View</a:t>
            </a:r>
            <a:r>
              <a:rPr lang="en-US" sz="2400" spc="-5" dirty="0">
                <a:cs typeface="Calibri"/>
              </a:rPr>
              <a:t>/ External </a:t>
            </a:r>
            <a:r>
              <a:rPr lang="en-US" sz="2400" spc="-5" dirty="0" smtClean="0">
                <a:cs typeface="Calibri"/>
              </a:rPr>
              <a:t>Level</a:t>
            </a:r>
          </a:p>
          <a:p>
            <a:pPr marL="914400" lvl="1" indent="-457200" algn="just">
              <a:lnSpc>
                <a:spcPct val="114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z="2400" spc="-5" dirty="0" smtClean="0">
                <a:cs typeface="Calibri"/>
              </a:rPr>
              <a:t>Conceptual</a:t>
            </a:r>
            <a:r>
              <a:rPr lang="en-US" sz="2400" spc="-5" dirty="0">
                <a:cs typeface="Calibri"/>
              </a:rPr>
              <a:t>/ Logical </a:t>
            </a:r>
            <a:r>
              <a:rPr lang="en-US" sz="2400" spc="-5" dirty="0" smtClean="0">
                <a:cs typeface="Calibri"/>
              </a:rPr>
              <a:t>Level</a:t>
            </a:r>
          </a:p>
          <a:p>
            <a:pPr marL="914400" lvl="1" indent="-457200" algn="just">
              <a:lnSpc>
                <a:spcPct val="114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z="2400" spc="-5" dirty="0" smtClean="0">
                <a:cs typeface="Calibri"/>
              </a:rPr>
              <a:t>Physical</a:t>
            </a:r>
            <a:r>
              <a:rPr lang="en-US" sz="2400" spc="-5" dirty="0">
                <a:cs typeface="Calibri"/>
              </a:rPr>
              <a:t>/ Internal Level</a:t>
            </a:r>
            <a:endParaRPr lang="en-US" sz="2400" spc="-5" dirty="0" smtClean="0">
              <a:cs typeface="Calibri"/>
            </a:endParaRPr>
          </a:p>
          <a:p>
            <a:pPr marL="1257300" lvl="2" indent="-342900" algn="just">
              <a:lnSpc>
                <a:spcPct val="114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400" spc="-5" dirty="0">
              <a:cs typeface="Calibri"/>
            </a:endParaRPr>
          </a:p>
          <a:p>
            <a:pPr marL="1257300" lvl="2" indent="-342900" algn="just">
              <a:lnSpc>
                <a:spcPct val="114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400" spc="-5" dirty="0" smtClean="0">
              <a:cs typeface="Calibri"/>
            </a:endParaRPr>
          </a:p>
          <a:p>
            <a:pPr marL="1257300" lvl="2" indent="-342900" algn="just">
              <a:lnSpc>
                <a:spcPct val="114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400" spc="-5" dirty="0">
              <a:cs typeface="Calibri"/>
            </a:endParaRPr>
          </a:p>
          <a:p>
            <a:pPr marL="1257300" lvl="2" indent="-342900" algn="just">
              <a:lnSpc>
                <a:spcPct val="114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400" spc="-5" dirty="0" smtClean="0">
              <a:cs typeface="Calibri"/>
            </a:endParaRPr>
          </a:p>
          <a:p>
            <a:pPr marL="1257300" lvl="2" indent="-342900" algn="just">
              <a:lnSpc>
                <a:spcPct val="114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400" spc="-5" dirty="0">
              <a:cs typeface="Calibri"/>
            </a:endParaRPr>
          </a:p>
          <a:p>
            <a:pPr marL="1257300" lvl="2" indent="-342900" algn="just">
              <a:lnSpc>
                <a:spcPct val="114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400" spc="-5" dirty="0" smtClean="0">
              <a:cs typeface="Calibri"/>
            </a:endParaRPr>
          </a:p>
          <a:p>
            <a:pPr marL="1257300" lvl="2" indent="-342900" algn="just">
              <a:lnSpc>
                <a:spcPct val="114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400" spc="-5" dirty="0">
              <a:cs typeface="Calibri"/>
            </a:endParaRP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400" spc="-5" dirty="0" smtClean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07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8155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8320"/>
            <a:ext cx="7772400" cy="441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5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8155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152400" y="990600"/>
            <a:ext cx="883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Logical data independence:</a:t>
            </a:r>
            <a:endParaRPr lang="en-US" sz="2400" b="1" spc="-5" dirty="0" smtClean="0">
              <a:cs typeface="Calibri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Logical data independence </a:t>
            </a:r>
            <a:r>
              <a:rPr lang="en-US" sz="2400" spc="-5" dirty="0" smtClean="0">
                <a:cs typeface="Calibri"/>
              </a:rPr>
              <a:t>define </a:t>
            </a:r>
            <a:r>
              <a:rPr lang="en-US" sz="2400" spc="-5" dirty="0">
                <a:cs typeface="Calibri"/>
              </a:rPr>
              <a:t>able to change the conceptual </a:t>
            </a:r>
            <a:r>
              <a:rPr lang="en-US" sz="2400" spc="-5" dirty="0" smtClean="0">
                <a:cs typeface="Calibri"/>
              </a:rPr>
              <a:t>schema without </a:t>
            </a:r>
            <a:r>
              <a:rPr lang="en-US" sz="2400" spc="-5" dirty="0">
                <a:cs typeface="Calibri"/>
              </a:rPr>
              <a:t>having to change the external schema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lvl="1" algn="just">
              <a:lnSpc>
                <a:spcPct val="150000"/>
              </a:lnSpc>
              <a:buClr>
                <a:schemeClr val="tx2"/>
              </a:buClr>
            </a:pPr>
            <a:endParaRPr lang="en-US" sz="2400" spc="-5" dirty="0" smtClean="0"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72447"/>
            <a:ext cx="39528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4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967991" cy="2429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0" y="114300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Logical data independence is used to separate the external level from the conceptual view.</a:t>
            </a:r>
          </a:p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Logical data independence occurs at the user interface level.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466691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Why is Logical Data Independence Important</a:t>
            </a:r>
            <a:r>
              <a:rPr lang="en-US" sz="2400" b="1" spc="-5" dirty="0" smtClean="0">
                <a:cs typeface="Calibri"/>
              </a:rPr>
              <a:t>?</a:t>
            </a: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Logical data independence is a method that makes sure that if we make modifications to the table format, the data should not be affected.</a:t>
            </a:r>
          </a:p>
        </p:txBody>
      </p:sp>
    </p:spTree>
    <p:extLst>
      <p:ext uri="{BB962C8B-B14F-4D97-AF65-F5344CB8AC3E}">
        <p14:creationId xmlns:p14="http://schemas.microsoft.com/office/powerpoint/2010/main" val="116674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8229600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The mapping between the external and conceptual levels will absorb any changes made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Any modifications to the conceptual representation of the data will not affect the user's view of the data.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3165465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Examples of Logical Data Independence:</a:t>
            </a:r>
          </a:p>
        </p:txBody>
      </p:sp>
      <p:sp>
        <p:nvSpPr>
          <p:cNvPr id="7" name="Rectangle 6"/>
          <p:cNvSpPr/>
          <p:nvPr/>
        </p:nvSpPr>
        <p:spPr>
          <a:xfrm>
            <a:off x="256308" y="3832578"/>
            <a:ext cx="8201891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Without rewriting current application scripts, you can add, modify, or delete a new attribute, entity, or relationship.    To divide an existing record into two or more records.  </a:t>
            </a:r>
            <a:endParaRPr lang="en-US" sz="2400" spc="-5" dirty="0" smtClean="0">
              <a:cs typeface="Calibri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Merging </a:t>
            </a:r>
            <a:r>
              <a:rPr lang="en-US" sz="2400" spc="-5" dirty="0">
                <a:cs typeface="Calibri"/>
              </a:rPr>
              <a:t>two records into a single one.</a:t>
            </a:r>
          </a:p>
        </p:txBody>
      </p:sp>
    </p:spTree>
    <p:extLst>
      <p:ext uri="{BB962C8B-B14F-4D97-AF65-F5344CB8AC3E}">
        <p14:creationId xmlns:p14="http://schemas.microsoft.com/office/powerpoint/2010/main" val="4628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8155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152400" y="990600"/>
            <a:ext cx="883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Physical data independence:</a:t>
            </a:r>
            <a:endParaRPr lang="en-US" sz="2400" b="1" spc="-5" dirty="0" smtClean="0">
              <a:cs typeface="Calibri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Physical data independence can be defined as the capacity to change </a:t>
            </a:r>
            <a:r>
              <a:rPr lang="en-US" sz="2400" spc="-5" dirty="0" smtClean="0">
                <a:cs typeface="Calibri"/>
              </a:rPr>
              <a:t>the internal </a:t>
            </a:r>
            <a:r>
              <a:rPr lang="en-US" sz="2400" spc="-5" dirty="0">
                <a:cs typeface="Calibri"/>
              </a:rPr>
              <a:t>schema without having to change the conceptual schema</a:t>
            </a:r>
            <a:r>
              <a:rPr lang="en-US" sz="2400" spc="-5" dirty="0" smtClean="0">
                <a:cs typeface="Calibri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316" y="3505200"/>
            <a:ext cx="38385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3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34636" y="914400"/>
            <a:ext cx="8153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If we do any changes in the storage size of the database system server, then the Conceptual structure of the database will not be affected.</a:t>
            </a:r>
          </a:p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Physical data independence is used to separate conceptual levels from the internal levels.</a:t>
            </a:r>
          </a:p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Physical data independence occurs at the logical interface level.</a:t>
            </a:r>
          </a:p>
        </p:txBody>
      </p:sp>
    </p:spTree>
    <p:extLst>
      <p:ext uri="{BB962C8B-B14F-4D97-AF65-F5344CB8AC3E}">
        <p14:creationId xmlns:p14="http://schemas.microsoft.com/office/powerpoint/2010/main" val="65640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843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Course Name: Database Management System Course Code: CS116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Object Oriented Software Engineering Course Code: AI102   Artificial Neural Network (ANN)-1</dc:title>
  <dc:creator>Hp</dc:creator>
  <cp:lastModifiedBy>Praveen Kantha</cp:lastModifiedBy>
  <cp:revision>88</cp:revision>
  <dcterms:created xsi:type="dcterms:W3CDTF">2023-01-04T06:48:10Z</dcterms:created>
  <dcterms:modified xsi:type="dcterms:W3CDTF">2023-09-12T03:53:52Z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