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92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14-Sep-23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14-Sep-23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14-Sep-23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14-Sep-23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14-Sep-23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14-Sep-23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14-Sep-23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535304" y="1194978"/>
            <a:ext cx="7924800" cy="177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6: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View Updating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“It states that when the changes made in the view must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be affected </a:t>
            </a:r>
            <a:r>
              <a:rPr lang="en-US" sz="2400" spc="-5" dirty="0">
                <a:solidFill>
                  <a:srgbClr val="00B0F0"/>
                </a:solidFill>
                <a:cs typeface="Calibri"/>
              </a:rPr>
              <a:t>to its base table”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28600" y="3465478"/>
            <a:ext cx="88392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All the views of a database, which can theoretically be updated, must also be updatable by the </a:t>
            </a:r>
            <a:r>
              <a:rPr lang="en-US" sz="2400" spc="-5" dirty="0" smtClean="0">
                <a:cs typeface="Calibri"/>
              </a:rPr>
              <a:t>system.</a:t>
            </a:r>
            <a:endParaRPr lang="en-US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7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535304" y="1194978"/>
            <a:ext cx="7924800" cy="26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7: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High level insert, </a:t>
            </a:r>
            <a:r>
              <a:rPr lang="en-US" sz="2400" b="1" spc="-5" dirty="0" err="1" smtClean="0">
                <a:solidFill>
                  <a:srgbClr val="92D050"/>
                </a:solidFill>
                <a:cs typeface="Calibri"/>
              </a:rPr>
              <a:t>udpdate</a:t>
            </a:r>
            <a:r>
              <a:rPr lang="en-US" sz="2400" b="1" spc="-5" dirty="0" smtClean="0">
                <a:solidFill>
                  <a:srgbClr val="92D050"/>
                </a:solidFill>
                <a:cs typeface="Calibri"/>
              </a:rPr>
              <a:t>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and delete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“A database must support high-level insertion, updation, and deletion. This must not be limited to a single row, that is, it must also support union, intersection and minus operations to yield sets of data records.”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25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535304" y="1194978"/>
            <a:ext cx="7924800" cy="26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8: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Physical Data Independence </a:t>
            </a:r>
            <a:r>
              <a:rPr lang="en-US" sz="2400" b="1" spc="-5" dirty="0" smtClean="0">
                <a:solidFill>
                  <a:srgbClr val="92D050"/>
                </a:solidFill>
                <a:cs typeface="Calibri"/>
              </a:rPr>
              <a:t>Rule</a:t>
            </a: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“The data stored in a database must be independent of the applications that access the database. Any change in the physical structure of a database must not have any impact on how the data is being accessed by external applications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95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535304" y="1194978"/>
            <a:ext cx="7924800" cy="219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9: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Logical Data Independence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“The logical data in a database must be independent of its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users </a:t>
            </a:r>
            <a:r>
              <a:rPr lang="en-US" sz="2400" spc="-5" dirty="0">
                <a:solidFill>
                  <a:srgbClr val="00B0F0"/>
                </a:solidFill>
                <a:cs typeface="Calibri"/>
              </a:rPr>
              <a:t>view (application). Any change in logical data must not affect the applications using it.”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68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535304" y="1194978"/>
            <a:ext cx="7924800" cy="219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10: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Integrity Independence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“A database must be independent of the application that uses it. All its integrity constraints can be independently modified without the need of any change in the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application”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354" y="3860666"/>
            <a:ext cx="8132446" cy="39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pc="-5" dirty="0">
                <a:solidFill>
                  <a:srgbClr val="00B0F0"/>
                </a:solidFill>
                <a:cs typeface="Calibri"/>
              </a:rPr>
              <a:t>. 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7338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This rule makes a database independent of the front-end application and its interface</a:t>
            </a:r>
            <a:r>
              <a:rPr lang="en-US" sz="2400" spc="-5" dirty="0" smtClean="0">
                <a:cs typeface="Calibri"/>
              </a:rPr>
              <a:t>.</a:t>
            </a:r>
            <a:endParaRPr lang="en-US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46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535304" y="1194978"/>
            <a:ext cx="7924800" cy="219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11: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Distribution Independence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“The end-user must not be able to see that the data is distributed over various locations. Users should always get the impression that the data is located at one site only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354" y="3860666"/>
            <a:ext cx="8132446" cy="39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pc="-5" dirty="0">
                <a:solidFill>
                  <a:srgbClr val="00B0F0"/>
                </a:solidFill>
                <a:cs typeface="Calibri"/>
              </a:rPr>
              <a:t>. 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733800"/>
            <a:ext cx="88392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>
                <a:cs typeface="Calibri"/>
              </a:rPr>
              <a:t>This rule has been regarded as the foundation of distributed database </a:t>
            </a:r>
            <a:r>
              <a:rPr lang="en-US" sz="2400" spc="-5" dirty="0" smtClean="0">
                <a:cs typeface="Calibri"/>
              </a:rPr>
              <a:t>systems.</a:t>
            </a:r>
            <a:endParaRPr lang="en-US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040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992504" y="2133600"/>
            <a:ext cx="7924800" cy="26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12: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Non-Subversion </a:t>
            </a:r>
            <a:r>
              <a:rPr lang="en-US" sz="2400" b="1" spc="-5" dirty="0" smtClean="0">
                <a:solidFill>
                  <a:srgbClr val="92D050"/>
                </a:solidFill>
                <a:cs typeface="Calibri"/>
              </a:rPr>
              <a:t>Rule</a:t>
            </a: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“SQL language for storing and manipulating data in a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Database. </a:t>
            </a:r>
            <a:r>
              <a:rPr lang="en-US" sz="2400" spc="-5" dirty="0">
                <a:solidFill>
                  <a:srgbClr val="00B0F0"/>
                </a:solidFill>
                <a:cs typeface="Calibri"/>
              </a:rPr>
              <a:t>If a system uses a low-level or different language to access the DB system other than SQL, it should not bypass or subvert data integrity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354" y="3860666"/>
            <a:ext cx="8132446" cy="39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pc="-5" dirty="0">
                <a:solidFill>
                  <a:srgbClr val="00B0F0"/>
                </a:solidFill>
                <a:cs typeface="Calibri"/>
              </a:rPr>
              <a:t>. 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22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8839200" cy="614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300" b="1" spc="-5" dirty="0">
                <a:cs typeface="Calibri"/>
              </a:rPr>
              <a:t>E.F. </a:t>
            </a:r>
            <a:r>
              <a:rPr lang="en-US" sz="2300" b="1" spc="-5" dirty="0" err="1" smtClean="0">
                <a:cs typeface="Calibri"/>
              </a:rPr>
              <a:t>Codd’s</a:t>
            </a:r>
            <a:r>
              <a:rPr lang="en-US" sz="2300" b="1" spc="-5" dirty="0" smtClean="0">
                <a:cs typeface="Calibri"/>
              </a:rPr>
              <a:t>:</a:t>
            </a:r>
          </a:p>
          <a:p>
            <a:pPr>
              <a:lnSpc>
                <a:spcPct val="114000"/>
              </a:lnSpc>
              <a:buClr>
                <a:schemeClr val="tx2"/>
              </a:buClr>
            </a:pPr>
            <a:endParaRPr lang="en-US" sz="2300" b="1" spc="-5" dirty="0" smtClean="0">
              <a:cs typeface="Calibri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Dr. </a:t>
            </a:r>
            <a:r>
              <a:rPr lang="en-US" sz="2400" spc="-5" dirty="0" err="1" smtClean="0">
                <a:cs typeface="Calibri"/>
              </a:rPr>
              <a:t>E.F.Codd</a:t>
            </a:r>
            <a:r>
              <a:rPr lang="en-US" sz="2400" spc="-5" dirty="0" smtClean="0">
                <a:cs typeface="Calibri"/>
              </a:rPr>
              <a:t> is an IBM Researcher who first developed the relational data model in 1970.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In 1985, Dr. Codd published a list of 12 </a:t>
            </a:r>
            <a:r>
              <a:rPr lang="en-US" sz="2400" spc="-5" dirty="0">
                <a:cs typeface="Calibri"/>
              </a:rPr>
              <a:t>rules which are in-fact 13 in number </a:t>
            </a:r>
            <a:r>
              <a:rPr lang="en-US" sz="2400" spc="-5" dirty="0" smtClean="0">
                <a:cs typeface="Calibri"/>
              </a:rPr>
              <a:t>that define an ideal relational database.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Dr. E.F </a:t>
            </a:r>
            <a:r>
              <a:rPr lang="en-US" sz="2400" spc="-5" dirty="0" err="1">
                <a:cs typeface="Calibri"/>
              </a:rPr>
              <a:t>codd</a:t>
            </a:r>
            <a:r>
              <a:rPr lang="en-US" sz="2400" spc="-5" dirty="0">
                <a:cs typeface="Calibri"/>
              </a:rPr>
              <a:t> has developed 12 rules which are called </a:t>
            </a:r>
            <a:r>
              <a:rPr lang="en-US" sz="2400" spc="-5" dirty="0" smtClean="0">
                <a:cs typeface="Calibri"/>
              </a:rPr>
              <a:t>Codd </a:t>
            </a:r>
            <a:r>
              <a:rPr lang="en-US" sz="2400" spc="-5" dirty="0">
                <a:cs typeface="Calibri"/>
              </a:rPr>
              <a:t>Rules. 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The </a:t>
            </a:r>
            <a:r>
              <a:rPr lang="en-US" sz="2400" spc="-5" dirty="0">
                <a:cs typeface="Calibri"/>
              </a:rPr>
              <a:t>RDMS which </a:t>
            </a:r>
            <a:r>
              <a:rPr lang="en-US" sz="2400" spc="-5" dirty="0" smtClean="0">
                <a:cs typeface="Calibri"/>
              </a:rPr>
              <a:t>satisfies </a:t>
            </a:r>
            <a:r>
              <a:rPr lang="en-US" sz="2400" spc="-5" dirty="0">
                <a:cs typeface="Calibri"/>
              </a:rPr>
              <a:t>these rules </a:t>
            </a:r>
            <a:r>
              <a:rPr lang="en-US" sz="2400" spc="-5" dirty="0" smtClean="0">
                <a:cs typeface="Calibri"/>
              </a:rPr>
              <a:t>is </a:t>
            </a:r>
            <a:r>
              <a:rPr lang="en-US" sz="2400" spc="-5" dirty="0">
                <a:cs typeface="Calibri"/>
              </a:rPr>
              <a:t>called </a:t>
            </a:r>
            <a:r>
              <a:rPr lang="en-US" sz="2400" spc="-5" dirty="0" smtClean="0">
                <a:cs typeface="Calibri"/>
              </a:rPr>
              <a:t>a fully Relational database.</a:t>
            </a:r>
            <a:endParaRPr lang="en-US" sz="2400" spc="-5" dirty="0" smtClean="0">
              <a:cs typeface="Calibri"/>
            </a:endParaRPr>
          </a:p>
          <a:p>
            <a:pPr marL="457200" lvl="2" algn="just">
              <a:lnSpc>
                <a:spcPct val="114000"/>
              </a:lnSpc>
            </a:pPr>
            <a:endParaRPr lang="en-US" sz="2400" b="1" spc="-5" dirty="0" smtClean="0">
              <a:cs typeface="Calibri"/>
            </a:endParaRPr>
          </a:p>
          <a:p>
            <a:pPr marL="804672" lvl="2" indent="-347472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sz="2400" b="1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4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4724400" y="6400800"/>
            <a:ext cx="28155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5" name="Rectangle 4"/>
          <p:cNvSpPr/>
          <p:nvPr/>
        </p:nvSpPr>
        <p:spPr>
          <a:xfrm>
            <a:off x="152399" y="838200"/>
            <a:ext cx="8839200" cy="6341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>
                <a:cs typeface="Calibri"/>
              </a:rPr>
              <a:t>E.F. </a:t>
            </a:r>
            <a:r>
              <a:rPr lang="en-US" sz="2400" b="1" spc="-5" dirty="0" err="1">
                <a:cs typeface="Calibri"/>
              </a:rPr>
              <a:t>Codd’s</a:t>
            </a:r>
            <a:r>
              <a:rPr lang="en-US" sz="2400" b="1" spc="-5" dirty="0">
                <a:cs typeface="Calibri"/>
              </a:rPr>
              <a:t> </a:t>
            </a:r>
            <a:r>
              <a:rPr lang="en-US" sz="2400" b="1" spc="-5" dirty="0" smtClean="0">
                <a:cs typeface="Calibri"/>
              </a:rPr>
              <a:t>12 rules:</a:t>
            </a:r>
            <a:endParaRPr lang="en-US" sz="2400" b="1" spc="-5" dirty="0">
              <a:cs typeface="Calibri"/>
            </a:endParaRPr>
          </a:p>
          <a:p>
            <a:pPr>
              <a:lnSpc>
                <a:spcPct val="114000"/>
              </a:lnSpc>
              <a:buClr>
                <a:schemeClr val="tx2"/>
              </a:buClr>
            </a:pPr>
            <a:r>
              <a:rPr lang="en-US" sz="2400" b="1" spc="-5" dirty="0" smtClean="0">
                <a:cs typeface="Calibri"/>
              </a:rPr>
              <a:t> </a:t>
            </a:r>
            <a:r>
              <a:rPr lang="en-US" sz="2400" b="1" spc="-5" dirty="0" smtClean="0">
                <a:cs typeface="Calibri"/>
              </a:rPr>
              <a:t>     </a:t>
            </a:r>
            <a:r>
              <a:rPr lang="en-US" b="1" dirty="0" smtClean="0"/>
              <a:t>Rule </a:t>
            </a:r>
            <a:r>
              <a:rPr lang="en-US" b="1" dirty="0"/>
              <a:t>0 − Foundation rule</a:t>
            </a:r>
            <a:endParaRPr lang="en-US" spc="-5" dirty="0" smtClean="0">
              <a:cs typeface="Calibri"/>
            </a:endParaRP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Information 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Guaranteed </a:t>
            </a:r>
            <a:r>
              <a:rPr lang="en-US" spc="-5" dirty="0">
                <a:cs typeface="Calibri"/>
              </a:rPr>
              <a:t>Access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Systematic </a:t>
            </a:r>
            <a:r>
              <a:rPr lang="en-US" spc="-5" dirty="0">
                <a:cs typeface="Calibri"/>
              </a:rPr>
              <a:t>treatment of nulls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Active </a:t>
            </a:r>
            <a:r>
              <a:rPr lang="en-US" spc="-5" dirty="0">
                <a:cs typeface="Calibri"/>
              </a:rPr>
              <a:t>Online Catalog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Data </a:t>
            </a:r>
            <a:r>
              <a:rPr lang="en-US" spc="-5" dirty="0">
                <a:cs typeface="Calibri"/>
              </a:rPr>
              <a:t>Sub Language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View </a:t>
            </a:r>
            <a:r>
              <a:rPr lang="en-US" spc="-5" dirty="0">
                <a:cs typeface="Calibri"/>
              </a:rPr>
              <a:t>Updating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High </a:t>
            </a:r>
            <a:r>
              <a:rPr lang="en-US" spc="-5" dirty="0">
                <a:cs typeface="Calibri"/>
              </a:rPr>
              <a:t>level insert, </a:t>
            </a:r>
            <a:r>
              <a:rPr lang="en-US" spc="-5" dirty="0" err="1" smtClean="0">
                <a:cs typeface="Calibri"/>
              </a:rPr>
              <a:t>udpdat</a:t>
            </a:r>
            <a:r>
              <a:rPr lang="en-US" spc="-5" dirty="0" smtClean="0">
                <a:cs typeface="Calibri"/>
              </a:rPr>
              <a:t> </a:t>
            </a:r>
            <a:r>
              <a:rPr lang="en-US" spc="-5" dirty="0">
                <a:cs typeface="Calibri"/>
              </a:rPr>
              <a:t>and delete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Physical </a:t>
            </a:r>
            <a:r>
              <a:rPr lang="en-US" spc="-5" dirty="0">
                <a:cs typeface="Calibri"/>
              </a:rPr>
              <a:t>Data Independence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Logical </a:t>
            </a:r>
            <a:r>
              <a:rPr lang="en-US" spc="-5" dirty="0">
                <a:cs typeface="Calibri"/>
              </a:rPr>
              <a:t>Data Independence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Integrity </a:t>
            </a:r>
            <a:r>
              <a:rPr lang="en-US" spc="-5" dirty="0">
                <a:cs typeface="Calibri"/>
              </a:rPr>
              <a:t>Independence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Distribution </a:t>
            </a:r>
            <a:r>
              <a:rPr lang="en-US" spc="-5" dirty="0">
                <a:cs typeface="Calibri"/>
              </a:rPr>
              <a:t>Independence </a:t>
            </a:r>
            <a:r>
              <a:rPr lang="en-US" spc="-5" dirty="0" smtClean="0">
                <a:cs typeface="Calibri"/>
              </a:rPr>
              <a:t>Rule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US" spc="-5" dirty="0" smtClean="0">
                <a:cs typeface="Calibri"/>
              </a:rPr>
              <a:t>Non-Subversion </a:t>
            </a:r>
            <a:r>
              <a:rPr lang="en-US" spc="-5" dirty="0">
                <a:cs typeface="Calibri"/>
              </a:rPr>
              <a:t>Rule</a:t>
            </a:r>
            <a:endParaRPr lang="en-US" spc="-5" dirty="0">
              <a:cs typeface="Calibri"/>
            </a:endParaRPr>
          </a:p>
          <a:p>
            <a:pPr lvl="2" algn="just">
              <a:lnSpc>
                <a:spcPct val="114000"/>
              </a:lnSpc>
              <a:buClr>
                <a:schemeClr val="tx2"/>
              </a:buClr>
            </a:pPr>
            <a:endParaRPr lang="en-US" sz="2400" spc="-5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663191" cy="140671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914400" y="2288115"/>
            <a:ext cx="7924800" cy="26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0 : </a:t>
            </a:r>
            <a:r>
              <a:rPr lang="en-US" sz="2400" b="1" spc="-5" dirty="0" smtClean="0">
                <a:solidFill>
                  <a:srgbClr val="92D050"/>
                </a:solidFill>
                <a:cs typeface="Calibri"/>
              </a:rPr>
              <a:t>Foundation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spc="-5" dirty="0" smtClean="0"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“For </a:t>
            </a:r>
            <a:r>
              <a:rPr lang="en-US" sz="2400" spc="-5" dirty="0">
                <a:solidFill>
                  <a:srgbClr val="00B0F0"/>
                </a:solidFill>
                <a:cs typeface="Calibri"/>
              </a:rPr>
              <a:t>any system that is advertised as, or claimed to be, a relational database management system, that system must be able to manage databases entirely through its relational capabilities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35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381000" y="1205926"/>
            <a:ext cx="7924800" cy="177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1 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Information Rule</a:t>
            </a:r>
            <a:endParaRPr lang="en-US" sz="2400" b="1" spc="-5" dirty="0" smtClean="0">
              <a:solidFill>
                <a:srgbClr val="92D050"/>
              </a:solidFill>
              <a:cs typeface="Calibri"/>
            </a:endParaRP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spc="-5" dirty="0" smtClean="0"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“It states that all information in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a relational database </a:t>
            </a:r>
            <a:r>
              <a:rPr lang="en-US" sz="2400" spc="-5" dirty="0">
                <a:solidFill>
                  <a:srgbClr val="00B0F0"/>
                </a:solidFill>
                <a:cs typeface="Calibri"/>
              </a:rPr>
              <a:t>must be represented by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values in tables.”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988896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This rule simply requires that all data should be presented in tabular form.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This is the basis of relational model</a:t>
            </a:r>
            <a:endParaRPr lang="en-US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7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7924800" cy="219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2 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Guaranteed Access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spc="-5" dirty="0" smtClean="0"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“It states that every value in the database must be accessed in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the combination </a:t>
            </a:r>
            <a:r>
              <a:rPr lang="en-US" sz="2400" spc="-5" dirty="0">
                <a:solidFill>
                  <a:srgbClr val="00B0F0"/>
                </a:solidFill>
                <a:cs typeface="Calibri"/>
              </a:rPr>
              <a:t>of Table name, Primary Key and Column name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43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992504" y="1325325"/>
            <a:ext cx="7924800" cy="177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3 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Systematic treatment of nulls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“It states that there should be a consistent policy in the use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of nulls.”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82" y="33528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The Null values in a database must be given a systematic and uniform treatment.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Null can be interpreted as one of the following: Data is missing, data is not known or data is not applicable.</a:t>
            </a:r>
            <a:endParaRPr lang="en-US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04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992504" y="1325325"/>
            <a:ext cx="7924800" cy="177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4: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Active Online Catalog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“It states that all the information within the catalog must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be accessed </a:t>
            </a:r>
            <a:r>
              <a:rPr lang="en-US" sz="2400" spc="-5" dirty="0">
                <a:solidFill>
                  <a:srgbClr val="00B0F0"/>
                </a:solidFill>
                <a:cs typeface="Calibri"/>
              </a:rPr>
              <a:t>with the same command.”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82" y="33528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The structure description of the entire database must be stored in an online catalog, known as a data dictionary which can be accessed by authorized users.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Users can use the same query language to access the catalog which they use to access the database itself.</a:t>
            </a:r>
            <a:endParaRPr lang="en-US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14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30441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dirty="0" smtClean="0"/>
              <a:t>CS116: Database Management System</a:t>
            </a:r>
            <a:endParaRPr lang="en-US" spc="-5" dirty="0"/>
          </a:p>
        </p:txBody>
      </p:sp>
      <p:sp>
        <p:nvSpPr>
          <p:cNvPr id="4" name="Rectangle 3"/>
          <p:cNvSpPr/>
          <p:nvPr/>
        </p:nvSpPr>
        <p:spPr>
          <a:xfrm>
            <a:off x="535304" y="1194978"/>
            <a:ext cx="7924800" cy="3460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2400" b="1" spc="-5" dirty="0" smtClean="0">
                <a:solidFill>
                  <a:srgbClr val="FF0000"/>
                </a:solidFill>
                <a:cs typeface="Calibri"/>
              </a:rPr>
              <a:t>RULE 5: </a:t>
            </a:r>
            <a:r>
              <a:rPr lang="en-US" sz="2400" b="1" spc="-5" dirty="0">
                <a:solidFill>
                  <a:srgbClr val="92D050"/>
                </a:solidFill>
                <a:cs typeface="Calibri"/>
              </a:rPr>
              <a:t>Data Sub Language Rule</a:t>
            </a:r>
          </a:p>
          <a:p>
            <a:pPr algn="just">
              <a:lnSpc>
                <a:spcPct val="114000"/>
              </a:lnSpc>
              <a:buClr>
                <a:schemeClr val="tx2"/>
              </a:buClr>
            </a:pPr>
            <a:endParaRPr lang="en-US" sz="2400" b="1" spc="-5" dirty="0">
              <a:solidFill>
                <a:srgbClr val="92D050"/>
              </a:solidFill>
              <a:cs typeface="Calibri"/>
            </a:endParaRPr>
          </a:p>
          <a:p>
            <a:pPr algn="ctr">
              <a:lnSpc>
                <a:spcPct val="114000"/>
              </a:lnSpc>
              <a:buClr>
                <a:schemeClr val="tx2"/>
              </a:buClr>
            </a:pPr>
            <a:r>
              <a:rPr lang="en-US" sz="2400" spc="-5" dirty="0">
                <a:solidFill>
                  <a:srgbClr val="00B0F0"/>
                </a:solidFill>
                <a:cs typeface="Calibri"/>
              </a:rPr>
              <a:t>“It states that the RDBMS should have language that </a:t>
            </a: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allows:</a:t>
            </a:r>
          </a:p>
          <a:p>
            <a:pPr marL="342900" indent="-342900" algn="ctr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Data Definition</a:t>
            </a:r>
          </a:p>
          <a:p>
            <a:pPr marL="342900" indent="-342900" algn="ctr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Data Manipulation</a:t>
            </a:r>
          </a:p>
          <a:p>
            <a:pPr marL="342900" indent="-342900" algn="ctr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Security</a:t>
            </a:r>
          </a:p>
          <a:p>
            <a:pPr marL="342900" indent="-342900" algn="ctr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Constraints</a:t>
            </a:r>
          </a:p>
          <a:p>
            <a:pPr marL="342900" indent="-342900" algn="ctr">
              <a:lnSpc>
                <a:spcPct val="114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spc="-5" dirty="0" smtClean="0">
                <a:solidFill>
                  <a:srgbClr val="00B0F0"/>
                </a:solidFill>
                <a:cs typeface="Calibri"/>
              </a:rPr>
              <a:t>Transaction management properties”</a:t>
            </a:r>
            <a:endParaRPr lang="en-US" spc="-5" dirty="0">
              <a:solidFill>
                <a:srgbClr val="00B0F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04" y="4876787"/>
            <a:ext cx="88392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spc="-5" dirty="0" smtClean="0">
                <a:cs typeface="Calibri"/>
              </a:rPr>
              <a:t>All commercial relational databases use forms of SQL as their support language.</a:t>
            </a:r>
            <a:endParaRPr lang="en-US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87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854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Course Name: Database Management System Course Code: CS116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110</cp:revision>
  <dcterms:created xsi:type="dcterms:W3CDTF">2023-01-04T06:48:10Z</dcterms:created>
  <dcterms:modified xsi:type="dcterms:W3CDTF">2023-09-14T06:25:22Z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