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40" r:id="rId3"/>
    <p:sldId id="313" r:id="rId4"/>
    <p:sldId id="341" r:id="rId5"/>
    <p:sldId id="377" r:id="rId6"/>
    <p:sldId id="378" r:id="rId7"/>
    <p:sldId id="379" r:id="rId8"/>
    <p:sldId id="380" r:id="rId9"/>
    <p:sldId id="381" r:id="rId10"/>
    <p:sldId id="382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09-Oct-23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09-Oct-23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09-Oct-23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09-Oct-23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09-Oct-23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09-Oct-23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09-Oct-23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5869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262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Update </a:t>
            </a:r>
            <a:r>
              <a:rPr lang="en-US" sz="2400" b="1" dirty="0">
                <a:solidFill>
                  <a:srgbClr val="0070C0"/>
                </a:solidFill>
              </a:rPr>
              <a:t>Anomalies: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837" y="1754695"/>
            <a:ext cx="775621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If we want to update any single piece of data then we have to update all other copies, it comes under update anomaly.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7982" y="2751327"/>
            <a:ext cx="81696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Example: Suppose we want to update the price of sugar is 45 and previously stored data of sugar-related was 40. At this time all the data related to sugar will update to 45, which is wrong.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76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6274" y="2743200"/>
            <a:ext cx="7791450" cy="99347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</a:rPr>
              <a:t>NORMALIZATION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477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401782" y="685800"/>
            <a:ext cx="8305800" cy="99347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kern="0" dirty="0" smtClean="0"/>
              <a:t>There are two approaches to logical database design: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kern="0" dirty="0" smtClean="0"/>
              <a:t>The Top-down approach:     </a:t>
            </a:r>
            <a:r>
              <a:rPr lang="en-US" sz="2400" b="1" kern="0" dirty="0" smtClean="0">
                <a:solidFill>
                  <a:srgbClr val="C00000"/>
                </a:solidFill>
              </a:rPr>
              <a:t>E-R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kern="0" dirty="0" smtClean="0"/>
              <a:t>The Bottom-up approach:   </a:t>
            </a:r>
            <a:r>
              <a:rPr lang="en-US" sz="2400" b="1" kern="0" dirty="0" smtClean="0">
                <a:solidFill>
                  <a:srgbClr val="C00000"/>
                </a:solidFill>
              </a:rPr>
              <a:t>Normalization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22860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kern="0" dirty="0">
                <a:solidFill>
                  <a:srgbClr val="0070C0"/>
                </a:solidFill>
              </a:rPr>
              <a:t>The </a:t>
            </a:r>
            <a:r>
              <a:rPr lang="en-US" sz="2400" b="1" kern="0" dirty="0" smtClean="0">
                <a:solidFill>
                  <a:srgbClr val="0070C0"/>
                </a:solidFill>
              </a:rPr>
              <a:t>top-down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kern="0" dirty="0" smtClean="0"/>
              <a:t>The E-R modeling technique is the top-down approach.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kern="0" dirty="0" smtClean="0"/>
              <a:t>It involves identifying entities, relationships, and attributes, and drawing the ER diagram.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1782" y="4416217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kern="0" dirty="0">
                <a:solidFill>
                  <a:srgbClr val="0070C0"/>
                </a:solidFill>
              </a:rPr>
              <a:t>The </a:t>
            </a:r>
            <a:r>
              <a:rPr lang="en-US" sz="2400" b="1" kern="0" dirty="0" smtClean="0">
                <a:solidFill>
                  <a:srgbClr val="0070C0"/>
                </a:solidFill>
              </a:rPr>
              <a:t>Bottom-up approach</a:t>
            </a:r>
            <a:r>
              <a:rPr lang="en-US" sz="2400" b="1" kern="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kern="0" dirty="0" smtClean="0"/>
              <a:t>Normalization is the bottom-up approach.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kern="0" dirty="0" smtClean="0"/>
              <a:t>It is a step-by-step decomposing of complex records into simple records.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2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8288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kern="0" dirty="0" smtClean="0">
                <a:solidFill>
                  <a:srgbClr val="C00000"/>
                </a:solidFill>
              </a:rPr>
              <a:t>“</a:t>
            </a:r>
            <a:r>
              <a:rPr lang="en-US" sz="3200" b="1" kern="0" dirty="0" smtClean="0">
                <a:solidFill>
                  <a:srgbClr val="0070C0"/>
                </a:solidFill>
              </a:rPr>
              <a:t>Normalization reduces redundancy using the principle of non-loss decomposition. Non-loss decomposition is the reduction of a table to smaller tables without any loss of information</a:t>
            </a:r>
            <a:r>
              <a:rPr lang="en-US" sz="2400" b="1" kern="0" dirty="0" smtClean="0">
                <a:solidFill>
                  <a:srgbClr val="C00000"/>
                </a:solidFill>
              </a:rPr>
              <a:t>”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65260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6" name="Rectangle 5"/>
          <p:cNvSpPr/>
          <p:nvPr/>
        </p:nvSpPr>
        <p:spPr>
          <a:xfrm>
            <a:off x="609601" y="1804888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There are a few reasons we would want to go through this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Make the database more </a:t>
            </a:r>
            <a:r>
              <a:rPr lang="en-US" sz="2200" b="1" dirty="0" smtClean="0"/>
              <a:t>efficient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Prevent </a:t>
            </a:r>
            <a:r>
              <a:rPr lang="en-US" sz="2200" dirty="0"/>
              <a:t>the same data from being stored in </a:t>
            </a:r>
            <a:r>
              <a:rPr lang="en-US" sz="2200" b="1" dirty="0"/>
              <a:t>more than one place</a:t>
            </a:r>
            <a:r>
              <a:rPr lang="en-US" sz="2200" dirty="0"/>
              <a:t> (called an “insert anomaly</a:t>
            </a:r>
            <a:r>
              <a:rPr lang="en-US" sz="2200" dirty="0" smtClean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Prevent </a:t>
            </a:r>
            <a:r>
              <a:rPr lang="en-US" sz="2200" dirty="0"/>
              <a:t>updates being made to </a:t>
            </a:r>
            <a:r>
              <a:rPr lang="en-US" sz="2200" b="1" dirty="0"/>
              <a:t>some data but not others </a:t>
            </a:r>
            <a:r>
              <a:rPr lang="en-US" sz="2200" dirty="0"/>
              <a:t>(called an “update anomaly</a:t>
            </a:r>
            <a:r>
              <a:rPr lang="en-US" sz="2200" dirty="0" smtClean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Prevent </a:t>
            </a:r>
            <a:r>
              <a:rPr lang="en-US" sz="2200" dirty="0"/>
              <a:t>data not being deleted when it is supposed to be, or from data being lost when it is not supposed to be (called a “delete anomaly</a:t>
            </a:r>
            <a:r>
              <a:rPr lang="en-US" sz="2200" dirty="0" smtClean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Ensure </a:t>
            </a:r>
            <a:r>
              <a:rPr lang="en-US" sz="2200" dirty="0"/>
              <a:t>the data is </a:t>
            </a:r>
            <a:r>
              <a:rPr lang="en-US" sz="2200" b="1" dirty="0" smtClean="0"/>
              <a:t>accurate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Reduce </a:t>
            </a:r>
            <a:r>
              <a:rPr lang="en-US" sz="2200" dirty="0"/>
              <a:t>the </a:t>
            </a:r>
            <a:r>
              <a:rPr lang="en-US" sz="2200" b="1" dirty="0"/>
              <a:t>storage space</a:t>
            </a:r>
            <a:r>
              <a:rPr lang="en-US" sz="2200" dirty="0"/>
              <a:t> that a database takes </a:t>
            </a:r>
            <a:r>
              <a:rPr lang="en-US" sz="2200" dirty="0" smtClean="0"/>
              <a:t>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Ensure </a:t>
            </a:r>
            <a:r>
              <a:rPr lang="en-US" sz="2200" dirty="0"/>
              <a:t>the </a:t>
            </a:r>
            <a:r>
              <a:rPr lang="en-US" sz="2200" b="1" dirty="0"/>
              <a:t>queries</a:t>
            </a:r>
            <a:r>
              <a:rPr lang="en-US" sz="2200" dirty="0"/>
              <a:t> on a database run as fast as possible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049005"/>
            <a:ext cx="5014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Why Normalize a Database?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5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5107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1462087"/>
            <a:ext cx="64293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815591" cy="142207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54417"/>
              </p:ext>
            </p:extLst>
          </p:nvPr>
        </p:nvGraphicFramePr>
        <p:xfrm>
          <a:off x="152399" y="914400"/>
          <a:ext cx="8839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98">
                  <a:extLst>
                    <a:ext uri="{9D8B030D-6E8A-4147-A177-3AD203B41FA5}">
                      <a16:colId xmlns:a16="http://schemas.microsoft.com/office/drawing/2014/main" val="1421701684"/>
                    </a:ext>
                  </a:extLst>
                </a:gridCol>
                <a:gridCol w="1028351">
                  <a:extLst>
                    <a:ext uri="{9D8B030D-6E8A-4147-A177-3AD203B41FA5}">
                      <a16:colId xmlns:a16="http://schemas.microsoft.com/office/drawing/2014/main" val="1669865507"/>
                    </a:ext>
                  </a:extLst>
                </a:gridCol>
                <a:gridCol w="733712">
                  <a:extLst>
                    <a:ext uri="{9D8B030D-6E8A-4147-A177-3AD203B41FA5}">
                      <a16:colId xmlns:a16="http://schemas.microsoft.com/office/drawing/2014/main" val="3876815010"/>
                    </a:ext>
                  </a:extLst>
                </a:gridCol>
                <a:gridCol w="618166">
                  <a:extLst>
                    <a:ext uri="{9D8B030D-6E8A-4147-A177-3AD203B41FA5}">
                      <a16:colId xmlns:a16="http://schemas.microsoft.com/office/drawing/2014/main" val="544205063"/>
                    </a:ext>
                  </a:extLst>
                </a:gridCol>
                <a:gridCol w="1149673">
                  <a:extLst>
                    <a:ext uri="{9D8B030D-6E8A-4147-A177-3AD203B41FA5}">
                      <a16:colId xmlns:a16="http://schemas.microsoft.com/office/drawing/2014/main" val="218470339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0901419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056529768"/>
                    </a:ext>
                  </a:extLst>
                </a:gridCol>
                <a:gridCol w="456402">
                  <a:extLst>
                    <a:ext uri="{9D8B030D-6E8A-4147-A177-3AD203B41FA5}">
                      <a16:colId xmlns:a16="http://schemas.microsoft.com/office/drawing/2014/main" val="982282508"/>
                    </a:ext>
                  </a:extLst>
                </a:gridCol>
                <a:gridCol w="635497">
                  <a:extLst>
                    <a:ext uri="{9D8B030D-6E8A-4147-A177-3AD203B41FA5}">
                      <a16:colId xmlns:a16="http://schemas.microsoft.com/office/drawing/2014/main" val="3282252047"/>
                    </a:ext>
                  </a:extLst>
                </a:gridCol>
                <a:gridCol w="693270">
                  <a:extLst>
                    <a:ext uri="{9D8B030D-6E8A-4147-A177-3AD203B41FA5}">
                      <a16:colId xmlns:a16="http://schemas.microsoft.com/office/drawing/2014/main" val="911046073"/>
                    </a:ext>
                  </a:extLst>
                </a:gridCol>
                <a:gridCol w="866591">
                  <a:extLst>
                    <a:ext uri="{9D8B030D-6E8A-4147-A177-3AD203B41FA5}">
                      <a16:colId xmlns:a16="http://schemas.microsoft.com/office/drawing/2014/main" val="197643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Customer 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Customer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Address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Order 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Order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Product </a:t>
                      </a:r>
                      <a:r>
                        <a:rPr lang="en-US" sz="1100" dirty="0" err="1" smtClean="0"/>
                        <a:t>Desc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Qty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Amount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Total</a:t>
                      </a:r>
                    </a:p>
                    <a:p>
                      <a:pPr algn="l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A001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Mr</a:t>
                      </a:r>
                      <a:r>
                        <a:rPr lang="en-US" sz="1100" baseline="0" dirty="0" smtClean="0"/>
                        <a:t>. Manish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701, Mohali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08/10/23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SUGAR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1010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A001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Mr</a:t>
                      </a:r>
                      <a:r>
                        <a:rPr lang="en-US" sz="1100" baseline="0" dirty="0" smtClean="0"/>
                        <a:t>. Manish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701, Mohali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08/10/23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R759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1010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0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A001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Mr</a:t>
                      </a:r>
                      <a:r>
                        <a:rPr lang="en-US" sz="1100" baseline="0" dirty="0" smtClean="0"/>
                        <a:t>. Manish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701, Mohali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08/10/23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SR017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SURF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1010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2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A002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Mr</a:t>
                      </a:r>
                      <a:r>
                        <a:rPr lang="en-US" sz="1100" baseline="0" dirty="0" smtClean="0"/>
                        <a:t>. Manish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607, Kharar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09/10/23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SR017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670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8486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3181" y="3048000"/>
            <a:ext cx="3721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The issue in Un-normalized table </a:t>
            </a:r>
            <a:endParaRPr lang="en-US" sz="2000" b="1" u="sng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7338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is not possible to uniquely retrieve a record for Customer “Mr. Manish”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you want to update the address of “Manish” then we have to update (4 records) including Cust_Id A001 &amp; A002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we want to add a new product “shampoo” to the store then it is difficult to insert.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we want to delete any product from the store then all related records have to delete.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6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3623759" y="951874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Anomalies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223" y="180892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Anomalies means problems or inconsistencies that happened during the operation performed on the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Anomaly occurs for example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When all the data is stored in a single table.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When data is stored multiple times unnecessarily in the database.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68880"/>
            <a:ext cx="9425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u="sng" dirty="0" smtClean="0">
                <a:solidFill>
                  <a:srgbClr val="C00000"/>
                </a:solidFill>
              </a:rPr>
              <a:t>Normalization is used to overcome(solve) the anomalies of the database.</a:t>
            </a:r>
            <a:endParaRPr lang="en-US" sz="23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891791" cy="553998"/>
          </a:xfrm>
        </p:spPr>
        <p:txBody>
          <a:bodyPr/>
          <a:lstStyle/>
          <a:p>
            <a:pPr marL="12700">
              <a:lnSpc>
                <a:spcPct val="15000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89295"/>
            <a:ext cx="3700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</a:rPr>
              <a:t>Types of Anomalies: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4797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Insert Anomalies: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745" y="1997874"/>
            <a:ext cx="775621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An insert anomaly occurs when certain attributes can't be inserted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into the database without the presence of other attributes.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1890" y="2994506"/>
            <a:ext cx="816967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Example: If we register a new customer and assign a new customer </a:t>
            </a:r>
            <a:r>
              <a:rPr lang="en-US" b="1" dirty="0" err="1" smtClean="0"/>
              <a:t>cust_id</a:t>
            </a:r>
            <a:r>
              <a:rPr lang="en-US" b="1" dirty="0" smtClean="0"/>
              <a:t> “A002”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then it is not necessary to purchase any product from the store at this moment.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1890" y="3869209"/>
            <a:ext cx="252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Delete Anomalies: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767" y="4501059"/>
            <a:ext cx="700897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A delete anomaly exists when certain attributes are lost because of the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deletion of other attributes.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2767" y="5349089"/>
            <a:ext cx="789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Example: Suppose we want to delete any product from store then all the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information related to that record also deleted.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059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656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Course Name: Database Management System Course Code: CS116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162</cp:revision>
  <dcterms:created xsi:type="dcterms:W3CDTF">2023-01-04T06:48:10Z</dcterms:created>
  <dcterms:modified xsi:type="dcterms:W3CDTF">2023-10-09T16:27:38Z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