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58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29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5EEC3C"/>
    <a:srgbClr val="CC0099"/>
    <a:srgbClr val="C79E37"/>
    <a:srgbClr val="FE9202"/>
    <a:srgbClr val="FF2549"/>
    <a:srgbClr val="007033"/>
    <a:srgbClr val="6C1A00"/>
    <a:srgbClr val="202E54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93" d="100"/>
          <a:sy n="93" d="100"/>
        </p:scale>
        <p:origin x="75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10.2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6"/>
            <a:ext cx="8246070" cy="3664918"/>
          </a:xfrm>
        </p:spPr>
        <p:txBody>
          <a:bodyPr/>
          <a:lstStyle/>
          <a:p>
            <a:r>
              <a:rPr lang="en-IN" b="1" dirty="0"/>
              <a:t> LOAN </a:t>
            </a:r>
            <a:r>
              <a:rPr lang="en-IN" b="1" dirty="0" smtClean="0"/>
              <a:t>Relation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941052"/>
              </p:ext>
            </p:extLst>
          </p:nvPr>
        </p:nvGraphicFramePr>
        <p:xfrm>
          <a:off x="1212490" y="1689136"/>
          <a:ext cx="6854271" cy="3454364"/>
        </p:xfrm>
        <a:graphic>
          <a:graphicData uri="http://schemas.openxmlformats.org/drawingml/2006/table">
            <a:tbl>
              <a:tblPr/>
              <a:tblGrid>
                <a:gridCol w="2284757"/>
                <a:gridCol w="2284757"/>
                <a:gridCol w="2284757"/>
              </a:tblGrid>
              <a:tr h="4891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BRANCH_NAME</a:t>
                      </a:r>
                    </a:p>
                  </a:txBody>
                  <a:tcPr marL="111160" marR="111160" marT="111160" marB="111160">
                    <a:lnL w="9525" cap="flat" cmpd="sng" algn="ctr">
                      <a:solidFill>
                        <a:srgbClr val="C0A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LOAN_NO</a:t>
                      </a:r>
                    </a:p>
                  </a:txBody>
                  <a:tcPr marL="111160" marR="111160" marT="111160" marB="111160">
                    <a:lnL w="9525" cap="flat" cmpd="sng" algn="ctr">
                      <a:solidFill>
                        <a:srgbClr val="C0A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AMOUNT</a:t>
                      </a:r>
                    </a:p>
                  </a:txBody>
                  <a:tcPr marL="111160" marR="111160" marT="111160" marB="111160">
                    <a:lnL w="9525" cap="flat" cmpd="sng" algn="ctr">
                      <a:solidFill>
                        <a:srgbClr val="C0A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41499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Downtown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L-17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1000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99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Redwood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L-23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2000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1499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Perryride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L-15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1500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99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Downtown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L-14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1500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1499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Mianus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L-13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500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99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Roundhill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L-11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900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1499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Perryride</a:t>
                      </a:r>
                      <a:endParaRPr lang="en-IN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L-16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1300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8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Input</a:t>
            </a:r>
            <a:r>
              <a:rPr lang="en-IN" b="1" dirty="0" smtClean="0"/>
              <a:t>:</a:t>
            </a:r>
          </a:p>
          <a:p>
            <a:r>
              <a:rPr lang="el-GR" dirty="0"/>
              <a:t>σ </a:t>
            </a:r>
            <a:r>
              <a:rPr lang="en-IN" dirty="0"/>
              <a:t>BRANCH_NAME="</a:t>
            </a:r>
            <a:r>
              <a:rPr lang="en-IN" dirty="0" err="1"/>
              <a:t>perryride</a:t>
            </a:r>
            <a:r>
              <a:rPr lang="en-IN" dirty="0"/>
              <a:t>" (LOAN)  </a:t>
            </a:r>
          </a:p>
          <a:p>
            <a:r>
              <a:rPr lang="en-IN" b="1" dirty="0"/>
              <a:t>Output</a:t>
            </a:r>
            <a:r>
              <a:rPr lang="en-IN" b="1" dirty="0" smtClean="0"/>
              <a:t>: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46062"/>
              </p:ext>
            </p:extLst>
          </p:nvPr>
        </p:nvGraphicFramePr>
        <p:xfrm>
          <a:off x="754375" y="3029865"/>
          <a:ext cx="7047909" cy="1832459"/>
        </p:xfrm>
        <a:graphic>
          <a:graphicData uri="http://schemas.openxmlformats.org/drawingml/2006/table">
            <a:tbl>
              <a:tblPr/>
              <a:tblGrid>
                <a:gridCol w="2349303"/>
                <a:gridCol w="2349303"/>
                <a:gridCol w="2349303"/>
              </a:tblGrid>
              <a:tr h="679451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BRANCH_NAME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83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83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83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LOAN_NO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83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83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83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AMOUNT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83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83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83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576504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Perryride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L-15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1500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504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Perryride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L-16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1300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39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CUSTOMER </a:t>
            </a:r>
            <a:r>
              <a:rPr lang="en-IN" b="1" dirty="0" smtClean="0"/>
              <a:t>RELATION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762947"/>
              </p:ext>
            </p:extLst>
          </p:nvPr>
        </p:nvGraphicFramePr>
        <p:xfrm>
          <a:off x="907080" y="1960930"/>
          <a:ext cx="7047909" cy="3063240"/>
        </p:xfrm>
        <a:graphic>
          <a:graphicData uri="http://schemas.openxmlformats.org/drawingml/2006/table">
            <a:tbl>
              <a:tblPr/>
              <a:tblGrid>
                <a:gridCol w="2349303"/>
                <a:gridCol w="2349303"/>
                <a:gridCol w="234930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D082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2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2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STREET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D082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2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2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CITY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D082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2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2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Jones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Main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Harrison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Smith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North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Rye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Hays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Main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Harrison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Curry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North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Rye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Johnson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Alma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Brooklyn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Brooks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Senator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Brooklyn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Input</a:t>
            </a:r>
            <a:r>
              <a:rPr lang="en-IN" b="1" dirty="0" smtClean="0"/>
              <a:t>: </a:t>
            </a:r>
            <a:r>
              <a:rPr lang="en-IN" dirty="0"/>
              <a:t>∏ NAME, CITY (CUSTOMER)  </a:t>
            </a:r>
          </a:p>
          <a:p>
            <a:r>
              <a:rPr lang="en-IN" b="1" dirty="0"/>
              <a:t>Output</a:t>
            </a:r>
            <a:r>
              <a:rPr lang="en-IN" b="1" dirty="0" smtClean="0"/>
              <a:t>: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1734"/>
              </p:ext>
            </p:extLst>
          </p:nvPr>
        </p:nvGraphicFramePr>
        <p:xfrm>
          <a:off x="2434130" y="2084878"/>
          <a:ext cx="5802790" cy="3063240"/>
        </p:xfrm>
        <a:graphic>
          <a:graphicData uri="http://schemas.openxmlformats.org/drawingml/2006/table">
            <a:tbl>
              <a:tblPr/>
              <a:tblGrid>
                <a:gridCol w="2901395"/>
                <a:gridCol w="2901395"/>
              </a:tblGrid>
              <a:tr h="43830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E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E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E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CITY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E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E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E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7189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Jones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Harrison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89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Smith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Rye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7189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Hays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Harrison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89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Curry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Rye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7189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Johnson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Brooklyn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896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Brooks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Brooklyn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21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600" b="1" dirty="0" smtClean="0">
              <a:solidFill>
                <a:srgbClr val="990099"/>
              </a:solidFill>
            </a:endParaRPr>
          </a:p>
          <a:p>
            <a:pPr marL="0" indent="0">
              <a:buNone/>
            </a:pPr>
            <a:r>
              <a:rPr lang="en-US" sz="6600" b="1" dirty="0" smtClean="0">
                <a:solidFill>
                  <a:srgbClr val="990099"/>
                </a:solidFill>
              </a:rPr>
              <a:t>Practice Questions</a:t>
            </a:r>
            <a:endParaRPr lang="en-IN" sz="6600" b="1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8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264470"/>
              </p:ext>
            </p:extLst>
          </p:nvPr>
        </p:nvGraphicFramePr>
        <p:xfrm>
          <a:off x="448965" y="1655520"/>
          <a:ext cx="3676660" cy="3429000"/>
        </p:xfrm>
        <a:graphic>
          <a:graphicData uri="http://schemas.openxmlformats.org/drawingml/2006/table">
            <a:tbl>
              <a:tblPr/>
              <a:tblGrid>
                <a:gridCol w="1985165"/>
                <a:gridCol w="1691495"/>
              </a:tblGrid>
              <a:tr h="3132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CUSTOMER_NAME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858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58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58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ACCOUNT_NO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858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58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58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4709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Johnson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A-101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9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Smith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A-121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4709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Mayes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A-321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9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Turner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A-176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4709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Johnson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A-273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9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Jones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A-472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4709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Lindsay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A-284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9995" y="1335904"/>
            <a:ext cx="47701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DEPOSITOR RELATION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503734"/>
              </p:ext>
            </p:extLst>
          </p:nvPr>
        </p:nvGraphicFramePr>
        <p:xfrm>
          <a:off x="4874269" y="1627108"/>
          <a:ext cx="3695908" cy="3400757"/>
        </p:xfrm>
        <a:graphic>
          <a:graphicData uri="http://schemas.openxmlformats.org/drawingml/2006/table">
            <a:tbl>
              <a:tblPr/>
              <a:tblGrid>
                <a:gridCol w="1847954"/>
                <a:gridCol w="1847954"/>
              </a:tblGrid>
              <a:tr h="44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CUSTOMER_NAME</a:t>
                      </a:r>
                    </a:p>
                  </a:txBody>
                  <a:tcPr marL="111160" marR="111160" marT="111160" marB="111160">
                    <a:lnL w="9525" cap="flat" cmpd="sng" algn="ctr">
                      <a:solidFill>
                        <a:srgbClr val="A8C3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C3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C3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LOAN_NO</a:t>
                      </a:r>
                    </a:p>
                  </a:txBody>
                  <a:tcPr marL="111160" marR="111160" marT="111160" marB="111160">
                    <a:lnL w="9525" cap="flat" cmpd="sng" algn="ctr">
                      <a:solidFill>
                        <a:srgbClr val="A8C3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C3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C3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7692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Jones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L-17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692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Smith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L-23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7692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Hayes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L-15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692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Jackson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L-14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7692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Curry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L-93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692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Smith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L-11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7692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Williams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L-17</a:t>
                      </a:r>
                    </a:p>
                  </a:txBody>
                  <a:tcPr marL="74106" marR="74106" marT="74106" marB="7410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30115" y="1197404"/>
            <a:ext cx="351221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ter-bold"/>
              </a:rPr>
              <a:t>BORROW RELATION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5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7405"/>
            <a:ext cx="9143999" cy="3512213"/>
          </a:xfrm>
        </p:spPr>
        <p:txBody>
          <a:bodyPr/>
          <a:lstStyle/>
          <a:p>
            <a:r>
              <a:rPr lang="en-IN" b="1" dirty="0"/>
              <a:t>Input</a:t>
            </a:r>
            <a:r>
              <a:rPr lang="en-IN" b="1" dirty="0" smtClean="0"/>
              <a:t>:</a:t>
            </a:r>
          </a:p>
          <a:p>
            <a:r>
              <a:rPr lang="en-IN" sz="1800" b="1" dirty="0">
                <a:solidFill>
                  <a:schemeClr val="accent6"/>
                </a:solidFill>
              </a:rPr>
              <a:t>∏ CUSTOMER_NAME (BORROW) ∪ ∏ CUSTOMER_NAME (DEPOSITOR</a:t>
            </a:r>
            <a:r>
              <a:rPr lang="en-IN" sz="1800" b="1" dirty="0" smtClean="0">
                <a:solidFill>
                  <a:schemeClr val="accent6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/>
                </a:solidFill>
              </a:rPr>
              <a:t>  </a:t>
            </a:r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95466"/>
              </p:ext>
            </p:extLst>
          </p:nvPr>
        </p:nvGraphicFramePr>
        <p:xfrm>
          <a:off x="2434130" y="1960930"/>
          <a:ext cx="5014786" cy="3258696"/>
        </p:xfrm>
        <a:graphic>
          <a:graphicData uri="http://schemas.openxmlformats.org/drawingml/2006/table">
            <a:tbl>
              <a:tblPr/>
              <a:tblGrid>
                <a:gridCol w="5014786"/>
              </a:tblGrid>
              <a:tr h="3374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CUSTOMER_NAME</a:t>
                      </a:r>
                    </a:p>
                  </a:txBody>
                  <a:tcPr marL="81328" marR="81328" marT="81328" marB="81328">
                    <a:lnL w="9525" cap="flat" cmpd="sng" algn="ctr">
                      <a:solidFill>
                        <a:srgbClr val="B825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25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25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2845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Johnson</a:t>
                      </a:r>
                    </a:p>
                  </a:txBody>
                  <a:tcPr marL="54218" marR="54218" marT="54218" marB="5421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5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Smith</a:t>
                      </a:r>
                    </a:p>
                  </a:txBody>
                  <a:tcPr marL="54218" marR="54218" marT="54218" marB="5421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845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Hayes</a:t>
                      </a:r>
                    </a:p>
                  </a:txBody>
                  <a:tcPr marL="54218" marR="54218" marT="54218" marB="5421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5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Turner</a:t>
                      </a:r>
                    </a:p>
                  </a:txBody>
                  <a:tcPr marL="54218" marR="54218" marT="54218" marB="5421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845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Jones</a:t>
                      </a:r>
                    </a:p>
                  </a:txBody>
                  <a:tcPr marL="54218" marR="54218" marT="54218" marB="5421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5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Lindsay</a:t>
                      </a:r>
                    </a:p>
                  </a:txBody>
                  <a:tcPr marL="54218" marR="54218" marT="54218" marB="5421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845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Jackson</a:t>
                      </a:r>
                    </a:p>
                  </a:txBody>
                  <a:tcPr marL="54218" marR="54218" marT="54218" marB="5421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5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Curry</a:t>
                      </a:r>
                    </a:p>
                  </a:txBody>
                  <a:tcPr marL="54218" marR="54218" marT="54218" marB="5421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845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Williams</a:t>
                      </a:r>
                    </a:p>
                  </a:txBody>
                  <a:tcPr marL="54218" marR="54218" marT="54218" marB="5421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5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Mayes</a:t>
                      </a:r>
                    </a:p>
                  </a:txBody>
                  <a:tcPr marL="54218" marR="54218" marT="54218" marB="5421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2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398774" cy="3512213"/>
          </a:xfrm>
        </p:spPr>
        <p:txBody>
          <a:bodyPr/>
          <a:lstStyle/>
          <a:p>
            <a:r>
              <a:rPr lang="en-US" dirty="0"/>
              <a:t>Using the above DEPOSITOR table and BORROW </a:t>
            </a:r>
            <a:r>
              <a:rPr lang="en-US" dirty="0" smtClean="0"/>
              <a:t>table</a:t>
            </a:r>
          </a:p>
          <a:p>
            <a:r>
              <a:rPr lang="en-IN" b="1" dirty="0"/>
              <a:t>Input</a:t>
            </a:r>
            <a:r>
              <a:rPr lang="en-IN" b="1" dirty="0" smtClean="0"/>
              <a:t>:</a:t>
            </a:r>
          </a:p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∏ CUSTOMER_NAME (BORROW) ∩ ∏ CUSTOMER_NAME (DEPOSITOR)</a:t>
            </a:r>
            <a:r>
              <a:rPr lang="en-IN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 </a:t>
            </a:r>
            <a:r>
              <a:rPr lang="en-IN" b="1" dirty="0"/>
              <a:t>Output: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49534"/>
              </p:ext>
            </p:extLst>
          </p:nvPr>
        </p:nvGraphicFramePr>
        <p:xfrm>
          <a:off x="1059785" y="3509596"/>
          <a:ext cx="7047909" cy="1447800"/>
        </p:xfrm>
        <a:graphic>
          <a:graphicData uri="http://schemas.openxmlformats.org/drawingml/2006/table">
            <a:tbl>
              <a:tblPr/>
              <a:tblGrid>
                <a:gridCol w="7047909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CUSTOMER_NAME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E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E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Jones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6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350110"/>
            <a:ext cx="9000445" cy="3512213"/>
          </a:xfrm>
        </p:spPr>
        <p:txBody>
          <a:bodyPr/>
          <a:lstStyle/>
          <a:p>
            <a:r>
              <a:rPr lang="en-IN" b="1" dirty="0"/>
              <a:t>Input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2"/>
                </a:solidFill>
              </a:rPr>
              <a:t>∏ CUSTOMER_NAME (BORROW) </a:t>
            </a:r>
            <a:r>
              <a:rPr lang="en-IN" sz="2000" b="1" dirty="0" smtClean="0">
                <a:solidFill>
                  <a:schemeClr val="accent2"/>
                </a:solidFill>
              </a:rPr>
              <a:t>- ∏</a:t>
            </a:r>
            <a:r>
              <a:rPr lang="en-IN" sz="2000" b="1" dirty="0">
                <a:solidFill>
                  <a:schemeClr val="accent2"/>
                </a:solidFill>
              </a:rPr>
              <a:t> CUSTOMER_NAME (DEPOSITOR</a:t>
            </a:r>
            <a:r>
              <a:rPr lang="en-IN" sz="2000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/>
                </a:solidFill>
              </a:rPr>
              <a:t>  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01809"/>
              </p:ext>
            </p:extLst>
          </p:nvPr>
        </p:nvGraphicFramePr>
        <p:xfrm>
          <a:off x="1059785" y="2419045"/>
          <a:ext cx="7047909" cy="2362200"/>
        </p:xfrm>
        <a:graphic>
          <a:graphicData uri="http://schemas.openxmlformats.org/drawingml/2006/table">
            <a:tbl>
              <a:tblPr/>
              <a:tblGrid>
                <a:gridCol w="7047909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CUSTOMER_NAME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8E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E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E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Jackson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Hayes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Willians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71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EMPLOYEE</a:t>
            </a:r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57051"/>
              </p:ext>
            </p:extLst>
          </p:nvPr>
        </p:nvGraphicFramePr>
        <p:xfrm>
          <a:off x="143555" y="2419045"/>
          <a:ext cx="4275741" cy="1832459"/>
        </p:xfrm>
        <a:graphic>
          <a:graphicData uri="http://schemas.openxmlformats.org/drawingml/2006/table">
            <a:tbl>
              <a:tblPr/>
              <a:tblGrid>
                <a:gridCol w="1221640"/>
                <a:gridCol w="1628854"/>
                <a:gridCol w="1425247"/>
              </a:tblGrid>
              <a:tr h="516848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EMP_ID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5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5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5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EMP_NAME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5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5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5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EMP_DEPT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5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5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5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43853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Smith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53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Harry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3853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John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793640" y="1419188"/>
            <a:ext cx="3043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9888"/>
              </p:ext>
            </p:extLst>
          </p:nvPr>
        </p:nvGraphicFramePr>
        <p:xfrm>
          <a:off x="5182820" y="2412827"/>
          <a:ext cx="3676660" cy="1783080"/>
        </p:xfrm>
        <a:graphic>
          <a:graphicData uri="http://schemas.openxmlformats.org/drawingml/2006/table">
            <a:tbl>
              <a:tblPr/>
              <a:tblGrid>
                <a:gridCol w="1838330"/>
                <a:gridCol w="1838330"/>
              </a:tblGrid>
              <a:tr h="418094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DEPT_NO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70AA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A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A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DEPT_NAME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70AA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A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A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5474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Marketing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74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Sales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54746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Legal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7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0" cy="3946095"/>
          </a:xfrm>
        </p:spPr>
        <p:txBody>
          <a:bodyPr/>
          <a:lstStyle/>
          <a:p>
            <a:r>
              <a:rPr lang="en-IN" b="1" dirty="0"/>
              <a:t>Input</a:t>
            </a:r>
            <a:r>
              <a:rPr lang="en-IN" b="1" dirty="0" smtClean="0"/>
              <a:t>: </a:t>
            </a:r>
            <a:r>
              <a:rPr lang="en-IN" b="1" dirty="0">
                <a:solidFill>
                  <a:schemeClr val="accent2"/>
                </a:solidFill>
              </a:rPr>
              <a:t>EMPLOYEE X DEPARTMENT</a:t>
            </a:r>
            <a:r>
              <a:rPr lang="en-IN" dirty="0"/>
              <a:t>  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07400"/>
              </p:ext>
            </p:extLst>
          </p:nvPr>
        </p:nvGraphicFramePr>
        <p:xfrm>
          <a:off x="1670604" y="1775575"/>
          <a:ext cx="6566315" cy="3394076"/>
        </p:xfrm>
        <a:graphic>
          <a:graphicData uri="http://schemas.openxmlformats.org/drawingml/2006/table">
            <a:tbl>
              <a:tblPr/>
              <a:tblGrid>
                <a:gridCol w="1313263"/>
                <a:gridCol w="1313263"/>
                <a:gridCol w="1313263"/>
                <a:gridCol w="1313263"/>
                <a:gridCol w="1313263"/>
              </a:tblGrid>
              <a:tr h="571280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EMP_ID</a:t>
                      </a:r>
                    </a:p>
                  </a:txBody>
                  <a:tcPr marL="84012" marR="84012" marT="84012" marB="84012">
                    <a:lnL w="9525" cap="flat" cmpd="sng" algn="ctr">
                      <a:solidFill>
                        <a:srgbClr val="007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EMP_NAME</a:t>
                      </a:r>
                    </a:p>
                  </a:txBody>
                  <a:tcPr marL="84012" marR="84012" marT="84012" marB="84012">
                    <a:lnL w="9525" cap="flat" cmpd="sng" algn="ctr">
                      <a:solidFill>
                        <a:srgbClr val="007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EMP_DEPT</a:t>
                      </a:r>
                    </a:p>
                  </a:txBody>
                  <a:tcPr marL="84012" marR="84012" marT="84012" marB="84012">
                    <a:lnL w="9525" cap="flat" cmpd="sng" algn="ctr">
                      <a:solidFill>
                        <a:srgbClr val="007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DEPT_NO</a:t>
                      </a:r>
                    </a:p>
                  </a:txBody>
                  <a:tcPr marL="84012" marR="84012" marT="84012" marB="84012">
                    <a:lnL w="9525" cap="flat" cmpd="sng" algn="ctr">
                      <a:solidFill>
                        <a:srgbClr val="007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DEPT_NAME</a:t>
                      </a:r>
                    </a:p>
                  </a:txBody>
                  <a:tcPr marL="84012" marR="84012" marT="84012" marB="84012">
                    <a:lnL w="9525" cap="flat" cmpd="sng" algn="ctr">
                      <a:solidFill>
                        <a:srgbClr val="007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1364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Smith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Marketing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64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Smith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Sales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1364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Smith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Legal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64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Harry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Marketing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1364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Harry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Sales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64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Harry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Legal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1364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John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Marketing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64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John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Sales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1364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John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Legal</a:t>
                      </a:r>
                    </a:p>
                  </a:txBody>
                  <a:tcPr marL="56008" marR="56008" marT="56008" marB="5600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46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ρ(</a:t>
            </a:r>
            <a:r>
              <a:rPr lang="en-IN" dirty="0" smtClean="0"/>
              <a:t>Student1</a:t>
            </a:r>
            <a:r>
              <a:rPr lang="en-IN" dirty="0"/>
              <a:t>, </a:t>
            </a:r>
            <a:r>
              <a:rPr lang="en-IN" dirty="0" smtClean="0"/>
              <a:t>Student1)</a:t>
            </a:r>
          </a:p>
          <a:p>
            <a:r>
              <a:rPr lang="en-IN" b="1" dirty="0"/>
              <a:t>rho</a:t>
            </a:r>
            <a:r>
              <a:rPr lang="en-IN" dirty="0"/>
              <a:t> (</a:t>
            </a:r>
            <a:r>
              <a:rPr lang="el-GR" dirty="0"/>
              <a:t>ρ</a:t>
            </a:r>
            <a:r>
              <a:rPr lang="el-GR" dirty="0" smtClean="0"/>
              <a:t>)</a:t>
            </a:r>
            <a:r>
              <a:rPr lang="en-IN" dirty="0"/>
              <a:t>  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Student			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		Student 1	</a:t>
            </a:r>
            <a:endParaRPr lang="en-IN" b="1" dirty="0">
              <a:solidFill>
                <a:schemeClr val="accent5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534742"/>
              </p:ext>
            </p:extLst>
          </p:nvPr>
        </p:nvGraphicFramePr>
        <p:xfrm>
          <a:off x="448965" y="3029864"/>
          <a:ext cx="4275741" cy="183245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21640"/>
                <a:gridCol w="1628854"/>
                <a:gridCol w="1425247"/>
              </a:tblGrid>
              <a:tr h="516848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effectLst/>
                        </a:rPr>
                        <a:t>Std_Id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effectLst/>
                        </a:rPr>
                        <a:t>Std_Name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effectLst/>
                        </a:rPr>
                        <a:t>Section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</a:tr>
              <a:tr h="43853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1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Smith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A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43853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2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Harry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C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43853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3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John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B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9473"/>
              </p:ext>
            </p:extLst>
          </p:nvPr>
        </p:nvGraphicFramePr>
        <p:xfrm>
          <a:off x="4868259" y="3029864"/>
          <a:ext cx="4275741" cy="183245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21640"/>
                <a:gridCol w="1628854"/>
                <a:gridCol w="1425247"/>
              </a:tblGrid>
              <a:tr h="516848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effectLst/>
                        </a:rPr>
                        <a:t>Std_Id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effectLst/>
                        </a:rPr>
                        <a:t>Std_Name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effectLst/>
                        </a:rPr>
                        <a:t>Section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</a:tr>
              <a:tr h="43853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1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Smith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A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43853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2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Harry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C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438537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3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John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B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59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On-screen Show (16:9)</PresentationFormat>
  <Paragraphs>243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inter-bold</vt:lpstr>
      <vt:lpstr>inter-regular</vt:lpstr>
      <vt:lpstr>Times New Roman</vt:lpstr>
      <vt:lpstr>Times New Roman</vt:lpstr>
      <vt:lpstr>Office Theme</vt:lpstr>
      <vt:lpstr>  Relational Algebra</vt:lpstr>
      <vt:lpstr>PowerPoint Presentation</vt:lpstr>
      <vt:lpstr>Question 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2023-09-25T04:46:36Z</dcterms:modified>
</cp:coreProperties>
</file>