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256" r:id="rId2"/>
    <p:sldId id="311" r:id="rId3"/>
    <p:sldId id="338" r:id="rId4"/>
    <p:sldId id="339" r:id="rId5"/>
    <p:sldId id="340" r:id="rId6"/>
    <p:sldId id="341" r:id="rId7"/>
    <p:sldId id="313" r:id="rId8"/>
    <p:sldId id="322" r:id="rId9"/>
    <p:sldId id="323" r:id="rId10"/>
    <p:sldId id="315" r:id="rId11"/>
    <p:sldId id="316" r:id="rId12"/>
    <p:sldId id="324" r:id="rId13"/>
    <p:sldId id="325" r:id="rId14"/>
    <p:sldId id="342" r:id="rId15"/>
    <p:sldId id="326" r:id="rId16"/>
    <p:sldId id="327" r:id="rId17"/>
    <p:sldId id="343" r:id="rId18"/>
    <p:sldId id="328" r:id="rId19"/>
    <p:sldId id="329" r:id="rId20"/>
    <p:sldId id="344" r:id="rId21"/>
    <p:sldId id="333" r:id="rId22"/>
    <p:sldId id="319" r:id="rId23"/>
    <p:sldId id="320" r:id="rId24"/>
    <p:sldId id="321" r:id="rId25"/>
    <p:sldId id="334" r:id="rId26"/>
    <p:sldId id="345" r:id="rId27"/>
    <p:sldId id="335" r:id="rId28"/>
    <p:sldId id="336" r:id="rId29"/>
    <p:sldId id="346" r:id="rId30"/>
    <p:sldId id="330" r:id="rId31"/>
    <p:sldId id="331" r:id="rId32"/>
    <p:sldId id="332" r:id="rId33"/>
    <p:sldId id="293"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5EEC3C"/>
    <a:srgbClr val="CC0099"/>
    <a:srgbClr val="C79E37"/>
    <a:srgbClr val="FE9202"/>
    <a:srgbClr val="FF2549"/>
    <a:srgbClr val="007033"/>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3" d="100"/>
          <a:sy n="93" d="100"/>
        </p:scale>
        <p:origin x="750"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24-09-2023</a:t>
            </a:fld>
            <a:endParaRPr lang="en-IN"/>
          </a:p>
        </p:txBody>
      </p:sp>
      <p:sp>
        <p:nvSpPr>
          <p:cNvPr id="4" name="Footer Placeholder 3">
            <a:extLst>
              <a:ext uri="{FF2B5EF4-FFF2-40B4-BE49-F238E27FC236}">
                <a16:creationId xmlns=""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Relational </a:t>
            </a:r>
            <a:r>
              <a:rPr lang="en-US" dirty="0" smtClean="0">
                <a:solidFill>
                  <a:schemeClr val="tx2">
                    <a:lumMod val="75000"/>
                  </a:schemeClr>
                </a:solidFill>
                <a:latin typeface="Times New Roman" panose="02020603050405020304" pitchFamily="18" charset="0"/>
                <a:cs typeface="Times New Roman" panose="02020603050405020304" pitchFamily="18" charset="0"/>
              </a:rPr>
              <a:t>Algebra</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10</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Algebra </a:t>
            </a:r>
          </a:p>
        </p:txBody>
      </p:sp>
      <p:sp>
        <p:nvSpPr>
          <p:cNvPr id="3" name="Content Placeholder 2">
            <a:extLst>
              <a:ext uri="{FF2B5EF4-FFF2-40B4-BE49-F238E27FC236}">
                <a16:creationId xmlns="" xmlns:a16="http://schemas.microsoft.com/office/drawing/2014/main" id="{1B19CF09-37FF-43BB-AC5F-9D9385D26B5A}"/>
              </a:ext>
            </a:extLst>
          </p:cNvPr>
          <p:cNvSpPr>
            <a:spLocks noGrp="1"/>
          </p:cNvSpPr>
          <p:nvPr>
            <p:ph idx="1"/>
          </p:nvPr>
        </p:nvSpPr>
        <p:spPr>
          <a:xfrm>
            <a:off x="143554" y="1192735"/>
            <a:ext cx="8551481" cy="3946094"/>
          </a:xfrm>
        </p:spPr>
        <p:txBody>
          <a:bodyPr>
            <a:noAutofit/>
          </a:bodyPr>
          <a:lstStyle/>
          <a:p>
            <a:pPr algn="just"/>
            <a:r>
              <a:rPr lang="en-US" sz="1600" dirty="0"/>
              <a:t>The relational algebraic operations can be divided into set oriented operations and relational oriented operations.</a:t>
            </a:r>
          </a:p>
          <a:p>
            <a:pPr marL="0" indent="0" algn="just">
              <a:buNone/>
            </a:pPr>
            <a:r>
              <a:rPr lang="en-US" sz="1600" dirty="0" smtClean="0"/>
              <a:t>Set </a:t>
            </a:r>
            <a:r>
              <a:rPr lang="en-US" sz="1600" dirty="0"/>
              <a:t>oriented operations include the following:</a:t>
            </a:r>
          </a:p>
          <a:p>
            <a:pPr algn="just"/>
            <a:r>
              <a:rPr lang="en-IN" sz="1600" b="1" dirty="0">
                <a:solidFill>
                  <a:srgbClr val="CC0099"/>
                </a:solidFill>
              </a:rPr>
              <a:t>Union</a:t>
            </a:r>
          </a:p>
          <a:p>
            <a:pPr algn="just"/>
            <a:r>
              <a:rPr lang="en-IN" sz="1600" b="1" dirty="0">
                <a:solidFill>
                  <a:srgbClr val="CC0099"/>
                </a:solidFill>
              </a:rPr>
              <a:t>Intersection</a:t>
            </a:r>
          </a:p>
          <a:p>
            <a:pPr algn="just"/>
            <a:r>
              <a:rPr lang="en-IN" sz="1600" b="1" dirty="0">
                <a:solidFill>
                  <a:srgbClr val="CC0099"/>
                </a:solidFill>
              </a:rPr>
              <a:t>Set difference</a:t>
            </a:r>
          </a:p>
          <a:p>
            <a:pPr marL="0" indent="0" algn="just">
              <a:buNone/>
            </a:pPr>
            <a:r>
              <a:rPr lang="en-IN" sz="1600" dirty="0" smtClean="0"/>
              <a:t>Relational </a:t>
            </a:r>
            <a:r>
              <a:rPr lang="en-IN" sz="1600" dirty="0"/>
              <a:t>oriented operation include the following</a:t>
            </a:r>
          </a:p>
          <a:p>
            <a:pPr algn="just"/>
            <a:r>
              <a:rPr lang="en-IN" sz="1600" b="1" dirty="0">
                <a:solidFill>
                  <a:srgbClr val="007033"/>
                </a:solidFill>
              </a:rPr>
              <a:t>Select</a:t>
            </a:r>
          </a:p>
          <a:p>
            <a:pPr algn="just"/>
            <a:r>
              <a:rPr lang="en-IN" sz="1600" b="1" dirty="0">
                <a:solidFill>
                  <a:srgbClr val="007033"/>
                </a:solidFill>
              </a:rPr>
              <a:t>Project</a:t>
            </a:r>
          </a:p>
          <a:p>
            <a:pPr algn="just"/>
            <a:r>
              <a:rPr lang="en-IN" sz="1600" b="1" dirty="0" smtClean="0">
                <a:solidFill>
                  <a:srgbClr val="007033"/>
                </a:solidFill>
              </a:rPr>
              <a:t>Rename</a:t>
            </a:r>
          </a:p>
          <a:p>
            <a:pPr algn="just"/>
            <a:r>
              <a:rPr lang="en-US" sz="1600" b="1" dirty="0" smtClean="0">
                <a:solidFill>
                  <a:srgbClr val="007033"/>
                </a:solidFill>
              </a:rPr>
              <a:t>Cartesian Product</a:t>
            </a:r>
            <a:endParaRPr lang="en-IN" sz="1600" b="1" dirty="0">
              <a:solidFill>
                <a:srgbClr val="007033"/>
              </a:solidFill>
            </a:endParaRPr>
          </a:p>
          <a:p>
            <a:pPr algn="just"/>
            <a:r>
              <a:rPr lang="en-IN" sz="1600" b="1" dirty="0">
                <a:solidFill>
                  <a:srgbClr val="007033"/>
                </a:solidFill>
              </a:rPr>
              <a:t>Division</a:t>
            </a:r>
          </a:p>
          <a:p>
            <a:pPr algn="just"/>
            <a:r>
              <a:rPr lang="en-IN" sz="1600" b="1" dirty="0">
                <a:solidFill>
                  <a:srgbClr val="007033"/>
                </a:solidFill>
              </a:rPr>
              <a:t>Join</a:t>
            </a:r>
          </a:p>
        </p:txBody>
      </p:sp>
    </p:spTree>
    <p:extLst>
      <p:ext uri="{BB962C8B-B14F-4D97-AF65-F5344CB8AC3E}">
        <p14:creationId xmlns:p14="http://schemas.microsoft.com/office/powerpoint/2010/main" val="251551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down)">
                                      <p:cBhvr>
                                        <p:cTn id="3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Algebra </a:t>
            </a:r>
          </a:p>
        </p:txBody>
      </p:sp>
      <p:graphicFrame>
        <p:nvGraphicFramePr>
          <p:cNvPr id="4" name="Table 4">
            <a:extLst>
              <a:ext uri="{FF2B5EF4-FFF2-40B4-BE49-F238E27FC236}">
                <a16:creationId xmlns="" xmlns:a16="http://schemas.microsoft.com/office/drawing/2014/main" id="{F0C5290E-544A-45F9-B887-A4F808636483}"/>
              </a:ext>
            </a:extLst>
          </p:cNvPr>
          <p:cNvGraphicFramePr>
            <a:graphicFrameLocks noGrp="1"/>
          </p:cNvGraphicFramePr>
          <p:nvPr>
            <p:extLst>
              <p:ext uri="{D42A27DB-BD31-4B8C-83A1-F6EECF244321}">
                <p14:modId xmlns:p14="http://schemas.microsoft.com/office/powerpoint/2010/main" val="1329670335"/>
              </p:ext>
            </p:extLst>
          </p:nvPr>
        </p:nvGraphicFramePr>
        <p:xfrm>
          <a:off x="601669" y="1502815"/>
          <a:ext cx="7787956" cy="3206804"/>
        </p:xfrm>
        <a:graphic>
          <a:graphicData uri="http://schemas.openxmlformats.org/drawingml/2006/table">
            <a:tbl>
              <a:tblPr firstRow="1" bandRow="1">
                <a:tableStyleId>{5C22544A-7EE6-4342-B048-85BDC9FD1C3A}</a:tableStyleId>
              </a:tblPr>
              <a:tblGrid>
                <a:gridCol w="3893978">
                  <a:extLst>
                    <a:ext uri="{9D8B030D-6E8A-4147-A177-3AD203B41FA5}">
                      <a16:colId xmlns="" xmlns:a16="http://schemas.microsoft.com/office/drawing/2014/main" val="1450977349"/>
                    </a:ext>
                  </a:extLst>
                </a:gridCol>
                <a:gridCol w="3893978">
                  <a:extLst>
                    <a:ext uri="{9D8B030D-6E8A-4147-A177-3AD203B41FA5}">
                      <a16:colId xmlns="" xmlns:a16="http://schemas.microsoft.com/office/drawing/2014/main" val="1597212079"/>
                    </a:ext>
                  </a:extLst>
                </a:gridCol>
              </a:tblGrid>
              <a:tr h="716414">
                <a:tc>
                  <a:txBody>
                    <a:bodyPr/>
                    <a:lstStyle/>
                    <a:p>
                      <a:r>
                        <a:rPr lang="en-IN" dirty="0">
                          <a:latin typeface="Times New Roman" panose="02020603050405020304" pitchFamily="18" charset="0"/>
                          <a:cs typeface="Times New Roman" panose="02020603050405020304" pitchFamily="18" charset="0"/>
                        </a:rPr>
                        <a:t>Fundamental operations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Derived operations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118087705"/>
                  </a:ext>
                </a:extLst>
              </a:tr>
              <a:tr h="415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Union</a:t>
                      </a:r>
                      <a:endParaRPr lang="en-IN" dirty="0" smtClean="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Intersection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68679064"/>
                  </a:ext>
                </a:extLst>
              </a:tr>
              <a:tr h="415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Set difference</a:t>
                      </a:r>
                      <a:endParaRPr lang="en-IN" dirty="0" smtClean="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Division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77273766"/>
                  </a:ext>
                </a:extLst>
              </a:tr>
              <a:tr h="415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Cartesian Product</a:t>
                      </a:r>
                      <a:endParaRPr lang="en-IN"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Natural Join</a:t>
                      </a:r>
                      <a:endParaRPr lang="en-IN"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431356898"/>
                  </a:ext>
                </a:extLst>
              </a:tr>
              <a:tr h="415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Rename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 xmlns:a16="http://schemas.microsoft.com/office/drawing/2014/main" val="1950525226"/>
                  </a:ext>
                </a:extLst>
              </a:tr>
              <a:tr h="415065">
                <a:tc>
                  <a:txBody>
                    <a:bodyPr/>
                    <a:lstStyle/>
                    <a:p>
                      <a:r>
                        <a:rPr lang="en-US" dirty="0" smtClean="0">
                          <a:latin typeface="Times New Roman" panose="02020603050405020304" pitchFamily="18" charset="0"/>
                          <a:cs typeface="Times New Roman" panose="02020603050405020304" pitchFamily="18" charset="0"/>
                        </a:rPr>
                        <a:t>Select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45941565"/>
                  </a:ext>
                </a:extLst>
              </a:tr>
              <a:tr h="415065">
                <a:tc>
                  <a:txBody>
                    <a:bodyPr/>
                    <a:lstStyle/>
                    <a:p>
                      <a:r>
                        <a:rPr lang="en-US" dirty="0" smtClean="0">
                          <a:latin typeface="Times New Roman" panose="02020603050405020304" pitchFamily="18" charset="0"/>
                          <a:cs typeface="Times New Roman" panose="02020603050405020304" pitchFamily="18" charset="0"/>
                        </a:rPr>
                        <a:t>Project</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673023110"/>
                  </a:ext>
                </a:extLst>
              </a:tr>
            </a:tbl>
          </a:graphicData>
        </a:graphic>
      </p:graphicFrame>
    </p:spTree>
    <p:extLst>
      <p:ext uri="{BB962C8B-B14F-4D97-AF65-F5344CB8AC3E}">
        <p14:creationId xmlns:p14="http://schemas.microsoft.com/office/powerpoint/2010/main" val="129323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IN" b="1" dirty="0">
                <a:effectLst/>
              </a:rPr>
              <a:t>Union operation (</a:t>
            </a:r>
            <a:r>
              <a:rPr lang="el-GR" b="1" dirty="0">
                <a:effectLst/>
              </a:rPr>
              <a:t>υ)</a:t>
            </a:r>
          </a:p>
        </p:txBody>
      </p:sp>
      <p:sp>
        <p:nvSpPr>
          <p:cNvPr id="3" name="Content Placeholder 2"/>
          <p:cNvSpPr>
            <a:spLocks noGrp="1"/>
          </p:cNvSpPr>
          <p:nvPr>
            <p:ph idx="1"/>
          </p:nvPr>
        </p:nvSpPr>
        <p:spPr/>
        <p:txBody>
          <a:bodyPr>
            <a:normAutofit fontScale="92500" lnSpcReduction="20000"/>
          </a:bodyPr>
          <a:lstStyle/>
          <a:p>
            <a:r>
              <a:rPr lang="en-US" dirty="0"/>
              <a:t>UNION is symbolized by </a:t>
            </a:r>
            <a:r>
              <a:rPr lang="en-US" b="1" dirty="0">
                <a:solidFill>
                  <a:srgbClr val="C00000"/>
                </a:solidFill>
              </a:rPr>
              <a:t>∪</a:t>
            </a:r>
            <a:r>
              <a:rPr lang="en-US" dirty="0"/>
              <a:t> symbol. It includes all tuples that are in tables A or in B. It also eliminates </a:t>
            </a:r>
            <a:r>
              <a:rPr lang="en-US" dirty="0">
                <a:solidFill>
                  <a:srgbClr val="990099"/>
                </a:solidFill>
              </a:rPr>
              <a:t>duplicate</a:t>
            </a:r>
            <a:r>
              <a:rPr lang="en-US" dirty="0"/>
              <a:t> tuples. So, set A UNION set B would be expressed as:</a:t>
            </a:r>
          </a:p>
          <a:p>
            <a:r>
              <a:rPr lang="en-US" dirty="0"/>
              <a:t>The result &lt;- A ∪ B</a:t>
            </a:r>
          </a:p>
          <a:p>
            <a:r>
              <a:rPr lang="en-US" dirty="0"/>
              <a:t>For a union operation to be valid, the following conditions must hold –</a:t>
            </a:r>
          </a:p>
          <a:p>
            <a:r>
              <a:rPr lang="en-US" dirty="0">
                <a:solidFill>
                  <a:srgbClr val="007033"/>
                </a:solidFill>
              </a:rPr>
              <a:t>R and S must be the same number of attributes.</a:t>
            </a:r>
          </a:p>
          <a:p>
            <a:r>
              <a:rPr lang="en-US" dirty="0">
                <a:solidFill>
                  <a:srgbClr val="007033"/>
                </a:solidFill>
              </a:rPr>
              <a:t>Attribute domains need to be compatible.</a:t>
            </a:r>
          </a:p>
          <a:p>
            <a:r>
              <a:rPr lang="en-US" dirty="0">
                <a:solidFill>
                  <a:srgbClr val="007033"/>
                </a:solidFill>
              </a:rPr>
              <a:t>Duplicate tuples should be automatically removed.</a:t>
            </a:r>
          </a:p>
          <a:p>
            <a:endParaRPr lang="en-IN" dirty="0"/>
          </a:p>
        </p:txBody>
      </p:sp>
    </p:spTree>
    <p:extLst>
      <p:ext uri="{BB962C8B-B14F-4D97-AF65-F5344CB8AC3E}">
        <p14:creationId xmlns:p14="http://schemas.microsoft.com/office/powerpoint/2010/main" val="269869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r>
              <a:rPr lang="en-IN" dirty="0">
                <a:effectLst/>
              </a:rPr>
              <a:t>Example</a:t>
            </a:r>
            <a:endParaRPr lang="en-IN" dirty="0"/>
          </a:p>
        </p:txBody>
      </p:sp>
      <p:sp>
        <p:nvSpPr>
          <p:cNvPr id="3" name="Content Placeholder 2"/>
          <p:cNvSpPr>
            <a:spLocks noGrp="1"/>
          </p:cNvSpPr>
          <p:nvPr>
            <p:ph idx="1"/>
          </p:nvPr>
        </p:nvSpPr>
        <p:spPr>
          <a:xfrm>
            <a:off x="143555" y="1197406"/>
            <a:ext cx="8551481" cy="3664918"/>
          </a:xfrm>
        </p:spPr>
        <p:txBody>
          <a:bodyPr/>
          <a:lstStyle/>
          <a:p>
            <a:r>
              <a:rPr lang="en-IN" dirty="0"/>
              <a:t>Consider the following tables</a:t>
            </a:r>
            <a:r>
              <a:rPr lang="en-IN" dirty="0" smtClean="0"/>
              <a:t>.</a:t>
            </a:r>
          </a:p>
          <a:p>
            <a:r>
              <a:rPr lang="en-US" sz="1400" b="1" dirty="0" smtClean="0"/>
              <a:t>Table A 					Table B</a:t>
            </a:r>
            <a:endParaRPr lang="en-IN" sz="1400" b="1" dirty="0"/>
          </a:p>
          <a:p>
            <a:endParaRPr lang="en-IN" dirty="0" smtClean="0"/>
          </a:p>
          <a:p>
            <a:endParaRPr lang="en-US" dirty="0" smtClean="0"/>
          </a:p>
          <a:p>
            <a:pPr marL="0" indent="0">
              <a:buNone/>
            </a:pPr>
            <a:r>
              <a:rPr lang="en-US" dirty="0">
                <a:solidFill>
                  <a:srgbClr val="FF2549"/>
                </a:solidFill>
              </a:rPr>
              <a:t>A ∪ B</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537846291"/>
              </p:ext>
            </p:extLst>
          </p:nvPr>
        </p:nvGraphicFramePr>
        <p:xfrm>
          <a:off x="296260" y="1960930"/>
          <a:ext cx="3200704" cy="1115769"/>
        </p:xfrm>
        <a:graphic>
          <a:graphicData uri="http://schemas.openxmlformats.org/drawingml/2006/table">
            <a:tbl>
              <a:tblPr firstRow="1" bandRow="1">
                <a:tableStyleId>{5C22544A-7EE6-4342-B048-85BDC9FD1C3A}</a:tableStyleId>
              </a:tblPr>
              <a:tblGrid>
                <a:gridCol w="1600352"/>
                <a:gridCol w="1600352"/>
              </a:tblGrid>
              <a:tr h="371923">
                <a:tc>
                  <a:txBody>
                    <a:bodyPr/>
                    <a:lstStyle/>
                    <a:p>
                      <a:r>
                        <a:rPr lang="en-US" dirty="0" smtClean="0"/>
                        <a:t>Column 1</a:t>
                      </a:r>
                      <a:endParaRPr lang="en-IN" dirty="0"/>
                    </a:p>
                  </a:txBody>
                  <a:tcPr/>
                </a:tc>
                <a:tc>
                  <a:txBody>
                    <a:bodyPr/>
                    <a:lstStyle/>
                    <a:p>
                      <a:r>
                        <a:rPr lang="en-US" dirty="0" smtClean="0"/>
                        <a:t>Column 2</a:t>
                      </a:r>
                      <a:endParaRPr lang="en-IN" dirty="0"/>
                    </a:p>
                  </a:txBody>
                  <a:tcPr/>
                </a:tc>
              </a:tr>
              <a:tr h="371923">
                <a:tc>
                  <a:txBody>
                    <a:bodyPr/>
                    <a:lstStyle/>
                    <a:p>
                      <a:r>
                        <a:rPr lang="en-US" dirty="0" smtClean="0"/>
                        <a:t>1</a:t>
                      </a:r>
                      <a:endParaRPr lang="en-IN" dirty="0"/>
                    </a:p>
                  </a:txBody>
                  <a:tcPr/>
                </a:tc>
                <a:tc>
                  <a:txBody>
                    <a:bodyPr/>
                    <a:lstStyle/>
                    <a:p>
                      <a:r>
                        <a:rPr lang="en-US" dirty="0" smtClean="0"/>
                        <a:t>1</a:t>
                      </a:r>
                      <a:endParaRPr lang="en-IN" dirty="0"/>
                    </a:p>
                  </a:txBody>
                  <a:tcPr/>
                </a:tc>
              </a:tr>
              <a:tr h="371923">
                <a:tc>
                  <a:txBody>
                    <a:bodyPr/>
                    <a:lstStyle/>
                    <a:p>
                      <a:r>
                        <a:rPr lang="en-US" dirty="0" smtClean="0"/>
                        <a:t>1</a:t>
                      </a:r>
                      <a:endParaRPr lang="en-IN" dirty="0"/>
                    </a:p>
                  </a:txBody>
                  <a:tcPr/>
                </a:tc>
                <a:tc>
                  <a:txBody>
                    <a:bodyPr/>
                    <a:lstStyle/>
                    <a:p>
                      <a:r>
                        <a:rPr lang="en-US" dirty="0" smtClean="0"/>
                        <a:t>2</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17039194"/>
              </p:ext>
            </p:extLst>
          </p:nvPr>
        </p:nvGraphicFramePr>
        <p:xfrm>
          <a:off x="4419295" y="1960930"/>
          <a:ext cx="3200704" cy="1115769"/>
        </p:xfrm>
        <a:graphic>
          <a:graphicData uri="http://schemas.openxmlformats.org/drawingml/2006/table">
            <a:tbl>
              <a:tblPr firstRow="1" bandRow="1">
                <a:tableStyleId>{5C22544A-7EE6-4342-B048-85BDC9FD1C3A}</a:tableStyleId>
              </a:tblPr>
              <a:tblGrid>
                <a:gridCol w="1600352"/>
                <a:gridCol w="1600352"/>
              </a:tblGrid>
              <a:tr h="371923">
                <a:tc>
                  <a:txBody>
                    <a:bodyPr/>
                    <a:lstStyle/>
                    <a:p>
                      <a:r>
                        <a:rPr lang="en-US" dirty="0" smtClean="0"/>
                        <a:t>Column 1</a:t>
                      </a:r>
                      <a:endParaRPr lang="en-IN" dirty="0"/>
                    </a:p>
                  </a:txBody>
                  <a:tcPr/>
                </a:tc>
                <a:tc>
                  <a:txBody>
                    <a:bodyPr/>
                    <a:lstStyle/>
                    <a:p>
                      <a:r>
                        <a:rPr lang="en-US" dirty="0" smtClean="0"/>
                        <a:t>Column 2</a:t>
                      </a:r>
                      <a:endParaRPr lang="en-IN" dirty="0"/>
                    </a:p>
                  </a:txBody>
                  <a:tcPr/>
                </a:tc>
              </a:tr>
              <a:tr h="371923">
                <a:tc>
                  <a:txBody>
                    <a:bodyPr/>
                    <a:lstStyle/>
                    <a:p>
                      <a:r>
                        <a:rPr lang="en-US" dirty="0" smtClean="0"/>
                        <a:t>1</a:t>
                      </a:r>
                      <a:endParaRPr lang="en-IN" dirty="0"/>
                    </a:p>
                  </a:txBody>
                  <a:tcPr/>
                </a:tc>
                <a:tc>
                  <a:txBody>
                    <a:bodyPr/>
                    <a:lstStyle/>
                    <a:p>
                      <a:r>
                        <a:rPr lang="en-US" dirty="0" smtClean="0"/>
                        <a:t>1</a:t>
                      </a:r>
                      <a:endParaRPr lang="en-IN" dirty="0"/>
                    </a:p>
                  </a:txBody>
                  <a:tcPr/>
                </a:tc>
              </a:tr>
              <a:tr h="371923">
                <a:tc>
                  <a:txBody>
                    <a:bodyPr/>
                    <a:lstStyle/>
                    <a:p>
                      <a:r>
                        <a:rPr lang="en-US" dirty="0" smtClean="0"/>
                        <a:t>1</a:t>
                      </a:r>
                      <a:endParaRPr lang="en-IN" dirty="0"/>
                    </a:p>
                  </a:txBody>
                  <a:tcPr/>
                </a:tc>
                <a:tc>
                  <a:txBody>
                    <a:bodyPr/>
                    <a:lstStyle/>
                    <a:p>
                      <a:r>
                        <a:rPr lang="en-US" dirty="0" smtClean="0"/>
                        <a:t>3</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10963138"/>
              </p:ext>
            </p:extLst>
          </p:nvPr>
        </p:nvGraphicFramePr>
        <p:xfrm>
          <a:off x="2128720" y="3374632"/>
          <a:ext cx="3200704" cy="1487692"/>
        </p:xfrm>
        <a:graphic>
          <a:graphicData uri="http://schemas.openxmlformats.org/drawingml/2006/table">
            <a:tbl>
              <a:tblPr firstRow="1" bandRow="1">
                <a:tableStyleId>{5C22544A-7EE6-4342-B048-85BDC9FD1C3A}</a:tableStyleId>
              </a:tblPr>
              <a:tblGrid>
                <a:gridCol w="1600352"/>
                <a:gridCol w="1600352"/>
              </a:tblGrid>
              <a:tr h="371923">
                <a:tc>
                  <a:txBody>
                    <a:bodyPr/>
                    <a:lstStyle/>
                    <a:p>
                      <a:pPr algn="ctr"/>
                      <a:r>
                        <a:rPr lang="en-US" dirty="0" smtClean="0"/>
                        <a:t>Column 1</a:t>
                      </a:r>
                      <a:endParaRPr lang="en-IN" dirty="0"/>
                    </a:p>
                  </a:txBody>
                  <a:tcPr>
                    <a:solidFill>
                      <a:srgbClr val="FF2549"/>
                    </a:solidFill>
                  </a:tcPr>
                </a:tc>
                <a:tc>
                  <a:txBody>
                    <a:bodyPr/>
                    <a:lstStyle/>
                    <a:p>
                      <a:pPr algn="ctr"/>
                      <a:r>
                        <a:rPr lang="en-US" dirty="0" smtClean="0"/>
                        <a:t>Column 2</a:t>
                      </a:r>
                      <a:endParaRPr lang="en-IN" dirty="0"/>
                    </a:p>
                  </a:txBody>
                  <a:tcPr>
                    <a:solidFill>
                      <a:srgbClr val="FF2549"/>
                    </a:solidFill>
                  </a:tcPr>
                </a:tc>
              </a:tr>
              <a:tr h="371923">
                <a:tc>
                  <a:txBody>
                    <a:bodyPr/>
                    <a:lstStyle/>
                    <a:p>
                      <a:pPr algn="ctr"/>
                      <a:r>
                        <a:rPr lang="en-US" dirty="0" smtClean="0"/>
                        <a:t>1</a:t>
                      </a:r>
                      <a:endParaRPr lang="en-IN" dirty="0"/>
                    </a:p>
                  </a:txBody>
                  <a:tcPr>
                    <a:solidFill>
                      <a:srgbClr val="FF2549"/>
                    </a:solidFill>
                  </a:tcPr>
                </a:tc>
                <a:tc>
                  <a:txBody>
                    <a:bodyPr/>
                    <a:lstStyle/>
                    <a:p>
                      <a:pPr algn="ctr"/>
                      <a:r>
                        <a:rPr lang="en-US" dirty="0" smtClean="0"/>
                        <a:t>1</a:t>
                      </a:r>
                      <a:endParaRPr lang="en-IN" dirty="0"/>
                    </a:p>
                  </a:txBody>
                  <a:tcPr>
                    <a:solidFill>
                      <a:srgbClr val="FF2549"/>
                    </a:solidFill>
                  </a:tcPr>
                </a:tc>
              </a:tr>
              <a:tr h="371923">
                <a:tc>
                  <a:txBody>
                    <a:bodyPr/>
                    <a:lstStyle/>
                    <a:p>
                      <a:pPr algn="ctr"/>
                      <a:r>
                        <a:rPr lang="en-US" dirty="0" smtClean="0"/>
                        <a:t>1</a:t>
                      </a:r>
                      <a:endParaRPr lang="en-IN" dirty="0"/>
                    </a:p>
                  </a:txBody>
                  <a:tcPr>
                    <a:solidFill>
                      <a:srgbClr val="FF2549"/>
                    </a:solidFill>
                  </a:tcPr>
                </a:tc>
                <a:tc>
                  <a:txBody>
                    <a:bodyPr/>
                    <a:lstStyle/>
                    <a:p>
                      <a:pPr algn="ctr"/>
                      <a:r>
                        <a:rPr lang="en-US" dirty="0" smtClean="0"/>
                        <a:t>2</a:t>
                      </a:r>
                      <a:endParaRPr lang="en-IN" dirty="0"/>
                    </a:p>
                  </a:txBody>
                  <a:tcPr>
                    <a:solidFill>
                      <a:srgbClr val="FF2549"/>
                    </a:solidFill>
                  </a:tcPr>
                </a:tc>
              </a:tr>
              <a:tr h="371923">
                <a:tc>
                  <a:txBody>
                    <a:bodyPr/>
                    <a:lstStyle/>
                    <a:p>
                      <a:pPr algn="ctr"/>
                      <a:r>
                        <a:rPr lang="en-US" dirty="0" smtClean="0"/>
                        <a:t>1</a:t>
                      </a:r>
                      <a:endParaRPr lang="en-IN" dirty="0"/>
                    </a:p>
                  </a:txBody>
                  <a:tcPr>
                    <a:solidFill>
                      <a:srgbClr val="FF2549"/>
                    </a:solidFill>
                  </a:tcPr>
                </a:tc>
                <a:tc>
                  <a:txBody>
                    <a:bodyPr/>
                    <a:lstStyle/>
                    <a:p>
                      <a:pPr algn="ctr"/>
                      <a:r>
                        <a:rPr lang="en-US" dirty="0" smtClean="0"/>
                        <a:t>3</a:t>
                      </a:r>
                      <a:endParaRPr lang="en-IN" dirty="0"/>
                    </a:p>
                  </a:txBody>
                  <a:tcPr>
                    <a:solidFill>
                      <a:srgbClr val="FF2549"/>
                    </a:solidFill>
                  </a:tcPr>
                </a:tc>
              </a:tr>
            </a:tbl>
          </a:graphicData>
        </a:graphic>
      </p:graphicFrame>
    </p:spTree>
    <p:extLst>
      <p:ext uri="{BB962C8B-B14F-4D97-AF65-F5344CB8AC3E}">
        <p14:creationId xmlns:p14="http://schemas.microsoft.com/office/powerpoint/2010/main" val="37689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a:t>
            </a:r>
            <a:endParaRPr lang="en-IN" dirty="0"/>
          </a:p>
        </p:txBody>
      </p:sp>
      <p:sp>
        <p:nvSpPr>
          <p:cNvPr id="3" name="Content Placeholder 2"/>
          <p:cNvSpPr>
            <a:spLocks noGrp="1"/>
          </p:cNvSpPr>
          <p:nvPr>
            <p:ph idx="1"/>
          </p:nvPr>
        </p:nvSpPr>
        <p:spPr>
          <a:xfrm>
            <a:off x="143555" y="1197406"/>
            <a:ext cx="9000445" cy="3664918"/>
          </a:xfrm>
        </p:spPr>
        <p:txBody>
          <a:bodyPr>
            <a:normAutofit/>
          </a:bodyPr>
          <a:lstStyle/>
          <a:p>
            <a:pPr marL="0" indent="0">
              <a:buNone/>
            </a:pPr>
            <a:r>
              <a:rPr lang="en-US" sz="2000" dirty="0"/>
              <a:t>Consider two tables R1 and R2 as shown below −</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882383850"/>
              </p:ext>
            </p:extLst>
          </p:nvPr>
        </p:nvGraphicFramePr>
        <p:xfrm>
          <a:off x="143555" y="1808225"/>
          <a:ext cx="2570652" cy="2194560"/>
        </p:xfrm>
        <a:graphic>
          <a:graphicData uri="http://schemas.openxmlformats.org/drawingml/2006/table">
            <a:tbl>
              <a:tblPr firstRow="1" bandRow="1">
                <a:tableStyleId>{21E4AEA4-8DFA-4A89-87EB-49C32662AFE0}</a:tableStyleId>
              </a:tblPr>
              <a:tblGrid>
                <a:gridCol w="856884"/>
                <a:gridCol w="856884"/>
                <a:gridCol w="856884"/>
              </a:tblGrid>
              <a:tr h="330861">
                <a:tc>
                  <a:txBody>
                    <a:bodyPr/>
                    <a:lstStyle/>
                    <a:p>
                      <a:pPr algn="ctr" fontAlgn="t"/>
                      <a:r>
                        <a:rPr lang="en-IN" sz="1400" dirty="0" err="1">
                          <a:effectLst/>
                        </a:rPr>
                        <a:t>Regno</a:t>
                      </a:r>
                      <a:endParaRPr lang="en-IN" sz="1400" dirty="0">
                        <a:effectLst/>
                      </a:endParaRPr>
                    </a:p>
                  </a:txBody>
                  <a:tcPr marL="76200" marR="76200" marT="76200" marB="76200"/>
                </a:tc>
                <a:tc>
                  <a:txBody>
                    <a:bodyPr/>
                    <a:lstStyle/>
                    <a:p>
                      <a:pPr algn="ctr" fontAlgn="t"/>
                      <a:r>
                        <a:rPr lang="en-IN" sz="1400">
                          <a:effectLst/>
                        </a:rPr>
                        <a:t>Branch</a:t>
                      </a:r>
                    </a:p>
                  </a:txBody>
                  <a:tcPr marL="76200" marR="76200" marT="76200" marB="76200"/>
                </a:tc>
                <a:tc>
                  <a:txBody>
                    <a:bodyPr/>
                    <a:lstStyle/>
                    <a:p>
                      <a:pPr algn="ctr" fontAlgn="t"/>
                      <a:r>
                        <a:rPr lang="en-IN" sz="1400">
                          <a:effectLst/>
                        </a:rPr>
                        <a:t>Section</a:t>
                      </a:r>
                    </a:p>
                  </a:txBody>
                  <a:tcPr marL="76200" marR="76200" marT="76200" marB="76200"/>
                </a:tc>
              </a:tr>
              <a:tr h="330861">
                <a:tc>
                  <a:txBody>
                    <a:bodyPr/>
                    <a:lstStyle/>
                    <a:p>
                      <a:pPr algn="ctr" fontAlgn="t"/>
                      <a:r>
                        <a:rPr lang="en-IN" sz="1400">
                          <a:effectLst/>
                        </a:rPr>
                        <a:t>1</a:t>
                      </a:r>
                    </a:p>
                  </a:txBody>
                  <a:tcPr marL="76200" marR="76200" marT="76200" marB="76200"/>
                </a:tc>
                <a:tc>
                  <a:txBody>
                    <a:bodyPr/>
                    <a:lstStyle/>
                    <a:p>
                      <a:pPr algn="ctr" fontAlgn="t"/>
                      <a:r>
                        <a:rPr lang="en-IN" sz="1400">
                          <a:effectLst/>
                        </a:rPr>
                        <a:t>CSE</a:t>
                      </a:r>
                    </a:p>
                  </a:txBody>
                  <a:tcPr marL="76200" marR="76200" marT="76200" marB="76200"/>
                </a:tc>
                <a:tc>
                  <a:txBody>
                    <a:bodyPr/>
                    <a:lstStyle/>
                    <a:p>
                      <a:pPr algn="ctr" fontAlgn="t"/>
                      <a:r>
                        <a:rPr lang="en-IN" sz="1400">
                          <a:effectLst/>
                        </a:rPr>
                        <a:t>A</a:t>
                      </a:r>
                    </a:p>
                  </a:txBody>
                  <a:tcPr marL="76200" marR="76200" marT="76200" marB="76200"/>
                </a:tc>
              </a:tr>
              <a:tr h="330861">
                <a:tc>
                  <a:txBody>
                    <a:bodyPr/>
                    <a:lstStyle/>
                    <a:p>
                      <a:pPr algn="ctr" fontAlgn="t"/>
                      <a:r>
                        <a:rPr lang="en-IN" sz="1400">
                          <a:effectLst/>
                        </a:rPr>
                        <a:t>2</a:t>
                      </a:r>
                    </a:p>
                  </a:txBody>
                  <a:tcPr marL="76200" marR="76200" marT="76200" marB="76200"/>
                </a:tc>
                <a:tc>
                  <a:txBody>
                    <a:bodyPr/>
                    <a:lstStyle/>
                    <a:p>
                      <a:pPr algn="ctr" fontAlgn="t"/>
                      <a:r>
                        <a:rPr lang="en-IN" sz="1400">
                          <a:effectLst/>
                        </a:rPr>
                        <a:t>ECE</a:t>
                      </a:r>
                    </a:p>
                  </a:txBody>
                  <a:tcPr marL="76200" marR="76200" marT="76200" marB="76200"/>
                </a:tc>
                <a:tc>
                  <a:txBody>
                    <a:bodyPr/>
                    <a:lstStyle/>
                    <a:p>
                      <a:pPr algn="ctr" fontAlgn="t"/>
                      <a:r>
                        <a:rPr lang="en-IN" sz="1400">
                          <a:effectLst/>
                        </a:rPr>
                        <a:t>B</a:t>
                      </a:r>
                    </a:p>
                  </a:txBody>
                  <a:tcPr marL="76200" marR="76200" marT="76200" marB="76200"/>
                </a:tc>
              </a:tr>
              <a:tr h="330861">
                <a:tc>
                  <a:txBody>
                    <a:bodyPr/>
                    <a:lstStyle/>
                    <a:p>
                      <a:pPr algn="ctr" fontAlgn="t"/>
                      <a:r>
                        <a:rPr lang="en-IN" sz="1400">
                          <a:effectLst/>
                        </a:rPr>
                        <a:t>3</a:t>
                      </a:r>
                    </a:p>
                  </a:txBody>
                  <a:tcPr marL="76200" marR="76200" marT="76200" marB="76200"/>
                </a:tc>
                <a:tc>
                  <a:txBody>
                    <a:bodyPr/>
                    <a:lstStyle/>
                    <a:p>
                      <a:pPr algn="ctr" fontAlgn="t"/>
                      <a:r>
                        <a:rPr lang="en-IN" sz="1400">
                          <a:effectLst/>
                        </a:rPr>
                        <a:t>MECH</a:t>
                      </a:r>
                    </a:p>
                  </a:txBody>
                  <a:tcPr marL="76200" marR="76200" marT="76200" marB="76200"/>
                </a:tc>
                <a:tc>
                  <a:txBody>
                    <a:bodyPr/>
                    <a:lstStyle/>
                    <a:p>
                      <a:pPr algn="ctr" fontAlgn="t"/>
                      <a:r>
                        <a:rPr lang="en-IN" sz="1400">
                          <a:effectLst/>
                        </a:rPr>
                        <a:t>B</a:t>
                      </a:r>
                    </a:p>
                  </a:txBody>
                  <a:tcPr marL="76200" marR="76200" marT="76200" marB="76200"/>
                </a:tc>
              </a:tr>
              <a:tr h="330861">
                <a:tc>
                  <a:txBody>
                    <a:bodyPr/>
                    <a:lstStyle/>
                    <a:p>
                      <a:pPr algn="ctr" fontAlgn="t"/>
                      <a:r>
                        <a:rPr lang="en-IN" sz="1400">
                          <a:effectLst/>
                        </a:rPr>
                        <a:t>4</a:t>
                      </a:r>
                    </a:p>
                  </a:txBody>
                  <a:tcPr marL="76200" marR="76200" marT="76200" marB="76200"/>
                </a:tc>
                <a:tc>
                  <a:txBody>
                    <a:bodyPr/>
                    <a:lstStyle/>
                    <a:p>
                      <a:pPr algn="ctr" fontAlgn="t"/>
                      <a:r>
                        <a:rPr lang="en-IN" sz="1400">
                          <a:effectLst/>
                        </a:rPr>
                        <a:t>CIVIL</a:t>
                      </a:r>
                    </a:p>
                  </a:txBody>
                  <a:tcPr marL="76200" marR="76200" marT="76200" marB="76200"/>
                </a:tc>
                <a:tc>
                  <a:txBody>
                    <a:bodyPr/>
                    <a:lstStyle/>
                    <a:p>
                      <a:pPr algn="ctr" fontAlgn="t"/>
                      <a:r>
                        <a:rPr lang="en-IN" sz="1400">
                          <a:effectLst/>
                        </a:rPr>
                        <a:t>A</a:t>
                      </a:r>
                    </a:p>
                  </a:txBody>
                  <a:tcPr marL="76200" marR="76200" marT="76200" marB="76200"/>
                </a:tc>
              </a:tr>
              <a:tr h="330861">
                <a:tc>
                  <a:txBody>
                    <a:bodyPr/>
                    <a:lstStyle/>
                    <a:p>
                      <a:pPr algn="ctr" fontAlgn="t"/>
                      <a:r>
                        <a:rPr lang="en-IN" sz="1400" dirty="0">
                          <a:effectLst/>
                        </a:rPr>
                        <a:t>5</a:t>
                      </a:r>
                    </a:p>
                  </a:txBody>
                  <a:tcPr marL="76200" marR="76200" marT="76200" marB="76200"/>
                </a:tc>
                <a:tc>
                  <a:txBody>
                    <a:bodyPr/>
                    <a:lstStyle/>
                    <a:p>
                      <a:pPr algn="ctr" fontAlgn="t"/>
                      <a:r>
                        <a:rPr lang="en-IN" sz="1400" dirty="0">
                          <a:effectLst/>
                        </a:rPr>
                        <a:t>CSE</a:t>
                      </a:r>
                    </a:p>
                  </a:txBody>
                  <a:tcPr marL="76200" marR="76200" marT="76200" marB="76200"/>
                </a:tc>
                <a:tc>
                  <a:txBody>
                    <a:bodyPr/>
                    <a:lstStyle/>
                    <a:p>
                      <a:pPr algn="ctr" fontAlgn="t"/>
                      <a:r>
                        <a:rPr lang="en-IN" sz="1400" dirty="0">
                          <a:effectLst/>
                        </a:rPr>
                        <a:t>B</a:t>
                      </a: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1542098"/>
              </p:ext>
            </p:extLst>
          </p:nvPr>
        </p:nvGraphicFramePr>
        <p:xfrm>
          <a:off x="3197655" y="2266340"/>
          <a:ext cx="2290575" cy="1625577"/>
        </p:xfrm>
        <a:graphic>
          <a:graphicData uri="http://schemas.openxmlformats.org/drawingml/2006/table">
            <a:tbl>
              <a:tblPr firstRow="1" bandRow="1">
                <a:tableStyleId>{073A0DAA-6AF3-43AB-8588-CEC1D06C72B9}</a:tableStyleId>
              </a:tblPr>
              <a:tblGrid>
                <a:gridCol w="763525"/>
                <a:gridCol w="763525"/>
                <a:gridCol w="763525"/>
              </a:tblGrid>
              <a:tr h="267234">
                <a:tc>
                  <a:txBody>
                    <a:bodyPr/>
                    <a:lstStyle/>
                    <a:p>
                      <a:pPr algn="ctr" fontAlgn="t"/>
                      <a:r>
                        <a:rPr lang="en-IN" sz="1400" dirty="0" err="1">
                          <a:effectLst/>
                        </a:rPr>
                        <a:t>Regno</a:t>
                      </a:r>
                      <a:endParaRPr lang="en-IN" sz="1400" dirty="0">
                        <a:effectLst/>
                      </a:endParaRPr>
                    </a:p>
                  </a:txBody>
                  <a:tcPr marL="76200" marR="76200" marT="76200" marB="76200"/>
                </a:tc>
                <a:tc>
                  <a:txBody>
                    <a:bodyPr/>
                    <a:lstStyle/>
                    <a:p>
                      <a:pPr algn="ctr" fontAlgn="t"/>
                      <a:r>
                        <a:rPr lang="en-IN" sz="1400">
                          <a:effectLst/>
                        </a:rPr>
                        <a:t>Branch</a:t>
                      </a:r>
                    </a:p>
                  </a:txBody>
                  <a:tcPr marL="76200" marR="76200" marT="76200" marB="76200"/>
                </a:tc>
                <a:tc>
                  <a:txBody>
                    <a:bodyPr/>
                    <a:lstStyle/>
                    <a:p>
                      <a:pPr algn="ctr" fontAlgn="t"/>
                      <a:r>
                        <a:rPr lang="en-IN" sz="1400">
                          <a:effectLst/>
                        </a:rPr>
                        <a:t>Section</a:t>
                      </a:r>
                    </a:p>
                  </a:txBody>
                  <a:tcPr marL="76200" marR="76200" marT="76200" marB="76200"/>
                </a:tc>
              </a:tr>
              <a:tr h="419939">
                <a:tc>
                  <a:txBody>
                    <a:bodyPr/>
                    <a:lstStyle/>
                    <a:p>
                      <a:pPr algn="ctr" fontAlgn="t"/>
                      <a:r>
                        <a:rPr lang="en-IN" sz="1400" dirty="0">
                          <a:effectLst/>
                        </a:rPr>
                        <a:t>1</a:t>
                      </a:r>
                    </a:p>
                  </a:txBody>
                  <a:tcPr marL="76200" marR="76200" marT="76200" marB="76200"/>
                </a:tc>
                <a:tc>
                  <a:txBody>
                    <a:bodyPr/>
                    <a:lstStyle/>
                    <a:p>
                      <a:pPr algn="ctr" fontAlgn="t"/>
                      <a:r>
                        <a:rPr lang="en-IN" sz="1400">
                          <a:effectLst/>
                        </a:rPr>
                        <a:t>CIVIL</a:t>
                      </a:r>
                    </a:p>
                  </a:txBody>
                  <a:tcPr marL="76200" marR="76200" marT="76200" marB="76200"/>
                </a:tc>
                <a:tc>
                  <a:txBody>
                    <a:bodyPr/>
                    <a:lstStyle/>
                    <a:p>
                      <a:pPr algn="ctr" fontAlgn="t"/>
                      <a:r>
                        <a:rPr lang="en-IN" sz="1400">
                          <a:effectLst/>
                        </a:rPr>
                        <a:t>A</a:t>
                      </a:r>
                    </a:p>
                  </a:txBody>
                  <a:tcPr marL="76200" marR="76200" marT="76200" marB="76200"/>
                </a:tc>
              </a:tr>
              <a:tr h="419939">
                <a:tc>
                  <a:txBody>
                    <a:bodyPr/>
                    <a:lstStyle/>
                    <a:p>
                      <a:pPr algn="ctr" fontAlgn="t"/>
                      <a:r>
                        <a:rPr lang="en-IN" sz="1400">
                          <a:effectLst/>
                        </a:rPr>
                        <a:t>2</a:t>
                      </a:r>
                    </a:p>
                  </a:txBody>
                  <a:tcPr marL="76200" marR="76200" marT="76200" marB="76200"/>
                </a:tc>
                <a:tc>
                  <a:txBody>
                    <a:bodyPr/>
                    <a:lstStyle/>
                    <a:p>
                      <a:pPr algn="ctr" fontAlgn="t"/>
                      <a:r>
                        <a:rPr lang="en-IN" sz="1400" dirty="0">
                          <a:effectLst/>
                        </a:rPr>
                        <a:t>CSE</a:t>
                      </a:r>
                    </a:p>
                  </a:txBody>
                  <a:tcPr marL="76200" marR="76200" marT="76200" marB="76200"/>
                </a:tc>
                <a:tc>
                  <a:txBody>
                    <a:bodyPr/>
                    <a:lstStyle/>
                    <a:p>
                      <a:pPr algn="ctr" fontAlgn="t"/>
                      <a:r>
                        <a:rPr lang="en-IN" sz="1400" dirty="0">
                          <a:effectLst/>
                        </a:rPr>
                        <a:t>A</a:t>
                      </a:r>
                    </a:p>
                  </a:txBody>
                  <a:tcPr marL="76200" marR="76200" marT="76200" marB="76200"/>
                </a:tc>
              </a:tr>
              <a:tr h="419939">
                <a:tc>
                  <a:txBody>
                    <a:bodyPr/>
                    <a:lstStyle/>
                    <a:p>
                      <a:pPr algn="ctr" fontAlgn="t"/>
                      <a:r>
                        <a:rPr lang="en-IN" sz="1400">
                          <a:effectLst/>
                        </a:rPr>
                        <a:t>3</a:t>
                      </a:r>
                    </a:p>
                  </a:txBody>
                  <a:tcPr marL="76200" marR="76200" marT="76200" marB="76200"/>
                </a:tc>
                <a:tc>
                  <a:txBody>
                    <a:bodyPr/>
                    <a:lstStyle/>
                    <a:p>
                      <a:pPr algn="ctr" fontAlgn="t"/>
                      <a:r>
                        <a:rPr lang="en-IN" sz="1400">
                          <a:effectLst/>
                        </a:rPr>
                        <a:t>ECE</a:t>
                      </a:r>
                    </a:p>
                  </a:txBody>
                  <a:tcPr marL="76200" marR="76200" marT="76200" marB="76200"/>
                </a:tc>
                <a:tc>
                  <a:txBody>
                    <a:bodyPr/>
                    <a:lstStyle/>
                    <a:p>
                      <a:pPr algn="ctr" fontAlgn="t"/>
                      <a:r>
                        <a:rPr lang="en-IN" sz="1400" dirty="0">
                          <a:effectLst/>
                        </a:rPr>
                        <a:t>B</a:t>
                      </a:r>
                    </a:p>
                  </a:txBody>
                  <a:tcPr marL="76200" marR="76200" marT="76200" marB="76200"/>
                </a:tc>
              </a:tr>
            </a:tbl>
          </a:graphicData>
        </a:graphic>
      </p:graphicFrame>
      <p:sp>
        <p:nvSpPr>
          <p:cNvPr id="6" name="Rectangle 5"/>
          <p:cNvSpPr/>
          <p:nvPr/>
        </p:nvSpPr>
        <p:spPr>
          <a:xfrm>
            <a:off x="3350360" y="1694512"/>
            <a:ext cx="916726" cy="307777"/>
          </a:xfrm>
          <a:prstGeom prst="rect">
            <a:avLst/>
          </a:prstGeom>
        </p:spPr>
        <p:txBody>
          <a:bodyPr wrap="none">
            <a:spAutoFit/>
          </a:bodyPr>
          <a:lstStyle/>
          <a:p>
            <a:r>
              <a:rPr lang="en-IN" sz="1400" b="1" dirty="0">
                <a:latin typeface="Arial" panose="020B0604020202020204" pitchFamily="34" charset="0"/>
              </a:rPr>
              <a:t>Table R2</a:t>
            </a:r>
            <a:endParaRPr lang="en-IN" sz="1400" b="1" i="0" dirty="0">
              <a:effectLst/>
              <a:latin typeface="Arial" panose="020B0604020202020204" pitchFamily="34" charset="0"/>
            </a:endParaRPr>
          </a:p>
        </p:txBody>
      </p:sp>
      <p:sp>
        <p:nvSpPr>
          <p:cNvPr id="7" name="Rectangle 6"/>
          <p:cNvSpPr/>
          <p:nvPr/>
        </p:nvSpPr>
        <p:spPr>
          <a:xfrm>
            <a:off x="431231" y="1540624"/>
            <a:ext cx="916726" cy="307777"/>
          </a:xfrm>
          <a:prstGeom prst="rect">
            <a:avLst/>
          </a:prstGeom>
        </p:spPr>
        <p:txBody>
          <a:bodyPr wrap="none">
            <a:spAutoFit/>
          </a:bodyPr>
          <a:lstStyle/>
          <a:p>
            <a:r>
              <a:rPr lang="en-IN" sz="1400" b="1" dirty="0">
                <a:latin typeface="Arial" panose="020B0604020202020204" pitchFamily="34" charset="0"/>
              </a:rPr>
              <a:t>Table </a:t>
            </a:r>
            <a:r>
              <a:rPr lang="en-IN" sz="1400" b="1" dirty="0" smtClean="0">
                <a:latin typeface="Arial" panose="020B0604020202020204" pitchFamily="34" charset="0"/>
              </a:rPr>
              <a:t>R1</a:t>
            </a:r>
            <a:endParaRPr lang="en-IN" sz="1400" b="1" i="0" dirty="0">
              <a:effectLst/>
              <a:latin typeface="Arial" panose="020B0604020202020204" pitchFamily="34" charset="0"/>
            </a:endParaRPr>
          </a:p>
        </p:txBody>
      </p:sp>
      <p:sp>
        <p:nvSpPr>
          <p:cNvPr id="11" name="Rectangle 10"/>
          <p:cNvSpPr/>
          <p:nvPr/>
        </p:nvSpPr>
        <p:spPr>
          <a:xfrm>
            <a:off x="6251755" y="1232847"/>
            <a:ext cx="872355" cy="307777"/>
          </a:xfrm>
          <a:prstGeom prst="rect">
            <a:avLst/>
          </a:prstGeom>
        </p:spPr>
        <p:txBody>
          <a:bodyPr wrap="none">
            <a:spAutoFit/>
          </a:bodyPr>
          <a:lstStyle/>
          <a:p>
            <a:r>
              <a:rPr lang="en-IN" sz="1400" b="1" dirty="0" smtClean="0">
                <a:latin typeface="Arial" panose="020B0604020202020204" pitchFamily="34" charset="0"/>
              </a:rPr>
              <a:t>R1 U R2</a:t>
            </a:r>
            <a:endParaRPr lang="en-IN" sz="1400" b="1" i="0" dirty="0">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836659346"/>
              </p:ext>
            </p:extLst>
          </p:nvPr>
        </p:nvGraphicFramePr>
        <p:xfrm>
          <a:off x="5946345" y="1698707"/>
          <a:ext cx="2570652" cy="3291840"/>
        </p:xfrm>
        <a:graphic>
          <a:graphicData uri="http://schemas.openxmlformats.org/drawingml/2006/table">
            <a:tbl>
              <a:tblPr firstRow="1" bandRow="1">
                <a:tableStyleId>{21E4AEA4-8DFA-4A89-87EB-49C32662AFE0}</a:tableStyleId>
              </a:tblPr>
              <a:tblGrid>
                <a:gridCol w="856884"/>
                <a:gridCol w="856884"/>
                <a:gridCol w="856884"/>
              </a:tblGrid>
              <a:tr h="330861">
                <a:tc>
                  <a:txBody>
                    <a:bodyPr/>
                    <a:lstStyle/>
                    <a:p>
                      <a:pPr algn="ctr" fontAlgn="t"/>
                      <a:r>
                        <a:rPr lang="en-IN" sz="1400" dirty="0" err="1">
                          <a:solidFill>
                            <a:schemeClr val="tx1"/>
                          </a:solidFill>
                          <a:effectLst/>
                        </a:rPr>
                        <a:t>Regno</a:t>
                      </a:r>
                      <a:endParaRPr lang="en-IN" sz="1400" dirty="0">
                        <a:solidFill>
                          <a:schemeClr val="tx1"/>
                        </a:solidFill>
                        <a:effectLst/>
                      </a:endParaRPr>
                    </a:p>
                  </a:txBody>
                  <a:tcPr marL="76200" marR="76200" marT="76200" marB="76200">
                    <a:solidFill>
                      <a:srgbClr val="FFC000"/>
                    </a:solidFill>
                  </a:tcPr>
                </a:tc>
                <a:tc>
                  <a:txBody>
                    <a:bodyPr/>
                    <a:lstStyle/>
                    <a:p>
                      <a:pPr algn="ctr" fontAlgn="t"/>
                      <a:r>
                        <a:rPr lang="en-IN" sz="1400" dirty="0">
                          <a:solidFill>
                            <a:schemeClr val="tx1"/>
                          </a:solidFill>
                          <a:effectLst/>
                        </a:rPr>
                        <a:t>Branch</a:t>
                      </a:r>
                    </a:p>
                  </a:txBody>
                  <a:tcPr marL="76200" marR="76200" marT="76200" marB="76200">
                    <a:solidFill>
                      <a:srgbClr val="FFC000"/>
                    </a:solidFill>
                  </a:tcPr>
                </a:tc>
                <a:tc>
                  <a:txBody>
                    <a:bodyPr/>
                    <a:lstStyle/>
                    <a:p>
                      <a:pPr algn="ctr" fontAlgn="t"/>
                      <a:r>
                        <a:rPr lang="en-IN" sz="1400" dirty="0">
                          <a:solidFill>
                            <a:schemeClr val="tx1"/>
                          </a:solidFill>
                          <a:effectLst/>
                        </a:rPr>
                        <a:t>Section</a:t>
                      </a:r>
                    </a:p>
                  </a:txBody>
                  <a:tcPr marL="76200" marR="76200" marT="76200" marB="76200">
                    <a:solidFill>
                      <a:srgbClr val="FFC000"/>
                    </a:solidFill>
                  </a:tcPr>
                </a:tc>
              </a:tr>
              <a:tr h="330861">
                <a:tc>
                  <a:txBody>
                    <a:bodyPr/>
                    <a:lstStyle/>
                    <a:p>
                      <a:pPr algn="ctr" fontAlgn="t"/>
                      <a:r>
                        <a:rPr lang="en-IN" sz="1400">
                          <a:effectLst/>
                        </a:rPr>
                        <a:t>1</a:t>
                      </a:r>
                    </a:p>
                  </a:txBody>
                  <a:tcPr marL="76200" marR="76200" marT="76200" marB="76200">
                    <a:solidFill>
                      <a:srgbClr val="FFC000"/>
                    </a:solidFill>
                  </a:tcPr>
                </a:tc>
                <a:tc>
                  <a:txBody>
                    <a:bodyPr/>
                    <a:lstStyle/>
                    <a:p>
                      <a:pPr algn="ctr" fontAlgn="t"/>
                      <a:r>
                        <a:rPr lang="en-IN" sz="1400">
                          <a:effectLst/>
                        </a:rPr>
                        <a:t>CSE</a:t>
                      </a:r>
                    </a:p>
                  </a:txBody>
                  <a:tcPr marL="76200" marR="76200" marT="76200" marB="76200">
                    <a:solidFill>
                      <a:srgbClr val="FFC000"/>
                    </a:solidFill>
                  </a:tcPr>
                </a:tc>
                <a:tc>
                  <a:txBody>
                    <a:bodyPr/>
                    <a:lstStyle/>
                    <a:p>
                      <a:pPr algn="ctr" fontAlgn="t"/>
                      <a:r>
                        <a:rPr lang="en-IN" sz="1400" dirty="0">
                          <a:effectLst/>
                        </a:rPr>
                        <a:t>A</a:t>
                      </a:r>
                    </a:p>
                  </a:txBody>
                  <a:tcPr marL="76200" marR="76200" marT="76200" marB="76200">
                    <a:solidFill>
                      <a:srgbClr val="FFC000"/>
                    </a:solidFill>
                  </a:tcPr>
                </a:tc>
              </a:tr>
              <a:tr h="330861">
                <a:tc>
                  <a:txBody>
                    <a:bodyPr/>
                    <a:lstStyle/>
                    <a:p>
                      <a:pPr algn="ctr" fontAlgn="t"/>
                      <a:r>
                        <a:rPr lang="en-IN" sz="1400" dirty="0">
                          <a:effectLst/>
                        </a:rPr>
                        <a:t>2</a:t>
                      </a:r>
                    </a:p>
                  </a:txBody>
                  <a:tcPr marL="76200" marR="76200" marT="76200" marB="76200">
                    <a:solidFill>
                      <a:srgbClr val="FFC000"/>
                    </a:solidFill>
                  </a:tcPr>
                </a:tc>
                <a:tc>
                  <a:txBody>
                    <a:bodyPr/>
                    <a:lstStyle/>
                    <a:p>
                      <a:pPr algn="ctr" fontAlgn="t"/>
                      <a:r>
                        <a:rPr lang="en-IN" sz="1400">
                          <a:effectLst/>
                        </a:rPr>
                        <a:t>ECE</a:t>
                      </a:r>
                    </a:p>
                  </a:txBody>
                  <a:tcPr marL="76200" marR="76200" marT="76200" marB="76200">
                    <a:solidFill>
                      <a:srgbClr val="FFC000"/>
                    </a:solidFill>
                  </a:tcPr>
                </a:tc>
                <a:tc>
                  <a:txBody>
                    <a:bodyPr/>
                    <a:lstStyle/>
                    <a:p>
                      <a:pPr algn="ctr" fontAlgn="t"/>
                      <a:r>
                        <a:rPr lang="en-IN" sz="1400">
                          <a:effectLst/>
                        </a:rPr>
                        <a:t>B</a:t>
                      </a:r>
                    </a:p>
                  </a:txBody>
                  <a:tcPr marL="76200" marR="76200" marT="76200" marB="76200">
                    <a:solidFill>
                      <a:srgbClr val="FFC000"/>
                    </a:solidFill>
                  </a:tcPr>
                </a:tc>
              </a:tr>
              <a:tr h="330861">
                <a:tc>
                  <a:txBody>
                    <a:bodyPr/>
                    <a:lstStyle/>
                    <a:p>
                      <a:pPr algn="ctr" fontAlgn="t"/>
                      <a:r>
                        <a:rPr lang="en-IN" sz="1400">
                          <a:effectLst/>
                        </a:rPr>
                        <a:t>3</a:t>
                      </a:r>
                    </a:p>
                  </a:txBody>
                  <a:tcPr marL="76200" marR="76200" marT="76200" marB="76200">
                    <a:solidFill>
                      <a:srgbClr val="FFC000"/>
                    </a:solidFill>
                  </a:tcPr>
                </a:tc>
                <a:tc>
                  <a:txBody>
                    <a:bodyPr/>
                    <a:lstStyle/>
                    <a:p>
                      <a:pPr algn="ctr" fontAlgn="t"/>
                      <a:r>
                        <a:rPr lang="en-IN" sz="1400">
                          <a:effectLst/>
                        </a:rPr>
                        <a:t>MECH</a:t>
                      </a:r>
                    </a:p>
                  </a:txBody>
                  <a:tcPr marL="76200" marR="76200" marT="76200" marB="76200">
                    <a:solidFill>
                      <a:srgbClr val="FFC000"/>
                    </a:solidFill>
                  </a:tcPr>
                </a:tc>
                <a:tc>
                  <a:txBody>
                    <a:bodyPr/>
                    <a:lstStyle/>
                    <a:p>
                      <a:pPr algn="ctr" fontAlgn="t"/>
                      <a:r>
                        <a:rPr lang="en-IN" sz="1400">
                          <a:effectLst/>
                        </a:rPr>
                        <a:t>B</a:t>
                      </a:r>
                    </a:p>
                  </a:txBody>
                  <a:tcPr marL="76200" marR="76200" marT="76200" marB="76200">
                    <a:solidFill>
                      <a:srgbClr val="FFC000"/>
                    </a:solidFill>
                  </a:tcPr>
                </a:tc>
              </a:tr>
              <a:tr h="330861">
                <a:tc>
                  <a:txBody>
                    <a:bodyPr/>
                    <a:lstStyle/>
                    <a:p>
                      <a:pPr algn="ctr" fontAlgn="t"/>
                      <a:r>
                        <a:rPr lang="en-IN" sz="1400" dirty="0">
                          <a:effectLst/>
                        </a:rPr>
                        <a:t>4</a:t>
                      </a:r>
                    </a:p>
                  </a:txBody>
                  <a:tcPr marL="76200" marR="76200" marT="76200" marB="76200">
                    <a:solidFill>
                      <a:srgbClr val="FFC000"/>
                    </a:solidFill>
                  </a:tcPr>
                </a:tc>
                <a:tc>
                  <a:txBody>
                    <a:bodyPr/>
                    <a:lstStyle/>
                    <a:p>
                      <a:pPr algn="ctr" fontAlgn="t"/>
                      <a:r>
                        <a:rPr lang="en-IN" sz="1400">
                          <a:effectLst/>
                        </a:rPr>
                        <a:t>CIVIL</a:t>
                      </a:r>
                    </a:p>
                  </a:txBody>
                  <a:tcPr marL="76200" marR="76200" marT="76200" marB="76200">
                    <a:solidFill>
                      <a:srgbClr val="FFC000"/>
                    </a:solidFill>
                  </a:tcPr>
                </a:tc>
                <a:tc>
                  <a:txBody>
                    <a:bodyPr/>
                    <a:lstStyle/>
                    <a:p>
                      <a:pPr algn="ctr" fontAlgn="t"/>
                      <a:r>
                        <a:rPr lang="en-IN" sz="1400">
                          <a:effectLst/>
                        </a:rPr>
                        <a:t>A</a:t>
                      </a:r>
                    </a:p>
                  </a:txBody>
                  <a:tcPr marL="76200" marR="76200" marT="76200" marB="76200">
                    <a:solidFill>
                      <a:srgbClr val="FFC000"/>
                    </a:solidFill>
                  </a:tcPr>
                </a:tc>
              </a:tr>
              <a:tr h="330861">
                <a:tc>
                  <a:txBody>
                    <a:bodyPr/>
                    <a:lstStyle/>
                    <a:p>
                      <a:pPr algn="ctr" fontAlgn="t"/>
                      <a:r>
                        <a:rPr lang="en-IN" sz="1400">
                          <a:effectLst/>
                        </a:rPr>
                        <a:t>5</a:t>
                      </a:r>
                    </a:p>
                  </a:txBody>
                  <a:tcPr marL="76200" marR="76200" marT="76200" marB="76200">
                    <a:solidFill>
                      <a:srgbClr val="FFC000"/>
                    </a:solidFill>
                  </a:tcPr>
                </a:tc>
                <a:tc>
                  <a:txBody>
                    <a:bodyPr/>
                    <a:lstStyle/>
                    <a:p>
                      <a:pPr algn="ctr" fontAlgn="t"/>
                      <a:r>
                        <a:rPr lang="en-IN" sz="1400" dirty="0">
                          <a:effectLst/>
                        </a:rPr>
                        <a:t>CSE</a:t>
                      </a:r>
                    </a:p>
                  </a:txBody>
                  <a:tcPr marL="76200" marR="76200" marT="76200" marB="76200">
                    <a:solidFill>
                      <a:srgbClr val="FFC000"/>
                    </a:solidFill>
                  </a:tcPr>
                </a:tc>
                <a:tc>
                  <a:txBody>
                    <a:bodyPr/>
                    <a:lstStyle/>
                    <a:p>
                      <a:pPr algn="ctr" fontAlgn="t"/>
                      <a:r>
                        <a:rPr lang="en-IN" sz="1400" dirty="0">
                          <a:effectLst/>
                        </a:rPr>
                        <a:t>B</a:t>
                      </a:r>
                    </a:p>
                  </a:txBody>
                  <a:tcPr marL="76200" marR="76200" marT="76200" marB="76200">
                    <a:solidFill>
                      <a:srgbClr val="FFC000"/>
                    </a:solidFill>
                  </a:tcPr>
                </a:tc>
              </a:tr>
              <a:tr h="330861">
                <a:tc>
                  <a:txBody>
                    <a:bodyPr/>
                    <a:lstStyle/>
                    <a:p>
                      <a:pPr algn="ctr" fontAlgn="t"/>
                      <a:r>
                        <a:rPr lang="en-IN" sz="1400" dirty="0">
                          <a:effectLst/>
                        </a:rPr>
                        <a:t>1</a:t>
                      </a:r>
                    </a:p>
                  </a:txBody>
                  <a:tcPr marL="76200" marR="76200" marT="76200" marB="76200">
                    <a:solidFill>
                      <a:srgbClr val="FFC000"/>
                    </a:solidFill>
                  </a:tcPr>
                </a:tc>
                <a:tc>
                  <a:txBody>
                    <a:bodyPr/>
                    <a:lstStyle/>
                    <a:p>
                      <a:pPr algn="ctr" fontAlgn="t"/>
                      <a:r>
                        <a:rPr lang="en-IN" sz="1400">
                          <a:effectLst/>
                        </a:rPr>
                        <a:t>CIVIL</a:t>
                      </a:r>
                    </a:p>
                  </a:txBody>
                  <a:tcPr marL="76200" marR="76200" marT="76200" marB="76200">
                    <a:solidFill>
                      <a:srgbClr val="FFC000"/>
                    </a:solidFill>
                  </a:tcPr>
                </a:tc>
                <a:tc>
                  <a:txBody>
                    <a:bodyPr/>
                    <a:lstStyle/>
                    <a:p>
                      <a:pPr algn="ctr" fontAlgn="t"/>
                      <a:r>
                        <a:rPr lang="en-IN" sz="1400">
                          <a:effectLst/>
                        </a:rPr>
                        <a:t>A</a:t>
                      </a:r>
                    </a:p>
                  </a:txBody>
                  <a:tcPr marL="76200" marR="76200" marT="76200" marB="76200">
                    <a:solidFill>
                      <a:srgbClr val="FFC000"/>
                    </a:solidFill>
                  </a:tcPr>
                </a:tc>
              </a:tr>
              <a:tr h="330861">
                <a:tc>
                  <a:txBody>
                    <a:bodyPr/>
                    <a:lstStyle/>
                    <a:p>
                      <a:pPr algn="ctr" fontAlgn="t"/>
                      <a:r>
                        <a:rPr lang="en-IN" sz="1400">
                          <a:effectLst/>
                        </a:rPr>
                        <a:t>2</a:t>
                      </a:r>
                    </a:p>
                  </a:txBody>
                  <a:tcPr marL="76200" marR="76200" marT="76200" marB="76200">
                    <a:solidFill>
                      <a:srgbClr val="FFC000"/>
                    </a:solidFill>
                  </a:tcPr>
                </a:tc>
                <a:tc>
                  <a:txBody>
                    <a:bodyPr/>
                    <a:lstStyle/>
                    <a:p>
                      <a:pPr algn="ctr" fontAlgn="t"/>
                      <a:r>
                        <a:rPr lang="en-IN" sz="1400" dirty="0">
                          <a:effectLst/>
                        </a:rPr>
                        <a:t>CSE</a:t>
                      </a:r>
                    </a:p>
                  </a:txBody>
                  <a:tcPr marL="76200" marR="76200" marT="76200" marB="76200">
                    <a:solidFill>
                      <a:srgbClr val="FFC000"/>
                    </a:solidFill>
                  </a:tcPr>
                </a:tc>
                <a:tc>
                  <a:txBody>
                    <a:bodyPr/>
                    <a:lstStyle/>
                    <a:p>
                      <a:pPr algn="ctr" fontAlgn="t"/>
                      <a:r>
                        <a:rPr lang="en-IN" sz="1400" dirty="0">
                          <a:effectLst/>
                        </a:rPr>
                        <a:t>A</a:t>
                      </a:r>
                    </a:p>
                  </a:txBody>
                  <a:tcPr marL="76200" marR="76200" marT="76200" marB="76200">
                    <a:solidFill>
                      <a:srgbClr val="FFC000"/>
                    </a:solidFill>
                  </a:tcPr>
                </a:tc>
              </a:tr>
              <a:tr h="330861">
                <a:tc>
                  <a:txBody>
                    <a:bodyPr/>
                    <a:lstStyle/>
                    <a:p>
                      <a:pPr algn="ctr" fontAlgn="t"/>
                      <a:r>
                        <a:rPr lang="en-IN" sz="1400">
                          <a:effectLst/>
                        </a:rPr>
                        <a:t>3</a:t>
                      </a:r>
                    </a:p>
                  </a:txBody>
                  <a:tcPr marL="76200" marR="76200" marT="76200" marB="76200">
                    <a:solidFill>
                      <a:srgbClr val="FFC000"/>
                    </a:solidFill>
                  </a:tcPr>
                </a:tc>
                <a:tc>
                  <a:txBody>
                    <a:bodyPr/>
                    <a:lstStyle/>
                    <a:p>
                      <a:pPr algn="ctr" fontAlgn="t"/>
                      <a:r>
                        <a:rPr lang="en-IN" sz="1400">
                          <a:effectLst/>
                        </a:rPr>
                        <a:t>ECE</a:t>
                      </a:r>
                    </a:p>
                  </a:txBody>
                  <a:tcPr marL="76200" marR="76200" marT="76200" marB="76200">
                    <a:solidFill>
                      <a:srgbClr val="FFC000"/>
                    </a:solidFill>
                  </a:tcPr>
                </a:tc>
                <a:tc>
                  <a:txBody>
                    <a:bodyPr/>
                    <a:lstStyle/>
                    <a:p>
                      <a:pPr algn="ctr" fontAlgn="t"/>
                      <a:r>
                        <a:rPr lang="en-IN" sz="1400" dirty="0">
                          <a:effectLst/>
                        </a:rPr>
                        <a:t>B</a:t>
                      </a:r>
                    </a:p>
                  </a:txBody>
                  <a:tcPr marL="76200" marR="76200" marT="76200" marB="76200">
                    <a:solidFill>
                      <a:srgbClr val="FFC000"/>
                    </a:solidFill>
                  </a:tcPr>
                </a:tc>
              </a:tr>
            </a:tbl>
          </a:graphicData>
        </a:graphic>
      </p:graphicFrame>
    </p:spTree>
    <p:extLst>
      <p:ext uri="{BB962C8B-B14F-4D97-AF65-F5344CB8AC3E}">
        <p14:creationId xmlns:p14="http://schemas.microsoft.com/office/powerpoint/2010/main" val="119518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Set Difference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sz="3200" b="1" dirty="0">
                <a:solidFill>
                  <a:srgbClr val="C00000"/>
                </a:solidFill>
              </a:rPr>
              <a:t>– </a:t>
            </a:r>
            <a:r>
              <a:rPr lang="en-US" dirty="0"/>
              <a:t>Symbol denotes it. The result of A – B, is a relation which includes all tuples that are in A but not in B.</a:t>
            </a:r>
          </a:p>
          <a:p>
            <a:pPr algn="just"/>
            <a:r>
              <a:rPr lang="en-US" dirty="0"/>
              <a:t>The attribute name of A has to match with the attribute name in B.</a:t>
            </a:r>
          </a:p>
          <a:p>
            <a:pPr algn="just"/>
            <a:r>
              <a:rPr lang="en-US" dirty="0"/>
              <a:t>The two-operand relations A and B should be either compatible or Union compatible.</a:t>
            </a:r>
          </a:p>
          <a:p>
            <a:pPr algn="just"/>
            <a:r>
              <a:rPr lang="en-US" dirty="0"/>
              <a:t>It should be defined relation consisting of the tuples that are in relation A, but not in B.</a:t>
            </a:r>
          </a:p>
          <a:p>
            <a:pPr algn="just"/>
            <a:endParaRPr lang="en-IN" dirty="0"/>
          </a:p>
        </p:txBody>
      </p:sp>
    </p:spTree>
    <p:extLst>
      <p:ext uri="{BB962C8B-B14F-4D97-AF65-F5344CB8AC3E}">
        <p14:creationId xmlns:p14="http://schemas.microsoft.com/office/powerpoint/2010/main" val="244613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Difference-</a:t>
            </a:r>
            <a:r>
              <a:rPr lang="en-IN" dirty="0">
                <a:effectLst/>
              </a:rPr>
              <a:t>Example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65401649"/>
              </p:ext>
            </p:extLst>
          </p:nvPr>
        </p:nvGraphicFramePr>
        <p:xfrm>
          <a:off x="296260" y="1960930"/>
          <a:ext cx="3200704" cy="1115769"/>
        </p:xfrm>
        <a:graphic>
          <a:graphicData uri="http://schemas.openxmlformats.org/drawingml/2006/table">
            <a:tbl>
              <a:tblPr firstRow="1" bandRow="1">
                <a:tableStyleId>{5C22544A-7EE6-4342-B048-85BDC9FD1C3A}</a:tableStyleId>
              </a:tblPr>
              <a:tblGrid>
                <a:gridCol w="1600352"/>
                <a:gridCol w="1600352"/>
              </a:tblGrid>
              <a:tr h="371923">
                <a:tc>
                  <a:txBody>
                    <a:bodyPr/>
                    <a:lstStyle/>
                    <a:p>
                      <a:r>
                        <a:rPr lang="en-US" dirty="0" smtClean="0"/>
                        <a:t>Column 1</a:t>
                      </a:r>
                      <a:endParaRPr lang="en-IN" dirty="0"/>
                    </a:p>
                  </a:txBody>
                  <a:tcPr/>
                </a:tc>
                <a:tc>
                  <a:txBody>
                    <a:bodyPr/>
                    <a:lstStyle/>
                    <a:p>
                      <a:r>
                        <a:rPr lang="en-US" dirty="0" smtClean="0"/>
                        <a:t>Column 2</a:t>
                      </a:r>
                      <a:endParaRPr lang="en-IN" dirty="0"/>
                    </a:p>
                  </a:txBody>
                  <a:tcPr/>
                </a:tc>
              </a:tr>
              <a:tr h="371923">
                <a:tc>
                  <a:txBody>
                    <a:bodyPr/>
                    <a:lstStyle/>
                    <a:p>
                      <a:r>
                        <a:rPr lang="en-US" dirty="0" smtClean="0"/>
                        <a:t>1</a:t>
                      </a:r>
                      <a:endParaRPr lang="en-IN" dirty="0"/>
                    </a:p>
                  </a:txBody>
                  <a:tcPr/>
                </a:tc>
                <a:tc>
                  <a:txBody>
                    <a:bodyPr/>
                    <a:lstStyle/>
                    <a:p>
                      <a:r>
                        <a:rPr lang="en-US" dirty="0" smtClean="0"/>
                        <a:t>1</a:t>
                      </a:r>
                      <a:endParaRPr lang="en-IN" dirty="0"/>
                    </a:p>
                  </a:txBody>
                  <a:tcPr/>
                </a:tc>
              </a:tr>
              <a:tr h="371923">
                <a:tc>
                  <a:txBody>
                    <a:bodyPr/>
                    <a:lstStyle/>
                    <a:p>
                      <a:r>
                        <a:rPr lang="en-US" dirty="0" smtClean="0"/>
                        <a:t>1</a:t>
                      </a:r>
                      <a:endParaRPr lang="en-IN" dirty="0"/>
                    </a:p>
                  </a:txBody>
                  <a:tcPr/>
                </a:tc>
                <a:tc>
                  <a:txBody>
                    <a:bodyPr/>
                    <a:lstStyle/>
                    <a:p>
                      <a:r>
                        <a:rPr lang="en-US" dirty="0" smtClean="0"/>
                        <a:t>2</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1543461"/>
              </p:ext>
            </p:extLst>
          </p:nvPr>
        </p:nvGraphicFramePr>
        <p:xfrm>
          <a:off x="4419295" y="1960930"/>
          <a:ext cx="3200704" cy="1115769"/>
        </p:xfrm>
        <a:graphic>
          <a:graphicData uri="http://schemas.openxmlformats.org/drawingml/2006/table">
            <a:tbl>
              <a:tblPr firstRow="1" bandRow="1">
                <a:tableStyleId>{5C22544A-7EE6-4342-B048-85BDC9FD1C3A}</a:tableStyleId>
              </a:tblPr>
              <a:tblGrid>
                <a:gridCol w="1600352"/>
                <a:gridCol w="1600352"/>
              </a:tblGrid>
              <a:tr h="371923">
                <a:tc>
                  <a:txBody>
                    <a:bodyPr/>
                    <a:lstStyle/>
                    <a:p>
                      <a:r>
                        <a:rPr lang="en-US" dirty="0" smtClean="0"/>
                        <a:t>Column 1</a:t>
                      </a:r>
                      <a:endParaRPr lang="en-IN" dirty="0"/>
                    </a:p>
                  </a:txBody>
                  <a:tcPr/>
                </a:tc>
                <a:tc>
                  <a:txBody>
                    <a:bodyPr/>
                    <a:lstStyle/>
                    <a:p>
                      <a:r>
                        <a:rPr lang="en-US" dirty="0" smtClean="0"/>
                        <a:t>Column 2</a:t>
                      </a:r>
                      <a:endParaRPr lang="en-IN" dirty="0"/>
                    </a:p>
                  </a:txBody>
                  <a:tcPr/>
                </a:tc>
              </a:tr>
              <a:tr h="371923">
                <a:tc>
                  <a:txBody>
                    <a:bodyPr/>
                    <a:lstStyle/>
                    <a:p>
                      <a:r>
                        <a:rPr lang="en-US" dirty="0" smtClean="0"/>
                        <a:t>1</a:t>
                      </a:r>
                      <a:endParaRPr lang="en-IN" dirty="0"/>
                    </a:p>
                  </a:txBody>
                  <a:tcPr/>
                </a:tc>
                <a:tc>
                  <a:txBody>
                    <a:bodyPr/>
                    <a:lstStyle/>
                    <a:p>
                      <a:r>
                        <a:rPr lang="en-US" dirty="0" smtClean="0"/>
                        <a:t>1</a:t>
                      </a:r>
                      <a:endParaRPr lang="en-IN" dirty="0"/>
                    </a:p>
                  </a:txBody>
                  <a:tcPr/>
                </a:tc>
              </a:tr>
              <a:tr h="371923">
                <a:tc>
                  <a:txBody>
                    <a:bodyPr/>
                    <a:lstStyle/>
                    <a:p>
                      <a:r>
                        <a:rPr lang="en-US" dirty="0" smtClean="0"/>
                        <a:t>1</a:t>
                      </a:r>
                      <a:endParaRPr lang="en-IN" dirty="0"/>
                    </a:p>
                  </a:txBody>
                  <a:tcPr/>
                </a:tc>
                <a:tc>
                  <a:txBody>
                    <a:bodyPr/>
                    <a:lstStyle/>
                    <a:p>
                      <a:r>
                        <a:rPr lang="en-US" dirty="0" smtClean="0"/>
                        <a:t>3</a:t>
                      </a:r>
                      <a:endParaRPr lang="en-IN" dirty="0"/>
                    </a:p>
                  </a:txBody>
                  <a:tcPr/>
                </a:tc>
              </a:tr>
            </a:tbl>
          </a:graphicData>
        </a:graphic>
      </p:graphicFrame>
      <p:sp>
        <p:nvSpPr>
          <p:cNvPr id="6" name="Rectangle 5"/>
          <p:cNvSpPr/>
          <p:nvPr/>
        </p:nvSpPr>
        <p:spPr>
          <a:xfrm>
            <a:off x="907080" y="1350110"/>
            <a:ext cx="935064" cy="369332"/>
          </a:xfrm>
          <a:prstGeom prst="rect">
            <a:avLst/>
          </a:prstGeom>
        </p:spPr>
        <p:txBody>
          <a:bodyPr wrap="none">
            <a:spAutoFit/>
          </a:bodyPr>
          <a:lstStyle/>
          <a:p>
            <a:r>
              <a:rPr lang="en-US" b="1" dirty="0"/>
              <a:t>Table </a:t>
            </a:r>
            <a:r>
              <a:rPr lang="en-US" b="1" dirty="0" smtClean="0"/>
              <a:t>A </a:t>
            </a:r>
            <a:endParaRPr lang="en-IN" dirty="0"/>
          </a:p>
        </p:txBody>
      </p:sp>
      <p:sp>
        <p:nvSpPr>
          <p:cNvPr id="7" name="Rectangle 6"/>
          <p:cNvSpPr/>
          <p:nvPr/>
        </p:nvSpPr>
        <p:spPr>
          <a:xfrm>
            <a:off x="4877410" y="1350110"/>
            <a:ext cx="925446" cy="369332"/>
          </a:xfrm>
          <a:prstGeom prst="rect">
            <a:avLst/>
          </a:prstGeom>
        </p:spPr>
        <p:txBody>
          <a:bodyPr wrap="none">
            <a:spAutoFit/>
          </a:bodyPr>
          <a:lstStyle/>
          <a:p>
            <a:r>
              <a:rPr lang="en-US" b="1" dirty="0"/>
              <a:t>Table </a:t>
            </a:r>
            <a:r>
              <a:rPr lang="en-US" b="1" dirty="0" smtClean="0"/>
              <a:t>B </a:t>
            </a:r>
            <a:endParaRPr lang="en-IN" dirty="0"/>
          </a:p>
        </p:txBody>
      </p:sp>
      <p:sp>
        <p:nvSpPr>
          <p:cNvPr id="8" name="Rectangle 7"/>
          <p:cNvSpPr/>
          <p:nvPr/>
        </p:nvSpPr>
        <p:spPr>
          <a:xfrm>
            <a:off x="902997" y="3182570"/>
            <a:ext cx="1135439" cy="369332"/>
          </a:xfrm>
          <a:prstGeom prst="rect">
            <a:avLst/>
          </a:prstGeom>
        </p:spPr>
        <p:txBody>
          <a:bodyPr wrap="none">
            <a:spAutoFit/>
          </a:bodyPr>
          <a:lstStyle/>
          <a:p>
            <a:r>
              <a:rPr lang="en-US" b="1" dirty="0"/>
              <a:t>Table </a:t>
            </a:r>
            <a:r>
              <a:rPr lang="en-US" b="1" dirty="0" smtClean="0"/>
              <a:t>A-B </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65326957"/>
              </p:ext>
            </p:extLst>
          </p:nvPr>
        </p:nvGraphicFramePr>
        <p:xfrm>
          <a:off x="219350" y="3640685"/>
          <a:ext cx="3200704" cy="743846"/>
        </p:xfrm>
        <a:graphic>
          <a:graphicData uri="http://schemas.openxmlformats.org/drawingml/2006/table">
            <a:tbl>
              <a:tblPr firstRow="1" bandRow="1">
                <a:tableStyleId>{5C22544A-7EE6-4342-B048-85BDC9FD1C3A}</a:tableStyleId>
              </a:tblPr>
              <a:tblGrid>
                <a:gridCol w="1600352"/>
                <a:gridCol w="1600352"/>
              </a:tblGrid>
              <a:tr h="371923">
                <a:tc>
                  <a:txBody>
                    <a:bodyPr/>
                    <a:lstStyle/>
                    <a:p>
                      <a:r>
                        <a:rPr lang="en-US" dirty="0" smtClean="0"/>
                        <a:t>Column 1</a:t>
                      </a:r>
                      <a:endParaRPr lang="en-IN" dirty="0"/>
                    </a:p>
                  </a:txBody>
                  <a:tcPr>
                    <a:solidFill>
                      <a:srgbClr val="FE9202"/>
                    </a:solidFill>
                  </a:tcPr>
                </a:tc>
                <a:tc>
                  <a:txBody>
                    <a:bodyPr/>
                    <a:lstStyle/>
                    <a:p>
                      <a:r>
                        <a:rPr lang="en-US" dirty="0" smtClean="0"/>
                        <a:t>Column 2</a:t>
                      </a:r>
                      <a:endParaRPr lang="en-IN" dirty="0"/>
                    </a:p>
                  </a:txBody>
                  <a:tcPr>
                    <a:solidFill>
                      <a:srgbClr val="FE9202"/>
                    </a:solidFill>
                  </a:tcPr>
                </a:tc>
              </a:tr>
              <a:tr h="371923">
                <a:tc>
                  <a:txBody>
                    <a:bodyPr/>
                    <a:lstStyle/>
                    <a:p>
                      <a:pPr algn="ctr"/>
                      <a:r>
                        <a:rPr lang="en-US" b="1" dirty="0" smtClean="0">
                          <a:solidFill>
                            <a:srgbClr val="C00000"/>
                          </a:solidFill>
                        </a:rPr>
                        <a:t>1</a:t>
                      </a:r>
                      <a:endParaRPr lang="en-IN" b="1" dirty="0">
                        <a:solidFill>
                          <a:srgbClr val="C00000"/>
                        </a:solidFill>
                      </a:endParaRPr>
                    </a:p>
                  </a:txBody>
                  <a:tcPr>
                    <a:solidFill>
                      <a:srgbClr val="FE9202"/>
                    </a:solidFill>
                  </a:tcPr>
                </a:tc>
                <a:tc>
                  <a:txBody>
                    <a:bodyPr/>
                    <a:lstStyle/>
                    <a:p>
                      <a:pPr algn="ctr"/>
                      <a:r>
                        <a:rPr lang="en-US" b="1" dirty="0" smtClean="0">
                          <a:solidFill>
                            <a:srgbClr val="C00000"/>
                          </a:solidFill>
                        </a:rPr>
                        <a:t>2</a:t>
                      </a:r>
                      <a:endParaRPr lang="en-IN" b="1" dirty="0">
                        <a:solidFill>
                          <a:srgbClr val="C00000"/>
                        </a:solidFill>
                      </a:endParaRPr>
                    </a:p>
                  </a:txBody>
                  <a:tcPr>
                    <a:solidFill>
                      <a:srgbClr val="FE9202"/>
                    </a:solidFill>
                  </a:tcPr>
                </a:tc>
              </a:tr>
            </a:tbl>
          </a:graphicData>
        </a:graphic>
      </p:graphicFrame>
      <p:sp>
        <p:nvSpPr>
          <p:cNvPr id="10" name="Rectangle 9"/>
          <p:cNvSpPr/>
          <p:nvPr/>
        </p:nvSpPr>
        <p:spPr>
          <a:xfrm>
            <a:off x="4877410" y="3182570"/>
            <a:ext cx="1082540" cy="369332"/>
          </a:xfrm>
          <a:prstGeom prst="rect">
            <a:avLst/>
          </a:prstGeom>
        </p:spPr>
        <p:txBody>
          <a:bodyPr wrap="none">
            <a:spAutoFit/>
          </a:bodyPr>
          <a:lstStyle/>
          <a:p>
            <a:r>
              <a:rPr lang="en-US" b="1" dirty="0"/>
              <a:t>Table </a:t>
            </a:r>
            <a:r>
              <a:rPr lang="en-US" b="1" dirty="0" smtClean="0"/>
              <a:t>B-A</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305798183"/>
              </p:ext>
            </p:extLst>
          </p:nvPr>
        </p:nvGraphicFramePr>
        <p:xfrm>
          <a:off x="4189680" y="3640685"/>
          <a:ext cx="3200704" cy="737683"/>
        </p:xfrm>
        <a:graphic>
          <a:graphicData uri="http://schemas.openxmlformats.org/drawingml/2006/table">
            <a:tbl>
              <a:tblPr firstRow="1" bandRow="1">
                <a:tableStyleId>{5C22544A-7EE6-4342-B048-85BDC9FD1C3A}</a:tableStyleId>
              </a:tblPr>
              <a:tblGrid>
                <a:gridCol w="1600352"/>
                <a:gridCol w="1600352"/>
              </a:tblGrid>
              <a:tr h="365759">
                <a:tc>
                  <a:txBody>
                    <a:bodyPr/>
                    <a:lstStyle/>
                    <a:p>
                      <a:r>
                        <a:rPr lang="en-US" dirty="0" smtClean="0"/>
                        <a:t>Column 1</a:t>
                      </a:r>
                      <a:endParaRPr lang="en-IN" dirty="0"/>
                    </a:p>
                  </a:txBody>
                  <a:tcPr>
                    <a:solidFill>
                      <a:srgbClr val="007033"/>
                    </a:solidFill>
                  </a:tcPr>
                </a:tc>
                <a:tc>
                  <a:txBody>
                    <a:bodyPr/>
                    <a:lstStyle/>
                    <a:p>
                      <a:r>
                        <a:rPr lang="en-US" dirty="0" smtClean="0"/>
                        <a:t>Column 2</a:t>
                      </a:r>
                      <a:endParaRPr lang="en-IN" dirty="0"/>
                    </a:p>
                  </a:txBody>
                  <a:tcPr>
                    <a:solidFill>
                      <a:srgbClr val="007033"/>
                    </a:solidFill>
                  </a:tcPr>
                </a:tc>
              </a:tr>
              <a:tr h="371923">
                <a:tc>
                  <a:txBody>
                    <a:bodyPr/>
                    <a:lstStyle/>
                    <a:p>
                      <a:pPr algn="ctr"/>
                      <a:r>
                        <a:rPr lang="en-US" b="1" dirty="0" smtClean="0">
                          <a:solidFill>
                            <a:schemeClr val="bg1"/>
                          </a:solidFill>
                        </a:rPr>
                        <a:t>1</a:t>
                      </a:r>
                      <a:endParaRPr lang="en-IN" b="1" dirty="0">
                        <a:solidFill>
                          <a:schemeClr val="bg1"/>
                        </a:solidFill>
                      </a:endParaRPr>
                    </a:p>
                  </a:txBody>
                  <a:tcPr>
                    <a:solidFill>
                      <a:srgbClr val="007033"/>
                    </a:solidFill>
                  </a:tcPr>
                </a:tc>
                <a:tc>
                  <a:txBody>
                    <a:bodyPr/>
                    <a:lstStyle/>
                    <a:p>
                      <a:pPr algn="ctr"/>
                      <a:r>
                        <a:rPr lang="en-US" b="1" dirty="0" smtClean="0">
                          <a:solidFill>
                            <a:schemeClr val="bg1"/>
                          </a:solidFill>
                        </a:rPr>
                        <a:t>3</a:t>
                      </a:r>
                      <a:endParaRPr lang="en-IN" b="1" dirty="0">
                        <a:solidFill>
                          <a:schemeClr val="bg1"/>
                        </a:solidFill>
                      </a:endParaRPr>
                    </a:p>
                  </a:txBody>
                  <a:tcPr>
                    <a:solidFill>
                      <a:srgbClr val="007033"/>
                    </a:solidFill>
                  </a:tcPr>
                </a:tc>
              </a:tr>
            </a:tbl>
          </a:graphicData>
        </a:graphic>
      </p:graphicFrame>
    </p:spTree>
    <p:extLst>
      <p:ext uri="{BB962C8B-B14F-4D97-AF65-F5344CB8AC3E}">
        <p14:creationId xmlns:p14="http://schemas.microsoft.com/office/powerpoint/2010/main" val="227027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08282833"/>
              </p:ext>
            </p:extLst>
          </p:nvPr>
        </p:nvGraphicFramePr>
        <p:xfrm>
          <a:off x="465431" y="1271775"/>
          <a:ext cx="2570652" cy="2011680"/>
        </p:xfrm>
        <a:graphic>
          <a:graphicData uri="http://schemas.openxmlformats.org/drawingml/2006/table">
            <a:tbl>
              <a:tblPr firstRow="1" bandRow="1">
                <a:tableStyleId>{21E4AEA4-8DFA-4A89-87EB-49C32662AFE0}</a:tableStyleId>
              </a:tblPr>
              <a:tblGrid>
                <a:gridCol w="856884"/>
                <a:gridCol w="856884"/>
                <a:gridCol w="856884"/>
              </a:tblGrid>
              <a:tr h="330861">
                <a:tc>
                  <a:txBody>
                    <a:bodyPr/>
                    <a:lstStyle/>
                    <a:p>
                      <a:pPr algn="ctr" fontAlgn="t"/>
                      <a:r>
                        <a:rPr lang="en-IN" sz="1200" dirty="0" err="1">
                          <a:effectLst/>
                        </a:rPr>
                        <a:t>Regno</a:t>
                      </a:r>
                      <a:endParaRPr lang="en-IN" sz="1200" dirty="0">
                        <a:effectLst/>
                      </a:endParaRPr>
                    </a:p>
                  </a:txBody>
                  <a:tcPr marL="76200" marR="76200" marT="76200" marB="76200"/>
                </a:tc>
                <a:tc>
                  <a:txBody>
                    <a:bodyPr/>
                    <a:lstStyle/>
                    <a:p>
                      <a:pPr algn="ctr" fontAlgn="t"/>
                      <a:r>
                        <a:rPr lang="en-IN" sz="1200" dirty="0">
                          <a:effectLst/>
                        </a:rPr>
                        <a:t>Branch</a:t>
                      </a:r>
                    </a:p>
                  </a:txBody>
                  <a:tcPr marL="76200" marR="76200" marT="76200" marB="76200"/>
                </a:tc>
                <a:tc>
                  <a:txBody>
                    <a:bodyPr/>
                    <a:lstStyle/>
                    <a:p>
                      <a:pPr algn="ctr" fontAlgn="t"/>
                      <a:r>
                        <a:rPr lang="en-IN" sz="1200">
                          <a:effectLst/>
                        </a:rPr>
                        <a:t>Section</a:t>
                      </a:r>
                    </a:p>
                  </a:txBody>
                  <a:tcPr marL="76200" marR="76200" marT="76200" marB="76200"/>
                </a:tc>
              </a:tr>
              <a:tr h="330861">
                <a:tc>
                  <a:txBody>
                    <a:bodyPr/>
                    <a:lstStyle/>
                    <a:p>
                      <a:pPr algn="ctr" fontAlgn="t"/>
                      <a:r>
                        <a:rPr lang="en-IN" sz="1200">
                          <a:effectLst/>
                        </a:rPr>
                        <a:t>1</a:t>
                      </a:r>
                    </a:p>
                  </a:txBody>
                  <a:tcPr marL="76200" marR="76200" marT="76200" marB="76200"/>
                </a:tc>
                <a:tc>
                  <a:txBody>
                    <a:bodyPr/>
                    <a:lstStyle/>
                    <a:p>
                      <a:pPr algn="ctr" fontAlgn="t"/>
                      <a:r>
                        <a:rPr lang="en-IN" sz="1200">
                          <a:effectLst/>
                        </a:rPr>
                        <a:t>CSE</a:t>
                      </a:r>
                    </a:p>
                  </a:txBody>
                  <a:tcPr marL="76200" marR="76200" marT="76200" marB="76200"/>
                </a:tc>
                <a:tc>
                  <a:txBody>
                    <a:bodyPr/>
                    <a:lstStyle/>
                    <a:p>
                      <a:pPr algn="ctr" fontAlgn="t"/>
                      <a:r>
                        <a:rPr lang="en-IN" sz="1200">
                          <a:effectLst/>
                        </a:rPr>
                        <a:t>A</a:t>
                      </a:r>
                    </a:p>
                  </a:txBody>
                  <a:tcPr marL="76200" marR="76200" marT="76200" marB="76200"/>
                </a:tc>
              </a:tr>
              <a:tr h="330861">
                <a:tc>
                  <a:txBody>
                    <a:bodyPr/>
                    <a:lstStyle/>
                    <a:p>
                      <a:pPr algn="ctr" fontAlgn="t"/>
                      <a:r>
                        <a:rPr lang="en-IN" sz="1200">
                          <a:effectLst/>
                        </a:rPr>
                        <a:t>2</a:t>
                      </a:r>
                    </a:p>
                  </a:txBody>
                  <a:tcPr marL="76200" marR="76200" marT="76200" marB="76200"/>
                </a:tc>
                <a:tc>
                  <a:txBody>
                    <a:bodyPr/>
                    <a:lstStyle/>
                    <a:p>
                      <a:pPr algn="ctr" fontAlgn="t"/>
                      <a:r>
                        <a:rPr lang="en-IN" sz="1200">
                          <a:effectLst/>
                        </a:rPr>
                        <a:t>ECE</a:t>
                      </a:r>
                    </a:p>
                  </a:txBody>
                  <a:tcPr marL="76200" marR="76200" marT="76200" marB="76200"/>
                </a:tc>
                <a:tc>
                  <a:txBody>
                    <a:bodyPr/>
                    <a:lstStyle/>
                    <a:p>
                      <a:pPr algn="ctr" fontAlgn="t"/>
                      <a:r>
                        <a:rPr lang="en-IN" sz="1200">
                          <a:effectLst/>
                        </a:rPr>
                        <a:t>B</a:t>
                      </a:r>
                    </a:p>
                  </a:txBody>
                  <a:tcPr marL="76200" marR="76200" marT="76200" marB="76200"/>
                </a:tc>
              </a:tr>
              <a:tr h="330861">
                <a:tc>
                  <a:txBody>
                    <a:bodyPr/>
                    <a:lstStyle/>
                    <a:p>
                      <a:pPr algn="ctr" fontAlgn="t"/>
                      <a:r>
                        <a:rPr lang="en-IN" sz="1200">
                          <a:effectLst/>
                        </a:rPr>
                        <a:t>3</a:t>
                      </a:r>
                    </a:p>
                  </a:txBody>
                  <a:tcPr marL="76200" marR="76200" marT="76200" marB="76200"/>
                </a:tc>
                <a:tc>
                  <a:txBody>
                    <a:bodyPr/>
                    <a:lstStyle/>
                    <a:p>
                      <a:pPr algn="ctr" fontAlgn="t"/>
                      <a:r>
                        <a:rPr lang="en-IN" sz="1200">
                          <a:effectLst/>
                        </a:rPr>
                        <a:t>MECH</a:t>
                      </a:r>
                    </a:p>
                  </a:txBody>
                  <a:tcPr marL="76200" marR="76200" marT="76200" marB="76200"/>
                </a:tc>
                <a:tc>
                  <a:txBody>
                    <a:bodyPr/>
                    <a:lstStyle/>
                    <a:p>
                      <a:pPr algn="ctr" fontAlgn="t"/>
                      <a:r>
                        <a:rPr lang="en-IN" sz="1200">
                          <a:effectLst/>
                        </a:rPr>
                        <a:t>B</a:t>
                      </a:r>
                    </a:p>
                  </a:txBody>
                  <a:tcPr marL="76200" marR="76200" marT="76200" marB="76200"/>
                </a:tc>
              </a:tr>
              <a:tr h="330861">
                <a:tc>
                  <a:txBody>
                    <a:bodyPr/>
                    <a:lstStyle/>
                    <a:p>
                      <a:pPr algn="ctr" fontAlgn="t"/>
                      <a:r>
                        <a:rPr lang="en-IN" sz="1200">
                          <a:effectLst/>
                        </a:rPr>
                        <a:t>4</a:t>
                      </a:r>
                    </a:p>
                  </a:txBody>
                  <a:tcPr marL="76200" marR="76200" marT="76200" marB="76200"/>
                </a:tc>
                <a:tc>
                  <a:txBody>
                    <a:bodyPr/>
                    <a:lstStyle/>
                    <a:p>
                      <a:pPr algn="ctr" fontAlgn="t"/>
                      <a:r>
                        <a:rPr lang="en-IN" sz="1200">
                          <a:effectLst/>
                        </a:rPr>
                        <a:t>CIVIL</a:t>
                      </a:r>
                    </a:p>
                  </a:txBody>
                  <a:tcPr marL="76200" marR="76200" marT="76200" marB="76200"/>
                </a:tc>
                <a:tc>
                  <a:txBody>
                    <a:bodyPr/>
                    <a:lstStyle/>
                    <a:p>
                      <a:pPr algn="ctr" fontAlgn="t"/>
                      <a:r>
                        <a:rPr lang="en-IN" sz="1200">
                          <a:effectLst/>
                        </a:rPr>
                        <a:t>A</a:t>
                      </a:r>
                    </a:p>
                  </a:txBody>
                  <a:tcPr marL="76200" marR="76200" marT="76200" marB="76200"/>
                </a:tc>
              </a:tr>
              <a:tr h="330861">
                <a:tc>
                  <a:txBody>
                    <a:bodyPr/>
                    <a:lstStyle/>
                    <a:p>
                      <a:pPr algn="ctr" fontAlgn="t"/>
                      <a:r>
                        <a:rPr lang="en-IN" sz="1200">
                          <a:effectLst/>
                        </a:rPr>
                        <a:t>5</a:t>
                      </a:r>
                    </a:p>
                  </a:txBody>
                  <a:tcPr marL="76200" marR="76200" marT="76200" marB="76200"/>
                </a:tc>
                <a:tc>
                  <a:txBody>
                    <a:bodyPr/>
                    <a:lstStyle/>
                    <a:p>
                      <a:pPr algn="ctr" fontAlgn="t"/>
                      <a:r>
                        <a:rPr lang="en-IN" sz="1200" dirty="0">
                          <a:effectLst/>
                        </a:rPr>
                        <a:t>CSE</a:t>
                      </a:r>
                    </a:p>
                  </a:txBody>
                  <a:tcPr marL="76200" marR="76200" marT="76200" marB="76200"/>
                </a:tc>
                <a:tc>
                  <a:txBody>
                    <a:bodyPr/>
                    <a:lstStyle/>
                    <a:p>
                      <a:pPr algn="ctr" fontAlgn="t"/>
                      <a:r>
                        <a:rPr lang="en-IN" sz="1200" dirty="0">
                          <a:effectLst/>
                        </a:rPr>
                        <a:t>B</a:t>
                      </a: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0197147"/>
              </p:ext>
            </p:extLst>
          </p:nvPr>
        </p:nvGraphicFramePr>
        <p:xfrm>
          <a:off x="589415" y="3335275"/>
          <a:ext cx="2455536" cy="1808225"/>
        </p:xfrm>
        <a:graphic>
          <a:graphicData uri="http://schemas.openxmlformats.org/drawingml/2006/table">
            <a:tbl>
              <a:tblPr firstRow="1" bandRow="1">
                <a:tableStyleId>{073A0DAA-6AF3-43AB-8588-CEC1D06C72B9}</a:tableStyleId>
              </a:tblPr>
              <a:tblGrid>
                <a:gridCol w="818512"/>
                <a:gridCol w="818512"/>
                <a:gridCol w="818512"/>
              </a:tblGrid>
              <a:tr h="380078">
                <a:tc>
                  <a:txBody>
                    <a:bodyPr/>
                    <a:lstStyle/>
                    <a:p>
                      <a:pPr algn="ctr" fontAlgn="t"/>
                      <a:r>
                        <a:rPr lang="en-IN" sz="1200" dirty="0" err="1">
                          <a:effectLst/>
                        </a:rPr>
                        <a:t>Regno</a:t>
                      </a:r>
                      <a:endParaRPr lang="en-IN" sz="1200" dirty="0">
                        <a:effectLst/>
                      </a:endParaRPr>
                    </a:p>
                  </a:txBody>
                  <a:tcPr marL="76200" marR="76200" marT="76200" marB="76200"/>
                </a:tc>
                <a:tc>
                  <a:txBody>
                    <a:bodyPr/>
                    <a:lstStyle/>
                    <a:p>
                      <a:pPr algn="ctr" fontAlgn="t"/>
                      <a:r>
                        <a:rPr lang="en-IN" sz="1200">
                          <a:effectLst/>
                        </a:rPr>
                        <a:t>Branch</a:t>
                      </a:r>
                    </a:p>
                  </a:txBody>
                  <a:tcPr marL="76200" marR="76200" marT="76200" marB="76200"/>
                </a:tc>
                <a:tc>
                  <a:txBody>
                    <a:bodyPr/>
                    <a:lstStyle/>
                    <a:p>
                      <a:pPr algn="ctr" fontAlgn="t"/>
                      <a:r>
                        <a:rPr lang="en-IN" sz="1200">
                          <a:effectLst/>
                        </a:rPr>
                        <a:t>Section</a:t>
                      </a:r>
                    </a:p>
                  </a:txBody>
                  <a:tcPr marL="76200" marR="76200" marT="76200" marB="76200"/>
                </a:tc>
              </a:tr>
              <a:tr h="476049">
                <a:tc>
                  <a:txBody>
                    <a:bodyPr/>
                    <a:lstStyle/>
                    <a:p>
                      <a:pPr algn="ctr" fontAlgn="t"/>
                      <a:r>
                        <a:rPr lang="en-IN" sz="1200" dirty="0">
                          <a:effectLst/>
                        </a:rPr>
                        <a:t>1</a:t>
                      </a:r>
                    </a:p>
                  </a:txBody>
                  <a:tcPr marL="76200" marR="76200" marT="76200" marB="76200"/>
                </a:tc>
                <a:tc>
                  <a:txBody>
                    <a:bodyPr/>
                    <a:lstStyle/>
                    <a:p>
                      <a:pPr algn="ctr" fontAlgn="t"/>
                      <a:r>
                        <a:rPr lang="en-IN" sz="1200">
                          <a:effectLst/>
                        </a:rPr>
                        <a:t>CIVIL</a:t>
                      </a:r>
                    </a:p>
                  </a:txBody>
                  <a:tcPr marL="76200" marR="76200" marT="76200" marB="76200"/>
                </a:tc>
                <a:tc>
                  <a:txBody>
                    <a:bodyPr/>
                    <a:lstStyle/>
                    <a:p>
                      <a:pPr algn="ctr" fontAlgn="t"/>
                      <a:r>
                        <a:rPr lang="en-IN" sz="1200">
                          <a:effectLst/>
                        </a:rPr>
                        <a:t>A</a:t>
                      </a:r>
                    </a:p>
                  </a:txBody>
                  <a:tcPr marL="76200" marR="76200" marT="76200" marB="76200"/>
                </a:tc>
              </a:tr>
              <a:tr h="476049">
                <a:tc>
                  <a:txBody>
                    <a:bodyPr/>
                    <a:lstStyle/>
                    <a:p>
                      <a:pPr algn="ctr" fontAlgn="t"/>
                      <a:r>
                        <a:rPr lang="en-IN" sz="1200">
                          <a:effectLst/>
                        </a:rPr>
                        <a:t>2</a:t>
                      </a:r>
                    </a:p>
                  </a:txBody>
                  <a:tcPr marL="76200" marR="76200" marT="76200" marB="76200"/>
                </a:tc>
                <a:tc>
                  <a:txBody>
                    <a:bodyPr/>
                    <a:lstStyle/>
                    <a:p>
                      <a:pPr algn="ctr" fontAlgn="t"/>
                      <a:r>
                        <a:rPr lang="en-IN" sz="1200" dirty="0">
                          <a:effectLst/>
                        </a:rPr>
                        <a:t>CSE</a:t>
                      </a:r>
                    </a:p>
                  </a:txBody>
                  <a:tcPr marL="76200" marR="76200" marT="76200" marB="76200"/>
                </a:tc>
                <a:tc>
                  <a:txBody>
                    <a:bodyPr/>
                    <a:lstStyle/>
                    <a:p>
                      <a:pPr algn="ctr" fontAlgn="t"/>
                      <a:r>
                        <a:rPr lang="en-IN" sz="1200" dirty="0">
                          <a:effectLst/>
                        </a:rPr>
                        <a:t>A</a:t>
                      </a:r>
                    </a:p>
                  </a:txBody>
                  <a:tcPr marL="76200" marR="76200" marT="76200" marB="76200"/>
                </a:tc>
              </a:tr>
              <a:tr h="476049">
                <a:tc>
                  <a:txBody>
                    <a:bodyPr/>
                    <a:lstStyle/>
                    <a:p>
                      <a:pPr algn="ctr" fontAlgn="t"/>
                      <a:r>
                        <a:rPr lang="en-IN" sz="1200">
                          <a:effectLst/>
                        </a:rPr>
                        <a:t>3</a:t>
                      </a:r>
                    </a:p>
                  </a:txBody>
                  <a:tcPr marL="76200" marR="76200" marT="76200" marB="76200"/>
                </a:tc>
                <a:tc>
                  <a:txBody>
                    <a:bodyPr/>
                    <a:lstStyle/>
                    <a:p>
                      <a:pPr algn="ctr" fontAlgn="t"/>
                      <a:r>
                        <a:rPr lang="en-IN" sz="1200">
                          <a:effectLst/>
                        </a:rPr>
                        <a:t>ECE</a:t>
                      </a:r>
                    </a:p>
                  </a:txBody>
                  <a:tcPr marL="76200" marR="76200" marT="76200" marB="76200"/>
                </a:tc>
                <a:tc>
                  <a:txBody>
                    <a:bodyPr/>
                    <a:lstStyle/>
                    <a:p>
                      <a:pPr algn="ctr" fontAlgn="t"/>
                      <a:r>
                        <a:rPr lang="en-IN" sz="1200" dirty="0">
                          <a:effectLst/>
                        </a:rPr>
                        <a:t>B</a:t>
                      </a:r>
                    </a:p>
                  </a:txBody>
                  <a:tcPr marL="76200" marR="76200" marT="76200" marB="76200"/>
                </a:tc>
              </a:tr>
            </a:tbl>
          </a:graphicData>
        </a:graphic>
      </p:graphicFrame>
      <p:sp>
        <p:nvSpPr>
          <p:cNvPr id="6" name="Rectangle 5"/>
          <p:cNvSpPr/>
          <p:nvPr/>
        </p:nvSpPr>
        <p:spPr>
          <a:xfrm>
            <a:off x="30324" y="3303126"/>
            <a:ext cx="418641" cy="1950790"/>
          </a:xfrm>
          <a:prstGeom prst="rect">
            <a:avLst/>
          </a:prstGeom>
        </p:spPr>
        <p:txBody>
          <a:bodyPr vert="wordArtVert" wrap="none">
            <a:spAutoFit/>
          </a:bodyPr>
          <a:lstStyle/>
          <a:p>
            <a:r>
              <a:rPr lang="en-IN" sz="1400" b="1" dirty="0">
                <a:latin typeface="Arial" panose="020B0604020202020204" pitchFamily="34" charset="0"/>
              </a:rPr>
              <a:t>Table R2</a:t>
            </a:r>
            <a:endParaRPr lang="en-IN" sz="1400" b="1" i="0" dirty="0">
              <a:effectLst/>
              <a:latin typeface="Arial" panose="020B0604020202020204" pitchFamily="34" charset="0"/>
            </a:endParaRPr>
          </a:p>
        </p:txBody>
      </p:sp>
      <p:sp>
        <p:nvSpPr>
          <p:cNvPr id="7" name="Rectangle 6"/>
          <p:cNvSpPr/>
          <p:nvPr/>
        </p:nvSpPr>
        <p:spPr>
          <a:xfrm>
            <a:off x="30323" y="1223263"/>
            <a:ext cx="418641" cy="1950790"/>
          </a:xfrm>
          <a:prstGeom prst="rect">
            <a:avLst/>
          </a:prstGeom>
        </p:spPr>
        <p:txBody>
          <a:bodyPr vert="wordArtVert" wrap="none">
            <a:spAutoFit/>
          </a:bodyPr>
          <a:lstStyle/>
          <a:p>
            <a:r>
              <a:rPr lang="en-IN" sz="1400" b="1" dirty="0">
                <a:latin typeface="Arial" panose="020B0604020202020204" pitchFamily="34" charset="0"/>
              </a:rPr>
              <a:t>Table </a:t>
            </a:r>
            <a:r>
              <a:rPr lang="en-IN" sz="1400" b="1" dirty="0" smtClean="0">
                <a:latin typeface="Arial" panose="020B0604020202020204" pitchFamily="34" charset="0"/>
              </a:rPr>
              <a:t>R1</a:t>
            </a:r>
            <a:endParaRPr lang="en-IN" sz="1400" b="1" i="0" dirty="0">
              <a:effectLst/>
              <a:latin typeface="Arial" panose="020B0604020202020204" pitchFamily="34" charset="0"/>
            </a:endParaRPr>
          </a:p>
        </p:txBody>
      </p:sp>
      <p:sp>
        <p:nvSpPr>
          <p:cNvPr id="11" name="Rectangle 10"/>
          <p:cNvSpPr/>
          <p:nvPr/>
        </p:nvSpPr>
        <p:spPr>
          <a:xfrm>
            <a:off x="3655770" y="1223263"/>
            <a:ext cx="801823" cy="307777"/>
          </a:xfrm>
          <a:prstGeom prst="rect">
            <a:avLst/>
          </a:prstGeom>
        </p:spPr>
        <p:txBody>
          <a:bodyPr wrap="none">
            <a:spAutoFit/>
          </a:bodyPr>
          <a:lstStyle/>
          <a:p>
            <a:r>
              <a:rPr lang="en-IN" sz="1400" b="1" dirty="0" smtClean="0">
                <a:latin typeface="Arial" panose="020B0604020202020204" pitchFamily="34" charset="0"/>
              </a:rPr>
              <a:t>R1 - R2</a:t>
            </a:r>
            <a:endParaRPr lang="en-IN" sz="1400" b="1" i="0" dirty="0">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47901125"/>
              </p:ext>
            </p:extLst>
          </p:nvPr>
        </p:nvGraphicFramePr>
        <p:xfrm>
          <a:off x="3286674" y="1638097"/>
          <a:ext cx="2570652" cy="2194560"/>
        </p:xfrm>
        <a:graphic>
          <a:graphicData uri="http://schemas.openxmlformats.org/drawingml/2006/table">
            <a:tbl>
              <a:tblPr firstRow="1" bandRow="1">
                <a:tableStyleId>{21E4AEA4-8DFA-4A89-87EB-49C32662AFE0}</a:tableStyleId>
              </a:tblPr>
              <a:tblGrid>
                <a:gridCol w="856884"/>
                <a:gridCol w="856884"/>
                <a:gridCol w="856884"/>
              </a:tblGrid>
              <a:tr h="330861">
                <a:tc>
                  <a:txBody>
                    <a:bodyPr/>
                    <a:lstStyle/>
                    <a:p>
                      <a:pPr algn="ctr" fontAlgn="t"/>
                      <a:r>
                        <a:rPr lang="en-IN" sz="1400" dirty="0" err="1">
                          <a:solidFill>
                            <a:schemeClr val="tx1"/>
                          </a:solidFill>
                          <a:effectLst/>
                        </a:rPr>
                        <a:t>Regno</a:t>
                      </a:r>
                      <a:endParaRPr lang="en-IN" sz="1400" dirty="0">
                        <a:solidFill>
                          <a:schemeClr val="tx1"/>
                        </a:solidFill>
                        <a:effectLst/>
                      </a:endParaRPr>
                    </a:p>
                  </a:txBody>
                  <a:tcPr marL="76200" marR="76200" marT="76200" marB="76200">
                    <a:solidFill>
                      <a:srgbClr val="FFC000"/>
                    </a:solidFill>
                  </a:tcPr>
                </a:tc>
                <a:tc>
                  <a:txBody>
                    <a:bodyPr/>
                    <a:lstStyle/>
                    <a:p>
                      <a:pPr algn="ctr" fontAlgn="t"/>
                      <a:r>
                        <a:rPr lang="en-IN" sz="1400" dirty="0">
                          <a:solidFill>
                            <a:schemeClr val="tx1"/>
                          </a:solidFill>
                          <a:effectLst/>
                        </a:rPr>
                        <a:t>Branch</a:t>
                      </a:r>
                    </a:p>
                  </a:txBody>
                  <a:tcPr marL="76200" marR="76200" marT="76200" marB="76200">
                    <a:solidFill>
                      <a:srgbClr val="FFC000"/>
                    </a:solidFill>
                  </a:tcPr>
                </a:tc>
                <a:tc>
                  <a:txBody>
                    <a:bodyPr/>
                    <a:lstStyle/>
                    <a:p>
                      <a:pPr algn="ctr" fontAlgn="t"/>
                      <a:r>
                        <a:rPr lang="en-IN" sz="1400" dirty="0">
                          <a:solidFill>
                            <a:schemeClr val="tx1"/>
                          </a:solidFill>
                          <a:effectLst/>
                        </a:rPr>
                        <a:t>Section</a:t>
                      </a:r>
                    </a:p>
                  </a:txBody>
                  <a:tcPr marL="76200" marR="76200" marT="76200" marB="76200">
                    <a:solidFill>
                      <a:srgbClr val="FFC000"/>
                    </a:solidFill>
                  </a:tcPr>
                </a:tc>
              </a:tr>
              <a:tr h="330861">
                <a:tc>
                  <a:txBody>
                    <a:bodyPr/>
                    <a:lstStyle/>
                    <a:p>
                      <a:pPr algn="ctr" fontAlgn="t"/>
                      <a:r>
                        <a:rPr lang="en-IN" sz="1400">
                          <a:effectLst/>
                        </a:rPr>
                        <a:t>1</a:t>
                      </a:r>
                    </a:p>
                  </a:txBody>
                  <a:tcPr marL="76200" marR="76200" marT="76200" marB="76200">
                    <a:solidFill>
                      <a:srgbClr val="FFC000"/>
                    </a:solidFill>
                  </a:tcPr>
                </a:tc>
                <a:tc>
                  <a:txBody>
                    <a:bodyPr/>
                    <a:lstStyle/>
                    <a:p>
                      <a:pPr algn="ctr" fontAlgn="t"/>
                      <a:r>
                        <a:rPr lang="en-IN" sz="1400">
                          <a:effectLst/>
                        </a:rPr>
                        <a:t>CSE</a:t>
                      </a:r>
                    </a:p>
                  </a:txBody>
                  <a:tcPr marL="76200" marR="76200" marT="76200" marB="76200">
                    <a:solidFill>
                      <a:srgbClr val="FFC000"/>
                    </a:solidFill>
                  </a:tcPr>
                </a:tc>
                <a:tc>
                  <a:txBody>
                    <a:bodyPr/>
                    <a:lstStyle/>
                    <a:p>
                      <a:pPr algn="ctr" fontAlgn="t"/>
                      <a:r>
                        <a:rPr lang="en-IN" sz="1400" dirty="0">
                          <a:effectLst/>
                        </a:rPr>
                        <a:t>A</a:t>
                      </a:r>
                    </a:p>
                  </a:txBody>
                  <a:tcPr marL="76200" marR="76200" marT="76200" marB="76200">
                    <a:solidFill>
                      <a:srgbClr val="FFC000"/>
                    </a:solidFill>
                  </a:tcPr>
                </a:tc>
              </a:tr>
              <a:tr h="330861">
                <a:tc>
                  <a:txBody>
                    <a:bodyPr/>
                    <a:lstStyle/>
                    <a:p>
                      <a:pPr algn="ctr" fontAlgn="t"/>
                      <a:r>
                        <a:rPr lang="en-IN" sz="1400" dirty="0">
                          <a:effectLst/>
                        </a:rPr>
                        <a:t>2</a:t>
                      </a:r>
                    </a:p>
                  </a:txBody>
                  <a:tcPr marL="76200" marR="76200" marT="76200" marB="76200">
                    <a:solidFill>
                      <a:srgbClr val="FFC000"/>
                    </a:solidFill>
                  </a:tcPr>
                </a:tc>
                <a:tc>
                  <a:txBody>
                    <a:bodyPr/>
                    <a:lstStyle/>
                    <a:p>
                      <a:pPr algn="ctr" fontAlgn="t"/>
                      <a:r>
                        <a:rPr lang="en-IN" sz="1400">
                          <a:effectLst/>
                        </a:rPr>
                        <a:t>ECE</a:t>
                      </a:r>
                    </a:p>
                  </a:txBody>
                  <a:tcPr marL="76200" marR="76200" marT="76200" marB="76200">
                    <a:solidFill>
                      <a:srgbClr val="FFC000"/>
                    </a:solidFill>
                  </a:tcPr>
                </a:tc>
                <a:tc>
                  <a:txBody>
                    <a:bodyPr/>
                    <a:lstStyle/>
                    <a:p>
                      <a:pPr algn="ctr" fontAlgn="t"/>
                      <a:r>
                        <a:rPr lang="en-IN" sz="1400">
                          <a:effectLst/>
                        </a:rPr>
                        <a:t>B</a:t>
                      </a:r>
                    </a:p>
                  </a:txBody>
                  <a:tcPr marL="76200" marR="76200" marT="76200" marB="76200">
                    <a:solidFill>
                      <a:srgbClr val="FFC000"/>
                    </a:solidFill>
                  </a:tcPr>
                </a:tc>
              </a:tr>
              <a:tr h="330861">
                <a:tc>
                  <a:txBody>
                    <a:bodyPr/>
                    <a:lstStyle/>
                    <a:p>
                      <a:pPr algn="ctr" fontAlgn="t"/>
                      <a:r>
                        <a:rPr lang="en-IN" sz="1400">
                          <a:effectLst/>
                        </a:rPr>
                        <a:t>3</a:t>
                      </a:r>
                    </a:p>
                  </a:txBody>
                  <a:tcPr marL="76200" marR="76200" marT="76200" marB="76200">
                    <a:solidFill>
                      <a:srgbClr val="FFC000"/>
                    </a:solidFill>
                  </a:tcPr>
                </a:tc>
                <a:tc>
                  <a:txBody>
                    <a:bodyPr/>
                    <a:lstStyle/>
                    <a:p>
                      <a:pPr algn="ctr" fontAlgn="t"/>
                      <a:r>
                        <a:rPr lang="en-IN" sz="1400">
                          <a:effectLst/>
                        </a:rPr>
                        <a:t>MECH</a:t>
                      </a:r>
                    </a:p>
                  </a:txBody>
                  <a:tcPr marL="76200" marR="76200" marT="76200" marB="76200">
                    <a:solidFill>
                      <a:srgbClr val="FFC000"/>
                    </a:solidFill>
                  </a:tcPr>
                </a:tc>
                <a:tc>
                  <a:txBody>
                    <a:bodyPr/>
                    <a:lstStyle/>
                    <a:p>
                      <a:pPr algn="ctr" fontAlgn="t"/>
                      <a:r>
                        <a:rPr lang="en-IN" sz="1400">
                          <a:effectLst/>
                        </a:rPr>
                        <a:t>B</a:t>
                      </a:r>
                    </a:p>
                  </a:txBody>
                  <a:tcPr marL="76200" marR="76200" marT="76200" marB="76200">
                    <a:solidFill>
                      <a:srgbClr val="FFC000"/>
                    </a:solidFill>
                  </a:tcPr>
                </a:tc>
              </a:tr>
              <a:tr h="330861">
                <a:tc>
                  <a:txBody>
                    <a:bodyPr/>
                    <a:lstStyle/>
                    <a:p>
                      <a:pPr algn="ctr" fontAlgn="t"/>
                      <a:r>
                        <a:rPr lang="en-IN" sz="1400" dirty="0">
                          <a:effectLst/>
                        </a:rPr>
                        <a:t>4</a:t>
                      </a:r>
                    </a:p>
                  </a:txBody>
                  <a:tcPr marL="76200" marR="76200" marT="76200" marB="76200">
                    <a:solidFill>
                      <a:srgbClr val="FFC000"/>
                    </a:solidFill>
                  </a:tcPr>
                </a:tc>
                <a:tc>
                  <a:txBody>
                    <a:bodyPr/>
                    <a:lstStyle/>
                    <a:p>
                      <a:pPr algn="ctr" fontAlgn="t"/>
                      <a:r>
                        <a:rPr lang="en-IN" sz="1400">
                          <a:effectLst/>
                        </a:rPr>
                        <a:t>CIVIL</a:t>
                      </a:r>
                    </a:p>
                  </a:txBody>
                  <a:tcPr marL="76200" marR="76200" marT="76200" marB="76200">
                    <a:solidFill>
                      <a:srgbClr val="FFC000"/>
                    </a:solidFill>
                  </a:tcPr>
                </a:tc>
                <a:tc>
                  <a:txBody>
                    <a:bodyPr/>
                    <a:lstStyle/>
                    <a:p>
                      <a:pPr algn="ctr" fontAlgn="t"/>
                      <a:r>
                        <a:rPr lang="en-IN" sz="1400">
                          <a:effectLst/>
                        </a:rPr>
                        <a:t>A</a:t>
                      </a:r>
                    </a:p>
                  </a:txBody>
                  <a:tcPr marL="76200" marR="76200" marT="76200" marB="76200">
                    <a:solidFill>
                      <a:srgbClr val="FFC000"/>
                    </a:solidFill>
                  </a:tcPr>
                </a:tc>
              </a:tr>
              <a:tr h="330861">
                <a:tc>
                  <a:txBody>
                    <a:bodyPr/>
                    <a:lstStyle/>
                    <a:p>
                      <a:pPr algn="ctr" fontAlgn="t"/>
                      <a:r>
                        <a:rPr lang="en-IN" sz="1400" dirty="0">
                          <a:effectLst/>
                        </a:rPr>
                        <a:t>5</a:t>
                      </a:r>
                    </a:p>
                  </a:txBody>
                  <a:tcPr marL="76200" marR="76200" marT="76200" marB="76200">
                    <a:solidFill>
                      <a:srgbClr val="FFC000"/>
                    </a:solidFill>
                  </a:tcPr>
                </a:tc>
                <a:tc>
                  <a:txBody>
                    <a:bodyPr/>
                    <a:lstStyle/>
                    <a:p>
                      <a:pPr algn="ctr" fontAlgn="t"/>
                      <a:r>
                        <a:rPr lang="en-IN" sz="1400" dirty="0">
                          <a:effectLst/>
                        </a:rPr>
                        <a:t>CSE</a:t>
                      </a:r>
                    </a:p>
                  </a:txBody>
                  <a:tcPr marL="76200" marR="76200" marT="76200" marB="76200">
                    <a:solidFill>
                      <a:srgbClr val="FFC000"/>
                    </a:solidFill>
                  </a:tcPr>
                </a:tc>
                <a:tc>
                  <a:txBody>
                    <a:bodyPr/>
                    <a:lstStyle/>
                    <a:p>
                      <a:pPr algn="ctr" fontAlgn="t"/>
                      <a:r>
                        <a:rPr lang="en-IN" sz="1400" dirty="0">
                          <a:effectLst/>
                        </a:rPr>
                        <a:t>B</a:t>
                      </a:r>
                    </a:p>
                  </a:txBody>
                  <a:tcPr marL="76200" marR="76200" marT="76200" marB="76200">
                    <a:solidFill>
                      <a:srgbClr val="FFC00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52606436"/>
              </p:ext>
            </p:extLst>
          </p:nvPr>
        </p:nvGraphicFramePr>
        <p:xfrm>
          <a:off x="6404460" y="2877160"/>
          <a:ext cx="2455536" cy="1808225"/>
        </p:xfrm>
        <a:graphic>
          <a:graphicData uri="http://schemas.openxmlformats.org/drawingml/2006/table">
            <a:tbl>
              <a:tblPr firstRow="1" bandRow="1">
                <a:tableStyleId>{073A0DAA-6AF3-43AB-8588-CEC1D06C72B9}</a:tableStyleId>
              </a:tblPr>
              <a:tblGrid>
                <a:gridCol w="818512"/>
                <a:gridCol w="818512"/>
                <a:gridCol w="818512"/>
              </a:tblGrid>
              <a:tr h="380078">
                <a:tc>
                  <a:txBody>
                    <a:bodyPr/>
                    <a:lstStyle/>
                    <a:p>
                      <a:pPr algn="ctr" fontAlgn="t"/>
                      <a:r>
                        <a:rPr lang="en-IN" sz="1400" b="1" dirty="0" err="1">
                          <a:effectLst/>
                        </a:rPr>
                        <a:t>Regno</a:t>
                      </a:r>
                      <a:endParaRPr lang="en-IN" sz="1400" b="1" dirty="0">
                        <a:effectLst/>
                      </a:endParaRPr>
                    </a:p>
                  </a:txBody>
                  <a:tcPr marL="76200" marR="76200" marT="76200" marB="76200">
                    <a:solidFill>
                      <a:srgbClr val="92D050"/>
                    </a:solidFill>
                  </a:tcPr>
                </a:tc>
                <a:tc>
                  <a:txBody>
                    <a:bodyPr/>
                    <a:lstStyle/>
                    <a:p>
                      <a:pPr algn="ctr" fontAlgn="t"/>
                      <a:r>
                        <a:rPr lang="en-IN" sz="1400" b="1">
                          <a:effectLst/>
                        </a:rPr>
                        <a:t>Branch</a:t>
                      </a:r>
                    </a:p>
                  </a:txBody>
                  <a:tcPr marL="76200" marR="76200" marT="76200" marB="76200">
                    <a:solidFill>
                      <a:srgbClr val="92D050"/>
                    </a:solidFill>
                  </a:tcPr>
                </a:tc>
                <a:tc>
                  <a:txBody>
                    <a:bodyPr/>
                    <a:lstStyle/>
                    <a:p>
                      <a:pPr algn="ctr" fontAlgn="t"/>
                      <a:r>
                        <a:rPr lang="en-IN" sz="1400" b="1">
                          <a:effectLst/>
                        </a:rPr>
                        <a:t>Section</a:t>
                      </a:r>
                    </a:p>
                  </a:txBody>
                  <a:tcPr marL="76200" marR="76200" marT="76200" marB="76200">
                    <a:solidFill>
                      <a:srgbClr val="92D050"/>
                    </a:solidFill>
                  </a:tcPr>
                </a:tc>
              </a:tr>
              <a:tr h="476049">
                <a:tc>
                  <a:txBody>
                    <a:bodyPr/>
                    <a:lstStyle/>
                    <a:p>
                      <a:pPr algn="ctr" fontAlgn="t"/>
                      <a:r>
                        <a:rPr lang="en-IN" sz="1400" b="1" dirty="0">
                          <a:effectLst/>
                        </a:rPr>
                        <a:t>1</a:t>
                      </a:r>
                    </a:p>
                  </a:txBody>
                  <a:tcPr marL="76200" marR="76200" marT="76200" marB="76200">
                    <a:solidFill>
                      <a:srgbClr val="92D050"/>
                    </a:solidFill>
                  </a:tcPr>
                </a:tc>
                <a:tc>
                  <a:txBody>
                    <a:bodyPr/>
                    <a:lstStyle/>
                    <a:p>
                      <a:pPr algn="ctr" fontAlgn="t"/>
                      <a:r>
                        <a:rPr lang="en-IN" sz="1400" b="1">
                          <a:effectLst/>
                        </a:rPr>
                        <a:t>CIVIL</a:t>
                      </a:r>
                    </a:p>
                  </a:txBody>
                  <a:tcPr marL="76200" marR="76200" marT="76200" marB="76200">
                    <a:solidFill>
                      <a:srgbClr val="92D050"/>
                    </a:solidFill>
                  </a:tcPr>
                </a:tc>
                <a:tc>
                  <a:txBody>
                    <a:bodyPr/>
                    <a:lstStyle/>
                    <a:p>
                      <a:pPr algn="ctr" fontAlgn="t"/>
                      <a:r>
                        <a:rPr lang="en-IN" sz="1400" b="1">
                          <a:effectLst/>
                        </a:rPr>
                        <a:t>A</a:t>
                      </a:r>
                    </a:p>
                  </a:txBody>
                  <a:tcPr marL="76200" marR="76200" marT="76200" marB="76200">
                    <a:solidFill>
                      <a:srgbClr val="92D050"/>
                    </a:solidFill>
                  </a:tcPr>
                </a:tc>
              </a:tr>
              <a:tr h="476049">
                <a:tc>
                  <a:txBody>
                    <a:bodyPr/>
                    <a:lstStyle/>
                    <a:p>
                      <a:pPr algn="ctr" fontAlgn="t"/>
                      <a:r>
                        <a:rPr lang="en-IN" sz="1400" b="1">
                          <a:effectLst/>
                        </a:rPr>
                        <a:t>2</a:t>
                      </a:r>
                    </a:p>
                  </a:txBody>
                  <a:tcPr marL="76200" marR="76200" marT="76200" marB="76200">
                    <a:solidFill>
                      <a:srgbClr val="92D050"/>
                    </a:solidFill>
                  </a:tcPr>
                </a:tc>
                <a:tc>
                  <a:txBody>
                    <a:bodyPr/>
                    <a:lstStyle/>
                    <a:p>
                      <a:pPr algn="ctr" fontAlgn="t"/>
                      <a:r>
                        <a:rPr lang="en-IN" sz="1400" b="1" dirty="0">
                          <a:effectLst/>
                        </a:rPr>
                        <a:t>CSE</a:t>
                      </a:r>
                    </a:p>
                  </a:txBody>
                  <a:tcPr marL="76200" marR="76200" marT="76200" marB="76200">
                    <a:solidFill>
                      <a:srgbClr val="92D050"/>
                    </a:solidFill>
                  </a:tcPr>
                </a:tc>
                <a:tc>
                  <a:txBody>
                    <a:bodyPr/>
                    <a:lstStyle/>
                    <a:p>
                      <a:pPr algn="ctr" fontAlgn="t"/>
                      <a:r>
                        <a:rPr lang="en-IN" sz="1400" b="1" dirty="0">
                          <a:effectLst/>
                        </a:rPr>
                        <a:t>A</a:t>
                      </a:r>
                    </a:p>
                  </a:txBody>
                  <a:tcPr marL="76200" marR="76200" marT="76200" marB="76200">
                    <a:solidFill>
                      <a:srgbClr val="92D050"/>
                    </a:solidFill>
                  </a:tcPr>
                </a:tc>
              </a:tr>
              <a:tr h="476049">
                <a:tc>
                  <a:txBody>
                    <a:bodyPr/>
                    <a:lstStyle/>
                    <a:p>
                      <a:pPr algn="ctr" fontAlgn="t"/>
                      <a:r>
                        <a:rPr lang="en-IN" sz="1400" b="1">
                          <a:effectLst/>
                        </a:rPr>
                        <a:t>3</a:t>
                      </a:r>
                    </a:p>
                  </a:txBody>
                  <a:tcPr marL="76200" marR="76200" marT="76200" marB="76200">
                    <a:solidFill>
                      <a:srgbClr val="92D050"/>
                    </a:solidFill>
                  </a:tcPr>
                </a:tc>
                <a:tc>
                  <a:txBody>
                    <a:bodyPr/>
                    <a:lstStyle/>
                    <a:p>
                      <a:pPr algn="ctr" fontAlgn="t"/>
                      <a:r>
                        <a:rPr lang="en-IN" sz="1400" b="1">
                          <a:effectLst/>
                        </a:rPr>
                        <a:t>ECE</a:t>
                      </a:r>
                    </a:p>
                  </a:txBody>
                  <a:tcPr marL="76200" marR="76200" marT="76200" marB="76200">
                    <a:solidFill>
                      <a:srgbClr val="92D050"/>
                    </a:solidFill>
                  </a:tcPr>
                </a:tc>
                <a:tc>
                  <a:txBody>
                    <a:bodyPr/>
                    <a:lstStyle/>
                    <a:p>
                      <a:pPr algn="ctr" fontAlgn="t"/>
                      <a:r>
                        <a:rPr lang="en-IN" sz="1400" b="1" dirty="0">
                          <a:effectLst/>
                        </a:rPr>
                        <a:t>B</a:t>
                      </a:r>
                    </a:p>
                  </a:txBody>
                  <a:tcPr marL="76200" marR="76200" marT="76200" marB="76200">
                    <a:solidFill>
                      <a:srgbClr val="92D050"/>
                    </a:solidFill>
                  </a:tcPr>
                </a:tc>
              </a:tr>
            </a:tbl>
          </a:graphicData>
        </a:graphic>
      </p:graphicFrame>
      <p:sp>
        <p:nvSpPr>
          <p:cNvPr id="14" name="Rectangle 13"/>
          <p:cNvSpPr/>
          <p:nvPr/>
        </p:nvSpPr>
        <p:spPr>
          <a:xfrm>
            <a:off x="7015280" y="2419045"/>
            <a:ext cx="841897" cy="307777"/>
          </a:xfrm>
          <a:prstGeom prst="rect">
            <a:avLst/>
          </a:prstGeom>
        </p:spPr>
        <p:txBody>
          <a:bodyPr wrap="none">
            <a:spAutoFit/>
          </a:bodyPr>
          <a:lstStyle/>
          <a:p>
            <a:r>
              <a:rPr lang="en-IN" sz="1400" b="1" dirty="0" smtClean="0">
                <a:latin typeface="Arial" panose="020B0604020202020204" pitchFamily="34" charset="0"/>
              </a:rPr>
              <a:t>R2 – R1</a:t>
            </a:r>
            <a:endParaRPr lang="en-IN" sz="1400" b="1" i="0" dirty="0">
              <a:effectLst/>
              <a:latin typeface="Arial" panose="020B0604020202020204" pitchFamily="34" charset="0"/>
            </a:endParaRPr>
          </a:p>
        </p:txBody>
      </p:sp>
    </p:spTree>
    <p:extLst>
      <p:ext uri="{BB962C8B-B14F-4D97-AF65-F5344CB8AC3E}">
        <p14:creationId xmlns:p14="http://schemas.microsoft.com/office/powerpoint/2010/main" val="52855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Cartesian Product</a:t>
            </a:r>
            <a:endParaRPr lang="en-IN" dirty="0"/>
          </a:p>
        </p:txBody>
      </p:sp>
      <p:sp>
        <p:nvSpPr>
          <p:cNvPr id="3" name="Content Placeholder 2"/>
          <p:cNvSpPr>
            <a:spLocks noGrp="1"/>
          </p:cNvSpPr>
          <p:nvPr>
            <p:ph idx="1"/>
          </p:nvPr>
        </p:nvSpPr>
        <p:spPr/>
        <p:txBody>
          <a:bodyPr>
            <a:normAutofit/>
          </a:bodyPr>
          <a:lstStyle/>
          <a:p>
            <a:pPr algn="just"/>
            <a:r>
              <a:rPr lang="en-US" sz="2400" b="1" dirty="0"/>
              <a:t>Cartesian Product in DBMS</a:t>
            </a:r>
            <a:r>
              <a:rPr lang="en-US" sz="2400" dirty="0"/>
              <a:t> is an operation used to merge columns from two relations. Generally, a </a:t>
            </a:r>
            <a:r>
              <a:rPr lang="en-US" sz="2400" dirty="0" smtClean="0"/>
              <a:t>Cartesian </a:t>
            </a:r>
            <a:r>
              <a:rPr lang="en-US" sz="2400" dirty="0"/>
              <a:t>product is never a meaningful operation when it performs alone. However, it becomes meaningful when it is followed by other operations. It is also called Cross Product or Cross Join</a:t>
            </a:r>
            <a:r>
              <a:rPr lang="en-US" sz="2400" dirty="0" smtClean="0"/>
              <a:t>. </a:t>
            </a:r>
            <a:r>
              <a:rPr lang="en-US" sz="2400" dirty="0"/>
              <a:t>Cartesian Product is denoted by X symbol</a:t>
            </a:r>
            <a:r>
              <a:rPr lang="en-US" sz="2400" dirty="0" smtClean="0"/>
              <a:t>.</a:t>
            </a:r>
          </a:p>
          <a:p>
            <a:pPr algn="just"/>
            <a:r>
              <a:rPr lang="en-US" sz="2400" b="1" dirty="0" smtClean="0"/>
              <a:t>Syntax </a:t>
            </a:r>
            <a:r>
              <a:rPr lang="en-US" sz="2400" b="1" dirty="0"/>
              <a:t>of Cartesian product (X</a:t>
            </a:r>
            <a:r>
              <a:rPr lang="en-US" sz="2400" b="1" dirty="0" smtClean="0"/>
              <a:t>)</a:t>
            </a:r>
          </a:p>
          <a:p>
            <a:pPr algn="just"/>
            <a:endParaRPr lang="en-IN" sz="2400" dirty="0"/>
          </a:p>
        </p:txBody>
      </p:sp>
      <p:sp>
        <p:nvSpPr>
          <p:cNvPr id="5" name="Rectangle 2"/>
          <p:cNvSpPr>
            <a:spLocks noChangeArrowheads="1"/>
          </p:cNvSpPr>
          <p:nvPr/>
        </p:nvSpPr>
        <p:spPr bwMode="auto">
          <a:xfrm>
            <a:off x="1746957" y="4556915"/>
            <a:ext cx="5650085"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t>R1 X R2</a:t>
            </a:r>
            <a:r>
              <a:rPr kumimoji="0" lang="en-US" sz="2800" b="1" i="0" u="none" strike="noStrike" cap="none" normalizeH="0" baseline="0" dirty="0" smtClean="0">
                <a:ln>
                  <a:noFill/>
                </a:ln>
                <a:solidFill>
                  <a:srgbClr val="00B0F0"/>
                </a:solidFill>
                <a:effectLst/>
              </a:rPr>
              <a:t> </a:t>
            </a:r>
            <a:endParaRPr kumimoji="0" lang="en-US" sz="2800" b="1" i="0" u="none" strike="noStrike" cap="none" normalizeH="0" baseline="0" dirty="0" smtClean="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4551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rPr>
              <a:t>Example-Cartesian </a:t>
            </a:r>
            <a:r>
              <a:rPr lang="en-IN" b="1" dirty="0">
                <a:effectLst/>
              </a:rPr>
              <a:t>product (X</a:t>
            </a:r>
            <a:r>
              <a:rPr lang="en-IN" b="1" dirty="0" smtClean="0">
                <a:effectLst/>
              </a:rPr>
              <a:t>)</a:t>
            </a:r>
            <a:endParaRPr lang="en-IN" dirty="0"/>
          </a:p>
        </p:txBody>
      </p:sp>
      <p:sp>
        <p:nvSpPr>
          <p:cNvPr id="3" name="Content Placeholder 2"/>
          <p:cNvSpPr>
            <a:spLocks noGrp="1"/>
          </p:cNvSpPr>
          <p:nvPr>
            <p:ph idx="1"/>
          </p:nvPr>
        </p:nvSpPr>
        <p:spPr>
          <a:xfrm>
            <a:off x="143555" y="1197406"/>
            <a:ext cx="8551481" cy="3664918"/>
          </a:xfrm>
        </p:spPr>
        <p:txBody>
          <a:bodyPr/>
          <a:lstStyle/>
          <a:p>
            <a:pPr marL="0" indent="0">
              <a:buNone/>
            </a:pPr>
            <a:r>
              <a:rPr lang="en-IN" sz="2000" dirty="0"/>
              <a:t>Table 1: </a:t>
            </a:r>
            <a:r>
              <a:rPr lang="en-IN" sz="2000" dirty="0" smtClean="0"/>
              <a:t>R </a:t>
            </a:r>
            <a:r>
              <a:rPr lang="en-IN" dirty="0" smtClean="0"/>
              <a:t>	</a:t>
            </a:r>
            <a:r>
              <a:rPr lang="en-IN" dirty="0"/>
              <a:t> </a:t>
            </a:r>
            <a:r>
              <a:rPr lang="en-IN" dirty="0" smtClean="0"/>
              <a:t>	</a:t>
            </a:r>
            <a:r>
              <a:rPr lang="en-IN" dirty="0"/>
              <a:t> </a:t>
            </a:r>
            <a:r>
              <a:rPr lang="en-IN" dirty="0" smtClean="0"/>
              <a:t>   </a:t>
            </a:r>
            <a:r>
              <a:rPr lang="en-IN" sz="2000" dirty="0" smtClean="0"/>
              <a:t>Table : </a:t>
            </a:r>
            <a:r>
              <a:rPr lang="en-IN" sz="2000" dirty="0"/>
              <a:t>R </a:t>
            </a:r>
            <a:r>
              <a:rPr lang="en-IN" sz="2000" dirty="0" smtClean="0"/>
              <a:t>X S</a:t>
            </a:r>
            <a:r>
              <a:rPr lang="en-IN" dirty="0" smtClean="0"/>
              <a:t>		</a:t>
            </a:r>
          </a:p>
          <a:p>
            <a:endParaRPr lang="en-IN" dirty="0" smtClean="0"/>
          </a:p>
          <a:p>
            <a:endParaRPr lang="en-IN" dirty="0"/>
          </a:p>
          <a:p>
            <a:endParaRPr lang="en-IN" dirty="0" smtClean="0"/>
          </a:p>
          <a:p>
            <a:pPr marL="0" indent="0">
              <a:buNone/>
            </a:pPr>
            <a:r>
              <a:rPr lang="en-IN" sz="2000" dirty="0" smtClean="0"/>
              <a:t>Table 2: </a:t>
            </a:r>
            <a:r>
              <a:rPr lang="en-IN" sz="2000" dirty="0"/>
              <a:t>S</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446640190"/>
              </p:ext>
            </p:extLst>
          </p:nvPr>
        </p:nvGraphicFramePr>
        <p:xfrm>
          <a:off x="143555" y="1655520"/>
          <a:ext cx="3054100" cy="1527052"/>
        </p:xfrm>
        <a:graphic>
          <a:graphicData uri="http://schemas.openxmlformats.org/drawingml/2006/table">
            <a:tbl>
              <a:tblPr firstRow="1" bandRow="1">
                <a:tableStyleId>{5C22544A-7EE6-4342-B048-85BDC9FD1C3A}</a:tableStyleId>
              </a:tblPr>
              <a:tblGrid>
                <a:gridCol w="1527050"/>
                <a:gridCol w="1527050"/>
              </a:tblGrid>
              <a:tr h="381763">
                <a:tc>
                  <a:txBody>
                    <a:bodyPr/>
                    <a:lstStyle/>
                    <a:p>
                      <a:r>
                        <a:rPr lang="en-US" dirty="0" smtClean="0"/>
                        <a:t>Col. A</a:t>
                      </a:r>
                      <a:endParaRPr lang="en-IN" dirty="0"/>
                    </a:p>
                  </a:txBody>
                  <a:tcPr/>
                </a:tc>
                <a:tc>
                  <a:txBody>
                    <a:bodyPr/>
                    <a:lstStyle/>
                    <a:p>
                      <a:r>
                        <a:rPr lang="en-US" dirty="0" smtClean="0"/>
                        <a:t>Col. B</a:t>
                      </a:r>
                      <a:endParaRPr lang="en-IN" dirty="0"/>
                    </a:p>
                  </a:txBody>
                  <a:tcPr/>
                </a:tc>
              </a:tr>
              <a:tr h="381763">
                <a:tc>
                  <a:txBody>
                    <a:bodyPr/>
                    <a:lstStyle/>
                    <a:p>
                      <a:r>
                        <a:rPr lang="en-US" dirty="0" smtClean="0"/>
                        <a:t>AA</a:t>
                      </a:r>
                      <a:endParaRPr lang="en-IN" dirty="0"/>
                    </a:p>
                  </a:txBody>
                  <a:tcPr/>
                </a:tc>
                <a:tc>
                  <a:txBody>
                    <a:bodyPr/>
                    <a:lstStyle/>
                    <a:p>
                      <a:r>
                        <a:rPr lang="en-US" dirty="0" smtClean="0"/>
                        <a:t>100</a:t>
                      </a:r>
                      <a:endParaRPr lang="en-IN" dirty="0"/>
                    </a:p>
                  </a:txBody>
                  <a:tcPr/>
                </a:tc>
              </a:tr>
              <a:tr h="381763">
                <a:tc>
                  <a:txBody>
                    <a:bodyPr/>
                    <a:lstStyle/>
                    <a:p>
                      <a:r>
                        <a:rPr lang="en-US" dirty="0" smtClean="0"/>
                        <a:t>BB</a:t>
                      </a:r>
                      <a:endParaRPr lang="en-IN" dirty="0"/>
                    </a:p>
                  </a:txBody>
                  <a:tcPr/>
                </a:tc>
                <a:tc>
                  <a:txBody>
                    <a:bodyPr/>
                    <a:lstStyle/>
                    <a:p>
                      <a:r>
                        <a:rPr lang="en-US" dirty="0" smtClean="0"/>
                        <a:t>200</a:t>
                      </a:r>
                      <a:endParaRPr lang="en-IN" dirty="0"/>
                    </a:p>
                  </a:txBody>
                  <a:tcPr/>
                </a:tc>
              </a:tr>
              <a:tr h="381763">
                <a:tc>
                  <a:txBody>
                    <a:bodyPr/>
                    <a:lstStyle/>
                    <a:p>
                      <a:r>
                        <a:rPr lang="en-US" dirty="0" smtClean="0"/>
                        <a:t>CC</a:t>
                      </a:r>
                      <a:endParaRPr lang="en-IN" dirty="0"/>
                    </a:p>
                  </a:txBody>
                  <a:tcPr/>
                </a:tc>
                <a:tc>
                  <a:txBody>
                    <a:bodyPr/>
                    <a:lstStyle/>
                    <a:p>
                      <a:r>
                        <a:rPr lang="en-US" dirty="0" smtClean="0"/>
                        <a:t>300</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50180986"/>
              </p:ext>
            </p:extLst>
          </p:nvPr>
        </p:nvGraphicFramePr>
        <p:xfrm>
          <a:off x="143555" y="3616448"/>
          <a:ext cx="3054100" cy="1527052"/>
        </p:xfrm>
        <a:graphic>
          <a:graphicData uri="http://schemas.openxmlformats.org/drawingml/2006/table">
            <a:tbl>
              <a:tblPr firstRow="1" bandRow="1">
                <a:tableStyleId>{5C22544A-7EE6-4342-B048-85BDC9FD1C3A}</a:tableStyleId>
              </a:tblPr>
              <a:tblGrid>
                <a:gridCol w="1527050"/>
                <a:gridCol w="1527050"/>
              </a:tblGrid>
              <a:tr h="381763">
                <a:tc>
                  <a:txBody>
                    <a:bodyPr/>
                    <a:lstStyle/>
                    <a:p>
                      <a:r>
                        <a:rPr lang="en-US" dirty="0" smtClean="0"/>
                        <a:t>Col. X</a:t>
                      </a:r>
                      <a:endParaRPr lang="en-IN" dirty="0"/>
                    </a:p>
                  </a:txBody>
                  <a:tcPr/>
                </a:tc>
                <a:tc>
                  <a:txBody>
                    <a:bodyPr/>
                    <a:lstStyle/>
                    <a:p>
                      <a:r>
                        <a:rPr lang="en-US" dirty="0" smtClean="0"/>
                        <a:t>Col. Y</a:t>
                      </a:r>
                      <a:endParaRPr lang="en-IN" dirty="0"/>
                    </a:p>
                  </a:txBody>
                  <a:tcPr/>
                </a:tc>
              </a:tr>
              <a:tr h="381763">
                <a:tc>
                  <a:txBody>
                    <a:bodyPr/>
                    <a:lstStyle/>
                    <a:p>
                      <a:r>
                        <a:rPr lang="en-US" dirty="0" smtClean="0"/>
                        <a:t>XX</a:t>
                      </a:r>
                      <a:endParaRPr lang="en-IN" dirty="0"/>
                    </a:p>
                  </a:txBody>
                  <a:tcPr/>
                </a:tc>
                <a:tc>
                  <a:txBody>
                    <a:bodyPr/>
                    <a:lstStyle/>
                    <a:p>
                      <a:r>
                        <a:rPr lang="en-US" dirty="0" smtClean="0"/>
                        <a:t>99</a:t>
                      </a:r>
                      <a:endParaRPr lang="en-IN" dirty="0"/>
                    </a:p>
                  </a:txBody>
                  <a:tcPr/>
                </a:tc>
              </a:tr>
              <a:tr h="381763">
                <a:tc>
                  <a:txBody>
                    <a:bodyPr/>
                    <a:lstStyle/>
                    <a:p>
                      <a:r>
                        <a:rPr lang="en-US" dirty="0" smtClean="0"/>
                        <a:t>YY</a:t>
                      </a:r>
                      <a:endParaRPr lang="en-IN" dirty="0"/>
                    </a:p>
                  </a:txBody>
                  <a:tcPr/>
                </a:tc>
                <a:tc>
                  <a:txBody>
                    <a:bodyPr/>
                    <a:lstStyle/>
                    <a:p>
                      <a:r>
                        <a:rPr lang="en-US" dirty="0" smtClean="0"/>
                        <a:t>11</a:t>
                      </a:r>
                      <a:endParaRPr lang="en-IN" dirty="0"/>
                    </a:p>
                  </a:txBody>
                  <a:tcPr/>
                </a:tc>
              </a:tr>
              <a:tr h="381763">
                <a:tc>
                  <a:txBody>
                    <a:bodyPr/>
                    <a:lstStyle/>
                    <a:p>
                      <a:r>
                        <a:rPr lang="en-US" dirty="0" smtClean="0"/>
                        <a:t>ZZ</a:t>
                      </a:r>
                      <a:endParaRPr lang="en-IN" dirty="0"/>
                    </a:p>
                  </a:txBody>
                  <a:tcPr/>
                </a:tc>
                <a:tc>
                  <a:txBody>
                    <a:bodyPr/>
                    <a:lstStyle/>
                    <a:p>
                      <a:r>
                        <a:rPr lang="en-US" dirty="0" smtClean="0"/>
                        <a:t>101</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1802274"/>
              </p:ext>
            </p:extLst>
          </p:nvPr>
        </p:nvGraphicFramePr>
        <p:xfrm>
          <a:off x="4877410" y="1428450"/>
          <a:ext cx="4061952" cy="3657600"/>
        </p:xfrm>
        <a:graphic>
          <a:graphicData uri="http://schemas.openxmlformats.org/drawingml/2006/table">
            <a:tbl>
              <a:tblPr firstRow="1" bandRow="1">
                <a:tableStyleId>{5C22544A-7EE6-4342-B048-85BDC9FD1C3A}</a:tableStyleId>
              </a:tblPr>
              <a:tblGrid>
                <a:gridCol w="1015488"/>
                <a:gridCol w="1015488"/>
                <a:gridCol w="1015488"/>
                <a:gridCol w="1015488"/>
              </a:tblGrid>
              <a:tr h="335951">
                <a:tc>
                  <a:txBody>
                    <a:bodyPr/>
                    <a:lstStyle/>
                    <a:p>
                      <a:r>
                        <a:rPr lang="en-US" dirty="0" smtClean="0"/>
                        <a:t>Col. A</a:t>
                      </a:r>
                      <a:endParaRPr lang="en-IN" dirty="0"/>
                    </a:p>
                  </a:txBody>
                  <a:tcPr>
                    <a:solidFill>
                      <a:schemeClr val="accent6">
                        <a:lumMod val="75000"/>
                      </a:schemeClr>
                    </a:solidFill>
                  </a:tcPr>
                </a:tc>
                <a:tc>
                  <a:txBody>
                    <a:bodyPr/>
                    <a:lstStyle/>
                    <a:p>
                      <a:r>
                        <a:rPr lang="en-US" dirty="0" smtClean="0"/>
                        <a:t>Col. B</a:t>
                      </a:r>
                      <a:endParaRPr lang="en-IN" dirty="0"/>
                    </a:p>
                  </a:txBody>
                  <a:tcPr>
                    <a:solidFill>
                      <a:schemeClr val="accent6">
                        <a:lumMod val="75000"/>
                      </a:schemeClr>
                    </a:solidFill>
                  </a:tcPr>
                </a:tc>
                <a:tc>
                  <a:txBody>
                    <a:bodyPr/>
                    <a:lstStyle/>
                    <a:p>
                      <a:r>
                        <a:rPr lang="en-US" dirty="0" smtClean="0"/>
                        <a:t>Col. X</a:t>
                      </a:r>
                      <a:endParaRPr lang="en-IN" dirty="0"/>
                    </a:p>
                  </a:txBody>
                  <a:tcPr>
                    <a:solidFill>
                      <a:schemeClr val="accent6">
                        <a:lumMod val="75000"/>
                      </a:schemeClr>
                    </a:solidFill>
                  </a:tcPr>
                </a:tc>
                <a:tc>
                  <a:txBody>
                    <a:bodyPr/>
                    <a:lstStyle/>
                    <a:p>
                      <a:r>
                        <a:rPr lang="en-US" dirty="0" smtClean="0"/>
                        <a:t>Col. Y</a:t>
                      </a:r>
                      <a:endParaRPr lang="en-IN" dirty="0"/>
                    </a:p>
                  </a:txBody>
                  <a:tcPr>
                    <a:solidFill>
                      <a:schemeClr val="accent6">
                        <a:lumMod val="75000"/>
                      </a:schemeClr>
                    </a:solidFill>
                  </a:tcPr>
                </a:tc>
              </a:tr>
              <a:tr h="335951">
                <a:tc>
                  <a:txBody>
                    <a:bodyPr/>
                    <a:lstStyle/>
                    <a:p>
                      <a:r>
                        <a:rPr lang="en-US" dirty="0" smtClean="0"/>
                        <a:t>AA</a:t>
                      </a:r>
                      <a:endParaRPr lang="en-IN" dirty="0"/>
                    </a:p>
                  </a:txBody>
                  <a:tcPr>
                    <a:solidFill>
                      <a:schemeClr val="accent6">
                        <a:lumMod val="75000"/>
                      </a:schemeClr>
                    </a:solidFill>
                  </a:tcPr>
                </a:tc>
                <a:tc>
                  <a:txBody>
                    <a:bodyPr/>
                    <a:lstStyle/>
                    <a:p>
                      <a:r>
                        <a:rPr lang="en-US" dirty="0" smtClean="0"/>
                        <a:t>100</a:t>
                      </a:r>
                      <a:endParaRPr lang="en-IN" dirty="0"/>
                    </a:p>
                  </a:txBody>
                  <a:tcPr>
                    <a:solidFill>
                      <a:schemeClr val="accent6">
                        <a:lumMod val="75000"/>
                      </a:schemeClr>
                    </a:solidFill>
                  </a:tcPr>
                </a:tc>
                <a:tc>
                  <a:txBody>
                    <a:bodyPr/>
                    <a:lstStyle/>
                    <a:p>
                      <a:r>
                        <a:rPr lang="en-US" dirty="0" smtClean="0"/>
                        <a:t>XX</a:t>
                      </a:r>
                      <a:endParaRPr lang="en-IN" dirty="0"/>
                    </a:p>
                  </a:txBody>
                  <a:tcPr>
                    <a:solidFill>
                      <a:schemeClr val="accent6">
                        <a:lumMod val="75000"/>
                      </a:schemeClr>
                    </a:solidFill>
                  </a:tcPr>
                </a:tc>
                <a:tc>
                  <a:txBody>
                    <a:bodyPr/>
                    <a:lstStyle/>
                    <a:p>
                      <a:r>
                        <a:rPr lang="en-US" dirty="0" smtClean="0"/>
                        <a:t>99</a:t>
                      </a:r>
                      <a:endParaRPr lang="en-IN" dirty="0"/>
                    </a:p>
                  </a:txBody>
                  <a:tcPr>
                    <a:solidFill>
                      <a:schemeClr val="accent6">
                        <a:lumMod val="75000"/>
                      </a:schemeClr>
                    </a:solidFill>
                  </a:tcPr>
                </a:tc>
              </a:tr>
              <a:tr h="335951">
                <a:tc>
                  <a:txBody>
                    <a:bodyPr/>
                    <a:lstStyle/>
                    <a:p>
                      <a:r>
                        <a:rPr lang="en-US" dirty="0" smtClean="0"/>
                        <a:t>AA</a:t>
                      </a:r>
                      <a:endParaRPr lang="en-IN" dirty="0"/>
                    </a:p>
                  </a:txBody>
                  <a:tcPr>
                    <a:solidFill>
                      <a:schemeClr val="accent6">
                        <a:lumMod val="75000"/>
                      </a:schemeClr>
                    </a:solidFill>
                  </a:tcPr>
                </a:tc>
                <a:tc>
                  <a:txBody>
                    <a:bodyPr/>
                    <a:lstStyle/>
                    <a:p>
                      <a:r>
                        <a:rPr lang="en-US" dirty="0" smtClean="0"/>
                        <a:t>100</a:t>
                      </a:r>
                      <a:endParaRPr lang="en-IN" dirty="0"/>
                    </a:p>
                  </a:txBody>
                  <a:tcPr>
                    <a:solidFill>
                      <a:schemeClr val="accent6">
                        <a:lumMod val="75000"/>
                      </a:schemeClr>
                    </a:solidFill>
                  </a:tcPr>
                </a:tc>
                <a:tc>
                  <a:txBody>
                    <a:bodyPr/>
                    <a:lstStyle/>
                    <a:p>
                      <a:r>
                        <a:rPr lang="en-US" dirty="0" smtClean="0"/>
                        <a:t>YY</a:t>
                      </a:r>
                      <a:endParaRPr lang="en-IN" dirty="0"/>
                    </a:p>
                  </a:txBody>
                  <a:tcPr>
                    <a:solidFill>
                      <a:schemeClr val="accent6">
                        <a:lumMod val="75000"/>
                      </a:schemeClr>
                    </a:solidFill>
                  </a:tcPr>
                </a:tc>
                <a:tc>
                  <a:txBody>
                    <a:bodyPr/>
                    <a:lstStyle/>
                    <a:p>
                      <a:r>
                        <a:rPr lang="en-US" dirty="0" smtClean="0"/>
                        <a:t>11</a:t>
                      </a:r>
                      <a:endParaRPr lang="en-IN" dirty="0"/>
                    </a:p>
                  </a:txBody>
                  <a:tcPr>
                    <a:solidFill>
                      <a:schemeClr val="accent6">
                        <a:lumMod val="75000"/>
                      </a:schemeClr>
                    </a:solidFill>
                  </a:tcPr>
                </a:tc>
              </a:tr>
              <a:tr h="335951">
                <a:tc>
                  <a:txBody>
                    <a:bodyPr/>
                    <a:lstStyle/>
                    <a:p>
                      <a:r>
                        <a:rPr lang="en-US" dirty="0" smtClean="0"/>
                        <a:t>AA</a:t>
                      </a:r>
                      <a:endParaRPr lang="en-IN" dirty="0"/>
                    </a:p>
                  </a:txBody>
                  <a:tcPr>
                    <a:solidFill>
                      <a:schemeClr val="accent6">
                        <a:lumMod val="75000"/>
                      </a:schemeClr>
                    </a:solidFill>
                  </a:tcPr>
                </a:tc>
                <a:tc>
                  <a:txBody>
                    <a:bodyPr/>
                    <a:lstStyle/>
                    <a:p>
                      <a:r>
                        <a:rPr lang="en-US" dirty="0" smtClean="0"/>
                        <a:t>100</a:t>
                      </a:r>
                      <a:endParaRPr lang="en-IN" dirty="0"/>
                    </a:p>
                  </a:txBody>
                  <a:tcPr>
                    <a:solidFill>
                      <a:schemeClr val="accent6">
                        <a:lumMod val="75000"/>
                      </a:schemeClr>
                    </a:solidFill>
                  </a:tcPr>
                </a:tc>
                <a:tc>
                  <a:txBody>
                    <a:bodyPr/>
                    <a:lstStyle/>
                    <a:p>
                      <a:r>
                        <a:rPr lang="en-US" dirty="0" smtClean="0"/>
                        <a:t>ZZ</a:t>
                      </a:r>
                      <a:endParaRPr lang="en-IN" dirty="0"/>
                    </a:p>
                  </a:txBody>
                  <a:tcPr>
                    <a:solidFill>
                      <a:schemeClr val="accent6">
                        <a:lumMod val="75000"/>
                      </a:schemeClr>
                    </a:solidFill>
                  </a:tcPr>
                </a:tc>
                <a:tc>
                  <a:txBody>
                    <a:bodyPr/>
                    <a:lstStyle/>
                    <a:p>
                      <a:r>
                        <a:rPr lang="en-US" dirty="0" smtClean="0"/>
                        <a:t>101</a:t>
                      </a:r>
                      <a:endParaRPr lang="en-IN" dirty="0"/>
                    </a:p>
                  </a:txBody>
                  <a:tcPr>
                    <a:solidFill>
                      <a:schemeClr val="accent6">
                        <a:lumMod val="75000"/>
                      </a:schemeClr>
                    </a:solidFill>
                  </a:tcPr>
                </a:tc>
              </a:tr>
              <a:tr h="335951">
                <a:tc>
                  <a:txBody>
                    <a:bodyPr/>
                    <a:lstStyle/>
                    <a:p>
                      <a:r>
                        <a:rPr lang="en-US" dirty="0" smtClean="0"/>
                        <a:t>BB</a:t>
                      </a:r>
                      <a:endParaRPr lang="en-IN" dirty="0"/>
                    </a:p>
                  </a:txBody>
                  <a:tcPr>
                    <a:solidFill>
                      <a:schemeClr val="accent6">
                        <a:lumMod val="75000"/>
                      </a:schemeClr>
                    </a:solidFill>
                  </a:tcPr>
                </a:tc>
                <a:tc>
                  <a:txBody>
                    <a:bodyPr/>
                    <a:lstStyle/>
                    <a:p>
                      <a:r>
                        <a:rPr lang="en-US" dirty="0" smtClean="0"/>
                        <a:t>200</a:t>
                      </a:r>
                      <a:endParaRPr lang="en-IN" dirty="0"/>
                    </a:p>
                  </a:txBody>
                  <a:tcPr>
                    <a:solidFill>
                      <a:schemeClr val="accent6">
                        <a:lumMod val="75000"/>
                      </a:schemeClr>
                    </a:solidFill>
                  </a:tcPr>
                </a:tc>
                <a:tc>
                  <a:txBody>
                    <a:bodyPr/>
                    <a:lstStyle/>
                    <a:p>
                      <a:r>
                        <a:rPr lang="en-US" dirty="0" smtClean="0"/>
                        <a:t>XX</a:t>
                      </a:r>
                      <a:endParaRPr lang="en-IN" dirty="0"/>
                    </a:p>
                  </a:txBody>
                  <a:tcPr>
                    <a:solidFill>
                      <a:schemeClr val="accent6">
                        <a:lumMod val="75000"/>
                      </a:schemeClr>
                    </a:solidFill>
                  </a:tcPr>
                </a:tc>
                <a:tc>
                  <a:txBody>
                    <a:bodyPr/>
                    <a:lstStyle/>
                    <a:p>
                      <a:r>
                        <a:rPr lang="en-US" dirty="0" smtClean="0"/>
                        <a:t>99</a:t>
                      </a:r>
                      <a:endParaRPr lang="en-IN" dirty="0"/>
                    </a:p>
                  </a:txBody>
                  <a:tcPr>
                    <a:solidFill>
                      <a:schemeClr val="accent6">
                        <a:lumMod val="75000"/>
                      </a:schemeClr>
                    </a:solidFill>
                  </a:tcPr>
                </a:tc>
              </a:tr>
              <a:tr h="335951">
                <a:tc>
                  <a:txBody>
                    <a:bodyPr/>
                    <a:lstStyle/>
                    <a:p>
                      <a:r>
                        <a:rPr lang="en-US" dirty="0" smtClean="0"/>
                        <a:t>BB</a:t>
                      </a:r>
                      <a:endParaRPr lang="en-IN" dirty="0"/>
                    </a:p>
                  </a:txBody>
                  <a:tcPr>
                    <a:solidFill>
                      <a:schemeClr val="accent6">
                        <a:lumMod val="75000"/>
                      </a:schemeClr>
                    </a:solidFill>
                  </a:tcPr>
                </a:tc>
                <a:tc>
                  <a:txBody>
                    <a:bodyPr/>
                    <a:lstStyle/>
                    <a:p>
                      <a:r>
                        <a:rPr lang="en-US" dirty="0" smtClean="0"/>
                        <a:t>200</a:t>
                      </a:r>
                      <a:endParaRPr lang="en-IN" dirty="0"/>
                    </a:p>
                  </a:txBody>
                  <a:tcPr>
                    <a:solidFill>
                      <a:schemeClr val="accent6">
                        <a:lumMod val="75000"/>
                      </a:schemeClr>
                    </a:solidFill>
                  </a:tcPr>
                </a:tc>
                <a:tc>
                  <a:txBody>
                    <a:bodyPr/>
                    <a:lstStyle/>
                    <a:p>
                      <a:r>
                        <a:rPr lang="en-US" dirty="0" smtClean="0"/>
                        <a:t>YY</a:t>
                      </a:r>
                      <a:endParaRPr lang="en-IN" dirty="0"/>
                    </a:p>
                  </a:txBody>
                  <a:tcPr>
                    <a:solidFill>
                      <a:schemeClr val="accent6">
                        <a:lumMod val="75000"/>
                      </a:schemeClr>
                    </a:solidFill>
                  </a:tcPr>
                </a:tc>
                <a:tc>
                  <a:txBody>
                    <a:bodyPr/>
                    <a:lstStyle/>
                    <a:p>
                      <a:r>
                        <a:rPr lang="en-US" dirty="0" smtClean="0"/>
                        <a:t>11</a:t>
                      </a:r>
                      <a:endParaRPr lang="en-IN" dirty="0"/>
                    </a:p>
                  </a:txBody>
                  <a:tcPr>
                    <a:solidFill>
                      <a:schemeClr val="accent6">
                        <a:lumMod val="75000"/>
                      </a:schemeClr>
                    </a:solidFill>
                  </a:tcPr>
                </a:tc>
              </a:tr>
              <a:tr h="335951">
                <a:tc>
                  <a:txBody>
                    <a:bodyPr/>
                    <a:lstStyle/>
                    <a:p>
                      <a:r>
                        <a:rPr lang="en-US" dirty="0" smtClean="0"/>
                        <a:t>BB</a:t>
                      </a:r>
                      <a:endParaRPr lang="en-IN" dirty="0"/>
                    </a:p>
                  </a:txBody>
                  <a:tcPr>
                    <a:solidFill>
                      <a:schemeClr val="accent6">
                        <a:lumMod val="75000"/>
                      </a:schemeClr>
                    </a:solidFill>
                  </a:tcPr>
                </a:tc>
                <a:tc>
                  <a:txBody>
                    <a:bodyPr/>
                    <a:lstStyle/>
                    <a:p>
                      <a:r>
                        <a:rPr lang="en-US" dirty="0" smtClean="0"/>
                        <a:t>200</a:t>
                      </a:r>
                      <a:endParaRPr lang="en-IN" dirty="0"/>
                    </a:p>
                  </a:txBody>
                  <a:tcPr>
                    <a:solidFill>
                      <a:schemeClr val="accent6">
                        <a:lumMod val="75000"/>
                      </a:schemeClr>
                    </a:solidFill>
                  </a:tcPr>
                </a:tc>
                <a:tc>
                  <a:txBody>
                    <a:bodyPr/>
                    <a:lstStyle/>
                    <a:p>
                      <a:r>
                        <a:rPr lang="en-US" dirty="0" smtClean="0"/>
                        <a:t>ZZ</a:t>
                      </a:r>
                      <a:endParaRPr lang="en-IN" dirty="0"/>
                    </a:p>
                  </a:txBody>
                  <a:tcPr>
                    <a:solidFill>
                      <a:schemeClr val="accent6">
                        <a:lumMod val="75000"/>
                      </a:schemeClr>
                    </a:solidFill>
                  </a:tcPr>
                </a:tc>
                <a:tc>
                  <a:txBody>
                    <a:bodyPr/>
                    <a:lstStyle/>
                    <a:p>
                      <a:r>
                        <a:rPr lang="en-US" dirty="0" smtClean="0"/>
                        <a:t>101</a:t>
                      </a:r>
                      <a:endParaRPr lang="en-IN" dirty="0"/>
                    </a:p>
                  </a:txBody>
                  <a:tcPr>
                    <a:solidFill>
                      <a:schemeClr val="accent6">
                        <a:lumMod val="75000"/>
                      </a:schemeClr>
                    </a:solidFill>
                  </a:tcPr>
                </a:tc>
              </a:tr>
              <a:tr h="335951">
                <a:tc>
                  <a:txBody>
                    <a:bodyPr/>
                    <a:lstStyle/>
                    <a:p>
                      <a:r>
                        <a:rPr lang="en-US" dirty="0" smtClean="0"/>
                        <a:t>CC</a:t>
                      </a:r>
                      <a:endParaRPr lang="en-IN" dirty="0"/>
                    </a:p>
                  </a:txBody>
                  <a:tcPr>
                    <a:solidFill>
                      <a:schemeClr val="accent6">
                        <a:lumMod val="75000"/>
                      </a:schemeClr>
                    </a:solidFill>
                  </a:tcPr>
                </a:tc>
                <a:tc>
                  <a:txBody>
                    <a:bodyPr/>
                    <a:lstStyle/>
                    <a:p>
                      <a:r>
                        <a:rPr lang="en-US" dirty="0" smtClean="0"/>
                        <a:t>300</a:t>
                      </a:r>
                      <a:endParaRPr lang="en-IN" dirty="0"/>
                    </a:p>
                  </a:txBody>
                  <a:tcPr>
                    <a:solidFill>
                      <a:schemeClr val="accent6">
                        <a:lumMod val="75000"/>
                      </a:schemeClr>
                    </a:solidFill>
                  </a:tcPr>
                </a:tc>
                <a:tc>
                  <a:txBody>
                    <a:bodyPr/>
                    <a:lstStyle/>
                    <a:p>
                      <a:r>
                        <a:rPr lang="en-US" dirty="0" smtClean="0"/>
                        <a:t>XX</a:t>
                      </a:r>
                      <a:endParaRPr lang="en-IN" dirty="0"/>
                    </a:p>
                  </a:txBody>
                  <a:tcPr>
                    <a:solidFill>
                      <a:schemeClr val="accent6">
                        <a:lumMod val="75000"/>
                      </a:schemeClr>
                    </a:solidFill>
                  </a:tcPr>
                </a:tc>
                <a:tc>
                  <a:txBody>
                    <a:bodyPr/>
                    <a:lstStyle/>
                    <a:p>
                      <a:r>
                        <a:rPr lang="en-US" dirty="0" smtClean="0"/>
                        <a:t>99</a:t>
                      </a:r>
                      <a:endParaRPr lang="en-IN" dirty="0"/>
                    </a:p>
                  </a:txBody>
                  <a:tcPr>
                    <a:solidFill>
                      <a:schemeClr val="accent6">
                        <a:lumMod val="75000"/>
                      </a:schemeClr>
                    </a:solidFill>
                  </a:tcPr>
                </a:tc>
              </a:tr>
              <a:tr h="335951">
                <a:tc>
                  <a:txBody>
                    <a:bodyPr/>
                    <a:lstStyle/>
                    <a:p>
                      <a:r>
                        <a:rPr lang="en-US" dirty="0" smtClean="0"/>
                        <a:t>CC</a:t>
                      </a:r>
                      <a:endParaRPr lang="en-IN" dirty="0"/>
                    </a:p>
                  </a:txBody>
                  <a:tcPr>
                    <a:solidFill>
                      <a:schemeClr val="accent6">
                        <a:lumMod val="75000"/>
                      </a:schemeClr>
                    </a:solidFill>
                  </a:tcPr>
                </a:tc>
                <a:tc>
                  <a:txBody>
                    <a:bodyPr/>
                    <a:lstStyle/>
                    <a:p>
                      <a:r>
                        <a:rPr lang="en-US" dirty="0" smtClean="0"/>
                        <a:t>300</a:t>
                      </a:r>
                      <a:endParaRPr lang="en-IN" dirty="0"/>
                    </a:p>
                  </a:txBody>
                  <a:tcPr>
                    <a:solidFill>
                      <a:schemeClr val="accent6">
                        <a:lumMod val="75000"/>
                      </a:schemeClr>
                    </a:solidFill>
                  </a:tcPr>
                </a:tc>
                <a:tc>
                  <a:txBody>
                    <a:bodyPr/>
                    <a:lstStyle/>
                    <a:p>
                      <a:r>
                        <a:rPr lang="en-US" dirty="0" smtClean="0"/>
                        <a:t>YY</a:t>
                      </a:r>
                      <a:endParaRPr lang="en-IN" dirty="0"/>
                    </a:p>
                  </a:txBody>
                  <a:tcPr>
                    <a:solidFill>
                      <a:schemeClr val="accent6">
                        <a:lumMod val="75000"/>
                      </a:schemeClr>
                    </a:solidFill>
                  </a:tcPr>
                </a:tc>
                <a:tc>
                  <a:txBody>
                    <a:bodyPr/>
                    <a:lstStyle/>
                    <a:p>
                      <a:r>
                        <a:rPr lang="en-US" dirty="0" smtClean="0"/>
                        <a:t>11</a:t>
                      </a:r>
                      <a:endParaRPr lang="en-IN" dirty="0"/>
                    </a:p>
                  </a:txBody>
                  <a:tcPr>
                    <a:solidFill>
                      <a:schemeClr val="accent6">
                        <a:lumMod val="75000"/>
                      </a:schemeClr>
                    </a:solidFill>
                  </a:tcPr>
                </a:tc>
              </a:tr>
              <a:tr h="335951">
                <a:tc>
                  <a:txBody>
                    <a:bodyPr/>
                    <a:lstStyle/>
                    <a:p>
                      <a:r>
                        <a:rPr lang="en-US" dirty="0" smtClean="0"/>
                        <a:t>CC</a:t>
                      </a:r>
                      <a:endParaRPr lang="en-IN" dirty="0"/>
                    </a:p>
                  </a:txBody>
                  <a:tcPr>
                    <a:solidFill>
                      <a:schemeClr val="accent6">
                        <a:lumMod val="75000"/>
                      </a:schemeClr>
                    </a:solidFill>
                  </a:tcPr>
                </a:tc>
                <a:tc>
                  <a:txBody>
                    <a:bodyPr/>
                    <a:lstStyle/>
                    <a:p>
                      <a:r>
                        <a:rPr lang="en-US" dirty="0" smtClean="0"/>
                        <a:t>300</a:t>
                      </a:r>
                      <a:endParaRPr lang="en-IN" dirty="0"/>
                    </a:p>
                  </a:txBody>
                  <a:tcPr>
                    <a:solidFill>
                      <a:schemeClr val="accent6">
                        <a:lumMod val="75000"/>
                      </a:schemeClr>
                    </a:solidFill>
                  </a:tcPr>
                </a:tc>
                <a:tc>
                  <a:txBody>
                    <a:bodyPr/>
                    <a:lstStyle/>
                    <a:p>
                      <a:r>
                        <a:rPr lang="en-US" dirty="0" smtClean="0"/>
                        <a:t>ZZ</a:t>
                      </a:r>
                      <a:endParaRPr lang="en-IN" dirty="0"/>
                    </a:p>
                  </a:txBody>
                  <a:tcPr>
                    <a:solidFill>
                      <a:schemeClr val="accent6">
                        <a:lumMod val="75000"/>
                      </a:schemeClr>
                    </a:solidFill>
                  </a:tcPr>
                </a:tc>
                <a:tc>
                  <a:txBody>
                    <a:bodyPr/>
                    <a:lstStyle/>
                    <a:p>
                      <a:r>
                        <a:rPr lang="en-US" dirty="0" smtClean="0"/>
                        <a:t>101</a:t>
                      </a:r>
                      <a:endParaRPr lang="en-IN" dirty="0"/>
                    </a:p>
                  </a:txBody>
                  <a:tcPr>
                    <a:solidFill>
                      <a:schemeClr val="accent6">
                        <a:lumMod val="75000"/>
                      </a:schemeClr>
                    </a:solidFill>
                  </a:tcPr>
                </a:tc>
              </a:tr>
            </a:tbl>
          </a:graphicData>
        </a:graphic>
      </p:graphicFrame>
    </p:spTree>
    <p:extLst>
      <p:ext uri="{BB962C8B-B14F-4D97-AF65-F5344CB8AC3E}">
        <p14:creationId xmlns:p14="http://schemas.microsoft.com/office/powerpoint/2010/main" val="327968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FD90A91E-4040-4545-956C-E0A0D1A11770}"/>
              </a:ext>
            </a:extLst>
          </p:cNvPr>
          <p:cNvSpPr>
            <a:spLocks noGrp="1"/>
          </p:cNvSpPr>
          <p:nvPr>
            <p:ph idx="1"/>
          </p:nvPr>
        </p:nvSpPr>
        <p:spPr/>
        <p:txBody>
          <a:bodyPr>
            <a:normAutofit/>
          </a:bodyPr>
          <a:lstStyle/>
          <a:p>
            <a:r>
              <a:rPr lang="en-IN" b="1" dirty="0"/>
              <a:t>Introduction to Relational algebra &amp; Relational calculus</a:t>
            </a:r>
          </a:p>
          <a:p>
            <a:r>
              <a:rPr lang="en-US" dirty="0" smtClean="0">
                <a:solidFill>
                  <a:schemeClr val="tx2">
                    <a:lumMod val="75000"/>
                  </a:schemeClr>
                </a:solidFill>
                <a:latin typeface="Times New Roman" panose="02020603050405020304" pitchFamily="18" charset="0"/>
                <a:cs typeface="Times New Roman" panose="02020603050405020304" pitchFamily="18" charset="0"/>
              </a:rPr>
              <a:t>Relational Algebra</a:t>
            </a:r>
          </a:p>
          <a:p>
            <a:r>
              <a:rPr lang="en-US" dirty="0" smtClean="0">
                <a:solidFill>
                  <a:schemeClr val="tx2">
                    <a:lumMod val="75000"/>
                  </a:schemeClr>
                </a:solidFill>
              </a:rPr>
              <a:t>Its operation</a:t>
            </a:r>
            <a:r>
              <a:rPr lang="en-US" dirty="0" smtClean="0">
                <a:solidFill>
                  <a:schemeClr val="tx2">
                    <a:lumMod val="75000"/>
                  </a:schemeClr>
                </a:solidFill>
                <a:latin typeface="Times New Roman" panose="02020603050405020304" pitchFamily="18" charset="0"/>
                <a:cs typeface="Times New Roman" panose="02020603050405020304" pitchFamily="18" charset="0"/>
              </a:rPr>
              <a:t> </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Time: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19480879"/>
              </p:ext>
            </p:extLst>
          </p:nvPr>
        </p:nvGraphicFramePr>
        <p:xfrm>
          <a:off x="448965" y="1197405"/>
          <a:ext cx="2589885" cy="2133600"/>
        </p:xfrm>
        <a:graphic>
          <a:graphicData uri="http://schemas.openxmlformats.org/drawingml/2006/table">
            <a:tbl>
              <a:tblPr firstRow="1" bandRow="1">
                <a:tableStyleId>{93296810-A885-4BE3-A3E7-6D5BEEA58F35}</a:tableStyleId>
              </a:tblPr>
              <a:tblGrid>
                <a:gridCol w="863295"/>
                <a:gridCol w="863295"/>
                <a:gridCol w="863295"/>
              </a:tblGrid>
              <a:tr h="375859">
                <a:tc>
                  <a:txBody>
                    <a:bodyPr/>
                    <a:lstStyle/>
                    <a:p>
                      <a:pPr fontAlgn="t"/>
                      <a:r>
                        <a:rPr lang="en-IN" dirty="0" err="1">
                          <a:effectLst/>
                        </a:rPr>
                        <a:t>RegNo</a:t>
                      </a:r>
                      <a:endParaRPr lang="en-IN" dirty="0">
                        <a:effectLst/>
                      </a:endParaRPr>
                    </a:p>
                  </a:txBody>
                  <a:tcPr marL="76200" marR="76200" marT="76200" marB="76200"/>
                </a:tc>
                <a:tc>
                  <a:txBody>
                    <a:bodyPr/>
                    <a:lstStyle/>
                    <a:p>
                      <a:pPr fontAlgn="t"/>
                      <a:r>
                        <a:rPr lang="en-IN">
                          <a:effectLst/>
                        </a:rPr>
                        <a:t>Branch</a:t>
                      </a:r>
                    </a:p>
                  </a:txBody>
                  <a:tcPr marL="76200" marR="76200" marT="76200" marB="76200"/>
                </a:tc>
                <a:tc>
                  <a:txBody>
                    <a:bodyPr/>
                    <a:lstStyle/>
                    <a:p>
                      <a:pPr fontAlgn="t"/>
                      <a:r>
                        <a:rPr lang="en-IN">
                          <a:effectLst/>
                        </a:rPr>
                        <a:t>Section</a:t>
                      </a:r>
                    </a:p>
                  </a:txBody>
                  <a:tcPr marL="76200" marR="76200" marT="76200" marB="76200"/>
                </a:tc>
              </a:tr>
              <a:tr h="375859">
                <a:tc>
                  <a:txBody>
                    <a:bodyPr/>
                    <a:lstStyle/>
                    <a:p>
                      <a:pPr fontAlgn="t"/>
                      <a:r>
                        <a:rPr lang="en-IN">
                          <a:effectLst/>
                        </a:rPr>
                        <a:t>1</a:t>
                      </a:r>
                    </a:p>
                  </a:txBody>
                  <a:tcPr marL="76200" marR="76200" marT="76200" marB="76200"/>
                </a:tc>
                <a:tc>
                  <a:txBody>
                    <a:bodyPr/>
                    <a:lstStyle/>
                    <a:p>
                      <a:pPr fontAlgn="t"/>
                      <a:r>
                        <a:rPr lang="en-IN">
                          <a:effectLst/>
                        </a:rPr>
                        <a:t>CSE</a:t>
                      </a:r>
                    </a:p>
                  </a:txBody>
                  <a:tcPr marL="76200" marR="76200" marT="76200" marB="76200"/>
                </a:tc>
                <a:tc>
                  <a:txBody>
                    <a:bodyPr/>
                    <a:lstStyle/>
                    <a:p>
                      <a:pPr fontAlgn="t"/>
                      <a:r>
                        <a:rPr lang="en-IN">
                          <a:effectLst/>
                        </a:rPr>
                        <a:t>A</a:t>
                      </a:r>
                    </a:p>
                  </a:txBody>
                  <a:tcPr marL="76200" marR="76200" marT="76200" marB="76200"/>
                </a:tc>
              </a:tr>
              <a:tr h="375859">
                <a:tc>
                  <a:txBody>
                    <a:bodyPr/>
                    <a:lstStyle/>
                    <a:p>
                      <a:pPr fontAlgn="t"/>
                      <a:r>
                        <a:rPr lang="en-IN">
                          <a:effectLst/>
                        </a:rPr>
                        <a:t>2</a:t>
                      </a:r>
                    </a:p>
                  </a:txBody>
                  <a:tcPr marL="76200" marR="76200" marT="76200" marB="76200"/>
                </a:tc>
                <a:tc>
                  <a:txBody>
                    <a:bodyPr/>
                    <a:lstStyle/>
                    <a:p>
                      <a:pPr fontAlgn="t"/>
                      <a:r>
                        <a:rPr lang="en-IN">
                          <a:effectLst/>
                        </a:rPr>
                        <a:t>ECE</a:t>
                      </a:r>
                    </a:p>
                  </a:txBody>
                  <a:tcPr marL="76200" marR="76200" marT="76200" marB="76200"/>
                </a:tc>
                <a:tc>
                  <a:txBody>
                    <a:bodyPr/>
                    <a:lstStyle/>
                    <a:p>
                      <a:pPr fontAlgn="t"/>
                      <a:r>
                        <a:rPr lang="en-IN">
                          <a:effectLst/>
                        </a:rPr>
                        <a:t>B</a:t>
                      </a:r>
                    </a:p>
                  </a:txBody>
                  <a:tcPr marL="76200" marR="76200" marT="76200" marB="76200"/>
                </a:tc>
              </a:tr>
              <a:tr h="375859">
                <a:tc>
                  <a:txBody>
                    <a:bodyPr/>
                    <a:lstStyle/>
                    <a:p>
                      <a:pPr fontAlgn="t"/>
                      <a:r>
                        <a:rPr lang="en-IN">
                          <a:effectLst/>
                        </a:rPr>
                        <a:t>3</a:t>
                      </a:r>
                    </a:p>
                  </a:txBody>
                  <a:tcPr marL="76200" marR="76200" marT="76200" marB="76200"/>
                </a:tc>
                <a:tc>
                  <a:txBody>
                    <a:bodyPr/>
                    <a:lstStyle/>
                    <a:p>
                      <a:pPr fontAlgn="t"/>
                      <a:r>
                        <a:rPr lang="en-IN">
                          <a:effectLst/>
                        </a:rPr>
                        <a:t>CIVIL</a:t>
                      </a:r>
                    </a:p>
                  </a:txBody>
                  <a:tcPr marL="76200" marR="76200" marT="76200" marB="76200"/>
                </a:tc>
                <a:tc>
                  <a:txBody>
                    <a:bodyPr/>
                    <a:lstStyle/>
                    <a:p>
                      <a:pPr fontAlgn="t"/>
                      <a:r>
                        <a:rPr lang="en-IN">
                          <a:effectLst/>
                        </a:rPr>
                        <a:t>A</a:t>
                      </a:r>
                    </a:p>
                  </a:txBody>
                  <a:tcPr marL="76200" marR="76200" marT="76200" marB="76200"/>
                </a:tc>
              </a:tr>
              <a:tr h="375859">
                <a:tc>
                  <a:txBody>
                    <a:bodyPr/>
                    <a:lstStyle/>
                    <a:p>
                      <a:pPr fontAlgn="t"/>
                      <a:r>
                        <a:rPr lang="en-IN">
                          <a:effectLst/>
                        </a:rPr>
                        <a:t>4</a:t>
                      </a:r>
                    </a:p>
                  </a:txBody>
                  <a:tcPr marL="76200" marR="76200" marT="76200" marB="76200"/>
                </a:tc>
                <a:tc>
                  <a:txBody>
                    <a:bodyPr/>
                    <a:lstStyle/>
                    <a:p>
                      <a:pPr fontAlgn="t"/>
                      <a:r>
                        <a:rPr lang="en-IN" dirty="0">
                          <a:effectLst/>
                        </a:rPr>
                        <a:t>IT</a:t>
                      </a:r>
                    </a:p>
                  </a:txBody>
                  <a:tcPr marL="76200" marR="76200" marT="76200" marB="76200"/>
                </a:tc>
                <a:tc>
                  <a:txBody>
                    <a:bodyPr/>
                    <a:lstStyle/>
                    <a:p>
                      <a:pPr fontAlgn="t"/>
                      <a:r>
                        <a:rPr lang="en-IN" dirty="0">
                          <a:effectLst/>
                        </a:rPr>
                        <a:t>B</a:t>
                      </a: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2580722"/>
              </p:ext>
            </p:extLst>
          </p:nvPr>
        </p:nvGraphicFramePr>
        <p:xfrm>
          <a:off x="601670" y="3640685"/>
          <a:ext cx="1726590" cy="1280160"/>
        </p:xfrm>
        <a:graphic>
          <a:graphicData uri="http://schemas.openxmlformats.org/drawingml/2006/table">
            <a:tbl>
              <a:tblPr firstRow="1" bandRow="1">
                <a:tableStyleId>{00A15C55-8517-42AA-B614-E9B94910E393}</a:tableStyleId>
              </a:tblPr>
              <a:tblGrid>
                <a:gridCol w="863295"/>
                <a:gridCol w="863295"/>
              </a:tblGrid>
              <a:tr h="375859">
                <a:tc>
                  <a:txBody>
                    <a:bodyPr/>
                    <a:lstStyle/>
                    <a:p>
                      <a:pPr fontAlgn="t"/>
                      <a:r>
                        <a:rPr lang="en-IN" dirty="0">
                          <a:effectLst/>
                        </a:rPr>
                        <a:t>Name</a:t>
                      </a:r>
                    </a:p>
                  </a:txBody>
                  <a:tcPr marL="76200" marR="76200" marT="76200" marB="76200"/>
                </a:tc>
                <a:tc>
                  <a:txBody>
                    <a:bodyPr/>
                    <a:lstStyle/>
                    <a:p>
                      <a:pPr fontAlgn="t"/>
                      <a:r>
                        <a:rPr lang="en-IN">
                          <a:effectLst/>
                        </a:rPr>
                        <a:t>RegNo</a:t>
                      </a:r>
                    </a:p>
                  </a:txBody>
                  <a:tcPr marL="76200" marR="76200" marT="76200" marB="76200"/>
                </a:tc>
              </a:tr>
              <a:tr h="375859">
                <a:tc>
                  <a:txBody>
                    <a:bodyPr/>
                    <a:lstStyle/>
                    <a:p>
                      <a:pPr fontAlgn="t"/>
                      <a:r>
                        <a:rPr lang="en-IN">
                          <a:effectLst/>
                        </a:rPr>
                        <a:t>Bhanu</a:t>
                      </a:r>
                    </a:p>
                  </a:txBody>
                  <a:tcPr marL="76200" marR="76200" marT="76200" marB="76200"/>
                </a:tc>
                <a:tc>
                  <a:txBody>
                    <a:bodyPr/>
                    <a:lstStyle/>
                    <a:p>
                      <a:pPr fontAlgn="t"/>
                      <a:r>
                        <a:rPr lang="en-US" dirty="0" smtClean="0">
                          <a:effectLst/>
                        </a:rPr>
                        <a:t>2</a:t>
                      </a:r>
                      <a:endParaRPr lang="en-IN" dirty="0">
                        <a:effectLst/>
                      </a:endParaRPr>
                    </a:p>
                  </a:txBody>
                  <a:tcPr marL="76200" marR="76200" marT="76200" marB="76200"/>
                </a:tc>
              </a:tr>
              <a:tr h="375859">
                <a:tc>
                  <a:txBody>
                    <a:bodyPr/>
                    <a:lstStyle/>
                    <a:p>
                      <a:pPr fontAlgn="t"/>
                      <a:r>
                        <a:rPr lang="en-IN" dirty="0" err="1" smtClean="0">
                          <a:effectLst/>
                        </a:rPr>
                        <a:t>Priya</a:t>
                      </a:r>
                      <a:endParaRPr lang="en-IN" dirty="0">
                        <a:effectLst/>
                      </a:endParaRPr>
                    </a:p>
                  </a:txBody>
                  <a:tcPr marL="76200" marR="76200" marT="76200" marB="76200"/>
                </a:tc>
                <a:tc>
                  <a:txBody>
                    <a:bodyPr/>
                    <a:lstStyle/>
                    <a:p>
                      <a:pPr fontAlgn="t"/>
                      <a:r>
                        <a:rPr lang="en-IN" dirty="0">
                          <a:effectLst/>
                        </a:rPr>
                        <a:t>4</a:t>
                      </a:r>
                    </a:p>
                  </a:txBody>
                  <a:tcPr marL="76200" marR="76200" marT="76200" marB="76200"/>
                </a:tc>
              </a:tr>
            </a:tbl>
          </a:graphicData>
        </a:graphic>
      </p:graphicFrame>
      <p:sp>
        <p:nvSpPr>
          <p:cNvPr id="6" name="Rectangle 5"/>
          <p:cNvSpPr/>
          <p:nvPr/>
        </p:nvSpPr>
        <p:spPr>
          <a:xfrm>
            <a:off x="3044950" y="3487980"/>
            <a:ext cx="1056700" cy="369332"/>
          </a:xfrm>
          <a:prstGeom prst="rect">
            <a:avLst/>
          </a:prstGeom>
        </p:spPr>
        <p:txBody>
          <a:bodyPr wrap="none">
            <a:spAutoFit/>
          </a:bodyPr>
          <a:lstStyle/>
          <a:p>
            <a:r>
              <a:rPr lang="en-IN" dirty="0">
                <a:solidFill>
                  <a:srgbClr val="000000"/>
                </a:solidFill>
                <a:latin typeface="Arial" panose="020B0604020202020204" pitchFamily="34" charset="0"/>
              </a:rPr>
              <a:t>R1 X R2</a:t>
            </a:r>
            <a:endParaRPr lang="en-IN" dirty="0"/>
          </a:p>
        </p:txBody>
      </p:sp>
      <p:sp>
        <p:nvSpPr>
          <p:cNvPr id="7" name="Rectangle 6"/>
          <p:cNvSpPr/>
          <p:nvPr/>
        </p:nvSpPr>
        <p:spPr>
          <a:xfrm>
            <a:off x="-30653" y="1503326"/>
            <a:ext cx="479618" cy="369332"/>
          </a:xfrm>
          <a:prstGeom prst="rect">
            <a:avLst/>
          </a:prstGeom>
        </p:spPr>
        <p:txBody>
          <a:bodyPr wrap="none">
            <a:spAutoFit/>
          </a:bodyPr>
          <a:lstStyle/>
          <a:p>
            <a:r>
              <a:rPr lang="en-IN" dirty="0">
                <a:solidFill>
                  <a:srgbClr val="000000"/>
                </a:solidFill>
                <a:latin typeface="Arial" panose="020B0604020202020204" pitchFamily="34" charset="0"/>
              </a:rPr>
              <a:t>R1</a:t>
            </a:r>
            <a:endParaRPr lang="en-IN" dirty="0"/>
          </a:p>
        </p:txBody>
      </p:sp>
      <p:sp>
        <p:nvSpPr>
          <p:cNvPr id="8" name="Rectangle 7"/>
          <p:cNvSpPr/>
          <p:nvPr/>
        </p:nvSpPr>
        <p:spPr>
          <a:xfrm>
            <a:off x="0" y="3946095"/>
            <a:ext cx="479618" cy="369332"/>
          </a:xfrm>
          <a:prstGeom prst="rect">
            <a:avLst/>
          </a:prstGeom>
        </p:spPr>
        <p:txBody>
          <a:bodyPr wrap="none">
            <a:spAutoFit/>
          </a:bodyPr>
          <a:lstStyle/>
          <a:p>
            <a:r>
              <a:rPr lang="en-IN" dirty="0" smtClean="0">
                <a:solidFill>
                  <a:srgbClr val="000000"/>
                </a:solidFill>
                <a:latin typeface="Arial" panose="020B0604020202020204" pitchFamily="34" charset="0"/>
              </a:rPr>
              <a:t>R2</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672164498"/>
              </p:ext>
            </p:extLst>
          </p:nvPr>
        </p:nvGraphicFramePr>
        <p:xfrm>
          <a:off x="4087716" y="1197405"/>
          <a:ext cx="5051500" cy="3840480"/>
        </p:xfrm>
        <a:graphic>
          <a:graphicData uri="http://schemas.openxmlformats.org/drawingml/2006/table">
            <a:tbl>
              <a:tblPr firstRow="1" bandRow="1">
                <a:tableStyleId>{F5AB1C69-6EDB-4FF4-983F-18BD219EF322}</a:tableStyleId>
              </a:tblPr>
              <a:tblGrid>
                <a:gridCol w="1010300"/>
                <a:gridCol w="1010300"/>
                <a:gridCol w="1010300"/>
                <a:gridCol w="1010300"/>
                <a:gridCol w="1010300"/>
              </a:tblGrid>
              <a:tr h="274015">
                <a:tc>
                  <a:txBody>
                    <a:bodyPr/>
                    <a:lstStyle/>
                    <a:p>
                      <a:pPr fontAlgn="t"/>
                      <a:r>
                        <a:rPr lang="en-IN" dirty="0" err="1">
                          <a:effectLst/>
                        </a:rPr>
                        <a:t>RegNo</a:t>
                      </a:r>
                      <a:endParaRPr lang="en-IN" dirty="0">
                        <a:effectLst/>
                      </a:endParaRPr>
                    </a:p>
                  </a:txBody>
                  <a:tcPr marL="76200" marR="76200" marT="76200" marB="76200"/>
                </a:tc>
                <a:tc>
                  <a:txBody>
                    <a:bodyPr/>
                    <a:lstStyle/>
                    <a:p>
                      <a:pPr fontAlgn="t"/>
                      <a:r>
                        <a:rPr lang="en-IN" dirty="0">
                          <a:effectLst/>
                        </a:rPr>
                        <a:t>Branch</a:t>
                      </a:r>
                    </a:p>
                  </a:txBody>
                  <a:tcPr marL="76200" marR="76200" marT="76200" marB="76200"/>
                </a:tc>
                <a:tc>
                  <a:txBody>
                    <a:bodyPr/>
                    <a:lstStyle/>
                    <a:p>
                      <a:pPr fontAlgn="t"/>
                      <a:r>
                        <a:rPr lang="en-IN">
                          <a:effectLst/>
                        </a:rPr>
                        <a:t>Section</a:t>
                      </a:r>
                    </a:p>
                  </a:txBody>
                  <a:tcPr marL="76200" marR="76200" marT="76200" marB="76200"/>
                </a:tc>
                <a:tc>
                  <a:txBody>
                    <a:bodyPr/>
                    <a:lstStyle/>
                    <a:p>
                      <a:pPr fontAlgn="t"/>
                      <a:r>
                        <a:rPr lang="en-IN">
                          <a:effectLst/>
                        </a:rPr>
                        <a:t>Name</a:t>
                      </a:r>
                    </a:p>
                  </a:txBody>
                  <a:tcPr marL="76200" marR="76200" marT="76200" marB="76200"/>
                </a:tc>
                <a:tc>
                  <a:txBody>
                    <a:bodyPr/>
                    <a:lstStyle/>
                    <a:p>
                      <a:pPr fontAlgn="t"/>
                      <a:r>
                        <a:rPr lang="en-IN">
                          <a:effectLst/>
                        </a:rPr>
                        <a:t>RegNo</a:t>
                      </a:r>
                    </a:p>
                  </a:txBody>
                  <a:tcPr marL="76200" marR="76200" marT="76200" marB="76200"/>
                </a:tc>
              </a:tr>
              <a:tr h="368529">
                <a:tc>
                  <a:txBody>
                    <a:bodyPr/>
                    <a:lstStyle/>
                    <a:p>
                      <a:pPr fontAlgn="t"/>
                      <a:r>
                        <a:rPr lang="en-IN">
                          <a:effectLst/>
                        </a:rPr>
                        <a:t>1</a:t>
                      </a:r>
                    </a:p>
                  </a:txBody>
                  <a:tcPr marL="76200" marR="76200" marT="76200" marB="76200"/>
                </a:tc>
                <a:tc>
                  <a:txBody>
                    <a:bodyPr/>
                    <a:lstStyle/>
                    <a:p>
                      <a:pPr fontAlgn="t"/>
                      <a:r>
                        <a:rPr lang="en-IN">
                          <a:effectLst/>
                        </a:rPr>
                        <a:t>CSE</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368529">
                <a:tc>
                  <a:txBody>
                    <a:bodyPr/>
                    <a:lstStyle/>
                    <a:p>
                      <a:pPr fontAlgn="t"/>
                      <a:r>
                        <a:rPr lang="en-IN">
                          <a:effectLst/>
                        </a:rPr>
                        <a:t>1</a:t>
                      </a:r>
                    </a:p>
                  </a:txBody>
                  <a:tcPr marL="76200" marR="76200" marT="76200" marB="76200"/>
                </a:tc>
                <a:tc>
                  <a:txBody>
                    <a:bodyPr/>
                    <a:lstStyle/>
                    <a:p>
                      <a:pPr fontAlgn="t"/>
                      <a:r>
                        <a:rPr lang="en-IN">
                          <a:effectLst/>
                        </a:rPr>
                        <a:t>CSE</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Priya</a:t>
                      </a:r>
                    </a:p>
                  </a:txBody>
                  <a:tcPr marL="76200" marR="76200" marT="76200" marB="76200"/>
                </a:tc>
                <a:tc>
                  <a:txBody>
                    <a:bodyPr/>
                    <a:lstStyle/>
                    <a:p>
                      <a:pPr fontAlgn="t"/>
                      <a:r>
                        <a:rPr lang="en-IN">
                          <a:effectLst/>
                        </a:rPr>
                        <a:t>4</a:t>
                      </a:r>
                    </a:p>
                  </a:txBody>
                  <a:tcPr marL="76200" marR="76200" marT="76200" marB="76200"/>
                </a:tc>
              </a:tr>
              <a:tr h="368529">
                <a:tc>
                  <a:txBody>
                    <a:bodyPr/>
                    <a:lstStyle/>
                    <a:p>
                      <a:pPr fontAlgn="t"/>
                      <a:r>
                        <a:rPr lang="en-IN">
                          <a:effectLst/>
                        </a:rPr>
                        <a:t>2</a:t>
                      </a:r>
                    </a:p>
                  </a:txBody>
                  <a:tcPr marL="76200" marR="76200" marT="76200" marB="76200"/>
                </a:tc>
                <a:tc>
                  <a:txBody>
                    <a:bodyPr/>
                    <a:lstStyle/>
                    <a:p>
                      <a:pPr fontAlgn="t"/>
                      <a:r>
                        <a:rPr lang="en-IN">
                          <a:effectLst/>
                        </a:rPr>
                        <a:t>ECE</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368529">
                <a:tc>
                  <a:txBody>
                    <a:bodyPr/>
                    <a:lstStyle/>
                    <a:p>
                      <a:pPr fontAlgn="t"/>
                      <a:r>
                        <a:rPr lang="en-IN">
                          <a:effectLst/>
                        </a:rPr>
                        <a:t>2</a:t>
                      </a:r>
                    </a:p>
                  </a:txBody>
                  <a:tcPr marL="76200" marR="76200" marT="76200" marB="76200"/>
                </a:tc>
                <a:tc>
                  <a:txBody>
                    <a:bodyPr/>
                    <a:lstStyle/>
                    <a:p>
                      <a:pPr fontAlgn="t"/>
                      <a:r>
                        <a:rPr lang="en-IN">
                          <a:effectLst/>
                        </a:rPr>
                        <a:t>ECE</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Priya</a:t>
                      </a:r>
                    </a:p>
                  </a:txBody>
                  <a:tcPr marL="76200" marR="76200" marT="76200" marB="76200"/>
                </a:tc>
                <a:tc>
                  <a:txBody>
                    <a:bodyPr/>
                    <a:lstStyle/>
                    <a:p>
                      <a:pPr fontAlgn="t"/>
                      <a:r>
                        <a:rPr lang="en-IN">
                          <a:effectLst/>
                        </a:rPr>
                        <a:t>4</a:t>
                      </a:r>
                    </a:p>
                  </a:txBody>
                  <a:tcPr marL="76200" marR="76200" marT="76200" marB="76200"/>
                </a:tc>
              </a:tr>
              <a:tr h="368529">
                <a:tc>
                  <a:txBody>
                    <a:bodyPr/>
                    <a:lstStyle/>
                    <a:p>
                      <a:pPr fontAlgn="t"/>
                      <a:r>
                        <a:rPr lang="en-IN">
                          <a:effectLst/>
                        </a:rPr>
                        <a:t>3</a:t>
                      </a:r>
                    </a:p>
                  </a:txBody>
                  <a:tcPr marL="76200" marR="76200" marT="76200" marB="76200"/>
                </a:tc>
                <a:tc>
                  <a:txBody>
                    <a:bodyPr/>
                    <a:lstStyle/>
                    <a:p>
                      <a:pPr fontAlgn="t"/>
                      <a:r>
                        <a:rPr lang="en-IN">
                          <a:effectLst/>
                        </a:rPr>
                        <a:t>CIVIL</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368529">
                <a:tc>
                  <a:txBody>
                    <a:bodyPr/>
                    <a:lstStyle/>
                    <a:p>
                      <a:pPr fontAlgn="t"/>
                      <a:r>
                        <a:rPr lang="en-IN">
                          <a:effectLst/>
                        </a:rPr>
                        <a:t>3</a:t>
                      </a:r>
                    </a:p>
                  </a:txBody>
                  <a:tcPr marL="76200" marR="76200" marT="76200" marB="76200"/>
                </a:tc>
                <a:tc>
                  <a:txBody>
                    <a:bodyPr/>
                    <a:lstStyle/>
                    <a:p>
                      <a:pPr fontAlgn="t"/>
                      <a:r>
                        <a:rPr lang="en-IN">
                          <a:effectLst/>
                        </a:rPr>
                        <a:t>CIVIL</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Priya</a:t>
                      </a:r>
                    </a:p>
                  </a:txBody>
                  <a:tcPr marL="76200" marR="76200" marT="76200" marB="76200"/>
                </a:tc>
                <a:tc>
                  <a:txBody>
                    <a:bodyPr/>
                    <a:lstStyle/>
                    <a:p>
                      <a:pPr fontAlgn="t"/>
                      <a:r>
                        <a:rPr lang="en-IN">
                          <a:effectLst/>
                        </a:rPr>
                        <a:t>4</a:t>
                      </a:r>
                    </a:p>
                  </a:txBody>
                  <a:tcPr marL="76200" marR="76200" marT="76200" marB="76200"/>
                </a:tc>
              </a:tr>
              <a:tr h="368529">
                <a:tc>
                  <a:txBody>
                    <a:bodyPr/>
                    <a:lstStyle/>
                    <a:p>
                      <a:pPr fontAlgn="t"/>
                      <a:r>
                        <a:rPr lang="en-IN">
                          <a:effectLst/>
                        </a:rPr>
                        <a:t>4</a:t>
                      </a:r>
                    </a:p>
                  </a:txBody>
                  <a:tcPr marL="76200" marR="76200" marT="76200" marB="76200"/>
                </a:tc>
                <a:tc>
                  <a:txBody>
                    <a:bodyPr/>
                    <a:lstStyle/>
                    <a:p>
                      <a:pPr fontAlgn="t"/>
                      <a:r>
                        <a:rPr lang="en-IN">
                          <a:effectLst/>
                        </a:rPr>
                        <a:t>IT</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368529">
                <a:tc>
                  <a:txBody>
                    <a:bodyPr/>
                    <a:lstStyle/>
                    <a:p>
                      <a:pPr fontAlgn="t"/>
                      <a:r>
                        <a:rPr lang="en-IN" dirty="0">
                          <a:effectLst/>
                        </a:rPr>
                        <a:t>4</a:t>
                      </a:r>
                    </a:p>
                  </a:txBody>
                  <a:tcPr marL="76200" marR="76200" marT="76200" marB="76200"/>
                </a:tc>
                <a:tc>
                  <a:txBody>
                    <a:bodyPr/>
                    <a:lstStyle/>
                    <a:p>
                      <a:pPr fontAlgn="t"/>
                      <a:r>
                        <a:rPr lang="en-IN">
                          <a:effectLst/>
                        </a:rPr>
                        <a:t>IT</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Priya</a:t>
                      </a:r>
                    </a:p>
                  </a:txBody>
                  <a:tcPr marL="76200" marR="76200" marT="76200" marB="76200"/>
                </a:tc>
                <a:tc>
                  <a:txBody>
                    <a:bodyPr/>
                    <a:lstStyle/>
                    <a:p>
                      <a:pPr fontAlgn="t"/>
                      <a:r>
                        <a:rPr lang="en-IN" dirty="0">
                          <a:effectLst/>
                        </a:rPr>
                        <a:t>4</a:t>
                      </a:r>
                    </a:p>
                  </a:txBody>
                  <a:tcPr marL="76200" marR="76200" marT="76200" marB="76200"/>
                </a:tc>
              </a:tr>
            </a:tbl>
          </a:graphicData>
        </a:graphic>
      </p:graphicFrame>
    </p:spTree>
    <p:extLst>
      <p:ext uri="{BB962C8B-B14F-4D97-AF65-F5344CB8AC3E}">
        <p14:creationId xmlns:p14="http://schemas.microsoft.com/office/powerpoint/2010/main" val="22372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IV. Select</a:t>
            </a:r>
            <a:endParaRPr lang="en-IN" dirty="0"/>
          </a:p>
        </p:txBody>
      </p:sp>
      <p:sp>
        <p:nvSpPr>
          <p:cNvPr id="3" name="Content Placeholder 2"/>
          <p:cNvSpPr>
            <a:spLocks noGrp="1"/>
          </p:cNvSpPr>
          <p:nvPr>
            <p:ph idx="1"/>
          </p:nvPr>
        </p:nvSpPr>
        <p:spPr>
          <a:xfrm>
            <a:off x="448966" y="1350110"/>
            <a:ext cx="8246070" cy="3793390"/>
          </a:xfrm>
        </p:spPr>
        <p:txBody>
          <a:bodyPr>
            <a:normAutofit fontScale="92500" lnSpcReduction="10000"/>
          </a:bodyPr>
          <a:lstStyle/>
          <a:p>
            <a:pPr algn="just"/>
            <a:r>
              <a:rPr lang="en-US" dirty="0"/>
              <a:t>Select Operator is denoted by sigma </a:t>
            </a:r>
            <a:r>
              <a:rPr lang="en-US" b="1" dirty="0">
                <a:solidFill>
                  <a:srgbClr val="5EEC3C"/>
                </a:solidFill>
              </a:rPr>
              <a:t>(σ)</a:t>
            </a:r>
            <a:r>
              <a:rPr lang="en-US" dirty="0"/>
              <a:t> and it is used to find the tuples </a:t>
            </a:r>
            <a:r>
              <a:rPr lang="en-US" b="1" dirty="0">
                <a:solidFill>
                  <a:srgbClr val="C00000"/>
                </a:solidFill>
              </a:rPr>
              <a:t>(or rows) </a:t>
            </a:r>
            <a:r>
              <a:rPr lang="en-US" dirty="0"/>
              <a:t>in a relation </a:t>
            </a:r>
            <a:r>
              <a:rPr lang="en-US" b="1" dirty="0">
                <a:solidFill>
                  <a:srgbClr val="FFC000"/>
                </a:solidFill>
              </a:rPr>
              <a:t>(or table) </a:t>
            </a:r>
            <a:r>
              <a:rPr lang="en-US" dirty="0"/>
              <a:t>which </a:t>
            </a:r>
            <a:r>
              <a:rPr lang="en-US" dirty="0" smtClean="0"/>
              <a:t>satisfy </a:t>
            </a:r>
            <a:r>
              <a:rPr lang="en-US" dirty="0"/>
              <a:t>the given condition</a:t>
            </a:r>
            <a:r>
              <a:rPr lang="en-US" dirty="0" smtClean="0"/>
              <a:t>.</a:t>
            </a:r>
          </a:p>
          <a:p>
            <a:pPr algn="just"/>
            <a:endParaRPr lang="en-US" dirty="0" smtClean="0"/>
          </a:p>
          <a:p>
            <a:pPr marL="0" indent="0" algn="just">
              <a:buNone/>
            </a:pPr>
            <a:r>
              <a:rPr lang="en-US" sz="2000" b="1" dirty="0"/>
              <a:t>Syntax of Select Operator (σ</a:t>
            </a:r>
            <a:r>
              <a:rPr lang="en-US" sz="2000" b="1" dirty="0" smtClean="0"/>
              <a:t>)</a:t>
            </a:r>
          </a:p>
          <a:p>
            <a:pPr marL="0" indent="0" algn="just">
              <a:buNone/>
            </a:pPr>
            <a:endParaRPr lang="en-US" sz="2000" b="1" dirty="0" smtClean="0"/>
          </a:p>
          <a:p>
            <a:pPr marL="0" indent="0" algn="just">
              <a:buNone/>
            </a:pPr>
            <a:endParaRPr lang="en-US" b="1" dirty="0" smtClean="0">
              <a:solidFill>
                <a:srgbClr val="7030A0"/>
              </a:solidFill>
            </a:endParaRPr>
          </a:p>
          <a:p>
            <a:pPr marL="0" indent="0" algn="just">
              <a:buNone/>
            </a:pPr>
            <a:endParaRPr lang="en-US" b="1" dirty="0">
              <a:solidFill>
                <a:srgbClr val="7030A0"/>
              </a:solidFill>
            </a:endParaRPr>
          </a:p>
          <a:p>
            <a:pPr marL="0" indent="0" algn="just">
              <a:buNone/>
            </a:pPr>
            <a:r>
              <a:rPr lang="el-GR" b="1" dirty="0" smtClean="0">
                <a:solidFill>
                  <a:srgbClr val="7030A0"/>
                </a:solidFill>
              </a:rPr>
              <a:t>σ </a:t>
            </a:r>
            <a:r>
              <a:rPr lang="en-IN" b="1" dirty="0">
                <a:solidFill>
                  <a:srgbClr val="7030A0"/>
                </a:solidFill>
              </a:rPr>
              <a:t>Condition/Predicate(Relation/Table name)</a:t>
            </a:r>
          </a:p>
        </p:txBody>
      </p:sp>
      <p:pic>
        <p:nvPicPr>
          <p:cNvPr id="4" name="Picture 3"/>
          <p:cNvPicPr>
            <a:picLocks noChangeAspect="1"/>
          </p:cNvPicPr>
          <p:nvPr/>
        </p:nvPicPr>
        <p:blipFill>
          <a:blip r:embed="rId2"/>
          <a:stretch>
            <a:fillRect/>
          </a:stretch>
        </p:blipFill>
        <p:spPr>
          <a:xfrm>
            <a:off x="4656435" y="2419044"/>
            <a:ext cx="4344010" cy="1987589"/>
          </a:xfrm>
          <a:prstGeom prst="rect">
            <a:avLst/>
          </a:prstGeom>
        </p:spPr>
      </p:pic>
    </p:spTree>
    <p:extLst>
      <p:ext uri="{BB962C8B-B14F-4D97-AF65-F5344CB8AC3E}">
        <p14:creationId xmlns:p14="http://schemas.microsoft.com/office/powerpoint/2010/main" val="4229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smtClean="0">
                <a:solidFill>
                  <a:schemeClr val="tx2">
                    <a:lumMod val="75000"/>
                  </a:schemeClr>
                </a:solidFill>
                <a:latin typeface="Times New Roman" panose="02020603050405020304" pitchFamily="18" charset="0"/>
                <a:cs typeface="Times New Roman" panose="02020603050405020304" pitchFamily="18" charset="0"/>
              </a:rPr>
              <a:t>Select</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3785ED3B-A9E6-4127-B559-A80489FB8C2B}"/>
              </a:ext>
            </a:extLst>
          </p:cNvPr>
          <p:cNvSpPr>
            <a:spLocks noGrp="1"/>
          </p:cNvSpPr>
          <p:nvPr>
            <p:ph idx="1"/>
          </p:nvPr>
        </p:nvSpPr>
        <p:spPr>
          <a:xfrm>
            <a:off x="448966" y="1197405"/>
            <a:ext cx="8246070" cy="3817625"/>
          </a:xfrm>
        </p:spPr>
        <p:txBody>
          <a:bodyPr>
            <a:normAutofit/>
          </a:bodyPr>
          <a:lstStyle/>
          <a:p>
            <a:r>
              <a:rPr lang="en-US" dirty="0"/>
              <a:t>Select operation chooses the subset of tuples from the relation that satisfies the given condition mentioned in the syntax of selection. The selection operation is also known as horizontal partitioning since it partitions the table or relation horizontally.</a:t>
            </a:r>
          </a:p>
          <a:p>
            <a:endParaRPr lang="en-US" dirty="0"/>
          </a:p>
          <a:p>
            <a:pPr algn="just"/>
            <a:r>
              <a:rPr lang="en-US" dirty="0"/>
              <a:t>where ‘c’ is selection condition which is a Boolean expression(condition), we can have a single</a:t>
            </a:r>
          </a:p>
          <a:p>
            <a:endParaRPr lang="en-IN" dirty="0"/>
          </a:p>
        </p:txBody>
      </p:sp>
      <p:pic>
        <p:nvPicPr>
          <p:cNvPr id="11" name="Picture 10">
            <a:extLst>
              <a:ext uri="{FF2B5EF4-FFF2-40B4-BE49-F238E27FC236}">
                <a16:creationId xmlns:a16="http://schemas.microsoft.com/office/drawing/2014/main" xmlns="" id="{3502B19D-48CB-4894-8D7C-2AC4B0B36D1B}"/>
              </a:ext>
            </a:extLst>
          </p:cNvPr>
          <p:cNvPicPr>
            <a:picLocks noChangeAspect="1"/>
          </p:cNvPicPr>
          <p:nvPr/>
        </p:nvPicPr>
        <p:blipFill>
          <a:blip r:embed="rId2"/>
          <a:stretch>
            <a:fillRect/>
          </a:stretch>
        </p:blipFill>
        <p:spPr>
          <a:xfrm>
            <a:off x="5488230" y="3029865"/>
            <a:ext cx="2298270" cy="838572"/>
          </a:xfrm>
          <a:prstGeom prst="rect">
            <a:avLst/>
          </a:prstGeom>
        </p:spPr>
      </p:pic>
    </p:spTree>
    <p:extLst>
      <p:ext uri="{BB962C8B-B14F-4D97-AF65-F5344CB8AC3E}">
        <p14:creationId xmlns:p14="http://schemas.microsoft.com/office/powerpoint/2010/main" val="324520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1000"/>
                                        <p:tgtEl>
                                          <p:spTgt spid="7">
                                            <p:txEl>
                                              <p:pRg st="2" end="2"/>
                                            </p:txEl>
                                          </p:spTgt>
                                        </p:tgtEl>
                                      </p:cBhvr>
                                    </p:animEffect>
                                    <p:anim calcmode="lin" valueType="num">
                                      <p:cBhvr>
                                        <p:cTn id="1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Select</a:t>
            </a:r>
          </a:p>
        </p:txBody>
      </p:sp>
      <p:sp>
        <p:nvSpPr>
          <p:cNvPr id="7" name="Content Placeholder 6">
            <a:extLst>
              <a:ext uri="{FF2B5EF4-FFF2-40B4-BE49-F238E27FC236}">
                <a16:creationId xmlns:a16="http://schemas.microsoft.com/office/drawing/2014/main" xmlns="" id="{3785ED3B-A9E6-4127-B559-A80489FB8C2B}"/>
              </a:ext>
            </a:extLst>
          </p:cNvPr>
          <p:cNvSpPr>
            <a:spLocks noGrp="1"/>
          </p:cNvSpPr>
          <p:nvPr>
            <p:ph idx="1"/>
          </p:nvPr>
        </p:nvSpPr>
        <p:spPr/>
        <p:txBody>
          <a:bodyPr>
            <a:normAutofit/>
          </a:bodyPr>
          <a:lstStyle/>
          <a:p>
            <a:pPr algn="just"/>
            <a:r>
              <a:rPr lang="en-US" dirty="0"/>
              <a:t>R is a relational algebra expression, whose result is a relation. The </a:t>
            </a:r>
            <a:r>
              <a:rPr lang="en-US" dirty="0" smtClean="0"/>
              <a:t>Boolean </a:t>
            </a:r>
            <a:r>
              <a:rPr lang="en-US" dirty="0"/>
              <a:t>expression specified in condition ‘c’ can be written in the following form:</a:t>
            </a:r>
          </a:p>
          <a:p>
            <a:endParaRPr lang="en-US" dirty="0"/>
          </a:p>
          <a:p>
            <a:pPr algn="just"/>
            <a:r>
              <a:rPr lang="en-US" dirty="0"/>
              <a:t>&lt;attribute name&gt; &lt;comparison operator&gt; &lt;constant value&gt; or &lt;attribute name&gt;</a:t>
            </a:r>
            <a:endParaRPr lang="en-IN" dirty="0"/>
          </a:p>
        </p:txBody>
      </p:sp>
    </p:spTree>
    <p:extLst>
      <p:ext uri="{BB962C8B-B14F-4D97-AF65-F5344CB8AC3E}">
        <p14:creationId xmlns:p14="http://schemas.microsoft.com/office/powerpoint/2010/main" val="2361383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Select</a:t>
            </a:r>
          </a:p>
        </p:txBody>
      </p:sp>
      <p:sp>
        <p:nvSpPr>
          <p:cNvPr id="7" name="Content Placeholder 6">
            <a:extLst>
              <a:ext uri="{FF2B5EF4-FFF2-40B4-BE49-F238E27FC236}">
                <a16:creationId xmlns:a16="http://schemas.microsoft.com/office/drawing/2014/main" xmlns="" id="{3785ED3B-A9E6-4127-B559-A80489FB8C2B}"/>
              </a:ext>
            </a:extLst>
          </p:cNvPr>
          <p:cNvSpPr>
            <a:spLocks noGrp="1"/>
          </p:cNvSpPr>
          <p:nvPr>
            <p:ph idx="1"/>
          </p:nvPr>
        </p:nvSpPr>
        <p:spPr/>
        <p:txBody>
          <a:bodyPr>
            <a:normAutofit/>
          </a:bodyPr>
          <a:lstStyle/>
          <a:p>
            <a:pPr algn="just"/>
            <a:r>
              <a:rPr lang="en-US" dirty="0"/>
              <a:t>&lt;comparison operator&gt; is any of the operator {&lt;, &gt;, =, &lt;=, &gt;=, !=} and,</a:t>
            </a:r>
          </a:p>
          <a:p>
            <a:pPr marL="0" indent="0" algn="just">
              <a:buNone/>
            </a:pPr>
            <a:endParaRPr lang="en-US" dirty="0"/>
          </a:p>
          <a:p>
            <a:pPr algn="just"/>
            <a:r>
              <a:rPr lang="en-US" dirty="0"/>
              <a:t>&lt;constant value&gt; is constant value taken from the domain of the relation.</a:t>
            </a:r>
          </a:p>
          <a:p>
            <a:pPr algn="just"/>
            <a:r>
              <a:rPr lang="en-US" dirty="0"/>
              <a:t>It is a unary operation because its works on one relation. </a:t>
            </a:r>
            <a:endParaRPr lang="en-IN" dirty="0"/>
          </a:p>
        </p:txBody>
      </p:sp>
    </p:spTree>
    <p:extLst>
      <p:ext uri="{BB962C8B-B14F-4D97-AF65-F5344CB8AC3E}">
        <p14:creationId xmlns:p14="http://schemas.microsoft.com/office/powerpoint/2010/main" val="2534717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Select- Example</a:t>
            </a:r>
            <a:endParaRPr lang="en-IN" dirty="0"/>
          </a:p>
        </p:txBody>
      </p:sp>
      <p:sp>
        <p:nvSpPr>
          <p:cNvPr id="3" name="Content Placeholder 2"/>
          <p:cNvSpPr>
            <a:spLocks noGrp="1"/>
          </p:cNvSpPr>
          <p:nvPr>
            <p:ph idx="1"/>
          </p:nvPr>
        </p:nvSpPr>
        <p:spPr>
          <a:xfrm>
            <a:off x="143555" y="1197406"/>
            <a:ext cx="8856890" cy="3946094"/>
          </a:xfrm>
        </p:spPr>
        <p:txBody>
          <a:bodyPr>
            <a:normAutofit/>
          </a:bodyPr>
          <a:lstStyle/>
          <a:p>
            <a:pPr marL="0" indent="0">
              <a:buNone/>
            </a:pPr>
            <a:r>
              <a:rPr lang="en-US" sz="2000" dirty="0" smtClean="0"/>
              <a:t>Table: Customer</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l-GR" sz="2000" dirty="0"/>
              <a:t>σ </a:t>
            </a:r>
            <a:r>
              <a:rPr lang="en-IN" sz="2000" dirty="0" err="1"/>
              <a:t>Customer_City</a:t>
            </a:r>
            <a:r>
              <a:rPr lang="en-IN" sz="2000" dirty="0"/>
              <a:t>="Agra" (CUSTOMER) </a:t>
            </a:r>
          </a:p>
        </p:txBody>
      </p:sp>
      <p:graphicFrame>
        <p:nvGraphicFramePr>
          <p:cNvPr id="4" name="Table 3"/>
          <p:cNvGraphicFramePr>
            <a:graphicFrameLocks noGrp="1"/>
          </p:cNvGraphicFramePr>
          <p:nvPr>
            <p:extLst>
              <p:ext uri="{D42A27DB-BD31-4B8C-83A1-F6EECF244321}">
                <p14:modId xmlns:p14="http://schemas.microsoft.com/office/powerpoint/2010/main" val="1235800595"/>
              </p:ext>
            </p:extLst>
          </p:nvPr>
        </p:nvGraphicFramePr>
        <p:xfrm>
          <a:off x="296260" y="1655520"/>
          <a:ext cx="5039264" cy="2011680"/>
        </p:xfrm>
        <a:graphic>
          <a:graphicData uri="http://schemas.openxmlformats.org/drawingml/2006/table">
            <a:tbl>
              <a:tblPr firstRow="1" bandRow="1">
                <a:tableStyleId>{5C22544A-7EE6-4342-B048-85BDC9FD1C3A}</a:tableStyleId>
              </a:tblPr>
              <a:tblGrid>
                <a:gridCol w="1625569"/>
                <a:gridCol w="1625569"/>
                <a:gridCol w="1788126"/>
              </a:tblGrid>
              <a:tr h="330861">
                <a:tc>
                  <a:txBody>
                    <a:bodyPr/>
                    <a:lstStyle/>
                    <a:p>
                      <a:r>
                        <a:rPr lang="en-IN" sz="1600" b="1" kern="1200" dirty="0" err="1" smtClean="0">
                          <a:solidFill>
                            <a:schemeClr val="lt1"/>
                          </a:solidFill>
                          <a:effectLst/>
                          <a:latin typeface="+mn-lt"/>
                          <a:ea typeface="+mn-ea"/>
                          <a:cs typeface="+mn-cs"/>
                        </a:rPr>
                        <a:t>Customer_Id</a:t>
                      </a:r>
                      <a:r>
                        <a:rPr lang="en-IN" sz="1600" b="1" kern="1200" dirty="0" smtClean="0">
                          <a:solidFill>
                            <a:schemeClr val="lt1"/>
                          </a:solidFill>
                          <a:effectLst/>
                          <a:latin typeface="+mn-lt"/>
                          <a:ea typeface="+mn-ea"/>
                          <a:cs typeface="+mn-cs"/>
                        </a:rPr>
                        <a:t> </a:t>
                      </a:r>
                      <a:endParaRPr lang="en-IN" sz="1600" dirty="0"/>
                    </a:p>
                  </a:txBody>
                  <a:tcPr/>
                </a:tc>
                <a:tc>
                  <a:txBody>
                    <a:bodyPr/>
                    <a:lstStyle/>
                    <a:p>
                      <a:r>
                        <a:rPr lang="en-IN" sz="1600" b="1" kern="1200" dirty="0" err="1" smtClean="0">
                          <a:solidFill>
                            <a:schemeClr val="lt1"/>
                          </a:solidFill>
                          <a:effectLst/>
                          <a:latin typeface="+mn-lt"/>
                          <a:ea typeface="+mn-ea"/>
                          <a:cs typeface="+mn-cs"/>
                        </a:rPr>
                        <a:t>Customer_Name</a:t>
                      </a:r>
                      <a:r>
                        <a:rPr lang="en-IN" sz="1600" b="1" kern="1200" dirty="0" smtClean="0">
                          <a:solidFill>
                            <a:schemeClr val="lt1"/>
                          </a:solidFill>
                          <a:effectLst/>
                          <a:latin typeface="+mn-lt"/>
                          <a:ea typeface="+mn-ea"/>
                          <a:cs typeface="+mn-cs"/>
                        </a:rPr>
                        <a:t> </a:t>
                      </a:r>
                      <a:endParaRPr lang="en-IN" sz="1600" dirty="0"/>
                    </a:p>
                  </a:txBody>
                  <a:tcPr/>
                </a:tc>
                <a:tc>
                  <a:txBody>
                    <a:bodyPr/>
                    <a:lstStyle/>
                    <a:p>
                      <a:r>
                        <a:rPr lang="en-IN" sz="1600" b="1" kern="1200" dirty="0" err="1" smtClean="0">
                          <a:solidFill>
                            <a:schemeClr val="lt1"/>
                          </a:solidFill>
                          <a:effectLst/>
                          <a:latin typeface="+mn-lt"/>
                          <a:ea typeface="+mn-ea"/>
                          <a:cs typeface="+mn-cs"/>
                        </a:rPr>
                        <a:t>Customer_City</a:t>
                      </a:r>
                      <a:endParaRPr lang="en-IN" sz="1600" dirty="0"/>
                    </a:p>
                  </a:txBody>
                  <a:tcPr/>
                </a:tc>
              </a:tr>
              <a:tr h="330861">
                <a:tc>
                  <a:txBody>
                    <a:bodyPr/>
                    <a:lstStyle/>
                    <a:p>
                      <a:r>
                        <a:rPr lang="en-IN" sz="1600" kern="1200" dirty="0" smtClean="0">
                          <a:solidFill>
                            <a:schemeClr val="dk1"/>
                          </a:solidFill>
                          <a:effectLst/>
                          <a:latin typeface="+mn-lt"/>
                          <a:ea typeface="+mn-ea"/>
                          <a:cs typeface="+mn-cs"/>
                        </a:rPr>
                        <a:t>C10100 </a:t>
                      </a:r>
                      <a:endParaRPr lang="en-IN" sz="1600" dirty="0"/>
                    </a:p>
                  </a:txBody>
                  <a:tcPr/>
                </a:tc>
                <a:tc>
                  <a:txBody>
                    <a:bodyPr/>
                    <a:lstStyle/>
                    <a:p>
                      <a:r>
                        <a:rPr lang="en-IN" sz="1600" kern="1200" dirty="0" smtClean="0">
                          <a:solidFill>
                            <a:schemeClr val="dk1"/>
                          </a:solidFill>
                          <a:effectLst/>
                          <a:latin typeface="+mn-lt"/>
                          <a:ea typeface="+mn-ea"/>
                          <a:cs typeface="+mn-cs"/>
                        </a:rPr>
                        <a:t>Steve</a:t>
                      </a:r>
                      <a:endParaRPr lang="en-IN" sz="1600" dirty="0"/>
                    </a:p>
                  </a:txBody>
                  <a:tcPr/>
                </a:tc>
                <a:tc>
                  <a:txBody>
                    <a:bodyPr/>
                    <a:lstStyle/>
                    <a:p>
                      <a:r>
                        <a:rPr lang="en-IN" sz="1600" kern="1200" dirty="0" smtClean="0">
                          <a:solidFill>
                            <a:schemeClr val="dk1"/>
                          </a:solidFill>
                          <a:effectLst/>
                          <a:latin typeface="+mn-lt"/>
                          <a:ea typeface="+mn-ea"/>
                          <a:cs typeface="+mn-cs"/>
                        </a:rPr>
                        <a:t>Agra</a:t>
                      </a:r>
                      <a:endParaRPr lang="en-IN" sz="1600" dirty="0"/>
                    </a:p>
                  </a:txBody>
                  <a:tcPr/>
                </a:tc>
              </a:tr>
              <a:tr h="330861">
                <a:tc>
                  <a:txBody>
                    <a:bodyPr/>
                    <a:lstStyle/>
                    <a:p>
                      <a:r>
                        <a:rPr lang="en-IN" sz="1600" kern="1200" dirty="0" smtClean="0">
                          <a:solidFill>
                            <a:schemeClr val="dk1"/>
                          </a:solidFill>
                          <a:effectLst/>
                          <a:latin typeface="+mn-lt"/>
                          <a:ea typeface="+mn-ea"/>
                          <a:cs typeface="+mn-cs"/>
                        </a:rPr>
                        <a:t>C10111 </a:t>
                      </a:r>
                      <a:endParaRPr lang="en-IN" sz="1600" dirty="0"/>
                    </a:p>
                  </a:txBody>
                  <a:tcPr/>
                </a:tc>
                <a:tc>
                  <a:txBody>
                    <a:bodyPr/>
                    <a:lstStyle/>
                    <a:p>
                      <a:r>
                        <a:rPr lang="en-IN" sz="1600" kern="1200" dirty="0" smtClean="0">
                          <a:solidFill>
                            <a:schemeClr val="dk1"/>
                          </a:solidFill>
                          <a:effectLst/>
                          <a:latin typeface="+mn-lt"/>
                          <a:ea typeface="+mn-ea"/>
                          <a:cs typeface="+mn-cs"/>
                        </a:rPr>
                        <a:t>Raghu </a:t>
                      </a:r>
                      <a:endParaRPr lang="en-IN" sz="1600" dirty="0"/>
                    </a:p>
                  </a:txBody>
                  <a:tcPr/>
                </a:tc>
                <a:tc>
                  <a:txBody>
                    <a:bodyPr/>
                    <a:lstStyle/>
                    <a:p>
                      <a:r>
                        <a:rPr lang="en-IN" sz="1600" kern="1200" dirty="0" smtClean="0">
                          <a:solidFill>
                            <a:schemeClr val="dk1"/>
                          </a:solidFill>
                          <a:effectLst/>
                          <a:latin typeface="+mn-lt"/>
                          <a:ea typeface="+mn-ea"/>
                          <a:cs typeface="+mn-cs"/>
                        </a:rPr>
                        <a:t>Agra</a:t>
                      </a:r>
                      <a:endParaRPr lang="en-IN" sz="1600" dirty="0"/>
                    </a:p>
                  </a:txBody>
                  <a:tcPr/>
                </a:tc>
              </a:tr>
              <a:tr h="330861">
                <a:tc>
                  <a:txBody>
                    <a:bodyPr/>
                    <a:lstStyle/>
                    <a:p>
                      <a:r>
                        <a:rPr lang="en-IN" sz="1600" kern="1200" dirty="0" smtClean="0">
                          <a:solidFill>
                            <a:schemeClr val="dk1"/>
                          </a:solidFill>
                          <a:effectLst/>
                          <a:latin typeface="+mn-lt"/>
                          <a:ea typeface="+mn-ea"/>
                          <a:cs typeface="+mn-cs"/>
                        </a:rPr>
                        <a:t>C10115</a:t>
                      </a:r>
                      <a:endParaRPr lang="en-IN" sz="1600" dirty="0"/>
                    </a:p>
                  </a:txBody>
                  <a:tcPr/>
                </a:tc>
                <a:tc>
                  <a:txBody>
                    <a:bodyPr/>
                    <a:lstStyle/>
                    <a:p>
                      <a:r>
                        <a:rPr lang="en-IN" sz="1600" kern="1200" dirty="0" err="1" smtClean="0">
                          <a:solidFill>
                            <a:schemeClr val="dk1"/>
                          </a:solidFill>
                          <a:effectLst/>
                          <a:latin typeface="+mn-lt"/>
                          <a:ea typeface="+mn-ea"/>
                          <a:cs typeface="+mn-cs"/>
                        </a:rPr>
                        <a:t>Chaitanya</a:t>
                      </a:r>
                      <a:endParaRPr lang="en-IN" sz="1600" dirty="0"/>
                    </a:p>
                  </a:txBody>
                  <a:tcPr/>
                </a:tc>
                <a:tc>
                  <a:txBody>
                    <a:bodyPr/>
                    <a:lstStyle/>
                    <a:p>
                      <a:r>
                        <a:rPr lang="en-IN" sz="1600" kern="1200" dirty="0" smtClean="0">
                          <a:solidFill>
                            <a:schemeClr val="dk1"/>
                          </a:solidFill>
                          <a:effectLst/>
                          <a:latin typeface="+mn-lt"/>
                          <a:ea typeface="+mn-ea"/>
                          <a:cs typeface="+mn-cs"/>
                        </a:rPr>
                        <a:t>Noida</a:t>
                      </a:r>
                      <a:endParaRPr lang="en-IN" sz="1600" dirty="0"/>
                    </a:p>
                  </a:txBody>
                  <a:tcPr/>
                </a:tc>
              </a:tr>
              <a:tr h="330861">
                <a:tc>
                  <a:txBody>
                    <a:bodyPr/>
                    <a:lstStyle/>
                    <a:p>
                      <a:r>
                        <a:rPr lang="en-IN" sz="1600" kern="1200" dirty="0" smtClean="0">
                          <a:solidFill>
                            <a:schemeClr val="dk1"/>
                          </a:solidFill>
                          <a:effectLst/>
                          <a:latin typeface="+mn-lt"/>
                          <a:ea typeface="+mn-ea"/>
                          <a:cs typeface="+mn-cs"/>
                        </a:rPr>
                        <a:t>C10117</a:t>
                      </a:r>
                      <a:endParaRPr lang="en-IN" sz="1600" dirty="0"/>
                    </a:p>
                  </a:txBody>
                  <a:tcPr/>
                </a:tc>
                <a:tc>
                  <a:txBody>
                    <a:bodyPr/>
                    <a:lstStyle/>
                    <a:p>
                      <a:r>
                        <a:rPr lang="en-IN" sz="1600" kern="1200" dirty="0" err="1" smtClean="0">
                          <a:solidFill>
                            <a:schemeClr val="dk1"/>
                          </a:solidFill>
                          <a:effectLst/>
                          <a:latin typeface="+mn-lt"/>
                          <a:ea typeface="+mn-ea"/>
                          <a:cs typeface="+mn-cs"/>
                        </a:rPr>
                        <a:t>Ajeet</a:t>
                      </a:r>
                      <a:endParaRPr lang="en-IN" sz="1600" dirty="0"/>
                    </a:p>
                  </a:txBody>
                  <a:tcPr/>
                </a:tc>
                <a:tc>
                  <a:txBody>
                    <a:bodyPr/>
                    <a:lstStyle/>
                    <a:p>
                      <a:r>
                        <a:rPr lang="en-IN" sz="1600" kern="1200" dirty="0" smtClean="0">
                          <a:solidFill>
                            <a:schemeClr val="dk1"/>
                          </a:solidFill>
                          <a:effectLst/>
                          <a:latin typeface="+mn-lt"/>
                          <a:ea typeface="+mn-ea"/>
                          <a:cs typeface="+mn-cs"/>
                        </a:rPr>
                        <a:t>Delhi</a:t>
                      </a:r>
                      <a:endParaRPr lang="en-IN" sz="1600" dirty="0"/>
                    </a:p>
                  </a:txBody>
                  <a:tcPr/>
                </a:tc>
              </a:tr>
              <a:tr h="330861">
                <a:tc>
                  <a:txBody>
                    <a:bodyPr/>
                    <a:lstStyle/>
                    <a:p>
                      <a:r>
                        <a:rPr lang="en-IN" sz="1600" kern="1200" dirty="0" smtClean="0">
                          <a:solidFill>
                            <a:schemeClr val="dk1"/>
                          </a:solidFill>
                          <a:effectLst/>
                          <a:latin typeface="+mn-lt"/>
                          <a:ea typeface="+mn-ea"/>
                          <a:cs typeface="+mn-cs"/>
                        </a:rPr>
                        <a:t>C10118</a:t>
                      </a:r>
                      <a:endParaRPr lang="en-IN" sz="1600" dirty="0"/>
                    </a:p>
                  </a:txBody>
                  <a:tcPr/>
                </a:tc>
                <a:tc>
                  <a:txBody>
                    <a:bodyPr/>
                    <a:lstStyle/>
                    <a:p>
                      <a:r>
                        <a:rPr lang="en-IN" sz="1600" kern="1200" dirty="0" smtClean="0">
                          <a:solidFill>
                            <a:schemeClr val="dk1"/>
                          </a:solidFill>
                          <a:effectLst/>
                          <a:latin typeface="+mn-lt"/>
                          <a:ea typeface="+mn-ea"/>
                          <a:cs typeface="+mn-cs"/>
                        </a:rPr>
                        <a:t>Carl</a:t>
                      </a:r>
                      <a:endParaRPr lang="en-IN" sz="1600" dirty="0"/>
                    </a:p>
                  </a:txBody>
                  <a:tcPr/>
                </a:tc>
                <a:tc>
                  <a:txBody>
                    <a:bodyPr/>
                    <a:lstStyle/>
                    <a:p>
                      <a:r>
                        <a:rPr lang="en-IN" sz="1600" kern="1200" dirty="0" smtClean="0">
                          <a:solidFill>
                            <a:schemeClr val="dk1"/>
                          </a:solidFill>
                          <a:effectLst/>
                          <a:latin typeface="+mn-lt"/>
                          <a:ea typeface="+mn-ea"/>
                          <a:cs typeface="+mn-cs"/>
                        </a:rPr>
                        <a:t>Delhi</a:t>
                      </a:r>
                      <a:endParaRPr lang="en-IN" sz="1600" dirty="0"/>
                    </a:p>
                  </a:txBody>
                  <a:tcPr/>
                </a:tc>
              </a:tr>
            </a:tbl>
          </a:graphicData>
        </a:graphic>
      </p:graphicFrame>
      <p:sp>
        <p:nvSpPr>
          <p:cNvPr id="5" name="Rectangle 4"/>
          <p:cNvSpPr/>
          <p:nvPr/>
        </p:nvSpPr>
        <p:spPr>
          <a:xfrm>
            <a:off x="143555" y="3793390"/>
            <a:ext cx="928459" cy="369332"/>
          </a:xfrm>
          <a:prstGeom prst="rect">
            <a:avLst/>
          </a:prstGeom>
        </p:spPr>
        <p:txBody>
          <a:bodyPr wrap="none">
            <a:spAutoFit/>
          </a:bodyPr>
          <a:lstStyle/>
          <a:p>
            <a:r>
              <a:rPr lang="en-IN" b="1" dirty="0">
                <a:solidFill>
                  <a:srgbClr val="222426"/>
                </a:solidFill>
                <a:latin typeface="Roboto"/>
              </a:rPr>
              <a:t>Query:</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253757423"/>
              </p:ext>
            </p:extLst>
          </p:nvPr>
        </p:nvGraphicFramePr>
        <p:xfrm>
          <a:off x="4571999" y="3842851"/>
          <a:ext cx="4572000" cy="1115769"/>
        </p:xfrm>
        <a:graphic>
          <a:graphicData uri="http://schemas.openxmlformats.org/drawingml/2006/table">
            <a:tbl>
              <a:tblPr firstRow="1" bandRow="1">
                <a:tableStyleId>{5C22544A-7EE6-4342-B048-85BDC9FD1C3A}</a:tableStyleId>
              </a:tblPr>
              <a:tblGrid>
                <a:gridCol w="1374346"/>
                <a:gridCol w="1673654"/>
                <a:gridCol w="1524000"/>
              </a:tblGrid>
              <a:tr h="371923">
                <a:tc>
                  <a:txBody>
                    <a:bodyPr/>
                    <a:lstStyle/>
                    <a:p>
                      <a:r>
                        <a:rPr lang="en-IN" sz="1600" b="1" kern="1200" dirty="0" err="1" smtClean="0">
                          <a:solidFill>
                            <a:schemeClr val="lt1"/>
                          </a:solidFill>
                          <a:effectLst/>
                          <a:latin typeface="+mn-lt"/>
                          <a:ea typeface="+mn-ea"/>
                          <a:cs typeface="+mn-cs"/>
                        </a:rPr>
                        <a:t>Customer_Id</a:t>
                      </a:r>
                      <a:r>
                        <a:rPr lang="en-IN" sz="1600" b="1" kern="1200" dirty="0" smtClean="0">
                          <a:solidFill>
                            <a:schemeClr val="lt1"/>
                          </a:solidFill>
                          <a:effectLst/>
                          <a:latin typeface="+mn-lt"/>
                          <a:ea typeface="+mn-ea"/>
                          <a:cs typeface="+mn-cs"/>
                        </a:rPr>
                        <a:t> </a:t>
                      </a:r>
                      <a:endParaRPr lang="en-IN" sz="1600" dirty="0"/>
                    </a:p>
                  </a:txBody>
                  <a:tcPr>
                    <a:solidFill>
                      <a:schemeClr val="accent2">
                        <a:lumMod val="75000"/>
                      </a:schemeClr>
                    </a:solidFill>
                  </a:tcPr>
                </a:tc>
                <a:tc>
                  <a:txBody>
                    <a:bodyPr/>
                    <a:lstStyle/>
                    <a:p>
                      <a:r>
                        <a:rPr lang="en-IN" sz="1600" b="1" kern="1200" dirty="0" err="1" smtClean="0">
                          <a:solidFill>
                            <a:schemeClr val="lt1"/>
                          </a:solidFill>
                          <a:effectLst/>
                          <a:latin typeface="+mn-lt"/>
                          <a:ea typeface="+mn-ea"/>
                          <a:cs typeface="+mn-cs"/>
                        </a:rPr>
                        <a:t>Customer_Name</a:t>
                      </a:r>
                      <a:r>
                        <a:rPr lang="en-IN" sz="1600" b="1" kern="1200" dirty="0" smtClean="0">
                          <a:solidFill>
                            <a:schemeClr val="lt1"/>
                          </a:solidFill>
                          <a:effectLst/>
                          <a:latin typeface="+mn-lt"/>
                          <a:ea typeface="+mn-ea"/>
                          <a:cs typeface="+mn-cs"/>
                        </a:rPr>
                        <a:t> </a:t>
                      </a:r>
                      <a:endParaRPr lang="en-IN" sz="1600" dirty="0"/>
                    </a:p>
                  </a:txBody>
                  <a:tcPr>
                    <a:solidFill>
                      <a:schemeClr val="accent2">
                        <a:lumMod val="75000"/>
                      </a:schemeClr>
                    </a:solidFill>
                  </a:tcPr>
                </a:tc>
                <a:tc>
                  <a:txBody>
                    <a:bodyPr/>
                    <a:lstStyle/>
                    <a:p>
                      <a:r>
                        <a:rPr lang="en-IN" sz="1600" b="1" kern="1200" dirty="0" err="1" smtClean="0">
                          <a:solidFill>
                            <a:schemeClr val="lt1"/>
                          </a:solidFill>
                          <a:effectLst/>
                          <a:latin typeface="+mn-lt"/>
                          <a:ea typeface="+mn-ea"/>
                          <a:cs typeface="+mn-cs"/>
                        </a:rPr>
                        <a:t>Customer_City</a:t>
                      </a:r>
                      <a:endParaRPr lang="en-IN" sz="1600" dirty="0"/>
                    </a:p>
                  </a:txBody>
                  <a:tcPr>
                    <a:solidFill>
                      <a:schemeClr val="accent2">
                        <a:lumMod val="75000"/>
                      </a:schemeClr>
                    </a:solidFill>
                  </a:tcPr>
                </a:tc>
              </a:tr>
              <a:tr h="371923">
                <a:tc>
                  <a:txBody>
                    <a:bodyPr/>
                    <a:lstStyle/>
                    <a:p>
                      <a:r>
                        <a:rPr lang="en-IN" sz="1600" kern="1200" dirty="0" smtClean="0">
                          <a:solidFill>
                            <a:schemeClr val="dk1"/>
                          </a:solidFill>
                          <a:effectLst/>
                          <a:latin typeface="+mn-lt"/>
                          <a:ea typeface="+mn-ea"/>
                          <a:cs typeface="+mn-cs"/>
                        </a:rPr>
                        <a:t>C10100 </a:t>
                      </a:r>
                      <a:endParaRPr lang="en-IN" sz="1600" dirty="0"/>
                    </a:p>
                  </a:txBody>
                  <a:tcPr>
                    <a:solidFill>
                      <a:schemeClr val="accent2">
                        <a:lumMod val="75000"/>
                      </a:schemeClr>
                    </a:solidFill>
                  </a:tcPr>
                </a:tc>
                <a:tc>
                  <a:txBody>
                    <a:bodyPr/>
                    <a:lstStyle/>
                    <a:p>
                      <a:r>
                        <a:rPr lang="en-IN" sz="1600" kern="1200" dirty="0" smtClean="0">
                          <a:solidFill>
                            <a:schemeClr val="dk1"/>
                          </a:solidFill>
                          <a:effectLst/>
                          <a:latin typeface="+mn-lt"/>
                          <a:ea typeface="+mn-ea"/>
                          <a:cs typeface="+mn-cs"/>
                        </a:rPr>
                        <a:t>Steve</a:t>
                      </a:r>
                      <a:endParaRPr lang="en-IN" sz="1600" dirty="0"/>
                    </a:p>
                  </a:txBody>
                  <a:tcPr>
                    <a:solidFill>
                      <a:schemeClr val="accent2">
                        <a:lumMod val="75000"/>
                      </a:schemeClr>
                    </a:solidFill>
                  </a:tcPr>
                </a:tc>
                <a:tc>
                  <a:txBody>
                    <a:bodyPr/>
                    <a:lstStyle/>
                    <a:p>
                      <a:r>
                        <a:rPr lang="en-IN" sz="1600" kern="1200" dirty="0" smtClean="0">
                          <a:solidFill>
                            <a:schemeClr val="dk1"/>
                          </a:solidFill>
                          <a:effectLst/>
                          <a:latin typeface="+mn-lt"/>
                          <a:ea typeface="+mn-ea"/>
                          <a:cs typeface="+mn-cs"/>
                        </a:rPr>
                        <a:t>Agra</a:t>
                      </a:r>
                      <a:endParaRPr lang="en-IN" sz="1600" dirty="0"/>
                    </a:p>
                  </a:txBody>
                  <a:tcPr>
                    <a:solidFill>
                      <a:schemeClr val="accent2">
                        <a:lumMod val="75000"/>
                      </a:schemeClr>
                    </a:solidFill>
                  </a:tcPr>
                </a:tc>
              </a:tr>
              <a:tr h="371923">
                <a:tc>
                  <a:txBody>
                    <a:bodyPr/>
                    <a:lstStyle/>
                    <a:p>
                      <a:r>
                        <a:rPr lang="en-IN" sz="1600" kern="1200" dirty="0" smtClean="0">
                          <a:solidFill>
                            <a:schemeClr val="dk1"/>
                          </a:solidFill>
                          <a:effectLst/>
                          <a:latin typeface="+mn-lt"/>
                          <a:ea typeface="+mn-ea"/>
                          <a:cs typeface="+mn-cs"/>
                        </a:rPr>
                        <a:t>C10111 </a:t>
                      </a:r>
                      <a:endParaRPr lang="en-IN" sz="1600" dirty="0"/>
                    </a:p>
                  </a:txBody>
                  <a:tcPr>
                    <a:solidFill>
                      <a:schemeClr val="accent2">
                        <a:lumMod val="75000"/>
                      </a:schemeClr>
                    </a:solidFill>
                  </a:tcPr>
                </a:tc>
                <a:tc>
                  <a:txBody>
                    <a:bodyPr/>
                    <a:lstStyle/>
                    <a:p>
                      <a:r>
                        <a:rPr lang="en-IN" sz="1600" kern="1200" dirty="0" smtClean="0">
                          <a:solidFill>
                            <a:schemeClr val="dk1"/>
                          </a:solidFill>
                          <a:effectLst/>
                          <a:latin typeface="+mn-lt"/>
                          <a:ea typeface="+mn-ea"/>
                          <a:cs typeface="+mn-cs"/>
                        </a:rPr>
                        <a:t>Raghu </a:t>
                      </a:r>
                      <a:endParaRPr lang="en-IN" sz="1600" dirty="0"/>
                    </a:p>
                  </a:txBody>
                  <a:tcPr>
                    <a:solidFill>
                      <a:schemeClr val="accent2">
                        <a:lumMod val="75000"/>
                      </a:schemeClr>
                    </a:solidFill>
                  </a:tcPr>
                </a:tc>
                <a:tc>
                  <a:txBody>
                    <a:bodyPr/>
                    <a:lstStyle/>
                    <a:p>
                      <a:r>
                        <a:rPr lang="en-IN" sz="1600" kern="1200" dirty="0" smtClean="0">
                          <a:solidFill>
                            <a:schemeClr val="dk1"/>
                          </a:solidFill>
                          <a:effectLst/>
                          <a:latin typeface="+mn-lt"/>
                          <a:ea typeface="+mn-ea"/>
                          <a:cs typeface="+mn-cs"/>
                        </a:rPr>
                        <a:t>Agra</a:t>
                      </a:r>
                      <a:endParaRPr lang="en-IN" sz="1600" dirty="0"/>
                    </a:p>
                  </a:txBody>
                  <a:tcPr>
                    <a:solidFill>
                      <a:schemeClr val="accent2">
                        <a:lumMod val="75000"/>
                      </a:schemeClr>
                    </a:solidFill>
                  </a:tcPr>
                </a:tc>
              </a:tr>
            </a:tbl>
          </a:graphicData>
        </a:graphic>
      </p:graphicFrame>
      <p:sp>
        <p:nvSpPr>
          <p:cNvPr id="7" name="Rectangle 6"/>
          <p:cNvSpPr/>
          <p:nvPr/>
        </p:nvSpPr>
        <p:spPr>
          <a:xfrm>
            <a:off x="5793640" y="3170453"/>
            <a:ext cx="1018227" cy="369332"/>
          </a:xfrm>
          <a:prstGeom prst="rect">
            <a:avLst/>
          </a:prstGeom>
        </p:spPr>
        <p:txBody>
          <a:bodyPr wrap="none">
            <a:spAutoFit/>
          </a:bodyPr>
          <a:lstStyle/>
          <a:p>
            <a:r>
              <a:rPr lang="en-IN" b="1" dirty="0" smtClean="0">
                <a:solidFill>
                  <a:srgbClr val="222426"/>
                </a:solidFill>
                <a:latin typeface="Roboto"/>
              </a:rPr>
              <a:t>Output:</a:t>
            </a:r>
            <a:endParaRPr lang="en-IN" dirty="0"/>
          </a:p>
        </p:txBody>
      </p:sp>
    </p:spTree>
    <p:extLst>
      <p:ext uri="{BB962C8B-B14F-4D97-AF65-F5344CB8AC3E}">
        <p14:creationId xmlns:p14="http://schemas.microsoft.com/office/powerpoint/2010/main" val="21220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80023208"/>
              </p:ext>
            </p:extLst>
          </p:nvPr>
        </p:nvGraphicFramePr>
        <p:xfrm>
          <a:off x="143555" y="1808225"/>
          <a:ext cx="3664920" cy="2696967"/>
        </p:xfrm>
        <a:graphic>
          <a:graphicData uri="http://schemas.openxmlformats.org/drawingml/2006/table">
            <a:tbl>
              <a:tblPr firstRow="1" bandRow="1">
                <a:tableStyleId>{93296810-A885-4BE3-A3E7-6D5BEEA58F35}</a:tableStyleId>
              </a:tblPr>
              <a:tblGrid>
                <a:gridCol w="698080"/>
                <a:gridCol w="1134380"/>
                <a:gridCol w="916230"/>
                <a:gridCol w="916230"/>
              </a:tblGrid>
              <a:tr h="385281">
                <a:tc>
                  <a:txBody>
                    <a:bodyPr/>
                    <a:lstStyle/>
                    <a:p>
                      <a:r>
                        <a:rPr lang="en-US" dirty="0" smtClean="0"/>
                        <a:t>Sid</a:t>
                      </a:r>
                      <a:endParaRPr lang="en-IN" dirty="0"/>
                    </a:p>
                  </a:txBody>
                  <a:tcPr/>
                </a:tc>
                <a:tc>
                  <a:txBody>
                    <a:bodyPr/>
                    <a:lstStyle/>
                    <a:p>
                      <a:r>
                        <a:rPr lang="en-US" dirty="0" err="1" smtClean="0"/>
                        <a:t>sname</a:t>
                      </a:r>
                      <a:endParaRPr lang="en-IN" dirty="0"/>
                    </a:p>
                  </a:txBody>
                  <a:tcPr/>
                </a:tc>
                <a:tc>
                  <a:txBody>
                    <a:bodyPr/>
                    <a:lstStyle/>
                    <a:p>
                      <a:r>
                        <a:rPr lang="en-US" dirty="0" smtClean="0"/>
                        <a:t>rating</a:t>
                      </a:r>
                      <a:endParaRPr lang="en-IN" dirty="0"/>
                    </a:p>
                  </a:txBody>
                  <a:tcPr/>
                </a:tc>
                <a:tc>
                  <a:txBody>
                    <a:bodyPr/>
                    <a:lstStyle/>
                    <a:p>
                      <a:r>
                        <a:rPr lang="en-US" dirty="0" smtClean="0"/>
                        <a:t>age</a:t>
                      </a:r>
                      <a:endParaRPr lang="en-IN" dirty="0"/>
                    </a:p>
                  </a:txBody>
                  <a:tcPr/>
                </a:tc>
              </a:tr>
              <a:tr h="385281">
                <a:tc>
                  <a:txBody>
                    <a:bodyPr/>
                    <a:lstStyle/>
                    <a:p>
                      <a:r>
                        <a:rPr lang="en-US" dirty="0" smtClean="0"/>
                        <a:t>28</a:t>
                      </a:r>
                      <a:endParaRPr lang="en-IN" dirty="0"/>
                    </a:p>
                  </a:txBody>
                  <a:tcPr/>
                </a:tc>
                <a:tc>
                  <a:txBody>
                    <a:bodyPr/>
                    <a:lstStyle/>
                    <a:p>
                      <a:r>
                        <a:rPr lang="en-US" dirty="0" err="1" smtClean="0"/>
                        <a:t>Yuppy</a:t>
                      </a:r>
                      <a:endParaRPr lang="en-IN" dirty="0"/>
                    </a:p>
                  </a:txBody>
                  <a:tcPr/>
                </a:tc>
                <a:tc>
                  <a:txBody>
                    <a:bodyPr/>
                    <a:lstStyle/>
                    <a:p>
                      <a:r>
                        <a:rPr lang="en-US" dirty="0" smtClean="0"/>
                        <a:t>9</a:t>
                      </a:r>
                      <a:endParaRPr lang="en-IN" dirty="0"/>
                    </a:p>
                  </a:txBody>
                  <a:tcPr/>
                </a:tc>
                <a:tc>
                  <a:txBody>
                    <a:bodyPr/>
                    <a:lstStyle/>
                    <a:p>
                      <a:r>
                        <a:rPr lang="en-US" dirty="0" smtClean="0"/>
                        <a:t>29</a:t>
                      </a:r>
                      <a:endParaRPr lang="en-IN" dirty="0"/>
                    </a:p>
                  </a:txBody>
                  <a:tcPr/>
                </a:tc>
              </a:tr>
              <a:tr h="385281">
                <a:tc>
                  <a:txBody>
                    <a:bodyPr/>
                    <a:lstStyle/>
                    <a:p>
                      <a:r>
                        <a:rPr lang="en-US" dirty="0" smtClean="0"/>
                        <a:t>58</a:t>
                      </a:r>
                      <a:endParaRPr lang="en-IN" dirty="0"/>
                    </a:p>
                  </a:txBody>
                  <a:tcPr/>
                </a:tc>
                <a:tc>
                  <a:txBody>
                    <a:bodyPr/>
                    <a:lstStyle/>
                    <a:p>
                      <a:r>
                        <a:rPr lang="en-US" dirty="0" smtClean="0"/>
                        <a:t>rusty</a:t>
                      </a:r>
                      <a:endParaRPr lang="en-IN" dirty="0"/>
                    </a:p>
                  </a:txBody>
                  <a:tcPr/>
                </a:tc>
                <a:tc>
                  <a:txBody>
                    <a:bodyPr/>
                    <a:lstStyle/>
                    <a:p>
                      <a:r>
                        <a:rPr lang="en-US" dirty="0" smtClean="0"/>
                        <a:t>10</a:t>
                      </a:r>
                      <a:endParaRPr lang="en-IN" dirty="0"/>
                    </a:p>
                  </a:txBody>
                  <a:tcPr/>
                </a:tc>
                <a:tc>
                  <a:txBody>
                    <a:bodyPr/>
                    <a:lstStyle/>
                    <a:p>
                      <a:r>
                        <a:rPr lang="en-US" dirty="0" smtClean="0"/>
                        <a:t>38</a:t>
                      </a:r>
                      <a:endParaRPr lang="en-IN" dirty="0"/>
                    </a:p>
                  </a:txBody>
                  <a:tcPr/>
                </a:tc>
              </a:tr>
              <a:tr h="385281">
                <a:tc>
                  <a:txBody>
                    <a:bodyPr/>
                    <a:lstStyle/>
                    <a:p>
                      <a:r>
                        <a:rPr lang="en-US" dirty="0" smtClean="0"/>
                        <a:t>12</a:t>
                      </a:r>
                      <a:endParaRPr lang="en-IN" dirty="0"/>
                    </a:p>
                  </a:txBody>
                  <a:tcPr/>
                </a:tc>
                <a:tc>
                  <a:txBody>
                    <a:bodyPr/>
                    <a:lstStyle/>
                    <a:p>
                      <a:r>
                        <a:rPr lang="en-US" dirty="0" smtClean="0"/>
                        <a:t>Keith</a:t>
                      </a:r>
                      <a:endParaRPr lang="en-IN" dirty="0"/>
                    </a:p>
                  </a:txBody>
                  <a:tcPr/>
                </a:tc>
                <a:tc>
                  <a:txBody>
                    <a:bodyPr/>
                    <a:lstStyle/>
                    <a:p>
                      <a:r>
                        <a:rPr lang="en-US" dirty="0" smtClean="0"/>
                        <a:t>7</a:t>
                      </a:r>
                      <a:endParaRPr lang="en-IN" dirty="0"/>
                    </a:p>
                  </a:txBody>
                  <a:tcPr/>
                </a:tc>
                <a:tc>
                  <a:txBody>
                    <a:bodyPr/>
                    <a:lstStyle/>
                    <a:p>
                      <a:r>
                        <a:rPr lang="en-US" dirty="0" smtClean="0"/>
                        <a:t>34</a:t>
                      </a:r>
                      <a:endParaRPr lang="en-IN" dirty="0"/>
                    </a:p>
                  </a:txBody>
                  <a:tcPr/>
                </a:tc>
              </a:tr>
              <a:tr h="385281">
                <a:tc>
                  <a:txBody>
                    <a:bodyPr/>
                    <a:lstStyle/>
                    <a:p>
                      <a:r>
                        <a:rPr lang="en-US" dirty="0" smtClean="0"/>
                        <a:t>31</a:t>
                      </a:r>
                      <a:endParaRPr lang="en-IN" dirty="0"/>
                    </a:p>
                  </a:txBody>
                  <a:tcPr/>
                </a:tc>
                <a:tc>
                  <a:txBody>
                    <a:bodyPr/>
                    <a:lstStyle/>
                    <a:p>
                      <a:r>
                        <a:rPr lang="en-US" dirty="0" smtClean="0"/>
                        <a:t>Rose</a:t>
                      </a:r>
                      <a:endParaRPr lang="en-IN" dirty="0"/>
                    </a:p>
                  </a:txBody>
                  <a:tcPr/>
                </a:tc>
                <a:tc>
                  <a:txBody>
                    <a:bodyPr/>
                    <a:lstStyle/>
                    <a:p>
                      <a:r>
                        <a:rPr lang="en-US" dirty="0" smtClean="0"/>
                        <a:t>9</a:t>
                      </a:r>
                      <a:endParaRPr lang="en-IN" dirty="0"/>
                    </a:p>
                  </a:txBody>
                  <a:tcPr/>
                </a:tc>
                <a:tc>
                  <a:txBody>
                    <a:bodyPr/>
                    <a:lstStyle/>
                    <a:p>
                      <a:r>
                        <a:rPr lang="en-US" dirty="0" smtClean="0"/>
                        <a:t>27</a:t>
                      </a:r>
                      <a:endParaRPr lang="en-IN" dirty="0"/>
                    </a:p>
                  </a:txBody>
                  <a:tcPr/>
                </a:tc>
              </a:tr>
              <a:tr h="385281">
                <a:tc>
                  <a:txBody>
                    <a:bodyPr/>
                    <a:lstStyle/>
                    <a:p>
                      <a:r>
                        <a:rPr lang="en-US" dirty="0" smtClean="0"/>
                        <a:t>44</a:t>
                      </a:r>
                      <a:endParaRPr lang="en-IN" dirty="0"/>
                    </a:p>
                  </a:txBody>
                  <a:tcPr/>
                </a:tc>
                <a:tc>
                  <a:txBody>
                    <a:bodyPr/>
                    <a:lstStyle/>
                    <a:p>
                      <a:r>
                        <a:rPr lang="en-US" dirty="0" smtClean="0"/>
                        <a:t>guppy</a:t>
                      </a:r>
                      <a:endParaRPr lang="en-IN" dirty="0"/>
                    </a:p>
                  </a:txBody>
                  <a:tcPr/>
                </a:tc>
                <a:tc>
                  <a:txBody>
                    <a:bodyPr/>
                    <a:lstStyle/>
                    <a:p>
                      <a:r>
                        <a:rPr lang="en-US" dirty="0" smtClean="0"/>
                        <a:t>5</a:t>
                      </a:r>
                      <a:endParaRPr lang="en-IN" dirty="0"/>
                    </a:p>
                  </a:txBody>
                  <a:tcPr/>
                </a:tc>
                <a:tc>
                  <a:txBody>
                    <a:bodyPr/>
                    <a:lstStyle/>
                    <a:p>
                      <a:r>
                        <a:rPr lang="en-US" dirty="0" smtClean="0"/>
                        <a:t>55</a:t>
                      </a:r>
                      <a:endParaRPr lang="en-IN" dirty="0"/>
                    </a:p>
                  </a:txBody>
                  <a:tcPr/>
                </a:tc>
              </a:tr>
              <a:tr h="385281">
                <a:tc>
                  <a:txBody>
                    <a:bodyPr/>
                    <a:lstStyle/>
                    <a:p>
                      <a:r>
                        <a:rPr lang="en-US" dirty="0" smtClean="0"/>
                        <a:t>58</a:t>
                      </a:r>
                      <a:endParaRPr lang="en-IN" dirty="0"/>
                    </a:p>
                  </a:txBody>
                  <a:tcPr/>
                </a:tc>
                <a:tc>
                  <a:txBody>
                    <a:bodyPr/>
                    <a:lstStyle/>
                    <a:p>
                      <a:r>
                        <a:rPr lang="en-US" dirty="0" smtClean="0"/>
                        <a:t>rusty</a:t>
                      </a:r>
                      <a:endParaRPr lang="en-IN" dirty="0"/>
                    </a:p>
                  </a:txBody>
                  <a:tcPr/>
                </a:tc>
                <a:tc>
                  <a:txBody>
                    <a:bodyPr/>
                    <a:lstStyle/>
                    <a:p>
                      <a:r>
                        <a:rPr lang="en-US" dirty="0" smtClean="0"/>
                        <a:t>10</a:t>
                      </a:r>
                      <a:endParaRPr lang="en-IN" dirty="0"/>
                    </a:p>
                  </a:txBody>
                  <a:tcPr/>
                </a:tc>
                <a:tc>
                  <a:txBody>
                    <a:bodyPr/>
                    <a:lstStyle/>
                    <a:p>
                      <a:r>
                        <a:rPr lang="en-US" dirty="0" smtClean="0"/>
                        <a:t>23</a:t>
                      </a:r>
                      <a:endParaRPr lang="en-IN" dirty="0"/>
                    </a:p>
                  </a:txBody>
                  <a:tcPr/>
                </a:tc>
              </a:tr>
            </a:tbl>
          </a:graphicData>
        </a:graphic>
      </p:graphicFrame>
      <p:pic>
        <p:nvPicPr>
          <p:cNvPr id="5" name="Picture 4"/>
          <p:cNvPicPr>
            <a:picLocks noChangeAspect="1"/>
          </p:cNvPicPr>
          <p:nvPr/>
        </p:nvPicPr>
        <p:blipFill>
          <a:blip r:embed="rId2"/>
          <a:stretch>
            <a:fillRect/>
          </a:stretch>
        </p:blipFill>
        <p:spPr>
          <a:xfrm>
            <a:off x="3197655" y="4380823"/>
            <a:ext cx="2290575" cy="728451"/>
          </a:xfrm>
          <a:prstGeom prst="rect">
            <a:avLst/>
          </a:prstGeom>
        </p:spPr>
      </p:pic>
      <p:sp>
        <p:nvSpPr>
          <p:cNvPr id="6" name="TextBox 5"/>
          <p:cNvSpPr txBox="1"/>
          <p:nvPr/>
        </p:nvSpPr>
        <p:spPr>
          <a:xfrm>
            <a:off x="296260" y="4670811"/>
            <a:ext cx="1517900" cy="369332"/>
          </a:xfrm>
          <a:prstGeom prst="rect">
            <a:avLst/>
          </a:prstGeom>
          <a:noFill/>
        </p:spPr>
        <p:txBody>
          <a:bodyPr wrap="square" rtlCol="0">
            <a:spAutoFit/>
          </a:bodyPr>
          <a:lstStyle/>
          <a:p>
            <a:r>
              <a:rPr lang="en-US" dirty="0" smtClean="0"/>
              <a:t>Table S2</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475242897"/>
              </p:ext>
            </p:extLst>
          </p:nvPr>
        </p:nvGraphicFramePr>
        <p:xfrm>
          <a:off x="4877408" y="1808224"/>
          <a:ext cx="3512216" cy="2290575"/>
        </p:xfrm>
        <a:graphic>
          <a:graphicData uri="http://schemas.openxmlformats.org/drawingml/2006/table">
            <a:tbl>
              <a:tblPr firstRow="1" bandRow="1">
                <a:tableStyleId>{93296810-A885-4BE3-A3E7-6D5BEEA58F35}</a:tableStyleId>
              </a:tblPr>
              <a:tblGrid>
                <a:gridCol w="668994"/>
                <a:gridCol w="1087114"/>
                <a:gridCol w="878054"/>
                <a:gridCol w="878054"/>
              </a:tblGrid>
              <a:tr h="458115">
                <a:tc>
                  <a:txBody>
                    <a:bodyPr/>
                    <a:lstStyle/>
                    <a:p>
                      <a:pPr algn="ctr"/>
                      <a:r>
                        <a:rPr lang="en-US" dirty="0" smtClean="0"/>
                        <a:t>Sid</a:t>
                      </a:r>
                      <a:endParaRPr lang="en-IN" dirty="0"/>
                    </a:p>
                  </a:txBody>
                  <a:tcPr>
                    <a:solidFill>
                      <a:srgbClr val="C79E37"/>
                    </a:solidFill>
                  </a:tcPr>
                </a:tc>
                <a:tc>
                  <a:txBody>
                    <a:bodyPr/>
                    <a:lstStyle/>
                    <a:p>
                      <a:pPr algn="ctr"/>
                      <a:r>
                        <a:rPr lang="en-US" dirty="0" err="1" smtClean="0"/>
                        <a:t>sname</a:t>
                      </a:r>
                      <a:endParaRPr lang="en-IN" dirty="0"/>
                    </a:p>
                  </a:txBody>
                  <a:tcPr>
                    <a:solidFill>
                      <a:srgbClr val="C79E37"/>
                    </a:solidFill>
                  </a:tcPr>
                </a:tc>
                <a:tc>
                  <a:txBody>
                    <a:bodyPr/>
                    <a:lstStyle/>
                    <a:p>
                      <a:pPr algn="ctr"/>
                      <a:r>
                        <a:rPr lang="en-US" dirty="0" smtClean="0"/>
                        <a:t>rating</a:t>
                      </a:r>
                      <a:endParaRPr lang="en-IN" dirty="0"/>
                    </a:p>
                  </a:txBody>
                  <a:tcPr>
                    <a:solidFill>
                      <a:srgbClr val="C79E37"/>
                    </a:solidFill>
                  </a:tcPr>
                </a:tc>
                <a:tc>
                  <a:txBody>
                    <a:bodyPr/>
                    <a:lstStyle/>
                    <a:p>
                      <a:pPr algn="ctr"/>
                      <a:r>
                        <a:rPr lang="en-US" dirty="0" smtClean="0"/>
                        <a:t>age</a:t>
                      </a:r>
                      <a:endParaRPr lang="en-IN" dirty="0"/>
                    </a:p>
                  </a:txBody>
                  <a:tcPr>
                    <a:solidFill>
                      <a:srgbClr val="C79E37"/>
                    </a:solidFill>
                  </a:tcPr>
                </a:tc>
              </a:tr>
              <a:tr h="458115">
                <a:tc>
                  <a:txBody>
                    <a:bodyPr/>
                    <a:lstStyle/>
                    <a:p>
                      <a:pPr algn="ctr"/>
                      <a:r>
                        <a:rPr lang="en-US" dirty="0" smtClean="0"/>
                        <a:t>28</a:t>
                      </a:r>
                      <a:endParaRPr lang="en-IN" dirty="0"/>
                    </a:p>
                  </a:txBody>
                  <a:tcPr>
                    <a:solidFill>
                      <a:srgbClr val="C79E37"/>
                    </a:solidFill>
                  </a:tcPr>
                </a:tc>
                <a:tc>
                  <a:txBody>
                    <a:bodyPr/>
                    <a:lstStyle/>
                    <a:p>
                      <a:pPr algn="ctr"/>
                      <a:r>
                        <a:rPr lang="en-US" dirty="0" err="1" smtClean="0"/>
                        <a:t>Yuppy</a:t>
                      </a:r>
                      <a:endParaRPr lang="en-IN" dirty="0"/>
                    </a:p>
                  </a:txBody>
                  <a:tcPr>
                    <a:solidFill>
                      <a:srgbClr val="C79E37"/>
                    </a:solidFill>
                  </a:tcPr>
                </a:tc>
                <a:tc>
                  <a:txBody>
                    <a:bodyPr/>
                    <a:lstStyle/>
                    <a:p>
                      <a:pPr algn="ctr"/>
                      <a:r>
                        <a:rPr lang="en-US" dirty="0" smtClean="0"/>
                        <a:t>9</a:t>
                      </a:r>
                      <a:endParaRPr lang="en-IN" dirty="0"/>
                    </a:p>
                  </a:txBody>
                  <a:tcPr>
                    <a:solidFill>
                      <a:srgbClr val="C79E37"/>
                    </a:solidFill>
                  </a:tcPr>
                </a:tc>
                <a:tc>
                  <a:txBody>
                    <a:bodyPr/>
                    <a:lstStyle/>
                    <a:p>
                      <a:pPr algn="ctr"/>
                      <a:r>
                        <a:rPr lang="en-US" dirty="0" smtClean="0"/>
                        <a:t>29</a:t>
                      </a:r>
                      <a:endParaRPr lang="en-IN" dirty="0"/>
                    </a:p>
                  </a:txBody>
                  <a:tcPr>
                    <a:solidFill>
                      <a:srgbClr val="C79E37"/>
                    </a:solidFill>
                  </a:tcPr>
                </a:tc>
              </a:tr>
              <a:tr h="458115">
                <a:tc>
                  <a:txBody>
                    <a:bodyPr/>
                    <a:lstStyle/>
                    <a:p>
                      <a:pPr algn="ctr"/>
                      <a:r>
                        <a:rPr lang="en-US" dirty="0" smtClean="0"/>
                        <a:t>58</a:t>
                      </a:r>
                      <a:endParaRPr lang="en-IN" dirty="0"/>
                    </a:p>
                  </a:txBody>
                  <a:tcPr>
                    <a:solidFill>
                      <a:srgbClr val="C79E37"/>
                    </a:solidFill>
                  </a:tcPr>
                </a:tc>
                <a:tc>
                  <a:txBody>
                    <a:bodyPr/>
                    <a:lstStyle/>
                    <a:p>
                      <a:pPr algn="ctr"/>
                      <a:r>
                        <a:rPr lang="en-US" dirty="0" smtClean="0"/>
                        <a:t>rusty</a:t>
                      </a:r>
                      <a:endParaRPr lang="en-IN" dirty="0"/>
                    </a:p>
                  </a:txBody>
                  <a:tcPr>
                    <a:solidFill>
                      <a:srgbClr val="C79E37"/>
                    </a:solidFill>
                  </a:tcPr>
                </a:tc>
                <a:tc>
                  <a:txBody>
                    <a:bodyPr/>
                    <a:lstStyle/>
                    <a:p>
                      <a:pPr algn="ctr"/>
                      <a:r>
                        <a:rPr lang="en-US" dirty="0" smtClean="0"/>
                        <a:t>10</a:t>
                      </a:r>
                      <a:endParaRPr lang="en-IN" dirty="0"/>
                    </a:p>
                  </a:txBody>
                  <a:tcPr>
                    <a:solidFill>
                      <a:srgbClr val="C79E37"/>
                    </a:solidFill>
                  </a:tcPr>
                </a:tc>
                <a:tc>
                  <a:txBody>
                    <a:bodyPr/>
                    <a:lstStyle/>
                    <a:p>
                      <a:pPr algn="ctr"/>
                      <a:r>
                        <a:rPr lang="en-US" dirty="0" smtClean="0"/>
                        <a:t>38</a:t>
                      </a:r>
                      <a:endParaRPr lang="en-IN" dirty="0"/>
                    </a:p>
                  </a:txBody>
                  <a:tcPr>
                    <a:solidFill>
                      <a:srgbClr val="C79E37"/>
                    </a:solidFill>
                  </a:tcPr>
                </a:tc>
              </a:tr>
              <a:tr h="458115">
                <a:tc>
                  <a:txBody>
                    <a:bodyPr/>
                    <a:lstStyle/>
                    <a:p>
                      <a:pPr algn="ctr"/>
                      <a:r>
                        <a:rPr lang="en-US" dirty="0" smtClean="0"/>
                        <a:t>31</a:t>
                      </a:r>
                      <a:endParaRPr lang="en-IN" dirty="0"/>
                    </a:p>
                  </a:txBody>
                  <a:tcPr>
                    <a:solidFill>
                      <a:srgbClr val="C79E37"/>
                    </a:solidFill>
                  </a:tcPr>
                </a:tc>
                <a:tc>
                  <a:txBody>
                    <a:bodyPr/>
                    <a:lstStyle/>
                    <a:p>
                      <a:pPr algn="ctr"/>
                      <a:r>
                        <a:rPr lang="en-US" dirty="0" smtClean="0"/>
                        <a:t>Rose</a:t>
                      </a:r>
                      <a:endParaRPr lang="en-IN" dirty="0"/>
                    </a:p>
                  </a:txBody>
                  <a:tcPr>
                    <a:solidFill>
                      <a:srgbClr val="C79E37"/>
                    </a:solidFill>
                  </a:tcPr>
                </a:tc>
                <a:tc>
                  <a:txBody>
                    <a:bodyPr/>
                    <a:lstStyle/>
                    <a:p>
                      <a:pPr algn="ctr"/>
                      <a:r>
                        <a:rPr lang="en-US" dirty="0" smtClean="0"/>
                        <a:t>9</a:t>
                      </a:r>
                      <a:endParaRPr lang="en-IN" dirty="0"/>
                    </a:p>
                  </a:txBody>
                  <a:tcPr>
                    <a:solidFill>
                      <a:srgbClr val="C79E37"/>
                    </a:solidFill>
                  </a:tcPr>
                </a:tc>
                <a:tc>
                  <a:txBody>
                    <a:bodyPr/>
                    <a:lstStyle/>
                    <a:p>
                      <a:pPr algn="ctr"/>
                      <a:r>
                        <a:rPr lang="en-US" dirty="0" smtClean="0"/>
                        <a:t>27</a:t>
                      </a:r>
                      <a:endParaRPr lang="en-IN" dirty="0"/>
                    </a:p>
                  </a:txBody>
                  <a:tcPr>
                    <a:solidFill>
                      <a:srgbClr val="C79E37"/>
                    </a:solidFill>
                  </a:tcPr>
                </a:tc>
              </a:tr>
              <a:tr h="458115">
                <a:tc>
                  <a:txBody>
                    <a:bodyPr/>
                    <a:lstStyle/>
                    <a:p>
                      <a:pPr algn="ctr"/>
                      <a:r>
                        <a:rPr lang="en-US" dirty="0" smtClean="0"/>
                        <a:t>58</a:t>
                      </a:r>
                      <a:endParaRPr lang="en-IN" dirty="0"/>
                    </a:p>
                  </a:txBody>
                  <a:tcPr>
                    <a:solidFill>
                      <a:srgbClr val="C79E37"/>
                    </a:solidFill>
                  </a:tcPr>
                </a:tc>
                <a:tc>
                  <a:txBody>
                    <a:bodyPr/>
                    <a:lstStyle/>
                    <a:p>
                      <a:pPr algn="ctr"/>
                      <a:r>
                        <a:rPr lang="en-US" dirty="0" smtClean="0"/>
                        <a:t>rusty</a:t>
                      </a:r>
                      <a:endParaRPr lang="en-IN" dirty="0"/>
                    </a:p>
                  </a:txBody>
                  <a:tcPr>
                    <a:solidFill>
                      <a:srgbClr val="C79E37"/>
                    </a:solidFill>
                  </a:tcPr>
                </a:tc>
                <a:tc>
                  <a:txBody>
                    <a:bodyPr/>
                    <a:lstStyle/>
                    <a:p>
                      <a:pPr algn="ctr"/>
                      <a:r>
                        <a:rPr lang="en-US" dirty="0" smtClean="0"/>
                        <a:t>10</a:t>
                      </a:r>
                      <a:endParaRPr lang="en-IN" dirty="0"/>
                    </a:p>
                  </a:txBody>
                  <a:tcPr>
                    <a:solidFill>
                      <a:srgbClr val="C79E37"/>
                    </a:solidFill>
                  </a:tcPr>
                </a:tc>
                <a:tc>
                  <a:txBody>
                    <a:bodyPr/>
                    <a:lstStyle/>
                    <a:p>
                      <a:pPr algn="ctr"/>
                      <a:r>
                        <a:rPr lang="en-US" dirty="0" smtClean="0"/>
                        <a:t>23</a:t>
                      </a:r>
                      <a:endParaRPr lang="en-IN" dirty="0"/>
                    </a:p>
                  </a:txBody>
                  <a:tcPr>
                    <a:solidFill>
                      <a:srgbClr val="C79E37"/>
                    </a:solidFill>
                  </a:tcPr>
                </a:tc>
              </a:tr>
            </a:tbl>
          </a:graphicData>
        </a:graphic>
      </p:graphicFrame>
      <p:sp>
        <p:nvSpPr>
          <p:cNvPr id="8" name="TextBox 7"/>
          <p:cNvSpPr txBox="1"/>
          <p:nvPr/>
        </p:nvSpPr>
        <p:spPr>
          <a:xfrm>
            <a:off x="296260" y="1350110"/>
            <a:ext cx="6566315" cy="369332"/>
          </a:xfrm>
          <a:prstGeom prst="rect">
            <a:avLst/>
          </a:prstGeom>
          <a:noFill/>
        </p:spPr>
        <p:txBody>
          <a:bodyPr wrap="square" rtlCol="0">
            <a:spAutoFit/>
          </a:bodyPr>
          <a:lstStyle/>
          <a:p>
            <a:r>
              <a:rPr lang="en-US" b="1" u="sng" dirty="0" smtClean="0">
                <a:solidFill>
                  <a:srgbClr val="CC0099"/>
                </a:solidFill>
              </a:rPr>
              <a:t>Select that record whose rating is greater than 8 from S2 table</a:t>
            </a:r>
            <a:endParaRPr lang="en-IN" b="1" u="sng" dirty="0">
              <a:solidFill>
                <a:srgbClr val="CC0099"/>
              </a:solidFill>
            </a:endParaRPr>
          </a:p>
        </p:txBody>
      </p:sp>
    </p:spTree>
    <p:extLst>
      <p:ext uri="{BB962C8B-B14F-4D97-AF65-F5344CB8AC3E}">
        <p14:creationId xmlns:p14="http://schemas.microsoft.com/office/powerpoint/2010/main" val="2262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V</a:t>
            </a:r>
            <a:r>
              <a:rPr lang="en-US" dirty="0">
                <a:solidFill>
                  <a:schemeClr val="tx2">
                    <a:lumMod val="75000"/>
                  </a:schemeClr>
                </a:solidFill>
              </a:rPr>
              <a:t>. </a:t>
            </a:r>
            <a:r>
              <a:rPr lang="en-US" dirty="0" smtClean="0">
                <a:solidFill>
                  <a:schemeClr val="tx2">
                    <a:lumMod val="75000"/>
                  </a:schemeClr>
                </a:solidFill>
              </a:rPr>
              <a:t>Project</a:t>
            </a:r>
            <a:endParaRPr lang="en-IN" dirty="0"/>
          </a:p>
        </p:txBody>
      </p:sp>
      <p:sp>
        <p:nvSpPr>
          <p:cNvPr id="3" name="Content Placeholder 2"/>
          <p:cNvSpPr>
            <a:spLocks noGrp="1"/>
          </p:cNvSpPr>
          <p:nvPr>
            <p:ph idx="1"/>
          </p:nvPr>
        </p:nvSpPr>
        <p:spPr/>
        <p:txBody>
          <a:bodyPr/>
          <a:lstStyle/>
          <a:p>
            <a:r>
              <a:rPr lang="en-US" dirty="0"/>
              <a:t>This operation shows the list of those attributes that we wish to appear in the result. Rest of the attributes are eliminated from the table.</a:t>
            </a:r>
          </a:p>
          <a:p>
            <a:r>
              <a:rPr lang="en-US" dirty="0">
                <a:solidFill>
                  <a:srgbClr val="CC0099"/>
                </a:solidFill>
              </a:rPr>
              <a:t>It is denoted by ∏.</a:t>
            </a:r>
          </a:p>
          <a:p>
            <a:pPr marL="0" indent="0">
              <a:buNone/>
            </a:pPr>
            <a:r>
              <a:rPr lang="en-IN" b="1" dirty="0"/>
              <a:t>Syntax of Project Operator (∏</a:t>
            </a:r>
            <a:r>
              <a:rPr lang="en-IN" b="1" dirty="0" smtClean="0"/>
              <a:t>)</a:t>
            </a:r>
          </a:p>
          <a:p>
            <a:pPr marL="0" indent="0">
              <a:buNone/>
            </a:pPr>
            <a:r>
              <a:rPr lang="en-IN" sz="2000" dirty="0">
                <a:solidFill>
                  <a:srgbClr val="007033"/>
                </a:solidFill>
              </a:rPr>
              <a:t>∏ column_name1, column_name2, ...., </a:t>
            </a:r>
            <a:r>
              <a:rPr lang="en-IN" sz="2000" dirty="0" err="1">
                <a:solidFill>
                  <a:srgbClr val="007033"/>
                </a:solidFill>
              </a:rPr>
              <a:t>column_nameN</a:t>
            </a:r>
            <a:r>
              <a:rPr lang="en-IN" sz="2000" dirty="0">
                <a:solidFill>
                  <a:srgbClr val="007033"/>
                </a:solidFill>
              </a:rPr>
              <a:t>(</a:t>
            </a:r>
            <a:r>
              <a:rPr lang="en-IN" sz="2000" dirty="0" err="1">
                <a:solidFill>
                  <a:srgbClr val="007033"/>
                </a:solidFill>
              </a:rPr>
              <a:t>table_name</a:t>
            </a:r>
            <a:r>
              <a:rPr lang="en-IN" sz="2000" dirty="0">
                <a:solidFill>
                  <a:srgbClr val="007033"/>
                </a:solidFill>
              </a:rPr>
              <a:t>)</a:t>
            </a:r>
          </a:p>
        </p:txBody>
      </p:sp>
    </p:spTree>
    <p:extLst>
      <p:ext uri="{BB962C8B-B14F-4D97-AF65-F5344CB8AC3E}">
        <p14:creationId xmlns:p14="http://schemas.microsoft.com/office/powerpoint/2010/main" val="389703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rPr>
              <a:t>Example-</a:t>
            </a:r>
            <a:r>
              <a:rPr lang="en-IN" b="1" dirty="0">
                <a:effectLst/>
              </a:rPr>
              <a:t>Project Operator (∏</a:t>
            </a:r>
            <a:r>
              <a:rPr lang="en-IN" b="1" dirty="0" smtClean="0">
                <a:effectLst/>
              </a:rPr>
              <a:t>)</a:t>
            </a:r>
            <a:endParaRPr lang="en-IN" dirty="0"/>
          </a:p>
        </p:txBody>
      </p:sp>
      <p:sp>
        <p:nvSpPr>
          <p:cNvPr id="3" name="Content Placeholder 2"/>
          <p:cNvSpPr>
            <a:spLocks noGrp="1"/>
          </p:cNvSpPr>
          <p:nvPr>
            <p:ph idx="1"/>
          </p:nvPr>
        </p:nvSpPr>
        <p:spPr>
          <a:xfrm>
            <a:off x="143555" y="1197406"/>
            <a:ext cx="8551481" cy="3817624"/>
          </a:xfrm>
        </p:spPr>
        <p:txBody>
          <a:bodyPr>
            <a:normAutofit/>
          </a:bodyPr>
          <a:lstStyle/>
          <a:p>
            <a:pPr marL="0" indent="0">
              <a:buNone/>
            </a:pPr>
            <a:r>
              <a:rPr lang="en-US" sz="2000" dirty="0" smtClean="0"/>
              <a:t>We </a:t>
            </a:r>
            <a:r>
              <a:rPr lang="en-US" sz="2000" dirty="0"/>
              <a:t>have a table CUSTOMER with three columns, we want to fetch only two columns of the table, which we can do with the help of Project Operator ∏</a:t>
            </a:r>
            <a:r>
              <a:rPr lang="en-US" sz="2000" dirty="0" smtClean="0"/>
              <a:t>.</a:t>
            </a:r>
          </a:p>
        </p:txBody>
      </p:sp>
      <p:pic>
        <p:nvPicPr>
          <p:cNvPr id="4" name="Picture 3"/>
          <p:cNvPicPr>
            <a:picLocks noChangeAspect="1"/>
          </p:cNvPicPr>
          <p:nvPr/>
        </p:nvPicPr>
        <p:blipFill>
          <a:blip r:embed="rId2"/>
          <a:stretch>
            <a:fillRect/>
          </a:stretch>
        </p:blipFill>
        <p:spPr>
          <a:xfrm>
            <a:off x="296260" y="2419046"/>
            <a:ext cx="4886560" cy="2029712"/>
          </a:xfrm>
          <a:prstGeom prst="rect">
            <a:avLst/>
          </a:prstGeom>
        </p:spPr>
      </p:pic>
      <p:sp>
        <p:nvSpPr>
          <p:cNvPr id="5" name="Rectangle 4"/>
          <p:cNvSpPr/>
          <p:nvPr/>
        </p:nvSpPr>
        <p:spPr>
          <a:xfrm>
            <a:off x="143555" y="2049713"/>
            <a:ext cx="1703928" cy="369332"/>
          </a:xfrm>
          <a:prstGeom prst="rect">
            <a:avLst/>
          </a:prstGeom>
        </p:spPr>
        <p:txBody>
          <a:bodyPr wrap="none">
            <a:spAutoFit/>
          </a:bodyPr>
          <a:lstStyle/>
          <a:p>
            <a:r>
              <a:rPr lang="en-US" dirty="0"/>
              <a:t>Table: Customer</a:t>
            </a:r>
          </a:p>
        </p:txBody>
      </p:sp>
      <p:sp>
        <p:nvSpPr>
          <p:cNvPr id="6" name="Rectangle 5"/>
          <p:cNvSpPr/>
          <p:nvPr/>
        </p:nvSpPr>
        <p:spPr>
          <a:xfrm>
            <a:off x="143555" y="4386524"/>
            <a:ext cx="928459" cy="369332"/>
          </a:xfrm>
          <a:prstGeom prst="rect">
            <a:avLst/>
          </a:prstGeom>
        </p:spPr>
        <p:txBody>
          <a:bodyPr wrap="none">
            <a:spAutoFit/>
          </a:bodyPr>
          <a:lstStyle/>
          <a:p>
            <a:r>
              <a:rPr lang="en-IN" b="1" dirty="0">
                <a:solidFill>
                  <a:srgbClr val="222426"/>
                </a:solidFill>
                <a:latin typeface="Roboto"/>
              </a:rPr>
              <a:t>Query:</a:t>
            </a:r>
            <a:endParaRPr lang="en-IN" dirty="0"/>
          </a:p>
        </p:txBody>
      </p:sp>
      <p:sp>
        <p:nvSpPr>
          <p:cNvPr id="7" name="Rectangle 6"/>
          <p:cNvSpPr/>
          <p:nvPr/>
        </p:nvSpPr>
        <p:spPr>
          <a:xfrm>
            <a:off x="181414" y="4675418"/>
            <a:ext cx="5530595" cy="369332"/>
          </a:xfrm>
          <a:prstGeom prst="rect">
            <a:avLst/>
          </a:prstGeom>
        </p:spPr>
        <p:txBody>
          <a:bodyPr wrap="square">
            <a:spAutoFit/>
          </a:bodyPr>
          <a:lstStyle/>
          <a:p>
            <a:r>
              <a:rPr lang="en-IN" dirty="0">
                <a:solidFill>
                  <a:srgbClr val="007033"/>
                </a:solidFill>
              </a:rPr>
              <a:t>∏ </a:t>
            </a:r>
            <a:r>
              <a:rPr lang="en-IN" dirty="0" err="1">
                <a:solidFill>
                  <a:srgbClr val="007033"/>
                </a:solidFill>
              </a:rPr>
              <a:t>Customer_Name</a:t>
            </a:r>
            <a:r>
              <a:rPr lang="en-IN" dirty="0">
                <a:solidFill>
                  <a:srgbClr val="007033"/>
                </a:solidFill>
              </a:rPr>
              <a:t>, </a:t>
            </a:r>
            <a:r>
              <a:rPr lang="en-IN" dirty="0" err="1">
                <a:solidFill>
                  <a:srgbClr val="007033"/>
                </a:solidFill>
              </a:rPr>
              <a:t>Customer_City</a:t>
            </a:r>
            <a:r>
              <a:rPr lang="en-IN" dirty="0">
                <a:solidFill>
                  <a:srgbClr val="007033"/>
                </a:solidFill>
              </a:rPr>
              <a:t> (CUSTOMER)</a:t>
            </a:r>
          </a:p>
        </p:txBody>
      </p:sp>
      <p:sp>
        <p:nvSpPr>
          <p:cNvPr id="8" name="Rectangle 7"/>
          <p:cNvSpPr/>
          <p:nvPr/>
        </p:nvSpPr>
        <p:spPr>
          <a:xfrm>
            <a:off x="5946345" y="1865047"/>
            <a:ext cx="1018227" cy="369332"/>
          </a:xfrm>
          <a:prstGeom prst="rect">
            <a:avLst/>
          </a:prstGeom>
        </p:spPr>
        <p:txBody>
          <a:bodyPr wrap="none">
            <a:spAutoFit/>
          </a:bodyPr>
          <a:lstStyle/>
          <a:p>
            <a:r>
              <a:rPr lang="en-IN" b="1" dirty="0" smtClean="0">
                <a:solidFill>
                  <a:srgbClr val="CC0099"/>
                </a:solidFill>
                <a:latin typeface="Roboto"/>
              </a:rPr>
              <a:t>Output:</a:t>
            </a:r>
            <a:endParaRPr lang="en-IN" dirty="0">
              <a:solidFill>
                <a:srgbClr val="CC0099"/>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846452862"/>
              </p:ext>
            </p:extLst>
          </p:nvPr>
        </p:nvGraphicFramePr>
        <p:xfrm>
          <a:off x="5335525" y="2234379"/>
          <a:ext cx="3359510" cy="2231538"/>
        </p:xfrm>
        <a:graphic>
          <a:graphicData uri="http://schemas.openxmlformats.org/drawingml/2006/table">
            <a:tbl>
              <a:tblPr firstRow="1" bandRow="1">
                <a:tableStyleId>{5C22544A-7EE6-4342-B048-85BDC9FD1C3A}</a:tableStyleId>
              </a:tblPr>
              <a:tblGrid>
                <a:gridCol w="1758370"/>
                <a:gridCol w="1601140"/>
              </a:tblGrid>
              <a:tr h="371923">
                <a:tc>
                  <a:txBody>
                    <a:bodyPr/>
                    <a:lstStyle/>
                    <a:p>
                      <a:r>
                        <a:rPr lang="en-IN" sz="1600" b="1" kern="1200" dirty="0" err="1" smtClean="0">
                          <a:solidFill>
                            <a:schemeClr val="lt1"/>
                          </a:solidFill>
                          <a:effectLst/>
                          <a:latin typeface="+mn-lt"/>
                          <a:ea typeface="+mn-ea"/>
                          <a:cs typeface="+mn-cs"/>
                        </a:rPr>
                        <a:t>Customer_Name</a:t>
                      </a:r>
                      <a:r>
                        <a:rPr lang="en-IN" sz="1600" b="1" kern="1200" dirty="0" smtClean="0">
                          <a:solidFill>
                            <a:schemeClr val="lt1"/>
                          </a:solidFill>
                          <a:effectLst/>
                          <a:latin typeface="+mn-lt"/>
                          <a:ea typeface="+mn-ea"/>
                          <a:cs typeface="+mn-cs"/>
                        </a:rPr>
                        <a:t> </a:t>
                      </a:r>
                      <a:endParaRPr lang="en-IN" sz="1600" dirty="0"/>
                    </a:p>
                  </a:txBody>
                  <a:tcPr>
                    <a:solidFill>
                      <a:schemeClr val="accent2">
                        <a:lumMod val="75000"/>
                      </a:schemeClr>
                    </a:solidFill>
                  </a:tcPr>
                </a:tc>
                <a:tc>
                  <a:txBody>
                    <a:bodyPr/>
                    <a:lstStyle/>
                    <a:p>
                      <a:r>
                        <a:rPr lang="en-IN" sz="1600" b="1" kern="1200" dirty="0" err="1" smtClean="0">
                          <a:solidFill>
                            <a:schemeClr val="lt1"/>
                          </a:solidFill>
                          <a:effectLst/>
                          <a:latin typeface="+mn-lt"/>
                          <a:ea typeface="+mn-ea"/>
                          <a:cs typeface="+mn-cs"/>
                        </a:rPr>
                        <a:t>Customer_City</a:t>
                      </a:r>
                      <a:endParaRPr lang="en-IN" sz="1600" dirty="0"/>
                    </a:p>
                  </a:txBody>
                  <a:tcPr>
                    <a:solidFill>
                      <a:schemeClr val="accent2">
                        <a:lumMod val="75000"/>
                      </a:schemeClr>
                    </a:solidFill>
                  </a:tcPr>
                </a:tc>
              </a:tr>
              <a:tr h="371923">
                <a:tc>
                  <a:txBody>
                    <a:bodyPr/>
                    <a:lstStyle/>
                    <a:p>
                      <a:r>
                        <a:rPr lang="en-IN" sz="1600" kern="1200" dirty="0" smtClean="0">
                          <a:solidFill>
                            <a:schemeClr val="dk1"/>
                          </a:solidFill>
                          <a:effectLst/>
                          <a:latin typeface="+mn-lt"/>
                          <a:ea typeface="+mn-ea"/>
                          <a:cs typeface="+mn-cs"/>
                        </a:rPr>
                        <a:t>Steve</a:t>
                      </a:r>
                      <a:endParaRPr lang="en-IN" sz="1600" dirty="0"/>
                    </a:p>
                  </a:txBody>
                  <a:tcPr>
                    <a:solidFill>
                      <a:srgbClr val="5EEC3C"/>
                    </a:solidFill>
                  </a:tcPr>
                </a:tc>
                <a:tc>
                  <a:txBody>
                    <a:bodyPr/>
                    <a:lstStyle/>
                    <a:p>
                      <a:r>
                        <a:rPr lang="en-IN" sz="1600" kern="1200" dirty="0" smtClean="0">
                          <a:solidFill>
                            <a:schemeClr val="dk1"/>
                          </a:solidFill>
                          <a:effectLst/>
                          <a:latin typeface="+mn-lt"/>
                          <a:ea typeface="+mn-ea"/>
                          <a:cs typeface="+mn-cs"/>
                        </a:rPr>
                        <a:t>Agra</a:t>
                      </a:r>
                      <a:endParaRPr lang="en-IN" sz="1600" dirty="0"/>
                    </a:p>
                  </a:txBody>
                  <a:tcPr>
                    <a:solidFill>
                      <a:srgbClr val="5EEC3C"/>
                    </a:solidFill>
                  </a:tcPr>
                </a:tc>
              </a:tr>
              <a:tr h="371923">
                <a:tc>
                  <a:txBody>
                    <a:bodyPr/>
                    <a:lstStyle/>
                    <a:p>
                      <a:r>
                        <a:rPr lang="en-IN" sz="1600" kern="1200" dirty="0" smtClean="0">
                          <a:solidFill>
                            <a:schemeClr val="dk1"/>
                          </a:solidFill>
                          <a:effectLst/>
                          <a:latin typeface="+mn-lt"/>
                          <a:ea typeface="+mn-ea"/>
                          <a:cs typeface="+mn-cs"/>
                        </a:rPr>
                        <a:t>Raghu </a:t>
                      </a:r>
                      <a:endParaRPr lang="en-IN" sz="1600" dirty="0"/>
                    </a:p>
                  </a:txBody>
                  <a:tcPr>
                    <a:solidFill>
                      <a:srgbClr val="5EEC3C"/>
                    </a:solidFill>
                  </a:tcPr>
                </a:tc>
                <a:tc>
                  <a:txBody>
                    <a:bodyPr/>
                    <a:lstStyle/>
                    <a:p>
                      <a:r>
                        <a:rPr lang="en-IN" sz="1600" kern="1200" dirty="0" smtClean="0">
                          <a:solidFill>
                            <a:schemeClr val="dk1"/>
                          </a:solidFill>
                          <a:effectLst/>
                          <a:latin typeface="+mn-lt"/>
                          <a:ea typeface="+mn-ea"/>
                          <a:cs typeface="+mn-cs"/>
                        </a:rPr>
                        <a:t>Agra</a:t>
                      </a:r>
                      <a:endParaRPr lang="en-IN" sz="1600" dirty="0"/>
                    </a:p>
                  </a:txBody>
                  <a:tcPr>
                    <a:solidFill>
                      <a:srgbClr val="5EEC3C"/>
                    </a:solidFill>
                  </a:tcPr>
                </a:tc>
              </a:tr>
              <a:tr h="371923">
                <a:tc>
                  <a:txBody>
                    <a:bodyPr/>
                    <a:lstStyle/>
                    <a:p>
                      <a:r>
                        <a:rPr lang="en-IN" sz="1600" kern="1200" dirty="0" err="1" smtClean="0">
                          <a:solidFill>
                            <a:schemeClr val="dk1"/>
                          </a:solidFill>
                          <a:effectLst/>
                          <a:latin typeface="+mn-lt"/>
                          <a:ea typeface="+mn-ea"/>
                          <a:cs typeface="+mn-cs"/>
                        </a:rPr>
                        <a:t>Chaitanya</a:t>
                      </a:r>
                      <a:endParaRPr lang="en-IN" sz="1600" dirty="0"/>
                    </a:p>
                  </a:txBody>
                  <a:tcPr>
                    <a:solidFill>
                      <a:srgbClr val="5EEC3C"/>
                    </a:solidFill>
                  </a:tcPr>
                </a:tc>
                <a:tc>
                  <a:txBody>
                    <a:bodyPr/>
                    <a:lstStyle/>
                    <a:p>
                      <a:r>
                        <a:rPr lang="en-IN" sz="1600" kern="1200" dirty="0" smtClean="0">
                          <a:solidFill>
                            <a:schemeClr val="dk1"/>
                          </a:solidFill>
                          <a:effectLst/>
                          <a:latin typeface="+mn-lt"/>
                          <a:ea typeface="+mn-ea"/>
                          <a:cs typeface="+mn-cs"/>
                        </a:rPr>
                        <a:t>Noida</a:t>
                      </a:r>
                      <a:endParaRPr lang="en-IN" sz="1600" dirty="0"/>
                    </a:p>
                  </a:txBody>
                  <a:tcPr>
                    <a:solidFill>
                      <a:srgbClr val="5EEC3C"/>
                    </a:solidFill>
                  </a:tcPr>
                </a:tc>
              </a:tr>
              <a:tr h="371923">
                <a:tc>
                  <a:txBody>
                    <a:bodyPr/>
                    <a:lstStyle/>
                    <a:p>
                      <a:r>
                        <a:rPr lang="en-IN" sz="1600" kern="1200" dirty="0" err="1" smtClean="0">
                          <a:solidFill>
                            <a:schemeClr val="dk1"/>
                          </a:solidFill>
                          <a:effectLst/>
                          <a:latin typeface="+mn-lt"/>
                          <a:ea typeface="+mn-ea"/>
                          <a:cs typeface="+mn-cs"/>
                        </a:rPr>
                        <a:t>Ajeet</a:t>
                      </a:r>
                      <a:endParaRPr lang="en-IN" sz="1600" dirty="0"/>
                    </a:p>
                  </a:txBody>
                  <a:tcPr>
                    <a:solidFill>
                      <a:srgbClr val="5EEC3C"/>
                    </a:solidFill>
                  </a:tcPr>
                </a:tc>
                <a:tc>
                  <a:txBody>
                    <a:bodyPr/>
                    <a:lstStyle/>
                    <a:p>
                      <a:r>
                        <a:rPr lang="en-IN" sz="1600" kern="1200" dirty="0" smtClean="0">
                          <a:solidFill>
                            <a:schemeClr val="dk1"/>
                          </a:solidFill>
                          <a:effectLst/>
                          <a:latin typeface="+mn-lt"/>
                          <a:ea typeface="+mn-ea"/>
                          <a:cs typeface="+mn-cs"/>
                        </a:rPr>
                        <a:t>Delhi</a:t>
                      </a:r>
                      <a:endParaRPr lang="en-IN" sz="1600" dirty="0"/>
                    </a:p>
                  </a:txBody>
                  <a:tcPr>
                    <a:solidFill>
                      <a:srgbClr val="5EEC3C"/>
                    </a:solidFill>
                  </a:tcPr>
                </a:tc>
              </a:tr>
              <a:tr h="371923">
                <a:tc>
                  <a:txBody>
                    <a:bodyPr/>
                    <a:lstStyle/>
                    <a:p>
                      <a:r>
                        <a:rPr lang="en-IN" sz="1600" kern="1200" dirty="0" smtClean="0">
                          <a:solidFill>
                            <a:schemeClr val="dk1"/>
                          </a:solidFill>
                          <a:effectLst/>
                          <a:latin typeface="+mn-lt"/>
                          <a:ea typeface="+mn-ea"/>
                          <a:cs typeface="+mn-cs"/>
                        </a:rPr>
                        <a:t>Carl</a:t>
                      </a:r>
                      <a:endParaRPr lang="en-IN" sz="1600" dirty="0"/>
                    </a:p>
                  </a:txBody>
                  <a:tcPr>
                    <a:solidFill>
                      <a:srgbClr val="5EEC3C"/>
                    </a:solidFill>
                  </a:tcPr>
                </a:tc>
                <a:tc>
                  <a:txBody>
                    <a:bodyPr/>
                    <a:lstStyle/>
                    <a:p>
                      <a:r>
                        <a:rPr lang="en-IN" sz="1600" kern="1200" dirty="0" smtClean="0">
                          <a:solidFill>
                            <a:schemeClr val="dk1"/>
                          </a:solidFill>
                          <a:effectLst/>
                          <a:latin typeface="+mn-lt"/>
                          <a:ea typeface="+mn-ea"/>
                          <a:cs typeface="+mn-cs"/>
                        </a:rPr>
                        <a:t>Delhi</a:t>
                      </a:r>
                      <a:endParaRPr lang="en-IN" sz="1600" dirty="0"/>
                    </a:p>
                  </a:txBody>
                  <a:tcPr>
                    <a:solidFill>
                      <a:srgbClr val="5EEC3C"/>
                    </a:solidFill>
                  </a:tcPr>
                </a:tc>
              </a:tr>
            </a:tbl>
          </a:graphicData>
        </a:graphic>
      </p:graphicFrame>
    </p:spTree>
    <p:extLst>
      <p:ext uri="{BB962C8B-B14F-4D97-AF65-F5344CB8AC3E}">
        <p14:creationId xmlns:p14="http://schemas.microsoft.com/office/powerpoint/2010/main" val="67860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17730700"/>
              </p:ext>
            </p:extLst>
          </p:nvPr>
        </p:nvGraphicFramePr>
        <p:xfrm>
          <a:off x="143555" y="1808225"/>
          <a:ext cx="3664920" cy="2696967"/>
        </p:xfrm>
        <a:graphic>
          <a:graphicData uri="http://schemas.openxmlformats.org/drawingml/2006/table">
            <a:tbl>
              <a:tblPr firstRow="1" bandRow="1">
                <a:tableStyleId>{93296810-A885-4BE3-A3E7-6D5BEEA58F35}</a:tableStyleId>
              </a:tblPr>
              <a:tblGrid>
                <a:gridCol w="698080"/>
                <a:gridCol w="1134380"/>
                <a:gridCol w="916230"/>
                <a:gridCol w="916230"/>
              </a:tblGrid>
              <a:tr h="385281">
                <a:tc>
                  <a:txBody>
                    <a:bodyPr/>
                    <a:lstStyle/>
                    <a:p>
                      <a:r>
                        <a:rPr lang="en-US" dirty="0" smtClean="0"/>
                        <a:t>Sid</a:t>
                      </a:r>
                      <a:endParaRPr lang="en-IN" dirty="0"/>
                    </a:p>
                  </a:txBody>
                  <a:tcPr>
                    <a:solidFill>
                      <a:srgbClr val="00B0F0"/>
                    </a:solidFill>
                  </a:tcPr>
                </a:tc>
                <a:tc>
                  <a:txBody>
                    <a:bodyPr/>
                    <a:lstStyle/>
                    <a:p>
                      <a:r>
                        <a:rPr lang="en-US" dirty="0" err="1" smtClean="0"/>
                        <a:t>sname</a:t>
                      </a:r>
                      <a:endParaRPr lang="en-IN" dirty="0"/>
                    </a:p>
                  </a:txBody>
                  <a:tcPr>
                    <a:solidFill>
                      <a:srgbClr val="00B0F0"/>
                    </a:solidFill>
                  </a:tcPr>
                </a:tc>
                <a:tc>
                  <a:txBody>
                    <a:bodyPr/>
                    <a:lstStyle/>
                    <a:p>
                      <a:r>
                        <a:rPr lang="en-US" dirty="0" smtClean="0"/>
                        <a:t>rating</a:t>
                      </a:r>
                      <a:endParaRPr lang="en-IN" dirty="0"/>
                    </a:p>
                  </a:txBody>
                  <a:tcPr>
                    <a:solidFill>
                      <a:srgbClr val="00B0F0"/>
                    </a:solidFill>
                  </a:tcPr>
                </a:tc>
                <a:tc>
                  <a:txBody>
                    <a:bodyPr/>
                    <a:lstStyle/>
                    <a:p>
                      <a:r>
                        <a:rPr lang="en-US" dirty="0" smtClean="0"/>
                        <a:t>age</a:t>
                      </a:r>
                      <a:endParaRPr lang="en-IN" dirty="0"/>
                    </a:p>
                  </a:txBody>
                  <a:tcPr>
                    <a:solidFill>
                      <a:srgbClr val="00B0F0"/>
                    </a:solidFill>
                  </a:tcPr>
                </a:tc>
              </a:tr>
              <a:tr h="385281">
                <a:tc>
                  <a:txBody>
                    <a:bodyPr/>
                    <a:lstStyle/>
                    <a:p>
                      <a:r>
                        <a:rPr lang="en-US" dirty="0" smtClean="0"/>
                        <a:t>28</a:t>
                      </a:r>
                      <a:endParaRPr lang="en-IN" dirty="0"/>
                    </a:p>
                  </a:txBody>
                  <a:tcPr>
                    <a:solidFill>
                      <a:srgbClr val="00B0F0"/>
                    </a:solidFill>
                  </a:tcPr>
                </a:tc>
                <a:tc>
                  <a:txBody>
                    <a:bodyPr/>
                    <a:lstStyle/>
                    <a:p>
                      <a:r>
                        <a:rPr lang="en-US" dirty="0" err="1" smtClean="0"/>
                        <a:t>Yuppy</a:t>
                      </a:r>
                      <a:endParaRPr lang="en-IN" dirty="0"/>
                    </a:p>
                  </a:txBody>
                  <a:tcPr>
                    <a:solidFill>
                      <a:srgbClr val="00B0F0"/>
                    </a:solidFill>
                  </a:tcPr>
                </a:tc>
                <a:tc>
                  <a:txBody>
                    <a:bodyPr/>
                    <a:lstStyle/>
                    <a:p>
                      <a:r>
                        <a:rPr lang="en-US" dirty="0" smtClean="0"/>
                        <a:t>9</a:t>
                      </a:r>
                      <a:endParaRPr lang="en-IN" dirty="0"/>
                    </a:p>
                  </a:txBody>
                  <a:tcPr>
                    <a:solidFill>
                      <a:srgbClr val="00B0F0"/>
                    </a:solidFill>
                  </a:tcPr>
                </a:tc>
                <a:tc>
                  <a:txBody>
                    <a:bodyPr/>
                    <a:lstStyle/>
                    <a:p>
                      <a:r>
                        <a:rPr lang="en-US" dirty="0" smtClean="0"/>
                        <a:t>29</a:t>
                      </a:r>
                      <a:endParaRPr lang="en-IN" dirty="0"/>
                    </a:p>
                  </a:txBody>
                  <a:tcPr>
                    <a:solidFill>
                      <a:srgbClr val="00B0F0"/>
                    </a:solidFill>
                  </a:tcPr>
                </a:tc>
              </a:tr>
              <a:tr h="385281">
                <a:tc>
                  <a:txBody>
                    <a:bodyPr/>
                    <a:lstStyle/>
                    <a:p>
                      <a:r>
                        <a:rPr lang="en-US" dirty="0" smtClean="0"/>
                        <a:t>58</a:t>
                      </a:r>
                      <a:endParaRPr lang="en-IN" dirty="0"/>
                    </a:p>
                  </a:txBody>
                  <a:tcPr>
                    <a:solidFill>
                      <a:srgbClr val="00B0F0"/>
                    </a:solidFill>
                  </a:tcPr>
                </a:tc>
                <a:tc>
                  <a:txBody>
                    <a:bodyPr/>
                    <a:lstStyle/>
                    <a:p>
                      <a:r>
                        <a:rPr lang="en-US" dirty="0" smtClean="0"/>
                        <a:t>rusty</a:t>
                      </a:r>
                      <a:endParaRPr lang="en-IN" dirty="0"/>
                    </a:p>
                  </a:txBody>
                  <a:tcPr>
                    <a:solidFill>
                      <a:srgbClr val="00B0F0"/>
                    </a:solidFill>
                  </a:tcPr>
                </a:tc>
                <a:tc>
                  <a:txBody>
                    <a:bodyPr/>
                    <a:lstStyle/>
                    <a:p>
                      <a:r>
                        <a:rPr lang="en-US" dirty="0" smtClean="0"/>
                        <a:t>10</a:t>
                      </a:r>
                      <a:endParaRPr lang="en-IN" dirty="0"/>
                    </a:p>
                  </a:txBody>
                  <a:tcPr>
                    <a:solidFill>
                      <a:srgbClr val="00B0F0"/>
                    </a:solidFill>
                  </a:tcPr>
                </a:tc>
                <a:tc>
                  <a:txBody>
                    <a:bodyPr/>
                    <a:lstStyle/>
                    <a:p>
                      <a:r>
                        <a:rPr lang="en-US" dirty="0" smtClean="0"/>
                        <a:t>38</a:t>
                      </a:r>
                      <a:endParaRPr lang="en-IN" dirty="0"/>
                    </a:p>
                  </a:txBody>
                  <a:tcPr>
                    <a:solidFill>
                      <a:srgbClr val="00B0F0"/>
                    </a:solidFill>
                  </a:tcPr>
                </a:tc>
              </a:tr>
              <a:tr h="385281">
                <a:tc>
                  <a:txBody>
                    <a:bodyPr/>
                    <a:lstStyle/>
                    <a:p>
                      <a:r>
                        <a:rPr lang="en-US" dirty="0" smtClean="0"/>
                        <a:t>12</a:t>
                      </a:r>
                      <a:endParaRPr lang="en-IN" dirty="0"/>
                    </a:p>
                  </a:txBody>
                  <a:tcPr>
                    <a:solidFill>
                      <a:srgbClr val="00B0F0"/>
                    </a:solidFill>
                  </a:tcPr>
                </a:tc>
                <a:tc>
                  <a:txBody>
                    <a:bodyPr/>
                    <a:lstStyle/>
                    <a:p>
                      <a:r>
                        <a:rPr lang="en-US" dirty="0" smtClean="0"/>
                        <a:t>Keith</a:t>
                      </a:r>
                      <a:endParaRPr lang="en-IN" dirty="0"/>
                    </a:p>
                  </a:txBody>
                  <a:tcPr>
                    <a:solidFill>
                      <a:srgbClr val="00B0F0"/>
                    </a:solidFill>
                  </a:tcPr>
                </a:tc>
                <a:tc>
                  <a:txBody>
                    <a:bodyPr/>
                    <a:lstStyle/>
                    <a:p>
                      <a:r>
                        <a:rPr lang="en-US" dirty="0" smtClean="0"/>
                        <a:t>7</a:t>
                      </a:r>
                      <a:endParaRPr lang="en-IN" dirty="0"/>
                    </a:p>
                  </a:txBody>
                  <a:tcPr>
                    <a:solidFill>
                      <a:srgbClr val="00B0F0"/>
                    </a:solidFill>
                  </a:tcPr>
                </a:tc>
                <a:tc>
                  <a:txBody>
                    <a:bodyPr/>
                    <a:lstStyle/>
                    <a:p>
                      <a:r>
                        <a:rPr lang="en-US" dirty="0" smtClean="0"/>
                        <a:t>34</a:t>
                      </a:r>
                      <a:endParaRPr lang="en-IN" dirty="0"/>
                    </a:p>
                  </a:txBody>
                  <a:tcPr>
                    <a:solidFill>
                      <a:srgbClr val="00B0F0"/>
                    </a:solidFill>
                  </a:tcPr>
                </a:tc>
              </a:tr>
              <a:tr h="385281">
                <a:tc>
                  <a:txBody>
                    <a:bodyPr/>
                    <a:lstStyle/>
                    <a:p>
                      <a:r>
                        <a:rPr lang="en-US" dirty="0" smtClean="0"/>
                        <a:t>31</a:t>
                      </a:r>
                      <a:endParaRPr lang="en-IN" dirty="0"/>
                    </a:p>
                  </a:txBody>
                  <a:tcPr>
                    <a:solidFill>
                      <a:srgbClr val="00B0F0"/>
                    </a:solidFill>
                  </a:tcPr>
                </a:tc>
                <a:tc>
                  <a:txBody>
                    <a:bodyPr/>
                    <a:lstStyle/>
                    <a:p>
                      <a:r>
                        <a:rPr lang="en-US" dirty="0" smtClean="0"/>
                        <a:t>Rose</a:t>
                      </a:r>
                      <a:endParaRPr lang="en-IN" dirty="0"/>
                    </a:p>
                  </a:txBody>
                  <a:tcPr>
                    <a:solidFill>
                      <a:srgbClr val="00B0F0"/>
                    </a:solidFill>
                  </a:tcPr>
                </a:tc>
                <a:tc>
                  <a:txBody>
                    <a:bodyPr/>
                    <a:lstStyle/>
                    <a:p>
                      <a:r>
                        <a:rPr lang="en-US" dirty="0" smtClean="0"/>
                        <a:t>9</a:t>
                      </a:r>
                      <a:endParaRPr lang="en-IN" dirty="0"/>
                    </a:p>
                  </a:txBody>
                  <a:tcPr>
                    <a:solidFill>
                      <a:srgbClr val="00B0F0"/>
                    </a:solidFill>
                  </a:tcPr>
                </a:tc>
                <a:tc>
                  <a:txBody>
                    <a:bodyPr/>
                    <a:lstStyle/>
                    <a:p>
                      <a:r>
                        <a:rPr lang="en-US" dirty="0" smtClean="0"/>
                        <a:t>27</a:t>
                      </a:r>
                      <a:endParaRPr lang="en-IN" dirty="0"/>
                    </a:p>
                  </a:txBody>
                  <a:tcPr>
                    <a:solidFill>
                      <a:srgbClr val="00B0F0"/>
                    </a:solidFill>
                  </a:tcPr>
                </a:tc>
              </a:tr>
              <a:tr h="385281">
                <a:tc>
                  <a:txBody>
                    <a:bodyPr/>
                    <a:lstStyle/>
                    <a:p>
                      <a:r>
                        <a:rPr lang="en-US" dirty="0" smtClean="0"/>
                        <a:t>44</a:t>
                      </a:r>
                      <a:endParaRPr lang="en-IN" dirty="0"/>
                    </a:p>
                  </a:txBody>
                  <a:tcPr>
                    <a:solidFill>
                      <a:srgbClr val="00B0F0"/>
                    </a:solidFill>
                  </a:tcPr>
                </a:tc>
                <a:tc>
                  <a:txBody>
                    <a:bodyPr/>
                    <a:lstStyle/>
                    <a:p>
                      <a:r>
                        <a:rPr lang="en-US" dirty="0" smtClean="0"/>
                        <a:t>guppy</a:t>
                      </a:r>
                      <a:endParaRPr lang="en-IN" dirty="0"/>
                    </a:p>
                  </a:txBody>
                  <a:tcPr>
                    <a:solidFill>
                      <a:srgbClr val="00B0F0"/>
                    </a:solidFill>
                  </a:tcPr>
                </a:tc>
                <a:tc>
                  <a:txBody>
                    <a:bodyPr/>
                    <a:lstStyle/>
                    <a:p>
                      <a:r>
                        <a:rPr lang="en-US" dirty="0" smtClean="0"/>
                        <a:t>5</a:t>
                      </a:r>
                      <a:endParaRPr lang="en-IN" dirty="0"/>
                    </a:p>
                  </a:txBody>
                  <a:tcPr>
                    <a:solidFill>
                      <a:srgbClr val="00B0F0"/>
                    </a:solidFill>
                  </a:tcPr>
                </a:tc>
                <a:tc>
                  <a:txBody>
                    <a:bodyPr/>
                    <a:lstStyle/>
                    <a:p>
                      <a:r>
                        <a:rPr lang="en-US" dirty="0" smtClean="0"/>
                        <a:t>55</a:t>
                      </a:r>
                      <a:endParaRPr lang="en-IN" dirty="0"/>
                    </a:p>
                  </a:txBody>
                  <a:tcPr>
                    <a:solidFill>
                      <a:srgbClr val="00B0F0"/>
                    </a:solidFill>
                  </a:tcPr>
                </a:tc>
              </a:tr>
              <a:tr h="385281">
                <a:tc>
                  <a:txBody>
                    <a:bodyPr/>
                    <a:lstStyle/>
                    <a:p>
                      <a:r>
                        <a:rPr lang="en-US" dirty="0" smtClean="0"/>
                        <a:t>58</a:t>
                      </a:r>
                      <a:endParaRPr lang="en-IN" dirty="0"/>
                    </a:p>
                  </a:txBody>
                  <a:tcPr>
                    <a:solidFill>
                      <a:srgbClr val="00B0F0"/>
                    </a:solidFill>
                  </a:tcPr>
                </a:tc>
                <a:tc>
                  <a:txBody>
                    <a:bodyPr/>
                    <a:lstStyle/>
                    <a:p>
                      <a:r>
                        <a:rPr lang="en-US" dirty="0" smtClean="0"/>
                        <a:t>rusty</a:t>
                      </a:r>
                      <a:endParaRPr lang="en-IN" dirty="0"/>
                    </a:p>
                  </a:txBody>
                  <a:tcPr>
                    <a:solidFill>
                      <a:srgbClr val="00B0F0"/>
                    </a:solidFill>
                  </a:tcPr>
                </a:tc>
                <a:tc>
                  <a:txBody>
                    <a:bodyPr/>
                    <a:lstStyle/>
                    <a:p>
                      <a:r>
                        <a:rPr lang="en-US" dirty="0" smtClean="0"/>
                        <a:t>10</a:t>
                      </a:r>
                      <a:endParaRPr lang="en-IN" dirty="0"/>
                    </a:p>
                  </a:txBody>
                  <a:tcPr>
                    <a:solidFill>
                      <a:srgbClr val="00B0F0"/>
                    </a:solidFill>
                  </a:tcPr>
                </a:tc>
                <a:tc>
                  <a:txBody>
                    <a:bodyPr/>
                    <a:lstStyle/>
                    <a:p>
                      <a:r>
                        <a:rPr lang="en-US" dirty="0" smtClean="0"/>
                        <a:t>23</a:t>
                      </a:r>
                      <a:endParaRPr lang="en-IN" dirty="0"/>
                    </a:p>
                  </a:txBody>
                  <a:tcPr>
                    <a:solidFill>
                      <a:srgbClr val="00B0F0"/>
                    </a:solidFill>
                  </a:tcPr>
                </a:tc>
              </a:tr>
            </a:tbl>
          </a:graphicData>
        </a:graphic>
      </p:graphicFrame>
      <p:sp>
        <p:nvSpPr>
          <p:cNvPr id="6" name="TextBox 5"/>
          <p:cNvSpPr txBox="1"/>
          <p:nvPr/>
        </p:nvSpPr>
        <p:spPr>
          <a:xfrm>
            <a:off x="296260" y="4670811"/>
            <a:ext cx="1517900" cy="369332"/>
          </a:xfrm>
          <a:prstGeom prst="rect">
            <a:avLst/>
          </a:prstGeom>
          <a:noFill/>
        </p:spPr>
        <p:txBody>
          <a:bodyPr wrap="square" rtlCol="0">
            <a:spAutoFit/>
          </a:bodyPr>
          <a:lstStyle/>
          <a:p>
            <a:r>
              <a:rPr lang="en-US" dirty="0" smtClean="0"/>
              <a:t>Table S2</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732849942"/>
              </p:ext>
            </p:extLst>
          </p:nvPr>
        </p:nvGraphicFramePr>
        <p:xfrm>
          <a:off x="5182820" y="1808225"/>
          <a:ext cx="2443282" cy="2290575"/>
        </p:xfrm>
        <a:graphic>
          <a:graphicData uri="http://schemas.openxmlformats.org/drawingml/2006/table">
            <a:tbl>
              <a:tblPr firstRow="1" bandRow="1">
                <a:tableStyleId>{93296810-A885-4BE3-A3E7-6D5BEEA58F35}</a:tableStyleId>
              </a:tblPr>
              <a:tblGrid>
                <a:gridCol w="1351603"/>
                <a:gridCol w="1091679"/>
              </a:tblGrid>
              <a:tr h="458115">
                <a:tc>
                  <a:txBody>
                    <a:bodyPr/>
                    <a:lstStyle/>
                    <a:p>
                      <a:pPr algn="ctr"/>
                      <a:r>
                        <a:rPr lang="en-US" dirty="0" err="1" smtClean="0"/>
                        <a:t>sname</a:t>
                      </a:r>
                      <a:endParaRPr lang="en-IN" dirty="0"/>
                    </a:p>
                  </a:txBody>
                  <a:tcPr>
                    <a:solidFill>
                      <a:srgbClr val="5EEC3C"/>
                    </a:solidFill>
                  </a:tcPr>
                </a:tc>
                <a:tc>
                  <a:txBody>
                    <a:bodyPr/>
                    <a:lstStyle/>
                    <a:p>
                      <a:pPr algn="ctr"/>
                      <a:r>
                        <a:rPr lang="en-US" dirty="0" smtClean="0"/>
                        <a:t>rating</a:t>
                      </a:r>
                      <a:endParaRPr lang="en-IN" dirty="0"/>
                    </a:p>
                  </a:txBody>
                  <a:tcPr>
                    <a:solidFill>
                      <a:srgbClr val="5EEC3C"/>
                    </a:solidFill>
                  </a:tcPr>
                </a:tc>
              </a:tr>
              <a:tr h="458115">
                <a:tc>
                  <a:txBody>
                    <a:bodyPr/>
                    <a:lstStyle/>
                    <a:p>
                      <a:pPr algn="ctr"/>
                      <a:r>
                        <a:rPr lang="en-US" dirty="0" err="1" smtClean="0"/>
                        <a:t>Yuppy</a:t>
                      </a:r>
                      <a:endParaRPr lang="en-IN" dirty="0"/>
                    </a:p>
                  </a:txBody>
                  <a:tcPr>
                    <a:solidFill>
                      <a:srgbClr val="5EEC3C"/>
                    </a:solidFill>
                  </a:tcPr>
                </a:tc>
                <a:tc>
                  <a:txBody>
                    <a:bodyPr/>
                    <a:lstStyle/>
                    <a:p>
                      <a:pPr algn="ctr"/>
                      <a:r>
                        <a:rPr lang="en-US" dirty="0" smtClean="0"/>
                        <a:t>9</a:t>
                      </a:r>
                      <a:endParaRPr lang="en-IN" dirty="0"/>
                    </a:p>
                  </a:txBody>
                  <a:tcPr>
                    <a:solidFill>
                      <a:srgbClr val="5EEC3C"/>
                    </a:solidFill>
                  </a:tcPr>
                </a:tc>
              </a:tr>
              <a:tr h="458115">
                <a:tc>
                  <a:txBody>
                    <a:bodyPr/>
                    <a:lstStyle/>
                    <a:p>
                      <a:pPr algn="ctr"/>
                      <a:r>
                        <a:rPr lang="en-US" dirty="0" smtClean="0"/>
                        <a:t>rusty</a:t>
                      </a:r>
                      <a:endParaRPr lang="en-IN" dirty="0"/>
                    </a:p>
                  </a:txBody>
                  <a:tcPr>
                    <a:solidFill>
                      <a:srgbClr val="5EEC3C"/>
                    </a:solidFill>
                  </a:tcPr>
                </a:tc>
                <a:tc>
                  <a:txBody>
                    <a:bodyPr/>
                    <a:lstStyle/>
                    <a:p>
                      <a:pPr algn="ctr"/>
                      <a:r>
                        <a:rPr lang="en-US" dirty="0" smtClean="0"/>
                        <a:t>10</a:t>
                      </a:r>
                      <a:endParaRPr lang="en-IN" dirty="0"/>
                    </a:p>
                  </a:txBody>
                  <a:tcPr>
                    <a:solidFill>
                      <a:srgbClr val="5EEC3C"/>
                    </a:solidFill>
                  </a:tcPr>
                </a:tc>
              </a:tr>
              <a:tr h="458115">
                <a:tc>
                  <a:txBody>
                    <a:bodyPr/>
                    <a:lstStyle/>
                    <a:p>
                      <a:pPr algn="ctr"/>
                      <a:r>
                        <a:rPr lang="en-US" dirty="0" smtClean="0"/>
                        <a:t>Rose</a:t>
                      </a:r>
                      <a:endParaRPr lang="en-IN" dirty="0"/>
                    </a:p>
                  </a:txBody>
                  <a:tcPr>
                    <a:solidFill>
                      <a:srgbClr val="5EEC3C"/>
                    </a:solidFill>
                  </a:tcPr>
                </a:tc>
                <a:tc>
                  <a:txBody>
                    <a:bodyPr/>
                    <a:lstStyle/>
                    <a:p>
                      <a:pPr algn="ctr"/>
                      <a:r>
                        <a:rPr lang="en-US" dirty="0" smtClean="0"/>
                        <a:t>9</a:t>
                      </a:r>
                      <a:endParaRPr lang="en-IN" dirty="0"/>
                    </a:p>
                  </a:txBody>
                  <a:tcPr>
                    <a:solidFill>
                      <a:srgbClr val="5EEC3C"/>
                    </a:solidFill>
                  </a:tcPr>
                </a:tc>
              </a:tr>
              <a:tr h="458115">
                <a:tc>
                  <a:txBody>
                    <a:bodyPr/>
                    <a:lstStyle/>
                    <a:p>
                      <a:pPr algn="ctr"/>
                      <a:r>
                        <a:rPr lang="en-US" dirty="0" smtClean="0"/>
                        <a:t>rusty</a:t>
                      </a:r>
                      <a:endParaRPr lang="en-IN" dirty="0"/>
                    </a:p>
                  </a:txBody>
                  <a:tcPr>
                    <a:solidFill>
                      <a:srgbClr val="5EEC3C"/>
                    </a:solidFill>
                  </a:tcPr>
                </a:tc>
                <a:tc>
                  <a:txBody>
                    <a:bodyPr/>
                    <a:lstStyle/>
                    <a:p>
                      <a:pPr algn="ctr"/>
                      <a:r>
                        <a:rPr lang="en-US" dirty="0" smtClean="0"/>
                        <a:t>10</a:t>
                      </a:r>
                      <a:endParaRPr lang="en-IN" dirty="0"/>
                    </a:p>
                  </a:txBody>
                  <a:tcPr>
                    <a:solidFill>
                      <a:srgbClr val="5EEC3C"/>
                    </a:solidFill>
                  </a:tcPr>
                </a:tc>
              </a:tr>
            </a:tbl>
          </a:graphicData>
        </a:graphic>
      </p:graphicFrame>
      <p:sp>
        <p:nvSpPr>
          <p:cNvPr id="8" name="TextBox 7"/>
          <p:cNvSpPr txBox="1"/>
          <p:nvPr/>
        </p:nvSpPr>
        <p:spPr>
          <a:xfrm>
            <a:off x="296260" y="1350110"/>
            <a:ext cx="7329840" cy="369332"/>
          </a:xfrm>
          <a:prstGeom prst="rect">
            <a:avLst/>
          </a:prstGeom>
          <a:noFill/>
        </p:spPr>
        <p:txBody>
          <a:bodyPr wrap="square" rtlCol="0">
            <a:spAutoFit/>
          </a:bodyPr>
          <a:lstStyle/>
          <a:p>
            <a:r>
              <a:rPr lang="en-US" b="1" u="sng" dirty="0" smtClean="0">
                <a:solidFill>
                  <a:srgbClr val="CC0099"/>
                </a:solidFill>
              </a:rPr>
              <a:t>Select </a:t>
            </a:r>
            <a:r>
              <a:rPr lang="en-US" b="1" u="sng" dirty="0" err="1" smtClean="0">
                <a:solidFill>
                  <a:srgbClr val="CC0099"/>
                </a:solidFill>
              </a:rPr>
              <a:t>sname</a:t>
            </a:r>
            <a:r>
              <a:rPr lang="en-US" b="1" u="sng" dirty="0" smtClean="0">
                <a:solidFill>
                  <a:srgbClr val="CC0099"/>
                </a:solidFill>
              </a:rPr>
              <a:t> and rating whose </a:t>
            </a:r>
            <a:r>
              <a:rPr lang="en-US" b="1" u="sng" smtClean="0">
                <a:solidFill>
                  <a:srgbClr val="CC0099"/>
                </a:solidFill>
              </a:rPr>
              <a:t>rating is </a:t>
            </a:r>
            <a:r>
              <a:rPr lang="en-US" b="1" u="sng" dirty="0" smtClean="0">
                <a:solidFill>
                  <a:srgbClr val="CC0099"/>
                </a:solidFill>
              </a:rPr>
              <a:t>greater than 8 from S2 table</a:t>
            </a:r>
            <a:endParaRPr lang="en-IN" b="1" u="sng" dirty="0">
              <a:solidFill>
                <a:srgbClr val="CC0099"/>
              </a:solidFill>
            </a:endParaRPr>
          </a:p>
        </p:txBody>
      </p:sp>
      <p:pic>
        <p:nvPicPr>
          <p:cNvPr id="3" name="Picture 2"/>
          <p:cNvPicPr>
            <a:picLocks noChangeAspect="1"/>
          </p:cNvPicPr>
          <p:nvPr/>
        </p:nvPicPr>
        <p:blipFill>
          <a:blip r:embed="rId2"/>
          <a:stretch>
            <a:fillRect/>
          </a:stretch>
        </p:blipFill>
        <p:spPr>
          <a:xfrm>
            <a:off x="4113885" y="4268618"/>
            <a:ext cx="4438650" cy="771525"/>
          </a:xfrm>
          <a:prstGeom prst="rect">
            <a:avLst/>
          </a:prstGeom>
        </p:spPr>
      </p:pic>
    </p:spTree>
    <p:extLst>
      <p:ext uri="{BB962C8B-B14F-4D97-AF65-F5344CB8AC3E}">
        <p14:creationId xmlns:p14="http://schemas.microsoft.com/office/powerpoint/2010/main" val="23680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lgn="just">
              <a:buNone/>
            </a:pPr>
            <a:r>
              <a:rPr lang="en-US" dirty="0" smtClean="0"/>
              <a:t>We </a:t>
            </a:r>
            <a:r>
              <a:rPr lang="en-US" dirty="0"/>
              <a:t>have designed the database, we need to store and retrieve data from the database, for this purpose we need to understand the concept of Relational algebra and </a:t>
            </a:r>
            <a:r>
              <a:rPr lang="en-US" dirty="0" smtClean="0"/>
              <a:t>Relational </a:t>
            </a:r>
            <a:r>
              <a:rPr lang="en-US" dirty="0"/>
              <a:t>calculus.</a:t>
            </a:r>
            <a:endParaRPr lang="en-IN" dirty="0"/>
          </a:p>
        </p:txBody>
      </p:sp>
    </p:spTree>
    <p:extLst>
      <p:ext uri="{BB962C8B-B14F-4D97-AF65-F5344CB8AC3E}">
        <p14:creationId xmlns:p14="http://schemas.microsoft.com/office/powerpoint/2010/main" val="2333622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rPr>
              <a:t>VI. Rename </a:t>
            </a:r>
            <a:r>
              <a:rPr lang="en-IN" b="1" dirty="0">
                <a:effectLst/>
              </a:rPr>
              <a:t>(</a:t>
            </a:r>
            <a:r>
              <a:rPr lang="el-GR" b="1" dirty="0">
                <a:effectLst/>
              </a:rPr>
              <a:t>ρ)</a:t>
            </a:r>
            <a:br>
              <a:rPr lang="el-GR" b="1" dirty="0">
                <a:effectLst/>
              </a:rPr>
            </a:br>
            <a:endParaRPr lang="en-IN" dirty="0"/>
          </a:p>
        </p:txBody>
      </p:sp>
      <p:sp>
        <p:nvSpPr>
          <p:cNvPr id="3" name="Content Placeholder 2"/>
          <p:cNvSpPr>
            <a:spLocks noGrp="1"/>
          </p:cNvSpPr>
          <p:nvPr>
            <p:ph idx="1"/>
          </p:nvPr>
        </p:nvSpPr>
        <p:spPr/>
        <p:txBody>
          <a:bodyPr/>
          <a:lstStyle/>
          <a:p>
            <a:pPr algn="just"/>
            <a:r>
              <a:rPr lang="en-US" dirty="0"/>
              <a:t>Rename (ρ) operation can be used to rename a relation or an attribute of a relation</a:t>
            </a:r>
            <a:r>
              <a:rPr lang="en-US" dirty="0" smtClean="0"/>
              <a:t>.</a:t>
            </a:r>
          </a:p>
          <a:p>
            <a:pPr marL="0" indent="0" algn="just">
              <a:buNone/>
            </a:pPr>
            <a:r>
              <a:rPr lang="en-US" b="1" dirty="0"/>
              <a:t>Rename (ρ) </a:t>
            </a:r>
          </a:p>
          <a:p>
            <a:pPr marL="0" indent="0">
              <a:buNone/>
            </a:pPr>
            <a:r>
              <a:rPr lang="en-US" b="1" dirty="0" smtClean="0"/>
              <a:t>Syntax</a:t>
            </a:r>
            <a:r>
              <a:rPr lang="en-US" b="1" dirty="0"/>
              <a:t>:</a:t>
            </a:r>
            <a:r>
              <a:rPr lang="en-US" dirty="0"/>
              <a:t/>
            </a:r>
            <a:br>
              <a:rPr lang="en-US" dirty="0"/>
            </a:br>
            <a:r>
              <a:rPr lang="en-US" b="1" dirty="0">
                <a:solidFill>
                  <a:srgbClr val="FE9202"/>
                </a:solidFill>
              </a:rPr>
              <a:t>ρ(</a:t>
            </a:r>
            <a:r>
              <a:rPr lang="en-US" b="1" dirty="0" err="1">
                <a:solidFill>
                  <a:srgbClr val="FE9202"/>
                </a:solidFill>
              </a:rPr>
              <a:t>new_relation_name</a:t>
            </a:r>
            <a:r>
              <a:rPr lang="en-US" b="1" dirty="0">
                <a:solidFill>
                  <a:srgbClr val="FE9202"/>
                </a:solidFill>
              </a:rPr>
              <a:t>, </a:t>
            </a:r>
            <a:r>
              <a:rPr lang="en-US" b="1" dirty="0" err="1">
                <a:solidFill>
                  <a:srgbClr val="FE9202"/>
                </a:solidFill>
              </a:rPr>
              <a:t>old_relation_name</a:t>
            </a:r>
            <a:r>
              <a:rPr lang="en-US" b="1" dirty="0">
                <a:solidFill>
                  <a:srgbClr val="FE9202"/>
                </a:solidFill>
              </a:rPr>
              <a:t>)</a:t>
            </a:r>
            <a:endParaRPr lang="en-IN" b="1" dirty="0">
              <a:solidFill>
                <a:srgbClr val="FE9202"/>
              </a:solidFill>
            </a:endParaRPr>
          </a:p>
        </p:txBody>
      </p:sp>
    </p:spTree>
    <p:extLst>
      <p:ext uri="{BB962C8B-B14F-4D97-AF65-F5344CB8AC3E}">
        <p14:creationId xmlns:p14="http://schemas.microsoft.com/office/powerpoint/2010/main" val="326329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Rename (</a:t>
            </a:r>
            <a:r>
              <a:rPr lang="el-GR" b="1" dirty="0">
                <a:effectLst/>
              </a:rPr>
              <a:t>ρ</a:t>
            </a:r>
            <a:r>
              <a:rPr lang="el-GR" b="1" dirty="0" smtClean="0">
                <a:effectLst/>
              </a:rPr>
              <a:t>)</a:t>
            </a:r>
            <a:r>
              <a:rPr lang="en-US" b="1" dirty="0" smtClean="0">
                <a:effectLst/>
              </a:rPr>
              <a:t>- Example</a:t>
            </a:r>
            <a:r>
              <a:rPr lang="el-GR" b="1" dirty="0">
                <a:effectLst/>
              </a:rPr>
              <a:t/>
            </a:r>
            <a:br>
              <a:rPr lang="el-GR" b="1" dirty="0">
                <a:effectLst/>
              </a:rPr>
            </a:br>
            <a:endParaRPr lang="en-IN" dirty="0"/>
          </a:p>
        </p:txBody>
      </p:sp>
      <p:sp>
        <p:nvSpPr>
          <p:cNvPr id="3" name="Content Placeholder 2"/>
          <p:cNvSpPr>
            <a:spLocks noGrp="1"/>
          </p:cNvSpPr>
          <p:nvPr>
            <p:ph idx="1"/>
          </p:nvPr>
        </p:nvSpPr>
        <p:spPr>
          <a:xfrm>
            <a:off x="143555" y="1197405"/>
            <a:ext cx="8856890" cy="3946095"/>
          </a:xfrm>
        </p:spPr>
        <p:txBody>
          <a:bodyPr/>
          <a:lstStyle/>
          <a:p>
            <a:pPr marL="0" indent="0" algn="just">
              <a:buNone/>
            </a:pPr>
            <a:r>
              <a:rPr lang="en-US" dirty="0"/>
              <a:t>Lets say we have a table customer, we are fetching customer names and we are renaming the resulted relation to CUST_NAMES</a:t>
            </a:r>
            <a:r>
              <a:rPr lang="en-US" dirty="0" smtClean="0"/>
              <a:t>.</a:t>
            </a:r>
          </a:p>
          <a:p>
            <a:pPr marL="0" indent="0" algn="just">
              <a:buNone/>
            </a:pPr>
            <a:endParaRPr lang="en-US" dirty="0" smtClean="0"/>
          </a:p>
          <a:p>
            <a:pPr marL="0" indent="0" algn="just">
              <a:buNone/>
            </a:pPr>
            <a:endParaRPr lang="en-IN" dirty="0"/>
          </a:p>
        </p:txBody>
      </p:sp>
      <p:graphicFrame>
        <p:nvGraphicFramePr>
          <p:cNvPr id="5" name="Table 4"/>
          <p:cNvGraphicFramePr>
            <a:graphicFrameLocks noGrp="1"/>
          </p:cNvGraphicFramePr>
          <p:nvPr/>
        </p:nvGraphicFramePr>
        <p:xfrm>
          <a:off x="754373" y="2571750"/>
          <a:ext cx="6566316" cy="2246885"/>
        </p:xfrm>
        <a:graphic>
          <a:graphicData uri="http://schemas.openxmlformats.org/drawingml/2006/table">
            <a:tbl>
              <a:tblPr firstRow="1" bandRow="1">
                <a:tableStyleId>{5C22544A-7EE6-4342-B048-85BDC9FD1C3A}</a:tableStyleId>
              </a:tblPr>
              <a:tblGrid>
                <a:gridCol w="2188772"/>
                <a:gridCol w="2188772"/>
                <a:gridCol w="2188772"/>
              </a:tblGrid>
              <a:tr h="370840">
                <a:tc>
                  <a:txBody>
                    <a:bodyPr/>
                    <a:lstStyle/>
                    <a:p>
                      <a:r>
                        <a:rPr lang="en-IN" sz="1800" b="1" kern="1200" dirty="0" err="1" smtClean="0">
                          <a:solidFill>
                            <a:schemeClr val="lt1"/>
                          </a:solidFill>
                          <a:effectLst/>
                          <a:latin typeface="+mn-lt"/>
                          <a:ea typeface="+mn-ea"/>
                          <a:cs typeface="+mn-cs"/>
                        </a:rPr>
                        <a:t>Customer_Id</a:t>
                      </a:r>
                      <a:r>
                        <a:rPr lang="en-IN" sz="1800" b="1" kern="1200" dirty="0" smtClean="0">
                          <a:solidFill>
                            <a:schemeClr val="lt1"/>
                          </a:solidFill>
                          <a:effectLst/>
                          <a:latin typeface="+mn-lt"/>
                          <a:ea typeface="+mn-ea"/>
                          <a:cs typeface="+mn-cs"/>
                        </a:rPr>
                        <a:t> </a:t>
                      </a:r>
                      <a:endParaRPr lang="en-IN" dirty="0"/>
                    </a:p>
                  </a:txBody>
                  <a:tcPr/>
                </a:tc>
                <a:tc>
                  <a:txBody>
                    <a:bodyPr/>
                    <a:lstStyle/>
                    <a:p>
                      <a:r>
                        <a:rPr lang="en-IN" sz="1800" b="1" kern="1200" dirty="0" err="1" smtClean="0">
                          <a:solidFill>
                            <a:schemeClr val="lt1"/>
                          </a:solidFill>
                          <a:effectLst/>
                          <a:latin typeface="+mn-lt"/>
                          <a:ea typeface="+mn-ea"/>
                          <a:cs typeface="+mn-cs"/>
                        </a:rPr>
                        <a:t>Customer_Name</a:t>
                      </a:r>
                      <a:endParaRPr lang="en-IN" dirty="0"/>
                    </a:p>
                  </a:txBody>
                  <a:tcPr/>
                </a:tc>
                <a:tc>
                  <a:txBody>
                    <a:bodyPr/>
                    <a:lstStyle/>
                    <a:p>
                      <a:r>
                        <a:rPr lang="en-IN" sz="1800" b="1" kern="1200" dirty="0" err="1" smtClean="0">
                          <a:solidFill>
                            <a:schemeClr val="lt1"/>
                          </a:solidFill>
                          <a:effectLst/>
                          <a:latin typeface="+mn-lt"/>
                          <a:ea typeface="+mn-ea"/>
                          <a:cs typeface="+mn-cs"/>
                        </a:rPr>
                        <a:t>Customer_City</a:t>
                      </a:r>
                      <a:endParaRPr lang="en-IN" dirty="0"/>
                    </a:p>
                  </a:txBody>
                  <a:tcPr/>
                </a:tc>
              </a:tr>
              <a:tr h="392685">
                <a:tc>
                  <a:txBody>
                    <a:bodyPr/>
                    <a:lstStyle/>
                    <a:p>
                      <a:r>
                        <a:rPr lang="en-IN" sz="1800" kern="1200" dirty="0" smtClean="0">
                          <a:solidFill>
                            <a:schemeClr val="dk1"/>
                          </a:solidFill>
                          <a:effectLst/>
                          <a:latin typeface="+mn-lt"/>
                          <a:ea typeface="+mn-ea"/>
                          <a:cs typeface="+mn-cs"/>
                        </a:rPr>
                        <a:t>C10100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Steve</a:t>
                      </a:r>
                      <a:endParaRPr lang="en-IN" dirty="0"/>
                    </a:p>
                  </a:txBody>
                  <a:tcPr/>
                </a:tc>
                <a:tc>
                  <a:txBody>
                    <a:bodyPr/>
                    <a:lstStyle/>
                    <a:p>
                      <a:r>
                        <a:rPr lang="en-IN" sz="1800" kern="1200" dirty="0" smtClean="0">
                          <a:solidFill>
                            <a:schemeClr val="dk1"/>
                          </a:solidFill>
                          <a:effectLst/>
                          <a:latin typeface="+mn-lt"/>
                          <a:ea typeface="+mn-ea"/>
                          <a:cs typeface="+mn-cs"/>
                        </a:rPr>
                        <a:t>Agra</a:t>
                      </a:r>
                      <a:endParaRPr lang="en-IN" dirty="0"/>
                    </a:p>
                  </a:txBody>
                  <a:tcPr/>
                </a:tc>
              </a:tr>
              <a:tr h="370840">
                <a:tc>
                  <a:txBody>
                    <a:bodyPr/>
                    <a:lstStyle/>
                    <a:p>
                      <a:r>
                        <a:rPr lang="en-IN" sz="1800" kern="1200" dirty="0" smtClean="0">
                          <a:solidFill>
                            <a:schemeClr val="dk1"/>
                          </a:solidFill>
                          <a:effectLst/>
                          <a:latin typeface="+mn-lt"/>
                          <a:ea typeface="+mn-ea"/>
                          <a:cs typeface="+mn-cs"/>
                        </a:rPr>
                        <a:t>C10111</a:t>
                      </a:r>
                      <a:endParaRPr lang="en-IN" dirty="0"/>
                    </a:p>
                  </a:txBody>
                  <a:tcPr/>
                </a:tc>
                <a:tc>
                  <a:txBody>
                    <a:bodyPr/>
                    <a:lstStyle/>
                    <a:p>
                      <a:r>
                        <a:rPr lang="en-US" dirty="0" smtClean="0"/>
                        <a:t>Raghu</a:t>
                      </a:r>
                      <a:endParaRPr lang="en-IN" dirty="0"/>
                    </a:p>
                  </a:txBody>
                  <a:tcPr/>
                </a:tc>
                <a:tc>
                  <a:txBody>
                    <a:bodyPr/>
                    <a:lstStyle/>
                    <a:p>
                      <a:r>
                        <a:rPr lang="en-IN" sz="1800" kern="1200" dirty="0" smtClean="0">
                          <a:solidFill>
                            <a:schemeClr val="dk1"/>
                          </a:solidFill>
                          <a:effectLst/>
                          <a:latin typeface="+mn-lt"/>
                          <a:ea typeface="+mn-ea"/>
                          <a:cs typeface="+mn-cs"/>
                        </a:rPr>
                        <a:t>Agra</a:t>
                      </a:r>
                      <a:endParaRPr lang="en-IN" dirty="0"/>
                    </a:p>
                  </a:txBody>
                  <a:tcPr/>
                </a:tc>
              </a:tr>
              <a:tr h="370840">
                <a:tc>
                  <a:txBody>
                    <a:bodyPr/>
                    <a:lstStyle/>
                    <a:p>
                      <a:r>
                        <a:rPr lang="en-IN" sz="1800" kern="1200" dirty="0" smtClean="0">
                          <a:solidFill>
                            <a:schemeClr val="dk1"/>
                          </a:solidFill>
                          <a:effectLst/>
                          <a:latin typeface="+mn-lt"/>
                          <a:ea typeface="+mn-ea"/>
                          <a:cs typeface="+mn-cs"/>
                        </a:rPr>
                        <a:t>C10115 </a:t>
                      </a:r>
                      <a:endParaRPr lang="en-IN" dirty="0"/>
                    </a:p>
                  </a:txBody>
                  <a:tcPr/>
                </a:tc>
                <a:tc>
                  <a:txBody>
                    <a:bodyPr/>
                    <a:lstStyle/>
                    <a:p>
                      <a:r>
                        <a:rPr lang="en-IN" sz="1800" kern="1200" dirty="0" err="1" smtClean="0">
                          <a:solidFill>
                            <a:schemeClr val="dk1"/>
                          </a:solidFill>
                          <a:effectLst/>
                          <a:latin typeface="+mn-lt"/>
                          <a:ea typeface="+mn-ea"/>
                          <a:cs typeface="+mn-cs"/>
                        </a:rPr>
                        <a:t>Chaitanya</a:t>
                      </a:r>
                      <a:endParaRPr lang="en-IN" dirty="0"/>
                    </a:p>
                  </a:txBody>
                  <a:tcPr/>
                </a:tc>
                <a:tc>
                  <a:txBody>
                    <a:bodyPr/>
                    <a:lstStyle/>
                    <a:p>
                      <a:r>
                        <a:rPr lang="en-IN" sz="1800" kern="1200" dirty="0" smtClean="0">
                          <a:solidFill>
                            <a:schemeClr val="dk1"/>
                          </a:solidFill>
                          <a:effectLst/>
                          <a:latin typeface="+mn-lt"/>
                          <a:ea typeface="+mn-ea"/>
                          <a:cs typeface="+mn-cs"/>
                        </a:rPr>
                        <a:t>Noida</a:t>
                      </a:r>
                      <a:endParaRPr lang="en-IN" dirty="0"/>
                    </a:p>
                  </a:txBody>
                  <a:tcPr/>
                </a:tc>
              </a:tr>
              <a:tr h="370840">
                <a:tc>
                  <a:txBody>
                    <a:bodyPr/>
                    <a:lstStyle/>
                    <a:p>
                      <a:r>
                        <a:rPr lang="en-IN" sz="1800" kern="1200" dirty="0" smtClean="0">
                          <a:solidFill>
                            <a:schemeClr val="dk1"/>
                          </a:solidFill>
                          <a:effectLst/>
                          <a:latin typeface="+mn-lt"/>
                          <a:ea typeface="+mn-ea"/>
                          <a:cs typeface="+mn-cs"/>
                        </a:rPr>
                        <a:t>C10117</a:t>
                      </a:r>
                      <a:endParaRPr lang="en-IN" dirty="0"/>
                    </a:p>
                  </a:txBody>
                  <a:tcPr/>
                </a:tc>
                <a:tc>
                  <a:txBody>
                    <a:bodyPr/>
                    <a:lstStyle/>
                    <a:p>
                      <a:r>
                        <a:rPr lang="en-IN" sz="1800" kern="1200" dirty="0" err="1" smtClean="0">
                          <a:solidFill>
                            <a:schemeClr val="dk1"/>
                          </a:solidFill>
                          <a:effectLst/>
                          <a:latin typeface="+mn-lt"/>
                          <a:ea typeface="+mn-ea"/>
                          <a:cs typeface="+mn-cs"/>
                        </a:rPr>
                        <a:t>Ajeet</a:t>
                      </a:r>
                      <a:r>
                        <a:rPr lang="en-IN" sz="1800" kern="1200" dirty="0" smtClean="0">
                          <a:solidFill>
                            <a:schemeClr val="dk1"/>
                          </a:solidFill>
                          <a:effectLst/>
                          <a:latin typeface="+mn-lt"/>
                          <a:ea typeface="+mn-ea"/>
                          <a:cs typeface="+mn-cs"/>
                        </a:rPr>
                        <a:t> </a:t>
                      </a:r>
                      <a:endParaRPr lang="en-IN" dirty="0"/>
                    </a:p>
                  </a:txBody>
                  <a:tcPr/>
                </a:tc>
                <a:tc>
                  <a:txBody>
                    <a:bodyPr/>
                    <a:lstStyle/>
                    <a:p>
                      <a:r>
                        <a:rPr lang="en-IN" sz="1800" kern="1200" dirty="0" smtClean="0">
                          <a:solidFill>
                            <a:schemeClr val="dk1"/>
                          </a:solidFill>
                          <a:effectLst/>
                          <a:latin typeface="+mn-lt"/>
                          <a:ea typeface="+mn-ea"/>
                          <a:cs typeface="+mn-cs"/>
                        </a:rPr>
                        <a:t>Delhi</a:t>
                      </a:r>
                      <a:endParaRPr lang="en-IN" dirty="0"/>
                    </a:p>
                  </a:txBody>
                  <a:tcPr/>
                </a:tc>
              </a:tr>
              <a:tr h="370840">
                <a:tc>
                  <a:txBody>
                    <a:bodyPr/>
                    <a:lstStyle/>
                    <a:p>
                      <a:r>
                        <a:rPr lang="en-IN" sz="1800" kern="1200" dirty="0" smtClean="0">
                          <a:solidFill>
                            <a:schemeClr val="dk1"/>
                          </a:solidFill>
                          <a:effectLst/>
                          <a:latin typeface="+mn-lt"/>
                          <a:ea typeface="+mn-ea"/>
                          <a:cs typeface="+mn-cs"/>
                        </a:rPr>
                        <a:t>C10118 </a:t>
                      </a:r>
                      <a:endParaRPr lang="en-IN" dirty="0"/>
                    </a:p>
                  </a:txBody>
                  <a:tcPr/>
                </a:tc>
                <a:tc>
                  <a:txBody>
                    <a:bodyPr/>
                    <a:lstStyle/>
                    <a:p>
                      <a:r>
                        <a:rPr lang="en-IN" sz="1800" kern="1200" dirty="0" smtClean="0">
                          <a:solidFill>
                            <a:schemeClr val="dk1"/>
                          </a:solidFill>
                          <a:effectLst/>
                          <a:latin typeface="+mn-lt"/>
                          <a:ea typeface="+mn-ea"/>
                          <a:cs typeface="+mn-cs"/>
                        </a:rPr>
                        <a:t>Carl</a:t>
                      </a:r>
                      <a:endParaRPr lang="en-IN" dirty="0"/>
                    </a:p>
                  </a:txBody>
                  <a:tcPr/>
                </a:tc>
                <a:tc>
                  <a:txBody>
                    <a:bodyPr/>
                    <a:lstStyle/>
                    <a:p>
                      <a:r>
                        <a:rPr lang="en-IN" sz="1800" kern="1200" dirty="0" smtClean="0">
                          <a:solidFill>
                            <a:schemeClr val="dk1"/>
                          </a:solidFill>
                          <a:effectLst/>
                          <a:latin typeface="+mn-lt"/>
                          <a:ea typeface="+mn-ea"/>
                          <a:cs typeface="+mn-cs"/>
                        </a:rPr>
                        <a:t>Delhi</a:t>
                      </a:r>
                      <a:endParaRPr lang="en-IN" dirty="0"/>
                    </a:p>
                  </a:txBody>
                  <a:tcPr/>
                </a:tc>
              </a:tr>
            </a:tbl>
          </a:graphicData>
        </a:graphic>
      </p:graphicFrame>
    </p:spTree>
    <p:extLst>
      <p:ext uri="{BB962C8B-B14F-4D97-AF65-F5344CB8AC3E}">
        <p14:creationId xmlns:p14="http://schemas.microsoft.com/office/powerpoint/2010/main" val="1038335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Rename (</a:t>
            </a:r>
            <a:r>
              <a:rPr lang="el-GR" b="1" dirty="0">
                <a:effectLst/>
              </a:rPr>
              <a:t>ρ)</a:t>
            </a:r>
            <a:r>
              <a:rPr lang="en-US" b="1" dirty="0">
                <a:effectLst/>
              </a:rPr>
              <a:t>- Example</a:t>
            </a:r>
            <a:endParaRPr lang="en-IN" dirty="0"/>
          </a:p>
        </p:txBody>
      </p:sp>
      <p:sp>
        <p:nvSpPr>
          <p:cNvPr id="3" name="Content Placeholder 2"/>
          <p:cNvSpPr>
            <a:spLocks noGrp="1"/>
          </p:cNvSpPr>
          <p:nvPr>
            <p:ph idx="1"/>
          </p:nvPr>
        </p:nvSpPr>
        <p:spPr/>
        <p:txBody>
          <a:bodyPr/>
          <a:lstStyle/>
          <a:p>
            <a:pPr marL="0" indent="0">
              <a:buNone/>
            </a:pPr>
            <a:r>
              <a:rPr lang="en-IN" b="1" dirty="0"/>
              <a:t>Query</a:t>
            </a:r>
            <a:r>
              <a:rPr lang="en-IN" b="1" dirty="0" smtClean="0"/>
              <a:t>:</a:t>
            </a:r>
          </a:p>
          <a:p>
            <a:pPr marL="0" indent="0">
              <a:buNone/>
            </a:pPr>
            <a:r>
              <a:rPr lang="el-GR" sz="2000" b="1" dirty="0"/>
              <a:t>ρ(</a:t>
            </a:r>
            <a:r>
              <a:rPr lang="en-IN" sz="2000" b="1" dirty="0"/>
              <a:t>CUST_NAMES, ∏(</a:t>
            </a:r>
            <a:r>
              <a:rPr lang="en-IN" sz="2000" b="1" dirty="0" err="1"/>
              <a:t>Customer_Name</a:t>
            </a:r>
            <a:r>
              <a:rPr lang="en-IN" sz="2000" b="1" dirty="0"/>
              <a:t>)(CUSTOMER</a:t>
            </a:r>
            <a:r>
              <a:rPr lang="en-IN" sz="2000" b="1" dirty="0" smtClean="0"/>
              <a:t>))</a:t>
            </a:r>
          </a:p>
          <a:p>
            <a:pPr marL="0" indent="0">
              <a:buNone/>
            </a:pPr>
            <a:endParaRPr lang="en-IN" sz="2000" b="1" dirty="0" smtClean="0"/>
          </a:p>
          <a:p>
            <a:pPr marL="0" indent="0">
              <a:buNone/>
            </a:pPr>
            <a:endParaRPr lang="en-US" b="1" dirty="0"/>
          </a:p>
          <a:p>
            <a:pPr marL="0" indent="0">
              <a:buNone/>
            </a:pPr>
            <a:endParaRPr lang="en-IN" b="1" dirty="0" smtClean="0"/>
          </a:p>
          <a:p>
            <a:endParaRPr lang="en-IN" dirty="0"/>
          </a:p>
        </p:txBody>
      </p:sp>
      <p:graphicFrame>
        <p:nvGraphicFramePr>
          <p:cNvPr id="5" name="Table 4"/>
          <p:cNvGraphicFramePr>
            <a:graphicFrameLocks noGrp="1"/>
          </p:cNvGraphicFramePr>
          <p:nvPr/>
        </p:nvGraphicFramePr>
        <p:xfrm>
          <a:off x="1059785" y="2419045"/>
          <a:ext cx="2437180" cy="2194560"/>
        </p:xfrm>
        <a:graphic>
          <a:graphicData uri="http://schemas.openxmlformats.org/drawingml/2006/table">
            <a:tbl>
              <a:tblPr firstRow="1" bandRow="1">
                <a:tableStyleId>{5C22544A-7EE6-4342-B048-85BDC9FD1C3A}</a:tableStyleId>
              </a:tblPr>
              <a:tblGrid>
                <a:gridCol w="2437180"/>
              </a:tblGrid>
              <a:tr h="301916">
                <a:tc>
                  <a:txBody>
                    <a:bodyPr/>
                    <a:lstStyle/>
                    <a:p>
                      <a:r>
                        <a:rPr lang="en-IN" sz="1800" b="1" dirty="0" smtClean="0"/>
                        <a:t>CUST_NAMES</a:t>
                      </a:r>
                      <a:endParaRPr lang="en-IN" dirty="0"/>
                    </a:p>
                  </a:txBody>
                  <a:tcPr/>
                </a:tc>
              </a:tr>
              <a:tr h="306109">
                <a:tc>
                  <a:txBody>
                    <a:bodyPr/>
                    <a:lstStyle/>
                    <a:p>
                      <a:r>
                        <a:rPr lang="en-IN" sz="1800" kern="1200" dirty="0" smtClean="0">
                          <a:solidFill>
                            <a:schemeClr val="dk1"/>
                          </a:solidFill>
                          <a:effectLst/>
                          <a:latin typeface="+mn-lt"/>
                          <a:ea typeface="+mn-ea"/>
                          <a:cs typeface="+mn-cs"/>
                        </a:rPr>
                        <a:t>Steve</a:t>
                      </a:r>
                      <a:endParaRPr lang="en-IN" dirty="0"/>
                    </a:p>
                  </a:txBody>
                  <a:tcPr/>
                </a:tc>
              </a:tr>
              <a:tr h="306109">
                <a:tc>
                  <a:txBody>
                    <a:bodyPr/>
                    <a:lstStyle/>
                    <a:p>
                      <a:r>
                        <a:rPr lang="en-IN" sz="1800" kern="1200" dirty="0" smtClean="0">
                          <a:solidFill>
                            <a:schemeClr val="dk1"/>
                          </a:solidFill>
                          <a:effectLst/>
                          <a:latin typeface="+mn-lt"/>
                          <a:ea typeface="+mn-ea"/>
                          <a:cs typeface="+mn-cs"/>
                        </a:rPr>
                        <a:t>Raghu</a:t>
                      </a:r>
                      <a:endParaRPr lang="en-IN" dirty="0"/>
                    </a:p>
                  </a:txBody>
                  <a:tcPr/>
                </a:tc>
              </a:tr>
              <a:tr h="306109">
                <a:tc>
                  <a:txBody>
                    <a:bodyPr/>
                    <a:lstStyle/>
                    <a:p>
                      <a:r>
                        <a:rPr lang="en-IN" sz="1800" kern="1200" dirty="0" err="1" smtClean="0">
                          <a:solidFill>
                            <a:schemeClr val="dk1"/>
                          </a:solidFill>
                          <a:effectLst/>
                          <a:latin typeface="+mn-lt"/>
                          <a:ea typeface="+mn-ea"/>
                          <a:cs typeface="+mn-cs"/>
                        </a:rPr>
                        <a:t>Chaitanya</a:t>
                      </a:r>
                      <a:endParaRPr lang="en-IN" dirty="0"/>
                    </a:p>
                  </a:txBody>
                  <a:tcPr/>
                </a:tc>
              </a:tr>
              <a:tr h="306109">
                <a:tc>
                  <a:txBody>
                    <a:bodyPr/>
                    <a:lstStyle/>
                    <a:p>
                      <a:r>
                        <a:rPr lang="en-IN" sz="1800" kern="1200" dirty="0" err="1" smtClean="0">
                          <a:solidFill>
                            <a:schemeClr val="dk1"/>
                          </a:solidFill>
                          <a:effectLst/>
                          <a:latin typeface="+mn-lt"/>
                          <a:ea typeface="+mn-ea"/>
                          <a:cs typeface="+mn-cs"/>
                        </a:rPr>
                        <a:t>Ajeet</a:t>
                      </a:r>
                      <a:endParaRPr lang="en-IN" dirty="0"/>
                    </a:p>
                  </a:txBody>
                  <a:tcPr/>
                </a:tc>
              </a:tr>
              <a:tr h="306109">
                <a:tc>
                  <a:txBody>
                    <a:bodyPr/>
                    <a:lstStyle/>
                    <a:p>
                      <a:r>
                        <a:rPr lang="en-IN" sz="1800" kern="1200" dirty="0" smtClean="0">
                          <a:solidFill>
                            <a:schemeClr val="dk1"/>
                          </a:solidFill>
                          <a:effectLst/>
                          <a:latin typeface="+mn-lt"/>
                          <a:ea typeface="+mn-ea"/>
                          <a:cs typeface="+mn-cs"/>
                        </a:rPr>
                        <a:t>Carl</a:t>
                      </a:r>
                      <a:endParaRPr lang="en-IN" dirty="0"/>
                    </a:p>
                  </a:txBody>
                  <a:tcPr/>
                </a:tc>
              </a:tr>
            </a:tbl>
          </a:graphicData>
        </a:graphic>
      </p:graphicFrame>
    </p:spTree>
    <p:extLst>
      <p:ext uri="{BB962C8B-B14F-4D97-AF65-F5344CB8AC3E}">
        <p14:creationId xmlns:p14="http://schemas.microsoft.com/office/powerpoint/2010/main" val="315866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Query Language</a:t>
            </a:r>
            <a:br>
              <a:rPr lang="en-IN" b="1" dirty="0">
                <a:effectLst/>
              </a:rPr>
            </a:br>
            <a:endParaRPr lang="en-IN" dirty="0"/>
          </a:p>
        </p:txBody>
      </p:sp>
      <p:sp>
        <p:nvSpPr>
          <p:cNvPr id="3" name="Content Placeholder 2"/>
          <p:cNvSpPr>
            <a:spLocks noGrp="1"/>
          </p:cNvSpPr>
          <p:nvPr>
            <p:ph idx="1"/>
          </p:nvPr>
        </p:nvSpPr>
        <p:spPr>
          <a:xfrm>
            <a:off x="143555" y="1350110"/>
            <a:ext cx="8551481" cy="3512213"/>
          </a:xfrm>
        </p:spPr>
        <p:txBody>
          <a:bodyPr/>
          <a:lstStyle/>
          <a:p>
            <a:pPr marL="0" indent="0">
              <a:buNone/>
            </a:pPr>
            <a:r>
              <a:rPr lang="en-US" sz="1600" dirty="0"/>
              <a:t>In simple words, a Language which is used to store and retrieve data from database is known as query language. For example – </a:t>
            </a:r>
            <a:r>
              <a:rPr lang="en-US" sz="1600" b="1" dirty="0"/>
              <a:t>SQL</a:t>
            </a:r>
            <a:endParaRPr lang="en-US" sz="1600" dirty="0"/>
          </a:p>
          <a:p>
            <a:pPr marL="0" indent="0">
              <a:buNone/>
            </a:pPr>
            <a:r>
              <a:rPr lang="en-US" sz="1600" b="1" dirty="0"/>
              <a:t>There are two types of query language:</a:t>
            </a:r>
            <a:br>
              <a:rPr lang="en-US" sz="1600" b="1" dirty="0"/>
            </a:br>
            <a:r>
              <a:rPr lang="en-US" sz="1600" dirty="0"/>
              <a:t>1.Procedural Query language</a:t>
            </a:r>
            <a:br>
              <a:rPr lang="en-US" sz="1600" dirty="0"/>
            </a:br>
            <a:r>
              <a:rPr lang="en-US" sz="1600" dirty="0"/>
              <a:t>2.Non-procedural query language</a:t>
            </a:r>
          </a:p>
          <a:p>
            <a:endParaRPr lang="en-IN" sz="1600" dirty="0"/>
          </a:p>
        </p:txBody>
      </p:sp>
      <p:pic>
        <p:nvPicPr>
          <p:cNvPr id="4" name="Picture 3"/>
          <p:cNvPicPr>
            <a:picLocks noChangeAspect="1"/>
          </p:cNvPicPr>
          <p:nvPr/>
        </p:nvPicPr>
        <p:blipFill>
          <a:blip r:embed="rId2"/>
          <a:stretch>
            <a:fillRect/>
          </a:stretch>
        </p:blipFill>
        <p:spPr>
          <a:xfrm>
            <a:off x="123520" y="2900173"/>
            <a:ext cx="4295775" cy="1962150"/>
          </a:xfrm>
          <a:prstGeom prst="rect">
            <a:avLst/>
          </a:prstGeom>
        </p:spPr>
      </p:pic>
      <p:pic>
        <p:nvPicPr>
          <p:cNvPr id="5" name="Picture 4"/>
          <p:cNvPicPr>
            <a:picLocks noChangeAspect="1"/>
          </p:cNvPicPr>
          <p:nvPr/>
        </p:nvPicPr>
        <p:blipFill>
          <a:blip r:embed="rId3"/>
          <a:stretch>
            <a:fillRect/>
          </a:stretch>
        </p:blipFill>
        <p:spPr>
          <a:xfrm>
            <a:off x="4877410" y="1889665"/>
            <a:ext cx="3817625" cy="3278067"/>
          </a:xfrm>
          <a:prstGeom prst="rect">
            <a:avLst/>
          </a:prstGeom>
        </p:spPr>
      </p:pic>
    </p:spTree>
    <p:extLst>
      <p:ext uri="{BB962C8B-B14F-4D97-AF65-F5344CB8AC3E}">
        <p14:creationId xmlns:p14="http://schemas.microsoft.com/office/powerpoint/2010/main" val="7497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1. Procedural Query language:</a:t>
            </a:r>
            <a:br>
              <a:rPr lang="en-IN" b="1" dirty="0">
                <a:effectLst/>
              </a:rPr>
            </a:b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In procedural query language, user instructs the system to perform a series of operations to produce the desired results. Here users tells what data to be retrieved from database and how to retrieve it</a:t>
            </a:r>
            <a:r>
              <a:rPr lang="en-US" dirty="0" smtClean="0"/>
              <a:t>.</a:t>
            </a:r>
            <a:endParaRPr lang="en-US" dirty="0"/>
          </a:p>
          <a:p>
            <a:pPr algn="just"/>
            <a:r>
              <a:rPr lang="en-US" b="1" dirty="0"/>
              <a:t>For example –</a:t>
            </a:r>
            <a:r>
              <a:rPr lang="en-US" dirty="0"/>
              <a:t> </a:t>
            </a:r>
            <a:r>
              <a:rPr lang="en-US" dirty="0">
                <a:solidFill>
                  <a:srgbClr val="990099"/>
                </a:solidFill>
              </a:rPr>
              <a:t>Let’s take a real world example to understand the procedural language, you are asking your younger brother to make a cup of tea, if you are just telling him to make a tea and not telling the process then it is a non-procedural language, however if you are telling the step by step process like switch on the stove, boil the water, add milk etc. then it is a procedural language.</a:t>
            </a:r>
          </a:p>
          <a:p>
            <a:pPr algn="just"/>
            <a:endParaRPr lang="en-IN" dirty="0"/>
          </a:p>
        </p:txBody>
      </p:sp>
    </p:spTree>
    <p:extLst>
      <p:ext uri="{BB962C8B-B14F-4D97-AF65-F5344CB8AC3E}">
        <p14:creationId xmlns:p14="http://schemas.microsoft.com/office/powerpoint/2010/main" val="297235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2. Non-procedural query language:</a:t>
            </a:r>
            <a:br>
              <a:rPr lang="en-IN" b="1" dirty="0">
                <a:effectLst/>
              </a:rPr>
            </a:br>
            <a:endParaRPr lang="en-IN" dirty="0"/>
          </a:p>
        </p:txBody>
      </p:sp>
      <p:sp>
        <p:nvSpPr>
          <p:cNvPr id="3" name="Content Placeholder 2"/>
          <p:cNvSpPr>
            <a:spLocks noGrp="1"/>
          </p:cNvSpPr>
          <p:nvPr>
            <p:ph idx="1"/>
          </p:nvPr>
        </p:nvSpPr>
        <p:spPr/>
        <p:txBody>
          <a:bodyPr/>
          <a:lstStyle/>
          <a:p>
            <a:pPr algn="just"/>
            <a:r>
              <a:rPr lang="en-US" dirty="0"/>
              <a:t>In Non-procedural query language, user instructs the system to produce the desired result without telling the step by step process. Here users tells what data to be retrieved from database but doesn’t tell how to retrieve it.</a:t>
            </a:r>
            <a:endParaRPr lang="en-IN" dirty="0"/>
          </a:p>
        </p:txBody>
      </p:sp>
    </p:spTree>
    <p:extLst>
      <p:ext uri="{BB962C8B-B14F-4D97-AF65-F5344CB8AC3E}">
        <p14:creationId xmlns:p14="http://schemas.microsoft.com/office/powerpoint/2010/main" val="193972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Relational Algebra </a:t>
            </a:r>
          </a:p>
        </p:txBody>
      </p:sp>
      <p:sp>
        <p:nvSpPr>
          <p:cNvPr id="3" name="Content Placeholder 2">
            <a:extLst>
              <a:ext uri="{FF2B5EF4-FFF2-40B4-BE49-F238E27FC236}">
                <a16:creationId xmlns="" xmlns:a16="http://schemas.microsoft.com/office/drawing/2014/main" id="{1B19CF09-37FF-43BB-AC5F-9D9385D26B5A}"/>
              </a:ext>
            </a:extLst>
          </p:cNvPr>
          <p:cNvSpPr>
            <a:spLocks noGrp="1"/>
          </p:cNvSpPr>
          <p:nvPr>
            <p:ph idx="1"/>
          </p:nvPr>
        </p:nvSpPr>
        <p:spPr/>
        <p:txBody>
          <a:bodyPr>
            <a:normAutofit/>
          </a:bodyPr>
          <a:lstStyle/>
          <a:p>
            <a:pPr algn="just"/>
            <a:r>
              <a:rPr lang="en-US" dirty="0"/>
              <a:t>Relational algebra is a </a:t>
            </a:r>
            <a:r>
              <a:rPr lang="en-US" b="1" dirty="0">
                <a:solidFill>
                  <a:schemeClr val="accent6">
                    <a:lumMod val="75000"/>
                  </a:schemeClr>
                </a:solidFill>
              </a:rPr>
              <a:t>procedural query language. </a:t>
            </a:r>
          </a:p>
          <a:p>
            <a:pPr algn="just"/>
            <a:endParaRPr lang="en-US" dirty="0"/>
          </a:p>
          <a:p>
            <a:pPr algn="just"/>
            <a:r>
              <a:rPr lang="en-US" dirty="0" smtClean="0"/>
              <a:t>It takes </a:t>
            </a:r>
            <a:r>
              <a:rPr lang="en-US" dirty="0"/>
              <a:t>r</a:t>
            </a:r>
            <a:r>
              <a:rPr lang="en-US" dirty="0" smtClean="0"/>
              <a:t>elation </a:t>
            </a:r>
            <a:r>
              <a:rPr lang="en-US" dirty="0"/>
              <a:t>as input and generate relation as output. </a:t>
            </a:r>
            <a:endParaRPr lang="en-US" dirty="0" smtClean="0"/>
          </a:p>
          <a:p>
            <a:pPr algn="just"/>
            <a:r>
              <a:rPr lang="en-US" dirty="0" smtClean="0"/>
              <a:t>Relational </a:t>
            </a:r>
            <a:r>
              <a:rPr lang="en-US" dirty="0"/>
              <a:t>algebra mainly provides theoretical foundation for relational databases and SQL</a:t>
            </a:r>
            <a:r>
              <a:rPr lang="en-US" dirty="0" smtClean="0"/>
              <a:t>.</a:t>
            </a:r>
          </a:p>
        </p:txBody>
      </p:sp>
    </p:spTree>
    <p:extLst>
      <p:ext uri="{BB962C8B-B14F-4D97-AF65-F5344CB8AC3E}">
        <p14:creationId xmlns:p14="http://schemas.microsoft.com/office/powerpoint/2010/main" val="424775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Relational Algebra </a:t>
            </a:r>
            <a:endParaRPr lang="en-IN" dirty="0"/>
          </a:p>
        </p:txBody>
      </p:sp>
      <p:sp>
        <p:nvSpPr>
          <p:cNvPr id="3" name="Content Placeholder 2"/>
          <p:cNvSpPr>
            <a:spLocks noGrp="1"/>
          </p:cNvSpPr>
          <p:nvPr>
            <p:ph idx="1"/>
          </p:nvPr>
        </p:nvSpPr>
        <p:spPr/>
        <p:txBody>
          <a:bodyPr/>
          <a:lstStyle/>
          <a:p>
            <a:r>
              <a:rPr lang="en-US" dirty="0"/>
              <a:t>It uses operators to perform queries</a:t>
            </a:r>
            <a:r>
              <a:rPr lang="en-US" dirty="0" smtClean="0"/>
              <a:t>.</a:t>
            </a:r>
          </a:p>
          <a:p>
            <a:endParaRPr lang="en-IN" dirty="0"/>
          </a:p>
          <a:p>
            <a:r>
              <a:rPr lang="en-US" dirty="0"/>
              <a:t>An operator can be either </a:t>
            </a:r>
            <a:r>
              <a:rPr lang="en-US" b="1" dirty="0"/>
              <a:t>unary</a:t>
            </a:r>
            <a:r>
              <a:rPr lang="en-US" dirty="0"/>
              <a:t> or </a:t>
            </a:r>
            <a:r>
              <a:rPr lang="en-US" b="1" dirty="0"/>
              <a:t>binary</a:t>
            </a:r>
            <a:r>
              <a:rPr lang="en-US" dirty="0"/>
              <a:t>. </a:t>
            </a:r>
            <a:endParaRPr lang="en-IN" dirty="0"/>
          </a:p>
        </p:txBody>
      </p:sp>
    </p:spTree>
    <p:extLst>
      <p:ext uri="{BB962C8B-B14F-4D97-AF65-F5344CB8AC3E}">
        <p14:creationId xmlns:p14="http://schemas.microsoft.com/office/powerpoint/2010/main" val="268558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Relational Algebra </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 fundamental operations of relational algebra are as follows −</a:t>
            </a:r>
          </a:p>
          <a:p>
            <a:r>
              <a:rPr lang="en-US" b="1" dirty="0">
                <a:solidFill>
                  <a:srgbClr val="FE9202"/>
                </a:solidFill>
              </a:rPr>
              <a:t>Select</a:t>
            </a:r>
          </a:p>
          <a:p>
            <a:r>
              <a:rPr lang="en-US" b="1" dirty="0">
                <a:solidFill>
                  <a:srgbClr val="FE9202"/>
                </a:solidFill>
              </a:rPr>
              <a:t>Project</a:t>
            </a:r>
          </a:p>
          <a:p>
            <a:r>
              <a:rPr lang="en-US" b="1" dirty="0" smtClean="0">
                <a:solidFill>
                  <a:srgbClr val="FE9202"/>
                </a:solidFill>
              </a:rPr>
              <a:t>Union</a:t>
            </a:r>
          </a:p>
          <a:p>
            <a:r>
              <a:rPr lang="en-US" b="1" dirty="0" smtClean="0">
                <a:solidFill>
                  <a:srgbClr val="FE9202"/>
                </a:solidFill>
              </a:rPr>
              <a:t>Intersection</a:t>
            </a:r>
            <a:endParaRPr lang="en-US" b="1" dirty="0">
              <a:solidFill>
                <a:srgbClr val="FE9202"/>
              </a:solidFill>
            </a:endParaRPr>
          </a:p>
          <a:p>
            <a:r>
              <a:rPr lang="en-US" b="1" dirty="0">
                <a:solidFill>
                  <a:srgbClr val="FE9202"/>
                </a:solidFill>
              </a:rPr>
              <a:t>Set </a:t>
            </a:r>
            <a:r>
              <a:rPr lang="en-US" b="1" dirty="0" smtClean="0">
                <a:solidFill>
                  <a:srgbClr val="FE9202"/>
                </a:solidFill>
              </a:rPr>
              <a:t>difference</a:t>
            </a:r>
            <a:endParaRPr lang="en-US" b="1" dirty="0">
              <a:solidFill>
                <a:srgbClr val="FE9202"/>
              </a:solidFill>
            </a:endParaRPr>
          </a:p>
          <a:p>
            <a:r>
              <a:rPr lang="en-US" b="1" dirty="0">
                <a:solidFill>
                  <a:srgbClr val="FE9202"/>
                </a:solidFill>
              </a:rPr>
              <a:t>Cartesian product</a:t>
            </a:r>
          </a:p>
          <a:p>
            <a:r>
              <a:rPr lang="en-US" b="1" dirty="0" smtClean="0">
                <a:solidFill>
                  <a:srgbClr val="FE9202"/>
                </a:solidFill>
              </a:rPr>
              <a:t>Rename</a:t>
            </a:r>
          </a:p>
          <a:p>
            <a:r>
              <a:rPr lang="en-US" b="1" dirty="0" smtClean="0">
                <a:solidFill>
                  <a:srgbClr val="FE9202"/>
                </a:solidFill>
              </a:rPr>
              <a:t>Division</a:t>
            </a:r>
          </a:p>
          <a:p>
            <a:r>
              <a:rPr lang="en-US" b="1" dirty="0" smtClean="0">
                <a:solidFill>
                  <a:srgbClr val="FE9202"/>
                </a:solidFill>
              </a:rPr>
              <a:t>Join</a:t>
            </a:r>
            <a:endParaRPr lang="en-US" b="1" dirty="0">
              <a:solidFill>
                <a:srgbClr val="FE9202"/>
              </a:solidFill>
            </a:endParaRPr>
          </a:p>
          <a:p>
            <a:endParaRPr lang="en-IN" dirty="0"/>
          </a:p>
        </p:txBody>
      </p:sp>
    </p:spTree>
    <p:extLst>
      <p:ext uri="{BB962C8B-B14F-4D97-AF65-F5344CB8AC3E}">
        <p14:creationId xmlns:p14="http://schemas.microsoft.com/office/powerpoint/2010/main" val="256105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On-screen Show (16:9)</PresentationFormat>
  <Paragraphs>598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Roboto</vt:lpstr>
      <vt:lpstr>Times New Roman</vt:lpstr>
      <vt:lpstr>Office Theme</vt:lpstr>
      <vt:lpstr>  Relational Algebra</vt:lpstr>
      <vt:lpstr>Contents</vt:lpstr>
      <vt:lpstr>Introduction</vt:lpstr>
      <vt:lpstr>Query Language </vt:lpstr>
      <vt:lpstr>1. Procedural Query language: </vt:lpstr>
      <vt:lpstr>2. Non-procedural query language: </vt:lpstr>
      <vt:lpstr>Relational Algebra </vt:lpstr>
      <vt:lpstr>Relational Algebra </vt:lpstr>
      <vt:lpstr>Relational Algebra </vt:lpstr>
      <vt:lpstr>Relational Algebra </vt:lpstr>
      <vt:lpstr>Relational Algebra </vt:lpstr>
      <vt:lpstr>I. Union operation (υ)</vt:lpstr>
      <vt:lpstr>Union-Example</vt:lpstr>
      <vt:lpstr>Question Time:</vt:lpstr>
      <vt:lpstr>II. Set Difference</vt:lpstr>
      <vt:lpstr>Set Difference-Example</vt:lpstr>
      <vt:lpstr>Question Time:</vt:lpstr>
      <vt:lpstr>III. Cartesian Product</vt:lpstr>
      <vt:lpstr>Example-Cartesian product (X)</vt:lpstr>
      <vt:lpstr>Question Time:</vt:lpstr>
      <vt:lpstr>IV. Select</vt:lpstr>
      <vt:lpstr>Select</vt:lpstr>
      <vt:lpstr>Select</vt:lpstr>
      <vt:lpstr>Select</vt:lpstr>
      <vt:lpstr>Select- Example</vt:lpstr>
      <vt:lpstr>Question Time:</vt:lpstr>
      <vt:lpstr>V. Project</vt:lpstr>
      <vt:lpstr>Example-Project Operator (∏)</vt:lpstr>
      <vt:lpstr>Question Time:</vt:lpstr>
      <vt:lpstr>VI. Rename (ρ) </vt:lpstr>
      <vt:lpstr>Rename (ρ)- Example </vt:lpstr>
      <vt:lpstr>Rename (ρ)-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2023-09-24T15:38:53Z</dcterms:modified>
</cp:coreProperties>
</file>