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0"/>
  </p:notesMasterIdLst>
  <p:handoutMasterIdLst>
    <p:handoutMasterId r:id="rId31"/>
  </p:handoutMasterIdLst>
  <p:sldIdLst>
    <p:sldId id="256" r:id="rId2"/>
    <p:sldId id="311" r:id="rId3"/>
    <p:sldId id="337" r:id="rId4"/>
    <p:sldId id="342" r:id="rId5"/>
    <p:sldId id="350" r:id="rId6"/>
    <p:sldId id="343" r:id="rId7"/>
    <p:sldId id="349" r:id="rId8"/>
    <p:sldId id="344" r:id="rId9"/>
    <p:sldId id="345" r:id="rId10"/>
    <p:sldId id="365" r:id="rId11"/>
    <p:sldId id="346" r:id="rId12"/>
    <p:sldId id="347" r:id="rId13"/>
    <p:sldId id="348" r:id="rId14"/>
    <p:sldId id="351" r:id="rId15"/>
    <p:sldId id="364" r:id="rId16"/>
    <p:sldId id="352" r:id="rId17"/>
    <p:sldId id="353" r:id="rId18"/>
    <p:sldId id="355" r:id="rId19"/>
    <p:sldId id="356" r:id="rId20"/>
    <p:sldId id="354" r:id="rId21"/>
    <p:sldId id="357" r:id="rId22"/>
    <p:sldId id="358" r:id="rId23"/>
    <p:sldId id="359" r:id="rId24"/>
    <p:sldId id="360" r:id="rId25"/>
    <p:sldId id="361" r:id="rId26"/>
    <p:sldId id="362" r:id="rId27"/>
    <p:sldId id="363" r:id="rId28"/>
    <p:sldId id="293"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549"/>
    <a:srgbClr val="CC0099"/>
    <a:srgbClr val="FE9202"/>
    <a:srgbClr val="5EEC3C"/>
    <a:srgbClr val="007033"/>
    <a:srgbClr val="990099"/>
    <a:srgbClr val="C79E37"/>
    <a:srgbClr val="6C1A00"/>
    <a:srgbClr val="202E54"/>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93" d="100"/>
          <a:sy n="93" d="100"/>
        </p:scale>
        <p:origin x="750" y="66"/>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28-09-2023</a:t>
            </a:fld>
            <a:endParaRPr lang="en-IN"/>
          </a:p>
        </p:txBody>
      </p:sp>
      <p:sp>
        <p:nvSpPr>
          <p:cNvPr id="4" name="Footer Placeholder 3">
            <a:extLst>
              <a:ext uri="{FF2B5EF4-FFF2-40B4-BE49-F238E27FC236}">
                <a16:creationId xmlns:a16="http://schemas.microsoft.com/office/drawing/2014/main" xmlns=""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9/28/2023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Relational </a:t>
            </a:r>
            <a:r>
              <a:rPr lang="en-US" dirty="0" smtClean="0">
                <a:solidFill>
                  <a:schemeClr val="tx2">
                    <a:lumMod val="75000"/>
                  </a:schemeClr>
                </a:solidFill>
                <a:latin typeface="Times New Roman" panose="02020603050405020304" pitchFamily="18" charset="0"/>
                <a:cs typeface="Times New Roman" panose="02020603050405020304" pitchFamily="18" charset="0"/>
              </a:rPr>
              <a:t>Algebra</a:t>
            </a: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a:p>
            <a:r>
              <a:rPr lang="en-US" dirty="0" smtClean="0"/>
              <a:t>11</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Time-Division</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438389521"/>
              </p:ext>
            </p:extLst>
          </p:nvPr>
        </p:nvGraphicFramePr>
        <p:xfrm>
          <a:off x="601670" y="2419045"/>
          <a:ext cx="2437180" cy="1828800"/>
        </p:xfrm>
        <a:graphic>
          <a:graphicData uri="http://schemas.openxmlformats.org/drawingml/2006/table">
            <a:tbl>
              <a:tblPr firstRow="1" bandRow="1">
                <a:tableStyleId>{00A15C55-8517-42AA-B614-E9B94910E393}</a:tableStyleId>
              </a:tblPr>
              <a:tblGrid>
                <a:gridCol w="1218590"/>
                <a:gridCol w="1218590"/>
              </a:tblGrid>
              <a:tr h="213055">
                <a:tc>
                  <a:txBody>
                    <a:bodyPr/>
                    <a:lstStyle/>
                    <a:p>
                      <a:r>
                        <a:rPr lang="en-US" dirty="0" smtClean="0"/>
                        <a:t>Name</a:t>
                      </a:r>
                      <a:endParaRPr lang="en-IN" dirty="0"/>
                    </a:p>
                  </a:txBody>
                  <a:tcPr/>
                </a:tc>
                <a:tc>
                  <a:txBody>
                    <a:bodyPr/>
                    <a:lstStyle/>
                    <a:p>
                      <a:r>
                        <a:rPr lang="en-US" dirty="0" smtClean="0"/>
                        <a:t>Course</a:t>
                      </a:r>
                      <a:endParaRPr lang="en-IN" dirty="0"/>
                    </a:p>
                  </a:txBody>
                  <a:tcPr/>
                </a:tc>
              </a:tr>
              <a:tr h="345318">
                <a:tc>
                  <a:txBody>
                    <a:bodyPr/>
                    <a:lstStyle/>
                    <a:p>
                      <a:r>
                        <a:rPr lang="en-US" dirty="0" smtClean="0"/>
                        <a:t>System</a:t>
                      </a:r>
                      <a:endParaRPr lang="en-IN" dirty="0"/>
                    </a:p>
                  </a:txBody>
                  <a:tcPr/>
                </a:tc>
                <a:tc>
                  <a:txBody>
                    <a:bodyPr/>
                    <a:lstStyle/>
                    <a:p>
                      <a:r>
                        <a:rPr lang="en-US" dirty="0" smtClean="0"/>
                        <a:t>ECE</a:t>
                      </a:r>
                      <a:endParaRPr lang="en-IN" dirty="0"/>
                    </a:p>
                  </a:txBody>
                  <a:tcPr/>
                </a:tc>
              </a:tr>
              <a:tr h="345318">
                <a:tc>
                  <a:txBody>
                    <a:bodyPr/>
                    <a:lstStyle/>
                    <a:p>
                      <a:r>
                        <a:rPr lang="en-US" dirty="0" smtClean="0"/>
                        <a:t>Database</a:t>
                      </a:r>
                      <a:endParaRPr lang="en-IN" dirty="0"/>
                    </a:p>
                  </a:txBody>
                  <a:tcPr/>
                </a:tc>
                <a:tc>
                  <a:txBody>
                    <a:bodyPr/>
                    <a:lstStyle/>
                    <a:p>
                      <a:r>
                        <a:rPr lang="en-US" dirty="0" smtClean="0"/>
                        <a:t>B-CSE</a:t>
                      </a:r>
                      <a:endParaRPr lang="en-IN" dirty="0"/>
                    </a:p>
                  </a:txBody>
                  <a:tcPr/>
                </a:tc>
              </a:tr>
              <a:tr h="345318">
                <a:tc>
                  <a:txBody>
                    <a:bodyPr/>
                    <a:lstStyle/>
                    <a:p>
                      <a:r>
                        <a:rPr lang="en-US" dirty="0" smtClean="0"/>
                        <a:t>Database</a:t>
                      </a:r>
                      <a:endParaRPr lang="en-IN" dirty="0"/>
                    </a:p>
                  </a:txBody>
                  <a:tcPr/>
                </a:tc>
                <a:tc>
                  <a:txBody>
                    <a:bodyPr/>
                    <a:lstStyle/>
                    <a:p>
                      <a:r>
                        <a:rPr lang="en-US" dirty="0" smtClean="0"/>
                        <a:t>M-CSE</a:t>
                      </a:r>
                      <a:endParaRPr lang="en-IN" dirty="0"/>
                    </a:p>
                  </a:txBody>
                  <a:tcPr/>
                </a:tc>
              </a:tr>
              <a:tr h="345318">
                <a:tc>
                  <a:txBody>
                    <a:bodyPr/>
                    <a:lstStyle/>
                    <a:p>
                      <a:r>
                        <a:rPr lang="en-US" dirty="0" err="1" smtClean="0"/>
                        <a:t>Maths</a:t>
                      </a:r>
                      <a:endParaRPr lang="en-IN" dirty="0"/>
                    </a:p>
                  </a:txBody>
                  <a:tcPr/>
                </a:tc>
                <a:tc>
                  <a:txBody>
                    <a:bodyPr/>
                    <a:lstStyle/>
                    <a:p>
                      <a:r>
                        <a:rPr lang="en-US" dirty="0" smtClean="0"/>
                        <a:t>Applied</a:t>
                      </a: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64514264"/>
              </p:ext>
            </p:extLst>
          </p:nvPr>
        </p:nvGraphicFramePr>
        <p:xfrm>
          <a:off x="4266590" y="2571750"/>
          <a:ext cx="1218590" cy="1097280"/>
        </p:xfrm>
        <a:graphic>
          <a:graphicData uri="http://schemas.openxmlformats.org/drawingml/2006/table">
            <a:tbl>
              <a:tblPr firstRow="1" bandRow="1">
                <a:tableStyleId>{93296810-A885-4BE3-A3E7-6D5BEEA58F35}</a:tableStyleId>
              </a:tblPr>
              <a:tblGrid>
                <a:gridCol w="1218590"/>
              </a:tblGrid>
              <a:tr h="365455">
                <a:tc>
                  <a:txBody>
                    <a:bodyPr/>
                    <a:lstStyle/>
                    <a:p>
                      <a:r>
                        <a:rPr lang="en-US" dirty="0" smtClean="0"/>
                        <a:t>Course</a:t>
                      </a:r>
                      <a:endParaRPr lang="en-IN" dirty="0"/>
                    </a:p>
                  </a:txBody>
                  <a:tcPr/>
                </a:tc>
              </a:tr>
              <a:tr h="345318">
                <a:tc>
                  <a:txBody>
                    <a:bodyPr/>
                    <a:lstStyle/>
                    <a:p>
                      <a:r>
                        <a:rPr lang="en-US" dirty="0" smtClean="0"/>
                        <a:t>B-CSE</a:t>
                      </a:r>
                      <a:endParaRPr lang="en-IN" dirty="0"/>
                    </a:p>
                  </a:txBody>
                  <a:tcPr/>
                </a:tc>
              </a:tr>
              <a:tr h="345318">
                <a:tc>
                  <a:txBody>
                    <a:bodyPr/>
                    <a:lstStyle/>
                    <a:p>
                      <a:r>
                        <a:rPr lang="en-US" dirty="0" smtClean="0"/>
                        <a:t>M-CSE</a:t>
                      </a: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61224635"/>
              </p:ext>
            </p:extLst>
          </p:nvPr>
        </p:nvGraphicFramePr>
        <p:xfrm>
          <a:off x="7015280" y="3029865"/>
          <a:ext cx="1368245" cy="1115770"/>
        </p:xfrm>
        <a:graphic>
          <a:graphicData uri="http://schemas.openxmlformats.org/drawingml/2006/table">
            <a:tbl>
              <a:tblPr firstRow="1" bandRow="1">
                <a:tableStyleId>{21E4AEA4-8DFA-4A89-87EB-49C32662AFE0}</a:tableStyleId>
              </a:tblPr>
              <a:tblGrid>
                <a:gridCol w="1368245"/>
              </a:tblGrid>
              <a:tr h="557885">
                <a:tc>
                  <a:txBody>
                    <a:bodyPr/>
                    <a:lstStyle/>
                    <a:p>
                      <a:r>
                        <a:rPr lang="en-US" dirty="0" smtClean="0"/>
                        <a:t>Name</a:t>
                      </a:r>
                      <a:endParaRPr lang="en-IN" dirty="0"/>
                    </a:p>
                  </a:txBody>
                  <a:tcPr/>
                </a:tc>
              </a:tr>
              <a:tr h="557885">
                <a:tc>
                  <a:txBody>
                    <a:bodyPr/>
                    <a:lstStyle/>
                    <a:p>
                      <a:r>
                        <a:rPr lang="en-US" dirty="0" smtClean="0"/>
                        <a:t>Database</a:t>
                      </a:r>
                      <a:endParaRPr lang="en-IN" dirty="0"/>
                    </a:p>
                  </a:txBody>
                  <a:tcPr/>
                </a:tc>
              </a:tr>
            </a:tbl>
          </a:graphicData>
        </a:graphic>
      </p:graphicFrame>
      <p:sp>
        <p:nvSpPr>
          <p:cNvPr id="8" name="TextBox 7"/>
          <p:cNvSpPr txBox="1"/>
          <p:nvPr/>
        </p:nvSpPr>
        <p:spPr>
          <a:xfrm>
            <a:off x="448965" y="1350110"/>
            <a:ext cx="7329840" cy="369332"/>
          </a:xfrm>
          <a:prstGeom prst="rect">
            <a:avLst/>
          </a:prstGeom>
          <a:noFill/>
        </p:spPr>
        <p:txBody>
          <a:bodyPr wrap="square" rtlCol="0">
            <a:spAutoFit/>
          </a:bodyPr>
          <a:lstStyle/>
          <a:p>
            <a:r>
              <a:rPr lang="en-US" dirty="0" smtClean="0"/>
              <a:t>Retrieve the name of the subject that is taught in all courses</a:t>
            </a:r>
            <a:endParaRPr lang="en-IN" dirty="0"/>
          </a:p>
        </p:txBody>
      </p:sp>
      <p:sp>
        <p:nvSpPr>
          <p:cNvPr id="9" name="TextBox 8"/>
          <p:cNvSpPr txBox="1"/>
          <p:nvPr/>
        </p:nvSpPr>
        <p:spPr>
          <a:xfrm>
            <a:off x="754375" y="1808225"/>
            <a:ext cx="916230" cy="369332"/>
          </a:xfrm>
          <a:prstGeom prst="rect">
            <a:avLst/>
          </a:prstGeom>
          <a:noFill/>
        </p:spPr>
        <p:txBody>
          <a:bodyPr wrap="square" rtlCol="0">
            <a:spAutoFit/>
          </a:bodyPr>
          <a:lstStyle/>
          <a:p>
            <a:r>
              <a:rPr lang="en-US" dirty="0" smtClean="0"/>
              <a:t>Table: R</a:t>
            </a:r>
            <a:endParaRPr lang="en-IN" dirty="0"/>
          </a:p>
        </p:txBody>
      </p:sp>
      <p:sp>
        <p:nvSpPr>
          <p:cNvPr id="10" name="TextBox 9"/>
          <p:cNvSpPr txBox="1"/>
          <p:nvPr/>
        </p:nvSpPr>
        <p:spPr>
          <a:xfrm>
            <a:off x="4266590" y="2024851"/>
            <a:ext cx="916230" cy="369332"/>
          </a:xfrm>
          <a:prstGeom prst="rect">
            <a:avLst/>
          </a:prstGeom>
          <a:noFill/>
        </p:spPr>
        <p:txBody>
          <a:bodyPr wrap="square" rtlCol="0">
            <a:spAutoFit/>
          </a:bodyPr>
          <a:lstStyle/>
          <a:p>
            <a:r>
              <a:rPr lang="en-US" b="1" dirty="0" smtClean="0"/>
              <a:t>Table</a:t>
            </a:r>
            <a:r>
              <a:rPr lang="en-US" dirty="0" smtClean="0"/>
              <a:t>: S</a:t>
            </a:r>
            <a:endParaRPr lang="en-IN" dirty="0"/>
          </a:p>
        </p:txBody>
      </p:sp>
      <p:sp>
        <p:nvSpPr>
          <p:cNvPr id="11" name="TextBox 10"/>
          <p:cNvSpPr txBox="1"/>
          <p:nvPr/>
        </p:nvSpPr>
        <p:spPr>
          <a:xfrm>
            <a:off x="7015279" y="2337156"/>
            <a:ext cx="1374345" cy="369332"/>
          </a:xfrm>
          <a:prstGeom prst="rect">
            <a:avLst/>
          </a:prstGeom>
          <a:noFill/>
        </p:spPr>
        <p:txBody>
          <a:bodyPr wrap="square" rtlCol="0">
            <a:spAutoFit/>
          </a:bodyPr>
          <a:lstStyle/>
          <a:p>
            <a:r>
              <a:rPr lang="en-US" b="1" dirty="0" smtClean="0"/>
              <a:t>Table: R/S</a:t>
            </a:r>
            <a:endParaRPr lang="en-IN" b="1" dirty="0"/>
          </a:p>
        </p:txBody>
      </p:sp>
    </p:spTree>
    <p:extLst>
      <p:ext uri="{BB962C8B-B14F-4D97-AF65-F5344CB8AC3E}">
        <p14:creationId xmlns:p14="http://schemas.microsoft.com/office/powerpoint/2010/main" val="139714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circle(in)">
                                      <p:cBhvr>
                                        <p:cTn id="29" dur="20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randombar(horizontal)">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Join</a:t>
            </a:r>
            <a:endParaRPr lang="en-IN" dirty="0"/>
          </a:p>
        </p:txBody>
      </p:sp>
      <p:sp>
        <p:nvSpPr>
          <p:cNvPr id="3" name="Content Placeholder 2"/>
          <p:cNvSpPr>
            <a:spLocks noGrp="1"/>
          </p:cNvSpPr>
          <p:nvPr>
            <p:ph idx="1"/>
          </p:nvPr>
        </p:nvSpPr>
        <p:spPr>
          <a:xfrm>
            <a:off x="143555" y="1350110"/>
            <a:ext cx="8551481" cy="3512213"/>
          </a:xfrm>
        </p:spPr>
        <p:txBody>
          <a:bodyPr>
            <a:normAutofit/>
          </a:bodyPr>
          <a:lstStyle/>
          <a:p>
            <a:pPr algn="just"/>
            <a:r>
              <a:rPr lang="en-US" sz="2000" dirty="0"/>
              <a:t>A Join operation combines related tuples from different relations, if and only if a given join condition is satisfied. It is denoted by ⋈</a:t>
            </a:r>
            <a:r>
              <a:rPr lang="en-US" sz="2000" dirty="0" smtClean="0"/>
              <a:t>.</a:t>
            </a:r>
          </a:p>
          <a:p>
            <a:pPr marL="0" indent="0" algn="just">
              <a:buNone/>
            </a:pPr>
            <a:r>
              <a:rPr lang="en-US" sz="2000" dirty="0" smtClean="0"/>
              <a:t>Table: Employee  				Table</a:t>
            </a:r>
            <a:r>
              <a:rPr lang="en-US" sz="2000" dirty="0"/>
              <a:t>: </a:t>
            </a:r>
            <a:r>
              <a:rPr lang="en-US" sz="2000" dirty="0" smtClean="0"/>
              <a:t>Salary</a:t>
            </a:r>
            <a:endParaRPr lang="en-IN" sz="2000" dirty="0"/>
          </a:p>
          <a:p>
            <a:pPr marL="0" indent="0" algn="just">
              <a:buNone/>
            </a:pPr>
            <a:endParaRPr lang="en-IN" sz="2000" dirty="0"/>
          </a:p>
        </p:txBody>
      </p:sp>
      <p:graphicFrame>
        <p:nvGraphicFramePr>
          <p:cNvPr id="5" name="Table 4"/>
          <p:cNvGraphicFramePr>
            <a:graphicFrameLocks noGrp="1"/>
          </p:cNvGraphicFramePr>
          <p:nvPr>
            <p:extLst>
              <p:ext uri="{D42A27DB-BD31-4B8C-83A1-F6EECF244321}">
                <p14:modId xmlns:p14="http://schemas.microsoft.com/office/powerpoint/2010/main" val="4209768642"/>
              </p:ext>
            </p:extLst>
          </p:nvPr>
        </p:nvGraphicFramePr>
        <p:xfrm>
          <a:off x="143555" y="2571750"/>
          <a:ext cx="3359510" cy="1573884"/>
        </p:xfrm>
        <a:graphic>
          <a:graphicData uri="http://schemas.openxmlformats.org/drawingml/2006/table">
            <a:tbl>
              <a:tblPr firstRow="1" bandRow="1">
                <a:tableStyleId>{5C22544A-7EE6-4342-B048-85BDC9FD1C3A}</a:tableStyleId>
              </a:tblPr>
              <a:tblGrid>
                <a:gridCol w="1679755"/>
                <a:gridCol w="1679755"/>
              </a:tblGrid>
              <a:tr h="393471">
                <a:tc>
                  <a:txBody>
                    <a:bodyPr/>
                    <a:lstStyle/>
                    <a:p>
                      <a:r>
                        <a:rPr lang="en-US" dirty="0" err="1" smtClean="0"/>
                        <a:t>Emp_code</a:t>
                      </a:r>
                      <a:endParaRPr lang="en-IN" dirty="0"/>
                    </a:p>
                  </a:txBody>
                  <a:tcPr/>
                </a:tc>
                <a:tc>
                  <a:txBody>
                    <a:bodyPr/>
                    <a:lstStyle/>
                    <a:p>
                      <a:r>
                        <a:rPr lang="en-US" dirty="0" err="1" smtClean="0"/>
                        <a:t>Emp_Name</a:t>
                      </a:r>
                      <a:endParaRPr lang="en-IN" dirty="0"/>
                    </a:p>
                  </a:txBody>
                  <a:tcPr/>
                </a:tc>
              </a:tr>
              <a:tr h="393471">
                <a:tc>
                  <a:txBody>
                    <a:bodyPr/>
                    <a:lstStyle/>
                    <a:p>
                      <a:r>
                        <a:rPr lang="en-US" dirty="0" smtClean="0"/>
                        <a:t>101</a:t>
                      </a:r>
                      <a:endParaRPr lang="en-IN" dirty="0"/>
                    </a:p>
                  </a:txBody>
                  <a:tcPr/>
                </a:tc>
                <a:tc>
                  <a:txBody>
                    <a:bodyPr/>
                    <a:lstStyle/>
                    <a:p>
                      <a:r>
                        <a:rPr lang="en-IN" sz="1800" b="0" i="0" kern="1200" dirty="0" smtClean="0">
                          <a:solidFill>
                            <a:schemeClr val="dk1"/>
                          </a:solidFill>
                          <a:effectLst/>
                          <a:latin typeface="+mn-lt"/>
                          <a:ea typeface="+mn-ea"/>
                          <a:cs typeface="+mn-cs"/>
                        </a:rPr>
                        <a:t>Stephan</a:t>
                      </a:r>
                      <a:endParaRPr lang="en-IN" dirty="0"/>
                    </a:p>
                  </a:txBody>
                  <a:tcPr/>
                </a:tc>
              </a:tr>
              <a:tr h="393471">
                <a:tc>
                  <a:txBody>
                    <a:bodyPr/>
                    <a:lstStyle/>
                    <a:p>
                      <a:r>
                        <a:rPr lang="en-US" dirty="0" smtClean="0"/>
                        <a:t>102</a:t>
                      </a:r>
                      <a:endParaRPr lang="en-IN" dirty="0"/>
                    </a:p>
                  </a:txBody>
                  <a:tcPr/>
                </a:tc>
                <a:tc>
                  <a:txBody>
                    <a:bodyPr/>
                    <a:lstStyle/>
                    <a:p>
                      <a:r>
                        <a:rPr lang="en-US" dirty="0" smtClean="0"/>
                        <a:t>Jack</a:t>
                      </a:r>
                      <a:endParaRPr lang="en-IN" dirty="0"/>
                    </a:p>
                  </a:txBody>
                  <a:tcPr/>
                </a:tc>
              </a:tr>
              <a:tr h="393471">
                <a:tc>
                  <a:txBody>
                    <a:bodyPr/>
                    <a:lstStyle/>
                    <a:p>
                      <a:r>
                        <a:rPr lang="en-US" dirty="0" smtClean="0"/>
                        <a:t>103</a:t>
                      </a:r>
                      <a:endParaRPr lang="en-IN" dirty="0"/>
                    </a:p>
                  </a:txBody>
                  <a:tcPr/>
                </a:tc>
                <a:tc>
                  <a:txBody>
                    <a:bodyPr/>
                    <a:lstStyle/>
                    <a:p>
                      <a:r>
                        <a:rPr lang="en-US" dirty="0" smtClean="0"/>
                        <a:t>Harry</a:t>
                      </a:r>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97117636"/>
              </p:ext>
            </p:extLst>
          </p:nvPr>
        </p:nvGraphicFramePr>
        <p:xfrm>
          <a:off x="4724705" y="2571750"/>
          <a:ext cx="3359510" cy="1573884"/>
        </p:xfrm>
        <a:graphic>
          <a:graphicData uri="http://schemas.openxmlformats.org/drawingml/2006/table">
            <a:tbl>
              <a:tblPr firstRow="1" bandRow="1">
                <a:tableStyleId>{5C22544A-7EE6-4342-B048-85BDC9FD1C3A}</a:tableStyleId>
              </a:tblPr>
              <a:tblGrid>
                <a:gridCol w="1679755"/>
                <a:gridCol w="1679755"/>
              </a:tblGrid>
              <a:tr h="393471">
                <a:tc>
                  <a:txBody>
                    <a:bodyPr/>
                    <a:lstStyle/>
                    <a:p>
                      <a:r>
                        <a:rPr lang="en-US" dirty="0" err="1" smtClean="0"/>
                        <a:t>Emp_code</a:t>
                      </a:r>
                      <a:endParaRPr lang="en-IN" dirty="0"/>
                    </a:p>
                  </a:txBody>
                  <a:tcPr/>
                </a:tc>
                <a:tc>
                  <a:txBody>
                    <a:bodyPr/>
                    <a:lstStyle/>
                    <a:p>
                      <a:r>
                        <a:rPr lang="en-US" dirty="0" smtClean="0"/>
                        <a:t>Salary</a:t>
                      </a:r>
                      <a:endParaRPr lang="en-IN" dirty="0"/>
                    </a:p>
                  </a:txBody>
                  <a:tcPr/>
                </a:tc>
              </a:tr>
              <a:tr h="393471">
                <a:tc>
                  <a:txBody>
                    <a:bodyPr/>
                    <a:lstStyle/>
                    <a:p>
                      <a:r>
                        <a:rPr lang="en-US" dirty="0" smtClean="0"/>
                        <a:t>101</a:t>
                      </a:r>
                      <a:endParaRPr lang="en-IN" dirty="0"/>
                    </a:p>
                  </a:txBody>
                  <a:tcPr/>
                </a:tc>
                <a:tc>
                  <a:txBody>
                    <a:bodyPr/>
                    <a:lstStyle/>
                    <a:p>
                      <a:r>
                        <a:rPr lang="en-IN" sz="1800" b="0" i="0" kern="1200" dirty="0" smtClean="0">
                          <a:solidFill>
                            <a:schemeClr val="dk1"/>
                          </a:solidFill>
                          <a:effectLst/>
                          <a:latin typeface="+mn-lt"/>
                          <a:ea typeface="+mn-ea"/>
                          <a:cs typeface="+mn-cs"/>
                        </a:rPr>
                        <a:t>50000</a:t>
                      </a:r>
                      <a:endParaRPr lang="en-IN" dirty="0"/>
                    </a:p>
                  </a:txBody>
                  <a:tcPr/>
                </a:tc>
              </a:tr>
              <a:tr h="393471">
                <a:tc>
                  <a:txBody>
                    <a:bodyPr/>
                    <a:lstStyle/>
                    <a:p>
                      <a:r>
                        <a:rPr lang="en-US" dirty="0" smtClean="0"/>
                        <a:t>102</a:t>
                      </a:r>
                      <a:endParaRPr lang="en-IN" dirty="0"/>
                    </a:p>
                  </a:txBody>
                  <a:tcPr/>
                </a:tc>
                <a:tc>
                  <a:txBody>
                    <a:bodyPr/>
                    <a:lstStyle/>
                    <a:p>
                      <a:r>
                        <a:rPr lang="en-US" dirty="0" smtClean="0"/>
                        <a:t>30000</a:t>
                      </a:r>
                      <a:endParaRPr lang="en-IN" dirty="0"/>
                    </a:p>
                  </a:txBody>
                  <a:tcPr/>
                </a:tc>
              </a:tr>
              <a:tr h="393471">
                <a:tc>
                  <a:txBody>
                    <a:bodyPr/>
                    <a:lstStyle/>
                    <a:p>
                      <a:r>
                        <a:rPr lang="en-US" dirty="0" smtClean="0"/>
                        <a:t>103</a:t>
                      </a:r>
                      <a:endParaRPr lang="en-IN" dirty="0"/>
                    </a:p>
                  </a:txBody>
                  <a:tcPr/>
                </a:tc>
                <a:tc>
                  <a:txBody>
                    <a:bodyPr/>
                    <a:lstStyle/>
                    <a:p>
                      <a:r>
                        <a:rPr lang="en-US" dirty="0" smtClean="0"/>
                        <a:t>25000</a:t>
                      </a:r>
                      <a:endParaRPr lang="en-IN" dirty="0"/>
                    </a:p>
                  </a:txBody>
                  <a:tcPr/>
                </a:tc>
              </a:tr>
            </a:tbl>
          </a:graphicData>
        </a:graphic>
      </p:graphicFrame>
      <p:sp>
        <p:nvSpPr>
          <p:cNvPr id="7" name="Rectangle 6"/>
          <p:cNvSpPr/>
          <p:nvPr/>
        </p:nvSpPr>
        <p:spPr>
          <a:xfrm>
            <a:off x="1365195" y="4404210"/>
            <a:ext cx="3442802" cy="369332"/>
          </a:xfrm>
          <a:prstGeom prst="rect">
            <a:avLst/>
          </a:prstGeom>
        </p:spPr>
        <p:txBody>
          <a:bodyPr wrap="none">
            <a:spAutoFit/>
          </a:bodyPr>
          <a:lstStyle/>
          <a:p>
            <a:r>
              <a:rPr lang="en-IN" dirty="0"/>
              <a:t>Operation: (EMPLOYEE ⋈ SALARY) </a:t>
            </a:r>
          </a:p>
        </p:txBody>
      </p:sp>
    </p:spTree>
    <p:extLst>
      <p:ext uri="{BB962C8B-B14F-4D97-AF65-F5344CB8AC3E}">
        <p14:creationId xmlns:p14="http://schemas.microsoft.com/office/powerpoint/2010/main" val="347120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5910570"/>
              </p:ext>
            </p:extLst>
          </p:nvPr>
        </p:nvGraphicFramePr>
        <p:xfrm>
          <a:off x="1670606" y="1960930"/>
          <a:ext cx="6203871" cy="2137872"/>
        </p:xfrm>
        <a:graphic>
          <a:graphicData uri="http://schemas.openxmlformats.org/drawingml/2006/table">
            <a:tbl>
              <a:tblPr firstRow="1" bandRow="1">
                <a:tableStyleId>{21E4AEA4-8DFA-4A89-87EB-49C32662AFE0}</a:tableStyleId>
              </a:tblPr>
              <a:tblGrid>
                <a:gridCol w="2067957"/>
                <a:gridCol w="2067957"/>
                <a:gridCol w="2067957"/>
              </a:tblGrid>
              <a:tr h="534468">
                <a:tc>
                  <a:txBody>
                    <a:bodyPr/>
                    <a:lstStyle/>
                    <a:p>
                      <a:r>
                        <a:rPr lang="en-US" dirty="0" err="1" smtClean="0"/>
                        <a:t>Emp_code</a:t>
                      </a:r>
                      <a:endParaRPr lang="en-IN" dirty="0"/>
                    </a:p>
                  </a:txBody>
                  <a:tcPr/>
                </a:tc>
                <a:tc>
                  <a:txBody>
                    <a:bodyPr/>
                    <a:lstStyle/>
                    <a:p>
                      <a:r>
                        <a:rPr lang="en-US" dirty="0" err="1" smtClean="0"/>
                        <a:t>Emp_Name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Salary</a:t>
                      </a:r>
                      <a:endParaRPr lang="en-IN" dirty="0"/>
                    </a:p>
                  </a:txBody>
                  <a:tcPr/>
                </a:tc>
              </a:tr>
              <a:tr h="534468">
                <a:tc>
                  <a:txBody>
                    <a:bodyPr/>
                    <a:lstStyle/>
                    <a:p>
                      <a:r>
                        <a:rPr lang="en-US" dirty="0" smtClean="0"/>
                        <a:t>101</a:t>
                      </a:r>
                      <a:endParaRPr lang="en-IN" dirty="0"/>
                    </a:p>
                  </a:txBody>
                  <a:tcPr/>
                </a:tc>
                <a:tc>
                  <a:txBody>
                    <a:bodyPr/>
                    <a:lstStyle/>
                    <a:p>
                      <a:r>
                        <a:rPr lang="en-IN" sz="1800" kern="1200" dirty="0" smtClean="0">
                          <a:effectLst/>
                        </a:rPr>
                        <a:t>Stephan</a:t>
                      </a:r>
                      <a:endParaRPr lang="en-IN" dirty="0"/>
                    </a:p>
                  </a:txBody>
                  <a:tcPr/>
                </a:tc>
                <a:tc>
                  <a:txBody>
                    <a:bodyPr/>
                    <a:lstStyle/>
                    <a:p>
                      <a:r>
                        <a:rPr lang="en-IN" sz="1800" kern="1200" dirty="0" smtClean="0">
                          <a:effectLst/>
                        </a:rPr>
                        <a:t>50000</a:t>
                      </a:r>
                      <a:endParaRPr lang="en-IN" dirty="0"/>
                    </a:p>
                  </a:txBody>
                  <a:tcPr/>
                </a:tc>
              </a:tr>
              <a:tr h="534468">
                <a:tc>
                  <a:txBody>
                    <a:bodyPr/>
                    <a:lstStyle/>
                    <a:p>
                      <a:r>
                        <a:rPr lang="en-US" dirty="0" smtClean="0"/>
                        <a:t>102</a:t>
                      </a:r>
                      <a:endParaRPr lang="en-IN" dirty="0"/>
                    </a:p>
                  </a:txBody>
                  <a:tcPr/>
                </a:tc>
                <a:tc>
                  <a:txBody>
                    <a:bodyPr/>
                    <a:lstStyle/>
                    <a:p>
                      <a:r>
                        <a:rPr lang="en-US" dirty="0" smtClean="0"/>
                        <a:t>Jack</a:t>
                      </a:r>
                      <a:endParaRPr lang="en-IN" dirty="0"/>
                    </a:p>
                  </a:txBody>
                  <a:tcPr/>
                </a:tc>
                <a:tc>
                  <a:txBody>
                    <a:bodyPr/>
                    <a:lstStyle/>
                    <a:p>
                      <a:r>
                        <a:rPr lang="en-US" dirty="0" smtClean="0"/>
                        <a:t>30000</a:t>
                      </a:r>
                      <a:endParaRPr lang="en-IN" dirty="0"/>
                    </a:p>
                  </a:txBody>
                  <a:tcPr/>
                </a:tc>
              </a:tr>
              <a:tr h="534468">
                <a:tc>
                  <a:txBody>
                    <a:bodyPr/>
                    <a:lstStyle/>
                    <a:p>
                      <a:r>
                        <a:rPr lang="en-US" dirty="0" smtClean="0"/>
                        <a:t>103</a:t>
                      </a:r>
                      <a:endParaRPr lang="en-IN" dirty="0"/>
                    </a:p>
                  </a:txBody>
                  <a:tcPr/>
                </a:tc>
                <a:tc>
                  <a:txBody>
                    <a:bodyPr/>
                    <a:lstStyle/>
                    <a:p>
                      <a:r>
                        <a:rPr lang="en-US" dirty="0" smtClean="0"/>
                        <a:t>Harry</a:t>
                      </a:r>
                      <a:endParaRPr lang="en-IN" dirty="0"/>
                    </a:p>
                  </a:txBody>
                  <a:tcPr/>
                </a:tc>
                <a:tc>
                  <a:txBody>
                    <a:bodyPr/>
                    <a:lstStyle/>
                    <a:p>
                      <a:r>
                        <a:rPr lang="en-US" dirty="0" smtClean="0"/>
                        <a:t>25000</a:t>
                      </a:r>
                      <a:endParaRPr lang="en-IN" dirty="0"/>
                    </a:p>
                  </a:txBody>
                  <a:tcPr/>
                </a:tc>
              </a:tr>
            </a:tbl>
          </a:graphicData>
        </a:graphic>
      </p:graphicFrame>
      <p:sp>
        <p:nvSpPr>
          <p:cNvPr id="5" name="TextBox 4"/>
          <p:cNvSpPr txBox="1"/>
          <p:nvPr/>
        </p:nvSpPr>
        <p:spPr>
          <a:xfrm>
            <a:off x="1212490" y="1350110"/>
            <a:ext cx="1527050" cy="461665"/>
          </a:xfrm>
          <a:prstGeom prst="rect">
            <a:avLst/>
          </a:prstGeom>
          <a:noFill/>
        </p:spPr>
        <p:txBody>
          <a:bodyPr wrap="square" rtlCol="0">
            <a:spAutoFit/>
          </a:bodyPr>
          <a:lstStyle/>
          <a:p>
            <a:r>
              <a:rPr lang="en-US" sz="2400" b="1" dirty="0" smtClean="0"/>
              <a:t>Output:</a:t>
            </a:r>
            <a:endParaRPr lang="en-IN" sz="2400" b="1" dirty="0"/>
          </a:p>
        </p:txBody>
      </p:sp>
    </p:spTree>
    <p:extLst>
      <p:ext uri="{BB962C8B-B14F-4D97-AF65-F5344CB8AC3E}">
        <p14:creationId xmlns:p14="http://schemas.microsoft.com/office/powerpoint/2010/main" val="2040028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effectLst/>
              </a:rPr>
              <a:t>Types of Join operations:</a:t>
            </a:r>
            <a:br>
              <a:rPr lang="en-IN" dirty="0">
                <a:effectLst/>
              </a:rPr>
            </a:br>
            <a:endParaRPr lang="en-IN" dirty="0"/>
          </a:p>
        </p:txBody>
      </p:sp>
      <p:pic>
        <p:nvPicPr>
          <p:cNvPr id="4" name="Content Placeholder 3"/>
          <p:cNvPicPr>
            <a:picLocks noGrp="1" noChangeAspect="1"/>
          </p:cNvPicPr>
          <p:nvPr>
            <p:ph idx="1"/>
          </p:nvPr>
        </p:nvPicPr>
        <p:blipFill>
          <a:blip r:embed="rId2"/>
          <a:stretch>
            <a:fillRect/>
          </a:stretch>
        </p:blipFill>
        <p:spPr>
          <a:xfrm>
            <a:off x="2128720" y="1216039"/>
            <a:ext cx="5497380" cy="3927461"/>
          </a:xfrm>
          <a:prstGeom prst="rect">
            <a:avLst/>
          </a:prstGeom>
        </p:spPr>
      </p:pic>
      <p:cxnSp>
        <p:nvCxnSpPr>
          <p:cNvPr id="8" name="Straight Connector 7"/>
          <p:cNvCxnSpPr/>
          <p:nvPr/>
        </p:nvCxnSpPr>
        <p:spPr>
          <a:xfrm>
            <a:off x="1365195" y="2266340"/>
            <a:ext cx="1282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365195" y="2266340"/>
            <a:ext cx="0" cy="458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7386" y="2724851"/>
            <a:ext cx="1374345" cy="369332"/>
          </a:xfrm>
          <a:prstGeom prst="rect">
            <a:avLst/>
          </a:prstGeom>
          <a:noFill/>
        </p:spPr>
        <p:txBody>
          <a:bodyPr wrap="square" rtlCol="0">
            <a:spAutoFit/>
          </a:bodyPr>
          <a:lstStyle/>
          <a:p>
            <a:r>
              <a:rPr lang="en-US" dirty="0" smtClean="0"/>
              <a:t>Theta Join</a:t>
            </a:r>
            <a:endParaRPr lang="en-IN" dirty="0"/>
          </a:p>
        </p:txBody>
      </p:sp>
    </p:spTree>
    <p:extLst>
      <p:ext uri="{BB962C8B-B14F-4D97-AF65-F5344CB8AC3E}">
        <p14:creationId xmlns:p14="http://schemas.microsoft.com/office/powerpoint/2010/main" val="91231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Theta Join/ Non-</a:t>
            </a:r>
            <a:r>
              <a:rPr lang="en-US" dirty="0" err="1" smtClean="0"/>
              <a:t>equi</a:t>
            </a:r>
            <a:r>
              <a:rPr lang="en-US" dirty="0" smtClean="0"/>
              <a:t> Join</a:t>
            </a:r>
            <a:endParaRPr lang="en-IN" dirty="0"/>
          </a:p>
        </p:txBody>
      </p:sp>
      <p:sp>
        <p:nvSpPr>
          <p:cNvPr id="3" name="Content Placeholder 2"/>
          <p:cNvSpPr>
            <a:spLocks noGrp="1"/>
          </p:cNvSpPr>
          <p:nvPr>
            <p:ph idx="1"/>
          </p:nvPr>
        </p:nvSpPr>
        <p:spPr>
          <a:xfrm>
            <a:off x="143555" y="1197406"/>
            <a:ext cx="8551481" cy="3946094"/>
          </a:xfrm>
        </p:spPr>
        <p:txBody>
          <a:bodyPr>
            <a:normAutofit/>
          </a:bodyPr>
          <a:lstStyle/>
          <a:p>
            <a:pPr marL="0" indent="0">
              <a:buNone/>
            </a:pPr>
            <a:r>
              <a:rPr lang="en-US" sz="1400" dirty="0"/>
              <a:t>If we join R1 and R2 other than the equal condition, then it is called theta join/ non-</a:t>
            </a:r>
            <a:r>
              <a:rPr lang="en-US" sz="1400" dirty="0" err="1"/>
              <a:t>equi</a:t>
            </a:r>
            <a:r>
              <a:rPr lang="en-US" sz="1400" dirty="0"/>
              <a:t> join.</a:t>
            </a:r>
            <a:endParaRPr lang="en-IN" sz="1400" dirty="0"/>
          </a:p>
        </p:txBody>
      </p:sp>
      <p:graphicFrame>
        <p:nvGraphicFramePr>
          <p:cNvPr id="4" name="Table 3"/>
          <p:cNvGraphicFramePr>
            <a:graphicFrameLocks noGrp="1"/>
          </p:cNvGraphicFramePr>
          <p:nvPr>
            <p:extLst>
              <p:ext uri="{D42A27DB-BD31-4B8C-83A1-F6EECF244321}">
                <p14:modId xmlns:p14="http://schemas.microsoft.com/office/powerpoint/2010/main" val="2835517062"/>
              </p:ext>
            </p:extLst>
          </p:nvPr>
        </p:nvGraphicFramePr>
        <p:xfrm>
          <a:off x="143555" y="1502815"/>
          <a:ext cx="3353409" cy="2194560"/>
        </p:xfrm>
        <a:graphic>
          <a:graphicData uri="http://schemas.openxmlformats.org/drawingml/2006/table">
            <a:tbl>
              <a:tblPr firstRow="1" bandRow="1">
                <a:tableStyleId>{327F97BB-C833-4FB7-BDE5-3F7075034690}</a:tableStyleId>
              </a:tblPr>
              <a:tblGrid>
                <a:gridCol w="1117803"/>
                <a:gridCol w="1117803"/>
                <a:gridCol w="1117803"/>
              </a:tblGrid>
              <a:tr h="364118">
                <a:tc>
                  <a:txBody>
                    <a:bodyPr/>
                    <a:lstStyle/>
                    <a:p>
                      <a:pPr fontAlgn="t"/>
                      <a:r>
                        <a:rPr lang="en-IN" sz="1400" dirty="0" err="1">
                          <a:effectLst/>
                        </a:rPr>
                        <a:t>RegNo</a:t>
                      </a:r>
                      <a:endParaRPr lang="en-IN" sz="1400" dirty="0">
                        <a:effectLst/>
                      </a:endParaRPr>
                    </a:p>
                  </a:txBody>
                  <a:tcPr marL="76200" marR="76200" marT="76200" marB="76200"/>
                </a:tc>
                <a:tc>
                  <a:txBody>
                    <a:bodyPr/>
                    <a:lstStyle/>
                    <a:p>
                      <a:pPr fontAlgn="t"/>
                      <a:r>
                        <a:rPr lang="en-IN" sz="1400" dirty="0">
                          <a:effectLst/>
                        </a:rPr>
                        <a:t>Branch</a:t>
                      </a:r>
                    </a:p>
                  </a:txBody>
                  <a:tcPr marL="76200" marR="76200" marT="76200" marB="76200"/>
                </a:tc>
                <a:tc>
                  <a:txBody>
                    <a:bodyPr/>
                    <a:lstStyle/>
                    <a:p>
                      <a:pPr fontAlgn="t"/>
                      <a:r>
                        <a:rPr lang="en-IN" sz="1400">
                          <a:effectLst/>
                        </a:rPr>
                        <a:t>Section</a:t>
                      </a:r>
                    </a:p>
                  </a:txBody>
                  <a:tcPr marL="76200" marR="76200" marT="76200" marB="76200"/>
                </a:tc>
              </a:tr>
              <a:tr h="364118">
                <a:tc>
                  <a:txBody>
                    <a:bodyPr/>
                    <a:lstStyle/>
                    <a:p>
                      <a:pPr fontAlgn="t"/>
                      <a:r>
                        <a:rPr lang="en-IN" sz="1400">
                          <a:effectLst/>
                        </a:rPr>
                        <a:t>1</a:t>
                      </a:r>
                    </a:p>
                  </a:txBody>
                  <a:tcPr marL="76200" marR="76200" marT="76200" marB="76200"/>
                </a:tc>
                <a:tc>
                  <a:txBody>
                    <a:bodyPr/>
                    <a:lstStyle/>
                    <a:p>
                      <a:pPr fontAlgn="t"/>
                      <a:r>
                        <a:rPr lang="en-IN" sz="1400">
                          <a:effectLst/>
                        </a:rPr>
                        <a:t>CSE</a:t>
                      </a:r>
                    </a:p>
                  </a:txBody>
                  <a:tcPr marL="76200" marR="76200" marT="76200" marB="76200"/>
                </a:tc>
                <a:tc>
                  <a:txBody>
                    <a:bodyPr/>
                    <a:lstStyle/>
                    <a:p>
                      <a:pPr fontAlgn="t"/>
                      <a:r>
                        <a:rPr lang="en-IN" sz="1400">
                          <a:effectLst/>
                        </a:rPr>
                        <a:t>A</a:t>
                      </a:r>
                    </a:p>
                  </a:txBody>
                  <a:tcPr marL="76200" marR="76200" marT="76200" marB="76200"/>
                </a:tc>
              </a:tr>
              <a:tr h="364118">
                <a:tc>
                  <a:txBody>
                    <a:bodyPr/>
                    <a:lstStyle/>
                    <a:p>
                      <a:pPr fontAlgn="t"/>
                      <a:r>
                        <a:rPr lang="en-IN" sz="1400">
                          <a:effectLst/>
                        </a:rPr>
                        <a:t>2</a:t>
                      </a:r>
                    </a:p>
                  </a:txBody>
                  <a:tcPr marL="76200" marR="76200" marT="76200" marB="76200"/>
                </a:tc>
                <a:tc>
                  <a:txBody>
                    <a:bodyPr/>
                    <a:lstStyle/>
                    <a:p>
                      <a:pPr fontAlgn="t"/>
                      <a:r>
                        <a:rPr lang="en-IN" sz="1400">
                          <a:effectLst/>
                        </a:rPr>
                        <a:t>ECE</a:t>
                      </a:r>
                    </a:p>
                  </a:txBody>
                  <a:tcPr marL="76200" marR="76200" marT="76200" marB="76200"/>
                </a:tc>
                <a:tc>
                  <a:txBody>
                    <a:bodyPr/>
                    <a:lstStyle/>
                    <a:p>
                      <a:pPr fontAlgn="t"/>
                      <a:r>
                        <a:rPr lang="en-IN" sz="1400">
                          <a:effectLst/>
                        </a:rPr>
                        <a:t>B</a:t>
                      </a:r>
                    </a:p>
                  </a:txBody>
                  <a:tcPr marL="76200" marR="76200" marT="76200" marB="76200"/>
                </a:tc>
              </a:tr>
              <a:tr h="364118">
                <a:tc>
                  <a:txBody>
                    <a:bodyPr/>
                    <a:lstStyle/>
                    <a:p>
                      <a:pPr fontAlgn="t"/>
                      <a:r>
                        <a:rPr lang="en-IN" sz="1400">
                          <a:effectLst/>
                        </a:rPr>
                        <a:t>3</a:t>
                      </a:r>
                    </a:p>
                  </a:txBody>
                  <a:tcPr marL="76200" marR="76200" marT="76200" marB="76200"/>
                </a:tc>
                <a:tc>
                  <a:txBody>
                    <a:bodyPr/>
                    <a:lstStyle/>
                    <a:p>
                      <a:pPr fontAlgn="t"/>
                      <a:r>
                        <a:rPr lang="en-IN" sz="1400">
                          <a:effectLst/>
                        </a:rPr>
                        <a:t>CIVIL</a:t>
                      </a:r>
                    </a:p>
                  </a:txBody>
                  <a:tcPr marL="76200" marR="76200" marT="76200" marB="76200"/>
                </a:tc>
                <a:tc>
                  <a:txBody>
                    <a:bodyPr/>
                    <a:lstStyle/>
                    <a:p>
                      <a:pPr fontAlgn="t"/>
                      <a:r>
                        <a:rPr lang="en-IN" sz="1400">
                          <a:effectLst/>
                        </a:rPr>
                        <a:t>A</a:t>
                      </a:r>
                    </a:p>
                  </a:txBody>
                  <a:tcPr marL="76200" marR="76200" marT="76200" marB="76200"/>
                </a:tc>
              </a:tr>
              <a:tr h="364118">
                <a:tc>
                  <a:txBody>
                    <a:bodyPr/>
                    <a:lstStyle/>
                    <a:p>
                      <a:pPr fontAlgn="t"/>
                      <a:r>
                        <a:rPr lang="en-IN" sz="1400">
                          <a:effectLst/>
                        </a:rPr>
                        <a:t>4</a:t>
                      </a:r>
                    </a:p>
                  </a:txBody>
                  <a:tcPr marL="76200" marR="76200" marT="76200" marB="76200"/>
                </a:tc>
                <a:tc>
                  <a:txBody>
                    <a:bodyPr/>
                    <a:lstStyle/>
                    <a:p>
                      <a:pPr fontAlgn="t"/>
                      <a:r>
                        <a:rPr lang="en-IN" sz="1400">
                          <a:effectLst/>
                        </a:rPr>
                        <a:t>IT</a:t>
                      </a:r>
                    </a:p>
                  </a:txBody>
                  <a:tcPr marL="76200" marR="76200" marT="76200" marB="76200"/>
                </a:tc>
                <a:tc>
                  <a:txBody>
                    <a:bodyPr/>
                    <a:lstStyle/>
                    <a:p>
                      <a:pPr fontAlgn="t"/>
                      <a:r>
                        <a:rPr lang="en-IN" sz="1400">
                          <a:effectLst/>
                        </a:rPr>
                        <a:t>B</a:t>
                      </a:r>
                    </a:p>
                  </a:txBody>
                  <a:tcPr marL="76200" marR="76200" marT="76200" marB="76200"/>
                </a:tc>
              </a:tr>
              <a:tr h="364118">
                <a:tc>
                  <a:txBody>
                    <a:bodyPr/>
                    <a:lstStyle/>
                    <a:p>
                      <a:pPr fontAlgn="t"/>
                      <a:r>
                        <a:rPr lang="en-IN" sz="1400">
                          <a:effectLst/>
                        </a:rPr>
                        <a:t>5</a:t>
                      </a:r>
                    </a:p>
                  </a:txBody>
                  <a:tcPr marL="76200" marR="76200" marT="76200" marB="76200"/>
                </a:tc>
                <a:tc>
                  <a:txBody>
                    <a:bodyPr/>
                    <a:lstStyle/>
                    <a:p>
                      <a:pPr fontAlgn="t"/>
                      <a:r>
                        <a:rPr lang="en-IN" sz="1400" dirty="0">
                          <a:effectLst/>
                        </a:rPr>
                        <a:t>IT</a:t>
                      </a:r>
                    </a:p>
                  </a:txBody>
                  <a:tcPr marL="76200" marR="76200" marT="76200" marB="76200"/>
                </a:tc>
                <a:tc>
                  <a:txBody>
                    <a:bodyPr/>
                    <a:lstStyle/>
                    <a:p>
                      <a:pPr fontAlgn="t"/>
                      <a:r>
                        <a:rPr lang="en-IN" sz="1400" dirty="0">
                          <a:effectLst/>
                        </a:rPr>
                        <a:t>A</a:t>
                      </a:r>
                    </a:p>
                  </a:txBody>
                  <a:tcPr marL="76200" marR="7620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64175529"/>
              </p:ext>
            </p:extLst>
          </p:nvPr>
        </p:nvGraphicFramePr>
        <p:xfrm>
          <a:off x="193658" y="3793390"/>
          <a:ext cx="2742590" cy="1268475"/>
        </p:xfrm>
        <a:graphic>
          <a:graphicData uri="http://schemas.openxmlformats.org/drawingml/2006/table">
            <a:tbl>
              <a:tblPr firstRow="1" bandRow="1">
                <a:tableStyleId>{306799F8-075E-4A3A-A7F6-7FBC6576F1A4}</a:tableStyleId>
              </a:tblPr>
              <a:tblGrid>
                <a:gridCol w="1371295"/>
                <a:gridCol w="1371295"/>
              </a:tblGrid>
              <a:tr h="422825">
                <a:tc>
                  <a:txBody>
                    <a:bodyPr/>
                    <a:lstStyle/>
                    <a:p>
                      <a:pPr algn="ctr" fontAlgn="t"/>
                      <a:r>
                        <a:rPr lang="en-IN" sz="1400" dirty="0">
                          <a:effectLst/>
                        </a:rPr>
                        <a:t>Name</a:t>
                      </a:r>
                    </a:p>
                  </a:txBody>
                  <a:tcPr marL="76200" marR="76200" marT="76200" marB="76200"/>
                </a:tc>
                <a:tc>
                  <a:txBody>
                    <a:bodyPr/>
                    <a:lstStyle/>
                    <a:p>
                      <a:pPr algn="ctr" fontAlgn="t"/>
                      <a:r>
                        <a:rPr lang="en-IN" sz="1400">
                          <a:effectLst/>
                        </a:rPr>
                        <a:t>RegNo</a:t>
                      </a:r>
                    </a:p>
                  </a:txBody>
                  <a:tcPr marL="76200" marR="76200" marT="76200" marB="76200"/>
                </a:tc>
              </a:tr>
              <a:tr h="422825">
                <a:tc>
                  <a:txBody>
                    <a:bodyPr/>
                    <a:lstStyle/>
                    <a:p>
                      <a:pPr algn="ctr" fontAlgn="t"/>
                      <a:r>
                        <a:rPr lang="en-IN" sz="1400">
                          <a:effectLst/>
                        </a:rPr>
                        <a:t>Bhanu</a:t>
                      </a:r>
                    </a:p>
                  </a:txBody>
                  <a:tcPr marL="76200" marR="76200" marT="76200" marB="76200"/>
                </a:tc>
                <a:tc>
                  <a:txBody>
                    <a:bodyPr/>
                    <a:lstStyle/>
                    <a:p>
                      <a:pPr algn="ctr" fontAlgn="t"/>
                      <a:r>
                        <a:rPr lang="en-IN" sz="1400">
                          <a:effectLst/>
                        </a:rPr>
                        <a:t>2</a:t>
                      </a:r>
                    </a:p>
                  </a:txBody>
                  <a:tcPr marL="76200" marR="76200" marT="76200" marB="76200"/>
                </a:tc>
              </a:tr>
              <a:tr h="422825">
                <a:tc>
                  <a:txBody>
                    <a:bodyPr/>
                    <a:lstStyle/>
                    <a:p>
                      <a:pPr algn="ctr" fontAlgn="t"/>
                      <a:r>
                        <a:rPr lang="en-IN" sz="1400">
                          <a:effectLst/>
                        </a:rPr>
                        <a:t>Priya</a:t>
                      </a:r>
                    </a:p>
                  </a:txBody>
                  <a:tcPr marL="76200" marR="76200" marT="76200" marB="76200"/>
                </a:tc>
                <a:tc>
                  <a:txBody>
                    <a:bodyPr/>
                    <a:lstStyle/>
                    <a:p>
                      <a:pPr algn="ctr" fontAlgn="t"/>
                      <a:r>
                        <a:rPr lang="en-IN" sz="1400" dirty="0">
                          <a:effectLst/>
                        </a:rPr>
                        <a:t>4</a:t>
                      </a:r>
                    </a:p>
                  </a:txBody>
                  <a:tcPr marL="76200" marR="76200" marT="76200" marB="76200"/>
                </a:tc>
              </a:tr>
            </a:tbl>
          </a:graphicData>
        </a:graphic>
      </p:graphicFrame>
      <p:sp>
        <p:nvSpPr>
          <p:cNvPr id="7" name="Rectangle 6"/>
          <p:cNvSpPr/>
          <p:nvPr/>
        </p:nvSpPr>
        <p:spPr>
          <a:xfrm>
            <a:off x="3188505" y="4508640"/>
            <a:ext cx="5955495" cy="615553"/>
          </a:xfrm>
          <a:prstGeom prst="rect">
            <a:avLst/>
          </a:prstGeom>
        </p:spPr>
        <p:txBody>
          <a:bodyPr wrap="square">
            <a:spAutoFit/>
          </a:bodyPr>
          <a:lstStyle/>
          <a:p>
            <a:r>
              <a:rPr lang="en-US" sz="1600" dirty="0">
                <a:solidFill>
                  <a:srgbClr val="000000"/>
                </a:solidFill>
                <a:latin typeface="Arial" panose="020B0604020202020204" pitchFamily="34" charset="0"/>
              </a:rPr>
              <a:t>In the join operation, we select those rows from the </a:t>
            </a:r>
            <a:r>
              <a:rPr lang="en-US" sz="1600" dirty="0" err="1">
                <a:solidFill>
                  <a:srgbClr val="000000"/>
                </a:solidFill>
                <a:latin typeface="Arial" panose="020B0604020202020204" pitchFamily="34" charset="0"/>
              </a:rPr>
              <a:t>cartesian</a:t>
            </a:r>
            <a:r>
              <a:rPr lang="en-US" sz="1600" dirty="0">
                <a:solidFill>
                  <a:srgbClr val="000000"/>
                </a:solidFill>
                <a:latin typeface="Arial" panose="020B0604020202020204" pitchFamily="34" charset="0"/>
              </a:rPr>
              <a:t> product where R1.regno&gt;R2.regno</a:t>
            </a:r>
            <a:r>
              <a:rPr lang="en-US" dirty="0">
                <a:solidFill>
                  <a:srgbClr val="000000"/>
                </a:solidFill>
                <a:latin typeface="Arial" panose="020B0604020202020204" pitchFamily="34" charset="0"/>
              </a:rPr>
              <a:t>.</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1509622195"/>
              </p:ext>
            </p:extLst>
          </p:nvPr>
        </p:nvGraphicFramePr>
        <p:xfrm>
          <a:off x="4266590" y="1502815"/>
          <a:ext cx="4261805" cy="3017520"/>
        </p:xfrm>
        <a:graphic>
          <a:graphicData uri="http://schemas.openxmlformats.org/drawingml/2006/table">
            <a:tbl>
              <a:tblPr firstRow="1" bandRow="1">
                <a:tableStyleId>{F5AB1C69-6EDB-4FF4-983F-18BD219EF322}</a:tableStyleId>
              </a:tblPr>
              <a:tblGrid>
                <a:gridCol w="852361"/>
                <a:gridCol w="852361"/>
                <a:gridCol w="852361"/>
                <a:gridCol w="852361"/>
                <a:gridCol w="852361"/>
              </a:tblGrid>
              <a:tr h="314858">
                <a:tc>
                  <a:txBody>
                    <a:bodyPr/>
                    <a:lstStyle/>
                    <a:p>
                      <a:pPr fontAlgn="t"/>
                      <a:r>
                        <a:rPr lang="en-IN" sz="1200" dirty="0" err="1">
                          <a:effectLst/>
                        </a:rPr>
                        <a:t>RegNo</a:t>
                      </a:r>
                      <a:endParaRPr lang="en-IN" sz="1200" dirty="0">
                        <a:effectLst/>
                      </a:endParaRPr>
                    </a:p>
                  </a:txBody>
                  <a:tcPr marL="76200" marR="76200" marT="76200" marB="76200"/>
                </a:tc>
                <a:tc>
                  <a:txBody>
                    <a:bodyPr/>
                    <a:lstStyle/>
                    <a:p>
                      <a:pPr fontAlgn="t"/>
                      <a:r>
                        <a:rPr lang="en-IN" sz="1200" dirty="0">
                          <a:effectLst/>
                        </a:rPr>
                        <a:t>Branch</a:t>
                      </a:r>
                    </a:p>
                  </a:txBody>
                  <a:tcPr marL="76200" marR="76200" marT="76200" marB="76200"/>
                </a:tc>
                <a:tc>
                  <a:txBody>
                    <a:bodyPr/>
                    <a:lstStyle/>
                    <a:p>
                      <a:pPr fontAlgn="t"/>
                      <a:r>
                        <a:rPr lang="en-IN" sz="1200">
                          <a:effectLst/>
                        </a:rPr>
                        <a:t>Section</a:t>
                      </a:r>
                    </a:p>
                  </a:txBody>
                  <a:tcPr marL="76200" marR="76200" marT="76200" marB="76200"/>
                </a:tc>
                <a:tc>
                  <a:txBody>
                    <a:bodyPr/>
                    <a:lstStyle/>
                    <a:p>
                      <a:pPr fontAlgn="t"/>
                      <a:r>
                        <a:rPr lang="en-IN" sz="1200">
                          <a:effectLst/>
                        </a:rPr>
                        <a:t>Name</a:t>
                      </a:r>
                    </a:p>
                  </a:txBody>
                  <a:tcPr marL="76200" marR="76200" marT="76200" marB="76200"/>
                </a:tc>
                <a:tc>
                  <a:txBody>
                    <a:bodyPr/>
                    <a:lstStyle/>
                    <a:p>
                      <a:pPr fontAlgn="t"/>
                      <a:r>
                        <a:rPr lang="en-IN" sz="1200">
                          <a:effectLst/>
                        </a:rPr>
                        <a:t>RegNo</a:t>
                      </a:r>
                    </a:p>
                  </a:txBody>
                  <a:tcPr marL="76200" marR="76200" marT="76200" marB="76200"/>
                </a:tc>
              </a:tr>
              <a:tr h="314858">
                <a:tc>
                  <a:txBody>
                    <a:bodyPr/>
                    <a:lstStyle/>
                    <a:p>
                      <a:pPr fontAlgn="t"/>
                      <a:r>
                        <a:rPr lang="en-IN" sz="1200" dirty="0">
                          <a:effectLst/>
                        </a:rPr>
                        <a:t>1</a:t>
                      </a:r>
                    </a:p>
                  </a:txBody>
                  <a:tcPr marL="76200" marR="76200" marT="76200" marB="76200"/>
                </a:tc>
                <a:tc>
                  <a:txBody>
                    <a:bodyPr/>
                    <a:lstStyle/>
                    <a:p>
                      <a:pPr fontAlgn="t"/>
                      <a:r>
                        <a:rPr lang="en-IN" sz="1200" dirty="0">
                          <a:effectLst/>
                        </a:rPr>
                        <a:t>CSE</a:t>
                      </a:r>
                    </a:p>
                  </a:txBody>
                  <a:tcPr marL="76200" marR="76200" marT="76200" marB="76200"/>
                </a:tc>
                <a:tc>
                  <a:txBody>
                    <a:bodyPr/>
                    <a:lstStyle/>
                    <a:p>
                      <a:pPr fontAlgn="t"/>
                      <a:r>
                        <a:rPr lang="en-IN" sz="1200">
                          <a:effectLst/>
                        </a:rPr>
                        <a:t>A</a:t>
                      </a:r>
                    </a:p>
                  </a:txBody>
                  <a:tcPr marL="76200" marR="76200" marT="76200" marB="76200"/>
                </a:tc>
                <a:tc>
                  <a:txBody>
                    <a:bodyPr/>
                    <a:lstStyle/>
                    <a:p>
                      <a:pPr fontAlgn="t"/>
                      <a:r>
                        <a:rPr lang="en-IN" sz="1200">
                          <a:effectLst/>
                        </a:rPr>
                        <a:t>Bhanu</a:t>
                      </a:r>
                    </a:p>
                  </a:txBody>
                  <a:tcPr marL="76200" marR="76200" marT="76200" marB="76200"/>
                </a:tc>
                <a:tc>
                  <a:txBody>
                    <a:bodyPr/>
                    <a:lstStyle/>
                    <a:p>
                      <a:pPr fontAlgn="t"/>
                      <a:r>
                        <a:rPr lang="en-IN" sz="1200">
                          <a:effectLst/>
                        </a:rPr>
                        <a:t>2</a:t>
                      </a:r>
                    </a:p>
                  </a:txBody>
                  <a:tcPr marL="76200" marR="76200" marT="76200" marB="76200"/>
                </a:tc>
              </a:tr>
              <a:tr h="314858">
                <a:tc>
                  <a:txBody>
                    <a:bodyPr/>
                    <a:lstStyle/>
                    <a:p>
                      <a:pPr fontAlgn="t"/>
                      <a:r>
                        <a:rPr lang="en-IN" sz="1200">
                          <a:effectLst/>
                        </a:rPr>
                        <a:t>1</a:t>
                      </a:r>
                    </a:p>
                  </a:txBody>
                  <a:tcPr marL="76200" marR="76200" marT="76200" marB="76200"/>
                </a:tc>
                <a:tc>
                  <a:txBody>
                    <a:bodyPr/>
                    <a:lstStyle/>
                    <a:p>
                      <a:pPr fontAlgn="t"/>
                      <a:r>
                        <a:rPr lang="en-IN" sz="1200" dirty="0">
                          <a:effectLst/>
                        </a:rPr>
                        <a:t>CSE</a:t>
                      </a:r>
                    </a:p>
                  </a:txBody>
                  <a:tcPr marL="76200" marR="76200" marT="76200" marB="76200"/>
                </a:tc>
                <a:tc>
                  <a:txBody>
                    <a:bodyPr/>
                    <a:lstStyle/>
                    <a:p>
                      <a:pPr fontAlgn="t"/>
                      <a:r>
                        <a:rPr lang="en-IN" sz="1200" dirty="0">
                          <a:effectLst/>
                        </a:rPr>
                        <a:t>A</a:t>
                      </a:r>
                    </a:p>
                  </a:txBody>
                  <a:tcPr marL="76200" marR="76200" marT="76200" marB="76200"/>
                </a:tc>
                <a:tc>
                  <a:txBody>
                    <a:bodyPr/>
                    <a:lstStyle/>
                    <a:p>
                      <a:pPr fontAlgn="t"/>
                      <a:r>
                        <a:rPr lang="en-IN" sz="1200">
                          <a:effectLst/>
                        </a:rPr>
                        <a:t>Priya</a:t>
                      </a:r>
                    </a:p>
                  </a:txBody>
                  <a:tcPr marL="76200" marR="76200" marT="76200" marB="76200"/>
                </a:tc>
                <a:tc>
                  <a:txBody>
                    <a:bodyPr/>
                    <a:lstStyle/>
                    <a:p>
                      <a:pPr fontAlgn="t"/>
                      <a:r>
                        <a:rPr lang="en-IN" sz="1200">
                          <a:effectLst/>
                        </a:rPr>
                        <a:t>4</a:t>
                      </a:r>
                    </a:p>
                  </a:txBody>
                  <a:tcPr marL="76200" marR="76200" marT="76200" marB="76200"/>
                </a:tc>
              </a:tr>
              <a:tr h="314858">
                <a:tc>
                  <a:txBody>
                    <a:bodyPr/>
                    <a:lstStyle/>
                    <a:p>
                      <a:pPr fontAlgn="t"/>
                      <a:r>
                        <a:rPr lang="en-IN" sz="1200">
                          <a:effectLst/>
                        </a:rPr>
                        <a:t>2</a:t>
                      </a:r>
                    </a:p>
                  </a:txBody>
                  <a:tcPr marL="76200" marR="76200" marT="76200" marB="76200"/>
                </a:tc>
                <a:tc>
                  <a:txBody>
                    <a:bodyPr/>
                    <a:lstStyle/>
                    <a:p>
                      <a:pPr fontAlgn="t"/>
                      <a:r>
                        <a:rPr lang="en-IN" sz="1200">
                          <a:effectLst/>
                        </a:rPr>
                        <a:t>ECE</a:t>
                      </a:r>
                    </a:p>
                  </a:txBody>
                  <a:tcPr marL="76200" marR="76200" marT="76200" marB="76200"/>
                </a:tc>
                <a:tc>
                  <a:txBody>
                    <a:bodyPr/>
                    <a:lstStyle/>
                    <a:p>
                      <a:pPr fontAlgn="t"/>
                      <a:r>
                        <a:rPr lang="en-IN" sz="1200" dirty="0">
                          <a:effectLst/>
                        </a:rPr>
                        <a:t>B</a:t>
                      </a:r>
                    </a:p>
                  </a:txBody>
                  <a:tcPr marL="76200" marR="76200" marT="76200" marB="76200"/>
                </a:tc>
                <a:tc>
                  <a:txBody>
                    <a:bodyPr/>
                    <a:lstStyle/>
                    <a:p>
                      <a:pPr fontAlgn="t"/>
                      <a:r>
                        <a:rPr lang="en-IN" sz="1200">
                          <a:effectLst/>
                        </a:rPr>
                        <a:t>Bhanu</a:t>
                      </a:r>
                    </a:p>
                  </a:txBody>
                  <a:tcPr marL="76200" marR="76200" marT="76200" marB="76200"/>
                </a:tc>
                <a:tc>
                  <a:txBody>
                    <a:bodyPr/>
                    <a:lstStyle/>
                    <a:p>
                      <a:pPr fontAlgn="t"/>
                      <a:r>
                        <a:rPr lang="en-IN" sz="1200">
                          <a:effectLst/>
                        </a:rPr>
                        <a:t>2</a:t>
                      </a:r>
                    </a:p>
                  </a:txBody>
                  <a:tcPr marL="76200" marR="76200" marT="76200" marB="76200"/>
                </a:tc>
              </a:tr>
              <a:tr h="314858">
                <a:tc>
                  <a:txBody>
                    <a:bodyPr/>
                    <a:lstStyle/>
                    <a:p>
                      <a:pPr fontAlgn="t"/>
                      <a:r>
                        <a:rPr lang="en-IN" sz="1200">
                          <a:effectLst/>
                        </a:rPr>
                        <a:t>2</a:t>
                      </a:r>
                    </a:p>
                  </a:txBody>
                  <a:tcPr marL="76200" marR="76200" marT="76200" marB="76200"/>
                </a:tc>
                <a:tc>
                  <a:txBody>
                    <a:bodyPr/>
                    <a:lstStyle/>
                    <a:p>
                      <a:pPr fontAlgn="t"/>
                      <a:r>
                        <a:rPr lang="en-IN" sz="1200">
                          <a:effectLst/>
                        </a:rPr>
                        <a:t>ECE</a:t>
                      </a:r>
                    </a:p>
                  </a:txBody>
                  <a:tcPr marL="76200" marR="76200" marT="76200" marB="76200"/>
                </a:tc>
                <a:tc>
                  <a:txBody>
                    <a:bodyPr/>
                    <a:lstStyle/>
                    <a:p>
                      <a:pPr fontAlgn="t"/>
                      <a:r>
                        <a:rPr lang="en-IN" sz="1200" dirty="0">
                          <a:effectLst/>
                        </a:rPr>
                        <a:t>B</a:t>
                      </a:r>
                    </a:p>
                  </a:txBody>
                  <a:tcPr marL="76200" marR="76200" marT="76200" marB="76200"/>
                </a:tc>
                <a:tc>
                  <a:txBody>
                    <a:bodyPr/>
                    <a:lstStyle/>
                    <a:p>
                      <a:pPr fontAlgn="t"/>
                      <a:r>
                        <a:rPr lang="en-IN" sz="1200" dirty="0" err="1">
                          <a:effectLst/>
                        </a:rPr>
                        <a:t>Priya</a:t>
                      </a:r>
                      <a:endParaRPr lang="en-IN" sz="1200" dirty="0">
                        <a:effectLst/>
                      </a:endParaRPr>
                    </a:p>
                  </a:txBody>
                  <a:tcPr marL="76200" marR="76200" marT="76200" marB="76200"/>
                </a:tc>
                <a:tc>
                  <a:txBody>
                    <a:bodyPr/>
                    <a:lstStyle/>
                    <a:p>
                      <a:pPr fontAlgn="t"/>
                      <a:r>
                        <a:rPr lang="en-IN" sz="1200">
                          <a:effectLst/>
                        </a:rPr>
                        <a:t>4</a:t>
                      </a:r>
                    </a:p>
                  </a:txBody>
                  <a:tcPr marL="76200" marR="76200" marT="76200" marB="76200"/>
                </a:tc>
              </a:tr>
              <a:tr h="314858">
                <a:tc>
                  <a:txBody>
                    <a:bodyPr/>
                    <a:lstStyle/>
                    <a:p>
                      <a:pPr fontAlgn="t"/>
                      <a:r>
                        <a:rPr lang="en-IN" sz="1200">
                          <a:effectLst/>
                        </a:rPr>
                        <a:t>3</a:t>
                      </a:r>
                    </a:p>
                  </a:txBody>
                  <a:tcPr marL="76200" marR="76200" marT="76200" marB="76200"/>
                </a:tc>
                <a:tc>
                  <a:txBody>
                    <a:bodyPr/>
                    <a:lstStyle/>
                    <a:p>
                      <a:pPr fontAlgn="t"/>
                      <a:r>
                        <a:rPr lang="en-IN" sz="1200">
                          <a:effectLst/>
                        </a:rPr>
                        <a:t>CIVIL</a:t>
                      </a:r>
                    </a:p>
                  </a:txBody>
                  <a:tcPr marL="76200" marR="76200" marT="76200" marB="76200"/>
                </a:tc>
                <a:tc>
                  <a:txBody>
                    <a:bodyPr/>
                    <a:lstStyle/>
                    <a:p>
                      <a:pPr fontAlgn="t"/>
                      <a:r>
                        <a:rPr lang="en-IN" sz="1200">
                          <a:effectLst/>
                        </a:rPr>
                        <a:t>A</a:t>
                      </a:r>
                    </a:p>
                  </a:txBody>
                  <a:tcPr marL="76200" marR="76200" marT="76200" marB="76200"/>
                </a:tc>
                <a:tc>
                  <a:txBody>
                    <a:bodyPr/>
                    <a:lstStyle/>
                    <a:p>
                      <a:pPr fontAlgn="t"/>
                      <a:r>
                        <a:rPr lang="en-IN" sz="1200" dirty="0" err="1">
                          <a:effectLst/>
                        </a:rPr>
                        <a:t>Bhanu</a:t>
                      </a:r>
                      <a:endParaRPr lang="en-IN" sz="1200" dirty="0">
                        <a:effectLst/>
                      </a:endParaRPr>
                    </a:p>
                  </a:txBody>
                  <a:tcPr marL="76200" marR="76200" marT="76200" marB="76200"/>
                </a:tc>
                <a:tc>
                  <a:txBody>
                    <a:bodyPr/>
                    <a:lstStyle/>
                    <a:p>
                      <a:pPr fontAlgn="t"/>
                      <a:r>
                        <a:rPr lang="en-IN" sz="1200">
                          <a:effectLst/>
                        </a:rPr>
                        <a:t>2</a:t>
                      </a:r>
                    </a:p>
                  </a:txBody>
                  <a:tcPr marL="76200" marR="76200" marT="76200" marB="76200"/>
                </a:tc>
              </a:tr>
              <a:tr h="314858">
                <a:tc>
                  <a:txBody>
                    <a:bodyPr/>
                    <a:lstStyle/>
                    <a:p>
                      <a:pPr fontAlgn="t"/>
                      <a:r>
                        <a:rPr lang="en-IN" sz="1200">
                          <a:effectLst/>
                        </a:rPr>
                        <a:t>3</a:t>
                      </a:r>
                    </a:p>
                  </a:txBody>
                  <a:tcPr marL="76200" marR="76200" marT="76200" marB="76200"/>
                </a:tc>
                <a:tc>
                  <a:txBody>
                    <a:bodyPr/>
                    <a:lstStyle/>
                    <a:p>
                      <a:pPr fontAlgn="t"/>
                      <a:r>
                        <a:rPr lang="en-IN" sz="1200">
                          <a:effectLst/>
                        </a:rPr>
                        <a:t>CIVIL</a:t>
                      </a:r>
                    </a:p>
                  </a:txBody>
                  <a:tcPr marL="76200" marR="76200" marT="76200" marB="76200"/>
                </a:tc>
                <a:tc>
                  <a:txBody>
                    <a:bodyPr/>
                    <a:lstStyle/>
                    <a:p>
                      <a:pPr fontAlgn="t"/>
                      <a:r>
                        <a:rPr lang="en-IN" sz="1200">
                          <a:effectLst/>
                        </a:rPr>
                        <a:t>A</a:t>
                      </a:r>
                    </a:p>
                  </a:txBody>
                  <a:tcPr marL="76200" marR="76200" marT="76200" marB="76200"/>
                </a:tc>
                <a:tc>
                  <a:txBody>
                    <a:bodyPr/>
                    <a:lstStyle/>
                    <a:p>
                      <a:pPr fontAlgn="t"/>
                      <a:r>
                        <a:rPr lang="en-IN" sz="1200" dirty="0" err="1">
                          <a:effectLst/>
                        </a:rPr>
                        <a:t>Priya</a:t>
                      </a:r>
                      <a:endParaRPr lang="en-IN" sz="1200" dirty="0">
                        <a:effectLst/>
                      </a:endParaRPr>
                    </a:p>
                  </a:txBody>
                  <a:tcPr marL="76200" marR="76200" marT="76200" marB="76200"/>
                </a:tc>
                <a:tc>
                  <a:txBody>
                    <a:bodyPr/>
                    <a:lstStyle/>
                    <a:p>
                      <a:pPr fontAlgn="t"/>
                      <a:r>
                        <a:rPr lang="en-IN" sz="1200">
                          <a:effectLst/>
                        </a:rPr>
                        <a:t>4</a:t>
                      </a:r>
                    </a:p>
                  </a:txBody>
                  <a:tcPr marL="76200" marR="76200" marT="76200" marB="76200"/>
                </a:tc>
              </a:tr>
              <a:tr h="314858">
                <a:tc>
                  <a:txBody>
                    <a:bodyPr/>
                    <a:lstStyle/>
                    <a:p>
                      <a:pPr fontAlgn="t"/>
                      <a:r>
                        <a:rPr lang="en-IN" sz="1200">
                          <a:effectLst/>
                        </a:rPr>
                        <a:t>4</a:t>
                      </a:r>
                    </a:p>
                  </a:txBody>
                  <a:tcPr marL="76200" marR="76200" marT="76200" marB="76200"/>
                </a:tc>
                <a:tc>
                  <a:txBody>
                    <a:bodyPr/>
                    <a:lstStyle/>
                    <a:p>
                      <a:pPr fontAlgn="t"/>
                      <a:r>
                        <a:rPr lang="en-IN" sz="1200">
                          <a:effectLst/>
                        </a:rPr>
                        <a:t>IT</a:t>
                      </a:r>
                    </a:p>
                  </a:txBody>
                  <a:tcPr marL="76200" marR="76200" marT="76200" marB="76200"/>
                </a:tc>
                <a:tc>
                  <a:txBody>
                    <a:bodyPr/>
                    <a:lstStyle/>
                    <a:p>
                      <a:pPr fontAlgn="t"/>
                      <a:r>
                        <a:rPr lang="en-IN" sz="1200">
                          <a:effectLst/>
                        </a:rPr>
                        <a:t>B</a:t>
                      </a:r>
                    </a:p>
                  </a:txBody>
                  <a:tcPr marL="76200" marR="76200" marT="76200" marB="76200"/>
                </a:tc>
                <a:tc>
                  <a:txBody>
                    <a:bodyPr/>
                    <a:lstStyle/>
                    <a:p>
                      <a:pPr fontAlgn="t"/>
                      <a:r>
                        <a:rPr lang="en-IN" sz="1200" dirty="0" err="1">
                          <a:effectLst/>
                        </a:rPr>
                        <a:t>Bhanu</a:t>
                      </a:r>
                      <a:endParaRPr lang="en-IN" sz="1200" dirty="0">
                        <a:effectLst/>
                      </a:endParaRPr>
                    </a:p>
                  </a:txBody>
                  <a:tcPr marL="76200" marR="76200" marT="76200" marB="76200"/>
                </a:tc>
                <a:tc>
                  <a:txBody>
                    <a:bodyPr/>
                    <a:lstStyle/>
                    <a:p>
                      <a:pPr fontAlgn="t"/>
                      <a:r>
                        <a:rPr lang="en-IN" sz="1200" dirty="0">
                          <a:effectLst/>
                        </a:rPr>
                        <a:t>2</a:t>
                      </a:r>
                    </a:p>
                  </a:txBody>
                  <a:tcPr marL="76200" marR="76200" marT="76200" marB="76200"/>
                </a:tc>
              </a:tr>
              <a:tr h="314858">
                <a:tc>
                  <a:txBody>
                    <a:bodyPr/>
                    <a:lstStyle/>
                    <a:p>
                      <a:pPr fontAlgn="t"/>
                      <a:r>
                        <a:rPr lang="en-IN" sz="1200" dirty="0">
                          <a:effectLst/>
                        </a:rPr>
                        <a:t>4</a:t>
                      </a:r>
                    </a:p>
                  </a:txBody>
                  <a:tcPr marL="76200" marR="76200" marT="76200" marB="76200"/>
                </a:tc>
                <a:tc>
                  <a:txBody>
                    <a:bodyPr/>
                    <a:lstStyle/>
                    <a:p>
                      <a:pPr fontAlgn="t"/>
                      <a:r>
                        <a:rPr lang="en-IN" sz="1200">
                          <a:effectLst/>
                        </a:rPr>
                        <a:t>IT</a:t>
                      </a:r>
                    </a:p>
                  </a:txBody>
                  <a:tcPr marL="76200" marR="76200" marT="76200" marB="76200"/>
                </a:tc>
                <a:tc>
                  <a:txBody>
                    <a:bodyPr/>
                    <a:lstStyle/>
                    <a:p>
                      <a:pPr fontAlgn="t"/>
                      <a:r>
                        <a:rPr lang="en-IN" sz="1200">
                          <a:effectLst/>
                        </a:rPr>
                        <a:t>B</a:t>
                      </a:r>
                    </a:p>
                  </a:txBody>
                  <a:tcPr marL="76200" marR="76200" marT="76200" marB="76200"/>
                </a:tc>
                <a:tc>
                  <a:txBody>
                    <a:bodyPr/>
                    <a:lstStyle/>
                    <a:p>
                      <a:pPr fontAlgn="t"/>
                      <a:r>
                        <a:rPr lang="en-IN" sz="1200">
                          <a:effectLst/>
                        </a:rPr>
                        <a:t>Priya</a:t>
                      </a:r>
                    </a:p>
                  </a:txBody>
                  <a:tcPr marL="76200" marR="76200" marT="76200" marB="76200"/>
                </a:tc>
                <a:tc>
                  <a:txBody>
                    <a:bodyPr/>
                    <a:lstStyle/>
                    <a:p>
                      <a:pPr fontAlgn="t"/>
                      <a:r>
                        <a:rPr lang="en-IN" sz="1200" dirty="0">
                          <a:effectLst/>
                        </a:rPr>
                        <a:t>4</a:t>
                      </a:r>
                    </a:p>
                  </a:txBody>
                  <a:tcPr marL="76200" marR="76200" marT="76200" marB="76200"/>
                </a:tc>
              </a:tr>
            </a:tbl>
          </a:graphicData>
        </a:graphic>
      </p:graphicFrame>
    </p:spTree>
    <p:extLst>
      <p:ext uri="{BB962C8B-B14F-4D97-AF65-F5344CB8AC3E}">
        <p14:creationId xmlns:p14="http://schemas.microsoft.com/office/powerpoint/2010/main" val="267107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Theta Join/ Non-</a:t>
            </a:r>
            <a:r>
              <a:rPr lang="en-US" dirty="0" err="1" smtClean="0"/>
              <a:t>equi</a:t>
            </a:r>
            <a:r>
              <a:rPr lang="en-US" dirty="0" smtClean="0"/>
              <a:t> Join</a:t>
            </a:r>
            <a:endParaRPr lang="en-IN" dirty="0"/>
          </a:p>
        </p:txBody>
      </p:sp>
      <p:sp>
        <p:nvSpPr>
          <p:cNvPr id="3" name="Content Placeholder 2"/>
          <p:cNvSpPr>
            <a:spLocks noGrp="1"/>
          </p:cNvSpPr>
          <p:nvPr>
            <p:ph idx="1"/>
          </p:nvPr>
        </p:nvSpPr>
        <p:spPr>
          <a:xfrm>
            <a:off x="143555" y="1197406"/>
            <a:ext cx="8551481" cy="3946094"/>
          </a:xfrm>
        </p:spPr>
        <p:txBody>
          <a:bodyPr>
            <a:normAutofit/>
          </a:bodyPr>
          <a:lstStyle/>
          <a:p>
            <a:pPr marL="0" indent="0">
              <a:buNone/>
            </a:pPr>
            <a:r>
              <a:rPr lang="en-US" sz="1400" dirty="0"/>
              <a:t>If we join R1 and R2 other than the equal condition, then it is called theta join/ non-</a:t>
            </a:r>
            <a:r>
              <a:rPr lang="en-US" sz="1400" dirty="0" err="1"/>
              <a:t>equi</a:t>
            </a:r>
            <a:r>
              <a:rPr lang="en-US" sz="1400" dirty="0"/>
              <a:t> join.</a:t>
            </a:r>
            <a:endParaRPr lang="en-IN" sz="1400" dirty="0"/>
          </a:p>
        </p:txBody>
      </p:sp>
      <p:graphicFrame>
        <p:nvGraphicFramePr>
          <p:cNvPr id="4" name="Table 3"/>
          <p:cNvGraphicFramePr>
            <a:graphicFrameLocks noGrp="1"/>
          </p:cNvGraphicFramePr>
          <p:nvPr>
            <p:extLst/>
          </p:nvPr>
        </p:nvGraphicFramePr>
        <p:xfrm>
          <a:off x="143555" y="1502815"/>
          <a:ext cx="3353409" cy="2194560"/>
        </p:xfrm>
        <a:graphic>
          <a:graphicData uri="http://schemas.openxmlformats.org/drawingml/2006/table">
            <a:tbl>
              <a:tblPr firstRow="1" bandRow="1">
                <a:tableStyleId>{327F97BB-C833-4FB7-BDE5-3F7075034690}</a:tableStyleId>
              </a:tblPr>
              <a:tblGrid>
                <a:gridCol w="1117803"/>
                <a:gridCol w="1117803"/>
                <a:gridCol w="1117803"/>
              </a:tblGrid>
              <a:tr h="364118">
                <a:tc>
                  <a:txBody>
                    <a:bodyPr/>
                    <a:lstStyle/>
                    <a:p>
                      <a:pPr fontAlgn="t"/>
                      <a:r>
                        <a:rPr lang="en-IN" sz="1400" dirty="0" err="1">
                          <a:effectLst/>
                        </a:rPr>
                        <a:t>RegNo</a:t>
                      </a:r>
                      <a:endParaRPr lang="en-IN" sz="1400" dirty="0">
                        <a:effectLst/>
                      </a:endParaRPr>
                    </a:p>
                  </a:txBody>
                  <a:tcPr marL="76200" marR="76200" marT="76200" marB="76200"/>
                </a:tc>
                <a:tc>
                  <a:txBody>
                    <a:bodyPr/>
                    <a:lstStyle/>
                    <a:p>
                      <a:pPr fontAlgn="t"/>
                      <a:r>
                        <a:rPr lang="en-IN" sz="1400" dirty="0">
                          <a:effectLst/>
                        </a:rPr>
                        <a:t>Branch</a:t>
                      </a:r>
                    </a:p>
                  </a:txBody>
                  <a:tcPr marL="76200" marR="76200" marT="76200" marB="76200"/>
                </a:tc>
                <a:tc>
                  <a:txBody>
                    <a:bodyPr/>
                    <a:lstStyle/>
                    <a:p>
                      <a:pPr fontAlgn="t"/>
                      <a:r>
                        <a:rPr lang="en-IN" sz="1400">
                          <a:effectLst/>
                        </a:rPr>
                        <a:t>Section</a:t>
                      </a:r>
                    </a:p>
                  </a:txBody>
                  <a:tcPr marL="76200" marR="76200" marT="76200" marB="76200"/>
                </a:tc>
              </a:tr>
              <a:tr h="364118">
                <a:tc>
                  <a:txBody>
                    <a:bodyPr/>
                    <a:lstStyle/>
                    <a:p>
                      <a:pPr fontAlgn="t"/>
                      <a:r>
                        <a:rPr lang="en-IN" sz="1400">
                          <a:effectLst/>
                        </a:rPr>
                        <a:t>1</a:t>
                      </a:r>
                    </a:p>
                  </a:txBody>
                  <a:tcPr marL="76200" marR="76200" marT="76200" marB="76200"/>
                </a:tc>
                <a:tc>
                  <a:txBody>
                    <a:bodyPr/>
                    <a:lstStyle/>
                    <a:p>
                      <a:pPr fontAlgn="t"/>
                      <a:r>
                        <a:rPr lang="en-IN" sz="1400">
                          <a:effectLst/>
                        </a:rPr>
                        <a:t>CSE</a:t>
                      </a:r>
                    </a:p>
                  </a:txBody>
                  <a:tcPr marL="76200" marR="76200" marT="76200" marB="76200"/>
                </a:tc>
                <a:tc>
                  <a:txBody>
                    <a:bodyPr/>
                    <a:lstStyle/>
                    <a:p>
                      <a:pPr fontAlgn="t"/>
                      <a:r>
                        <a:rPr lang="en-IN" sz="1400">
                          <a:effectLst/>
                        </a:rPr>
                        <a:t>A</a:t>
                      </a:r>
                    </a:p>
                  </a:txBody>
                  <a:tcPr marL="76200" marR="76200" marT="76200" marB="76200"/>
                </a:tc>
              </a:tr>
              <a:tr h="364118">
                <a:tc>
                  <a:txBody>
                    <a:bodyPr/>
                    <a:lstStyle/>
                    <a:p>
                      <a:pPr fontAlgn="t"/>
                      <a:r>
                        <a:rPr lang="en-IN" sz="1400">
                          <a:effectLst/>
                        </a:rPr>
                        <a:t>2</a:t>
                      </a:r>
                    </a:p>
                  </a:txBody>
                  <a:tcPr marL="76200" marR="76200" marT="76200" marB="76200"/>
                </a:tc>
                <a:tc>
                  <a:txBody>
                    <a:bodyPr/>
                    <a:lstStyle/>
                    <a:p>
                      <a:pPr fontAlgn="t"/>
                      <a:r>
                        <a:rPr lang="en-IN" sz="1400">
                          <a:effectLst/>
                        </a:rPr>
                        <a:t>ECE</a:t>
                      </a:r>
                    </a:p>
                  </a:txBody>
                  <a:tcPr marL="76200" marR="76200" marT="76200" marB="76200"/>
                </a:tc>
                <a:tc>
                  <a:txBody>
                    <a:bodyPr/>
                    <a:lstStyle/>
                    <a:p>
                      <a:pPr fontAlgn="t"/>
                      <a:r>
                        <a:rPr lang="en-IN" sz="1400">
                          <a:effectLst/>
                        </a:rPr>
                        <a:t>B</a:t>
                      </a:r>
                    </a:p>
                  </a:txBody>
                  <a:tcPr marL="76200" marR="76200" marT="76200" marB="76200"/>
                </a:tc>
              </a:tr>
              <a:tr h="364118">
                <a:tc>
                  <a:txBody>
                    <a:bodyPr/>
                    <a:lstStyle/>
                    <a:p>
                      <a:pPr fontAlgn="t"/>
                      <a:r>
                        <a:rPr lang="en-IN" sz="1400">
                          <a:effectLst/>
                        </a:rPr>
                        <a:t>3</a:t>
                      </a:r>
                    </a:p>
                  </a:txBody>
                  <a:tcPr marL="76200" marR="76200" marT="76200" marB="76200"/>
                </a:tc>
                <a:tc>
                  <a:txBody>
                    <a:bodyPr/>
                    <a:lstStyle/>
                    <a:p>
                      <a:pPr fontAlgn="t"/>
                      <a:r>
                        <a:rPr lang="en-IN" sz="1400">
                          <a:effectLst/>
                        </a:rPr>
                        <a:t>CIVIL</a:t>
                      </a:r>
                    </a:p>
                  </a:txBody>
                  <a:tcPr marL="76200" marR="76200" marT="76200" marB="76200"/>
                </a:tc>
                <a:tc>
                  <a:txBody>
                    <a:bodyPr/>
                    <a:lstStyle/>
                    <a:p>
                      <a:pPr fontAlgn="t"/>
                      <a:r>
                        <a:rPr lang="en-IN" sz="1400">
                          <a:effectLst/>
                        </a:rPr>
                        <a:t>A</a:t>
                      </a:r>
                    </a:p>
                  </a:txBody>
                  <a:tcPr marL="76200" marR="76200" marT="76200" marB="76200"/>
                </a:tc>
              </a:tr>
              <a:tr h="364118">
                <a:tc>
                  <a:txBody>
                    <a:bodyPr/>
                    <a:lstStyle/>
                    <a:p>
                      <a:pPr fontAlgn="t"/>
                      <a:r>
                        <a:rPr lang="en-IN" sz="1400">
                          <a:effectLst/>
                        </a:rPr>
                        <a:t>4</a:t>
                      </a:r>
                    </a:p>
                  </a:txBody>
                  <a:tcPr marL="76200" marR="76200" marT="76200" marB="76200"/>
                </a:tc>
                <a:tc>
                  <a:txBody>
                    <a:bodyPr/>
                    <a:lstStyle/>
                    <a:p>
                      <a:pPr fontAlgn="t"/>
                      <a:r>
                        <a:rPr lang="en-IN" sz="1400">
                          <a:effectLst/>
                        </a:rPr>
                        <a:t>IT</a:t>
                      </a:r>
                    </a:p>
                  </a:txBody>
                  <a:tcPr marL="76200" marR="76200" marT="76200" marB="76200"/>
                </a:tc>
                <a:tc>
                  <a:txBody>
                    <a:bodyPr/>
                    <a:lstStyle/>
                    <a:p>
                      <a:pPr fontAlgn="t"/>
                      <a:r>
                        <a:rPr lang="en-IN" sz="1400">
                          <a:effectLst/>
                        </a:rPr>
                        <a:t>B</a:t>
                      </a:r>
                    </a:p>
                  </a:txBody>
                  <a:tcPr marL="76200" marR="76200" marT="76200" marB="76200"/>
                </a:tc>
              </a:tr>
              <a:tr h="364118">
                <a:tc>
                  <a:txBody>
                    <a:bodyPr/>
                    <a:lstStyle/>
                    <a:p>
                      <a:pPr fontAlgn="t"/>
                      <a:r>
                        <a:rPr lang="en-IN" sz="1400">
                          <a:effectLst/>
                        </a:rPr>
                        <a:t>5</a:t>
                      </a:r>
                    </a:p>
                  </a:txBody>
                  <a:tcPr marL="76200" marR="76200" marT="76200" marB="76200"/>
                </a:tc>
                <a:tc>
                  <a:txBody>
                    <a:bodyPr/>
                    <a:lstStyle/>
                    <a:p>
                      <a:pPr fontAlgn="t"/>
                      <a:r>
                        <a:rPr lang="en-IN" sz="1400" dirty="0">
                          <a:effectLst/>
                        </a:rPr>
                        <a:t>IT</a:t>
                      </a:r>
                    </a:p>
                  </a:txBody>
                  <a:tcPr marL="76200" marR="76200" marT="76200" marB="76200"/>
                </a:tc>
                <a:tc>
                  <a:txBody>
                    <a:bodyPr/>
                    <a:lstStyle/>
                    <a:p>
                      <a:pPr fontAlgn="t"/>
                      <a:r>
                        <a:rPr lang="en-IN" sz="1400" dirty="0">
                          <a:effectLst/>
                        </a:rPr>
                        <a:t>A</a:t>
                      </a:r>
                    </a:p>
                  </a:txBody>
                  <a:tcPr marL="76200" marR="76200" marT="76200" marB="76200"/>
                </a:tc>
              </a:tr>
            </a:tbl>
          </a:graphicData>
        </a:graphic>
      </p:graphicFrame>
      <p:graphicFrame>
        <p:nvGraphicFramePr>
          <p:cNvPr id="5" name="Table 4"/>
          <p:cNvGraphicFramePr>
            <a:graphicFrameLocks noGrp="1"/>
          </p:cNvGraphicFramePr>
          <p:nvPr>
            <p:extLst/>
          </p:nvPr>
        </p:nvGraphicFramePr>
        <p:xfrm>
          <a:off x="193658" y="3793390"/>
          <a:ext cx="2742590" cy="1268475"/>
        </p:xfrm>
        <a:graphic>
          <a:graphicData uri="http://schemas.openxmlformats.org/drawingml/2006/table">
            <a:tbl>
              <a:tblPr firstRow="1" bandRow="1">
                <a:tableStyleId>{306799F8-075E-4A3A-A7F6-7FBC6576F1A4}</a:tableStyleId>
              </a:tblPr>
              <a:tblGrid>
                <a:gridCol w="1371295"/>
                <a:gridCol w="1371295"/>
              </a:tblGrid>
              <a:tr h="422825">
                <a:tc>
                  <a:txBody>
                    <a:bodyPr/>
                    <a:lstStyle/>
                    <a:p>
                      <a:pPr algn="ctr" fontAlgn="t"/>
                      <a:r>
                        <a:rPr lang="en-IN" sz="1400" dirty="0">
                          <a:effectLst/>
                        </a:rPr>
                        <a:t>Name</a:t>
                      </a:r>
                    </a:p>
                  </a:txBody>
                  <a:tcPr marL="76200" marR="76200" marT="76200" marB="76200"/>
                </a:tc>
                <a:tc>
                  <a:txBody>
                    <a:bodyPr/>
                    <a:lstStyle/>
                    <a:p>
                      <a:pPr algn="ctr" fontAlgn="t"/>
                      <a:r>
                        <a:rPr lang="en-IN" sz="1400">
                          <a:effectLst/>
                        </a:rPr>
                        <a:t>RegNo</a:t>
                      </a:r>
                    </a:p>
                  </a:txBody>
                  <a:tcPr marL="76200" marR="76200" marT="76200" marB="76200"/>
                </a:tc>
              </a:tr>
              <a:tr h="422825">
                <a:tc>
                  <a:txBody>
                    <a:bodyPr/>
                    <a:lstStyle/>
                    <a:p>
                      <a:pPr algn="ctr" fontAlgn="t"/>
                      <a:r>
                        <a:rPr lang="en-IN" sz="1400">
                          <a:effectLst/>
                        </a:rPr>
                        <a:t>Bhanu</a:t>
                      </a:r>
                    </a:p>
                  </a:txBody>
                  <a:tcPr marL="76200" marR="76200" marT="76200" marB="76200"/>
                </a:tc>
                <a:tc>
                  <a:txBody>
                    <a:bodyPr/>
                    <a:lstStyle/>
                    <a:p>
                      <a:pPr algn="ctr" fontAlgn="t"/>
                      <a:r>
                        <a:rPr lang="en-IN" sz="1400">
                          <a:effectLst/>
                        </a:rPr>
                        <a:t>2</a:t>
                      </a:r>
                    </a:p>
                  </a:txBody>
                  <a:tcPr marL="76200" marR="76200" marT="76200" marB="76200"/>
                </a:tc>
              </a:tr>
              <a:tr h="422825">
                <a:tc>
                  <a:txBody>
                    <a:bodyPr/>
                    <a:lstStyle/>
                    <a:p>
                      <a:pPr algn="ctr" fontAlgn="t"/>
                      <a:r>
                        <a:rPr lang="en-IN" sz="1400">
                          <a:effectLst/>
                        </a:rPr>
                        <a:t>Priya</a:t>
                      </a:r>
                    </a:p>
                  </a:txBody>
                  <a:tcPr marL="76200" marR="76200" marT="76200" marB="76200"/>
                </a:tc>
                <a:tc>
                  <a:txBody>
                    <a:bodyPr/>
                    <a:lstStyle/>
                    <a:p>
                      <a:pPr algn="ctr" fontAlgn="t"/>
                      <a:r>
                        <a:rPr lang="en-IN" sz="1400" dirty="0">
                          <a:effectLst/>
                        </a:rPr>
                        <a:t>4</a:t>
                      </a:r>
                    </a:p>
                  </a:txBody>
                  <a:tcPr marL="76200" marR="76200" marT="76200" marB="76200"/>
                </a:tc>
              </a:tr>
            </a:tbl>
          </a:graphicData>
        </a:graphic>
      </p:graphicFrame>
      <p:graphicFrame>
        <p:nvGraphicFramePr>
          <p:cNvPr id="6" name="Table 5"/>
          <p:cNvGraphicFramePr>
            <a:graphicFrameLocks noGrp="1"/>
          </p:cNvGraphicFramePr>
          <p:nvPr>
            <p:extLst/>
          </p:nvPr>
        </p:nvGraphicFramePr>
        <p:xfrm>
          <a:off x="4572000" y="1644707"/>
          <a:ext cx="4275740" cy="2443280"/>
        </p:xfrm>
        <a:graphic>
          <a:graphicData uri="http://schemas.openxmlformats.org/drawingml/2006/table">
            <a:tbl>
              <a:tblPr firstRow="1" bandRow="1">
                <a:tableStyleId>{284E427A-3D55-4303-BF80-6455036E1DE7}</a:tableStyleId>
              </a:tblPr>
              <a:tblGrid>
                <a:gridCol w="855148"/>
                <a:gridCol w="855148"/>
                <a:gridCol w="855148"/>
                <a:gridCol w="855148"/>
                <a:gridCol w="855148"/>
              </a:tblGrid>
              <a:tr h="488656">
                <a:tc>
                  <a:txBody>
                    <a:bodyPr/>
                    <a:lstStyle/>
                    <a:p>
                      <a:pPr fontAlgn="t"/>
                      <a:r>
                        <a:rPr lang="en-IN" dirty="0" err="1">
                          <a:effectLst/>
                        </a:rPr>
                        <a:t>RegNo</a:t>
                      </a:r>
                      <a:endParaRPr lang="en-IN" dirty="0">
                        <a:effectLst/>
                      </a:endParaRPr>
                    </a:p>
                  </a:txBody>
                  <a:tcPr marL="76200" marR="76200" marT="76200" marB="76200"/>
                </a:tc>
                <a:tc>
                  <a:txBody>
                    <a:bodyPr/>
                    <a:lstStyle/>
                    <a:p>
                      <a:pPr fontAlgn="t"/>
                      <a:r>
                        <a:rPr lang="en-IN">
                          <a:effectLst/>
                        </a:rPr>
                        <a:t>Branch</a:t>
                      </a:r>
                    </a:p>
                  </a:txBody>
                  <a:tcPr marL="76200" marR="76200" marT="76200" marB="76200"/>
                </a:tc>
                <a:tc>
                  <a:txBody>
                    <a:bodyPr/>
                    <a:lstStyle/>
                    <a:p>
                      <a:pPr fontAlgn="t"/>
                      <a:r>
                        <a:rPr lang="en-IN" dirty="0">
                          <a:effectLst/>
                        </a:rPr>
                        <a:t>Section</a:t>
                      </a:r>
                    </a:p>
                  </a:txBody>
                  <a:tcPr marL="76200" marR="76200" marT="76200" marB="76200"/>
                </a:tc>
                <a:tc>
                  <a:txBody>
                    <a:bodyPr/>
                    <a:lstStyle/>
                    <a:p>
                      <a:pPr fontAlgn="t"/>
                      <a:r>
                        <a:rPr lang="en-IN">
                          <a:effectLst/>
                        </a:rPr>
                        <a:t>Name</a:t>
                      </a:r>
                    </a:p>
                  </a:txBody>
                  <a:tcPr marL="76200" marR="76200" marT="76200" marB="76200"/>
                </a:tc>
                <a:tc>
                  <a:txBody>
                    <a:bodyPr/>
                    <a:lstStyle/>
                    <a:p>
                      <a:pPr fontAlgn="t"/>
                      <a:r>
                        <a:rPr lang="en-IN">
                          <a:effectLst/>
                        </a:rPr>
                        <a:t>Regno</a:t>
                      </a:r>
                    </a:p>
                  </a:txBody>
                  <a:tcPr marL="76200" marR="76200" marT="76200" marB="76200"/>
                </a:tc>
              </a:tr>
              <a:tr h="488656">
                <a:tc>
                  <a:txBody>
                    <a:bodyPr/>
                    <a:lstStyle/>
                    <a:p>
                      <a:pPr fontAlgn="t"/>
                      <a:r>
                        <a:rPr lang="en-IN">
                          <a:effectLst/>
                        </a:rPr>
                        <a:t>3</a:t>
                      </a:r>
                    </a:p>
                  </a:txBody>
                  <a:tcPr marL="76200" marR="76200" marT="76200" marB="76200"/>
                </a:tc>
                <a:tc>
                  <a:txBody>
                    <a:bodyPr/>
                    <a:lstStyle/>
                    <a:p>
                      <a:pPr fontAlgn="t"/>
                      <a:r>
                        <a:rPr lang="en-IN">
                          <a:effectLst/>
                        </a:rPr>
                        <a:t>CIVIL</a:t>
                      </a:r>
                    </a:p>
                  </a:txBody>
                  <a:tcPr marL="76200" marR="76200" marT="76200" marB="76200"/>
                </a:tc>
                <a:tc>
                  <a:txBody>
                    <a:bodyPr/>
                    <a:lstStyle/>
                    <a:p>
                      <a:pPr fontAlgn="t"/>
                      <a:r>
                        <a:rPr lang="en-IN">
                          <a:effectLst/>
                        </a:rPr>
                        <a:t>A</a:t>
                      </a:r>
                    </a:p>
                  </a:txBody>
                  <a:tcPr marL="76200" marR="76200" marT="76200" marB="76200"/>
                </a:tc>
                <a:tc>
                  <a:txBody>
                    <a:bodyPr/>
                    <a:lstStyle/>
                    <a:p>
                      <a:pPr fontAlgn="t"/>
                      <a:r>
                        <a:rPr lang="en-IN">
                          <a:effectLst/>
                        </a:rPr>
                        <a:t>Bhanu</a:t>
                      </a:r>
                    </a:p>
                  </a:txBody>
                  <a:tcPr marL="76200" marR="76200" marT="76200" marB="76200"/>
                </a:tc>
                <a:tc>
                  <a:txBody>
                    <a:bodyPr/>
                    <a:lstStyle/>
                    <a:p>
                      <a:pPr fontAlgn="t"/>
                      <a:r>
                        <a:rPr lang="en-IN">
                          <a:effectLst/>
                        </a:rPr>
                        <a:t>2</a:t>
                      </a:r>
                    </a:p>
                  </a:txBody>
                  <a:tcPr marL="76200" marR="76200" marT="76200" marB="76200"/>
                </a:tc>
              </a:tr>
              <a:tr h="488656">
                <a:tc>
                  <a:txBody>
                    <a:bodyPr/>
                    <a:lstStyle/>
                    <a:p>
                      <a:pPr fontAlgn="t"/>
                      <a:r>
                        <a:rPr lang="en-IN">
                          <a:effectLst/>
                        </a:rPr>
                        <a:t>4</a:t>
                      </a:r>
                    </a:p>
                  </a:txBody>
                  <a:tcPr marL="76200" marR="76200" marT="76200" marB="76200"/>
                </a:tc>
                <a:tc>
                  <a:txBody>
                    <a:bodyPr/>
                    <a:lstStyle/>
                    <a:p>
                      <a:pPr fontAlgn="t"/>
                      <a:r>
                        <a:rPr lang="en-IN">
                          <a:effectLst/>
                        </a:rPr>
                        <a:t>IT</a:t>
                      </a:r>
                    </a:p>
                  </a:txBody>
                  <a:tcPr marL="76200" marR="76200" marT="76200" marB="76200"/>
                </a:tc>
                <a:tc>
                  <a:txBody>
                    <a:bodyPr/>
                    <a:lstStyle/>
                    <a:p>
                      <a:pPr fontAlgn="t"/>
                      <a:r>
                        <a:rPr lang="en-IN">
                          <a:effectLst/>
                        </a:rPr>
                        <a:t>B</a:t>
                      </a:r>
                    </a:p>
                  </a:txBody>
                  <a:tcPr marL="76200" marR="76200" marT="76200" marB="76200"/>
                </a:tc>
                <a:tc>
                  <a:txBody>
                    <a:bodyPr/>
                    <a:lstStyle/>
                    <a:p>
                      <a:pPr fontAlgn="t"/>
                      <a:r>
                        <a:rPr lang="en-IN">
                          <a:effectLst/>
                        </a:rPr>
                        <a:t>Bhanu</a:t>
                      </a:r>
                    </a:p>
                  </a:txBody>
                  <a:tcPr marL="76200" marR="76200" marT="76200" marB="76200"/>
                </a:tc>
                <a:tc>
                  <a:txBody>
                    <a:bodyPr/>
                    <a:lstStyle/>
                    <a:p>
                      <a:pPr fontAlgn="t"/>
                      <a:r>
                        <a:rPr lang="en-IN">
                          <a:effectLst/>
                        </a:rPr>
                        <a:t>2</a:t>
                      </a:r>
                    </a:p>
                  </a:txBody>
                  <a:tcPr marL="76200" marR="76200" marT="76200" marB="76200"/>
                </a:tc>
              </a:tr>
              <a:tr h="488656">
                <a:tc>
                  <a:txBody>
                    <a:bodyPr/>
                    <a:lstStyle/>
                    <a:p>
                      <a:pPr fontAlgn="t"/>
                      <a:r>
                        <a:rPr lang="en-IN">
                          <a:effectLst/>
                        </a:rPr>
                        <a:t>5</a:t>
                      </a:r>
                    </a:p>
                  </a:txBody>
                  <a:tcPr marL="76200" marR="76200" marT="76200" marB="76200"/>
                </a:tc>
                <a:tc>
                  <a:txBody>
                    <a:bodyPr/>
                    <a:lstStyle/>
                    <a:p>
                      <a:pPr fontAlgn="t"/>
                      <a:r>
                        <a:rPr lang="en-IN">
                          <a:effectLst/>
                        </a:rPr>
                        <a:t>IT</a:t>
                      </a:r>
                    </a:p>
                  </a:txBody>
                  <a:tcPr marL="76200" marR="76200" marT="76200" marB="76200"/>
                </a:tc>
                <a:tc>
                  <a:txBody>
                    <a:bodyPr/>
                    <a:lstStyle/>
                    <a:p>
                      <a:pPr fontAlgn="t"/>
                      <a:r>
                        <a:rPr lang="en-IN">
                          <a:effectLst/>
                        </a:rPr>
                        <a:t>A</a:t>
                      </a:r>
                    </a:p>
                  </a:txBody>
                  <a:tcPr marL="76200" marR="76200" marT="76200" marB="76200"/>
                </a:tc>
                <a:tc>
                  <a:txBody>
                    <a:bodyPr/>
                    <a:lstStyle/>
                    <a:p>
                      <a:pPr fontAlgn="t"/>
                      <a:r>
                        <a:rPr lang="en-IN">
                          <a:effectLst/>
                        </a:rPr>
                        <a:t>Bhanu</a:t>
                      </a:r>
                    </a:p>
                  </a:txBody>
                  <a:tcPr marL="76200" marR="76200" marT="76200" marB="76200"/>
                </a:tc>
                <a:tc>
                  <a:txBody>
                    <a:bodyPr/>
                    <a:lstStyle/>
                    <a:p>
                      <a:pPr fontAlgn="t"/>
                      <a:r>
                        <a:rPr lang="en-IN">
                          <a:effectLst/>
                        </a:rPr>
                        <a:t>2</a:t>
                      </a:r>
                    </a:p>
                  </a:txBody>
                  <a:tcPr marL="76200" marR="76200" marT="76200" marB="76200"/>
                </a:tc>
              </a:tr>
              <a:tr h="488656">
                <a:tc>
                  <a:txBody>
                    <a:bodyPr/>
                    <a:lstStyle/>
                    <a:p>
                      <a:pPr fontAlgn="t"/>
                      <a:r>
                        <a:rPr lang="en-IN">
                          <a:effectLst/>
                        </a:rPr>
                        <a:t>5</a:t>
                      </a:r>
                    </a:p>
                  </a:txBody>
                  <a:tcPr marL="76200" marR="76200" marT="76200" marB="76200"/>
                </a:tc>
                <a:tc>
                  <a:txBody>
                    <a:bodyPr/>
                    <a:lstStyle/>
                    <a:p>
                      <a:pPr fontAlgn="t"/>
                      <a:r>
                        <a:rPr lang="en-IN">
                          <a:effectLst/>
                        </a:rPr>
                        <a:t>IT</a:t>
                      </a:r>
                    </a:p>
                  </a:txBody>
                  <a:tcPr marL="76200" marR="76200" marT="76200" marB="76200"/>
                </a:tc>
                <a:tc>
                  <a:txBody>
                    <a:bodyPr/>
                    <a:lstStyle/>
                    <a:p>
                      <a:pPr fontAlgn="t"/>
                      <a:r>
                        <a:rPr lang="en-IN">
                          <a:effectLst/>
                        </a:rPr>
                        <a:t>B</a:t>
                      </a:r>
                    </a:p>
                  </a:txBody>
                  <a:tcPr marL="76200" marR="76200" marT="76200" marB="76200"/>
                </a:tc>
                <a:tc>
                  <a:txBody>
                    <a:bodyPr/>
                    <a:lstStyle/>
                    <a:p>
                      <a:pPr fontAlgn="t"/>
                      <a:r>
                        <a:rPr lang="en-IN">
                          <a:effectLst/>
                        </a:rPr>
                        <a:t>Priya</a:t>
                      </a:r>
                    </a:p>
                  </a:txBody>
                  <a:tcPr marL="76200" marR="76200" marT="76200" marB="76200"/>
                </a:tc>
                <a:tc>
                  <a:txBody>
                    <a:bodyPr/>
                    <a:lstStyle/>
                    <a:p>
                      <a:pPr fontAlgn="t"/>
                      <a:r>
                        <a:rPr lang="en-IN" dirty="0">
                          <a:effectLst/>
                        </a:rPr>
                        <a:t>4</a:t>
                      </a:r>
                    </a:p>
                  </a:txBody>
                  <a:tcPr marL="76200" marR="76200" marT="76200" marB="76200"/>
                </a:tc>
              </a:tr>
            </a:tbl>
          </a:graphicData>
        </a:graphic>
      </p:graphicFrame>
      <p:sp>
        <p:nvSpPr>
          <p:cNvPr id="7" name="Rectangle 6"/>
          <p:cNvSpPr/>
          <p:nvPr/>
        </p:nvSpPr>
        <p:spPr>
          <a:xfrm>
            <a:off x="3188505" y="4404210"/>
            <a:ext cx="5955495" cy="646331"/>
          </a:xfrm>
          <a:prstGeom prst="rect">
            <a:avLst/>
          </a:prstGeom>
        </p:spPr>
        <p:txBody>
          <a:bodyPr wrap="square">
            <a:spAutoFit/>
          </a:bodyPr>
          <a:lstStyle/>
          <a:p>
            <a:r>
              <a:rPr lang="en-US" dirty="0">
                <a:solidFill>
                  <a:srgbClr val="000000"/>
                </a:solidFill>
                <a:latin typeface="Arial" panose="020B0604020202020204" pitchFamily="34" charset="0"/>
              </a:rPr>
              <a:t>In the join operation, we select those rows from the </a:t>
            </a:r>
            <a:r>
              <a:rPr lang="en-US" dirty="0" err="1">
                <a:solidFill>
                  <a:srgbClr val="000000"/>
                </a:solidFill>
                <a:latin typeface="Arial" panose="020B0604020202020204" pitchFamily="34" charset="0"/>
              </a:rPr>
              <a:t>cartesian</a:t>
            </a:r>
            <a:r>
              <a:rPr lang="en-US" dirty="0">
                <a:solidFill>
                  <a:srgbClr val="000000"/>
                </a:solidFill>
                <a:latin typeface="Arial" panose="020B0604020202020204" pitchFamily="34" charset="0"/>
              </a:rPr>
              <a:t> product where R1.regno&gt;R2.regno.</a:t>
            </a:r>
            <a:endParaRPr lang="en-IN" dirty="0"/>
          </a:p>
        </p:txBody>
      </p:sp>
    </p:spTree>
    <p:extLst>
      <p:ext uri="{BB962C8B-B14F-4D97-AF65-F5344CB8AC3E}">
        <p14:creationId xmlns:p14="http://schemas.microsoft.com/office/powerpoint/2010/main" val="313300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effectLst/>
              </a:rPr>
              <a:t>II. Natural join/</a:t>
            </a:r>
            <a:r>
              <a:rPr lang="en-IN" b="1" dirty="0" err="1" smtClean="0">
                <a:effectLst/>
              </a:rPr>
              <a:t>Equi</a:t>
            </a:r>
            <a:r>
              <a:rPr lang="en-IN" b="1" dirty="0" smtClean="0">
                <a:effectLst/>
              </a:rPr>
              <a:t> Join</a:t>
            </a:r>
            <a:r>
              <a:rPr lang="en-IN" b="1" dirty="0">
                <a:effectLst/>
              </a:rPr>
              <a:t/>
            </a:r>
            <a:br>
              <a:rPr lang="en-IN" b="1" dirty="0">
                <a:effectLst/>
              </a:rPr>
            </a:br>
            <a:endParaRPr lang="en-IN" dirty="0"/>
          </a:p>
        </p:txBody>
      </p:sp>
      <p:sp>
        <p:nvSpPr>
          <p:cNvPr id="3" name="Content Placeholder 2"/>
          <p:cNvSpPr>
            <a:spLocks noGrp="1"/>
          </p:cNvSpPr>
          <p:nvPr>
            <p:ph idx="1"/>
          </p:nvPr>
        </p:nvSpPr>
        <p:spPr/>
        <p:txBody>
          <a:bodyPr/>
          <a:lstStyle/>
          <a:p>
            <a:pPr algn="just"/>
            <a:r>
              <a:rPr lang="en-US" dirty="0"/>
              <a:t>If we join R1 and R2 on equal condition then it is called </a:t>
            </a:r>
            <a:r>
              <a:rPr lang="en-US" b="1" i="1" dirty="0">
                <a:solidFill>
                  <a:srgbClr val="CC0099"/>
                </a:solidFill>
              </a:rPr>
              <a:t>natural join or </a:t>
            </a:r>
            <a:r>
              <a:rPr lang="en-US" b="1" i="1" dirty="0" err="1">
                <a:solidFill>
                  <a:srgbClr val="CC0099"/>
                </a:solidFill>
              </a:rPr>
              <a:t>equi</a:t>
            </a:r>
            <a:r>
              <a:rPr lang="en-US" b="1" i="1" dirty="0">
                <a:solidFill>
                  <a:srgbClr val="CC0099"/>
                </a:solidFill>
              </a:rPr>
              <a:t> join</a:t>
            </a:r>
            <a:r>
              <a:rPr lang="en-US" dirty="0"/>
              <a:t>. Generally, join is referred to as natural join.</a:t>
            </a:r>
          </a:p>
          <a:p>
            <a:pPr algn="just"/>
            <a:r>
              <a:rPr lang="en-US" dirty="0"/>
              <a:t>Natural join of R1 and R2 is as follows −</a:t>
            </a:r>
          </a:p>
          <a:p>
            <a:pPr algn="just"/>
            <a:r>
              <a:rPr lang="en-US" dirty="0"/>
              <a:t>{we select those tuples from </a:t>
            </a:r>
            <a:r>
              <a:rPr lang="en-US" dirty="0" smtClean="0"/>
              <a:t>Cartesian </a:t>
            </a:r>
            <a:r>
              <a:rPr lang="en-US" dirty="0"/>
              <a:t>product where R1.regno=R2.regno}</a:t>
            </a:r>
          </a:p>
          <a:p>
            <a:pPr algn="just"/>
            <a:r>
              <a:rPr lang="en-US" dirty="0"/>
              <a:t>R1 ⋈ R2</a:t>
            </a:r>
          </a:p>
          <a:p>
            <a:pPr algn="just"/>
            <a:endParaRPr lang="en-IN" dirty="0"/>
          </a:p>
        </p:txBody>
      </p:sp>
    </p:spTree>
    <p:extLst>
      <p:ext uri="{BB962C8B-B14F-4D97-AF65-F5344CB8AC3E}">
        <p14:creationId xmlns:p14="http://schemas.microsoft.com/office/powerpoint/2010/main" val="3175435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rPr>
              <a:t>II. Natural </a:t>
            </a:r>
            <a:r>
              <a:rPr lang="en-IN" b="1" dirty="0" smtClean="0">
                <a:effectLst/>
              </a:rPr>
              <a:t>join/</a:t>
            </a:r>
            <a:r>
              <a:rPr lang="en-IN" b="1" dirty="0" err="1" smtClean="0">
                <a:effectLst/>
              </a:rPr>
              <a:t>Equi</a:t>
            </a:r>
            <a:r>
              <a:rPr lang="en-IN" b="1" dirty="0" smtClean="0">
                <a:effectLst/>
              </a:rPr>
              <a:t> Join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5209065"/>
              </p:ext>
            </p:extLst>
          </p:nvPr>
        </p:nvGraphicFramePr>
        <p:xfrm>
          <a:off x="5488228" y="1808225"/>
          <a:ext cx="3512216" cy="1985165"/>
        </p:xfrm>
        <a:graphic>
          <a:graphicData uri="http://schemas.openxmlformats.org/drawingml/2006/table">
            <a:tbl>
              <a:tblPr firstRow="1" bandRow="1">
                <a:tableStyleId>{F5AB1C69-6EDB-4FF4-983F-18BD219EF322}</a:tableStyleId>
              </a:tblPr>
              <a:tblGrid>
                <a:gridCol w="878054"/>
                <a:gridCol w="878054"/>
                <a:gridCol w="878054"/>
                <a:gridCol w="878054"/>
              </a:tblGrid>
              <a:tr h="687425">
                <a:tc>
                  <a:txBody>
                    <a:bodyPr/>
                    <a:lstStyle/>
                    <a:p>
                      <a:pPr fontAlgn="t"/>
                      <a:r>
                        <a:rPr lang="en-IN" dirty="0" err="1">
                          <a:effectLst/>
                        </a:rPr>
                        <a:t>Regno</a:t>
                      </a:r>
                      <a:endParaRPr lang="en-IN" dirty="0">
                        <a:effectLst/>
                      </a:endParaRPr>
                    </a:p>
                  </a:txBody>
                  <a:tcPr marL="76200" marR="76200" marT="76200" marB="76200"/>
                </a:tc>
                <a:tc>
                  <a:txBody>
                    <a:bodyPr/>
                    <a:lstStyle/>
                    <a:p>
                      <a:pPr fontAlgn="t"/>
                      <a:r>
                        <a:rPr lang="en-IN">
                          <a:effectLst/>
                        </a:rPr>
                        <a:t>Branch</a:t>
                      </a:r>
                    </a:p>
                  </a:txBody>
                  <a:tcPr marL="76200" marR="76200" marT="76200" marB="76200"/>
                </a:tc>
                <a:tc>
                  <a:txBody>
                    <a:bodyPr/>
                    <a:lstStyle/>
                    <a:p>
                      <a:pPr fontAlgn="t"/>
                      <a:r>
                        <a:rPr lang="en-IN">
                          <a:effectLst/>
                        </a:rPr>
                        <a:t>Section</a:t>
                      </a:r>
                    </a:p>
                  </a:txBody>
                  <a:tcPr marL="76200" marR="76200" marT="76200" marB="76200"/>
                </a:tc>
                <a:tc>
                  <a:txBody>
                    <a:bodyPr/>
                    <a:lstStyle/>
                    <a:p>
                      <a:pPr fontAlgn="t"/>
                      <a:r>
                        <a:rPr lang="en-IN">
                          <a:effectLst/>
                        </a:rPr>
                        <a:t>Name</a:t>
                      </a:r>
                    </a:p>
                  </a:txBody>
                  <a:tcPr marL="76200" marR="76200" marT="76200" marB="76200"/>
                </a:tc>
              </a:tr>
              <a:tr h="648870">
                <a:tc>
                  <a:txBody>
                    <a:bodyPr/>
                    <a:lstStyle/>
                    <a:p>
                      <a:pPr fontAlgn="t"/>
                      <a:r>
                        <a:rPr lang="en-IN" dirty="0">
                          <a:effectLst/>
                        </a:rPr>
                        <a:t>2</a:t>
                      </a:r>
                    </a:p>
                  </a:txBody>
                  <a:tcPr marL="76200" marR="76200" marT="76200" marB="76200"/>
                </a:tc>
                <a:tc>
                  <a:txBody>
                    <a:bodyPr/>
                    <a:lstStyle/>
                    <a:p>
                      <a:pPr fontAlgn="t"/>
                      <a:r>
                        <a:rPr lang="en-IN" dirty="0" smtClean="0">
                          <a:effectLst/>
                        </a:rPr>
                        <a:t>ECE</a:t>
                      </a:r>
                      <a:endParaRPr lang="en-IN" dirty="0">
                        <a:effectLst/>
                      </a:endParaRPr>
                    </a:p>
                  </a:txBody>
                  <a:tcPr marL="76200" marR="76200" marT="76200" marB="76200"/>
                </a:tc>
                <a:tc>
                  <a:txBody>
                    <a:bodyPr/>
                    <a:lstStyle/>
                    <a:p>
                      <a:pPr fontAlgn="t"/>
                      <a:r>
                        <a:rPr lang="en-IN" dirty="0" smtClean="0">
                          <a:effectLst/>
                        </a:rPr>
                        <a:t>B</a:t>
                      </a:r>
                      <a:endParaRPr lang="en-IN" dirty="0">
                        <a:effectLst/>
                      </a:endParaRPr>
                    </a:p>
                  </a:txBody>
                  <a:tcPr marL="76200" marR="76200" marT="76200" marB="76200"/>
                </a:tc>
                <a:tc>
                  <a:txBody>
                    <a:bodyPr/>
                    <a:lstStyle/>
                    <a:p>
                      <a:pPr fontAlgn="t"/>
                      <a:r>
                        <a:rPr lang="en-IN">
                          <a:effectLst/>
                        </a:rPr>
                        <a:t>Bhanu</a:t>
                      </a:r>
                    </a:p>
                  </a:txBody>
                  <a:tcPr marL="76200" marR="76200" marT="76200" marB="76200"/>
                </a:tc>
              </a:tr>
              <a:tr h="648870">
                <a:tc>
                  <a:txBody>
                    <a:bodyPr/>
                    <a:lstStyle/>
                    <a:p>
                      <a:pPr fontAlgn="t"/>
                      <a:r>
                        <a:rPr lang="en-IN">
                          <a:effectLst/>
                        </a:rPr>
                        <a:t>4</a:t>
                      </a:r>
                    </a:p>
                  </a:txBody>
                  <a:tcPr marL="76200" marR="76200" marT="76200" marB="76200"/>
                </a:tc>
                <a:tc>
                  <a:txBody>
                    <a:bodyPr/>
                    <a:lstStyle/>
                    <a:p>
                      <a:pPr fontAlgn="t"/>
                      <a:r>
                        <a:rPr lang="en-US" dirty="0" smtClean="0">
                          <a:effectLst/>
                        </a:rPr>
                        <a:t>IT</a:t>
                      </a:r>
                      <a:endParaRPr lang="en-IN" dirty="0">
                        <a:effectLst/>
                      </a:endParaRPr>
                    </a:p>
                  </a:txBody>
                  <a:tcPr marL="76200" marR="76200" marT="76200" marB="76200"/>
                </a:tc>
                <a:tc>
                  <a:txBody>
                    <a:bodyPr/>
                    <a:lstStyle/>
                    <a:p>
                      <a:pPr fontAlgn="t"/>
                      <a:r>
                        <a:rPr lang="en-US" dirty="0" smtClean="0">
                          <a:effectLst/>
                        </a:rPr>
                        <a:t>B</a:t>
                      </a:r>
                      <a:endParaRPr lang="en-IN" dirty="0">
                        <a:effectLst/>
                      </a:endParaRPr>
                    </a:p>
                  </a:txBody>
                  <a:tcPr marL="76200" marR="76200" marT="76200" marB="76200"/>
                </a:tc>
                <a:tc>
                  <a:txBody>
                    <a:bodyPr/>
                    <a:lstStyle/>
                    <a:p>
                      <a:pPr fontAlgn="t"/>
                      <a:r>
                        <a:rPr lang="en-IN" dirty="0" err="1">
                          <a:effectLst/>
                        </a:rPr>
                        <a:t>Priya</a:t>
                      </a:r>
                      <a:endParaRPr lang="en-IN" dirty="0">
                        <a:effectLst/>
                      </a:endParaRPr>
                    </a:p>
                  </a:txBody>
                  <a:tcPr marL="76200" marR="7620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67135233"/>
              </p:ext>
            </p:extLst>
          </p:nvPr>
        </p:nvGraphicFramePr>
        <p:xfrm>
          <a:off x="143555" y="1197405"/>
          <a:ext cx="5201120" cy="3512214"/>
        </p:xfrm>
        <a:graphic>
          <a:graphicData uri="http://schemas.openxmlformats.org/drawingml/2006/table">
            <a:tbl>
              <a:tblPr firstRow="1" bandRow="1">
                <a:tableStyleId>{21E4AEA4-8DFA-4A89-87EB-49C32662AFE0}</a:tableStyleId>
              </a:tblPr>
              <a:tblGrid>
                <a:gridCol w="1040224"/>
                <a:gridCol w="1040224"/>
                <a:gridCol w="1040224"/>
                <a:gridCol w="1040224"/>
                <a:gridCol w="1040224"/>
              </a:tblGrid>
              <a:tr h="390246">
                <a:tc>
                  <a:txBody>
                    <a:bodyPr/>
                    <a:lstStyle/>
                    <a:p>
                      <a:pPr fontAlgn="t"/>
                      <a:r>
                        <a:rPr lang="en-IN" sz="1400" dirty="0" err="1">
                          <a:effectLst/>
                        </a:rPr>
                        <a:t>RegNo</a:t>
                      </a:r>
                      <a:endParaRPr lang="en-IN" sz="1400" dirty="0">
                        <a:effectLst/>
                      </a:endParaRPr>
                    </a:p>
                  </a:txBody>
                  <a:tcPr marL="76200" marR="76200" marT="76200" marB="76200"/>
                </a:tc>
                <a:tc>
                  <a:txBody>
                    <a:bodyPr/>
                    <a:lstStyle/>
                    <a:p>
                      <a:pPr fontAlgn="t"/>
                      <a:r>
                        <a:rPr lang="en-IN" sz="1400">
                          <a:effectLst/>
                        </a:rPr>
                        <a:t>Branch</a:t>
                      </a:r>
                    </a:p>
                  </a:txBody>
                  <a:tcPr marL="76200" marR="76200" marT="76200" marB="76200"/>
                </a:tc>
                <a:tc>
                  <a:txBody>
                    <a:bodyPr/>
                    <a:lstStyle/>
                    <a:p>
                      <a:pPr fontAlgn="t"/>
                      <a:r>
                        <a:rPr lang="en-IN" sz="1400">
                          <a:effectLst/>
                        </a:rPr>
                        <a:t>Section</a:t>
                      </a:r>
                    </a:p>
                  </a:txBody>
                  <a:tcPr marL="76200" marR="76200" marT="76200" marB="76200"/>
                </a:tc>
                <a:tc>
                  <a:txBody>
                    <a:bodyPr/>
                    <a:lstStyle/>
                    <a:p>
                      <a:pPr fontAlgn="t"/>
                      <a:r>
                        <a:rPr lang="en-IN" sz="1400">
                          <a:effectLst/>
                        </a:rPr>
                        <a:t>Name</a:t>
                      </a:r>
                    </a:p>
                  </a:txBody>
                  <a:tcPr marL="76200" marR="76200" marT="76200" marB="76200"/>
                </a:tc>
                <a:tc>
                  <a:txBody>
                    <a:bodyPr/>
                    <a:lstStyle/>
                    <a:p>
                      <a:pPr fontAlgn="t"/>
                      <a:r>
                        <a:rPr lang="en-IN" sz="1400">
                          <a:effectLst/>
                        </a:rPr>
                        <a:t>RegNo</a:t>
                      </a:r>
                    </a:p>
                  </a:txBody>
                  <a:tcPr marL="76200" marR="76200" marT="76200" marB="76200"/>
                </a:tc>
              </a:tr>
              <a:tr h="390246">
                <a:tc>
                  <a:txBody>
                    <a:bodyPr/>
                    <a:lstStyle/>
                    <a:p>
                      <a:pPr fontAlgn="t"/>
                      <a:r>
                        <a:rPr lang="en-IN" sz="1400">
                          <a:effectLst/>
                        </a:rPr>
                        <a:t>1</a:t>
                      </a:r>
                    </a:p>
                  </a:txBody>
                  <a:tcPr marL="76200" marR="76200" marT="76200" marB="76200"/>
                </a:tc>
                <a:tc>
                  <a:txBody>
                    <a:bodyPr/>
                    <a:lstStyle/>
                    <a:p>
                      <a:pPr fontAlgn="t"/>
                      <a:r>
                        <a:rPr lang="en-IN" sz="1400">
                          <a:effectLst/>
                        </a:rPr>
                        <a:t>CSE</a:t>
                      </a:r>
                    </a:p>
                  </a:txBody>
                  <a:tcPr marL="76200" marR="76200" marT="76200" marB="76200"/>
                </a:tc>
                <a:tc>
                  <a:txBody>
                    <a:bodyPr/>
                    <a:lstStyle/>
                    <a:p>
                      <a:pPr fontAlgn="t"/>
                      <a:r>
                        <a:rPr lang="en-IN" sz="1400">
                          <a:effectLst/>
                        </a:rPr>
                        <a:t>A</a:t>
                      </a:r>
                    </a:p>
                  </a:txBody>
                  <a:tcPr marL="76200" marR="76200" marT="76200" marB="76200"/>
                </a:tc>
                <a:tc>
                  <a:txBody>
                    <a:bodyPr/>
                    <a:lstStyle/>
                    <a:p>
                      <a:pPr fontAlgn="t"/>
                      <a:r>
                        <a:rPr lang="en-IN" sz="1400">
                          <a:effectLst/>
                        </a:rPr>
                        <a:t>Bhanu</a:t>
                      </a:r>
                    </a:p>
                  </a:txBody>
                  <a:tcPr marL="76200" marR="76200" marT="76200" marB="76200"/>
                </a:tc>
                <a:tc>
                  <a:txBody>
                    <a:bodyPr/>
                    <a:lstStyle/>
                    <a:p>
                      <a:pPr fontAlgn="t"/>
                      <a:r>
                        <a:rPr lang="en-IN" sz="1400" dirty="0">
                          <a:effectLst/>
                        </a:rPr>
                        <a:t>2</a:t>
                      </a:r>
                    </a:p>
                  </a:txBody>
                  <a:tcPr marL="76200" marR="76200" marT="76200" marB="76200"/>
                </a:tc>
              </a:tr>
              <a:tr h="390246">
                <a:tc>
                  <a:txBody>
                    <a:bodyPr/>
                    <a:lstStyle/>
                    <a:p>
                      <a:pPr fontAlgn="t"/>
                      <a:r>
                        <a:rPr lang="en-IN" sz="1400">
                          <a:effectLst/>
                        </a:rPr>
                        <a:t>1</a:t>
                      </a:r>
                    </a:p>
                  </a:txBody>
                  <a:tcPr marL="76200" marR="76200" marT="76200" marB="76200"/>
                </a:tc>
                <a:tc>
                  <a:txBody>
                    <a:bodyPr/>
                    <a:lstStyle/>
                    <a:p>
                      <a:pPr fontAlgn="t"/>
                      <a:r>
                        <a:rPr lang="en-IN" sz="1400">
                          <a:effectLst/>
                        </a:rPr>
                        <a:t>CSE</a:t>
                      </a:r>
                    </a:p>
                  </a:txBody>
                  <a:tcPr marL="76200" marR="76200" marT="76200" marB="76200"/>
                </a:tc>
                <a:tc>
                  <a:txBody>
                    <a:bodyPr/>
                    <a:lstStyle/>
                    <a:p>
                      <a:pPr fontAlgn="t"/>
                      <a:r>
                        <a:rPr lang="en-IN" sz="1400">
                          <a:effectLst/>
                        </a:rPr>
                        <a:t>A</a:t>
                      </a:r>
                    </a:p>
                  </a:txBody>
                  <a:tcPr marL="76200" marR="76200" marT="76200" marB="76200"/>
                </a:tc>
                <a:tc>
                  <a:txBody>
                    <a:bodyPr/>
                    <a:lstStyle/>
                    <a:p>
                      <a:pPr fontAlgn="t"/>
                      <a:r>
                        <a:rPr lang="en-IN" sz="1400">
                          <a:effectLst/>
                        </a:rPr>
                        <a:t>Priya</a:t>
                      </a:r>
                    </a:p>
                  </a:txBody>
                  <a:tcPr marL="76200" marR="76200" marT="76200" marB="76200"/>
                </a:tc>
                <a:tc>
                  <a:txBody>
                    <a:bodyPr/>
                    <a:lstStyle/>
                    <a:p>
                      <a:pPr fontAlgn="t"/>
                      <a:r>
                        <a:rPr lang="en-IN" sz="1400" dirty="0">
                          <a:effectLst/>
                        </a:rPr>
                        <a:t>4</a:t>
                      </a:r>
                    </a:p>
                  </a:txBody>
                  <a:tcPr marL="76200" marR="76200" marT="76200" marB="76200"/>
                </a:tc>
              </a:tr>
              <a:tr h="390246">
                <a:tc>
                  <a:txBody>
                    <a:bodyPr/>
                    <a:lstStyle/>
                    <a:p>
                      <a:pPr fontAlgn="t"/>
                      <a:r>
                        <a:rPr lang="en-IN" sz="1400">
                          <a:effectLst/>
                        </a:rPr>
                        <a:t>2</a:t>
                      </a:r>
                    </a:p>
                  </a:txBody>
                  <a:tcPr marL="76200" marR="76200" marT="76200" marB="76200"/>
                </a:tc>
                <a:tc>
                  <a:txBody>
                    <a:bodyPr/>
                    <a:lstStyle/>
                    <a:p>
                      <a:pPr fontAlgn="t"/>
                      <a:r>
                        <a:rPr lang="en-IN" sz="1400">
                          <a:effectLst/>
                        </a:rPr>
                        <a:t>ECE</a:t>
                      </a:r>
                    </a:p>
                  </a:txBody>
                  <a:tcPr marL="76200" marR="76200" marT="76200" marB="76200"/>
                </a:tc>
                <a:tc>
                  <a:txBody>
                    <a:bodyPr/>
                    <a:lstStyle/>
                    <a:p>
                      <a:pPr fontAlgn="t"/>
                      <a:r>
                        <a:rPr lang="en-IN" sz="1400">
                          <a:effectLst/>
                        </a:rPr>
                        <a:t>B</a:t>
                      </a:r>
                    </a:p>
                  </a:txBody>
                  <a:tcPr marL="76200" marR="76200" marT="76200" marB="76200"/>
                </a:tc>
                <a:tc>
                  <a:txBody>
                    <a:bodyPr/>
                    <a:lstStyle/>
                    <a:p>
                      <a:pPr fontAlgn="t"/>
                      <a:r>
                        <a:rPr lang="en-IN" sz="1400" dirty="0" err="1">
                          <a:effectLst/>
                        </a:rPr>
                        <a:t>Bhanu</a:t>
                      </a:r>
                      <a:endParaRPr lang="en-IN" sz="1400" dirty="0">
                        <a:effectLst/>
                      </a:endParaRPr>
                    </a:p>
                  </a:txBody>
                  <a:tcPr marL="76200" marR="76200" marT="76200" marB="76200"/>
                </a:tc>
                <a:tc>
                  <a:txBody>
                    <a:bodyPr/>
                    <a:lstStyle/>
                    <a:p>
                      <a:pPr fontAlgn="t"/>
                      <a:r>
                        <a:rPr lang="en-IN" sz="1400">
                          <a:effectLst/>
                        </a:rPr>
                        <a:t>2</a:t>
                      </a:r>
                    </a:p>
                  </a:txBody>
                  <a:tcPr marL="76200" marR="76200" marT="76200" marB="76200"/>
                </a:tc>
              </a:tr>
              <a:tr h="390246">
                <a:tc>
                  <a:txBody>
                    <a:bodyPr/>
                    <a:lstStyle/>
                    <a:p>
                      <a:pPr fontAlgn="t"/>
                      <a:r>
                        <a:rPr lang="en-IN" sz="1400">
                          <a:effectLst/>
                        </a:rPr>
                        <a:t>2</a:t>
                      </a:r>
                    </a:p>
                  </a:txBody>
                  <a:tcPr marL="76200" marR="76200" marT="76200" marB="76200"/>
                </a:tc>
                <a:tc>
                  <a:txBody>
                    <a:bodyPr/>
                    <a:lstStyle/>
                    <a:p>
                      <a:pPr fontAlgn="t"/>
                      <a:r>
                        <a:rPr lang="en-IN" sz="1400">
                          <a:effectLst/>
                        </a:rPr>
                        <a:t>ECE</a:t>
                      </a:r>
                    </a:p>
                  </a:txBody>
                  <a:tcPr marL="76200" marR="76200" marT="76200" marB="76200"/>
                </a:tc>
                <a:tc>
                  <a:txBody>
                    <a:bodyPr/>
                    <a:lstStyle/>
                    <a:p>
                      <a:pPr fontAlgn="t"/>
                      <a:r>
                        <a:rPr lang="en-IN" sz="1400">
                          <a:effectLst/>
                        </a:rPr>
                        <a:t>B</a:t>
                      </a:r>
                    </a:p>
                  </a:txBody>
                  <a:tcPr marL="76200" marR="76200" marT="76200" marB="76200"/>
                </a:tc>
                <a:tc>
                  <a:txBody>
                    <a:bodyPr/>
                    <a:lstStyle/>
                    <a:p>
                      <a:pPr fontAlgn="t"/>
                      <a:r>
                        <a:rPr lang="en-IN" sz="1400">
                          <a:effectLst/>
                        </a:rPr>
                        <a:t>Priya</a:t>
                      </a:r>
                    </a:p>
                  </a:txBody>
                  <a:tcPr marL="76200" marR="76200" marT="76200" marB="76200"/>
                </a:tc>
                <a:tc>
                  <a:txBody>
                    <a:bodyPr/>
                    <a:lstStyle/>
                    <a:p>
                      <a:pPr fontAlgn="t"/>
                      <a:r>
                        <a:rPr lang="en-IN" sz="1400" dirty="0">
                          <a:effectLst/>
                        </a:rPr>
                        <a:t>4</a:t>
                      </a:r>
                    </a:p>
                  </a:txBody>
                  <a:tcPr marL="76200" marR="76200" marT="76200" marB="76200"/>
                </a:tc>
              </a:tr>
              <a:tr h="390246">
                <a:tc>
                  <a:txBody>
                    <a:bodyPr/>
                    <a:lstStyle/>
                    <a:p>
                      <a:pPr fontAlgn="t"/>
                      <a:r>
                        <a:rPr lang="en-IN" sz="1400">
                          <a:effectLst/>
                        </a:rPr>
                        <a:t>3</a:t>
                      </a:r>
                    </a:p>
                  </a:txBody>
                  <a:tcPr marL="76200" marR="76200" marT="76200" marB="76200"/>
                </a:tc>
                <a:tc>
                  <a:txBody>
                    <a:bodyPr/>
                    <a:lstStyle/>
                    <a:p>
                      <a:pPr fontAlgn="t"/>
                      <a:r>
                        <a:rPr lang="en-IN" sz="1400">
                          <a:effectLst/>
                        </a:rPr>
                        <a:t>CIVIL</a:t>
                      </a:r>
                    </a:p>
                  </a:txBody>
                  <a:tcPr marL="76200" marR="76200" marT="76200" marB="76200"/>
                </a:tc>
                <a:tc>
                  <a:txBody>
                    <a:bodyPr/>
                    <a:lstStyle/>
                    <a:p>
                      <a:pPr fontAlgn="t"/>
                      <a:r>
                        <a:rPr lang="en-IN" sz="1400">
                          <a:effectLst/>
                        </a:rPr>
                        <a:t>A</a:t>
                      </a:r>
                    </a:p>
                  </a:txBody>
                  <a:tcPr marL="76200" marR="76200" marT="76200" marB="76200"/>
                </a:tc>
                <a:tc>
                  <a:txBody>
                    <a:bodyPr/>
                    <a:lstStyle/>
                    <a:p>
                      <a:pPr fontAlgn="t"/>
                      <a:r>
                        <a:rPr lang="en-IN" sz="1400">
                          <a:effectLst/>
                        </a:rPr>
                        <a:t>Bhanu</a:t>
                      </a:r>
                    </a:p>
                  </a:txBody>
                  <a:tcPr marL="76200" marR="76200" marT="76200" marB="76200"/>
                </a:tc>
                <a:tc>
                  <a:txBody>
                    <a:bodyPr/>
                    <a:lstStyle/>
                    <a:p>
                      <a:pPr fontAlgn="t"/>
                      <a:r>
                        <a:rPr lang="en-IN" sz="1400">
                          <a:effectLst/>
                        </a:rPr>
                        <a:t>2</a:t>
                      </a:r>
                    </a:p>
                  </a:txBody>
                  <a:tcPr marL="76200" marR="76200" marT="76200" marB="76200"/>
                </a:tc>
              </a:tr>
              <a:tr h="390246">
                <a:tc>
                  <a:txBody>
                    <a:bodyPr/>
                    <a:lstStyle/>
                    <a:p>
                      <a:pPr fontAlgn="t"/>
                      <a:r>
                        <a:rPr lang="en-IN" sz="1400">
                          <a:effectLst/>
                        </a:rPr>
                        <a:t>3</a:t>
                      </a:r>
                    </a:p>
                  </a:txBody>
                  <a:tcPr marL="76200" marR="76200" marT="76200" marB="76200"/>
                </a:tc>
                <a:tc>
                  <a:txBody>
                    <a:bodyPr/>
                    <a:lstStyle/>
                    <a:p>
                      <a:pPr fontAlgn="t"/>
                      <a:r>
                        <a:rPr lang="en-IN" sz="1400">
                          <a:effectLst/>
                        </a:rPr>
                        <a:t>CIVIL</a:t>
                      </a:r>
                    </a:p>
                  </a:txBody>
                  <a:tcPr marL="76200" marR="76200" marT="76200" marB="76200"/>
                </a:tc>
                <a:tc>
                  <a:txBody>
                    <a:bodyPr/>
                    <a:lstStyle/>
                    <a:p>
                      <a:pPr fontAlgn="t"/>
                      <a:r>
                        <a:rPr lang="en-IN" sz="1400">
                          <a:effectLst/>
                        </a:rPr>
                        <a:t>A</a:t>
                      </a:r>
                    </a:p>
                  </a:txBody>
                  <a:tcPr marL="76200" marR="76200" marT="76200" marB="76200"/>
                </a:tc>
                <a:tc>
                  <a:txBody>
                    <a:bodyPr/>
                    <a:lstStyle/>
                    <a:p>
                      <a:pPr fontAlgn="t"/>
                      <a:r>
                        <a:rPr lang="en-IN" sz="1400">
                          <a:effectLst/>
                        </a:rPr>
                        <a:t>Priya</a:t>
                      </a:r>
                    </a:p>
                  </a:txBody>
                  <a:tcPr marL="76200" marR="76200" marT="76200" marB="76200"/>
                </a:tc>
                <a:tc>
                  <a:txBody>
                    <a:bodyPr/>
                    <a:lstStyle/>
                    <a:p>
                      <a:pPr fontAlgn="t"/>
                      <a:r>
                        <a:rPr lang="en-IN" sz="1400">
                          <a:effectLst/>
                        </a:rPr>
                        <a:t>4</a:t>
                      </a:r>
                    </a:p>
                  </a:txBody>
                  <a:tcPr marL="76200" marR="76200" marT="76200" marB="76200"/>
                </a:tc>
              </a:tr>
              <a:tr h="390246">
                <a:tc>
                  <a:txBody>
                    <a:bodyPr/>
                    <a:lstStyle/>
                    <a:p>
                      <a:pPr fontAlgn="t"/>
                      <a:r>
                        <a:rPr lang="en-IN" sz="1400">
                          <a:effectLst/>
                        </a:rPr>
                        <a:t>4</a:t>
                      </a:r>
                    </a:p>
                  </a:txBody>
                  <a:tcPr marL="76200" marR="76200" marT="76200" marB="76200"/>
                </a:tc>
                <a:tc>
                  <a:txBody>
                    <a:bodyPr/>
                    <a:lstStyle/>
                    <a:p>
                      <a:pPr fontAlgn="t"/>
                      <a:r>
                        <a:rPr lang="en-IN" sz="1400">
                          <a:effectLst/>
                        </a:rPr>
                        <a:t>IT</a:t>
                      </a:r>
                    </a:p>
                  </a:txBody>
                  <a:tcPr marL="76200" marR="76200" marT="76200" marB="76200"/>
                </a:tc>
                <a:tc>
                  <a:txBody>
                    <a:bodyPr/>
                    <a:lstStyle/>
                    <a:p>
                      <a:pPr fontAlgn="t"/>
                      <a:r>
                        <a:rPr lang="en-IN" sz="1400">
                          <a:effectLst/>
                        </a:rPr>
                        <a:t>B</a:t>
                      </a:r>
                    </a:p>
                  </a:txBody>
                  <a:tcPr marL="76200" marR="76200" marT="76200" marB="76200"/>
                </a:tc>
                <a:tc>
                  <a:txBody>
                    <a:bodyPr/>
                    <a:lstStyle/>
                    <a:p>
                      <a:pPr fontAlgn="t"/>
                      <a:r>
                        <a:rPr lang="en-IN" sz="1400">
                          <a:effectLst/>
                        </a:rPr>
                        <a:t>Bhanu</a:t>
                      </a:r>
                    </a:p>
                  </a:txBody>
                  <a:tcPr marL="76200" marR="76200" marT="76200" marB="76200"/>
                </a:tc>
                <a:tc>
                  <a:txBody>
                    <a:bodyPr/>
                    <a:lstStyle/>
                    <a:p>
                      <a:pPr fontAlgn="t"/>
                      <a:r>
                        <a:rPr lang="en-IN" sz="1400">
                          <a:effectLst/>
                        </a:rPr>
                        <a:t>2</a:t>
                      </a:r>
                    </a:p>
                  </a:txBody>
                  <a:tcPr marL="76200" marR="76200" marT="76200" marB="76200"/>
                </a:tc>
              </a:tr>
              <a:tr h="390246">
                <a:tc>
                  <a:txBody>
                    <a:bodyPr/>
                    <a:lstStyle/>
                    <a:p>
                      <a:pPr fontAlgn="t"/>
                      <a:r>
                        <a:rPr lang="en-IN" sz="1400">
                          <a:effectLst/>
                        </a:rPr>
                        <a:t>4</a:t>
                      </a:r>
                    </a:p>
                  </a:txBody>
                  <a:tcPr marL="76200" marR="76200" marT="76200" marB="76200"/>
                </a:tc>
                <a:tc>
                  <a:txBody>
                    <a:bodyPr/>
                    <a:lstStyle/>
                    <a:p>
                      <a:pPr fontAlgn="t"/>
                      <a:r>
                        <a:rPr lang="en-IN" sz="1400">
                          <a:effectLst/>
                        </a:rPr>
                        <a:t>IT</a:t>
                      </a:r>
                    </a:p>
                  </a:txBody>
                  <a:tcPr marL="76200" marR="76200" marT="76200" marB="76200"/>
                </a:tc>
                <a:tc>
                  <a:txBody>
                    <a:bodyPr/>
                    <a:lstStyle/>
                    <a:p>
                      <a:pPr fontAlgn="t"/>
                      <a:r>
                        <a:rPr lang="en-IN" sz="1400">
                          <a:effectLst/>
                        </a:rPr>
                        <a:t>B</a:t>
                      </a:r>
                    </a:p>
                  </a:txBody>
                  <a:tcPr marL="76200" marR="76200" marT="76200" marB="76200"/>
                </a:tc>
                <a:tc>
                  <a:txBody>
                    <a:bodyPr/>
                    <a:lstStyle/>
                    <a:p>
                      <a:pPr fontAlgn="t"/>
                      <a:r>
                        <a:rPr lang="en-IN" sz="1400" dirty="0" err="1">
                          <a:effectLst/>
                        </a:rPr>
                        <a:t>Priya</a:t>
                      </a:r>
                      <a:endParaRPr lang="en-IN" sz="1400" dirty="0">
                        <a:effectLst/>
                      </a:endParaRPr>
                    </a:p>
                  </a:txBody>
                  <a:tcPr marL="76200" marR="76200" marT="76200" marB="76200"/>
                </a:tc>
                <a:tc>
                  <a:txBody>
                    <a:bodyPr/>
                    <a:lstStyle/>
                    <a:p>
                      <a:pPr fontAlgn="t"/>
                      <a:r>
                        <a:rPr lang="en-IN" sz="1400" dirty="0">
                          <a:effectLst/>
                        </a:rPr>
                        <a:t>4</a:t>
                      </a:r>
                    </a:p>
                  </a:txBody>
                  <a:tcPr marL="76200" marR="76200" marT="76200" marB="76200"/>
                </a:tc>
              </a:tr>
            </a:tbl>
          </a:graphicData>
        </a:graphic>
      </p:graphicFrame>
      <p:sp>
        <p:nvSpPr>
          <p:cNvPr id="6" name="Rectangle 5"/>
          <p:cNvSpPr/>
          <p:nvPr/>
        </p:nvSpPr>
        <p:spPr>
          <a:xfrm>
            <a:off x="6862575" y="3946095"/>
            <a:ext cx="965329" cy="369332"/>
          </a:xfrm>
          <a:prstGeom prst="rect">
            <a:avLst/>
          </a:prstGeom>
        </p:spPr>
        <p:txBody>
          <a:bodyPr wrap="none">
            <a:spAutoFit/>
          </a:bodyPr>
          <a:lstStyle/>
          <a:p>
            <a:pPr algn="just"/>
            <a:r>
              <a:rPr lang="en-US" dirty="0"/>
              <a:t>R1 ⋈ R2</a:t>
            </a:r>
          </a:p>
        </p:txBody>
      </p:sp>
      <p:sp>
        <p:nvSpPr>
          <p:cNvPr id="7" name="Rectangle 6"/>
          <p:cNvSpPr/>
          <p:nvPr/>
        </p:nvSpPr>
        <p:spPr>
          <a:xfrm>
            <a:off x="1247756" y="4709120"/>
            <a:ext cx="894797" cy="369332"/>
          </a:xfrm>
          <a:prstGeom prst="rect">
            <a:avLst/>
          </a:prstGeom>
        </p:spPr>
        <p:txBody>
          <a:bodyPr wrap="none">
            <a:spAutoFit/>
          </a:bodyPr>
          <a:lstStyle/>
          <a:p>
            <a:pPr algn="just"/>
            <a:r>
              <a:rPr lang="en-US" dirty="0"/>
              <a:t>R1 </a:t>
            </a:r>
            <a:r>
              <a:rPr lang="en-US" dirty="0" smtClean="0"/>
              <a:t>X </a:t>
            </a:r>
            <a:r>
              <a:rPr lang="en-US" dirty="0"/>
              <a:t>R2</a:t>
            </a:r>
          </a:p>
        </p:txBody>
      </p:sp>
    </p:spTree>
    <p:extLst>
      <p:ext uri="{BB962C8B-B14F-4D97-AF65-F5344CB8AC3E}">
        <p14:creationId xmlns:p14="http://schemas.microsoft.com/office/powerpoint/2010/main" val="6724161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Join-Example</a:t>
            </a:r>
            <a:endParaRPr lang="en-IN" dirty="0"/>
          </a:p>
        </p:txBody>
      </p:sp>
      <p:sp>
        <p:nvSpPr>
          <p:cNvPr id="3" name="Content Placeholder 2"/>
          <p:cNvSpPr>
            <a:spLocks noGrp="1"/>
          </p:cNvSpPr>
          <p:nvPr>
            <p:ph idx="1"/>
          </p:nvPr>
        </p:nvSpPr>
        <p:spPr>
          <a:xfrm>
            <a:off x="143555" y="1350110"/>
            <a:ext cx="8551481" cy="3512213"/>
          </a:xfrm>
        </p:spPr>
        <p:txBody>
          <a:bodyPr>
            <a:normAutofit/>
          </a:bodyPr>
          <a:lstStyle/>
          <a:p>
            <a:pPr algn="just"/>
            <a:r>
              <a:rPr lang="en-US" sz="2000" dirty="0"/>
              <a:t>A Join operation combines related tuples from different relations, if and only if a given join condition is satisfied. It is denoted by ⋈</a:t>
            </a:r>
            <a:r>
              <a:rPr lang="en-US" sz="2000" dirty="0" smtClean="0"/>
              <a:t>.</a:t>
            </a:r>
          </a:p>
          <a:p>
            <a:pPr marL="0" indent="0" algn="just">
              <a:buNone/>
            </a:pPr>
            <a:r>
              <a:rPr lang="en-US" sz="2000" dirty="0" smtClean="0"/>
              <a:t>Table: Employee  				Table</a:t>
            </a:r>
            <a:r>
              <a:rPr lang="en-US" sz="2000" dirty="0"/>
              <a:t>: </a:t>
            </a:r>
            <a:r>
              <a:rPr lang="en-US" sz="2000" dirty="0" smtClean="0"/>
              <a:t>Salary</a:t>
            </a:r>
            <a:endParaRPr lang="en-IN" sz="2000" dirty="0"/>
          </a:p>
          <a:p>
            <a:pPr marL="0" indent="0" algn="just">
              <a:buNone/>
            </a:pPr>
            <a:endParaRPr lang="en-IN" sz="2000" dirty="0"/>
          </a:p>
        </p:txBody>
      </p:sp>
      <p:graphicFrame>
        <p:nvGraphicFramePr>
          <p:cNvPr id="5" name="Table 4"/>
          <p:cNvGraphicFramePr>
            <a:graphicFrameLocks noGrp="1"/>
          </p:cNvGraphicFramePr>
          <p:nvPr>
            <p:extLst/>
          </p:nvPr>
        </p:nvGraphicFramePr>
        <p:xfrm>
          <a:off x="143555" y="2571750"/>
          <a:ext cx="3359510" cy="1573884"/>
        </p:xfrm>
        <a:graphic>
          <a:graphicData uri="http://schemas.openxmlformats.org/drawingml/2006/table">
            <a:tbl>
              <a:tblPr firstRow="1" bandRow="1">
                <a:tableStyleId>{5C22544A-7EE6-4342-B048-85BDC9FD1C3A}</a:tableStyleId>
              </a:tblPr>
              <a:tblGrid>
                <a:gridCol w="1679755"/>
                <a:gridCol w="1679755"/>
              </a:tblGrid>
              <a:tr h="393471">
                <a:tc>
                  <a:txBody>
                    <a:bodyPr/>
                    <a:lstStyle/>
                    <a:p>
                      <a:r>
                        <a:rPr lang="en-US" dirty="0" err="1" smtClean="0"/>
                        <a:t>Emp_code</a:t>
                      </a:r>
                      <a:endParaRPr lang="en-IN" dirty="0"/>
                    </a:p>
                  </a:txBody>
                  <a:tcPr/>
                </a:tc>
                <a:tc>
                  <a:txBody>
                    <a:bodyPr/>
                    <a:lstStyle/>
                    <a:p>
                      <a:r>
                        <a:rPr lang="en-US" dirty="0" err="1" smtClean="0"/>
                        <a:t>Emp_Name</a:t>
                      </a:r>
                      <a:endParaRPr lang="en-IN" dirty="0"/>
                    </a:p>
                  </a:txBody>
                  <a:tcPr/>
                </a:tc>
              </a:tr>
              <a:tr h="393471">
                <a:tc>
                  <a:txBody>
                    <a:bodyPr/>
                    <a:lstStyle/>
                    <a:p>
                      <a:r>
                        <a:rPr lang="en-US" dirty="0" smtClean="0"/>
                        <a:t>101</a:t>
                      </a:r>
                      <a:endParaRPr lang="en-IN" dirty="0"/>
                    </a:p>
                  </a:txBody>
                  <a:tcPr/>
                </a:tc>
                <a:tc>
                  <a:txBody>
                    <a:bodyPr/>
                    <a:lstStyle/>
                    <a:p>
                      <a:r>
                        <a:rPr lang="en-IN" sz="1800" b="0" i="0" kern="1200" dirty="0" smtClean="0">
                          <a:solidFill>
                            <a:schemeClr val="dk1"/>
                          </a:solidFill>
                          <a:effectLst/>
                          <a:latin typeface="+mn-lt"/>
                          <a:ea typeface="+mn-ea"/>
                          <a:cs typeface="+mn-cs"/>
                        </a:rPr>
                        <a:t>Stephan</a:t>
                      </a:r>
                      <a:endParaRPr lang="en-IN" dirty="0"/>
                    </a:p>
                  </a:txBody>
                  <a:tcPr/>
                </a:tc>
              </a:tr>
              <a:tr h="393471">
                <a:tc>
                  <a:txBody>
                    <a:bodyPr/>
                    <a:lstStyle/>
                    <a:p>
                      <a:r>
                        <a:rPr lang="en-US" dirty="0" smtClean="0"/>
                        <a:t>102</a:t>
                      </a:r>
                      <a:endParaRPr lang="en-IN" dirty="0"/>
                    </a:p>
                  </a:txBody>
                  <a:tcPr/>
                </a:tc>
                <a:tc>
                  <a:txBody>
                    <a:bodyPr/>
                    <a:lstStyle/>
                    <a:p>
                      <a:r>
                        <a:rPr lang="en-US" dirty="0" smtClean="0"/>
                        <a:t>Jack</a:t>
                      </a:r>
                      <a:endParaRPr lang="en-IN" dirty="0"/>
                    </a:p>
                  </a:txBody>
                  <a:tcPr/>
                </a:tc>
              </a:tr>
              <a:tr h="393471">
                <a:tc>
                  <a:txBody>
                    <a:bodyPr/>
                    <a:lstStyle/>
                    <a:p>
                      <a:r>
                        <a:rPr lang="en-US" dirty="0" smtClean="0"/>
                        <a:t>103</a:t>
                      </a:r>
                      <a:endParaRPr lang="en-IN" dirty="0"/>
                    </a:p>
                  </a:txBody>
                  <a:tcPr/>
                </a:tc>
                <a:tc>
                  <a:txBody>
                    <a:bodyPr/>
                    <a:lstStyle/>
                    <a:p>
                      <a:r>
                        <a:rPr lang="en-US" dirty="0" smtClean="0"/>
                        <a:t>Harry</a:t>
                      </a:r>
                      <a:endParaRPr lang="en-IN" dirty="0"/>
                    </a:p>
                  </a:txBody>
                  <a:tcPr/>
                </a:tc>
              </a:tr>
            </a:tbl>
          </a:graphicData>
        </a:graphic>
      </p:graphicFrame>
      <p:graphicFrame>
        <p:nvGraphicFramePr>
          <p:cNvPr id="6" name="Table 5"/>
          <p:cNvGraphicFramePr>
            <a:graphicFrameLocks noGrp="1"/>
          </p:cNvGraphicFramePr>
          <p:nvPr>
            <p:extLst/>
          </p:nvPr>
        </p:nvGraphicFramePr>
        <p:xfrm>
          <a:off x="4724705" y="2571750"/>
          <a:ext cx="3359510" cy="1573884"/>
        </p:xfrm>
        <a:graphic>
          <a:graphicData uri="http://schemas.openxmlformats.org/drawingml/2006/table">
            <a:tbl>
              <a:tblPr firstRow="1" bandRow="1">
                <a:tableStyleId>{5C22544A-7EE6-4342-B048-85BDC9FD1C3A}</a:tableStyleId>
              </a:tblPr>
              <a:tblGrid>
                <a:gridCol w="1679755"/>
                <a:gridCol w="1679755"/>
              </a:tblGrid>
              <a:tr h="393471">
                <a:tc>
                  <a:txBody>
                    <a:bodyPr/>
                    <a:lstStyle/>
                    <a:p>
                      <a:r>
                        <a:rPr lang="en-US" dirty="0" err="1" smtClean="0"/>
                        <a:t>Emp_code</a:t>
                      </a:r>
                      <a:endParaRPr lang="en-IN" dirty="0"/>
                    </a:p>
                  </a:txBody>
                  <a:tcPr/>
                </a:tc>
                <a:tc>
                  <a:txBody>
                    <a:bodyPr/>
                    <a:lstStyle/>
                    <a:p>
                      <a:r>
                        <a:rPr lang="en-US" dirty="0" smtClean="0"/>
                        <a:t>Salary</a:t>
                      </a:r>
                      <a:endParaRPr lang="en-IN" dirty="0"/>
                    </a:p>
                  </a:txBody>
                  <a:tcPr/>
                </a:tc>
              </a:tr>
              <a:tr h="393471">
                <a:tc>
                  <a:txBody>
                    <a:bodyPr/>
                    <a:lstStyle/>
                    <a:p>
                      <a:r>
                        <a:rPr lang="en-US" dirty="0" smtClean="0"/>
                        <a:t>101</a:t>
                      </a:r>
                      <a:endParaRPr lang="en-IN" dirty="0"/>
                    </a:p>
                  </a:txBody>
                  <a:tcPr/>
                </a:tc>
                <a:tc>
                  <a:txBody>
                    <a:bodyPr/>
                    <a:lstStyle/>
                    <a:p>
                      <a:r>
                        <a:rPr lang="en-IN" sz="1800" b="0" i="0" kern="1200" dirty="0" smtClean="0">
                          <a:solidFill>
                            <a:schemeClr val="dk1"/>
                          </a:solidFill>
                          <a:effectLst/>
                          <a:latin typeface="+mn-lt"/>
                          <a:ea typeface="+mn-ea"/>
                          <a:cs typeface="+mn-cs"/>
                        </a:rPr>
                        <a:t>50000</a:t>
                      </a:r>
                      <a:endParaRPr lang="en-IN" dirty="0"/>
                    </a:p>
                  </a:txBody>
                  <a:tcPr/>
                </a:tc>
              </a:tr>
              <a:tr h="393471">
                <a:tc>
                  <a:txBody>
                    <a:bodyPr/>
                    <a:lstStyle/>
                    <a:p>
                      <a:r>
                        <a:rPr lang="en-US" dirty="0" smtClean="0"/>
                        <a:t>102</a:t>
                      </a:r>
                      <a:endParaRPr lang="en-IN" dirty="0"/>
                    </a:p>
                  </a:txBody>
                  <a:tcPr/>
                </a:tc>
                <a:tc>
                  <a:txBody>
                    <a:bodyPr/>
                    <a:lstStyle/>
                    <a:p>
                      <a:r>
                        <a:rPr lang="en-US" dirty="0" smtClean="0"/>
                        <a:t>30000</a:t>
                      </a:r>
                      <a:endParaRPr lang="en-IN" dirty="0"/>
                    </a:p>
                  </a:txBody>
                  <a:tcPr/>
                </a:tc>
              </a:tr>
              <a:tr h="393471">
                <a:tc>
                  <a:txBody>
                    <a:bodyPr/>
                    <a:lstStyle/>
                    <a:p>
                      <a:r>
                        <a:rPr lang="en-US" dirty="0" smtClean="0"/>
                        <a:t>103</a:t>
                      </a:r>
                      <a:endParaRPr lang="en-IN" dirty="0"/>
                    </a:p>
                  </a:txBody>
                  <a:tcPr/>
                </a:tc>
                <a:tc>
                  <a:txBody>
                    <a:bodyPr/>
                    <a:lstStyle/>
                    <a:p>
                      <a:r>
                        <a:rPr lang="en-US" dirty="0" smtClean="0"/>
                        <a:t>25000</a:t>
                      </a:r>
                      <a:endParaRPr lang="en-IN" dirty="0"/>
                    </a:p>
                  </a:txBody>
                  <a:tcPr/>
                </a:tc>
              </a:tr>
            </a:tbl>
          </a:graphicData>
        </a:graphic>
      </p:graphicFrame>
      <p:sp>
        <p:nvSpPr>
          <p:cNvPr id="7" name="Rectangle 6"/>
          <p:cNvSpPr/>
          <p:nvPr/>
        </p:nvSpPr>
        <p:spPr>
          <a:xfrm>
            <a:off x="1365195" y="4404210"/>
            <a:ext cx="3442802" cy="369332"/>
          </a:xfrm>
          <a:prstGeom prst="rect">
            <a:avLst/>
          </a:prstGeom>
        </p:spPr>
        <p:txBody>
          <a:bodyPr wrap="none">
            <a:spAutoFit/>
          </a:bodyPr>
          <a:lstStyle/>
          <a:p>
            <a:r>
              <a:rPr lang="en-IN" dirty="0"/>
              <a:t>Operation: (EMPLOYEE ⋈ SALARY) </a:t>
            </a:r>
          </a:p>
        </p:txBody>
      </p:sp>
    </p:spTree>
    <p:extLst>
      <p:ext uri="{BB962C8B-B14F-4D97-AF65-F5344CB8AC3E}">
        <p14:creationId xmlns:p14="http://schemas.microsoft.com/office/powerpoint/2010/main" val="1645395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Join-Example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00596519"/>
              </p:ext>
            </p:extLst>
          </p:nvPr>
        </p:nvGraphicFramePr>
        <p:xfrm>
          <a:off x="1670606" y="1960930"/>
          <a:ext cx="5955494" cy="1985164"/>
        </p:xfrm>
        <a:graphic>
          <a:graphicData uri="http://schemas.openxmlformats.org/drawingml/2006/table">
            <a:tbl>
              <a:tblPr firstRow="1" bandRow="1">
                <a:tableStyleId>{21E4AEA4-8DFA-4A89-87EB-49C32662AFE0}</a:tableStyleId>
              </a:tblPr>
              <a:tblGrid>
                <a:gridCol w="2977747"/>
                <a:gridCol w="2977747"/>
              </a:tblGrid>
              <a:tr h="496291">
                <a:tc>
                  <a:txBody>
                    <a:bodyPr/>
                    <a:lstStyle/>
                    <a:p>
                      <a:r>
                        <a:rPr lang="en-US" dirty="0" err="1" smtClean="0"/>
                        <a:t>Emp_Name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Salary</a:t>
                      </a:r>
                      <a:endParaRPr lang="en-IN" dirty="0"/>
                    </a:p>
                  </a:txBody>
                  <a:tcPr/>
                </a:tc>
              </a:tr>
              <a:tr h="496291">
                <a:tc>
                  <a:txBody>
                    <a:bodyPr/>
                    <a:lstStyle/>
                    <a:p>
                      <a:r>
                        <a:rPr lang="en-IN" sz="1800" kern="1200" dirty="0" smtClean="0">
                          <a:effectLst/>
                        </a:rPr>
                        <a:t>Stephan</a:t>
                      </a:r>
                      <a:endParaRPr lang="en-IN" dirty="0"/>
                    </a:p>
                  </a:txBody>
                  <a:tcPr/>
                </a:tc>
                <a:tc>
                  <a:txBody>
                    <a:bodyPr/>
                    <a:lstStyle/>
                    <a:p>
                      <a:r>
                        <a:rPr lang="en-IN" sz="1800" kern="1200" dirty="0" smtClean="0">
                          <a:effectLst/>
                        </a:rPr>
                        <a:t>50000</a:t>
                      </a:r>
                      <a:endParaRPr lang="en-IN" dirty="0"/>
                    </a:p>
                  </a:txBody>
                  <a:tcPr/>
                </a:tc>
              </a:tr>
              <a:tr h="496291">
                <a:tc>
                  <a:txBody>
                    <a:bodyPr/>
                    <a:lstStyle/>
                    <a:p>
                      <a:r>
                        <a:rPr lang="en-US" dirty="0" smtClean="0"/>
                        <a:t>Jack</a:t>
                      </a:r>
                      <a:endParaRPr lang="en-IN" dirty="0"/>
                    </a:p>
                  </a:txBody>
                  <a:tcPr/>
                </a:tc>
                <a:tc>
                  <a:txBody>
                    <a:bodyPr/>
                    <a:lstStyle/>
                    <a:p>
                      <a:r>
                        <a:rPr lang="en-US" dirty="0" smtClean="0"/>
                        <a:t>30000</a:t>
                      </a:r>
                      <a:endParaRPr lang="en-IN" dirty="0"/>
                    </a:p>
                  </a:txBody>
                  <a:tcPr/>
                </a:tc>
              </a:tr>
              <a:tr h="496291">
                <a:tc>
                  <a:txBody>
                    <a:bodyPr/>
                    <a:lstStyle/>
                    <a:p>
                      <a:r>
                        <a:rPr lang="en-US" dirty="0" smtClean="0"/>
                        <a:t>Harry</a:t>
                      </a:r>
                      <a:endParaRPr lang="en-IN" dirty="0"/>
                    </a:p>
                  </a:txBody>
                  <a:tcPr/>
                </a:tc>
                <a:tc>
                  <a:txBody>
                    <a:bodyPr/>
                    <a:lstStyle/>
                    <a:p>
                      <a:r>
                        <a:rPr lang="en-US" dirty="0" smtClean="0"/>
                        <a:t>25000</a:t>
                      </a:r>
                      <a:endParaRPr lang="en-IN" dirty="0"/>
                    </a:p>
                  </a:txBody>
                  <a:tcPr/>
                </a:tc>
              </a:tr>
            </a:tbl>
          </a:graphicData>
        </a:graphic>
      </p:graphicFrame>
      <p:sp>
        <p:nvSpPr>
          <p:cNvPr id="5" name="TextBox 4"/>
          <p:cNvSpPr txBox="1"/>
          <p:nvPr/>
        </p:nvSpPr>
        <p:spPr>
          <a:xfrm>
            <a:off x="1212490" y="1350110"/>
            <a:ext cx="1527050" cy="461665"/>
          </a:xfrm>
          <a:prstGeom prst="rect">
            <a:avLst/>
          </a:prstGeom>
          <a:noFill/>
        </p:spPr>
        <p:txBody>
          <a:bodyPr wrap="square" rtlCol="0">
            <a:spAutoFit/>
          </a:bodyPr>
          <a:lstStyle/>
          <a:p>
            <a:r>
              <a:rPr lang="en-US" sz="2400" b="1" dirty="0" smtClean="0"/>
              <a:t>Output:</a:t>
            </a:r>
            <a:endParaRPr lang="en-IN" sz="2400" b="1" dirty="0"/>
          </a:p>
        </p:txBody>
      </p:sp>
      <p:sp>
        <p:nvSpPr>
          <p:cNvPr id="6" name="Rectangle 5"/>
          <p:cNvSpPr/>
          <p:nvPr/>
        </p:nvSpPr>
        <p:spPr>
          <a:xfrm>
            <a:off x="601670" y="4251505"/>
            <a:ext cx="6260905" cy="369332"/>
          </a:xfrm>
          <a:prstGeom prst="rect">
            <a:avLst/>
          </a:prstGeom>
        </p:spPr>
        <p:txBody>
          <a:bodyPr wrap="square">
            <a:spAutoFit/>
          </a:bodyPr>
          <a:lstStyle/>
          <a:p>
            <a:pPr algn="just"/>
            <a:r>
              <a:rPr lang="en-IN" dirty="0">
                <a:solidFill>
                  <a:srgbClr val="000000"/>
                </a:solidFill>
                <a:latin typeface="inter-regular"/>
              </a:rPr>
              <a:t>∏EMP_NAME, SALARY (EMPLOYEE ⋈ SALARY)  </a:t>
            </a:r>
            <a:endParaRPr lang="en-IN" b="0" i="0" dirty="0">
              <a:solidFill>
                <a:srgbClr val="000000"/>
              </a:solidFill>
              <a:effectLst/>
              <a:latin typeface="inter-regular"/>
            </a:endParaRPr>
          </a:p>
        </p:txBody>
      </p:sp>
    </p:spTree>
    <p:extLst>
      <p:ext uri="{BB962C8B-B14F-4D97-AF65-F5344CB8AC3E}">
        <p14:creationId xmlns:p14="http://schemas.microsoft.com/office/powerpoint/2010/main" val="347710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xmlns="" id="{FD90A91E-4040-4545-956C-E0A0D1A11770}"/>
              </a:ext>
            </a:extLst>
          </p:cNvPr>
          <p:cNvSpPr>
            <a:spLocks noGrp="1"/>
          </p:cNvSpPr>
          <p:nvPr>
            <p:ph idx="1"/>
          </p:nvPr>
        </p:nvSpPr>
        <p:spPr/>
        <p:txBody>
          <a:bodyPr>
            <a:normAutofit/>
          </a:bodyPr>
          <a:lstStyle/>
          <a:p>
            <a:r>
              <a:rPr lang="en-IN" b="1" dirty="0"/>
              <a:t>Introduction to Relational </a:t>
            </a:r>
            <a:r>
              <a:rPr lang="en-IN" b="1"/>
              <a:t>algebra </a:t>
            </a:r>
            <a:endParaRPr lang="en-IN" b="1" smtClean="0"/>
          </a:p>
          <a:p>
            <a:r>
              <a:rPr lang="en-US" smtClean="0">
                <a:solidFill>
                  <a:schemeClr val="tx2">
                    <a:lumMod val="75000"/>
                  </a:schemeClr>
                </a:solidFill>
                <a:latin typeface="Times New Roman" panose="02020603050405020304" pitchFamily="18" charset="0"/>
                <a:cs typeface="Times New Roman" panose="02020603050405020304" pitchFamily="18" charset="0"/>
              </a:rPr>
              <a:t>Relational </a:t>
            </a:r>
            <a:r>
              <a:rPr lang="en-US" dirty="0" smtClean="0">
                <a:solidFill>
                  <a:schemeClr val="tx2">
                    <a:lumMod val="75000"/>
                  </a:schemeClr>
                </a:solidFill>
                <a:latin typeface="Times New Roman" panose="02020603050405020304" pitchFamily="18" charset="0"/>
                <a:cs typeface="Times New Roman" panose="02020603050405020304" pitchFamily="18" charset="0"/>
              </a:rPr>
              <a:t>Algebra</a:t>
            </a:r>
          </a:p>
          <a:p>
            <a:r>
              <a:rPr lang="en-US" dirty="0" smtClean="0">
                <a:solidFill>
                  <a:schemeClr val="tx2">
                    <a:lumMod val="75000"/>
                  </a:schemeClr>
                </a:solidFill>
              </a:rPr>
              <a:t>Its operation</a:t>
            </a:r>
            <a:r>
              <a:rPr lang="en-US" dirty="0" smtClean="0">
                <a:solidFill>
                  <a:schemeClr val="tx2">
                    <a:lumMod val="75000"/>
                  </a:schemeClr>
                </a:solidFill>
                <a:latin typeface="Times New Roman" panose="02020603050405020304" pitchFamily="18" charset="0"/>
                <a:cs typeface="Times New Roman" panose="02020603050405020304" pitchFamily="18" charset="0"/>
              </a:rPr>
              <a:t> </a:t>
            </a: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548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Outer Join</a:t>
            </a:r>
            <a:endParaRPr lang="en-IN" dirty="0"/>
          </a:p>
        </p:txBody>
      </p:sp>
      <p:sp>
        <p:nvSpPr>
          <p:cNvPr id="3" name="Content Placeholder 2"/>
          <p:cNvSpPr>
            <a:spLocks noGrp="1"/>
          </p:cNvSpPr>
          <p:nvPr>
            <p:ph idx="1"/>
          </p:nvPr>
        </p:nvSpPr>
        <p:spPr>
          <a:xfrm>
            <a:off x="143555" y="1350110"/>
            <a:ext cx="8856890" cy="3512213"/>
          </a:xfrm>
        </p:spPr>
        <p:txBody>
          <a:bodyPr>
            <a:normAutofit/>
          </a:bodyPr>
          <a:lstStyle/>
          <a:p>
            <a:pPr marL="0" indent="0">
              <a:buNone/>
            </a:pPr>
            <a:r>
              <a:rPr lang="en-US" sz="2000" dirty="0"/>
              <a:t>The outer join operation is an extension of the join operation. It is used to deal with missing information.</a:t>
            </a: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3126454848"/>
              </p:ext>
            </p:extLst>
          </p:nvPr>
        </p:nvGraphicFramePr>
        <p:xfrm>
          <a:off x="143555" y="2659956"/>
          <a:ext cx="4428444" cy="2209800"/>
        </p:xfrm>
        <a:graphic>
          <a:graphicData uri="http://schemas.openxmlformats.org/drawingml/2006/table">
            <a:tbl>
              <a:tblPr firstRow="1" bandRow="1">
                <a:tableStyleId>{7DF18680-E054-41AD-8BC1-D1AEF772440D}</a:tableStyleId>
              </a:tblPr>
              <a:tblGrid>
                <a:gridCol w="1476148"/>
                <a:gridCol w="1476148"/>
                <a:gridCol w="1476148"/>
              </a:tblGrid>
              <a:tr h="370840">
                <a:tc>
                  <a:txBody>
                    <a:bodyPr/>
                    <a:lstStyle/>
                    <a:p>
                      <a:pPr algn="l" fontAlgn="t"/>
                      <a:r>
                        <a:rPr lang="en-IN" dirty="0">
                          <a:effectLst/>
                        </a:rPr>
                        <a:t>EMP_NAME</a:t>
                      </a:r>
                      <a:endParaRPr lang="en-IN" dirty="0">
                        <a:solidFill>
                          <a:srgbClr val="000000"/>
                        </a:solidFill>
                        <a:effectLst/>
                        <a:latin typeface="times new roman" panose="02020603050405020304" pitchFamily="18" charset="0"/>
                      </a:endParaRPr>
                    </a:p>
                  </a:txBody>
                  <a:tcPr marL="114300" marR="114300" marT="114300" marB="114300"/>
                </a:tc>
                <a:tc>
                  <a:txBody>
                    <a:bodyPr/>
                    <a:lstStyle/>
                    <a:p>
                      <a:pPr algn="l" fontAlgn="t"/>
                      <a:r>
                        <a:rPr lang="en-IN" dirty="0">
                          <a:effectLst/>
                        </a:rPr>
                        <a:t>STREET</a:t>
                      </a:r>
                      <a:endParaRPr lang="en-IN" dirty="0">
                        <a:solidFill>
                          <a:srgbClr val="000000"/>
                        </a:solidFill>
                        <a:effectLst/>
                        <a:latin typeface="times new roman" panose="02020603050405020304" pitchFamily="18" charset="0"/>
                      </a:endParaRPr>
                    </a:p>
                  </a:txBody>
                  <a:tcPr marL="114300" marR="114300" marT="114300" marB="114300"/>
                </a:tc>
                <a:tc>
                  <a:txBody>
                    <a:bodyPr/>
                    <a:lstStyle/>
                    <a:p>
                      <a:pPr algn="l" fontAlgn="t"/>
                      <a:r>
                        <a:rPr lang="en-IN">
                          <a:effectLst/>
                        </a:rPr>
                        <a:t>CITY</a:t>
                      </a:r>
                      <a:endParaRPr lang="en-IN">
                        <a:solidFill>
                          <a:srgbClr val="000000"/>
                        </a:solidFill>
                        <a:effectLst/>
                        <a:latin typeface="times new roman" panose="02020603050405020304" pitchFamily="18" charset="0"/>
                      </a:endParaRPr>
                    </a:p>
                  </a:txBody>
                  <a:tcPr marL="114300" marR="114300" marT="114300" marB="114300"/>
                </a:tc>
              </a:tr>
              <a:tr h="370840">
                <a:tc>
                  <a:txBody>
                    <a:bodyPr/>
                    <a:lstStyle/>
                    <a:p>
                      <a:pPr algn="just" fontAlgn="t"/>
                      <a:r>
                        <a:rPr lang="en-IN">
                          <a:effectLst/>
                        </a:rPr>
                        <a:t>Ram</a:t>
                      </a:r>
                      <a:endParaRPr lang="en-IN">
                        <a:solidFill>
                          <a:srgbClr val="333333"/>
                        </a:solidFill>
                        <a:effectLst/>
                        <a:latin typeface="inter-regular"/>
                      </a:endParaRPr>
                    </a:p>
                  </a:txBody>
                  <a:tcPr marL="76200" marR="76200" marT="76200" marB="76200"/>
                </a:tc>
                <a:tc>
                  <a:txBody>
                    <a:bodyPr/>
                    <a:lstStyle/>
                    <a:p>
                      <a:pPr algn="just" fontAlgn="t"/>
                      <a:r>
                        <a:rPr lang="en-IN">
                          <a:effectLst/>
                        </a:rPr>
                        <a:t>Civil line</a:t>
                      </a:r>
                      <a:endParaRPr lang="en-IN">
                        <a:solidFill>
                          <a:srgbClr val="333333"/>
                        </a:solidFill>
                        <a:effectLst/>
                        <a:latin typeface="inter-regular"/>
                      </a:endParaRPr>
                    </a:p>
                  </a:txBody>
                  <a:tcPr marL="76200" marR="76200" marT="76200" marB="76200"/>
                </a:tc>
                <a:tc>
                  <a:txBody>
                    <a:bodyPr/>
                    <a:lstStyle/>
                    <a:p>
                      <a:pPr algn="just" fontAlgn="t"/>
                      <a:r>
                        <a:rPr lang="en-IN" dirty="0">
                          <a:effectLst/>
                        </a:rPr>
                        <a:t>Mumbai</a:t>
                      </a:r>
                      <a:endParaRPr lang="en-IN" dirty="0">
                        <a:solidFill>
                          <a:srgbClr val="333333"/>
                        </a:solidFill>
                        <a:effectLst/>
                        <a:latin typeface="inter-regular"/>
                      </a:endParaRPr>
                    </a:p>
                  </a:txBody>
                  <a:tcPr marL="76200" marR="76200" marT="76200" marB="76200"/>
                </a:tc>
              </a:tr>
              <a:tr h="370840">
                <a:tc>
                  <a:txBody>
                    <a:bodyPr/>
                    <a:lstStyle/>
                    <a:p>
                      <a:pPr algn="just" fontAlgn="t"/>
                      <a:r>
                        <a:rPr lang="en-IN">
                          <a:effectLst/>
                        </a:rPr>
                        <a:t>Shyam</a:t>
                      </a:r>
                      <a:endParaRPr lang="en-IN">
                        <a:solidFill>
                          <a:srgbClr val="333333"/>
                        </a:solidFill>
                        <a:effectLst/>
                        <a:latin typeface="inter-regular"/>
                      </a:endParaRPr>
                    </a:p>
                  </a:txBody>
                  <a:tcPr marL="76200" marR="76200" marT="76200" marB="76200"/>
                </a:tc>
                <a:tc>
                  <a:txBody>
                    <a:bodyPr/>
                    <a:lstStyle/>
                    <a:p>
                      <a:pPr algn="just" fontAlgn="t"/>
                      <a:r>
                        <a:rPr lang="en-IN">
                          <a:effectLst/>
                        </a:rPr>
                        <a:t>Park street</a:t>
                      </a:r>
                      <a:endParaRPr lang="en-IN">
                        <a:solidFill>
                          <a:srgbClr val="333333"/>
                        </a:solidFill>
                        <a:effectLst/>
                        <a:latin typeface="inter-regular"/>
                      </a:endParaRPr>
                    </a:p>
                  </a:txBody>
                  <a:tcPr marL="76200" marR="76200" marT="76200" marB="76200"/>
                </a:tc>
                <a:tc>
                  <a:txBody>
                    <a:bodyPr/>
                    <a:lstStyle/>
                    <a:p>
                      <a:pPr algn="just" fontAlgn="t"/>
                      <a:r>
                        <a:rPr lang="en-IN">
                          <a:effectLst/>
                        </a:rPr>
                        <a:t>Kolkata</a:t>
                      </a:r>
                      <a:endParaRPr lang="en-IN">
                        <a:solidFill>
                          <a:srgbClr val="333333"/>
                        </a:solidFill>
                        <a:effectLst/>
                        <a:latin typeface="inter-regular"/>
                      </a:endParaRPr>
                    </a:p>
                  </a:txBody>
                  <a:tcPr marL="76200" marR="76200" marT="76200" marB="76200"/>
                </a:tc>
              </a:tr>
              <a:tr h="370840">
                <a:tc>
                  <a:txBody>
                    <a:bodyPr/>
                    <a:lstStyle/>
                    <a:p>
                      <a:pPr algn="just" fontAlgn="t"/>
                      <a:r>
                        <a:rPr lang="en-IN">
                          <a:effectLst/>
                        </a:rPr>
                        <a:t>Ravi</a:t>
                      </a:r>
                      <a:endParaRPr lang="en-IN">
                        <a:solidFill>
                          <a:srgbClr val="333333"/>
                        </a:solidFill>
                        <a:effectLst/>
                        <a:latin typeface="inter-regular"/>
                      </a:endParaRPr>
                    </a:p>
                  </a:txBody>
                  <a:tcPr marL="76200" marR="76200" marT="76200" marB="76200"/>
                </a:tc>
                <a:tc>
                  <a:txBody>
                    <a:bodyPr/>
                    <a:lstStyle/>
                    <a:p>
                      <a:pPr algn="just" fontAlgn="t"/>
                      <a:r>
                        <a:rPr lang="en-IN">
                          <a:effectLst/>
                        </a:rPr>
                        <a:t>M.G. Street</a:t>
                      </a:r>
                      <a:endParaRPr lang="en-IN">
                        <a:solidFill>
                          <a:srgbClr val="333333"/>
                        </a:solidFill>
                        <a:effectLst/>
                        <a:latin typeface="inter-regular"/>
                      </a:endParaRPr>
                    </a:p>
                  </a:txBody>
                  <a:tcPr marL="76200" marR="76200" marT="76200" marB="76200"/>
                </a:tc>
                <a:tc>
                  <a:txBody>
                    <a:bodyPr/>
                    <a:lstStyle/>
                    <a:p>
                      <a:pPr algn="just" fontAlgn="t"/>
                      <a:r>
                        <a:rPr lang="en-IN">
                          <a:effectLst/>
                        </a:rPr>
                        <a:t>Delhi</a:t>
                      </a:r>
                      <a:endParaRPr lang="en-IN">
                        <a:solidFill>
                          <a:srgbClr val="333333"/>
                        </a:solidFill>
                        <a:effectLst/>
                        <a:latin typeface="inter-regular"/>
                      </a:endParaRPr>
                    </a:p>
                  </a:txBody>
                  <a:tcPr marL="76200" marR="76200" marT="76200" marB="76200"/>
                </a:tc>
              </a:tr>
              <a:tr h="370840">
                <a:tc>
                  <a:txBody>
                    <a:bodyPr/>
                    <a:lstStyle/>
                    <a:p>
                      <a:pPr algn="just" fontAlgn="t"/>
                      <a:r>
                        <a:rPr lang="en-IN">
                          <a:effectLst/>
                        </a:rPr>
                        <a:t>Hari</a:t>
                      </a:r>
                      <a:endParaRPr lang="en-IN">
                        <a:solidFill>
                          <a:srgbClr val="333333"/>
                        </a:solidFill>
                        <a:effectLst/>
                        <a:latin typeface="inter-regular"/>
                      </a:endParaRPr>
                    </a:p>
                  </a:txBody>
                  <a:tcPr marL="76200" marR="76200" marT="76200" marB="76200"/>
                </a:tc>
                <a:tc>
                  <a:txBody>
                    <a:bodyPr/>
                    <a:lstStyle/>
                    <a:p>
                      <a:pPr algn="just" fontAlgn="t"/>
                      <a:r>
                        <a:rPr lang="en-IN" dirty="0">
                          <a:effectLst/>
                        </a:rPr>
                        <a:t>Nehru </a:t>
                      </a:r>
                      <a:r>
                        <a:rPr lang="en-IN" dirty="0" err="1">
                          <a:effectLst/>
                        </a:rPr>
                        <a:t>nagar</a:t>
                      </a:r>
                      <a:endParaRPr lang="en-IN" dirty="0">
                        <a:solidFill>
                          <a:srgbClr val="333333"/>
                        </a:solidFill>
                        <a:effectLst/>
                        <a:latin typeface="inter-regular"/>
                      </a:endParaRPr>
                    </a:p>
                  </a:txBody>
                  <a:tcPr marL="76200" marR="76200" marT="76200" marB="76200"/>
                </a:tc>
                <a:tc>
                  <a:txBody>
                    <a:bodyPr/>
                    <a:lstStyle/>
                    <a:p>
                      <a:pPr algn="just" fontAlgn="t"/>
                      <a:r>
                        <a:rPr lang="en-IN" dirty="0">
                          <a:effectLst/>
                        </a:rPr>
                        <a:t>Hyderabad</a:t>
                      </a:r>
                      <a:endParaRPr lang="en-IN" dirty="0">
                        <a:solidFill>
                          <a:srgbClr val="333333"/>
                        </a:solidFill>
                        <a:effectLst/>
                        <a:latin typeface="inter-regular"/>
                      </a:endParaRPr>
                    </a:p>
                  </a:txBody>
                  <a:tcPr marL="76200" marR="76200" marT="76200" marB="76200"/>
                </a:tc>
              </a:tr>
            </a:tbl>
          </a:graphicData>
        </a:graphic>
      </p:graphicFrame>
      <p:sp>
        <p:nvSpPr>
          <p:cNvPr id="5" name="Rectangle 4"/>
          <p:cNvSpPr/>
          <p:nvPr/>
        </p:nvSpPr>
        <p:spPr>
          <a:xfrm>
            <a:off x="143555" y="2113635"/>
            <a:ext cx="1467068" cy="369332"/>
          </a:xfrm>
          <a:prstGeom prst="rect">
            <a:avLst/>
          </a:prstGeom>
        </p:spPr>
        <p:txBody>
          <a:bodyPr wrap="none">
            <a:spAutoFit/>
          </a:bodyPr>
          <a:lstStyle/>
          <a:p>
            <a:r>
              <a:rPr lang="en-IN" b="1" dirty="0">
                <a:solidFill>
                  <a:srgbClr val="333333"/>
                </a:solidFill>
                <a:latin typeface="inter-bold"/>
              </a:rPr>
              <a:t>EMPLOYEE</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30500441"/>
              </p:ext>
            </p:extLst>
          </p:nvPr>
        </p:nvGraphicFramePr>
        <p:xfrm>
          <a:off x="4730806" y="2724455"/>
          <a:ext cx="4269639" cy="2098040"/>
        </p:xfrm>
        <a:graphic>
          <a:graphicData uri="http://schemas.openxmlformats.org/drawingml/2006/table">
            <a:tbl>
              <a:tblPr firstRow="1" bandRow="1">
                <a:tableStyleId>{93296810-A885-4BE3-A3E7-6D5BEEA58F35}</a:tableStyleId>
              </a:tblPr>
              <a:tblGrid>
                <a:gridCol w="1423213"/>
                <a:gridCol w="1423213"/>
                <a:gridCol w="1423213"/>
              </a:tblGrid>
              <a:tr h="406400">
                <a:tc>
                  <a:txBody>
                    <a:bodyPr/>
                    <a:lstStyle/>
                    <a:p>
                      <a:pPr algn="l" fontAlgn="t"/>
                      <a:r>
                        <a:rPr lang="en-IN" sz="1600" dirty="0">
                          <a:solidFill>
                            <a:srgbClr val="000000"/>
                          </a:solidFill>
                          <a:effectLst/>
                          <a:latin typeface="times new roman" panose="02020603050405020304" pitchFamily="18" charset="0"/>
                        </a:rPr>
                        <a:t>EMP_NAME</a:t>
                      </a:r>
                    </a:p>
                  </a:txBody>
                  <a:tcPr marL="114300" marR="114300" marT="114300" marB="114300"/>
                </a:tc>
                <a:tc>
                  <a:txBody>
                    <a:bodyPr/>
                    <a:lstStyle/>
                    <a:p>
                      <a:pPr algn="l" fontAlgn="t"/>
                      <a:r>
                        <a:rPr lang="en-IN" sz="1600">
                          <a:solidFill>
                            <a:srgbClr val="000000"/>
                          </a:solidFill>
                          <a:effectLst/>
                          <a:latin typeface="times new roman" panose="02020603050405020304" pitchFamily="18" charset="0"/>
                        </a:rPr>
                        <a:t>BRANCH</a:t>
                      </a:r>
                    </a:p>
                  </a:txBody>
                  <a:tcPr marL="114300" marR="114300" marT="114300" marB="114300"/>
                </a:tc>
                <a:tc>
                  <a:txBody>
                    <a:bodyPr/>
                    <a:lstStyle/>
                    <a:p>
                      <a:pPr algn="l" fontAlgn="t"/>
                      <a:r>
                        <a:rPr lang="en-IN" sz="1600">
                          <a:solidFill>
                            <a:srgbClr val="000000"/>
                          </a:solidFill>
                          <a:effectLst/>
                          <a:latin typeface="times new roman" panose="02020603050405020304" pitchFamily="18" charset="0"/>
                        </a:rPr>
                        <a:t>SALARY</a:t>
                      </a:r>
                    </a:p>
                  </a:txBody>
                  <a:tcPr marL="114300" marR="114300" marT="114300" marB="114300"/>
                </a:tc>
              </a:tr>
              <a:tr h="406400">
                <a:tc>
                  <a:txBody>
                    <a:bodyPr/>
                    <a:lstStyle/>
                    <a:p>
                      <a:pPr algn="just" fontAlgn="t"/>
                      <a:r>
                        <a:rPr lang="en-IN" sz="1600">
                          <a:solidFill>
                            <a:srgbClr val="333333"/>
                          </a:solidFill>
                          <a:effectLst/>
                          <a:latin typeface="inter-regular"/>
                        </a:rPr>
                        <a:t>Ram</a:t>
                      </a:r>
                    </a:p>
                  </a:txBody>
                  <a:tcPr marL="76200" marR="76200" marT="76200" marB="76200"/>
                </a:tc>
                <a:tc>
                  <a:txBody>
                    <a:bodyPr/>
                    <a:lstStyle/>
                    <a:p>
                      <a:pPr algn="just" fontAlgn="t"/>
                      <a:r>
                        <a:rPr lang="en-IN" sz="1600">
                          <a:solidFill>
                            <a:srgbClr val="333333"/>
                          </a:solidFill>
                          <a:effectLst/>
                          <a:latin typeface="inter-regular"/>
                        </a:rPr>
                        <a:t>Infosys</a:t>
                      </a:r>
                    </a:p>
                  </a:txBody>
                  <a:tcPr marL="76200" marR="76200" marT="76200" marB="76200"/>
                </a:tc>
                <a:tc>
                  <a:txBody>
                    <a:bodyPr/>
                    <a:lstStyle/>
                    <a:p>
                      <a:pPr algn="just" fontAlgn="t"/>
                      <a:r>
                        <a:rPr lang="en-IN" sz="1600">
                          <a:solidFill>
                            <a:srgbClr val="333333"/>
                          </a:solidFill>
                          <a:effectLst/>
                          <a:latin typeface="inter-regular"/>
                        </a:rPr>
                        <a:t>10000</a:t>
                      </a:r>
                    </a:p>
                  </a:txBody>
                  <a:tcPr marL="76200" marR="76200" marT="76200" marB="76200"/>
                </a:tc>
              </a:tr>
              <a:tr h="406400">
                <a:tc>
                  <a:txBody>
                    <a:bodyPr/>
                    <a:lstStyle/>
                    <a:p>
                      <a:pPr algn="just" fontAlgn="t"/>
                      <a:r>
                        <a:rPr lang="en-IN" sz="1600">
                          <a:solidFill>
                            <a:srgbClr val="333333"/>
                          </a:solidFill>
                          <a:effectLst/>
                          <a:latin typeface="inter-regular"/>
                        </a:rPr>
                        <a:t>Shyam</a:t>
                      </a:r>
                    </a:p>
                  </a:txBody>
                  <a:tcPr marL="76200" marR="76200" marT="76200" marB="76200"/>
                </a:tc>
                <a:tc>
                  <a:txBody>
                    <a:bodyPr/>
                    <a:lstStyle/>
                    <a:p>
                      <a:pPr algn="just" fontAlgn="t"/>
                      <a:r>
                        <a:rPr lang="en-IN" sz="1600">
                          <a:solidFill>
                            <a:srgbClr val="333333"/>
                          </a:solidFill>
                          <a:effectLst/>
                          <a:latin typeface="inter-regular"/>
                        </a:rPr>
                        <a:t>Wipro</a:t>
                      </a:r>
                    </a:p>
                  </a:txBody>
                  <a:tcPr marL="76200" marR="76200" marT="76200" marB="76200"/>
                </a:tc>
                <a:tc>
                  <a:txBody>
                    <a:bodyPr/>
                    <a:lstStyle/>
                    <a:p>
                      <a:pPr algn="just" fontAlgn="t"/>
                      <a:r>
                        <a:rPr lang="en-IN" sz="1600">
                          <a:solidFill>
                            <a:srgbClr val="333333"/>
                          </a:solidFill>
                          <a:effectLst/>
                          <a:latin typeface="inter-regular"/>
                        </a:rPr>
                        <a:t>20000</a:t>
                      </a:r>
                    </a:p>
                  </a:txBody>
                  <a:tcPr marL="76200" marR="76200" marT="76200" marB="76200"/>
                </a:tc>
              </a:tr>
              <a:tr h="406400">
                <a:tc>
                  <a:txBody>
                    <a:bodyPr/>
                    <a:lstStyle/>
                    <a:p>
                      <a:pPr algn="just" fontAlgn="t"/>
                      <a:r>
                        <a:rPr lang="en-IN" sz="1600">
                          <a:solidFill>
                            <a:srgbClr val="333333"/>
                          </a:solidFill>
                          <a:effectLst/>
                          <a:latin typeface="inter-regular"/>
                        </a:rPr>
                        <a:t>Kuber</a:t>
                      </a:r>
                    </a:p>
                  </a:txBody>
                  <a:tcPr marL="76200" marR="76200" marT="76200" marB="76200"/>
                </a:tc>
                <a:tc>
                  <a:txBody>
                    <a:bodyPr/>
                    <a:lstStyle/>
                    <a:p>
                      <a:pPr algn="just" fontAlgn="t"/>
                      <a:r>
                        <a:rPr lang="en-IN" sz="1600">
                          <a:solidFill>
                            <a:srgbClr val="333333"/>
                          </a:solidFill>
                          <a:effectLst/>
                          <a:latin typeface="inter-regular"/>
                        </a:rPr>
                        <a:t>HCL</a:t>
                      </a:r>
                    </a:p>
                  </a:txBody>
                  <a:tcPr marL="76200" marR="76200" marT="76200" marB="76200"/>
                </a:tc>
                <a:tc>
                  <a:txBody>
                    <a:bodyPr/>
                    <a:lstStyle/>
                    <a:p>
                      <a:pPr algn="just" fontAlgn="t"/>
                      <a:r>
                        <a:rPr lang="en-IN" sz="1600">
                          <a:solidFill>
                            <a:srgbClr val="333333"/>
                          </a:solidFill>
                          <a:effectLst/>
                          <a:latin typeface="inter-regular"/>
                        </a:rPr>
                        <a:t>30000</a:t>
                      </a:r>
                    </a:p>
                  </a:txBody>
                  <a:tcPr marL="76200" marR="76200" marT="76200" marB="76200"/>
                </a:tc>
              </a:tr>
              <a:tr h="406400">
                <a:tc>
                  <a:txBody>
                    <a:bodyPr/>
                    <a:lstStyle/>
                    <a:p>
                      <a:pPr algn="just" fontAlgn="t"/>
                      <a:r>
                        <a:rPr lang="en-IN" sz="1600">
                          <a:solidFill>
                            <a:srgbClr val="333333"/>
                          </a:solidFill>
                          <a:effectLst/>
                          <a:latin typeface="inter-regular"/>
                        </a:rPr>
                        <a:t>Hari</a:t>
                      </a:r>
                    </a:p>
                  </a:txBody>
                  <a:tcPr marL="76200" marR="76200" marT="76200" marB="76200"/>
                </a:tc>
                <a:tc>
                  <a:txBody>
                    <a:bodyPr/>
                    <a:lstStyle/>
                    <a:p>
                      <a:pPr algn="just" fontAlgn="t"/>
                      <a:r>
                        <a:rPr lang="en-IN" sz="1600">
                          <a:solidFill>
                            <a:srgbClr val="333333"/>
                          </a:solidFill>
                          <a:effectLst/>
                          <a:latin typeface="inter-regular"/>
                        </a:rPr>
                        <a:t>TCS</a:t>
                      </a:r>
                    </a:p>
                  </a:txBody>
                  <a:tcPr marL="76200" marR="76200" marT="76200" marB="76200"/>
                </a:tc>
                <a:tc>
                  <a:txBody>
                    <a:bodyPr/>
                    <a:lstStyle/>
                    <a:p>
                      <a:pPr algn="just" fontAlgn="t"/>
                      <a:r>
                        <a:rPr lang="en-IN" sz="1600" dirty="0">
                          <a:solidFill>
                            <a:srgbClr val="333333"/>
                          </a:solidFill>
                          <a:effectLst/>
                          <a:latin typeface="inter-regular"/>
                        </a:rPr>
                        <a:t>50000</a:t>
                      </a:r>
                    </a:p>
                  </a:txBody>
                  <a:tcPr marL="76200" marR="76200" marT="76200" marB="76200"/>
                </a:tc>
              </a:tr>
            </a:tbl>
          </a:graphicData>
        </a:graphic>
      </p:graphicFrame>
      <p:sp>
        <p:nvSpPr>
          <p:cNvPr id="7" name="Rectangle 6"/>
          <p:cNvSpPr/>
          <p:nvPr/>
        </p:nvSpPr>
        <p:spPr>
          <a:xfrm>
            <a:off x="4877410" y="2113635"/>
            <a:ext cx="2121158" cy="369332"/>
          </a:xfrm>
          <a:prstGeom prst="rect">
            <a:avLst/>
          </a:prstGeom>
        </p:spPr>
        <p:txBody>
          <a:bodyPr wrap="none">
            <a:spAutoFit/>
          </a:bodyPr>
          <a:lstStyle/>
          <a:p>
            <a:r>
              <a:rPr lang="en-IN" b="1" dirty="0">
                <a:solidFill>
                  <a:srgbClr val="333333"/>
                </a:solidFill>
                <a:latin typeface="inter-bold"/>
              </a:rPr>
              <a:t>FACT_WORKERS</a:t>
            </a:r>
            <a:endParaRPr lang="en-IN" dirty="0"/>
          </a:p>
        </p:txBody>
      </p:sp>
    </p:spTree>
    <p:extLst>
      <p:ext uri="{BB962C8B-B14F-4D97-AF65-F5344CB8AC3E}">
        <p14:creationId xmlns:p14="http://schemas.microsoft.com/office/powerpoint/2010/main" val="410408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Join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5160686"/>
              </p:ext>
            </p:extLst>
          </p:nvPr>
        </p:nvGraphicFramePr>
        <p:xfrm>
          <a:off x="448965" y="1502815"/>
          <a:ext cx="8093065" cy="2749424"/>
        </p:xfrm>
        <a:graphic>
          <a:graphicData uri="http://schemas.openxmlformats.org/drawingml/2006/table">
            <a:tbl>
              <a:tblPr firstRow="1" bandRow="1">
                <a:tableStyleId>{72833802-FEF1-4C79-8D5D-14CF1EAF98D9}</a:tableStyleId>
              </a:tblPr>
              <a:tblGrid>
                <a:gridCol w="1618613"/>
                <a:gridCol w="1618613"/>
                <a:gridCol w="1618613"/>
                <a:gridCol w="1618613"/>
                <a:gridCol w="1618613"/>
              </a:tblGrid>
              <a:tr h="687356">
                <a:tc>
                  <a:txBody>
                    <a:bodyPr/>
                    <a:lstStyle/>
                    <a:p>
                      <a:pPr algn="l" fontAlgn="t"/>
                      <a:r>
                        <a:rPr lang="en-IN" dirty="0">
                          <a:solidFill>
                            <a:srgbClr val="000000"/>
                          </a:solidFill>
                          <a:effectLst/>
                          <a:latin typeface="times new roman" panose="02020603050405020304" pitchFamily="18" charset="0"/>
                        </a:rPr>
                        <a:t>EMP_NAME</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STREET</a:t>
                      </a:r>
                    </a:p>
                  </a:txBody>
                  <a:tcPr marL="114300" marR="114300" marT="114300" marB="114300"/>
                </a:tc>
                <a:tc>
                  <a:txBody>
                    <a:bodyPr/>
                    <a:lstStyle/>
                    <a:p>
                      <a:pPr algn="l" fontAlgn="t"/>
                      <a:r>
                        <a:rPr lang="en-IN" dirty="0">
                          <a:solidFill>
                            <a:srgbClr val="000000"/>
                          </a:solidFill>
                          <a:effectLst/>
                          <a:latin typeface="times new roman" panose="02020603050405020304" pitchFamily="18" charset="0"/>
                        </a:rPr>
                        <a:t>CITY</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BRANCH</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SALARY</a:t>
                      </a:r>
                    </a:p>
                  </a:txBody>
                  <a:tcPr marL="114300" marR="114300" marT="114300" marB="114300"/>
                </a:tc>
              </a:tr>
              <a:tr h="687356">
                <a:tc>
                  <a:txBody>
                    <a:bodyPr/>
                    <a:lstStyle/>
                    <a:p>
                      <a:pPr algn="just" fontAlgn="t"/>
                      <a:r>
                        <a:rPr lang="en-IN">
                          <a:solidFill>
                            <a:srgbClr val="333333"/>
                          </a:solidFill>
                          <a:effectLst/>
                          <a:latin typeface="inter-regular"/>
                        </a:rPr>
                        <a:t>Ram</a:t>
                      </a:r>
                    </a:p>
                  </a:txBody>
                  <a:tcPr marL="76200" marR="76200" marT="76200" marB="76200"/>
                </a:tc>
                <a:tc>
                  <a:txBody>
                    <a:bodyPr/>
                    <a:lstStyle/>
                    <a:p>
                      <a:pPr algn="just" fontAlgn="t"/>
                      <a:r>
                        <a:rPr lang="en-IN">
                          <a:solidFill>
                            <a:srgbClr val="333333"/>
                          </a:solidFill>
                          <a:effectLst/>
                          <a:latin typeface="inter-regular"/>
                        </a:rPr>
                        <a:t>Civil line</a:t>
                      </a:r>
                    </a:p>
                  </a:txBody>
                  <a:tcPr marL="76200" marR="76200" marT="76200" marB="76200"/>
                </a:tc>
                <a:tc>
                  <a:txBody>
                    <a:bodyPr/>
                    <a:lstStyle/>
                    <a:p>
                      <a:pPr algn="just" fontAlgn="t"/>
                      <a:r>
                        <a:rPr lang="en-IN">
                          <a:solidFill>
                            <a:srgbClr val="333333"/>
                          </a:solidFill>
                          <a:effectLst/>
                          <a:latin typeface="inter-regular"/>
                        </a:rPr>
                        <a:t>Mumbai</a:t>
                      </a:r>
                    </a:p>
                  </a:txBody>
                  <a:tcPr marL="76200" marR="76200" marT="76200" marB="76200"/>
                </a:tc>
                <a:tc>
                  <a:txBody>
                    <a:bodyPr/>
                    <a:lstStyle/>
                    <a:p>
                      <a:pPr algn="just" fontAlgn="t"/>
                      <a:r>
                        <a:rPr lang="en-IN">
                          <a:solidFill>
                            <a:srgbClr val="333333"/>
                          </a:solidFill>
                          <a:effectLst/>
                          <a:latin typeface="inter-regular"/>
                        </a:rPr>
                        <a:t>Infosys</a:t>
                      </a:r>
                    </a:p>
                  </a:txBody>
                  <a:tcPr marL="76200" marR="76200" marT="76200" marB="76200"/>
                </a:tc>
                <a:tc>
                  <a:txBody>
                    <a:bodyPr/>
                    <a:lstStyle/>
                    <a:p>
                      <a:pPr algn="just" fontAlgn="t"/>
                      <a:r>
                        <a:rPr lang="en-IN">
                          <a:solidFill>
                            <a:srgbClr val="333333"/>
                          </a:solidFill>
                          <a:effectLst/>
                          <a:latin typeface="inter-regular"/>
                        </a:rPr>
                        <a:t>10000</a:t>
                      </a:r>
                    </a:p>
                  </a:txBody>
                  <a:tcPr marL="76200" marR="76200" marT="76200" marB="76200"/>
                </a:tc>
              </a:tr>
              <a:tr h="687356">
                <a:tc>
                  <a:txBody>
                    <a:bodyPr/>
                    <a:lstStyle/>
                    <a:p>
                      <a:pPr algn="just" fontAlgn="t"/>
                      <a:r>
                        <a:rPr lang="en-IN">
                          <a:solidFill>
                            <a:srgbClr val="333333"/>
                          </a:solidFill>
                          <a:effectLst/>
                          <a:latin typeface="inter-regular"/>
                        </a:rPr>
                        <a:t>Shyam</a:t>
                      </a:r>
                    </a:p>
                  </a:txBody>
                  <a:tcPr marL="76200" marR="76200" marT="76200" marB="76200"/>
                </a:tc>
                <a:tc>
                  <a:txBody>
                    <a:bodyPr/>
                    <a:lstStyle/>
                    <a:p>
                      <a:pPr algn="just" fontAlgn="t"/>
                      <a:r>
                        <a:rPr lang="en-IN">
                          <a:solidFill>
                            <a:srgbClr val="333333"/>
                          </a:solidFill>
                          <a:effectLst/>
                          <a:latin typeface="inter-regular"/>
                        </a:rPr>
                        <a:t>Park street</a:t>
                      </a:r>
                    </a:p>
                  </a:txBody>
                  <a:tcPr marL="76200" marR="76200" marT="76200" marB="76200"/>
                </a:tc>
                <a:tc>
                  <a:txBody>
                    <a:bodyPr/>
                    <a:lstStyle/>
                    <a:p>
                      <a:pPr algn="just" fontAlgn="t"/>
                      <a:r>
                        <a:rPr lang="en-IN">
                          <a:solidFill>
                            <a:srgbClr val="333333"/>
                          </a:solidFill>
                          <a:effectLst/>
                          <a:latin typeface="inter-regular"/>
                        </a:rPr>
                        <a:t>Kolkata</a:t>
                      </a:r>
                    </a:p>
                  </a:txBody>
                  <a:tcPr marL="76200" marR="76200" marT="76200" marB="76200"/>
                </a:tc>
                <a:tc>
                  <a:txBody>
                    <a:bodyPr/>
                    <a:lstStyle/>
                    <a:p>
                      <a:pPr algn="just" fontAlgn="t"/>
                      <a:r>
                        <a:rPr lang="en-IN">
                          <a:solidFill>
                            <a:srgbClr val="333333"/>
                          </a:solidFill>
                          <a:effectLst/>
                          <a:latin typeface="inter-regular"/>
                        </a:rPr>
                        <a:t>Wipro</a:t>
                      </a:r>
                    </a:p>
                  </a:txBody>
                  <a:tcPr marL="76200" marR="76200" marT="76200" marB="76200"/>
                </a:tc>
                <a:tc>
                  <a:txBody>
                    <a:bodyPr/>
                    <a:lstStyle/>
                    <a:p>
                      <a:pPr algn="just" fontAlgn="t"/>
                      <a:r>
                        <a:rPr lang="en-IN">
                          <a:solidFill>
                            <a:srgbClr val="333333"/>
                          </a:solidFill>
                          <a:effectLst/>
                          <a:latin typeface="inter-regular"/>
                        </a:rPr>
                        <a:t>20000</a:t>
                      </a:r>
                    </a:p>
                  </a:txBody>
                  <a:tcPr marL="76200" marR="76200" marT="76200" marB="76200"/>
                </a:tc>
              </a:tr>
              <a:tr h="687356">
                <a:tc>
                  <a:txBody>
                    <a:bodyPr/>
                    <a:lstStyle/>
                    <a:p>
                      <a:pPr algn="just" fontAlgn="t"/>
                      <a:r>
                        <a:rPr lang="en-IN">
                          <a:solidFill>
                            <a:srgbClr val="333333"/>
                          </a:solidFill>
                          <a:effectLst/>
                          <a:latin typeface="inter-regular"/>
                        </a:rPr>
                        <a:t>Hari</a:t>
                      </a:r>
                    </a:p>
                  </a:txBody>
                  <a:tcPr marL="76200" marR="76200" marT="76200" marB="76200"/>
                </a:tc>
                <a:tc>
                  <a:txBody>
                    <a:bodyPr/>
                    <a:lstStyle/>
                    <a:p>
                      <a:pPr algn="just" fontAlgn="t"/>
                      <a:r>
                        <a:rPr lang="en-IN">
                          <a:solidFill>
                            <a:srgbClr val="333333"/>
                          </a:solidFill>
                          <a:effectLst/>
                          <a:latin typeface="inter-regular"/>
                        </a:rPr>
                        <a:t>Nehru nagar</a:t>
                      </a:r>
                    </a:p>
                  </a:txBody>
                  <a:tcPr marL="76200" marR="76200" marT="76200" marB="76200"/>
                </a:tc>
                <a:tc>
                  <a:txBody>
                    <a:bodyPr/>
                    <a:lstStyle/>
                    <a:p>
                      <a:pPr algn="just" fontAlgn="t"/>
                      <a:r>
                        <a:rPr lang="en-IN">
                          <a:solidFill>
                            <a:srgbClr val="333333"/>
                          </a:solidFill>
                          <a:effectLst/>
                          <a:latin typeface="inter-regular"/>
                        </a:rPr>
                        <a:t>Hyderabad</a:t>
                      </a:r>
                    </a:p>
                  </a:txBody>
                  <a:tcPr marL="76200" marR="76200" marT="76200" marB="76200"/>
                </a:tc>
                <a:tc>
                  <a:txBody>
                    <a:bodyPr/>
                    <a:lstStyle/>
                    <a:p>
                      <a:pPr algn="just" fontAlgn="t"/>
                      <a:r>
                        <a:rPr lang="en-IN">
                          <a:solidFill>
                            <a:srgbClr val="333333"/>
                          </a:solidFill>
                          <a:effectLst/>
                          <a:latin typeface="inter-regular"/>
                        </a:rPr>
                        <a:t>TCS</a:t>
                      </a:r>
                    </a:p>
                  </a:txBody>
                  <a:tcPr marL="76200" marR="76200" marT="76200" marB="76200"/>
                </a:tc>
                <a:tc>
                  <a:txBody>
                    <a:bodyPr/>
                    <a:lstStyle/>
                    <a:p>
                      <a:pPr algn="just" fontAlgn="t"/>
                      <a:r>
                        <a:rPr lang="en-IN" dirty="0">
                          <a:solidFill>
                            <a:srgbClr val="333333"/>
                          </a:solidFill>
                          <a:effectLst/>
                          <a:latin typeface="inter-regular"/>
                        </a:rPr>
                        <a:t>50000</a:t>
                      </a:r>
                    </a:p>
                  </a:txBody>
                  <a:tcPr marL="76200" marR="76200" marT="76200" marB="76200"/>
                </a:tc>
              </a:tr>
            </a:tbl>
          </a:graphicData>
        </a:graphic>
      </p:graphicFrame>
      <p:sp>
        <p:nvSpPr>
          <p:cNvPr id="5" name="Rectangle 4"/>
          <p:cNvSpPr/>
          <p:nvPr/>
        </p:nvSpPr>
        <p:spPr>
          <a:xfrm>
            <a:off x="2072195" y="4556915"/>
            <a:ext cx="3966214" cy="369332"/>
          </a:xfrm>
          <a:prstGeom prst="rect">
            <a:avLst/>
          </a:prstGeom>
        </p:spPr>
        <p:txBody>
          <a:bodyPr wrap="none">
            <a:spAutoFit/>
          </a:bodyPr>
          <a:lstStyle/>
          <a:p>
            <a:pPr algn="just"/>
            <a:r>
              <a:rPr lang="en-IN" dirty="0">
                <a:solidFill>
                  <a:srgbClr val="000000"/>
                </a:solidFill>
                <a:latin typeface="inter-regular"/>
              </a:rPr>
              <a:t>(EMPLOYEE ⋈ FACT_WORKERS)  </a:t>
            </a:r>
            <a:endParaRPr lang="en-IN" b="0" i="0" dirty="0">
              <a:solidFill>
                <a:srgbClr val="000000"/>
              </a:solidFill>
              <a:effectLst/>
              <a:latin typeface="inter-regular"/>
            </a:endParaRPr>
          </a:p>
        </p:txBody>
      </p:sp>
    </p:spTree>
    <p:extLst>
      <p:ext uri="{BB962C8B-B14F-4D97-AF65-F5344CB8AC3E}">
        <p14:creationId xmlns:p14="http://schemas.microsoft.com/office/powerpoint/2010/main" val="7778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effectLst/>
              </a:rPr>
              <a:t>A. Left </a:t>
            </a:r>
            <a:r>
              <a:rPr lang="en-IN" dirty="0">
                <a:effectLst/>
              </a:rPr>
              <a:t>outer join</a:t>
            </a:r>
            <a:br>
              <a:rPr lang="en-IN" dirty="0">
                <a:effectLst/>
              </a:rPr>
            </a:br>
            <a:endParaRPr lang="en-IN" dirty="0"/>
          </a:p>
        </p:txBody>
      </p:sp>
      <p:sp>
        <p:nvSpPr>
          <p:cNvPr id="3" name="Content Placeholder 2"/>
          <p:cNvSpPr>
            <a:spLocks noGrp="1"/>
          </p:cNvSpPr>
          <p:nvPr>
            <p:ph idx="1"/>
          </p:nvPr>
        </p:nvSpPr>
        <p:spPr/>
        <p:txBody>
          <a:bodyPr/>
          <a:lstStyle/>
          <a:p>
            <a:r>
              <a:rPr lang="en-US" dirty="0"/>
              <a:t>Left outer join contains the set of tuples of all combinations in R and S that are equal on their common attribute names.</a:t>
            </a:r>
          </a:p>
          <a:p>
            <a:r>
              <a:rPr lang="en-US" dirty="0"/>
              <a:t>In the left outer join, tuples in R have no matching tuples in S.</a:t>
            </a:r>
          </a:p>
          <a:p>
            <a:r>
              <a:rPr lang="en-US" dirty="0"/>
              <a:t>It is denoted by ⟕.</a:t>
            </a:r>
          </a:p>
          <a:p>
            <a:endParaRPr lang="en-IN" dirty="0"/>
          </a:p>
        </p:txBody>
      </p:sp>
    </p:spTree>
    <p:extLst>
      <p:ext uri="{BB962C8B-B14F-4D97-AF65-F5344CB8AC3E}">
        <p14:creationId xmlns:p14="http://schemas.microsoft.com/office/powerpoint/2010/main" val="6448155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effectLst/>
              </a:rPr>
              <a:t>Left outer </a:t>
            </a:r>
            <a:r>
              <a:rPr lang="en-IN" dirty="0" smtClean="0">
                <a:effectLst/>
              </a:rPr>
              <a:t>join-Example</a:t>
            </a:r>
            <a:r>
              <a:rPr lang="en-IN" dirty="0">
                <a:effectLst/>
              </a:rPr>
              <a:t/>
            </a:r>
            <a:br>
              <a:rPr lang="en-IN" dirty="0">
                <a:effectLst/>
              </a:rPr>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4180231"/>
              </p:ext>
            </p:extLst>
          </p:nvPr>
        </p:nvGraphicFramePr>
        <p:xfrm>
          <a:off x="449263" y="1349375"/>
          <a:ext cx="8245475" cy="2209800"/>
        </p:xfrm>
        <a:graphic>
          <a:graphicData uri="http://schemas.openxmlformats.org/drawingml/2006/table">
            <a:tbl>
              <a:tblPr firstRow="1" bandRow="1">
                <a:tableStyleId>{00A15C55-8517-42AA-B614-E9B94910E393}</a:tableStyleId>
              </a:tblPr>
              <a:tblGrid>
                <a:gridCol w="1649095"/>
                <a:gridCol w="1649095"/>
                <a:gridCol w="1649095"/>
                <a:gridCol w="1649095"/>
                <a:gridCol w="1649095"/>
              </a:tblGrid>
              <a:tr h="370840">
                <a:tc>
                  <a:txBody>
                    <a:bodyPr/>
                    <a:lstStyle/>
                    <a:p>
                      <a:pPr algn="l" fontAlgn="t"/>
                      <a:r>
                        <a:rPr lang="en-IN" dirty="0">
                          <a:solidFill>
                            <a:srgbClr val="000000"/>
                          </a:solidFill>
                          <a:effectLst/>
                          <a:latin typeface="times new roman" panose="02020603050405020304" pitchFamily="18" charset="0"/>
                        </a:rPr>
                        <a:t>EMP_NAME</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STREET</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CITY</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BRANCH</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SALARY</a:t>
                      </a:r>
                    </a:p>
                  </a:txBody>
                  <a:tcPr marL="114300" marR="114300" marT="114300" marB="114300"/>
                </a:tc>
              </a:tr>
              <a:tr h="370840">
                <a:tc>
                  <a:txBody>
                    <a:bodyPr/>
                    <a:lstStyle/>
                    <a:p>
                      <a:pPr algn="just" fontAlgn="t"/>
                      <a:r>
                        <a:rPr lang="en-IN">
                          <a:solidFill>
                            <a:srgbClr val="333333"/>
                          </a:solidFill>
                          <a:effectLst/>
                          <a:latin typeface="inter-regular"/>
                        </a:rPr>
                        <a:t>Ram</a:t>
                      </a:r>
                    </a:p>
                  </a:txBody>
                  <a:tcPr marL="76200" marR="76200" marT="76200" marB="76200"/>
                </a:tc>
                <a:tc>
                  <a:txBody>
                    <a:bodyPr/>
                    <a:lstStyle/>
                    <a:p>
                      <a:pPr algn="just" fontAlgn="t"/>
                      <a:r>
                        <a:rPr lang="en-IN">
                          <a:solidFill>
                            <a:srgbClr val="333333"/>
                          </a:solidFill>
                          <a:effectLst/>
                          <a:latin typeface="inter-regular"/>
                        </a:rPr>
                        <a:t>Civil line</a:t>
                      </a:r>
                    </a:p>
                  </a:txBody>
                  <a:tcPr marL="76200" marR="76200" marT="76200" marB="76200"/>
                </a:tc>
                <a:tc>
                  <a:txBody>
                    <a:bodyPr/>
                    <a:lstStyle/>
                    <a:p>
                      <a:pPr algn="just" fontAlgn="t"/>
                      <a:r>
                        <a:rPr lang="en-IN">
                          <a:solidFill>
                            <a:srgbClr val="333333"/>
                          </a:solidFill>
                          <a:effectLst/>
                          <a:latin typeface="inter-regular"/>
                        </a:rPr>
                        <a:t>Mumbai</a:t>
                      </a:r>
                    </a:p>
                  </a:txBody>
                  <a:tcPr marL="76200" marR="76200" marT="76200" marB="76200"/>
                </a:tc>
                <a:tc>
                  <a:txBody>
                    <a:bodyPr/>
                    <a:lstStyle/>
                    <a:p>
                      <a:pPr algn="just" fontAlgn="t"/>
                      <a:r>
                        <a:rPr lang="en-IN">
                          <a:solidFill>
                            <a:srgbClr val="333333"/>
                          </a:solidFill>
                          <a:effectLst/>
                          <a:latin typeface="inter-regular"/>
                        </a:rPr>
                        <a:t>Infosys</a:t>
                      </a:r>
                    </a:p>
                  </a:txBody>
                  <a:tcPr marL="76200" marR="76200" marT="76200" marB="76200"/>
                </a:tc>
                <a:tc>
                  <a:txBody>
                    <a:bodyPr/>
                    <a:lstStyle/>
                    <a:p>
                      <a:pPr algn="just" fontAlgn="t"/>
                      <a:r>
                        <a:rPr lang="en-IN">
                          <a:solidFill>
                            <a:srgbClr val="333333"/>
                          </a:solidFill>
                          <a:effectLst/>
                          <a:latin typeface="inter-regular"/>
                        </a:rPr>
                        <a:t>10000</a:t>
                      </a:r>
                    </a:p>
                  </a:txBody>
                  <a:tcPr marL="76200" marR="76200" marT="76200" marB="76200"/>
                </a:tc>
              </a:tr>
              <a:tr h="370840">
                <a:tc>
                  <a:txBody>
                    <a:bodyPr/>
                    <a:lstStyle/>
                    <a:p>
                      <a:pPr algn="just" fontAlgn="t"/>
                      <a:r>
                        <a:rPr lang="en-IN">
                          <a:solidFill>
                            <a:srgbClr val="333333"/>
                          </a:solidFill>
                          <a:effectLst/>
                          <a:latin typeface="inter-regular"/>
                        </a:rPr>
                        <a:t>Shyam</a:t>
                      </a:r>
                    </a:p>
                  </a:txBody>
                  <a:tcPr marL="76200" marR="76200" marT="76200" marB="76200"/>
                </a:tc>
                <a:tc>
                  <a:txBody>
                    <a:bodyPr/>
                    <a:lstStyle/>
                    <a:p>
                      <a:pPr algn="just" fontAlgn="t"/>
                      <a:r>
                        <a:rPr lang="en-IN">
                          <a:solidFill>
                            <a:srgbClr val="333333"/>
                          </a:solidFill>
                          <a:effectLst/>
                          <a:latin typeface="inter-regular"/>
                        </a:rPr>
                        <a:t>Park street</a:t>
                      </a:r>
                    </a:p>
                  </a:txBody>
                  <a:tcPr marL="76200" marR="76200" marT="76200" marB="76200"/>
                </a:tc>
                <a:tc>
                  <a:txBody>
                    <a:bodyPr/>
                    <a:lstStyle/>
                    <a:p>
                      <a:pPr algn="just" fontAlgn="t"/>
                      <a:r>
                        <a:rPr lang="en-IN">
                          <a:solidFill>
                            <a:srgbClr val="333333"/>
                          </a:solidFill>
                          <a:effectLst/>
                          <a:latin typeface="inter-regular"/>
                        </a:rPr>
                        <a:t>Kolkata</a:t>
                      </a:r>
                    </a:p>
                  </a:txBody>
                  <a:tcPr marL="76200" marR="76200" marT="76200" marB="76200"/>
                </a:tc>
                <a:tc>
                  <a:txBody>
                    <a:bodyPr/>
                    <a:lstStyle/>
                    <a:p>
                      <a:pPr algn="just" fontAlgn="t"/>
                      <a:r>
                        <a:rPr lang="en-IN">
                          <a:solidFill>
                            <a:srgbClr val="333333"/>
                          </a:solidFill>
                          <a:effectLst/>
                          <a:latin typeface="inter-regular"/>
                        </a:rPr>
                        <a:t>Wipro</a:t>
                      </a:r>
                    </a:p>
                  </a:txBody>
                  <a:tcPr marL="76200" marR="76200" marT="76200" marB="76200"/>
                </a:tc>
                <a:tc>
                  <a:txBody>
                    <a:bodyPr/>
                    <a:lstStyle/>
                    <a:p>
                      <a:pPr algn="just" fontAlgn="t"/>
                      <a:r>
                        <a:rPr lang="en-IN">
                          <a:solidFill>
                            <a:srgbClr val="333333"/>
                          </a:solidFill>
                          <a:effectLst/>
                          <a:latin typeface="inter-regular"/>
                        </a:rPr>
                        <a:t>20000</a:t>
                      </a:r>
                    </a:p>
                  </a:txBody>
                  <a:tcPr marL="76200" marR="76200" marT="76200" marB="76200"/>
                </a:tc>
              </a:tr>
              <a:tr h="370840">
                <a:tc>
                  <a:txBody>
                    <a:bodyPr/>
                    <a:lstStyle/>
                    <a:p>
                      <a:pPr algn="just" fontAlgn="t"/>
                      <a:r>
                        <a:rPr lang="en-IN">
                          <a:solidFill>
                            <a:srgbClr val="333333"/>
                          </a:solidFill>
                          <a:effectLst/>
                          <a:latin typeface="inter-regular"/>
                        </a:rPr>
                        <a:t>Hari</a:t>
                      </a:r>
                    </a:p>
                  </a:txBody>
                  <a:tcPr marL="76200" marR="76200" marT="76200" marB="76200"/>
                </a:tc>
                <a:tc>
                  <a:txBody>
                    <a:bodyPr/>
                    <a:lstStyle/>
                    <a:p>
                      <a:pPr algn="just" fontAlgn="t"/>
                      <a:r>
                        <a:rPr lang="en-IN">
                          <a:solidFill>
                            <a:srgbClr val="333333"/>
                          </a:solidFill>
                          <a:effectLst/>
                          <a:latin typeface="inter-regular"/>
                        </a:rPr>
                        <a:t>Nehru street</a:t>
                      </a:r>
                    </a:p>
                  </a:txBody>
                  <a:tcPr marL="76200" marR="76200" marT="76200" marB="76200"/>
                </a:tc>
                <a:tc>
                  <a:txBody>
                    <a:bodyPr/>
                    <a:lstStyle/>
                    <a:p>
                      <a:pPr algn="just" fontAlgn="t"/>
                      <a:r>
                        <a:rPr lang="en-IN">
                          <a:solidFill>
                            <a:srgbClr val="333333"/>
                          </a:solidFill>
                          <a:effectLst/>
                          <a:latin typeface="inter-regular"/>
                        </a:rPr>
                        <a:t>Hyderabad</a:t>
                      </a:r>
                    </a:p>
                  </a:txBody>
                  <a:tcPr marL="76200" marR="76200" marT="76200" marB="76200"/>
                </a:tc>
                <a:tc>
                  <a:txBody>
                    <a:bodyPr/>
                    <a:lstStyle/>
                    <a:p>
                      <a:pPr algn="just" fontAlgn="t"/>
                      <a:r>
                        <a:rPr lang="en-IN">
                          <a:solidFill>
                            <a:srgbClr val="333333"/>
                          </a:solidFill>
                          <a:effectLst/>
                          <a:latin typeface="inter-regular"/>
                        </a:rPr>
                        <a:t>TCS</a:t>
                      </a:r>
                    </a:p>
                  </a:txBody>
                  <a:tcPr marL="76200" marR="76200" marT="76200" marB="76200"/>
                </a:tc>
                <a:tc>
                  <a:txBody>
                    <a:bodyPr/>
                    <a:lstStyle/>
                    <a:p>
                      <a:pPr algn="just" fontAlgn="t"/>
                      <a:r>
                        <a:rPr lang="en-IN">
                          <a:solidFill>
                            <a:srgbClr val="333333"/>
                          </a:solidFill>
                          <a:effectLst/>
                          <a:latin typeface="inter-regular"/>
                        </a:rPr>
                        <a:t>50000</a:t>
                      </a:r>
                    </a:p>
                  </a:txBody>
                  <a:tcPr marL="76200" marR="76200" marT="76200" marB="76200"/>
                </a:tc>
              </a:tr>
              <a:tr h="370840">
                <a:tc>
                  <a:txBody>
                    <a:bodyPr/>
                    <a:lstStyle/>
                    <a:p>
                      <a:pPr algn="just" fontAlgn="t"/>
                      <a:r>
                        <a:rPr lang="en-IN">
                          <a:solidFill>
                            <a:srgbClr val="333333"/>
                          </a:solidFill>
                          <a:effectLst/>
                          <a:latin typeface="inter-regular"/>
                        </a:rPr>
                        <a:t>Ravi</a:t>
                      </a:r>
                    </a:p>
                  </a:txBody>
                  <a:tcPr marL="76200" marR="76200" marT="76200" marB="76200"/>
                </a:tc>
                <a:tc>
                  <a:txBody>
                    <a:bodyPr/>
                    <a:lstStyle/>
                    <a:p>
                      <a:pPr algn="just" fontAlgn="t"/>
                      <a:r>
                        <a:rPr lang="en-IN">
                          <a:solidFill>
                            <a:srgbClr val="333333"/>
                          </a:solidFill>
                          <a:effectLst/>
                          <a:latin typeface="inter-regular"/>
                        </a:rPr>
                        <a:t>M.G. Street</a:t>
                      </a:r>
                    </a:p>
                  </a:txBody>
                  <a:tcPr marL="76200" marR="76200" marT="76200" marB="76200"/>
                </a:tc>
                <a:tc>
                  <a:txBody>
                    <a:bodyPr/>
                    <a:lstStyle/>
                    <a:p>
                      <a:pPr algn="just" fontAlgn="t"/>
                      <a:r>
                        <a:rPr lang="en-IN">
                          <a:solidFill>
                            <a:srgbClr val="333333"/>
                          </a:solidFill>
                          <a:effectLst/>
                          <a:latin typeface="inter-regular"/>
                        </a:rPr>
                        <a:t>Delhi</a:t>
                      </a:r>
                    </a:p>
                  </a:txBody>
                  <a:tcPr marL="76200" marR="76200" marT="76200" marB="76200"/>
                </a:tc>
                <a:tc>
                  <a:txBody>
                    <a:bodyPr/>
                    <a:lstStyle/>
                    <a:p>
                      <a:pPr algn="just" fontAlgn="t"/>
                      <a:r>
                        <a:rPr lang="en-IN">
                          <a:solidFill>
                            <a:srgbClr val="333333"/>
                          </a:solidFill>
                          <a:effectLst/>
                          <a:latin typeface="inter-regular"/>
                        </a:rPr>
                        <a:t>NULL</a:t>
                      </a:r>
                    </a:p>
                  </a:txBody>
                  <a:tcPr marL="76200" marR="76200" marT="76200" marB="76200"/>
                </a:tc>
                <a:tc>
                  <a:txBody>
                    <a:bodyPr/>
                    <a:lstStyle/>
                    <a:p>
                      <a:pPr algn="just" fontAlgn="t"/>
                      <a:r>
                        <a:rPr lang="en-IN" dirty="0">
                          <a:solidFill>
                            <a:srgbClr val="333333"/>
                          </a:solidFill>
                          <a:effectLst/>
                          <a:latin typeface="inter-regular"/>
                        </a:rPr>
                        <a:t>NULL</a:t>
                      </a:r>
                    </a:p>
                  </a:txBody>
                  <a:tcPr marL="76200" marR="76200" marT="76200" marB="76200"/>
                </a:tc>
              </a:tr>
            </a:tbl>
          </a:graphicData>
        </a:graphic>
      </p:graphicFrame>
      <p:sp>
        <p:nvSpPr>
          <p:cNvPr id="5" name="Rectangle 4"/>
          <p:cNvSpPr/>
          <p:nvPr/>
        </p:nvSpPr>
        <p:spPr>
          <a:xfrm>
            <a:off x="601670" y="3793390"/>
            <a:ext cx="7940660" cy="1200329"/>
          </a:xfrm>
          <a:prstGeom prst="rect">
            <a:avLst/>
          </a:prstGeom>
        </p:spPr>
        <p:txBody>
          <a:bodyPr wrap="square">
            <a:spAutoFit/>
          </a:bodyPr>
          <a:lstStyle/>
          <a:p>
            <a:pPr algn="just"/>
            <a:r>
              <a:rPr lang="en-US" b="1" dirty="0">
                <a:solidFill>
                  <a:srgbClr val="333333"/>
                </a:solidFill>
                <a:latin typeface="inter-bold"/>
              </a:rPr>
              <a:t>Example:</a:t>
            </a:r>
            <a:r>
              <a:rPr lang="en-US" dirty="0">
                <a:solidFill>
                  <a:srgbClr val="333333"/>
                </a:solidFill>
                <a:latin typeface="inter-regular"/>
              </a:rPr>
              <a:t> Using the above EMPLOYEE table and FACT_WORKERS table</a:t>
            </a:r>
          </a:p>
          <a:p>
            <a:pPr algn="just"/>
            <a:endParaRPr lang="en-US" b="1" dirty="0" smtClean="0">
              <a:solidFill>
                <a:srgbClr val="333333"/>
              </a:solidFill>
              <a:latin typeface="inter-bold"/>
            </a:endParaRPr>
          </a:p>
          <a:p>
            <a:pPr algn="just"/>
            <a:r>
              <a:rPr lang="en-US" b="1" dirty="0" smtClean="0">
                <a:solidFill>
                  <a:srgbClr val="333333"/>
                </a:solidFill>
                <a:latin typeface="inter-bold"/>
              </a:rPr>
              <a:t>Input:</a:t>
            </a:r>
          </a:p>
          <a:p>
            <a:pPr algn="just"/>
            <a:r>
              <a:rPr lang="en-US" dirty="0" smtClean="0">
                <a:solidFill>
                  <a:srgbClr val="FF0000"/>
                </a:solidFill>
                <a:latin typeface="inter-regular"/>
              </a:rPr>
              <a:t>EMPLOYEE</a:t>
            </a:r>
            <a:r>
              <a:rPr lang="en-US" dirty="0">
                <a:solidFill>
                  <a:srgbClr val="FF0000"/>
                </a:solidFill>
                <a:latin typeface="inter-regular"/>
              </a:rPr>
              <a:t> ⟕ FACT_WORKERS   </a:t>
            </a:r>
            <a:endParaRPr lang="en-US" b="0" i="0" dirty="0">
              <a:solidFill>
                <a:srgbClr val="FF0000"/>
              </a:solidFill>
              <a:effectLst/>
              <a:latin typeface="inter-regular"/>
            </a:endParaRPr>
          </a:p>
        </p:txBody>
      </p:sp>
    </p:spTree>
    <p:extLst>
      <p:ext uri="{BB962C8B-B14F-4D97-AF65-F5344CB8AC3E}">
        <p14:creationId xmlns:p14="http://schemas.microsoft.com/office/powerpoint/2010/main" val="82124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down)">
                                      <p:cBhvr>
                                        <p:cTn id="10" dur="500"/>
                                        <p:tgtEl>
                                          <p:spTgt spid="5">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wipe(down)">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Right Outer Join</a:t>
            </a:r>
            <a:endParaRPr lang="en-IN" dirty="0"/>
          </a:p>
        </p:txBody>
      </p:sp>
      <p:sp>
        <p:nvSpPr>
          <p:cNvPr id="3" name="Content Placeholder 2"/>
          <p:cNvSpPr>
            <a:spLocks noGrp="1"/>
          </p:cNvSpPr>
          <p:nvPr>
            <p:ph idx="1"/>
          </p:nvPr>
        </p:nvSpPr>
        <p:spPr/>
        <p:txBody>
          <a:bodyPr/>
          <a:lstStyle/>
          <a:p>
            <a:r>
              <a:rPr lang="en-US" dirty="0"/>
              <a:t>Right outer join contains the set of tuples of all combinations in R and S that are equal on their common attribute names.</a:t>
            </a:r>
          </a:p>
          <a:p>
            <a:r>
              <a:rPr lang="en-US" dirty="0"/>
              <a:t>In right outer join, tuples in S have no matching tuples in R.</a:t>
            </a:r>
          </a:p>
          <a:p>
            <a:r>
              <a:rPr lang="en-US" dirty="0"/>
              <a:t>It is denoted by ⟖.</a:t>
            </a:r>
          </a:p>
          <a:p>
            <a:endParaRPr lang="en-IN" dirty="0"/>
          </a:p>
        </p:txBody>
      </p:sp>
    </p:spTree>
    <p:extLst>
      <p:ext uri="{BB962C8B-B14F-4D97-AF65-F5344CB8AC3E}">
        <p14:creationId xmlns:p14="http://schemas.microsoft.com/office/powerpoint/2010/main" val="13619804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Outer Join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6113787"/>
              </p:ext>
            </p:extLst>
          </p:nvPr>
        </p:nvGraphicFramePr>
        <p:xfrm>
          <a:off x="449263" y="1349375"/>
          <a:ext cx="8245475" cy="2209800"/>
        </p:xfrm>
        <a:graphic>
          <a:graphicData uri="http://schemas.openxmlformats.org/drawingml/2006/table">
            <a:tbl>
              <a:tblPr firstRow="1" bandRow="1">
                <a:tableStyleId>{93296810-A885-4BE3-A3E7-6D5BEEA58F35}</a:tableStyleId>
              </a:tblPr>
              <a:tblGrid>
                <a:gridCol w="1649095"/>
                <a:gridCol w="1649095"/>
                <a:gridCol w="1649095"/>
                <a:gridCol w="1649095"/>
                <a:gridCol w="1649095"/>
              </a:tblGrid>
              <a:tr h="370840">
                <a:tc>
                  <a:txBody>
                    <a:bodyPr/>
                    <a:lstStyle/>
                    <a:p>
                      <a:pPr algn="l" fontAlgn="t"/>
                      <a:r>
                        <a:rPr lang="en-IN" dirty="0">
                          <a:solidFill>
                            <a:srgbClr val="000000"/>
                          </a:solidFill>
                          <a:effectLst/>
                          <a:latin typeface="times new roman" panose="02020603050405020304" pitchFamily="18" charset="0"/>
                        </a:rPr>
                        <a:t>EMP_NAME</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BRANCH</a:t>
                      </a:r>
                    </a:p>
                  </a:txBody>
                  <a:tcPr marL="114300" marR="114300" marT="114300" marB="114300"/>
                </a:tc>
                <a:tc>
                  <a:txBody>
                    <a:bodyPr/>
                    <a:lstStyle/>
                    <a:p>
                      <a:pPr algn="l" fontAlgn="t"/>
                      <a:r>
                        <a:rPr lang="en-IN" dirty="0">
                          <a:solidFill>
                            <a:srgbClr val="000000"/>
                          </a:solidFill>
                          <a:effectLst/>
                          <a:latin typeface="times new roman" panose="02020603050405020304" pitchFamily="18" charset="0"/>
                        </a:rPr>
                        <a:t>SALARY</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STREET</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CITY</a:t>
                      </a:r>
                    </a:p>
                  </a:txBody>
                  <a:tcPr marL="114300" marR="114300" marT="114300" marB="114300"/>
                </a:tc>
              </a:tr>
              <a:tr h="370840">
                <a:tc>
                  <a:txBody>
                    <a:bodyPr/>
                    <a:lstStyle/>
                    <a:p>
                      <a:pPr algn="just" fontAlgn="t"/>
                      <a:r>
                        <a:rPr lang="en-IN">
                          <a:solidFill>
                            <a:srgbClr val="333333"/>
                          </a:solidFill>
                          <a:effectLst/>
                          <a:latin typeface="inter-regular"/>
                        </a:rPr>
                        <a:t>Ram</a:t>
                      </a:r>
                    </a:p>
                  </a:txBody>
                  <a:tcPr marL="76200" marR="76200" marT="76200" marB="76200"/>
                </a:tc>
                <a:tc>
                  <a:txBody>
                    <a:bodyPr/>
                    <a:lstStyle/>
                    <a:p>
                      <a:pPr algn="just" fontAlgn="t"/>
                      <a:r>
                        <a:rPr lang="en-IN">
                          <a:solidFill>
                            <a:srgbClr val="333333"/>
                          </a:solidFill>
                          <a:effectLst/>
                          <a:latin typeface="inter-regular"/>
                        </a:rPr>
                        <a:t>Infosys</a:t>
                      </a:r>
                    </a:p>
                  </a:txBody>
                  <a:tcPr marL="76200" marR="76200" marT="76200" marB="76200"/>
                </a:tc>
                <a:tc>
                  <a:txBody>
                    <a:bodyPr/>
                    <a:lstStyle/>
                    <a:p>
                      <a:pPr algn="just" fontAlgn="t"/>
                      <a:r>
                        <a:rPr lang="en-IN" dirty="0">
                          <a:solidFill>
                            <a:srgbClr val="333333"/>
                          </a:solidFill>
                          <a:effectLst/>
                          <a:latin typeface="inter-regular"/>
                        </a:rPr>
                        <a:t>10000</a:t>
                      </a:r>
                    </a:p>
                  </a:txBody>
                  <a:tcPr marL="76200" marR="76200" marT="76200" marB="76200"/>
                </a:tc>
                <a:tc>
                  <a:txBody>
                    <a:bodyPr/>
                    <a:lstStyle/>
                    <a:p>
                      <a:pPr algn="just" fontAlgn="t"/>
                      <a:r>
                        <a:rPr lang="en-IN">
                          <a:solidFill>
                            <a:srgbClr val="333333"/>
                          </a:solidFill>
                          <a:effectLst/>
                          <a:latin typeface="inter-regular"/>
                        </a:rPr>
                        <a:t>Civil line</a:t>
                      </a:r>
                    </a:p>
                  </a:txBody>
                  <a:tcPr marL="76200" marR="76200" marT="76200" marB="76200"/>
                </a:tc>
                <a:tc>
                  <a:txBody>
                    <a:bodyPr/>
                    <a:lstStyle/>
                    <a:p>
                      <a:pPr algn="just" fontAlgn="t"/>
                      <a:r>
                        <a:rPr lang="en-IN">
                          <a:solidFill>
                            <a:srgbClr val="333333"/>
                          </a:solidFill>
                          <a:effectLst/>
                          <a:latin typeface="inter-regular"/>
                        </a:rPr>
                        <a:t>Mumbai</a:t>
                      </a:r>
                    </a:p>
                  </a:txBody>
                  <a:tcPr marL="76200" marR="76200" marT="76200" marB="76200"/>
                </a:tc>
              </a:tr>
              <a:tr h="370840">
                <a:tc>
                  <a:txBody>
                    <a:bodyPr/>
                    <a:lstStyle/>
                    <a:p>
                      <a:pPr algn="just" fontAlgn="t"/>
                      <a:r>
                        <a:rPr lang="en-IN">
                          <a:solidFill>
                            <a:srgbClr val="333333"/>
                          </a:solidFill>
                          <a:effectLst/>
                          <a:latin typeface="inter-regular"/>
                        </a:rPr>
                        <a:t>Shyam</a:t>
                      </a:r>
                    </a:p>
                  </a:txBody>
                  <a:tcPr marL="76200" marR="76200" marT="76200" marB="76200"/>
                </a:tc>
                <a:tc>
                  <a:txBody>
                    <a:bodyPr/>
                    <a:lstStyle/>
                    <a:p>
                      <a:pPr algn="just" fontAlgn="t"/>
                      <a:r>
                        <a:rPr lang="en-IN">
                          <a:solidFill>
                            <a:srgbClr val="333333"/>
                          </a:solidFill>
                          <a:effectLst/>
                          <a:latin typeface="inter-regular"/>
                        </a:rPr>
                        <a:t>Wipro</a:t>
                      </a:r>
                    </a:p>
                  </a:txBody>
                  <a:tcPr marL="76200" marR="76200" marT="76200" marB="76200"/>
                </a:tc>
                <a:tc>
                  <a:txBody>
                    <a:bodyPr/>
                    <a:lstStyle/>
                    <a:p>
                      <a:pPr algn="just" fontAlgn="t"/>
                      <a:r>
                        <a:rPr lang="en-IN">
                          <a:solidFill>
                            <a:srgbClr val="333333"/>
                          </a:solidFill>
                          <a:effectLst/>
                          <a:latin typeface="inter-regular"/>
                        </a:rPr>
                        <a:t>20000</a:t>
                      </a:r>
                    </a:p>
                  </a:txBody>
                  <a:tcPr marL="76200" marR="76200" marT="76200" marB="76200"/>
                </a:tc>
                <a:tc>
                  <a:txBody>
                    <a:bodyPr/>
                    <a:lstStyle/>
                    <a:p>
                      <a:pPr algn="just" fontAlgn="t"/>
                      <a:r>
                        <a:rPr lang="en-IN">
                          <a:solidFill>
                            <a:srgbClr val="333333"/>
                          </a:solidFill>
                          <a:effectLst/>
                          <a:latin typeface="inter-regular"/>
                        </a:rPr>
                        <a:t>Park street</a:t>
                      </a:r>
                    </a:p>
                  </a:txBody>
                  <a:tcPr marL="76200" marR="76200" marT="76200" marB="76200"/>
                </a:tc>
                <a:tc>
                  <a:txBody>
                    <a:bodyPr/>
                    <a:lstStyle/>
                    <a:p>
                      <a:pPr algn="just" fontAlgn="t"/>
                      <a:r>
                        <a:rPr lang="en-IN">
                          <a:solidFill>
                            <a:srgbClr val="333333"/>
                          </a:solidFill>
                          <a:effectLst/>
                          <a:latin typeface="inter-regular"/>
                        </a:rPr>
                        <a:t>Kolkata</a:t>
                      </a:r>
                    </a:p>
                  </a:txBody>
                  <a:tcPr marL="76200" marR="76200" marT="76200" marB="76200"/>
                </a:tc>
              </a:tr>
              <a:tr h="370840">
                <a:tc>
                  <a:txBody>
                    <a:bodyPr/>
                    <a:lstStyle/>
                    <a:p>
                      <a:pPr algn="just" fontAlgn="t"/>
                      <a:r>
                        <a:rPr lang="en-IN">
                          <a:solidFill>
                            <a:srgbClr val="333333"/>
                          </a:solidFill>
                          <a:effectLst/>
                          <a:latin typeface="inter-regular"/>
                        </a:rPr>
                        <a:t>Hari</a:t>
                      </a:r>
                    </a:p>
                  </a:txBody>
                  <a:tcPr marL="76200" marR="76200" marT="76200" marB="76200"/>
                </a:tc>
                <a:tc>
                  <a:txBody>
                    <a:bodyPr/>
                    <a:lstStyle/>
                    <a:p>
                      <a:pPr algn="just" fontAlgn="t"/>
                      <a:r>
                        <a:rPr lang="en-IN">
                          <a:solidFill>
                            <a:srgbClr val="333333"/>
                          </a:solidFill>
                          <a:effectLst/>
                          <a:latin typeface="inter-regular"/>
                        </a:rPr>
                        <a:t>TCS</a:t>
                      </a:r>
                    </a:p>
                  </a:txBody>
                  <a:tcPr marL="76200" marR="76200" marT="76200" marB="76200"/>
                </a:tc>
                <a:tc>
                  <a:txBody>
                    <a:bodyPr/>
                    <a:lstStyle/>
                    <a:p>
                      <a:pPr algn="just" fontAlgn="t"/>
                      <a:r>
                        <a:rPr lang="en-IN">
                          <a:solidFill>
                            <a:srgbClr val="333333"/>
                          </a:solidFill>
                          <a:effectLst/>
                          <a:latin typeface="inter-regular"/>
                        </a:rPr>
                        <a:t>50000</a:t>
                      </a:r>
                    </a:p>
                  </a:txBody>
                  <a:tcPr marL="76200" marR="76200" marT="76200" marB="76200"/>
                </a:tc>
                <a:tc>
                  <a:txBody>
                    <a:bodyPr/>
                    <a:lstStyle/>
                    <a:p>
                      <a:pPr algn="just" fontAlgn="t"/>
                      <a:r>
                        <a:rPr lang="en-IN">
                          <a:solidFill>
                            <a:srgbClr val="333333"/>
                          </a:solidFill>
                          <a:effectLst/>
                          <a:latin typeface="inter-regular"/>
                        </a:rPr>
                        <a:t>Nehru street</a:t>
                      </a:r>
                    </a:p>
                  </a:txBody>
                  <a:tcPr marL="76200" marR="76200" marT="76200" marB="76200"/>
                </a:tc>
                <a:tc>
                  <a:txBody>
                    <a:bodyPr/>
                    <a:lstStyle/>
                    <a:p>
                      <a:pPr algn="just" fontAlgn="t"/>
                      <a:r>
                        <a:rPr lang="en-IN">
                          <a:solidFill>
                            <a:srgbClr val="333333"/>
                          </a:solidFill>
                          <a:effectLst/>
                          <a:latin typeface="inter-regular"/>
                        </a:rPr>
                        <a:t>Hyderabad</a:t>
                      </a:r>
                    </a:p>
                  </a:txBody>
                  <a:tcPr marL="76200" marR="76200" marT="76200" marB="76200"/>
                </a:tc>
              </a:tr>
              <a:tr h="370840">
                <a:tc>
                  <a:txBody>
                    <a:bodyPr/>
                    <a:lstStyle/>
                    <a:p>
                      <a:pPr algn="just" fontAlgn="t"/>
                      <a:r>
                        <a:rPr lang="en-IN">
                          <a:solidFill>
                            <a:srgbClr val="333333"/>
                          </a:solidFill>
                          <a:effectLst/>
                          <a:latin typeface="inter-regular"/>
                        </a:rPr>
                        <a:t>Kuber</a:t>
                      </a:r>
                    </a:p>
                  </a:txBody>
                  <a:tcPr marL="76200" marR="76200" marT="76200" marB="76200"/>
                </a:tc>
                <a:tc>
                  <a:txBody>
                    <a:bodyPr/>
                    <a:lstStyle/>
                    <a:p>
                      <a:pPr algn="just" fontAlgn="t"/>
                      <a:r>
                        <a:rPr lang="en-IN">
                          <a:solidFill>
                            <a:srgbClr val="333333"/>
                          </a:solidFill>
                          <a:effectLst/>
                          <a:latin typeface="inter-regular"/>
                        </a:rPr>
                        <a:t>HCL</a:t>
                      </a:r>
                    </a:p>
                  </a:txBody>
                  <a:tcPr marL="76200" marR="76200" marT="76200" marB="76200"/>
                </a:tc>
                <a:tc>
                  <a:txBody>
                    <a:bodyPr/>
                    <a:lstStyle/>
                    <a:p>
                      <a:pPr algn="just" fontAlgn="t"/>
                      <a:r>
                        <a:rPr lang="en-IN">
                          <a:solidFill>
                            <a:srgbClr val="333333"/>
                          </a:solidFill>
                          <a:effectLst/>
                          <a:latin typeface="inter-regular"/>
                        </a:rPr>
                        <a:t>30000</a:t>
                      </a:r>
                    </a:p>
                  </a:txBody>
                  <a:tcPr marL="76200" marR="76200" marT="76200" marB="76200"/>
                </a:tc>
                <a:tc>
                  <a:txBody>
                    <a:bodyPr/>
                    <a:lstStyle/>
                    <a:p>
                      <a:pPr algn="just" fontAlgn="t"/>
                      <a:r>
                        <a:rPr lang="en-IN">
                          <a:solidFill>
                            <a:srgbClr val="333333"/>
                          </a:solidFill>
                          <a:effectLst/>
                          <a:latin typeface="inter-regular"/>
                        </a:rPr>
                        <a:t>NULL</a:t>
                      </a:r>
                    </a:p>
                  </a:txBody>
                  <a:tcPr marL="76200" marR="76200" marT="76200" marB="76200"/>
                </a:tc>
                <a:tc>
                  <a:txBody>
                    <a:bodyPr/>
                    <a:lstStyle/>
                    <a:p>
                      <a:pPr algn="just" fontAlgn="t"/>
                      <a:r>
                        <a:rPr lang="en-IN" dirty="0">
                          <a:solidFill>
                            <a:srgbClr val="333333"/>
                          </a:solidFill>
                          <a:effectLst/>
                          <a:latin typeface="inter-regular"/>
                        </a:rPr>
                        <a:t>NULL</a:t>
                      </a:r>
                    </a:p>
                  </a:txBody>
                  <a:tcPr marL="76200" marR="76200" marT="76200" marB="76200"/>
                </a:tc>
              </a:tr>
            </a:tbl>
          </a:graphicData>
        </a:graphic>
      </p:graphicFrame>
      <p:sp>
        <p:nvSpPr>
          <p:cNvPr id="5" name="Rectangle 4"/>
          <p:cNvSpPr/>
          <p:nvPr/>
        </p:nvSpPr>
        <p:spPr>
          <a:xfrm>
            <a:off x="419126" y="3640685"/>
            <a:ext cx="8123203" cy="1200329"/>
          </a:xfrm>
          <a:prstGeom prst="rect">
            <a:avLst/>
          </a:prstGeom>
        </p:spPr>
        <p:txBody>
          <a:bodyPr wrap="square">
            <a:spAutoFit/>
          </a:bodyPr>
          <a:lstStyle/>
          <a:p>
            <a:pPr algn="just"/>
            <a:r>
              <a:rPr lang="en-US" b="1" dirty="0">
                <a:solidFill>
                  <a:srgbClr val="333333"/>
                </a:solidFill>
                <a:latin typeface="inter-bold"/>
              </a:rPr>
              <a:t>Example:</a:t>
            </a:r>
            <a:r>
              <a:rPr lang="en-US" dirty="0">
                <a:solidFill>
                  <a:srgbClr val="333333"/>
                </a:solidFill>
                <a:latin typeface="inter-regular"/>
              </a:rPr>
              <a:t> Using the above EMPLOYEE table and FACT_WORKERS Relation</a:t>
            </a:r>
          </a:p>
          <a:p>
            <a:pPr algn="just"/>
            <a:endParaRPr lang="en-US" b="1" dirty="0" smtClean="0">
              <a:solidFill>
                <a:srgbClr val="333333"/>
              </a:solidFill>
              <a:latin typeface="inter-bold"/>
            </a:endParaRPr>
          </a:p>
          <a:p>
            <a:pPr algn="just"/>
            <a:r>
              <a:rPr lang="en-US" b="1" dirty="0" smtClean="0">
                <a:solidFill>
                  <a:srgbClr val="333333"/>
                </a:solidFill>
                <a:latin typeface="inter-bold"/>
              </a:rPr>
              <a:t>Input</a:t>
            </a:r>
            <a:r>
              <a:rPr lang="en-US" b="1" dirty="0">
                <a:solidFill>
                  <a:srgbClr val="333333"/>
                </a:solidFill>
                <a:latin typeface="inter-bold"/>
              </a:rPr>
              <a:t>:</a:t>
            </a:r>
            <a:endParaRPr lang="en-US" dirty="0">
              <a:solidFill>
                <a:srgbClr val="333333"/>
              </a:solidFill>
              <a:latin typeface="inter-regular"/>
            </a:endParaRPr>
          </a:p>
          <a:p>
            <a:pPr algn="just"/>
            <a:r>
              <a:rPr lang="en-US" dirty="0">
                <a:solidFill>
                  <a:srgbClr val="000000"/>
                </a:solidFill>
                <a:latin typeface="inter-regular"/>
              </a:rPr>
              <a:t>EMPLOYEE ⟖ FACT_WORKERS  </a:t>
            </a:r>
            <a:endParaRPr lang="en-US" b="0" i="0" dirty="0">
              <a:solidFill>
                <a:srgbClr val="000000"/>
              </a:solidFill>
              <a:effectLst/>
              <a:latin typeface="inter-regular"/>
            </a:endParaRPr>
          </a:p>
        </p:txBody>
      </p:sp>
    </p:spTree>
    <p:extLst>
      <p:ext uri="{BB962C8B-B14F-4D97-AF65-F5344CB8AC3E}">
        <p14:creationId xmlns:p14="http://schemas.microsoft.com/office/powerpoint/2010/main" val="108392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Full Join</a:t>
            </a:r>
            <a:endParaRPr lang="en-IN" dirty="0"/>
          </a:p>
        </p:txBody>
      </p:sp>
      <p:sp>
        <p:nvSpPr>
          <p:cNvPr id="3" name="Content Placeholder 2"/>
          <p:cNvSpPr>
            <a:spLocks noGrp="1"/>
          </p:cNvSpPr>
          <p:nvPr>
            <p:ph idx="1"/>
          </p:nvPr>
        </p:nvSpPr>
        <p:spPr/>
        <p:txBody>
          <a:bodyPr/>
          <a:lstStyle/>
          <a:p>
            <a:r>
              <a:rPr lang="en-US" dirty="0"/>
              <a:t>Full outer join is like a left or right join except that it contains all rows from both tables.</a:t>
            </a:r>
          </a:p>
          <a:p>
            <a:r>
              <a:rPr lang="en-US" dirty="0"/>
              <a:t>In full outer join, tuples in R that have no matching tuples in S and tuples in S that have no matching tuples in R in their common attribute name.</a:t>
            </a:r>
          </a:p>
          <a:p>
            <a:r>
              <a:rPr lang="en-US" dirty="0"/>
              <a:t>It is denoted by ⟗.</a:t>
            </a:r>
          </a:p>
          <a:p>
            <a:endParaRPr lang="en-IN" dirty="0"/>
          </a:p>
        </p:txBody>
      </p:sp>
    </p:spTree>
    <p:extLst>
      <p:ext uri="{BB962C8B-B14F-4D97-AF65-F5344CB8AC3E}">
        <p14:creationId xmlns:p14="http://schemas.microsoft.com/office/powerpoint/2010/main" val="4968585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Outer Join-Example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00135322"/>
              </p:ext>
            </p:extLst>
          </p:nvPr>
        </p:nvGraphicFramePr>
        <p:xfrm>
          <a:off x="449263" y="1349375"/>
          <a:ext cx="8245475" cy="2636520"/>
        </p:xfrm>
        <a:graphic>
          <a:graphicData uri="http://schemas.openxmlformats.org/drawingml/2006/table">
            <a:tbl>
              <a:tblPr firstRow="1" bandRow="1">
                <a:tableStyleId>{7DF18680-E054-41AD-8BC1-D1AEF772440D}</a:tableStyleId>
              </a:tblPr>
              <a:tblGrid>
                <a:gridCol w="1649095"/>
                <a:gridCol w="1649095"/>
                <a:gridCol w="1649095"/>
                <a:gridCol w="1649095"/>
                <a:gridCol w="1649095"/>
              </a:tblGrid>
              <a:tr h="370840">
                <a:tc>
                  <a:txBody>
                    <a:bodyPr/>
                    <a:lstStyle/>
                    <a:p>
                      <a:pPr algn="l" fontAlgn="t"/>
                      <a:r>
                        <a:rPr lang="en-IN" dirty="0">
                          <a:solidFill>
                            <a:srgbClr val="000000"/>
                          </a:solidFill>
                          <a:effectLst/>
                          <a:latin typeface="times new roman" panose="02020603050405020304" pitchFamily="18" charset="0"/>
                        </a:rPr>
                        <a:t>EMP_NAME</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STREET</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CITY</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BRANCH</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SALARY</a:t>
                      </a:r>
                    </a:p>
                  </a:txBody>
                  <a:tcPr marL="114300" marR="114300" marT="114300" marB="114300"/>
                </a:tc>
              </a:tr>
              <a:tr h="370840">
                <a:tc>
                  <a:txBody>
                    <a:bodyPr/>
                    <a:lstStyle/>
                    <a:p>
                      <a:pPr algn="just" fontAlgn="t"/>
                      <a:r>
                        <a:rPr lang="en-IN">
                          <a:solidFill>
                            <a:srgbClr val="333333"/>
                          </a:solidFill>
                          <a:effectLst/>
                          <a:latin typeface="inter-regular"/>
                        </a:rPr>
                        <a:t>Ram</a:t>
                      </a:r>
                    </a:p>
                  </a:txBody>
                  <a:tcPr marL="76200" marR="76200" marT="76200" marB="76200"/>
                </a:tc>
                <a:tc>
                  <a:txBody>
                    <a:bodyPr/>
                    <a:lstStyle/>
                    <a:p>
                      <a:pPr algn="just" fontAlgn="t"/>
                      <a:r>
                        <a:rPr lang="en-IN">
                          <a:solidFill>
                            <a:srgbClr val="333333"/>
                          </a:solidFill>
                          <a:effectLst/>
                          <a:latin typeface="inter-regular"/>
                        </a:rPr>
                        <a:t>Civil line</a:t>
                      </a:r>
                    </a:p>
                  </a:txBody>
                  <a:tcPr marL="76200" marR="76200" marT="76200" marB="76200"/>
                </a:tc>
                <a:tc>
                  <a:txBody>
                    <a:bodyPr/>
                    <a:lstStyle/>
                    <a:p>
                      <a:pPr algn="just" fontAlgn="t"/>
                      <a:r>
                        <a:rPr lang="en-IN">
                          <a:solidFill>
                            <a:srgbClr val="333333"/>
                          </a:solidFill>
                          <a:effectLst/>
                          <a:latin typeface="inter-regular"/>
                        </a:rPr>
                        <a:t>Mumbai</a:t>
                      </a:r>
                    </a:p>
                  </a:txBody>
                  <a:tcPr marL="76200" marR="76200" marT="76200" marB="76200"/>
                </a:tc>
                <a:tc>
                  <a:txBody>
                    <a:bodyPr/>
                    <a:lstStyle/>
                    <a:p>
                      <a:pPr algn="just" fontAlgn="t"/>
                      <a:r>
                        <a:rPr lang="en-IN">
                          <a:solidFill>
                            <a:srgbClr val="333333"/>
                          </a:solidFill>
                          <a:effectLst/>
                          <a:latin typeface="inter-regular"/>
                        </a:rPr>
                        <a:t>Infosys</a:t>
                      </a:r>
                    </a:p>
                  </a:txBody>
                  <a:tcPr marL="76200" marR="76200" marT="76200" marB="76200"/>
                </a:tc>
                <a:tc>
                  <a:txBody>
                    <a:bodyPr/>
                    <a:lstStyle/>
                    <a:p>
                      <a:pPr algn="just" fontAlgn="t"/>
                      <a:r>
                        <a:rPr lang="en-IN">
                          <a:solidFill>
                            <a:srgbClr val="333333"/>
                          </a:solidFill>
                          <a:effectLst/>
                          <a:latin typeface="inter-regular"/>
                        </a:rPr>
                        <a:t>10000</a:t>
                      </a:r>
                    </a:p>
                  </a:txBody>
                  <a:tcPr marL="76200" marR="76200" marT="76200" marB="76200"/>
                </a:tc>
              </a:tr>
              <a:tr h="370840">
                <a:tc>
                  <a:txBody>
                    <a:bodyPr/>
                    <a:lstStyle/>
                    <a:p>
                      <a:pPr algn="just" fontAlgn="t"/>
                      <a:r>
                        <a:rPr lang="en-IN">
                          <a:solidFill>
                            <a:srgbClr val="333333"/>
                          </a:solidFill>
                          <a:effectLst/>
                          <a:latin typeface="inter-regular"/>
                        </a:rPr>
                        <a:t>Shyam</a:t>
                      </a:r>
                    </a:p>
                  </a:txBody>
                  <a:tcPr marL="76200" marR="76200" marT="76200" marB="76200"/>
                </a:tc>
                <a:tc>
                  <a:txBody>
                    <a:bodyPr/>
                    <a:lstStyle/>
                    <a:p>
                      <a:pPr algn="just" fontAlgn="t"/>
                      <a:r>
                        <a:rPr lang="en-IN">
                          <a:solidFill>
                            <a:srgbClr val="333333"/>
                          </a:solidFill>
                          <a:effectLst/>
                          <a:latin typeface="inter-regular"/>
                        </a:rPr>
                        <a:t>Park street</a:t>
                      </a:r>
                    </a:p>
                  </a:txBody>
                  <a:tcPr marL="76200" marR="76200" marT="76200" marB="76200"/>
                </a:tc>
                <a:tc>
                  <a:txBody>
                    <a:bodyPr/>
                    <a:lstStyle/>
                    <a:p>
                      <a:pPr algn="just" fontAlgn="t"/>
                      <a:r>
                        <a:rPr lang="en-IN">
                          <a:solidFill>
                            <a:srgbClr val="333333"/>
                          </a:solidFill>
                          <a:effectLst/>
                          <a:latin typeface="inter-regular"/>
                        </a:rPr>
                        <a:t>Kolkata</a:t>
                      </a:r>
                    </a:p>
                  </a:txBody>
                  <a:tcPr marL="76200" marR="76200" marT="76200" marB="76200"/>
                </a:tc>
                <a:tc>
                  <a:txBody>
                    <a:bodyPr/>
                    <a:lstStyle/>
                    <a:p>
                      <a:pPr algn="just" fontAlgn="t"/>
                      <a:r>
                        <a:rPr lang="en-IN" dirty="0">
                          <a:solidFill>
                            <a:srgbClr val="333333"/>
                          </a:solidFill>
                          <a:effectLst/>
                          <a:latin typeface="inter-regular"/>
                        </a:rPr>
                        <a:t>Wipro</a:t>
                      </a:r>
                    </a:p>
                  </a:txBody>
                  <a:tcPr marL="76200" marR="76200" marT="76200" marB="76200"/>
                </a:tc>
                <a:tc>
                  <a:txBody>
                    <a:bodyPr/>
                    <a:lstStyle/>
                    <a:p>
                      <a:pPr algn="just" fontAlgn="t"/>
                      <a:r>
                        <a:rPr lang="en-IN">
                          <a:solidFill>
                            <a:srgbClr val="333333"/>
                          </a:solidFill>
                          <a:effectLst/>
                          <a:latin typeface="inter-regular"/>
                        </a:rPr>
                        <a:t>20000</a:t>
                      </a:r>
                    </a:p>
                  </a:txBody>
                  <a:tcPr marL="76200" marR="76200" marT="76200" marB="76200"/>
                </a:tc>
              </a:tr>
              <a:tr h="370840">
                <a:tc>
                  <a:txBody>
                    <a:bodyPr/>
                    <a:lstStyle/>
                    <a:p>
                      <a:pPr algn="just" fontAlgn="t"/>
                      <a:r>
                        <a:rPr lang="en-IN">
                          <a:solidFill>
                            <a:srgbClr val="333333"/>
                          </a:solidFill>
                          <a:effectLst/>
                          <a:latin typeface="inter-regular"/>
                        </a:rPr>
                        <a:t>Hari</a:t>
                      </a:r>
                    </a:p>
                  </a:txBody>
                  <a:tcPr marL="76200" marR="76200" marT="76200" marB="76200"/>
                </a:tc>
                <a:tc>
                  <a:txBody>
                    <a:bodyPr/>
                    <a:lstStyle/>
                    <a:p>
                      <a:pPr algn="just" fontAlgn="t"/>
                      <a:r>
                        <a:rPr lang="en-IN">
                          <a:solidFill>
                            <a:srgbClr val="333333"/>
                          </a:solidFill>
                          <a:effectLst/>
                          <a:latin typeface="inter-regular"/>
                        </a:rPr>
                        <a:t>Nehru street</a:t>
                      </a:r>
                    </a:p>
                  </a:txBody>
                  <a:tcPr marL="76200" marR="76200" marT="76200" marB="76200"/>
                </a:tc>
                <a:tc>
                  <a:txBody>
                    <a:bodyPr/>
                    <a:lstStyle/>
                    <a:p>
                      <a:pPr algn="just" fontAlgn="t"/>
                      <a:r>
                        <a:rPr lang="en-IN">
                          <a:solidFill>
                            <a:srgbClr val="333333"/>
                          </a:solidFill>
                          <a:effectLst/>
                          <a:latin typeface="inter-regular"/>
                        </a:rPr>
                        <a:t>Hyderabad</a:t>
                      </a:r>
                    </a:p>
                  </a:txBody>
                  <a:tcPr marL="76200" marR="76200" marT="76200" marB="76200"/>
                </a:tc>
                <a:tc>
                  <a:txBody>
                    <a:bodyPr/>
                    <a:lstStyle/>
                    <a:p>
                      <a:pPr algn="just" fontAlgn="t"/>
                      <a:r>
                        <a:rPr lang="en-IN">
                          <a:solidFill>
                            <a:srgbClr val="333333"/>
                          </a:solidFill>
                          <a:effectLst/>
                          <a:latin typeface="inter-regular"/>
                        </a:rPr>
                        <a:t>TCS</a:t>
                      </a:r>
                    </a:p>
                  </a:txBody>
                  <a:tcPr marL="76200" marR="76200" marT="76200" marB="76200"/>
                </a:tc>
                <a:tc>
                  <a:txBody>
                    <a:bodyPr/>
                    <a:lstStyle/>
                    <a:p>
                      <a:pPr algn="just" fontAlgn="t"/>
                      <a:r>
                        <a:rPr lang="en-IN">
                          <a:solidFill>
                            <a:srgbClr val="333333"/>
                          </a:solidFill>
                          <a:effectLst/>
                          <a:latin typeface="inter-regular"/>
                        </a:rPr>
                        <a:t>50000</a:t>
                      </a:r>
                    </a:p>
                  </a:txBody>
                  <a:tcPr marL="76200" marR="76200" marT="76200" marB="76200"/>
                </a:tc>
              </a:tr>
              <a:tr h="370840">
                <a:tc>
                  <a:txBody>
                    <a:bodyPr/>
                    <a:lstStyle/>
                    <a:p>
                      <a:pPr algn="just" fontAlgn="t"/>
                      <a:r>
                        <a:rPr lang="en-IN">
                          <a:solidFill>
                            <a:srgbClr val="333333"/>
                          </a:solidFill>
                          <a:effectLst/>
                          <a:latin typeface="inter-regular"/>
                        </a:rPr>
                        <a:t>Ravi</a:t>
                      </a:r>
                    </a:p>
                  </a:txBody>
                  <a:tcPr marL="76200" marR="76200" marT="76200" marB="76200"/>
                </a:tc>
                <a:tc>
                  <a:txBody>
                    <a:bodyPr/>
                    <a:lstStyle/>
                    <a:p>
                      <a:pPr algn="just" fontAlgn="t"/>
                      <a:r>
                        <a:rPr lang="en-IN">
                          <a:solidFill>
                            <a:srgbClr val="333333"/>
                          </a:solidFill>
                          <a:effectLst/>
                          <a:latin typeface="inter-regular"/>
                        </a:rPr>
                        <a:t>M.G. Street</a:t>
                      </a:r>
                    </a:p>
                  </a:txBody>
                  <a:tcPr marL="76200" marR="76200" marT="76200" marB="76200"/>
                </a:tc>
                <a:tc>
                  <a:txBody>
                    <a:bodyPr/>
                    <a:lstStyle/>
                    <a:p>
                      <a:pPr algn="just" fontAlgn="t"/>
                      <a:r>
                        <a:rPr lang="en-IN">
                          <a:solidFill>
                            <a:srgbClr val="333333"/>
                          </a:solidFill>
                          <a:effectLst/>
                          <a:latin typeface="inter-regular"/>
                        </a:rPr>
                        <a:t>Delhi</a:t>
                      </a:r>
                    </a:p>
                  </a:txBody>
                  <a:tcPr marL="76200" marR="76200" marT="76200" marB="76200"/>
                </a:tc>
                <a:tc>
                  <a:txBody>
                    <a:bodyPr/>
                    <a:lstStyle/>
                    <a:p>
                      <a:pPr algn="just" fontAlgn="t"/>
                      <a:r>
                        <a:rPr lang="en-IN">
                          <a:solidFill>
                            <a:srgbClr val="333333"/>
                          </a:solidFill>
                          <a:effectLst/>
                          <a:latin typeface="inter-regular"/>
                        </a:rPr>
                        <a:t>NULL</a:t>
                      </a:r>
                    </a:p>
                  </a:txBody>
                  <a:tcPr marL="76200" marR="76200" marT="76200" marB="76200"/>
                </a:tc>
                <a:tc>
                  <a:txBody>
                    <a:bodyPr/>
                    <a:lstStyle/>
                    <a:p>
                      <a:pPr algn="just" fontAlgn="t"/>
                      <a:r>
                        <a:rPr lang="en-IN">
                          <a:solidFill>
                            <a:srgbClr val="333333"/>
                          </a:solidFill>
                          <a:effectLst/>
                          <a:latin typeface="inter-regular"/>
                        </a:rPr>
                        <a:t>NULL</a:t>
                      </a:r>
                    </a:p>
                  </a:txBody>
                  <a:tcPr marL="76200" marR="76200" marT="76200" marB="76200"/>
                </a:tc>
              </a:tr>
              <a:tr h="370840">
                <a:tc>
                  <a:txBody>
                    <a:bodyPr/>
                    <a:lstStyle/>
                    <a:p>
                      <a:pPr algn="just" fontAlgn="t"/>
                      <a:r>
                        <a:rPr lang="en-IN">
                          <a:solidFill>
                            <a:srgbClr val="333333"/>
                          </a:solidFill>
                          <a:effectLst/>
                          <a:latin typeface="inter-regular"/>
                        </a:rPr>
                        <a:t>Kuber</a:t>
                      </a:r>
                    </a:p>
                  </a:txBody>
                  <a:tcPr marL="76200" marR="76200" marT="76200" marB="76200"/>
                </a:tc>
                <a:tc>
                  <a:txBody>
                    <a:bodyPr/>
                    <a:lstStyle/>
                    <a:p>
                      <a:pPr algn="just" fontAlgn="t"/>
                      <a:r>
                        <a:rPr lang="en-IN">
                          <a:solidFill>
                            <a:srgbClr val="333333"/>
                          </a:solidFill>
                          <a:effectLst/>
                          <a:latin typeface="inter-regular"/>
                        </a:rPr>
                        <a:t>NULL</a:t>
                      </a:r>
                    </a:p>
                  </a:txBody>
                  <a:tcPr marL="76200" marR="76200" marT="76200" marB="76200"/>
                </a:tc>
                <a:tc>
                  <a:txBody>
                    <a:bodyPr/>
                    <a:lstStyle/>
                    <a:p>
                      <a:pPr algn="just" fontAlgn="t"/>
                      <a:r>
                        <a:rPr lang="en-IN">
                          <a:solidFill>
                            <a:srgbClr val="333333"/>
                          </a:solidFill>
                          <a:effectLst/>
                          <a:latin typeface="inter-regular"/>
                        </a:rPr>
                        <a:t>NULL</a:t>
                      </a:r>
                    </a:p>
                  </a:txBody>
                  <a:tcPr marL="76200" marR="76200" marT="76200" marB="76200"/>
                </a:tc>
                <a:tc>
                  <a:txBody>
                    <a:bodyPr/>
                    <a:lstStyle/>
                    <a:p>
                      <a:pPr algn="just" fontAlgn="t"/>
                      <a:r>
                        <a:rPr lang="en-IN">
                          <a:solidFill>
                            <a:srgbClr val="333333"/>
                          </a:solidFill>
                          <a:effectLst/>
                          <a:latin typeface="inter-regular"/>
                        </a:rPr>
                        <a:t>HCL</a:t>
                      </a:r>
                    </a:p>
                  </a:txBody>
                  <a:tcPr marL="76200" marR="76200" marT="76200" marB="76200"/>
                </a:tc>
                <a:tc>
                  <a:txBody>
                    <a:bodyPr/>
                    <a:lstStyle/>
                    <a:p>
                      <a:pPr algn="just" fontAlgn="t"/>
                      <a:r>
                        <a:rPr lang="en-IN" dirty="0">
                          <a:solidFill>
                            <a:srgbClr val="333333"/>
                          </a:solidFill>
                          <a:effectLst/>
                          <a:latin typeface="inter-regular"/>
                        </a:rPr>
                        <a:t>30000</a:t>
                      </a:r>
                    </a:p>
                  </a:txBody>
                  <a:tcPr marL="76200" marR="76200" marT="76200" marB="76200"/>
                </a:tc>
              </a:tr>
            </a:tbl>
          </a:graphicData>
        </a:graphic>
      </p:graphicFrame>
      <p:sp>
        <p:nvSpPr>
          <p:cNvPr id="5" name="Rectangle 4"/>
          <p:cNvSpPr/>
          <p:nvPr/>
        </p:nvSpPr>
        <p:spPr>
          <a:xfrm>
            <a:off x="448965" y="4098800"/>
            <a:ext cx="7482545" cy="923330"/>
          </a:xfrm>
          <a:prstGeom prst="rect">
            <a:avLst/>
          </a:prstGeom>
        </p:spPr>
        <p:txBody>
          <a:bodyPr wrap="square">
            <a:spAutoFit/>
          </a:bodyPr>
          <a:lstStyle/>
          <a:p>
            <a:pPr algn="just"/>
            <a:r>
              <a:rPr lang="en-US" b="1" dirty="0">
                <a:solidFill>
                  <a:srgbClr val="333333"/>
                </a:solidFill>
                <a:latin typeface="inter-bold"/>
              </a:rPr>
              <a:t>Example:</a:t>
            </a:r>
            <a:r>
              <a:rPr lang="en-US" dirty="0">
                <a:solidFill>
                  <a:srgbClr val="333333"/>
                </a:solidFill>
                <a:latin typeface="inter-regular"/>
              </a:rPr>
              <a:t> Using the above EMPLOYEE table and FACT_WORKERS table</a:t>
            </a:r>
          </a:p>
          <a:p>
            <a:pPr algn="just"/>
            <a:r>
              <a:rPr lang="en-US" b="1" dirty="0" smtClean="0">
                <a:solidFill>
                  <a:srgbClr val="333333"/>
                </a:solidFill>
                <a:latin typeface="inter-bold"/>
              </a:rPr>
              <a:t>Input:</a:t>
            </a:r>
            <a:r>
              <a:rPr lang="en-US" dirty="0" smtClean="0">
                <a:solidFill>
                  <a:srgbClr val="333333"/>
                </a:solidFill>
                <a:latin typeface="inter-regular"/>
              </a:rPr>
              <a:t> </a:t>
            </a:r>
            <a:r>
              <a:rPr lang="en-US" dirty="0" smtClean="0">
                <a:solidFill>
                  <a:srgbClr val="000000"/>
                </a:solidFill>
                <a:latin typeface="inter-regular"/>
              </a:rPr>
              <a:t>EMPLOYEE</a:t>
            </a:r>
            <a:r>
              <a:rPr lang="en-US" dirty="0">
                <a:solidFill>
                  <a:srgbClr val="000000"/>
                </a:solidFill>
                <a:latin typeface="inter-regular"/>
              </a:rPr>
              <a:t> ⟗ FACT_WORKERS</a:t>
            </a:r>
            <a:endParaRPr lang="en-US" b="0" i="0" dirty="0">
              <a:solidFill>
                <a:srgbClr val="000000"/>
              </a:solidFill>
              <a:effectLst/>
              <a:latin typeface="inter-regular"/>
            </a:endParaRPr>
          </a:p>
        </p:txBody>
      </p:sp>
    </p:spTree>
    <p:extLst>
      <p:ext uri="{BB962C8B-B14F-4D97-AF65-F5344CB8AC3E}">
        <p14:creationId xmlns:p14="http://schemas.microsoft.com/office/powerpoint/2010/main" val="402704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anim calcmode="lin" valueType="num">
                                      <p:cBhvr>
                                        <p:cTn id="14" dur="2000" fill="hold"/>
                                        <p:tgtEl>
                                          <p:spTgt spid="4"/>
                                        </p:tgtEl>
                                        <p:attrNameLst>
                                          <p:attrName>ppt_w</p:attrName>
                                        </p:attrNameLst>
                                      </p:cBhvr>
                                      <p:tavLst>
                                        <p:tav tm="0" fmla="#ppt_w*sin(2.5*pi*$)">
                                          <p:val>
                                            <p:fltVal val="0"/>
                                          </p:val>
                                        </p:tav>
                                        <p:tav tm="100000">
                                          <p:val>
                                            <p:fltVal val="1"/>
                                          </p:val>
                                        </p:tav>
                                      </p:tavLst>
                                    </p:anim>
                                    <p:anim calcmode="lin" valueType="num">
                                      <p:cBhvr>
                                        <p:cTn id="15"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Derived Operations</a:t>
            </a:r>
            <a:endParaRPr lang="en-IN" dirty="0"/>
          </a:p>
        </p:txBody>
      </p:sp>
      <p:sp>
        <p:nvSpPr>
          <p:cNvPr id="3" name="Content Placeholder 2"/>
          <p:cNvSpPr>
            <a:spLocks noGrp="1"/>
          </p:cNvSpPr>
          <p:nvPr>
            <p:ph idx="1"/>
          </p:nvPr>
        </p:nvSpPr>
        <p:spPr/>
        <p:txBody>
          <a:bodyPr>
            <a:normAutofit fontScale="85000" lnSpcReduction="20000"/>
          </a:bodyPr>
          <a:lstStyle/>
          <a:p>
            <a:pPr marL="514350" indent="-514350">
              <a:buAutoNum type="arabicPeriod"/>
            </a:pPr>
            <a:r>
              <a:rPr lang="en-US" dirty="0" smtClean="0"/>
              <a:t>Intersection </a:t>
            </a:r>
            <a:r>
              <a:rPr lang="en-US" dirty="0"/>
              <a:t>(∩</a:t>
            </a:r>
            <a:r>
              <a:rPr lang="en-US" dirty="0" smtClean="0"/>
              <a:t>)</a:t>
            </a:r>
          </a:p>
          <a:p>
            <a:pPr marL="514350" indent="-514350">
              <a:buFont typeface="Arial" pitchFamily="34" charset="0"/>
              <a:buAutoNum type="arabicPeriod"/>
            </a:pPr>
            <a:r>
              <a:rPr lang="en-US" dirty="0"/>
              <a:t>Division </a:t>
            </a:r>
            <a:r>
              <a:rPr lang="en-US" dirty="0" smtClean="0"/>
              <a:t>(÷)</a:t>
            </a:r>
          </a:p>
          <a:p>
            <a:pPr marL="514350" indent="-514350">
              <a:buFont typeface="Arial" pitchFamily="34" charset="0"/>
              <a:buAutoNum type="arabicPeriod"/>
            </a:pPr>
            <a:r>
              <a:rPr lang="en-US" dirty="0" smtClean="0"/>
              <a:t>Join </a:t>
            </a:r>
            <a:r>
              <a:rPr lang="en-US" dirty="0"/>
              <a:t>(⋈</a:t>
            </a:r>
            <a:r>
              <a:rPr lang="en-US" dirty="0" smtClean="0"/>
              <a:t>)</a:t>
            </a:r>
          </a:p>
          <a:p>
            <a:pPr lvl="1">
              <a:buFont typeface="Wingdings" panose="05000000000000000000" pitchFamily="2" charset="2"/>
              <a:buChar char="Ø"/>
            </a:pPr>
            <a:r>
              <a:rPr lang="en-US" dirty="0">
                <a:solidFill>
                  <a:srgbClr val="CC0099"/>
                </a:solidFill>
              </a:rPr>
              <a:t>Theta join</a:t>
            </a:r>
          </a:p>
          <a:p>
            <a:pPr lvl="1">
              <a:buFont typeface="Wingdings" panose="05000000000000000000" pitchFamily="2" charset="2"/>
              <a:buChar char="Ø"/>
            </a:pPr>
            <a:r>
              <a:rPr lang="en-US" dirty="0">
                <a:solidFill>
                  <a:srgbClr val="CC0099"/>
                </a:solidFill>
              </a:rPr>
              <a:t>Natural join</a:t>
            </a:r>
          </a:p>
          <a:p>
            <a:pPr lvl="1">
              <a:buFont typeface="Wingdings" panose="05000000000000000000" pitchFamily="2" charset="2"/>
              <a:buChar char="Ø"/>
            </a:pPr>
            <a:r>
              <a:rPr lang="en-US" dirty="0" smtClean="0">
                <a:solidFill>
                  <a:srgbClr val="CC0099"/>
                </a:solidFill>
              </a:rPr>
              <a:t>Outer </a:t>
            </a:r>
            <a:r>
              <a:rPr lang="en-US" dirty="0">
                <a:solidFill>
                  <a:srgbClr val="CC0099"/>
                </a:solidFill>
              </a:rPr>
              <a:t>join</a:t>
            </a:r>
          </a:p>
          <a:p>
            <a:pPr lvl="3">
              <a:buFont typeface="Wingdings" panose="05000000000000000000" pitchFamily="2" charset="2"/>
              <a:buChar char="Ø"/>
            </a:pPr>
            <a:r>
              <a:rPr lang="en-US" b="1" i="1" dirty="0" smtClean="0">
                <a:solidFill>
                  <a:srgbClr val="00B050"/>
                </a:solidFill>
              </a:rPr>
              <a:t> </a:t>
            </a:r>
            <a:r>
              <a:rPr lang="en-US" b="1" i="1" dirty="0">
                <a:solidFill>
                  <a:srgbClr val="00B050"/>
                </a:solidFill>
              </a:rPr>
              <a:t>Left (⟕)</a:t>
            </a:r>
            <a:endParaRPr lang="en-US" b="1" i="1" dirty="0" smtClean="0">
              <a:solidFill>
                <a:srgbClr val="00B050"/>
              </a:solidFill>
            </a:endParaRPr>
          </a:p>
          <a:p>
            <a:pPr lvl="3">
              <a:buFont typeface="Wingdings" panose="05000000000000000000" pitchFamily="2" charset="2"/>
              <a:buChar char="Ø"/>
            </a:pPr>
            <a:r>
              <a:rPr lang="en-US" b="1" i="1" dirty="0" smtClean="0">
                <a:solidFill>
                  <a:srgbClr val="00B050"/>
                </a:solidFill>
              </a:rPr>
              <a:t> </a:t>
            </a:r>
            <a:r>
              <a:rPr lang="en-US" b="1" i="1" dirty="0">
                <a:solidFill>
                  <a:srgbClr val="00B050"/>
                </a:solidFill>
              </a:rPr>
              <a:t>Right (⟖)</a:t>
            </a:r>
            <a:endParaRPr lang="en-US" b="1" i="1" dirty="0" smtClean="0">
              <a:solidFill>
                <a:srgbClr val="00B050"/>
              </a:solidFill>
            </a:endParaRPr>
          </a:p>
          <a:p>
            <a:pPr lvl="3">
              <a:buFont typeface="Wingdings" panose="05000000000000000000" pitchFamily="2" charset="2"/>
              <a:buChar char="Ø"/>
            </a:pPr>
            <a:r>
              <a:rPr lang="en-US" b="1" i="1" dirty="0" smtClean="0">
                <a:solidFill>
                  <a:srgbClr val="00B050"/>
                </a:solidFill>
              </a:rPr>
              <a:t>Full </a:t>
            </a:r>
            <a:r>
              <a:rPr lang="en-US" b="1" i="1" dirty="0">
                <a:solidFill>
                  <a:srgbClr val="00B050"/>
                </a:solidFill>
              </a:rPr>
              <a:t>outer join </a:t>
            </a:r>
            <a:r>
              <a:rPr lang="en-US" b="1" i="1" dirty="0" smtClean="0">
                <a:solidFill>
                  <a:srgbClr val="00B050"/>
                </a:solidFill>
              </a:rPr>
              <a:t>(⟗</a:t>
            </a:r>
            <a:r>
              <a:rPr lang="en-US" b="1" i="1" dirty="0">
                <a:solidFill>
                  <a:srgbClr val="00B050"/>
                </a:solidFill>
              </a:rPr>
              <a:t>)</a:t>
            </a:r>
            <a:br>
              <a:rPr lang="en-US" b="1" i="1" dirty="0">
                <a:solidFill>
                  <a:srgbClr val="00B050"/>
                </a:solidFill>
              </a:rPr>
            </a:br>
            <a:r>
              <a:rPr lang="en-US" b="1" i="1" dirty="0">
                <a:solidFill>
                  <a:srgbClr val="CC0099"/>
                </a:solidFill>
              </a:rPr>
              <a:t/>
            </a:r>
            <a:br>
              <a:rPr lang="en-US" b="1" i="1" dirty="0">
                <a:solidFill>
                  <a:srgbClr val="CC0099"/>
                </a:solidFill>
              </a:rPr>
            </a:br>
            <a:r>
              <a:rPr lang="en-US" dirty="0" smtClean="0"/>
              <a:t> </a:t>
            </a:r>
            <a:endParaRPr lang="en-IN" dirty="0"/>
          </a:p>
        </p:txBody>
      </p:sp>
    </p:spTree>
    <p:extLst>
      <p:ext uri="{BB962C8B-B14F-4D97-AF65-F5344CB8AC3E}">
        <p14:creationId xmlns:p14="http://schemas.microsoft.com/office/powerpoint/2010/main" val="279293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arn(inVertical)">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9" dur="500"/>
                                        <p:tgtEl>
                                          <p:spTgt spid="3">
                                            <p:txEl>
                                              <p:pRg st="7" end="7"/>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a:t>
            </a:r>
            <a:r>
              <a:rPr lang="en-IN" b="1" dirty="0">
                <a:effectLst/>
              </a:rPr>
              <a:t>Intersection Operator (∩)</a:t>
            </a:r>
          </a:p>
        </p:txBody>
      </p:sp>
      <p:sp>
        <p:nvSpPr>
          <p:cNvPr id="3" name="Content Placeholder 2"/>
          <p:cNvSpPr>
            <a:spLocks noGrp="1"/>
          </p:cNvSpPr>
          <p:nvPr>
            <p:ph idx="1"/>
          </p:nvPr>
        </p:nvSpPr>
        <p:spPr>
          <a:xfrm>
            <a:off x="0" y="1091400"/>
            <a:ext cx="8847740" cy="4229040"/>
          </a:xfrm>
        </p:spPr>
        <p:txBody>
          <a:bodyPr>
            <a:noAutofit/>
          </a:bodyPr>
          <a:lstStyle/>
          <a:p>
            <a:pPr marL="0" indent="0" algn="just">
              <a:buNone/>
            </a:pPr>
            <a:r>
              <a:rPr lang="en-US" sz="2400" dirty="0"/>
              <a:t>Intersection operator is denoted by </a:t>
            </a:r>
            <a:r>
              <a:rPr lang="en-US" b="1" dirty="0">
                <a:solidFill>
                  <a:srgbClr val="FF2549"/>
                </a:solidFill>
              </a:rPr>
              <a:t>∩ </a:t>
            </a:r>
            <a:r>
              <a:rPr lang="en-US" sz="2400" dirty="0"/>
              <a:t>symbol and it is used to select common rows (tuples) from two tables (relations).</a:t>
            </a:r>
          </a:p>
          <a:p>
            <a:pPr algn="just"/>
            <a:r>
              <a:rPr lang="en-US" sz="2400" dirty="0"/>
              <a:t>Lets say we have two relations R1 and R2 both have same columns and we want to select all those tuples(rows) that are present in both the relations, then in that case we can apply intersection operation on these two relations R1 ∩ R2</a:t>
            </a:r>
            <a:r>
              <a:rPr lang="en-US" sz="2400" dirty="0" smtClean="0"/>
              <a:t>.</a:t>
            </a:r>
          </a:p>
          <a:p>
            <a:pPr algn="just"/>
            <a:r>
              <a:rPr lang="en-US" sz="2400" b="1" dirty="0"/>
              <a:t>Note:</a:t>
            </a:r>
            <a:r>
              <a:rPr lang="en-US" sz="2400" dirty="0"/>
              <a:t> Only those rows that are present in both the tables will appear in the result set</a:t>
            </a:r>
            <a:r>
              <a:rPr lang="en-US" sz="2400" dirty="0" smtClean="0"/>
              <a:t>.</a:t>
            </a:r>
          </a:p>
          <a:p>
            <a:pPr algn="just"/>
            <a:r>
              <a:rPr lang="en-IN" sz="2000" b="1" dirty="0"/>
              <a:t>Syntax of Intersection Operator (∩</a:t>
            </a:r>
            <a:r>
              <a:rPr lang="en-IN" sz="2000" b="1" dirty="0" smtClean="0"/>
              <a:t>)</a:t>
            </a:r>
          </a:p>
          <a:p>
            <a:pPr marL="0" indent="0" algn="just">
              <a:buNone/>
            </a:pPr>
            <a:r>
              <a:rPr lang="en-US" sz="2400" b="1" dirty="0">
                <a:solidFill>
                  <a:srgbClr val="CC0099"/>
                </a:solidFill>
              </a:rPr>
              <a:t>table_name1 ∩ table_name2</a:t>
            </a:r>
          </a:p>
          <a:p>
            <a:pPr algn="just"/>
            <a:endParaRPr lang="en-IN" sz="2400" dirty="0"/>
          </a:p>
        </p:txBody>
      </p:sp>
    </p:spTree>
    <p:extLst>
      <p:ext uri="{BB962C8B-B14F-4D97-AF65-F5344CB8AC3E}">
        <p14:creationId xmlns:p14="http://schemas.microsoft.com/office/powerpoint/2010/main" val="190313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a:t>
            </a:r>
            <a:endParaRPr lang="en-IN" dirty="0"/>
          </a:p>
        </p:txBody>
      </p:sp>
      <p:pic>
        <p:nvPicPr>
          <p:cNvPr id="4" name="Content Placeholder 3"/>
          <p:cNvPicPr>
            <a:picLocks noGrp="1" noChangeAspect="1"/>
          </p:cNvPicPr>
          <p:nvPr>
            <p:ph idx="1"/>
          </p:nvPr>
        </p:nvPicPr>
        <p:blipFill>
          <a:blip r:embed="rId2"/>
          <a:stretch>
            <a:fillRect/>
          </a:stretch>
        </p:blipFill>
        <p:spPr>
          <a:xfrm>
            <a:off x="888574" y="1808225"/>
            <a:ext cx="6934967" cy="2443280"/>
          </a:xfrm>
          <a:prstGeom prst="rect">
            <a:avLst/>
          </a:prstGeom>
        </p:spPr>
      </p:pic>
    </p:spTree>
    <p:extLst>
      <p:ext uri="{BB962C8B-B14F-4D97-AF65-F5344CB8AC3E}">
        <p14:creationId xmlns:p14="http://schemas.microsoft.com/office/powerpoint/2010/main" val="365385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rPr>
              <a:t>Intersection</a:t>
            </a:r>
            <a:endParaRPr lang="en-IN" dirty="0"/>
          </a:p>
        </p:txBody>
      </p:sp>
      <p:sp>
        <p:nvSpPr>
          <p:cNvPr id="3" name="Content Placeholder 2"/>
          <p:cNvSpPr>
            <a:spLocks noGrp="1"/>
          </p:cNvSpPr>
          <p:nvPr>
            <p:ph idx="1"/>
          </p:nvPr>
        </p:nvSpPr>
        <p:spPr>
          <a:xfrm>
            <a:off x="143555" y="1197406"/>
            <a:ext cx="8551481" cy="3946094"/>
          </a:xfrm>
        </p:spPr>
        <p:txBody>
          <a:bodyPr>
            <a:normAutofit/>
          </a:bodyPr>
          <a:lstStyle/>
          <a:p>
            <a:pPr marL="0" indent="0">
              <a:buNone/>
            </a:pPr>
            <a:r>
              <a:rPr lang="en-IN" sz="1600" dirty="0" smtClean="0"/>
              <a:t>Table 1: COURSE 				Table </a:t>
            </a:r>
            <a:r>
              <a:rPr lang="en-IN" sz="1600" dirty="0"/>
              <a:t>1: Student</a:t>
            </a:r>
          </a:p>
          <a:p>
            <a:pPr marL="0" indent="0">
              <a:buNone/>
            </a:pPr>
            <a:endParaRPr lang="en-IN" sz="1600" dirty="0" smtClean="0"/>
          </a:p>
          <a:p>
            <a:pPr marL="0" indent="0">
              <a:buNone/>
            </a:pPr>
            <a:endParaRPr lang="en-IN" sz="1600" dirty="0" smtClean="0"/>
          </a:p>
          <a:p>
            <a:pPr marL="0" indent="0">
              <a:buNone/>
            </a:pPr>
            <a:endParaRPr lang="en-IN" sz="1600" dirty="0" smtClean="0"/>
          </a:p>
          <a:p>
            <a:pPr marL="0" indent="0">
              <a:buNone/>
            </a:pPr>
            <a:endParaRPr lang="en-IN" sz="1600" dirty="0" smtClean="0"/>
          </a:p>
          <a:p>
            <a:pPr marL="0" indent="0">
              <a:buNone/>
            </a:pPr>
            <a:endParaRPr lang="en-IN" sz="1600" dirty="0" smtClean="0"/>
          </a:p>
          <a:p>
            <a:pPr marL="0" indent="0">
              <a:buNone/>
            </a:pPr>
            <a:endParaRPr lang="en-IN" sz="1600" dirty="0" smtClean="0"/>
          </a:p>
          <a:p>
            <a:pPr marL="0" indent="0">
              <a:buNone/>
            </a:pPr>
            <a:endParaRPr lang="en-IN" sz="1600" dirty="0" smtClean="0"/>
          </a:p>
          <a:p>
            <a:pPr marL="0" indent="0">
              <a:buNone/>
            </a:pPr>
            <a:r>
              <a:rPr lang="en-IN" sz="1600" b="1" dirty="0"/>
              <a:t>Query</a:t>
            </a:r>
            <a:r>
              <a:rPr lang="en-IN" sz="1600" b="1" dirty="0" smtClean="0"/>
              <a:t>:					Output:</a:t>
            </a:r>
          </a:p>
          <a:p>
            <a:pPr marL="0" indent="0">
              <a:buNone/>
            </a:pPr>
            <a:r>
              <a:rPr lang="en-IN" sz="1400" dirty="0"/>
              <a:t>∏ </a:t>
            </a:r>
            <a:r>
              <a:rPr lang="en-IN" sz="1400" dirty="0" err="1"/>
              <a:t>Student_Name</a:t>
            </a:r>
            <a:r>
              <a:rPr lang="en-IN" sz="1400" dirty="0"/>
              <a:t> (COURSE) ∩ ∏ </a:t>
            </a:r>
            <a:r>
              <a:rPr lang="en-IN" sz="1400" dirty="0" err="1"/>
              <a:t>Student_Name</a:t>
            </a:r>
            <a:r>
              <a:rPr lang="en-IN" sz="1400" dirty="0"/>
              <a:t> (STUDENT)</a:t>
            </a:r>
            <a:endParaRPr lang="en-IN" sz="1400" dirty="0" smtClean="0"/>
          </a:p>
          <a:p>
            <a:pPr marL="0" indent="0">
              <a:buNone/>
            </a:pPr>
            <a:endParaRPr lang="en-IN" sz="14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3526467413"/>
              </p:ext>
            </p:extLst>
          </p:nvPr>
        </p:nvGraphicFramePr>
        <p:xfrm>
          <a:off x="139472" y="1502815"/>
          <a:ext cx="3970329" cy="1828800"/>
        </p:xfrm>
        <a:graphic>
          <a:graphicData uri="http://schemas.openxmlformats.org/drawingml/2006/table">
            <a:tbl>
              <a:tblPr firstRow="1" bandRow="1">
                <a:tableStyleId>{5C22544A-7EE6-4342-B048-85BDC9FD1C3A}</a:tableStyleId>
              </a:tblPr>
              <a:tblGrid>
                <a:gridCol w="1323443"/>
                <a:gridCol w="1323443"/>
                <a:gridCol w="1323443"/>
              </a:tblGrid>
              <a:tr h="152095">
                <a:tc>
                  <a:txBody>
                    <a:bodyPr/>
                    <a:lstStyle/>
                    <a:p>
                      <a:r>
                        <a:rPr lang="en-IN" sz="1400" b="1" kern="1200" dirty="0" err="1" smtClean="0">
                          <a:solidFill>
                            <a:schemeClr val="lt1"/>
                          </a:solidFill>
                          <a:effectLst/>
                          <a:latin typeface="+mn-lt"/>
                          <a:ea typeface="+mn-ea"/>
                          <a:cs typeface="+mn-cs"/>
                        </a:rPr>
                        <a:t>Course_Id</a:t>
                      </a:r>
                      <a:endParaRPr lang="en-IN" sz="1400" dirty="0"/>
                    </a:p>
                  </a:txBody>
                  <a:tcPr/>
                </a:tc>
                <a:tc>
                  <a:txBody>
                    <a:bodyPr/>
                    <a:lstStyle/>
                    <a:p>
                      <a:r>
                        <a:rPr lang="en-IN" sz="1400" b="1" kern="1200" dirty="0" err="1" smtClean="0">
                          <a:solidFill>
                            <a:schemeClr val="lt1"/>
                          </a:solidFill>
                          <a:effectLst/>
                          <a:latin typeface="+mn-lt"/>
                          <a:ea typeface="+mn-ea"/>
                          <a:cs typeface="+mn-cs"/>
                        </a:rPr>
                        <a:t>Student_Name</a:t>
                      </a:r>
                      <a:endParaRPr lang="en-IN" sz="1400" dirty="0"/>
                    </a:p>
                  </a:txBody>
                  <a:tcPr/>
                </a:tc>
                <a:tc>
                  <a:txBody>
                    <a:bodyPr/>
                    <a:lstStyle/>
                    <a:p>
                      <a:r>
                        <a:rPr lang="en-IN" sz="1400" b="1" kern="1200" dirty="0" err="1" smtClean="0">
                          <a:solidFill>
                            <a:schemeClr val="lt1"/>
                          </a:solidFill>
                          <a:effectLst/>
                          <a:latin typeface="+mn-lt"/>
                          <a:ea typeface="+mn-ea"/>
                          <a:cs typeface="+mn-cs"/>
                        </a:rPr>
                        <a:t>Student_Id</a:t>
                      </a:r>
                      <a:endParaRPr lang="en-IN" sz="1400" dirty="0"/>
                    </a:p>
                  </a:txBody>
                  <a:tcPr/>
                </a:tc>
              </a:tr>
              <a:tr h="254508">
                <a:tc>
                  <a:txBody>
                    <a:bodyPr/>
                    <a:lstStyle/>
                    <a:p>
                      <a:r>
                        <a:rPr lang="en-IN" sz="1400" kern="1200" dirty="0" smtClean="0">
                          <a:solidFill>
                            <a:schemeClr val="dk1"/>
                          </a:solidFill>
                          <a:effectLst/>
                          <a:latin typeface="+mn-lt"/>
                          <a:ea typeface="+mn-ea"/>
                          <a:cs typeface="+mn-cs"/>
                        </a:rPr>
                        <a:t>C101</a:t>
                      </a:r>
                      <a:endParaRPr lang="en-IN" sz="1400" dirty="0"/>
                    </a:p>
                  </a:txBody>
                  <a:tcPr/>
                </a:tc>
                <a:tc>
                  <a:txBody>
                    <a:bodyPr/>
                    <a:lstStyle/>
                    <a:p>
                      <a:r>
                        <a:rPr lang="en-US" sz="1400" dirty="0" smtClean="0"/>
                        <a:t>Aditya</a:t>
                      </a:r>
                      <a:endParaRPr lang="en-IN" sz="1400" dirty="0"/>
                    </a:p>
                  </a:txBody>
                  <a:tcPr/>
                </a:tc>
                <a:tc>
                  <a:txBody>
                    <a:bodyPr/>
                    <a:lstStyle/>
                    <a:p>
                      <a:r>
                        <a:rPr lang="en-US" sz="1400" dirty="0" smtClean="0"/>
                        <a:t>S901</a:t>
                      </a:r>
                      <a:endParaRPr lang="en-IN" sz="1400" dirty="0"/>
                    </a:p>
                  </a:txBody>
                  <a:tcPr/>
                </a:tc>
              </a:tr>
              <a:tr h="254508">
                <a:tc>
                  <a:txBody>
                    <a:bodyPr/>
                    <a:lstStyle/>
                    <a:p>
                      <a:r>
                        <a:rPr lang="en-US" sz="1400" dirty="0" smtClean="0"/>
                        <a:t>C104</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Aditya</a:t>
                      </a:r>
                      <a:endParaRPr lang="en-IN" sz="1400" dirty="0"/>
                    </a:p>
                  </a:txBody>
                  <a:tcPr/>
                </a:tc>
                <a:tc>
                  <a:txBody>
                    <a:bodyPr/>
                    <a:lstStyle/>
                    <a:p>
                      <a:r>
                        <a:rPr lang="en-US" sz="1400" dirty="0" smtClean="0"/>
                        <a:t>S901</a:t>
                      </a:r>
                      <a:endParaRPr lang="en-IN" sz="1400" dirty="0"/>
                    </a:p>
                  </a:txBody>
                  <a:tcPr/>
                </a:tc>
              </a:tr>
              <a:tr h="254508">
                <a:tc>
                  <a:txBody>
                    <a:bodyPr/>
                    <a:lstStyle/>
                    <a:p>
                      <a:r>
                        <a:rPr lang="en-US" sz="1400" dirty="0" smtClean="0"/>
                        <a:t>C106</a:t>
                      </a:r>
                      <a:endParaRPr lang="en-IN" sz="1400" dirty="0"/>
                    </a:p>
                  </a:txBody>
                  <a:tcPr/>
                </a:tc>
                <a:tc>
                  <a:txBody>
                    <a:bodyPr/>
                    <a:lstStyle/>
                    <a:p>
                      <a:r>
                        <a:rPr lang="en-US" sz="1400" dirty="0" smtClean="0"/>
                        <a:t>Steve</a:t>
                      </a:r>
                      <a:endParaRPr lang="en-IN" sz="1400" dirty="0"/>
                    </a:p>
                  </a:txBody>
                  <a:tcPr/>
                </a:tc>
                <a:tc>
                  <a:txBody>
                    <a:bodyPr/>
                    <a:lstStyle/>
                    <a:p>
                      <a:r>
                        <a:rPr lang="en-US" sz="1400" dirty="0" smtClean="0"/>
                        <a:t>S911</a:t>
                      </a:r>
                      <a:endParaRPr lang="en-IN" sz="1400" dirty="0"/>
                    </a:p>
                  </a:txBody>
                  <a:tcPr/>
                </a:tc>
              </a:tr>
              <a:tr h="254508">
                <a:tc>
                  <a:txBody>
                    <a:bodyPr/>
                    <a:lstStyle/>
                    <a:p>
                      <a:r>
                        <a:rPr lang="en-US" sz="1400" dirty="0" smtClean="0"/>
                        <a:t>C109</a:t>
                      </a:r>
                      <a:endParaRPr lang="en-IN" sz="1400" dirty="0"/>
                    </a:p>
                  </a:txBody>
                  <a:tcPr/>
                </a:tc>
                <a:tc>
                  <a:txBody>
                    <a:bodyPr/>
                    <a:lstStyle/>
                    <a:p>
                      <a:r>
                        <a:rPr lang="en-US" sz="1400" dirty="0" smtClean="0"/>
                        <a:t>Paul</a:t>
                      </a:r>
                      <a:endParaRPr lang="en-IN" sz="1400" dirty="0"/>
                    </a:p>
                  </a:txBody>
                  <a:tcPr/>
                </a:tc>
                <a:tc>
                  <a:txBody>
                    <a:bodyPr/>
                    <a:lstStyle/>
                    <a:p>
                      <a:r>
                        <a:rPr lang="en-US" sz="1400" dirty="0" smtClean="0"/>
                        <a:t>S921</a:t>
                      </a:r>
                      <a:endParaRPr lang="en-IN" sz="1400" dirty="0"/>
                    </a:p>
                  </a:txBody>
                  <a:tcPr/>
                </a:tc>
              </a:tr>
              <a:tr h="254508">
                <a:tc>
                  <a:txBody>
                    <a:bodyPr/>
                    <a:lstStyle/>
                    <a:p>
                      <a:r>
                        <a:rPr lang="en-US" sz="1400" dirty="0" smtClean="0"/>
                        <a:t>C115</a:t>
                      </a:r>
                      <a:endParaRPr lang="en-IN" sz="1400" dirty="0"/>
                    </a:p>
                  </a:txBody>
                  <a:tcPr/>
                </a:tc>
                <a:tc>
                  <a:txBody>
                    <a:bodyPr/>
                    <a:lstStyle/>
                    <a:p>
                      <a:r>
                        <a:rPr lang="en-US" sz="1400" dirty="0" smtClean="0"/>
                        <a:t>Lucy</a:t>
                      </a:r>
                      <a:endParaRPr lang="en-IN" sz="1400" dirty="0"/>
                    </a:p>
                  </a:txBody>
                  <a:tcPr/>
                </a:tc>
                <a:tc>
                  <a:txBody>
                    <a:bodyPr/>
                    <a:lstStyle/>
                    <a:p>
                      <a:r>
                        <a:rPr lang="en-US" sz="1400" dirty="0" smtClean="0"/>
                        <a:t>S931</a:t>
                      </a:r>
                      <a:endParaRPr lang="en-IN" sz="14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74138206"/>
              </p:ext>
            </p:extLst>
          </p:nvPr>
        </p:nvGraphicFramePr>
        <p:xfrm>
          <a:off x="4724706" y="1502815"/>
          <a:ext cx="3970329" cy="1920240"/>
        </p:xfrm>
        <a:graphic>
          <a:graphicData uri="http://schemas.openxmlformats.org/drawingml/2006/table">
            <a:tbl>
              <a:tblPr firstRow="1" bandRow="1">
                <a:tableStyleId>{5C22544A-7EE6-4342-B048-85BDC9FD1C3A}</a:tableStyleId>
              </a:tblPr>
              <a:tblGrid>
                <a:gridCol w="1323443"/>
                <a:gridCol w="1323443"/>
                <a:gridCol w="1323443"/>
              </a:tblGrid>
              <a:tr h="152095">
                <a:tc>
                  <a:txBody>
                    <a:bodyPr/>
                    <a:lstStyle/>
                    <a:p>
                      <a:r>
                        <a:rPr lang="en-IN" sz="1200" b="1" kern="1200" dirty="0" err="1" smtClean="0">
                          <a:solidFill>
                            <a:schemeClr val="lt1"/>
                          </a:solidFill>
                          <a:effectLst/>
                          <a:latin typeface="+mn-lt"/>
                          <a:ea typeface="+mn-ea"/>
                          <a:cs typeface="+mn-cs"/>
                        </a:rPr>
                        <a:t>Student_Id</a:t>
                      </a:r>
                      <a:endParaRPr lang="en-IN" sz="1200" b="1" kern="1200" dirty="0">
                        <a:solidFill>
                          <a:schemeClr val="lt1"/>
                        </a:solidFill>
                        <a:effectLst/>
                        <a:latin typeface="+mn-lt"/>
                        <a:ea typeface="+mn-ea"/>
                        <a:cs typeface="+mn-cs"/>
                      </a:endParaRPr>
                    </a:p>
                  </a:txBody>
                  <a:tcPr/>
                </a:tc>
                <a:tc>
                  <a:txBody>
                    <a:bodyPr/>
                    <a:lstStyle/>
                    <a:p>
                      <a:r>
                        <a:rPr lang="en-IN" sz="1200" b="1" kern="1200" dirty="0" err="1" smtClean="0">
                          <a:solidFill>
                            <a:schemeClr val="lt1"/>
                          </a:solidFill>
                          <a:effectLst/>
                          <a:latin typeface="+mn-lt"/>
                          <a:ea typeface="+mn-ea"/>
                          <a:cs typeface="+mn-cs"/>
                        </a:rPr>
                        <a:t>Student_Name</a:t>
                      </a:r>
                      <a:endParaRPr lang="en-IN" sz="1200" dirty="0"/>
                    </a:p>
                  </a:txBody>
                  <a:tcPr/>
                </a:tc>
                <a:tc>
                  <a:txBody>
                    <a:bodyPr/>
                    <a:lstStyle/>
                    <a:p>
                      <a:r>
                        <a:rPr lang="en-IN" sz="1200" b="1" kern="1200" dirty="0" err="1" smtClean="0">
                          <a:solidFill>
                            <a:schemeClr val="lt1"/>
                          </a:solidFill>
                          <a:effectLst/>
                          <a:latin typeface="+mn-lt"/>
                          <a:ea typeface="+mn-ea"/>
                          <a:cs typeface="+mn-cs"/>
                        </a:rPr>
                        <a:t>Student_Age</a:t>
                      </a:r>
                      <a:endParaRPr lang="en-IN" sz="1200" dirty="0"/>
                    </a:p>
                  </a:txBody>
                  <a:tcPr/>
                </a:tc>
              </a:tr>
              <a:tr h="254508">
                <a:tc>
                  <a:txBody>
                    <a:bodyPr/>
                    <a:lstStyle/>
                    <a:p>
                      <a:r>
                        <a:rPr lang="en-US" sz="1200" dirty="0" smtClean="0"/>
                        <a:t>S901</a:t>
                      </a:r>
                      <a:endParaRPr lang="en-IN" sz="1200" dirty="0"/>
                    </a:p>
                  </a:txBody>
                  <a:tcPr/>
                </a:tc>
                <a:tc>
                  <a:txBody>
                    <a:bodyPr/>
                    <a:lstStyle/>
                    <a:p>
                      <a:r>
                        <a:rPr lang="en-US" sz="1200" dirty="0" smtClean="0"/>
                        <a:t>Aditya</a:t>
                      </a:r>
                      <a:endParaRPr lang="en-IN" sz="1200" dirty="0"/>
                    </a:p>
                  </a:txBody>
                  <a:tcPr/>
                </a:tc>
                <a:tc>
                  <a:txBody>
                    <a:bodyPr/>
                    <a:lstStyle/>
                    <a:p>
                      <a:r>
                        <a:rPr lang="en-US" sz="1200" dirty="0" smtClean="0"/>
                        <a:t>19</a:t>
                      </a:r>
                      <a:endParaRPr lang="en-IN" sz="1200" dirty="0"/>
                    </a:p>
                  </a:txBody>
                  <a:tcPr/>
                </a:tc>
              </a:tr>
              <a:tr h="254508">
                <a:tc>
                  <a:txBody>
                    <a:bodyPr/>
                    <a:lstStyle/>
                    <a:p>
                      <a:r>
                        <a:rPr lang="en-US" sz="1200" dirty="0" smtClean="0"/>
                        <a:t>S911</a:t>
                      </a:r>
                      <a:endParaRPr lang="en-IN" sz="1200" dirty="0"/>
                    </a:p>
                  </a:txBody>
                  <a:tcPr/>
                </a:tc>
                <a:tc>
                  <a:txBody>
                    <a:bodyPr/>
                    <a:lstStyle/>
                    <a:p>
                      <a:r>
                        <a:rPr lang="en-US" sz="1200" dirty="0" smtClean="0"/>
                        <a:t>Steve</a:t>
                      </a:r>
                      <a:endParaRPr lang="en-IN" sz="1200" dirty="0"/>
                    </a:p>
                  </a:txBody>
                  <a:tcPr/>
                </a:tc>
                <a:tc>
                  <a:txBody>
                    <a:bodyPr/>
                    <a:lstStyle/>
                    <a:p>
                      <a:r>
                        <a:rPr lang="en-US" sz="1200" dirty="0" smtClean="0"/>
                        <a:t>18</a:t>
                      </a:r>
                      <a:endParaRPr lang="en-IN" sz="1200" dirty="0"/>
                    </a:p>
                  </a:txBody>
                  <a:tcPr/>
                </a:tc>
              </a:tr>
              <a:tr h="254508">
                <a:tc>
                  <a:txBody>
                    <a:bodyPr/>
                    <a:lstStyle/>
                    <a:p>
                      <a:r>
                        <a:rPr lang="en-US" sz="1200" dirty="0" smtClean="0"/>
                        <a:t>S921</a:t>
                      </a:r>
                      <a:endParaRPr lang="en-IN" sz="1200" dirty="0"/>
                    </a:p>
                  </a:txBody>
                  <a:tcPr/>
                </a:tc>
                <a:tc>
                  <a:txBody>
                    <a:bodyPr/>
                    <a:lstStyle/>
                    <a:p>
                      <a:r>
                        <a:rPr lang="en-US" sz="1200" dirty="0" smtClean="0"/>
                        <a:t>Paul</a:t>
                      </a:r>
                      <a:endParaRPr lang="en-IN" sz="1200" dirty="0"/>
                    </a:p>
                  </a:txBody>
                  <a:tcPr/>
                </a:tc>
                <a:tc>
                  <a:txBody>
                    <a:bodyPr/>
                    <a:lstStyle/>
                    <a:p>
                      <a:r>
                        <a:rPr lang="en-US" sz="1200" dirty="0" smtClean="0"/>
                        <a:t>19</a:t>
                      </a:r>
                      <a:endParaRPr lang="en-IN" sz="1200" dirty="0"/>
                    </a:p>
                  </a:txBody>
                  <a:tcPr/>
                </a:tc>
              </a:tr>
              <a:tr h="254508">
                <a:tc>
                  <a:txBody>
                    <a:bodyPr/>
                    <a:lstStyle/>
                    <a:p>
                      <a:r>
                        <a:rPr lang="en-US" sz="1200" dirty="0" smtClean="0"/>
                        <a:t>S931</a:t>
                      </a:r>
                      <a:endParaRPr lang="en-IN" sz="1200" dirty="0"/>
                    </a:p>
                  </a:txBody>
                  <a:tcPr/>
                </a:tc>
                <a:tc>
                  <a:txBody>
                    <a:bodyPr/>
                    <a:lstStyle/>
                    <a:p>
                      <a:r>
                        <a:rPr lang="en-US" sz="1200" dirty="0" smtClean="0"/>
                        <a:t>Lucy</a:t>
                      </a:r>
                      <a:endParaRPr lang="en-IN" sz="1200" dirty="0"/>
                    </a:p>
                  </a:txBody>
                  <a:tcPr/>
                </a:tc>
                <a:tc>
                  <a:txBody>
                    <a:bodyPr/>
                    <a:lstStyle/>
                    <a:p>
                      <a:r>
                        <a:rPr lang="en-US" sz="1200" dirty="0" smtClean="0"/>
                        <a:t>17</a:t>
                      </a:r>
                      <a:endParaRPr lang="en-IN" sz="1200" dirty="0"/>
                    </a:p>
                  </a:txBody>
                  <a:tcPr/>
                </a:tc>
              </a:tr>
              <a:tr h="254508">
                <a:tc>
                  <a:txBody>
                    <a:bodyPr/>
                    <a:lstStyle/>
                    <a:p>
                      <a:r>
                        <a:rPr lang="en-US" sz="1200" dirty="0" smtClean="0"/>
                        <a:t>S941</a:t>
                      </a:r>
                      <a:endParaRPr lang="en-IN" sz="1200" dirty="0"/>
                    </a:p>
                  </a:txBody>
                  <a:tcPr/>
                </a:tc>
                <a:tc>
                  <a:txBody>
                    <a:bodyPr/>
                    <a:lstStyle/>
                    <a:p>
                      <a:r>
                        <a:rPr lang="en-US" sz="1200" dirty="0" smtClean="0"/>
                        <a:t>Carl</a:t>
                      </a:r>
                      <a:endParaRPr lang="en-IN" sz="1200" dirty="0"/>
                    </a:p>
                  </a:txBody>
                  <a:tcPr/>
                </a:tc>
                <a:tc>
                  <a:txBody>
                    <a:bodyPr/>
                    <a:lstStyle/>
                    <a:p>
                      <a:r>
                        <a:rPr lang="en-US" sz="1200" dirty="0" smtClean="0"/>
                        <a:t>16</a:t>
                      </a:r>
                      <a:endParaRPr lang="en-IN" sz="1200" dirty="0"/>
                    </a:p>
                  </a:txBody>
                  <a:tcPr/>
                </a:tc>
              </a:tr>
              <a:tr h="254508">
                <a:tc>
                  <a:txBody>
                    <a:bodyPr/>
                    <a:lstStyle/>
                    <a:p>
                      <a:r>
                        <a:rPr lang="en-US" sz="1200" dirty="0" smtClean="0"/>
                        <a:t>S951</a:t>
                      </a:r>
                      <a:endParaRPr lang="en-IN" sz="1200" dirty="0"/>
                    </a:p>
                  </a:txBody>
                  <a:tcPr/>
                </a:tc>
                <a:tc>
                  <a:txBody>
                    <a:bodyPr/>
                    <a:lstStyle/>
                    <a:p>
                      <a:r>
                        <a:rPr lang="en-US" sz="1200" dirty="0" smtClean="0"/>
                        <a:t>Rick</a:t>
                      </a:r>
                      <a:endParaRPr lang="en-IN" sz="1200" dirty="0"/>
                    </a:p>
                  </a:txBody>
                  <a:tcPr/>
                </a:tc>
                <a:tc>
                  <a:txBody>
                    <a:bodyPr/>
                    <a:lstStyle/>
                    <a:p>
                      <a:r>
                        <a:rPr lang="en-US" sz="1200" dirty="0" smtClean="0"/>
                        <a:t>18</a:t>
                      </a:r>
                      <a:endParaRPr lang="en-IN" sz="12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69007204"/>
              </p:ext>
            </p:extLst>
          </p:nvPr>
        </p:nvGraphicFramePr>
        <p:xfrm>
          <a:off x="5946345" y="3487980"/>
          <a:ext cx="1679755" cy="1589372"/>
        </p:xfrm>
        <a:graphic>
          <a:graphicData uri="http://schemas.openxmlformats.org/drawingml/2006/table">
            <a:tbl>
              <a:tblPr firstRow="1" bandRow="1">
                <a:tableStyleId>{00A15C55-8517-42AA-B614-E9B94910E393}</a:tableStyleId>
              </a:tblPr>
              <a:tblGrid>
                <a:gridCol w="1679755"/>
              </a:tblGrid>
              <a:tr h="3240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kern="1200" dirty="0" err="1" smtClean="0">
                          <a:effectLst/>
                        </a:rPr>
                        <a:t>Student_Name</a:t>
                      </a:r>
                      <a:endParaRPr lang="en-IN" dirty="0"/>
                    </a:p>
                  </a:txBody>
                  <a:tcPr>
                    <a:solidFill>
                      <a:srgbClr val="FF2549"/>
                    </a:solidFill>
                  </a:tcPr>
                </a:tc>
              </a:tr>
              <a:tr h="30590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Aditya</a:t>
                      </a:r>
                      <a:endParaRPr lang="en-IN" sz="1400" dirty="0"/>
                    </a:p>
                  </a:txBody>
                  <a:tcPr>
                    <a:solidFill>
                      <a:srgbClr val="FF2549"/>
                    </a:solidFill>
                  </a:tcPr>
                </a:tc>
              </a:tr>
              <a:tr h="305903">
                <a:tc>
                  <a:txBody>
                    <a:bodyPr/>
                    <a:lstStyle/>
                    <a:p>
                      <a:pPr algn="ctr"/>
                      <a:r>
                        <a:rPr lang="en-US" sz="1400" dirty="0" smtClean="0"/>
                        <a:t>Steve</a:t>
                      </a:r>
                      <a:endParaRPr lang="en-IN" sz="1400" dirty="0"/>
                    </a:p>
                  </a:txBody>
                  <a:tcPr>
                    <a:solidFill>
                      <a:srgbClr val="FF2549"/>
                    </a:solidFill>
                  </a:tcPr>
                </a:tc>
              </a:tr>
              <a:tr h="305903">
                <a:tc>
                  <a:txBody>
                    <a:bodyPr/>
                    <a:lstStyle/>
                    <a:p>
                      <a:pPr algn="ctr"/>
                      <a:r>
                        <a:rPr lang="en-US" sz="1400" dirty="0" smtClean="0"/>
                        <a:t>Paul</a:t>
                      </a:r>
                      <a:endParaRPr lang="en-IN" sz="1400" dirty="0"/>
                    </a:p>
                  </a:txBody>
                  <a:tcPr>
                    <a:solidFill>
                      <a:srgbClr val="FF2549"/>
                    </a:solidFill>
                  </a:tcPr>
                </a:tc>
              </a:tr>
              <a:tr h="305903">
                <a:tc>
                  <a:txBody>
                    <a:bodyPr/>
                    <a:lstStyle/>
                    <a:p>
                      <a:pPr algn="ctr"/>
                      <a:r>
                        <a:rPr lang="en-US" sz="1400" dirty="0" smtClean="0"/>
                        <a:t>Lucy</a:t>
                      </a:r>
                      <a:endParaRPr lang="en-IN" sz="1400" dirty="0"/>
                    </a:p>
                  </a:txBody>
                  <a:tcPr>
                    <a:solidFill>
                      <a:srgbClr val="FF2549"/>
                    </a:solidFill>
                  </a:tcPr>
                </a:tc>
              </a:tr>
            </a:tbl>
          </a:graphicData>
        </a:graphic>
      </p:graphicFrame>
    </p:spTree>
    <p:extLst>
      <p:ext uri="{BB962C8B-B14F-4D97-AF65-F5344CB8AC3E}">
        <p14:creationId xmlns:p14="http://schemas.microsoft.com/office/powerpoint/2010/main" val="118801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80">
                                          <p:stCondLst>
                                            <p:cond delay="0"/>
                                          </p:stCondLst>
                                        </p:cTn>
                                        <p:tgtEl>
                                          <p:spTgt spid="6"/>
                                        </p:tgtEl>
                                      </p:cBhvr>
                                    </p:animEffect>
                                    <p:anim calcmode="lin" valueType="num">
                                      <p:cBhvr>
                                        <p:cTn id="1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3" dur="26">
                                          <p:stCondLst>
                                            <p:cond delay="650"/>
                                          </p:stCondLst>
                                        </p:cTn>
                                        <p:tgtEl>
                                          <p:spTgt spid="6"/>
                                        </p:tgtEl>
                                      </p:cBhvr>
                                      <p:to x="100000" y="60000"/>
                                    </p:animScale>
                                    <p:animScale>
                                      <p:cBhvr>
                                        <p:cTn id="24" dur="166" decel="50000">
                                          <p:stCondLst>
                                            <p:cond delay="676"/>
                                          </p:stCondLst>
                                        </p:cTn>
                                        <p:tgtEl>
                                          <p:spTgt spid="6"/>
                                        </p:tgtEl>
                                      </p:cBhvr>
                                      <p:to x="100000" y="100000"/>
                                    </p:animScale>
                                    <p:animScale>
                                      <p:cBhvr>
                                        <p:cTn id="25" dur="26">
                                          <p:stCondLst>
                                            <p:cond delay="1312"/>
                                          </p:stCondLst>
                                        </p:cTn>
                                        <p:tgtEl>
                                          <p:spTgt spid="6"/>
                                        </p:tgtEl>
                                      </p:cBhvr>
                                      <p:to x="100000" y="80000"/>
                                    </p:animScale>
                                    <p:animScale>
                                      <p:cBhvr>
                                        <p:cTn id="26" dur="166" decel="50000">
                                          <p:stCondLst>
                                            <p:cond delay="1338"/>
                                          </p:stCondLst>
                                        </p:cTn>
                                        <p:tgtEl>
                                          <p:spTgt spid="6"/>
                                        </p:tgtEl>
                                      </p:cBhvr>
                                      <p:to x="100000" y="100000"/>
                                    </p:animScale>
                                    <p:animScale>
                                      <p:cBhvr>
                                        <p:cTn id="27" dur="26">
                                          <p:stCondLst>
                                            <p:cond delay="1642"/>
                                          </p:stCondLst>
                                        </p:cTn>
                                        <p:tgtEl>
                                          <p:spTgt spid="6"/>
                                        </p:tgtEl>
                                      </p:cBhvr>
                                      <p:to x="100000" y="90000"/>
                                    </p:animScale>
                                    <p:animScale>
                                      <p:cBhvr>
                                        <p:cTn id="28" dur="166" decel="50000">
                                          <p:stCondLst>
                                            <p:cond delay="1668"/>
                                          </p:stCondLst>
                                        </p:cTn>
                                        <p:tgtEl>
                                          <p:spTgt spid="6"/>
                                        </p:tgtEl>
                                      </p:cBhvr>
                                      <p:to x="100000" y="100000"/>
                                    </p:animScale>
                                    <p:animScale>
                                      <p:cBhvr>
                                        <p:cTn id="29" dur="26">
                                          <p:stCondLst>
                                            <p:cond delay="1808"/>
                                          </p:stCondLst>
                                        </p:cTn>
                                        <p:tgtEl>
                                          <p:spTgt spid="6"/>
                                        </p:tgtEl>
                                      </p:cBhvr>
                                      <p:to x="100000" y="95000"/>
                                    </p:animScale>
                                    <p:animScale>
                                      <p:cBhvr>
                                        <p:cTn id="3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IN" dirty="0"/>
          </a:p>
        </p:txBody>
      </p:sp>
      <p:sp>
        <p:nvSpPr>
          <p:cNvPr id="3" name="Content Placeholder 2"/>
          <p:cNvSpPr>
            <a:spLocks noGrp="1"/>
          </p:cNvSpPr>
          <p:nvPr>
            <p:ph idx="1"/>
          </p:nvPr>
        </p:nvSpPr>
        <p:spPr/>
        <p:txBody>
          <a:bodyPr/>
          <a:lstStyle/>
          <a:p>
            <a:r>
              <a:rPr lang="en-US" dirty="0"/>
              <a:t>Consider two sets,</a:t>
            </a:r>
          </a:p>
          <a:p>
            <a:r>
              <a:rPr lang="en-US" dirty="0"/>
              <a:t>A={1,2,4,6} and B={1,2,7}</a:t>
            </a:r>
          </a:p>
          <a:p>
            <a:r>
              <a:rPr lang="en-US" dirty="0"/>
              <a:t>Intersection of A and B</a:t>
            </a:r>
          </a:p>
          <a:p>
            <a:r>
              <a:rPr lang="en-US" b="1" dirty="0">
                <a:solidFill>
                  <a:srgbClr val="CC0099"/>
                </a:solidFill>
              </a:rPr>
              <a:t>A ∩ B ={1,2}</a:t>
            </a:r>
          </a:p>
          <a:p>
            <a:r>
              <a:rPr lang="en-US" dirty="0"/>
              <a:t>Elements that are present in both sets A and B are present in the set obtained by intersection of A and B.</a:t>
            </a:r>
          </a:p>
          <a:p>
            <a:endParaRPr lang="en-IN" dirty="0"/>
          </a:p>
        </p:txBody>
      </p:sp>
    </p:spTree>
    <p:extLst>
      <p:ext uri="{BB962C8B-B14F-4D97-AF65-F5344CB8AC3E}">
        <p14:creationId xmlns:p14="http://schemas.microsoft.com/office/powerpoint/2010/main" val="65937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Division</a:t>
            </a:r>
            <a:endParaRPr lang="en-IN" dirty="0"/>
          </a:p>
        </p:txBody>
      </p:sp>
      <p:sp>
        <p:nvSpPr>
          <p:cNvPr id="3" name="Content Placeholder 2"/>
          <p:cNvSpPr>
            <a:spLocks noGrp="1"/>
          </p:cNvSpPr>
          <p:nvPr>
            <p:ph idx="1"/>
          </p:nvPr>
        </p:nvSpPr>
        <p:spPr/>
        <p:txBody>
          <a:bodyPr>
            <a:normAutofit/>
          </a:bodyPr>
          <a:lstStyle/>
          <a:p>
            <a:pPr algn="just" fontAlgn="base"/>
            <a:r>
              <a:rPr lang="en-US" sz="2000" dirty="0"/>
              <a:t>Division operator </a:t>
            </a:r>
            <a:r>
              <a:rPr lang="en-US" sz="2000" b="1" dirty="0">
                <a:solidFill>
                  <a:srgbClr val="00B050"/>
                </a:solidFill>
              </a:rPr>
              <a:t>A÷B </a:t>
            </a:r>
            <a:r>
              <a:rPr lang="en-US" sz="2000" dirty="0"/>
              <a:t>can be applied if and only if:</a:t>
            </a:r>
          </a:p>
          <a:p>
            <a:pPr algn="just" fontAlgn="base"/>
            <a:r>
              <a:rPr lang="en-US" sz="2000" dirty="0"/>
              <a:t>Attributes of B is proper subset of Attributes of A.</a:t>
            </a:r>
          </a:p>
          <a:p>
            <a:pPr algn="just" fontAlgn="base"/>
            <a:r>
              <a:rPr lang="en-US" sz="2000" dirty="0"/>
              <a:t>The relation returned by division operator will have attributes = (All attributes of A – All Attributes of B)</a:t>
            </a:r>
          </a:p>
          <a:p>
            <a:pPr algn="just" fontAlgn="base"/>
            <a:r>
              <a:rPr lang="en-US" sz="2000" dirty="0"/>
              <a:t>The relation returned by division operator will return those tuples from relation A which are associated to every B’s tuple.</a:t>
            </a:r>
          </a:p>
          <a:p>
            <a:pPr algn="just"/>
            <a:endParaRPr lang="en-US" sz="2000" dirty="0" smtClean="0"/>
          </a:p>
          <a:p>
            <a:pPr algn="just"/>
            <a:r>
              <a:rPr lang="en-US" sz="2000" dirty="0" smtClean="0"/>
              <a:t>The </a:t>
            </a:r>
            <a:r>
              <a:rPr lang="en-US" sz="2000" dirty="0"/>
              <a:t>division operator is used for queries which involve the ‘all’.</a:t>
            </a:r>
          </a:p>
          <a:p>
            <a:pPr algn="just"/>
            <a:r>
              <a:rPr lang="en-US" sz="2000" dirty="0"/>
              <a:t>R1 ÷ R2 = tuples of R1 associated with all tuples of R2.</a:t>
            </a:r>
          </a:p>
          <a:p>
            <a:pPr algn="just"/>
            <a:endParaRPr lang="en-IN" sz="2000" dirty="0"/>
          </a:p>
        </p:txBody>
      </p:sp>
    </p:spTree>
    <p:extLst>
      <p:ext uri="{BB962C8B-B14F-4D97-AF65-F5344CB8AC3E}">
        <p14:creationId xmlns:p14="http://schemas.microsoft.com/office/powerpoint/2010/main" val="1096570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Example-Division</a:t>
            </a:r>
            <a:endParaRPr lang="en-IN" dirty="0"/>
          </a:p>
        </p:txBody>
      </p:sp>
      <p:pic>
        <p:nvPicPr>
          <p:cNvPr id="4" name="Picture 3"/>
          <p:cNvPicPr>
            <a:picLocks noChangeAspect="1"/>
          </p:cNvPicPr>
          <p:nvPr/>
        </p:nvPicPr>
        <p:blipFill>
          <a:blip r:embed="rId2"/>
          <a:stretch>
            <a:fillRect/>
          </a:stretch>
        </p:blipFill>
        <p:spPr>
          <a:xfrm>
            <a:off x="448965" y="1118358"/>
            <a:ext cx="8093365" cy="4055938"/>
          </a:xfrm>
          <a:prstGeom prst="rect">
            <a:avLst/>
          </a:prstGeom>
        </p:spPr>
      </p:pic>
    </p:spTree>
    <p:extLst>
      <p:ext uri="{BB962C8B-B14F-4D97-AF65-F5344CB8AC3E}">
        <p14:creationId xmlns:p14="http://schemas.microsoft.com/office/powerpoint/2010/main" val="510577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1200</Words>
  <Application>Microsoft Office PowerPoint</Application>
  <PresentationFormat>On-screen Show (16:9)</PresentationFormat>
  <Paragraphs>534</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inter-bold</vt:lpstr>
      <vt:lpstr>inter-regular</vt:lpstr>
      <vt:lpstr>Times New Roman</vt:lpstr>
      <vt:lpstr>Times New Roman</vt:lpstr>
      <vt:lpstr>Wingdings</vt:lpstr>
      <vt:lpstr>Office Theme</vt:lpstr>
      <vt:lpstr>  Relational Algebra</vt:lpstr>
      <vt:lpstr>Contents</vt:lpstr>
      <vt:lpstr>II. Derived Operations</vt:lpstr>
      <vt:lpstr>I. Intersection Operator (∩)</vt:lpstr>
      <vt:lpstr>Intersection</vt:lpstr>
      <vt:lpstr>Intersection</vt:lpstr>
      <vt:lpstr>Question</vt:lpstr>
      <vt:lpstr>II. Division</vt:lpstr>
      <vt:lpstr>Example-Division</vt:lpstr>
      <vt:lpstr>Question Time-Division</vt:lpstr>
      <vt:lpstr>III. Join</vt:lpstr>
      <vt:lpstr>Join</vt:lpstr>
      <vt:lpstr>Types of Join operations: </vt:lpstr>
      <vt:lpstr>1. Theta Join/ Non-equi Join</vt:lpstr>
      <vt:lpstr>1. Theta Join/ Non-equi Join</vt:lpstr>
      <vt:lpstr>II. Natural join/Equi Join </vt:lpstr>
      <vt:lpstr>II. Natural join/Equi Join</vt:lpstr>
      <vt:lpstr>Natural Join-Example</vt:lpstr>
      <vt:lpstr>Natural Join-Example</vt:lpstr>
      <vt:lpstr>III. Outer Join</vt:lpstr>
      <vt:lpstr>Outer Join</vt:lpstr>
      <vt:lpstr>A. Left outer join </vt:lpstr>
      <vt:lpstr>Left outer join-Example </vt:lpstr>
      <vt:lpstr>B. Right Outer Join</vt:lpstr>
      <vt:lpstr>Right Outer Join</vt:lpstr>
      <vt:lpstr>C. Full Join</vt:lpstr>
      <vt:lpstr>Full Outer Join-Example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2023-09-28T09:07:22Z</dcterms:modified>
</cp:coreProperties>
</file>