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9"/>
  </p:notesMasterIdLst>
  <p:handoutMasterIdLst>
    <p:handoutMasterId r:id="rId30"/>
  </p:handoutMasterIdLst>
  <p:sldIdLst>
    <p:sldId id="256" r:id="rId2"/>
    <p:sldId id="311" r:id="rId3"/>
    <p:sldId id="335" r:id="rId4"/>
    <p:sldId id="314" r:id="rId5"/>
    <p:sldId id="315" r:id="rId6"/>
    <p:sldId id="336" r:id="rId7"/>
    <p:sldId id="337" r:id="rId8"/>
    <p:sldId id="338" r:id="rId9"/>
    <p:sldId id="316" r:id="rId10"/>
    <p:sldId id="329" r:id="rId11"/>
    <p:sldId id="330" r:id="rId12"/>
    <p:sldId id="331" r:id="rId13"/>
    <p:sldId id="332" r:id="rId14"/>
    <p:sldId id="333" r:id="rId15"/>
    <p:sldId id="318" r:id="rId16"/>
    <p:sldId id="319" r:id="rId17"/>
    <p:sldId id="322" r:id="rId18"/>
    <p:sldId id="323" r:id="rId19"/>
    <p:sldId id="324" r:id="rId20"/>
    <p:sldId id="325" r:id="rId21"/>
    <p:sldId id="326" r:id="rId22"/>
    <p:sldId id="327" r:id="rId23"/>
    <p:sldId id="328" r:id="rId24"/>
    <p:sldId id="320" r:id="rId25"/>
    <p:sldId id="334" r:id="rId26"/>
    <p:sldId id="339" r:id="rId27"/>
    <p:sldId id="293" r:id="rId2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549"/>
    <a:srgbClr val="FE9202"/>
    <a:srgbClr val="990099"/>
    <a:srgbClr val="007033"/>
    <a:srgbClr val="CC0099"/>
    <a:srgbClr val="C79E37"/>
    <a:srgbClr val="5EEC3C"/>
    <a:srgbClr val="6C1A00"/>
    <a:srgbClr val="202E54"/>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varScale="1">
        <p:scale>
          <a:sx n="93" d="100"/>
          <a:sy n="93" d="100"/>
        </p:scale>
        <p:origin x="750" y="66"/>
      </p:cViewPr>
      <p:guideLst>
        <p:guide orient="horz" pos="1620"/>
        <p:guide pos="2880"/>
      </p:guideLst>
    </p:cSldViewPr>
  </p:slideViewPr>
  <p:notesTextViewPr>
    <p:cViewPr>
      <p:scale>
        <a:sx n="1" d="1"/>
        <a:sy n="1" d="1"/>
      </p:scale>
      <p:origin x="0" y="0"/>
    </p:cViewPr>
  </p:notesTextViewPr>
  <p:notesViewPr>
    <p:cSldViewPr>
      <p:cViewPr varScale="1">
        <p:scale>
          <a:sx n="65" d="100"/>
          <a:sy n="65" d="100"/>
        </p:scale>
        <p:origin x="3154" y="67"/>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1F9FB99D-41E8-464C-A268-F009253FA9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F3C106C1-A278-4CDE-A5CA-BF57AC1FCF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8C46AE-D80C-41B8-9D6A-DB80D87570FC}" type="datetimeFigureOut">
              <a:rPr lang="en-IN" smtClean="0"/>
              <a:t>10-10-2023</a:t>
            </a:fld>
            <a:endParaRPr lang="en-IN"/>
          </a:p>
        </p:txBody>
      </p:sp>
      <p:sp>
        <p:nvSpPr>
          <p:cNvPr id="4" name="Footer Placeholder 3">
            <a:extLst>
              <a:ext uri="{FF2B5EF4-FFF2-40B4-BE49-F238E27FC236}">
                <a16:creationId xmlns:a16="http://schemas.microsoft.com/office/drawing/2014/main" xmlns="" id="{C123E369-7992-4C69-9B3B-43FD110AA2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3C6A9E23-D4A1-4F5F-B8B7-1C4719C4E1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AE779F-4EE3-423A-BC30-B0BE8DEC5884}" type="slidenum">
              <a:rPr lang="en-IN" smtClean="0"/>
              <a:t>‹#›</a:t>
            </a:fld>
            <a:endParaRPr lang="en-IN"/>
          </a:p>
        </p:txBody>
      </p:sp>
    </p:spTree>
    <p:extLst>
      <p:ext uri="{BB962C8B-B14F-4D97-AF65-F5344CB8AC3E}">
        <p14:creationId xmlns:p14="http://schemas.microsoft.com/office/powerpoint/2010/main" val="987793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10/10/2023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87716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029865"/>
            <a:ext cx="8231372" cy="1374345"/>
          </a:xfrm>
        </p:spPr>
        <p:txBody>
          <a:bodyPr>
            <a:normAutofit/>
          </a:bodyPr>
          <a:lstStyle>
            <a:lvl1pPr marL="0" indent="0" algn="r">
              <a:buNone/>
              <a:defRPr sz="2800" b="0" i="0">
                <a:solidFill>
                  <a:srgbClr val="6C1A00"/>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10/10/2023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6"/>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tx1"/>
                </a:solidFill>
                <a:latin typeface="Times New Roman" panose="02020603050405020304" pitchFamily="18" charset="0"/>
                <a:cs typeface="Times New Roman" panose="02020603050405020304" pitchFamily="18" charset="0"/>
              </a:defRPr>
            </a:lvl1pPr>
            <a:lvl2pPr algn="l">
              <a:defRPr>
                <a:solidFill>
                  <a:schemeClr val="tx1"/>
                </a:solidFill>
                <a:latin typeface="Times New Roman" panose="02020603050405020304" pitchFamily="18" charset="0"/>
                <a:cs typeface="Times New Roman" panose="02020603050405020304" pitchFamily="18" charset="0"/>
              </a:defRPr>
            </a:lvl2pPr>
            <a:lvl3pPr algn="l">
              <a:defRPr>
                <a:solidFill>
                  <a:schemeClr val="tx1"/>
                </a:solidFill>
                <a:latin typeface="Times New Roman" panose="02020603050405020304" pitchFamily="18" charset="0"/>
                <a:cs typeface="Times New Roman" panose="02020603050405020304" pitchFamily="18" charset="0"/>
              </a:defRPr>
            </a:lvl3pPr>
            <a:lvl4pPr algn="l">
              <a:defRPr>
                <a:solidFill>
                  <a:schemeClr val="tx1"/>
                </a:solidFill>
                <a:latin typeface="Times New Roman" panose="02020603050405020304" pitchFamily="18" charset="0"/>
                <a:cs typeface="Times New Roman" panose="02020603050405020304" pitchFamily="18" charset="0"/>
              </a:defRPr>
            </a:lvl4pPr>
            <a:lvl5pPr algn="l">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09" cy="725349"/>
          </a:xfrm>
        </p:spPr>
        <p:txBody>
          <a:bodyPr>
            <a:normAutofit/>
          </a:bodyPr>
          <a:lstStyle>
            <a:lvl1pPr algn="l">
              <a:defRPr sz="360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5" y="1197405"/>
            <a:ext cx="6413609" cy="3511061"/>
          </a:xfrm>
        </p:spPr>
        <p:txBody>
          <a:bodyPr/>
          <a:lstStyle>
            <a:lvl1pPr>
              <a:defRPr sz="2800">
                <a:solidFill>
                  <a:schemeClr val="tx1"/>
                </a:solidFill>
                <a:latin typeface="Times New Roman" panose="02020603050405020304" pitchFamily="18" charset="0"/>
                <a:cs typeface="Times New Roman" panose="02020603050405020304" pitchFamily="18" charset="0"/>
              </a:defRPr>
            </a:lvl1pPr>
            <a:lvl2pPr>
              <a:defRPr>
                <a:solidFill>
                  <a:schemeClr val="tx1"/>
                </a:solidFill>
                <a:latin typeface="Times New Roman" panose="02020603050405020304" pitchFamily="18" charset="0"/>
                <a:cs typeface="Times New Roman" panose="02020603050405020304" pitchFamily="18" charset="0"/>
              </a:defRPr>
            </a:lvl2pPr>
            <a:lvl3pPr>
              <a:defRPr>
                <a:solidFill>
                  <a:schemeClr val="tx1"/>
                </a:solidFill>
                <a:latin typeface="Times New Roman" panose="02020603050405020304" pitchFamily="18" charset="0"/>
                <a:cs typeface="Times New Roman" panose="02020603050405020304" pitchFamily="18" charset="0"/>
              </a:defRPr>
            </a:lvl3pPr>
            <a:lvl4pPr>
              <a:defRPr>
                <a:solidFill>
                  <a:schemeClr val="tx1"/>
                </a:solidFill>
                <a:latin typeface="Times New Roman" panose="02020603050405020304" pitchFamily="18" charset="0"/>
                <a:cs typeface="Times New Roman" panose="02020603050405020304" pitchFamily="18" charset="0"/>
              </a:defRPr>
            </a:lvl4pPr>
            <a:lvl5pPr>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10/10/2023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10/10/2023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7160"/>
            <a:ext cx="7778805" cy="1374345"/>
          </a:xfrm>
        </p:spPr>
        <p:txBody>
          <a:bodyPr>
            <a:normAutofit/>
          </a:bodyPr>
          <a:lstStyle/>
          <a:p>
            <a:r>
              <a:rPr lang="en-US" dirty="0"/>
              <a:t> </a:t>
            </a:r>
            <a:br>
              <a:rPr lang="en-US" dirty="0"/>
            </a:br>
            <a:r>
              <a:rPr lang="en-US" dirty="0">
                <a:solidFill>
                  <a:schemeClr val="tx2">
                    <a:lumMod val="75000"/>
                  </a:schemeClr>
                </a:solidFill>
                <a:latin typeface="Times New Roman" panose="02020603050405020304" pitchFamily="18" charset="0"/>
                <a:cs typeface="Times New Roman" panose="02020603050405020304" pitchFamily="18" charset="0"/>
              </a:rPr>
              <a:t>Normalization </a:t>
            </a:r>
          </a:p>
        </p:txBody>
      </p:sp>
      <p:sp>
        <p:nvSpPr>
          <p:cNvPr id="3" name="Subtitle 2"/>
          <p:cNvSpPr>
            <a:spLocks noGrp="1"/>
          </p:cNvSpPr>
          <p:nvPr>
            <p:ph type="subTitle" idx="1"/>
          </p:nvPr>
        </p:nvSpPr>
        <p:spPr/>
        <p:txBody>
          <a:bodyPr/>
          <a:lstStyle/>
          <a:p>
            <a:endParaRPr lang="en-US" dirty="0"/>
          </a:p>
          <a:p>
            <a:r>
              <a:rPr lang="en-US" dirty="0" smtClean="0"/>
              <a:t>12</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Anomalies</a:t>
            </a:r>
            <a:endParaRPr lang="en-IN"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a:t>If a database design is not perfect, it may contain anomalies, which are like a bad dream for any database administrator. Managing a database with anomalies is next to impossible.</a:t>
            </a:r>
          </a:p>
          <a:p>
            <a:pPr marL="0" indent="0" algn="just">
              <a:buNone/>
            </a:pPr>
            <a:r>
              <a:rPr lang="en-US" b="1" dirty="0"/>
              <a:t>Update anomalies</a:t>
            </a:r>
            <a:r>
              <a:rPr lang="en-US" dirty="0"/>
              <a:t> − </a:t>
            </a:r>
            <a:r>
              <a:rPr lang="en-US" dirty="0">
                <a:solidFill>
                  <a:srgbClr val="990099"/>
                </a:solidFill>
              </a:rPr>
              <a:t>If data items are scattered and are not linked to each other properly, then it could lead to strange situations. For example, when we try to update one data item having its copies scattered over several places, a few instances get updated properly while a few others are left with old values. Such instances leave the database in an inconsistent state.</a:t>
            </a:r>
          </a:p>
          <a:p>
            <a:pPr algn="just"/>
            <a:endParaRPr lang="en-IN" dirty="0"/>
          </a:p>
        </p:txBody>
      </p:sp>
    </p:spTree>
    <p:extLst>
      <p:ext uri="{BB962C8B-B14F-4D97-AF65-F5344CB8AC3E}">
        <p14:creationId xmlns:p14="http://schemas.microsoft.com/office/powerpoint/2010/main" val="688265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Anomalies</a:t>
            </a:r>
            <a:endParaRPr lang="en-IN" dirty="0"/>
          </a:p>
        </p:txBody>
      </p:sp>
      <p:sp>
        <p:nvSpPr>
          <p:cNvPr id="3" name="Content Placeholder 2"/>
          <p:cNvSpPr>
            <a:spLocks noGrp="1"/>
          </p:cNvSpPr>
          <p:nvPr>
            <p:ph idx="1"/>
          </p:nvPr>
        </p:nvSpPr>
        <p:spPr/>
        <p:txBody>
          <a:bodyPr/>
          <a:lstStyle/>
          <a:p>
            <a:pPr algn="just"/>
            <a:r>
              <a:rPr lang="en-US" b="1" dirty="0"/>
              <a:t>Deletion anomalies</a:t>
            </a:r>
            <a:r>
              <a:rPr lang="en-US" dirty="0"/>
              <a:t> − </a:t>
            </a:r>
            <a:r>
              <a:rPr lang="en-US" dirty="0">
                <a:solidFill>
                  <a:srgbClr val="FE9202"/>
                </a:solidFill>
              </a:rPr>
              <a:t>We tried to delete a record, but parts of it was left undeleted because of unawareness, the data is also saved somewhere else.</a:t>
            </a:r>
          </a:p>
          <a:p>
            <a:pPr algn="just"/>
            <a:r>
              <a:rPr lang="en-US" b="1" dirty="0"/>
              <a:t>Insert anomalies</a:t>
            </a:r>
            <a:r>
              <a:rPr lang="en-US" dirty="0"/>
              <a:t> − </a:t>
            </a:r>
            <a:r>
              <a:rPr lang="en-US" dirty="0">
                <a:solidFill>
                  <a:srgbClr val="00B050"/>
                </a:solidFill>
              </a:rPr>
              <a:t>We tried to insert data in a record that does not exist at all.</a:t>
            </a:r>
          </a:p>
          <a:p>
            <a:pPr algn="just"/>
            <a:r>
              <a:rPr lang="en-US" dirty="0">
                <a:solidFill>
                  <a:srgbClr val="FF2549"/>
                </a:solidFill>
              </a:rPr>
              <a:t>Normalization is a method to remove all these anomalies and bring the database to a consistent state.</a:t>
            </a:r>
          </a:p>
          <a:p>
            <a:pPr algn="just"/>
            <a:endParaRPr lang="en-IN" dirty="0"/>
          </a:p>
        </p:txBody>
      </p:sp>
    </p:spTree>
    <p:extLst>
      <p:ext uri="{BB962C8B-B14F-4D97-AF65-F5344CB8AC3E}">
        <p14:creationId xmlns:p14="http://schemas.microsoft.com/office/powerpoint/2010/main" val="290628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down)">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ircle(in)">
                                      <p:cBhvr>
                                        <p:cTn id="18"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Anomalies example</a:t>
            </a:r>
            <a:endParaRPr lang="en-IN" dirty="0"/>
          </a:p>
        </p:txBody>
      </p:sp>
      <p:sp>
        <p:nvSpPr>
          <p:cNvPr id="3" name="Content Placeholder 2"/>
          <p:cNvSpPr>
            <a:spLocks noGrp="1"/>
          </p:cNvSpPr>
          <p:nvPr>
            <p:ph idx="1"/>
          </p:nvPr>
        </p:nvSpPr>
        <p:spPr/>
        <p:txBody>
          <a:bodyPr>
            <a:normAutofit/>
          </a:bodyPr>
          <a:lstStyle/>
          <a:p>
            <a:pPr marL="0" indent="0" algn="just">
              <a:buNone/>
            </a:pPr>
            <a:r>
              <a:rPr lang="en-US" sz="1600" b="1" dirty="0"/>
              <a:t>Example</a:t>
            </a:r>
            <a:r>
              <a:rPr lang="en-US" sz="1600" dirty="0"/>
              <a:t>: Suppose a manufacturing company stores the employee details in a table named employee that has four attributes: </a:t>
            </a:r>
            <a:r>
              <a:rPr lang="en-US" sz="1600" dirty="0" err="1"/>
              <a:t>emp_id</a:t>
            </a:r>
            <a:r>
              <a:rPr lang="en-US" sz="1600" dirty="0"/>
              <a:t> for storing employee’s id, </a:t>
            </a:r>
            <a:r>
              <a:rPr lang="en-US" sz="1600" dirty="0" err="1"/>
              <a:t>emp_name</a:t>
            </a:r>
            <a:r>
              <a:rPr lang="en-US" sz="1600" dirty="0"/>
              <a:t> for storing employee’s name, </a:t>
            </a:r>
            <a:r>
              <a:rPr lang="en-US" sz="1600" dirty="0" err="1"/>
              <a:t>emp_address</a:t>
            </a:r>
            <a:r>
              <a:rPr lang="en-US" sz="1600" dirty="0"/>
              <a:t> for storing employee’s address and </a:t>
            </a:r>
            <a:r>
              <a:rPr lang="en-US" sz="1600" dirty="0" err="1"/>
              <a:t>emp_dept</a:t>
            </a:r>
            <a:r>
              <a:rPr lang="en-US" sz="1600" dirty="0"/>
              <a:t> for storing the department details in which the employee works</a:t>
            </a:r>
            <a:r>
              <a:rPr lang="en-US" sz="1600" dirty="0" smtClean="0"/>
              <a:t>.</a:t>
            </a:r>
          </a:p>
          <a:p>
            <a:pPr marL="0" indent="0" algn="just">
              <a:buNone/>
            </a:pPr>
            <a:endParaRPr lang="en-IN" sz="1600" dirty="0"/>
          </a:p>
        </p:txBody>
      </p:sp>
      <p:graphicFrame>
        <p:nvGraphicFramePr>
          <p:cNvPr id="4" name="Table 3"/>
          <p:cNvGraphicFramePr>
            <a:graphicFrameLocks noGrp="1"/>
          </p:cNvGraphicFramePr>
          <p:nvPr>
            <p:extLst>
              <p:ext uri="{D42A27DB-BD31-4B8C-83A1-F6EECF244321}">
                <p14:modId xmlns:p14="http://schemas.microsoft.com/office/powerpoint/2010/main" val="3365254632"/>
              </p:ext>
            </p:extLst>
          </p:nvPr>
        </p:nvGraphicFramePr>
        <p:xfrm>
          <a:off x="1212490" y="2530603"/>
          <a:ext cx="6943724" cy="2331720"/>
        </p:xfrm>
        <a:graphic>
          <a:graphicData uri="http://schemas.openxmlformats.org/drawingml/2006/table">
            <a:tbl>
              <a:tblPr/>
              <a:tblGrid>
                <a:gridCol w="1735931"/>
                <a:gridCol w="1735931"/>
                <a:gridCol w="1735931"/>
                <a:gridCol w="1735931"/>
              </a:tblGrid>
              <a:tr h="0">
                <a:tc>
                  <a:txBody>
                    <a:bodyPr/>
                    <a:lstStyle/>
                    <a:p>
                      <a:pPr algn="l"/>
                      <a:r>
                        <a:rPr lang="en-IN">
                          <a:effectLst/>
                        </a:rPr>
                        <a:t>emp_id</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C79E37"/>
                    </a:solidFill>
                  </a:tcPr>
                </a:tc>
                <a:tc>
                  <a:txBody>
                    <a:bodyPr/>
                    <a:lstStyle/>
                    <a:p>
                      <a:pPr algn="l"/>
                      <a:r>
                        <a:rPr lang="en-IN">
                          <a:effectLst/>
                        </a:rPr>
                        <a:t>emp_name</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C79E37"/>
                    </a:solidFill>
                  </a:tcPr>
                </a:tc>
                <a:tc>
                  <a:txBody>
                    <a:bodyPr/>
                    <a:lstStyle/>
                    <a:p>
                      <a:pPr algn="l"/>
                      <a:r>
                        <a:rPr lang="en-IN">
                          <a:effectLst/>
                        </a:rPr>
                        <a:t>emp_address</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C79E37"/>
                    </a:solidFill>
                  </a:tcPr>
                </a:tc>
                <a:tc>
                  <a:txBody>
                    <a:bodyPr/>
                    <a:lstStyle/>
                    <a:p>
                      <a:pPr algn="l"/>
                      <a:r>
                        <a:rPr lang="en-IN">
                          <a:effectLst/>
                        </a:rPr>
                        <a:t>emp_dept</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C79E37"/>
                    </a:solidFill>
                  </a:tcPr>
                </a:tc>
              </a:tr>
              <a:tr h="0">
                <a:tc>
                  <a:txBody>
                    <a:bodyPr/>
                    <a:lstStyle/>
                    <a:p>
                      <a:pPr algn="l"/>
                      <a:r>
                        <a:rPr lang="en-IN">
                          <a:effectLst/>
                        </a:rPr>
                        <a:t>101</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C79E37"/>
                    </a:solidFill>
                  </a:tcPr>
                </a:tc>
                <a:tc>
                  <a:txBody>
                    <a:bodyPr/>
                    <a:lstStyle/>
                    <a:p>
                      <a:pPr algn="l"/>
                      <a:r>
                        <a:rPr lang="en-IN">
                          <a:effectLst/>
                        </a:rPr>
                        <a:t>Rick</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C79E37"/>
                    </a:solidFill>
                  </a:tcPr>
                </a:tc>
                <a:tc>
                  <a:txBody>
                    <a:bodyPr/>
                    <a:lstStyle/>
                    <a:p>
                      <a:pPr algn="l"/>
                      <a:r>
                        <a:rPr lang="en-IN">
                          <a:effectLst/>
                        </a:rPr>
                        <a:t>Delhi</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C79E37"/>
                    </a:solidFill>
                  </a:tcPr>
                </a:tc>
                <a:tc>
                  <a:txBody>
                    <a:bodyPr/>
                    <a:lstStyle/>
                    <a:p>
                      <a:pPr algn="l"/>
                      <a:r>
                        <a:rPr lang="en-IN">
                          <a:effectLst/>
                        </a:rPr>
                        <a:t>D001</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C79E37"/>
                    </a:solidFill>
                  </a:tcPr>
                </a:tc>
              </a:tr>
              <a:tr h="0">
                <a:tc>
                  <a:txBody>
                    <a:bodyPr/>
                    <a:lstStyle/>
                    <a:p>
                      <a:pPr algn="l"/>
                      <a:r>
                        <a:rPr lang="en-IN">
                          <a:effectLst/>
                        </a:rPr>
                        <a:t>101</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C79E37"/>
                    </a:solidFill>
                  </a:tcPr>
                </a:tc>
                <a:tc>
                  <a:txBody>
                    <a:bodyPr/>
                    <a:lstStyle/>
                    <a:p>
                      <a:pPr algn="l"/>
                      <a:r>
                        <a:rPr lang="en-IN">
                          <a:effectLst/>
                        </a:rPr>
                        <a:t>Rick</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C79E37"/>
                    </a:solidFill>
                  </a:tcPr>
                </a:tc>
                <a:tc>
                  <a:txBody>
                    <a:bodyPr/>
                    <a:lstStyle/>
                    <a:p>
                      <a:pPr algn="l"/>
                      <a:r>
                        <a:rPr lang="en-IN">
                          <a:effectLst/>
                        </a:rPr>
                        <a:t>Delhi</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C79E37"/>
                    </a:solidFill>
                  </a:tcPr>
                </a:tc>
                <a:tc>
                  <a:txBody>
                    <a:bodyPr/>
                    <a:lstStyle/>
                    <a:p>
                      <a:pPr algn="l"/>
                      <a:r>
                        <a:rPr lang="en-IN">
                          <a:effectLst/>
                        </a:rPr>
                        <a:t>D002</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C79E37"/>
                    </a:solidFill>
                  </a:tcPr>
                </a:tc>
              </a:tr>
              <a:tr h="0">
                <a:tc>
                  <a:txBody>
                    <a:bodyPr/>
                    <a:lstStyle/>
                    <a:p>
                      <a:pPr algn="l"/>
                      <a:r>
                        <a:rPr lang="en-IN">
                          <a:effectLst/>
                        </a:rPr>
                        <a:t>123</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C79E37"/>
                    </a:solidFill>
                  </a:tcPr>
                </a:tc>
                <a:tc>
                  <a:txBody>
                    <a:bodyPr/>
                    <a:lstStyle/>
                    <a:p>
                      <a:pPr algn="l"/>
                      <a:r>
                        <a:rPr lang="en-IN">
                          <a:effectLst/>
                        </a:rPr>
                        <a:t>Maggie</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C79E37"/>
                    </a:solidFill>
                  </a:tcPr>
                </a:tc>
                <a:tc>
                  <a:txBody>
                    <a:bodyPr/>
                    <a:lstStyle/>
                    <a:p>
                      <a:pPr algn="l"/>
                      <a:r>
                        <a:rPr lang="en-IN">
                          <a:effectLst/>
                        </a:rPr>
                        <a:t>Agra</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C79E37"/>
                    </a:solidFill>
                  </a:tcPr>
                </a:tc>
                <a:tc>
                  <a:txBody>
                    <a:bodyPr/>
                    <a:lstStyle/>
                    <a:p>
                      <a:pPr algn="l"/>
                      <a:r>
                        <a:rPr lang="en-IN">
                          <a:effectLst/>
                        </a:rPr>
                        <a:t>D890</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C79E37"/>
                    </a:solidFill>
                  </a:tcPr>
                </a:tc>
              </a:tr>
              <a:tr h="0">
                <a:tc>
                  <a:txBody>
                    <a:bodyPr/>
                    <a:lstStyle/>
                    <a:p>
                      <a:pPr algn="l"/>
                      <a:r>
                        <a:rPr lang="en-IN">
                          <a:effectLst/>
                        </a:rPr>
                        <a:t>166</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C79E37"/>
                    </a:solidFill>
                  </a:tcPr>
                </a:tc>
                <a:tc>
                  <a:txBody>
                    <a:bodyPr/>
                    <a:lstStyle/>
                    <a:p>
                      <a:pPr algn="l"/>
                      <a:r>
                        <a:rPr lang="en-IN">
                          <a:effectLst/>
                        </a:rPr>
                        <a:t>Glenn</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C79E37"/>
                    </a:solidFill>
                  </a:tcPr>
                </a:tc>
                <a:tc>
                  <a:txBody>
                    <a:bodyPr/>
                    <a:lstStyle/>
                    <a:p>
                      <a:pPr algn="l"/>
                      <a:r>
                        <a:rPr lang="en-IN">
                          <a:effectLst/>
                        </a:rPr>
                        <a:t>Chennai</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C79E37"/>
                    </a:solidFill>
                  </a:tcPr>
                </a:tc>
                <a:tc>
                  <a:txBody>
                    <a:bodyPr/>
                    <a:lstStyle/>
                    <a:p>
                      <a:pPr algn="l"/>
                      <a:r>
                        <a:rPr lang="en-IN">
                          <a:effectLst/>
                        </a:rPr>
                        <a:t>D900</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C79E37"/>
                    </a:solidFill>
                  </a:tcPr>
                </a:tc>
              </a:tr>
              <a:tr h="0">
                <a:tc>
                  <a:txBody>
                    <a:bodyPr/>
                    <a:lstStyle/>
                    <a:p>
                      <a:pPr algn="l"/>
                      <a:r>
                        <a:rPr lang="en-IN">
                          <a:effectLst/>
                        </a:rPr>
                        <a:t>166</a:t>
                      </a:r>
                    </a:p>
                  </a:txBody>
                  <a:tcPr marT="57150" marB="57150" anchor="ctr">
                    <a:lnL>
                      <a:noFill/>
                    </a:lnL>
                    <a:lnR>
                      <a:noFill/>
                    </a:lnR>
                    <a:lnT w="9525" cap="flat" cmpd="sng" algn="ctr">
                      <a:solidFill>
                        <a:srgbClr val="DDDDDD"/>
                      </a:solidFill>
                      <a:prstDash val="solid"/>
                      <a:round/>
                      <a:headEnd type="none" w="med" len="med"/>
                      <a:tailEnd type="none" w="med" len="med"/>
                    </a:lnT>
                    <a:lnB>
                      <a:noFill/>
                    </a:lnB>
                    <a:solidFill>
                      <a:srgbClr val="C79E37"/>
                    </a:solidFill>
                  </a:tcPr>
                </a:tc>
                <a:tc>
                  <a:txBody>
                    <a:bodyPr/>
                    <a:lstStyle/>
                    <a:p>
                      <a:pPr algn="l"/>
                      <a:r>
                        <a:rPr lang="en-IN">
                          <a:effectLst/>
                        </a:rPr>
                        <a:t>Glenn</a:t>
                      </a:r>
                    </a:p>
                  </a:txBody>
                  <a:tcPr marT="57150" marB="57150" anchor="ctr">
                    <a:lnL>
                      <a:noFill/>
                    </a:lnL>
                    <a:lnR>
                      <a:noFill/>
                    </a:lnR>
                    <a:lnT w="9525" cap="flat" cmpd="sng" algn="ctr">
                      <a:solidFill>
                        <a:srgbClr val="DDDDDD"/>
                      </a:solidFill>
                      <a:prstDash val="solid"/>
                      <a:round/>
                      <a:headEnd type="none" w="med" len="med"/>
                      <a:tailEnd type="none" w="med" len="med"/>
                    </a:lnT>
                    <a:lnB>
                      <a:noFill/>
                    </a:lnB>
                    <a:solidFill>
                      <a:srgbClr val="C79E37"/>
                    </a:solidFill>
                  </a:tcPr>
                </a:tc>
                <a:tc>
                  <a:txBody>
                    <a:bodyPr/>
                    <a:lstStyle/>
                    <a:p>
                      <a:pPr algn="l"/>
                      <a:r>
                        <a:rPr lang="en-IN">
                          <a:effectLst/>
                        </a:rPr>
                        <a:t>Chennai</a:t>
                      </a:r>
                    </a:p>
                  </a:txBody>
                  <a:tcPr marT="57150" marB="57150" anchor="ctr">
                    <a:lnL>
                      <a:noFill/>
                    </a:lnL>
                    <a:lnR>
                      <a:noFill/>
                    </a:lnR>
                    <a:lnT w="9525" cap="flat" cmpd="sng" algn="ctr">
                      <a:solidFill>
                        <a:srgbClr val="DDDDDD"/>
                      </a:solidFill>
                      <a:prstDash val="solid"/>
                      <a:round/>
                      <a:headEnd type="none" w="med" len="med"/>
                      <a:tailEnd type="none" w="med" len="med"/>
                    </a:lnT>
                    <a:lnB>
                      <a:noFill/>
                    </a:lnB>
                    <a:solidFill>
                      <a:srgbClr val="C79E37"/>
                    </a:solidFill>
                  </a:tcPr>
                </a:tc>
                <a:tc>
                  <a:txBody>
                    <a:bodyPr/>
                    <a:lstStyle/>
                    <a:p>
                      <a:pPr algn="l"/>
                      <a:r>
                        <a:rPr lang="en-IN" dirty="0">
                          <a:effectLst/>
                        </a:rPr>
                        <a:t>D004</a:t>
                      </a:r>
                    </a:p>
                  </a:txBody>
                  <a:tcPr marT="57150" marB="57150" anchor="ctr">
                    <a:lnL>
                      <a:noFill/>
                    </a:lnL>
                    <a:lnR>
                      <a:noFill/>
                    </a:lnR>
                    <a:lnT w="9525" cap="flat" cmpd="sng" algn="ctr">
                      <a:solidFill>
                        <a:srgbClr val="DDDDDD"/>
                      </a:solidFill>
                      <a:prstDash val="solid"/>
                      <a:round/>
                      <a:headEnd type="none" w="med" len="med"/>
                      <a:tailEnd type="none" w="med" len="med"/>
                    </a:lnT>
                    <a:lnB>
                      <a:noFill/>
                    </a:lnB>
                    <a:solidFill>
                      <a:srgbClr val="C79E37"/>
                    </a:solidFill>
                  </a:tcPr>
                </a:tc>
              </a:tr>
            </a:tbl>
          </a:graphicData>
        </a:graphic>
      </p:graphicFrame>
    </p:spTree>
    <p:extLst>
      <p:ext uri="{BB962C8B-B14F-4D97-AF65-F5344CB8AC3E}">
        <p14:creationId xmlns:p14="http://schemas.microsoft.com/office/powerpoint/2010/main" val="39436129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Anomalies example</a:t>
            </a:r>
            <a:endParaRPr lang="en-IN" dirty="0"/>
          </a:p>
        </p:txBody>
      </p:sp>
      <p:sp>
        <p:nvSpPr>
          <p:cNvPr id="3" name="Content Placeholder 2"/>
          <p:cNvSpPr>
            <a:spLocks noGrp="1"/>
          </p:cNvSpPr>
          <p:nvPr>
            <p:ph idx="1"/>
          </p:nvPr>
        </p:nvSpPr>
        <p:spPr/>
        <p:txBody>
          <a:bodyPr>
            <a:normAutofit fontScale="92500"/>
          </a:bodyPr>
          <a:lstStyle/>
          <a:p>
            <a:pPr marL="0" indent="0" algn="just">
              <a:buNone/>
            </a:pPr>
            <a:r>
              <a:rPr lang="en-US" b="1" dirty="0"/>
              <a:t>Update anomaly</a:t>
            </a:r>
            <a:r>
              <a:rPr lang="en-US" dirty="0"/>
              <a:t>: In the above table we have two rows for employee Rick as he belongs to two departments of the company. If we want to update the address of Rick then we have to update the same in two rows or the data will become inconsistent. If somehow, the correct address gets updated in one department but not in other then as per the database, Rick would be having two different addresses, which is not correct and would lead to inconsistent data.</a:t>
            </a:r>
            <a:endParaRPr lang="en-IN" dirty="0"/>
          </a:p>
        </p:txBody>
      </p:sp>
    </p:spTree>
    <p:extLst>
      <p:ext uri="{BB962C8B-B14F-4D97-AF65-F5344CB8AC3E}">
        <p14:creationId xmlns:p14="http://schemas.microsoft.com/office/powerpoint/2010/main" val="28981212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Anomalies example</a:t>
            </a:r>
            <a:endParaRPr lang="en-IN" dirty="0"/>
          </a:p>
        </p:txBody>
      </p:sp>
      <p:sp>
        <p:nvSpPr>
          <p:cNvPr id="3" name="Content Placeholder 2"/>
          <p:cNvSpPr>
            <a:spLocks noGrp="1"/>
          </p:cNvSpPr>
          <p:nvPr>
            <p:ph idx="1"/>
          </p:nvPr>
        </p:nvSpPr>
        <p:spPr/>
        <p:txBody>
          <a:bodyPr>
            <a:normAutofit fontScale="85000" lnSpcReduction="20000"/>
          </a:bodyPr>
          <a:lstStyle/>
          <a:p>
            <a:r>
              <a:rPr lang="en-US" b="1" dirty="0"/>
              <a:t>Insert anomaly</a:t>
            </a:r>
            <a:r>
              <a:rPr lang="en-US" dirty="0"/>
              <a:t>: Suppose a new employee joins the company, who is under training and currently not assigned to any department then we would not be able to insert the data into the table if </a:t>
            </a:r>
            <a:r>
              <a:rPr lang="en-US" dirty="0" err="1"/>
              <a:t>emp_dept</a:t>
            </a:r>
            <a:r>
              <a:rPr lang="en-US" dirty="0"/>
              <a:t> field doesn’t allow nulls.</a:t>
            </a:r>
          </a:p>
          <a:p>
            <a:r>
              <a:rPr lang="en-US" b="1" dirty="0"/>
              <a:t>Delete anomaly</a:t>
            </a:r>
            <a:r>
              <a:rPr lang="en-US" dirty="0"/>
              <a:t>: Suppose, if at a point of time the company closes the department D890 then deleting the rows that are having </a:t>
            </a:r>
            <a:r>
              <a:rPr lang="en-US" dirty="0" err="1"/>
              <a:t>emp_dept</a:t>
            </a:r>
            <a:r>
              <a:rPr lang="en-US" dirty="0"/>
              <a:t> as D890 would also delete the information of employee Maggie since she is assigned only to this department.</a:t>
            </a:r>
          </a:p>
          <a:p>
            <a:pPr marL="0" indent="0">
              <a:buNone/>
            </a:pPr>
            <a:r>
              <a:rPr lang="en-US" b="1" i="1" dirty="0">
                <a:solidFill>
                  <a:srgbClr val="7030A0"/>
                </a:solidFill>
              </a:rPr>
              <a:t>To overcome these anomalies we need to normalize the data.</a:t>
            </a:r>
          </a:p>
          <a:p>
            <a:endParaRPr lang="en-IN" dirty="0"/>
          </a:p>
        </p:txBody>
      </p:sp>
    </p:spTree>
    <p:extLst>
      <p:ext uri="{BB962C8B-B14F-4D97-AF65-F5344CB8AC3E}">
        <p14:creationId xmlns:p14="http://schemas.microsoft.com/office/powerpoint/2010/main" val="3297085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C5ABC-64E9-48E1-A39E-5E1FE87EB8D4}"/>
              </a:ext>
            </a:extLst>
          </p:cNvPr>
          <p:cNvSpPr>
            <a:spLocks noGrp="1"/>
          </p:cNvSpPr>
          <p:nvPr>
            <p:ph type="title"/>
          </p:nvPr>
        </p:nvSpPr>
        <p:spPr>
          <a:xfrm>
            <a:off x="296260" y="128470"/>
            <a:ext cx="8246070" cy="763526"/>
          </a:xfrm>
        </p:spPr>
        <p:txBody>
          <a:bodyPr>
            <a:normAutofit/>
          </a:bodyPr>
          <a:lstStyle/>
          <a:p>
            <a:r>
              <a:rPr lang="en-US" dirty="0">
                <a:solidFill>
                  <a:schemeClr val="tx2">
                    <a:lumMod val="75000"/>
                  </a:schemeClr>
                </a:solidFill>
              </a:rPr>
              <a:t>Need of Normalization</a:t>
            </a:r>
          </a:p>
        </p:txBody>
      </p:sp>
      <p:graphicFrame>
        <p:nvGraphicFramePr>
          <p:cNvPr id="3" name="Table 3">
            <a:extLst>
              <a:ext uri="{FF2B5EF4-FFF2-40B4-BE49-F238E27FC236}">
                <a16:creationId xmlns:a16="http://schemas.microsoft.com/office/drawing/2014/main" xmlns="" id="{512171D1-73A0-403F-9BD4-436023EE8CD7}"/>
              </a:ext>
            </a:extLst>
          </p:cNvPr>
          <p:cNvGraphicFramePr>
            <a:graphicFrameLocks noGrp="1"/>
          </p:cNvGraphicFramePr>
          <p:nvPr>
            <p:ph idx="1"/>
            <p:extLst>
              <p:ext uri="{D42A27DB-BD31-4B8C-83A1-F6EECF244321}">
                <p14:modId xmlns:p14="http://schemas.microsoft.com/office/powerpoint/2010/main" val="611668328"/>
              </p:ext>
            </p:extLst>
          </p:nvPr>
        </p:nvGraphicFramePr>
        <p:xfrm>
          <a:off x="449263" y="1808225"/>
          <a:ext cx="8245468" cy="2438400"/>
        </p:xfrm>
        <a:graphic>
          <a:graphicData uri="http://schemas.openxmlformats.org/drawingml/2006/table">
            <a:tbl>
              <a:tblPr firstRow="1" bandRow="1">
                <a:tableStyleId>{5C22544A-7EE6-4342-B048-85BDC9FD1C3A}</a:tableStyleId>
              </a:tblPr>
              <a:tblGrid>
                <a:gridCol w="1177924">
                  <a:extLst>
                    <a:ext uri="{9D8B030D-6E8A-4147-A177-3AD203B41FA5}">
                      <a16:colId xmlns:a16="http://schemas.microsoft.com/office/drawing/2014/main" xmlns="" val="2832321577"/>
                    </a:ext>
                  </a:extLst>
                </a:gridCol>
                <a:gridCol w="1177924">
                  <a:extLst>
                    <a:ext uri="{9D8B030D-6E8A-4147-A177-3AD203B41FA5}">
                      <a16:colId xmlns:a16="http://schemas.microsoft.com/office/drawing/2014/main" xmlns="" val="3888282499"/>
                    </a:ext>
                  </a:extLst>
                </a:gridCol>
                <a:gridCol w="1177924">
                  <a:extLst>
                    <a:ext uri="{9D8B030D-6E8A-4147-A177-3AD203B41FA5}">
                      <a16:colId xmlns:a16="http://schemas.microsoft.com/office/drawing/2014/main" xmlns="" val="1344602510"/>
                    </a:ext>
                  </a:extLst>
                </a:gridCol>
                <a:gridCol w="1177924">
                  <a:extLst>
                    <a:ext uri="{9D8B030D-6E8A-4147-A177-3AD203B41FA5}">
                      <a16:colId xmlns:a16="http://schemas.microsoft.com/office/drawing/2014/main" xmlns="" val="741110"/>
                    </a:ext>
                  </a:extLst>
                </a:gridCol>
                <a:gridCol w="1177924">
                  <a:extLst>
                    <a:ext uri="{9D8B030D-6E8A-4147-A177-3AD203B41FA5}">
                      <a16:colId xmlns:a16="http://schemas.microsoft.com/office/drawing/2014/main" xmlns="" val="4177765942"/>
                    </a:ext>
                  </a:extLst>
                </a:gridCol>
                <a:gridCol w="1177924">
                  <a:extLst>
                    <a:ext uri="{9D8B030D-6E8A-4147-A177-3AD203B41FA5}">
                      <a16:colId xmlns:a16="http://schemas.microsoft.com/office/drawing/2014/main" xmlns="" val="3719223188"/>
                    </a:ext>
                  </a:extLst>
                </a:gridCol>
                <a:gridCol w="1177924">
                  <a:extLst>
                    <a:ext uri="{9D8B030D-6E8A-4147-A177-3AD203B41FA5}">
                      <a16:colId xmlns:a16="http://schemas.microsoft.com/office/drawing/2014/main" xmlns="" val="3770986884"/>
                    </a:ext>
                  </a:extLst>
                </a:gridCol>
              </a:tblGrid>
              <a:tr h="0">
                <a:tc>
                  <a:txBody>
                    <a:bodyPr/>
                    <a:lstStyle/>
                    <a:p>
                      <a:r>
                        <a:rPr lang="en-US" sz="1400" dirty="0">
                          <a:latin typeface="Times New Roman" panose="02020603050405020304" pitchFamily="18" charset="0"/>
                          <a:cs typeface="Times New Roman" panose="02020603050405020304" pitchFamily="18" charset="0"/>
                        </a:rPr>
                        <a:t>SID</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Sname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CID</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CName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FID</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FName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FCity</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323345933"/>
                  </a:ext>
                </a:extLst>
              </a:tr>
              <a:tr h="214275">
                <a:tc>
                  <a:txBody>
                    <a:bodyPr/>
                    <a:lstStyle/>
                    <a:p>
                      <a:r>
                        <a:rPr lang="en-US" sz="1400" dirty="0">
                          <a:latin typeface="Times New Roman" panose="02020603050405020304" pitchFamily="18" charset="0"/>
                          <a:cs typeface="Times New Roman" panose="02020603050405020304" pitchFamily="18" charset="0"/>
                        </a:rPr>
                        <a:t>101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Pushkar</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C101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F101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Ajit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Chandigarh</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796524977"/>
                  </a:ext>
                </a:extLst>
              </a:tr>
              <a:tr h="123140">
                <a:tc>
                  <a:txBody>
                    <a:bodyPr/>
                    <a:lstStyle/>
                    <a:p>
                      <a:r>
                        <a:rPr lang="en-US" sz="1400" dirty="0">
                          <a:latin typeface="Times New Roman" panose="02020603050405020304" pitchFamily="18" charset="0"/>
                          <a:cs typeface="Times New Roman" panose="02020603050405020304" pitchFamily="18" charset="0"/>
                        </a:rPr>
                        <a:t>102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Manik</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C102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DBMS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F102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Ganesh</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Bhopal</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672982629"/>
                  </a:ext>
                </a:extLst>
              </a:tr>
              <a:tr h="0">
                <a:tc>
                  <a:txBody>
                    <a:bodyPr/>
                    <a:lstStyle/>
                    <a:p>
                      <a:r>
                        <a:rPr lang="en-US" sz="1400" dirty="0">
                          <a:latin typeface="Times New Roman" panose="02020603050405020304" pitchFamily="18" charset="0"/>
                          <a:cs typeface="Times New Roman" panose="02020603050405020304" pitchFamily="18" charset="0"/>
                        </a:rPr>
                        <a:t>103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Abhishek</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C101</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C++</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F101</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latin typeface="Times New Roman" panose="02020603050405020304" pitchFamily="18" charset="0"/>
                          <a:cs typeface="Times New Roman" panose="02020603050405020304" pitchFamily="18" charset="0"/>
                        </a:rPr>
                        <a:t>Ajit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Chandigarh</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352725436"/>
                  </a:ext>
                </a:extLst>
              </a:tr>
              <a:tr h="0">
                <a:tc>
                  <a:txBody>
                    <a:bodyPr/>
                    <a:lstStyle/>
                    <a:p>
                      <a:r>
                        <a:rPr lang="en-US" sz="1400" dirty="0">
                          <a:latin typeface="Times New Roman" panose="02020603050405020304" pitchFamily="18" charset="0"/>
                          <a:cs typeface="Times New Roman" panose="02020603050405020304" pitchFamily="18" charset="0"/>
                        </a:rPr>
                        <a:t>104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Ram</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C101</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C++</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F101</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latin typeface="Times New Roman" panose="02020603050405020304" pitchFamily="18" charset="0"/>
                          <a:cs typeface="Times New Roman" panose="02020603050405020304" pitchFamily="18" charset="0"/>
                        </a:rPr>
                        <a:t>Ajit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Chandigarg</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643620752"/>
                  </a:ext>
                </a:extLst>
              </a:tr>
              <a:tr h="155145">
                <a:tc>
                  <a:txBody>
                    <a:bodyPr/>
                    <a:lstStyle/>
                    <a:p>
                      <a:r>
                        <a:rPr lang="en-US" sz="1400" dirty="0">
                          <a:latin typeface="Times New Roman" panose="02020603050405020304" pitchFamily="18" charset="0"/>
                          <a:cs typeface="Times New Roman" panose="02020603050405020304" pitchFamily="18" charset="0"/>
                        </a:rPr>
                        <a:t>105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Ishaan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C103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Oracle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F103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Rahul</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Indore</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4016973079"/>
                  </a:ext>
                </a:extLst>
              </a:tr>
              <a:tr h="0">
                <a:tc>
                  <a:txBody>
                    <a:bodyPr/>
                    <a:lstStyle/>
                    <a:p>
                      <a:r>
                        <a:rPr lang="en-US" sz="1400" dirty="0">
                          <a:latin typeface="Times New Roman" panose="02020603050405020304" pitchFamily="18" charset="0"/>
                          <a:cs typeface="Times New Roman" panose="02020603050405020304" pitchFamily="18" charset="0"/>
                        </a:rPr>
                        <a:t>106</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Ram</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C104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Java</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F104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Imran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Rajpura</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67266555"/>
                  </a:ext>
                </a:extLst>
              </a:tr>
              <a:tr h="125580">
                <a:tc>
                  <a:txBody>
                    <a:bodyPr/>
                    <a:lstStyle/>
                    <a:p>
                      <a:r>
                        <a:rPr lang="en-US" sz="1400" dirty="0">
                          <a:latin typeface="Times New Roman" panose="02020603050405020304" pitchFamily="18" charset="0"/>
                          <a:cs typeface="Times New Roman" panose="02020603050405020304" pitchFamily="18" charset="0"/>
                        </a:rPr>
                        <a:t>107</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Ram</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C105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F105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Kaushik</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Panchkula</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568655408"/>
                  </a:ext>
                </a:extLst>
              </a:tr>
            </a:tbl>
          </a:graphicData>
        </a:graphic>
      </p:graphicFrame>
    </p:spTree>
    <p:extLst>
      <p:ext uri="{BB962C8B-B14F-4D97-AF65-F5344CB8AC3E}">
        <p14:creationId xmlns:p14="http://schemas.microsoft.com/office/powerpoint/2010/main" val="32316128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C5ABC-64E9-48E1-A39E-5E1FE87EB8D4}"/>
              </a:ext>
            </a:extLst>
          </p:cNvPr>
          <p:cNvSpPr>
            <a:spLocks noGrp="1"/>
          </p:cNvSpPr>
          <p:nvPr>
            <p:ph type="title"/>
          </p:nvPr>
        </p:nvSpPr>
        <p:spPr>
          <a:xfrm>
            <a:off x="296260" y="128470"/>
            <a:ext cx="8246070" cy="763526"/>
          </a:xfrm>
        </p:spPr>
        <p:txBody>
          <a:bodyPr>
            <a:normAutofit/>
          </a:bodyPr>
          <a:lstStyle/>
          <a:p>
            <a:r>
              <a:rPr lang="en-US" dirty="0">
                <a:solidFill>
                  <a:schemeClr val="tx2">
                    <a:lumMod val="75000"/>
                  </a:schemeClr>
                </a:solidFill>
              </a:rPr>
              <a:t>Need of Normalization</a:t>
            </a:r>
          </a:p>
        </p:txBody>
      </p:sp>
      <p:sp>
        <p:nvSpPr>
          <p:cNvPr id="6" name="Content Placeholder 5">
            <a:extLst>
              <a:ext uri="{FF2B5EF4-FFF2-40B4-BE49-F238E27FC236}">
                <a16:creationId xmlns:a16="http://schemas.microsoft.com/office/drawing/2014/main" xmlns="" id="{60B6CE61-DEAF-429B-8BD4-DADDCAFDCB94}"/>
              </a:ext>
            </a:extLst>
          </p:cNvPr>
          <p:cNvSpPr>
            <a:spLocks noGrp="1"/>
          </p:cNvSpPr>
          <p:nvPr>
            <p:ph idx="1"/>
          </p:nvPr>
        </p:nvSpPr>
        <p:spPr/>
        <p:txBody>
          <a:bodyPr>
            <a:normAutofit/>
          </a:bodyPr>
          <a:lstStyle/>
          <a:p>
            <a:pPr algn="just"/>
            <a:r>
              <a:rPr lang="en-US" sz="1400" dirty="0"/>
              <a:t>Redundancy</a:t>
            </a:r>
          </a:p>
          <a:p>
            <a:pPr algn="just"/>
            <a:r>
              <a:rPr lang="en-US" sz="1400" dirty="0"/>
              <a:t>Insertion Anomaly</a:t>
            </a:r>
          </a:p>
          <a:p>
            <a:pPr algn="just"/>
            <a:r>
              <a:rPr lang="en-US" sz="1400" dirty="0"/>
              <a:t>Deletion Anomaly</a:t>
            </a:r>
          </a:p>
          <a:p>
            <a:pPr algn="just"/>
            <a:r>
              <a:rPr lang="en-US" sz="1400" dirty="0" err="1"/>
              <a:t>Updation</a:t>
            </a:r>
            <a:r>
              <a:rPr lang="en-US" sz="1400" dirty="0"/>
              <a:t> Anomaly</a:t>
            </a:r>
          </a:p>
          <a:p>
            <a:pPr algn="just"/>
            <a:r>
              <a:rPr lang="en-US" sz="1400" dirty="0"/>
              <a:t>Storage space</a:t>
            </a:r>
          </a:p>
          <a:p>
            <a:pPr algn="just"/>
            <a:r>
              <a:rPr lang="en-US" sz="1400" dirty="0"/>
              <a:t>Efficiency</a:t>
            </a:r>
            <a:endParaRPr lang="en-IN" sz="1400" dirty="0"/>
          </a:p>
        </p:txBody>
      </p:sp>
      <p:graphicFrame>
        <p:nvGraphicFramePr>
          <p:cNvPr id="3" name="Table 2">
            <a:extLst>
              <a:ext uri="{FF2B5EF4-FFF2-40B4-BE49-F238E27FC236}">
                <a16:creationId xmlns:a16="http://schemas.microsoft.com/office/drawing/2014/main" xmlns="" id="{3E250247-8DF8-4D3E-96F5-203857B0F1D9}"/>
              </a:ext>
            </a:extLst>
          </p:cNvPr>
          <p:cNvGraphicFramePr>
            <a:graphicFrameLocks noGrp="1"/>
          </p:cNvGraphicFramePr>
          <p:nvPr>
            <p:extLst>
              <p:ext uri="{D42A27DB-BD31-4B8C-83A1-F6EECF244321}">
                <p14:modId xmlns:p14="http://schemas.microsoft.com/office/powerpoint/2010/main" val="975729248"/>
              </p:ext>
            </p:extLst>
          </p:nvPr>
        </p:nvGraphicFramePr>
        <p:xfrm>
          <a:off x="4345593" y="891385"/>
          <a:ext cx="2355848" cy="2439010"/>
        </p:xfrm>
        <a:graphic>
          <a:graphicData uri="http://schemas.openxmlformats.org/drawingml/2006/table">
            <a:tbl>
              <a:tblPr firstRow="1" bandRow="1">
                <a:tableStyleId>{5C22544A-7EE6-4342-B048-85BDC9FD1C3A}</a:tableStyleId>
              </a:tblPr>
              <a:tblGrid>
                <a:gridCol w="1177924">
                  <a:extLst>
                    <a:ext uri="{9D8B030D-6E8A-4147-A177-3AD203B41FA5}">
                      <a16:colId xmlns:a16="http://schemas.microsoft.com/office/drawing/2014/main" xmlns="" val="3663116272"/>
                    </a:ext>
                  </a:extLst>
                </a:gridCol>
                <a:gridCol w="1177924">
                  <a:extLst>
                    <a:ext uri="{9D8B030D-6E8A-4147-A177-3AD203B41FA5}">
                      <a16:colId xmlns:a16="http://schemas.microsoft.com/office/drawing/2014/main" xmlns="" val="3687707303"/>
                    </a:ext>
                  </a:extLst>
                </a:gridCol>
              </a:tblGrid>
              <a:tr h="305410">
                <a:tc>
                  <a:txBody>
                    <a:bodyPr/>
                    <a:lstStyle/>
                    <a:p>
                      <a:r>
                        <a:rPr lang="en-US" sz="1400" dirty="0">
                          <a:latin typeface="Times New Roman" panose="02020603050405020304" pitchFamily="18" charset="0"/>
                          <a:cs typeface="Times New Roman" panose="02020603050405020304" pitchFamily="18" charset="0"/>
                        </a:rPr>
                        <a:t>SID</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Sname</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667080542"/>
                  </a:ext>
                </a:extLst>
              </a:tr>
              <a:tr h="214275">
                <a:tc>
                  <a:txBody>
                    <a:bodyPr/>
                    <a:lstStyle/>
                    <a:p>
                      <a:r>
                        <a:rPr lang="en-US" sz="1400" dirty="0">
                          <a:latin typeface="Times New Roman" panose="02020603050405020304" pitchFamily="18" charset="0"/>
                          <a:cs typeface="Times New Roman" panose="02020603050405020304" pitchFamily="18" charset="0"/>
                        </a:rPr>
                        <a:t>101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Pushkar</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148770858"/>
                  </a:ext>
                </a:extLst>
              </a:tr>
              <a:tr h="123140">
                <a:tc>
                  <a:txBody>
                    <a:bodyPr/>
                    <a:lstStyle/>
                    <a:p>
                      <a:r>
                        <a:rPr lang="en-US" sz="1400" dirty="0">
                          <a:latin typeface="Times New Roman" panose="02020603050405020304" pitchFamily="18" charset="0"/>
                          <a:cs typeface="Times New Roman" panose="02020603050405020304" pitchFamily="18" charset="0"/>
                        </a:rPr>
                        <a:t>102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Manik</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643886779"/>
                  </a:ext>
                </a:extLst>
              </a:tr>
              <a:tr h="0">
                <a:tc>
                  <a:txBody>
                    <a:bodyPr/>
                    <a:lstStyle/>
                    <a:p>
                      <a:r>
                        <a:rPr lang="en-US" sz="1400" dirty="0">
                          <a:latin typeface="Times New Roman" panose="02020603050405020304" pitchFamily="18" charset="0"/>
                          <a:cs typeface="Times New Roman" panose="02020603050405020304" pitchFamily="18" charset="0"/>
                        </a:rPr>
                        <a:t>103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Abhishek</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573105870"/>
                  </a:ext>
                </a:extLst>
              </a:tr>
              <a:tr h="0">
                <a:tc>
                  <a:txBody>
                    <a:bodyPr/>
                    <a:lstStyle/>
                    <a:p>
                      <a:r>
                        <a:rPr lang="en-US" sz="1400" dirty="0">
                          <a:latin typeface="Times New Roman" panose="02020603050405020304" pitchFamily="18" charset="0"/>
                          <a:cs typeface="Times New Roman" panose="02020603050405020304" pitchFamily="18" charset="0"/>
                        </a:rPr>
                        <a:t>104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Ram</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824046869"/>
                  </a:ext>
                </a:extLst>
              </a:tr>
              <a:tr h="155145">
                <a:tc>
                  <a:txBody>
                    <a:bodyPr/>
                    <a:lstStyle/>
                    <a:p>
                      <a:r>
                        <a:rPr lang="en-US" sz="1400" dirty="0">
                          <a:latin typeface="Times New Roman" panose="02020603050405020304" pitchFamily="18" charset="0"/>
                          <a:cs typeface="Times New Roman" panose="02020603050405020304" pitchFamily="18" charset="0"/>
                        </a:rPr>
                        <a:t>105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Ishaan</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760780811"/>
                  </a:ext>
                </a:extLst>
              </a:tr>
              <a:tr h="0">
                <a:tc>
                  <a:txBody>
                    <a:bodyPr/>
                    <a:lstStyle/>
                    <a:p>
                      <a:r>
                        <a:rPr lang="en-US" sz="1400" dirty="0">
                          <a:latin typeface="Times New Roman" panose="02020603050405020304" pitchFamily="18" charset="0"/>
                          <a:cs typeface="Times New Roman" panose="02020603050405020304" pitchFamily="18" charset="0"/>
                        </a:rPr>
                        <a:t>106</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Ram</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411718371"/>
                  </a:ext>
                </a:extLst>
              </a:tr>
              <a:tr h="125580">
                <a:tc>
                  <a:txBody>
                    <a:bodyPr/>
                    <a:lstStyle/>
                    <a:p>
                      <a:r>
                        <a:rPr lang="en-US" sz="1400" dirty="0">
                          <a:latin typeface="Times New Roman" panose="02020603050405020304" pitchFamily="18" charset="0"/>
                          <a:cs typeface="Times New Roman" panose="02020603050405020304" pitchFamily="18" charset="0"/>
                        </a:rPr>
                        <a:t>107</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Ram</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386488693"/>
                  </a:ext>
                </a:extLst>
              </a:tr>
            </a:tbl>
          </a:graphicData>
        </a:graphic>
      </p:graphicFrame>
      <p:graphicFrame>
        <p:nvGraphicFramePr>
          <p:cNvPr id="4" name="Table 3">
            <a:extLst>
              <a:ext uri="{FF2B5EF4-FFF2-40B4-BE49-F238E27FC236}">
                <a16:creationId xmlns:a16="http://schemas.microsoft.com/office/drawing/2014/main" xmlns="" id="{D6095DDC-9A93-4B7B-B285-726217297E9F}"/>
              </a:ext>
            </a:extLst>
          </p:cNvPr>
          <p:cNvGraphicFramePr>
            <a:graphicFrameLocks noGrp="1"/>
          </p:cNvGraphicFramePr>
          <p:nvPr>
            <p:extLst>
              <p:ext uri="{D42A27DB-BD31-4B8C-83A1-F6EECF244321}">
                <p14:modId xmlns:p14="http://schemas.microsoft.com/office/powerpoint/2010/main" val="1865175974"/>
              </p:ext>
            </p:extLst>
          </p:nvPr>
        </p:nvGraphicFramePr>
        <p:xfrm>
          <a:off x="6797015" y="891995"/>
          <a:ext cx="2355848" cy="1828800"/>
        </p:xfrm>
        <a:graphic>
          <a:graphicData uri="http://schemas.openxmlformats.org/drawingml/2006/table">
            <a:tbl>
              <a:tblPr firstRow="1" bandRow="1">
                <a:tableStyleId>{5C22544A-7EE6-4342-B048-85BDC9FD1C3A}</a:tableStyleId>
              </a:tblPr>
              <a:tblGrid>
                <a:gridCol w="1177924">
                  <a:extLst>
                    <a:ext uri="{9D8B030D-6E8A-4147-A177-3AD203B41FA5}">
                      <a16:colId xmlns:a16="http://schemas.microsoft.com/office/drawing/2014/main" xmlns="" val="3430808557"/>
                    </a:ext>
                  </a:extLst>
                </a:gridCol>
                <a:gridCol w="1177924">
                  <a:extLst>
                    <a:ext uri="{9D8B030D-6E8A-4147-A177-3AD203B41FA5}">
                      <a16:colId xmlns:a16="http://schemas.microsoft.com/office/drawing/2014/main" xmlns="" val="1141817474"/>
                    </a:ext>
                  </a:extLst>
                </a:gridCol>
              </a:tblGrid>
              <a:tr h="0">
                <a:tc>
                  <a:txBody>
                    <a:bodyPr/>
                    <a:lstStyle/>
                    <a:p>
                      <a:r>
                        <a:rPr lang="en-US" sz="1400" dirty="0">
                          <a:latin typeface="Times New Roman" panose="02020603050405020304" pitchFamily="18" charset="0"/>
                          <a:cs typeface="Times New Roman" panose="02020603050405020304" pitchFamily="18" charset="0"/>
                        </a:rPr>
                        <a:t>CID</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CName</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4050914773"/>
                  </a:ext>
                </a:extLst>
              </a:tr>
              <a:tr h="214275">
                <a:tc>
                  <a:txBody>
                    <a:bodyPr/>
                    <a:lstStyle/>
                    <a:p>
                      <a:r>
                        <a:rPr lang="en-US" sz="1400" dirty="0">
                          <a:latin typeface="Times New Roman" panose="02020603050405020304" pitchFamily="18" charset="0"/>
                          <a:cs typeface="Times New Roman" panose="02020603050405020304" pitchFamily="18" charset="0"/>
                        </a:rPr>
                        <a:t>C101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758814292"/>
                  </a:ext>
                </a:extLst>
              </a:tr>
              <a:tr h="123140">
                <a:tc>
                  <a:txBody>
                    <a:bodyPr/>
                    <a:lstStyle/>
                    <a:p>
                      <a:r>
                        <a:rPr lang="en-US" sz="1400" dirty="0">
                          <a:latin typeface="Times New Roman" panose="02020603050405020304" pitchFamily="18" charset="0"/>
                          <a:cs typeface="Times New Roman" panose="02020603050405020304" pitchFamily="18" charset="0"/>
                        </a:rPr>
                        <a:t>C102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DBMS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773167746"/>
                  </a:ext>
                </a:extLst>
              </a:tr>
              <a:tr h="155145">
                <a:tc>
                  <a:txBody>
                    <a:bodyPr/>
                    <a:lstStyle/>
                    <a:p>
                      <a:r>
                        <a:rPr lang="en-US" sz="1400" dirty="0">
                          <a:latin typeface="Times New Roman" panose="02020603050405020304" pitchFamily="18" charset="0"/>
                          <a:cs typeface="Times New Roman" panose="02020603050405020304" pitchFamily="18" charset="0"/>
                        </a:rPr>
                        <a:t>C103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Oracle</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942147672"/>
                  </a:ext>
                </a:extLst>
              </a:tr>
              <a:tr h="0">
                <a:tc>
                  <a:txBody>
                    <a:bodyPr/>
                    <a:lstStyle/>
                    <a:p>
                      <a:r>
                        <a:rPr lang="en-US" sz="1400" dirty="0">
                          <a:latin typeface="Times New Roman" panose="02020603050405020304" pitchFamily="18" charset="0"/>
                          <a:cs typeface="Times New Roman" panose="02020603050405020304" pitchFamily="18" charset="0"/>
                        </a:rPr>
                        <a:t>C104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Java</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68448958"/>
                  </a:ext>
                </a:extLst>
              </a:tr>
              <a:tr h="125580">
                <a:tc>
                  <a:txBody>
                    <a:bodyPr/>
                    <a:lstStyle/>
                    <a:p>
                      <a:r>
                        <a:rPr lang="en-US" sz="1400" dirty="0">
                          <a:latin typeface="Times New Roman" panose="02020603050405020304" pitchFamily="18" charset="0"/>
                          <a:cs typeface="Times New Roman" panose="02020603050405020304" pitchFamily="18" charset="0"/>
                        </a:rPr>
                        <a:t>C105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580471341"/>
                  </a:ext>
                </a:extLst>
              </a:tr>
            </a:tbl>
          </a:graphicData>
        </a:graphic>
      </p:graphicFrame>
      <p:graphicFrame>
        <p:nvGraphicFramePr>
          <p:cNvPr id="5" name="Table 4">
            <a:extLst>
              <a:ext uri="{FF2B5EF4-FFF2-40B4-BE49-F238E27FC236}">
                <a16:creationId xmlns:a16="http://schemas.microsoft.com/office/drawing/2014/main" xmlns="" id="{3101EF3E-BA80-4575-BB63-36FBDD72A808}"/>
              </a:ext>
            </a:extLst>
          </p:cNvPr>
          <p:cNvGraphicFramePr>
            <a:graphicFrameLocks noGrp="1"/>
          </p:cNvGraphicFramePr>
          <p:nvPr>
            <p:extLst>
              <p:ext uri="{D42A27DB-BD31-4B8C-83A1-F6EECF244321}">
                <p14:modId xmlns:p14="http://schemas.microsoft.com/office/powerpoint/2010/main" val="3654444484"/>
              </p:ext>
            </p:extLst>
          </p:nvPr>
        </p:nvGraphicFramePr>
        <p:xfrm>
          <a:off x="448964" y="3116457"/>
          <a:ext cx="3533772" cy="1828800"/>
        </p:xfrm>
        <a:graphic>
          <a:graphicData uri="http://schemas.openxmlformats.org/drawingml/2006/table">
            <a:tbl>
              <a:tblPr firstRow="1" bandRow="1">
                <a:tableStyleId>{5C22544A-7EE6-4342-B048-85BDC9FD1C3A}</a:tableStyleId>
              </a:tblPr>
              <a:tblGrid>
                <a:gridCol w="1177924">
                  <a:extLst>
                    <a:ext uri="{9D8B030D-6E8A-4147-A177-3AD203B41FA5}">
                      <a16:colId xmlns:a16="http://schemas.microsoft.com/office/drawing/2014/main" xmlns="" val="2124078485"/>
                    </a:ext>
                  </a:extLst>
                </a:gridCol>
                <a:gridCol w="1177924">
                  <a:extLst>
                    <a:ext uri="{9D8B030D-6E8A-4147-A177-3AD203B41FA5}">
                      <a16:colId xmlns:a16="http://schemas.microsoft.com/office/drawing/2014/main" xmlns="" val="817286952"/>
                    </a:ext>
                  </a:extLst>
                </a:gridCol>
                <a:gridCol w="1177924">
                  <a:extLst>
                    <a:ext uri="{9D8B030D-6E8A-4147-A177-3AD203B41FA5}">
                      <a16:colId xmlns:a16="http://schemas.microsoft.com/office/drawing/2014/main" xmlns="" val="1351084389"/>
                    </a:ext>
                  </a:extLst>
                </a:gridCol>
              </a:tblGrid>
              <a:tr h="0">
                <a:tc>
                  <a:txBody>
                    <a:bodyPr/>
                    <a:lstStyle/>
                    <a:p>
                      <a:r>
                        <a:rPr lang="en-US" sz="1400" dirty="0">
                          <a:latin typeface="Times New Roman" panose="02020603050405020304" pitchFamily="18" charset="0"/>
                          <a:cs typeface="Times New Roman" panose="02020603050405020304" pitchFamily="18" charset="0"/>
                        </a:rPr>
                        <a:t>FID</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FName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FCity</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677667352"/>
                  </a:ext>
                </a:extLst>
              </a:tr>
              <a:tr h="214275">
                <a:tc>
                  <a:txBody>
                    <a:bodyPr/>
                    <a:lstStyle/>
                    <a:p>
                      <a:r>
                        <a:rPr lang="en-US" sz="1400" dirty="0">
                          <a:latin typeface="Times New Roman" panose="02020603050405020304" pitchFamily="18" charset="0"/>
                          <a:cs typeface="Times New Roman" panose="02020603050405020304" pitchFamily="18" charset="0"/>
                        </a:rPr>
                        <a:t>F101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Ajit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Chandigarh</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791655573"/>
                  </a:ext>
                </a:extLst>
              </a:tr>
              <a:tr h="123140">
                <a:tc>
                  <a:txBody>
                    <a:bodyPr/>
                    <a:lstStyle/>
                    <a:p>
                      <a:r>
                        <a:rPr lang="en-US" sz="1400" dirty="0">
                          <a:latin typeface="Times New Roman" panose="02020603050405020304" pitchFamily="18" charset="0"/>
                          <a:cs typeface="Times New Roman" panose="02020603050405020304" pitchFamily="18" charset="0"/>
                        </a:rPr>
                        <a:t>F102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Ganesh</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Bhopal</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314352279"/>
                  </a:ext>
                </a:extLst>
              </a:tr>
              <a:tr h="155145">
                <a:tc>
                  <a:txBody>
                    <a:bodyPr/>
                    <a:lstStyle/>
                    <a:p>
                      <a:r>
                        <a:rPr lang="en-US" sz="1400" dirty="0">
                          <a:latin typeface="Times New Roman" panose="02020603050405020304" pitchFamily="18" charset="0"/>
                          <a:cs typeface="Times New Roman" panose="02020603050405020304" pitchFamily="18" charset="0"/>
                        </a:rPr>
                        <a:t>F103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Rahul</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Indore</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840522278"/>
                  </a:ext>
                </a:extLst>
              </a:tr>
              <a:tr h="0">
                <a:tc>
                  <a:txBody>
                    <a:bodyPr/>
                    <a:lstStyle/>
                    <a:p>
                      <a:r>
                        <a:rPr lang="en-US" sz="1400" dirty="0">
                          <a:latin typeface="Times New Roman" panose="02020603050405020304" pitchFamily="18" charset="0"/>
                          <a:cs typeface="Times New Roman" panose="02020603050405020304" pitchFamily="18" charset="0"/>
                        </a:rPr>
                        <a:t>F104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Imran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Rajpura</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256607636"/>
                  </a:ext>
                </a:extLst>
              </a:tr>
              <a:tr h="125580">
                <a:tc>
                  <a:txBody>
                    <a:bodyPr/>
                    <a:lstStyle/>
                    <a:p>
                      <a:r>
                        <a:rPr lang="en-US" sz="1400" dirty="0">
                          <a:latin typeface="Times New Roman" panose="02020603050405020304" pitchFamily="18" charset="0"/>
                          <a:cs typeface="Times New Roman" panose="02020603050405020304" pitchFamily="18" charset="0"/>
                        </a:rPr>
                        <a:t>F105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Kaushik</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Panchkula</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496858094"/>
                  </a:ext>
                </a:extLst>
              </a:tr>
            </a:tbl>
          </a:graphicData>
        </a:graphic>
      </p:graphicFrame>
    </p:spTree>
    <p:extLst>
      <p:ext uri="{BB962C8B-B14F-4D97-AF65-F5344CB8AC3E}">
        <p14:creationId xmlns:p14="http://schemas.microsoft.com/office/powerpoint/2010/main" val="22448415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58E663-9A9B-4C3A-8D02-A5AD58ED0061}"/>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xmlns="" id="{FD90A91E-4040-4545-956C-E0A0D1A11770}"/>
              </a:ext>
            </a:extLst>
          </p:cNvPr>
          <p:cNvSpPr>
            <a:spLocks noGrp="1"/>
          </p:cNvSpPr>
          <p:nvPr>
            <p:ph idx="1"/>
          </p:nvPr>
        </p:nvSpPr>
        <p:spPr/>
        <p:txBody>
          <a:bodyPr>
            <a:normAutofit/>
          </a:bodyPr>
          <a:lstStyle/>
          <a:p>
            <a:r>
              <a:rPr lang="en-US" dirty="0">
                <a:solidFill>
                  <a:schemeClr val="tx2">
                    <a:lumMod val="75000"/>
                  </a:schemeClr>
                </a:solidFill>
              </a:rPr>
              <a:t>Unnormalized form</a:t>
            </a:r>
          </a:p>
          <a:p>
            <a:r>
              <a:rPr lang="en-US" dirty="0">
                <a:solidFill>
                  <a:schemeClr val="tx2">
                    <a:lumMod val="75000"/>
                  </a:schemeClr>
                </a:solidFill>
              </a:rPr>
              <a:t>First normal form(1NF) </a:t>
            </a:r>
          </a:p>
          <a:p>
            <a:r>
              <a:rPr lang="en-US" dirty="0">
                <a:solidFill>
                  <a:schemeClr val="tx2">
                    <a:lumMod val="75000"/>
                  </a:schemeClr>
                </a:solidFill>
                <a:latin typeface="Times New Roman" panose="02020603050405020304" pitchFamily="18" charset="0"/>
                <a:cs typeface="Times New Roman" panose="02020603050405020304" pitchFamily="18" charset="0"/>
              </a:rPr>
              <a:t>UNF to </a:t>
            </a:r>
            <a:r>
              <a:rPr lang="en-US" dirty="0">
                <a:solidFill>
                  <a:schemeClr val="tx2">
                    <a:lumMod val="75000"/>
                  </a:schemeClr>
                </a:solidFill>
              </a:rPr>
              <a:t>1NF</a:t>
            </a:r>
            <a:endParaRPr lang="en-US"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93028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C5ABC-64E9-48E1-A39E-5E1FE87EB8D4}"/>
              </a:ext>
            </a:extLst>
          </p:cNvPr>
          <p:cNvSpPr>
            <a:spLocks noGrp="1"/>
          </p:cNvSpPr>
          <p:nvPr>
            <p:ph type="title"/>
          </p:nvPr>
        </p:nvSpPr>
        <p:spPr>
          <a:xfrm>
            <a:off x="296260" y="128470"/>
            <a:ext cx="8246070" cy="763526"/>
          </a:xfrm>
        </p:spPr>
        <p:txBody>
          <a:bodyPr>
            <a:normAutofit/>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ER Diagram</a:t>
            </a:r>
          </a:p>
        </p:txBody>
      </p:sp>
      <p:pic>
        <p:nvPicPr>
          <p:cNvPr id="5" name="Picture 2" descr="er8">
            <a:extLst>
              <a:ext uri="{FF2B5EF4-FFF2-40B4-BE49-F238E27FC236}">
                <a16:creationId xmlns:a16="http://schemas.microsoft.com/office/drawing/2014/main" xmlns="" id="{AF8F4067-AC88-4E89-9E36-3A2A2C1D06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9263" y="2340023"/>
            <a:ext cx="8245475" cy="1531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3106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C5ABC-64E9-48E1-A39E-5E1FE87EB8D4}"/>
              </a:ext>
            </a:extLst>
          </p:cNvPr>
          <p:cNvSpPr>
            <a:spLocks noGrp="1"/>
          </p:cNvSpPr>
          <p:nvPr>
            <p:ph type="title"/>
          </p:nvPr>
        </p:nvSpPr>
        <p:spPr>
          <a:xfrm>
            <a:off x="296260" y="128470"/>
            <a:ext cx="8246070" cy="763526"/>
          </a:xfrm>
        </p:spPr>
        <p:txBody>
          <a:bodyPr>
            <a:normAutofit/>
          </a:bodyPr>
          <a:lstStyle/>
          <a:p>
            <a:r>
              <a:rPr lang="en-US" dirty="0">
                <a:solidFill>
                  <a:schemeClr val="tx2">
                    <a:lumMod val="75000"/>
                  </a:schemeClr>
                </a:solidFill>
              </a:rPr>
              <a:t>Unnormalized form</a:t>
            </a:r>
          </a:p>
        </p:txBody>
      </p:sp>
      <p:graphicFrame>
        <p:nvGraphicFramePr>
          <p:cNvPr id="3" name="Table 3">
            <a:extLst>
              <a:ext uri="{FF2B5EF4-FFF2-40B4-BE49-F238E27FC236}">
                <a16:creationId xmlns:a16="http://schemas.microsoft.com/office/drawing/2014/main" xmlns="" id="{512171D1-73A0-403F-9BD4-436023EE8CD7}"/>
              </a:ext>
            </a:extLst>
          </p:cNvPr>
          <p:cNvGraphicFramePr>
            <a:graphicFrameLocks noGrp="1"/>
          </p:cNvGraphicFramePr>
          <p:nvPr>
            <p:ph idx="1"/>
            <p:extLst/>
          </p:nvPr>
        </p:nvGraphicFramePr>
        <p:xfrm>
          <a:off x="448666" y="2113635"/>
          <a:ext cx="8245472" cy="2661920"/>
        </p:xfrm>
        <a:graphic>
          <a:graphicData uri="http://schemas.openxmlformats.org/drawingml/2006/table">
            <a:tbl>
              <a:tblPr firstRow="1" bandRow="1">
                <a:tableStyleId>{5C22544A-7EE6-4342-B048-85BDC9FD1C3A}</a:tableStyleId>
              </a:tblPr>
              <a:tblGrid>
                <a:gridCol w="2061368">
                  <a:extLst>
                    <a:ext uri="{9D8B030D-6E8A-4147-A177-3AD203B41FA5}">
                      <a16:colId xmlns:a16="http://schemas.microsoft.com/office/drawing/2014/main" xmlns="" val="2832321577"/>
                    </a:ext>
                  </a:extLst>
                </a:gridCol>
                <a:gridCol w="2061368">
                  <a:extLst>
                    <a:ext uri="{9D8B030D-6E8A-4147-A177-3AD203B41FA5}">
                      <a16:colId xmlns:a16="http://schemas.microsoft.com/office/drawing/2014/main" xmlns="" val="3888282499"/>
                    </a:ext>
                  </a:extLst>
                </a:gridCol>
                <a:gridCol w="2061368">
                  <a:extLst>
                    <a:ext uri="{9D8B030D-6E8A-4147-A177-3AD203B41FA5}">
                      <a16:colId xmlns:a16="http://schemas.microsoft.com/office/drawing/2014/main" xmlns="" val="1344602510"/>
                    </a:ext>
                  </a:extLst>
                </a:gridCol>
                <a:gridCol w="2061368">
                  <a:extLst>
                    <a:ext uri="{9D8B030D-6E8A-4147-A177-3AD203B41FA5}">
                      <a16:colId xmlns:a16="http://schemas.microsoft.com/office/drawing/2014/main" xmlns="" val="741110"/>
                    </a:ext>
                  </a:extLst>
                </a:gridCol>
              </a:tblGrid>
              <a:tr h="0">
                <a:tc>
                  <a:txBody>
                    <a:bodyPr/>
                    <a:lstStyle/>
                    <a:p>
                      <a:r>
                        <a:rPr lang="en-US" dirty="0">
                          <a:latin typeface="Times New Roman" panose="02020603050405020304" pitchFamily="18" charset="0"/>
                          <a:cs typeface="Times New Roman" panose="02020603050405020304" pitchFamily="18" charset="0"/>
                        </a:rPr>
                        <a:t>SID</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SName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SAddress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Mobile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323345933"/>
                  </a:ext>
                </a:extLst>
              </a:tr>
              <a:tr h="370840">
                <a:tc>
                  <a:txBody>
                    <a:bodyPr/>
                    <a:lstStyle/>
                    <a:p>
                      <a:r>
                        <a:rPr lang="en-US" dirty="0">
                          <a:latin typeface="Times New Roman" panose="02020603050405020304" pitchFamily="18" charset="0"/>
                          <a:cs typeface="Times New Roman" panose="02020603050405020304" pitchFamily="18" charset="0"/>
                        </a:rPr>
                        <a:t>101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Animesh</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Bhopal, 462021</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8654321210, 9123567189, 9645197662</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796524977"/>
                  </a:ext>
                </a:extLst>
              </a:tr>
              <a:tr h="370840">
                <a:tc>
                  <a:txBody>
                    <a:bodyPr/>
                    <a:lstStyle/>
                    <a:p>
                      <a:r>
                        <a:rPr lang="en-US" dirty="0">
                          <a:latin typeface="Times New Roman" panose="02020603050405020304" pitchFamily="18" charset="0"/>
                          <a:cs typeface="Times New Roman" panose="02020603050405020304" pitchFamily="18" charset="0"/>
                        </a:rPr>
                        <a:t>102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Rahul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Indore, 442021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9826197624</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672982629"/>
                  </a:ext>
                </a:extLst>
              </a:tr>
              <a:tr h="370840">
                <a:tc>
                  <a:txBody>
                    <a:bodyPr/>
                    <a:lstStyle/>
                    <a:p>
                      <a:r>
                        <a:rPr lang="en-US" dirty="0">
                          <a:latin typeface="Times New Roman" panose="02020603050405020304" pitchFamily="18" charset="0"/>
                          <a:cs typeface="Times New Roman" panose="02020603050405020304" pitchFamily="18" charset="0"/>
                        </a:rPr>
                        <a:t>103</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Ganesh</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Chandigarh, 131178</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9965421972, 9234908712</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352725436"/>
                  </a:ext>
                </a:extLst>
              </a:tr>
              <a:tr h="370840">
                <a:tc>
                  <a:txBody>
                    <a:bodyPr/>
                    <a:lstStyle/>
                    <a:p>
                      <a:r>
                        <a:rPr lang="en-US" dirty="0">
                          <a:latin typeface="Times New Roman" panose="02020603050405020304" pitchFamily="18" charset="0"/>
                          <a:cs typeface="Times New Roman" panose="02020603050405020304" pitchFamily="18" charset="0"/>
                        </a:rPr>
                        <a:t>104</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Kapil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Indore, 442021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8654321210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643620752"/>
                  </a:ext>
                </a:extLst>
              </a:tr>
            </a:tbl>
          </a:graphicData>
        </a:graphic>
      </p:graphicFrame>
      <p:graphicFrame>
        <p:nvGraphicFramePr>
          <p:cNvPr id="4" name="Table 4">
            <a:extLst>
              <a:ext uri="{FF2B5EF4-FFF2-40B4-BE49-F238E27FC236}">
                <a16:creationId xmlns:a16="http://schemas.microsoft.com/office/drawing/2014/main" xmlns="" id="{9DC9D68A-7B55-4C5A-A191-5D67534237EB}"/>
              </a:ext>
            </a:extLst>
          </p:cNvPr>
          <p:cNvGraphicFramePr>
            <a:graphicFrameLocks noGrp="1"/>
          </p:cNvGraphicFramePr>
          <p:nvPr/>
        </p:nvGraphicFramePr>
        <p:xfrm>
          <a:off x="3961180" y="1655520"/>
          <a:ext cx="1374345" cy="370840"/>
        </p:xfrm>
        <a:graphic>
          <a:graphicData uri="http://schemas.openxmlformats.org/drawingml/2006/table">
            <a:tbl>
              <a:tblPr firstRow="1" bandRow="1">
                <a:tableStyleId>{5C22544A-7EE6-4342-B048-85BDC9FD1C3A}</a:tableStyleId>
              </a:tblPr>
              <a:tblGrid>
                <a:gridCol w="1374345">
                  <a:extLst>
                    <a:ext uri="{9D8B030D-6E8A-4147-A177-3AD203B41FA5}">
                      <a16:colId xmlns:a16="http://schemas.microsoft.com/office/drawing/2014/main" xmlns="" val="3573150608"/>
                    </a:ext>
                  </a:extLst>
                </a:gridCol>
              </a:tblGrid>
              <a:tr h="370840">
                <a:tc>
                  <a:txBody>
                    <a:bodyPr/>
                    <a:lstStyle/>
                    <a:p>
                      <a:pPr algn="ctr"/>
                      <a:r>
                        <a:rPr lang="en-US" dirty="0">
                          <a:solidFill>
                            <a:sysClr val="windowText" lastClr="000000"/>
                          </a:solidFill>
                          <a:latin typeface="Times New Roman" panose="02020603050405020304" pitchFamily="18" charset="0"/>
                          <a:cs typeface="Times New Roman" panose="02020603050405020304" pitchFamily="18" charset="0"/>
                        </a:rPr>
                        <a:t>Student</a:t>
                      </a:r>
                      <a:endParaRPr lang="en-IN" dirty="0">
                        <a:solidFill>
                          <a:sysClr val="windowText" lastClr="000000"/>
                        </a:solidFill>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extLst>
                  <a:ext uri="{0D108BD9-81ED-4DB2-BD59-A6C34878D82A}">
                    <a16:rowId xmlns:a16="http://schemas.microsoft.com/office/drawing/2014/main" xmlns="" val="1478517599"/>
                  </a:ext>
                </a:extLst>
              </a:tr>
            </a:tbl>
          </a:graphicData>
        </a:graphic>
      </p:graphicFrame>
    </p:spTree>
    <p:extLst>
      <p:ext uri="{BB962C8B-B14F-4D97-AF65-F5344CB8AC3E}">
        <p14:creationId xmlns:p14="http://schemas.microsoft.com/office/powerpoint/2010/main" val="35102462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58E663-9A9B-4C3A-8D02-A5AD58ED0061}"/>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xmlns="" id="{FD90A91E-4040-4545-956C-E0A0D1A11770}"/>
              </a:ext>
            </a:extLst>
          </p:cNvPr>
          <p:cNvSpPr>
            <a:spLocks noGrp="1"/>
          </p:cNvSpPr>
          <p:nvPr>
            <p:ph idx="1"/>
          </p:nvPr>
        </p:nvSpPr>
        <p:spPr/>
        <p:txBody>
          <a:bodyPr>
            <a:normAutofit/>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Normalization</a:t>
            </a:r>
          </a:p>
          <a:p>
            <a:r>
              <a:rPr lang="en-US" dirty="0">
                <a:solidFill>
                  <a:schemeClr val="tx2">
                    <a:lumMod val="75000"/>
                  </a:schemeClr>
                </a:solidFill>
              </a:rPr>
              <a:t>Need of Normalization</a:t>
            </a:r>
          </a:p>
          <a:p>
            <a:r>
              <a:rPr lang="en-US" dirty="0">
                <a:solidFill>
                  <a:schemeClr val="tx2">
                    <a:lumMod val="75000"/>
                  </a:schemeClr>
                </a:solidFill>
              </a:rPr>
              <a:t>Anomalies</a:t>
            </a:r>
          </a:p>
          <a:p>
            <a:r>
              <a:rPr lang="en-US" dirty="0">
                <a:solidFill>
                  <a:schemeClr val="tx2">
                    <a:lumMod val="75000"/>
                  </a:schemeClr>
                </a:solidFill>
                <a:latin typeface="Times New Roman" panose="02020603050405020304" pitchFamily="18" charset="0"/>
                <a:cs typeface="Times New Roman" panose="02020603050405020304" pitchFamily="18" charset="0"/>
              </a:rPr>
              <a:t>Types of normal form</a:t>
            </a:r>
          </a:p>
        </p:txBody>
      </p:sp>
    </p:spTree>
    <p:extLst>
      <p:ext uri="{BB962C8B-B14F-4D97-AF65-F5344CB8AC3E}">
        <p14:creationId xmlns:p14="http://schemas.microsoft.com/office/powerpoint/2010/main" val="27795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C5ABC-64E9-48E1-A39E-5E1FE87EB8D4}"/>
              </a:ext>
            </a:extLst>
          </p:cNvPr>
          <p:cNvSpPr>
            <a:spLocks noGrp="1"/>
          </p:cNvSpPr>
          <p:nvPr>
            <p:ph type="title"/>
          </p:nvPr>
        </p:nvSpPr>
        <p:spPr>
          <a:xfrm>
            <a:off x="296260" y="128470"/>
            <a:ext cx="8246070" cy="763526"/>
          </a:xfrm>
        </p:spPr>
        <p:txBody>
          <a:bodyPr>
            <a:normAutofit/>
          </a:bodyPr>
          <a:lstStyle/>
          <a:p>
            <a:r>
              <a:rPr lang="en-US" dirty="0">
                <a:solidFill>
                  <a:schemeClr val="tx2">
                    <a:lumMod val="75000"/>
                  </a:schemeClr>
                </a:solidFill>
              </a:rPr>
              <a:t>First</a:t>
            </a:r>
            <a:r>
              <a:rPr lang="en-US" dirty="0">
                <a:solidFill>
                  <a:schemeClr val="tx2">
                    <a:lumMod val="75000"/>
                  </a:schemeClr>
                </a:solidFill>
                <a:latin typeface="Times New Roman" panose="02020603050405020304" pitchFamily="18" charset="0"/>
                <a:cs typeface="Times New Roman" panose="02020603050405020304" pitchFamily="18" charset="0"/>
              </a:rPr>
              <a:t> way to convert table in 1NF </a:t>
            </a:r>
            <a:endParaRPr lang="en-US" dirty="0">
              <a:solidFill>
                <a:schemeClr val="tx2">
                  <a:lumMod val="75000"/>
                </a:schemeClr>
              </a:solidFill>
            </a:endParaRPr>
          </a:p>
        </p:txBody>
      </p:sp>
      <p:graphicFrame>
        <p:nvGraphicFramePr>
          <p:cNvPr id="3" name="Table 3">
            <a:extLst>
              <a:ext uri="{FF2B5EF4-FFF2-40B4-BE49-F238E27FC236}">
                <a16:creationId xmlns:a16="http://schemas.microsoft.com/office/drawing/2014/main" xmlns="" id="{512171D1-73A0-403F-9BD4-436023EE8CD7}"/>
              </a:ext>
            </a:extLst>
          </p:cNvPr>
          <p:cNvGraphicFramePr>
            <a:graphicFrameLocks noGrp="1"/>
          </p:cNvGraphicFramePr>
          <p:nvPr>
            <p:ph idx="1"/>
            <p:extLst/>
          </p:nvPr>
        </p:nvGraphicFramePr>
        <p:xfrm>
          <a:off x="372911" y="1688036"/>
          <a:ext cx="8245472" cy="2870200"/>
        </p:xfrm>
        <a:graphic>
          <a:graphicData uri="http://schemas.openxmlformats.org/drawingml/2006/table">
            <a:tbl>
              <a:tblPr firstRow="1" bandRow="1">
                <a:tableStyleId>{5C22544A-7EE6-4342-B048-85BDC9FD1C3A}</a:tableStyleId>
              </a:tblPr>
              <a:tblGrid>
                <a:gridCol w="2061368">
                  <a:extLst>
                    <a:ext uri="{9D8B030D-6E8A-4147-A177-3AD203B41FA5}">
                      <a16:colId xmlns:a16="http://schemas.microsoft.com/office/drawing/2014/main" xmlns="" val="2832321577"/>
                    </a:ext>
                  </a:extLst>
                </a:gridCol>
                <a:gridCol w="2061368">
                  <a:extLst>
                    <a:ext uri="{9D8B030D-6E8A-4147-A177-3AD203B41FA5}">
                      <a16:colId xmlns:a16="http://schemas.microsoft.com/office/drawing/2014/main" xmlns="" val="3888282499"/>
                    </a:ext>
                  </a:extLst>
                </a:gridCol>
                <a:gridCol w="1030684">
                  <a:extLst>
                    <a:ext uri="{9D8B030D-6E8A-4147-A177-3AD203B41FA5}">
                      <a16:colId xmlns:a16="http://schemas.microsoft.com/office/drawing/2014/main" xmlns="" val="1344602510"/>
                    </a:ext>
                  </a:extLst>
                </a:gridCol>
                <a:gridCol w="1030684">
                  <a:extLst>
                    <a:ext uri="{9D8B030D-6E8A-4147-A177-3AD203B41FA5}">
                      <a16:colId xmlns:a16="http://schemas.microsoft.com/office/drawing/2014/main" xmlns="" val="3681520516"/>
                    </a:ext>
                  </a:extLst>
                </a:gridCol>
                <a:gridCol w="2061368">
                  <a:extLst>
                    <a:ext uri="{9D8B030D-6E8A-4147-A177-3AD203B41FA5}">
                      <a16:colId xmlns:a16="http://schemas.microsoft.com/office/drawing/2014/main" xmlns="" val="741110"/>
                    </a:ext>
                  </a:extLst>
                </a:gridCol>
              </a:tblGrid>
              <a:tr h="0">
                <a:tc>
                  <a:txBody>
                    <a:bodyPr/>
                    <a:lstStyle/>
                    <a:p>
                      <a:r>
                        <a:rPr lang="en-US" sz="1200" dirty="0">
                          <a:latin typeface="Times New Roman" panose="02020603050405020304" pitchFamily="18" charset="0"/>
                          <a:cs typeface="Times New Roman" panose="02020603050405020304" pitchFamily="18" charset="0"/>
                        </a:rPr>
                        <a:t>SID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SName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City</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Pincode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Mobile</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323345933"/>
                  </a:ext>
                </a:extLst>
              </a:tr>
              <a:tr h="370840">
                <a:tc>
                  <a:txBody>
                    <a:bodyPr/>
                    <a:lstStyle/>
                    <a:p>
                      <a:r>
                        <a:rPr lang="en-US" sz="1200" dirty="0">
                          <a:latin typeface="Times New Roman" panose="02020603050405020304" pitchFamily="18" charset="0"/>
                          <a:cs typeface="Times New Roman" panose="02020603050405020304" pitchFamily="18" charset="0"/>
                        </a:rPr>
                        <a:t>101</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Animesh</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Bhopal</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462021</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8654321210</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796524977"/>
                  </a:ext>
                </a:extLst>
              </a:tr>
              <a:tr h="370840">
                <a:tc>
                  <a:txBody>
                    <a:bodyPr/>
                    <a:lstStyle/>
                    <a:p>
                      <a:r>
                        <a:rPr lang="en-US" sz="1200" dirty="0">
                          <a:latin typeface="Times New Roman" panose="02020603050405020304" pitchFamily="18" charset="0"/>
                          <a:cs typeface="Times New Roman" panose="02020603050405020304" pitchFamily="18" charset="0"/>
                        </a:rPr>
                        <a:t>101</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Animesh</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Bhopal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462021</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9123567189</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4084609238"/>
                  </a:ext>
                </a:extLst>
              </a:tr>
              <a:tr h="370840">
                <a:tc>
                  <a:txBody>
                    <a:bodyPr/>
                    <a:lstStyle/>
                    <a:p>
                      <a:r>
                        <a:rPr lang="en-US" sz="1200" dirty="0">
                          <a:latin typeface="Times New Roman" panose="02020603050405020304" pitchFamily="18" charset="0"/>
                          <a:cs typeface="Times New Roman" panose="02020603050405020304" pitchFamily="18" charset="0"/>
                        </a:rPr>
                        <a:t>101</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Animesh</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Bhopal</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462021</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9645197662</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769746631"/>
                  </a:ext>
                </a:extLst>
              </a:tr>
              <a:tr h="370840">
                <a:tc>
                  <a:txBody>
                    <a:bodyPr/>
                    <a:lstStyle/>
                    <a:p>
                      <a:r>
                        <a:rPr lang="en-US" sz="1200" dirty="0">
                          <a:latin typeface="Times New Roman" panose="02020603050405020304" pitchFamily="18" charset="0"/>
                          <a:cs typeface="Times New Roman" panose="02020603050405020304" pitchFamily="18" charset="0"/>
                        </a:rPr>
                        <a:t>102</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Rahul</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Indore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442021</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9826197624</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672982629"/>
                  </a:ext>
                </a:extLst>
              </a:tr>
              <a:tr h="370840">
                <a:tc>
                  <a:txBody>
                    <a:bodyPr/>
                    <a:lstStyle/>
                    <a:p>
                      <a:r>
                        <a:rPr lang="en-US" sz="1200" dirty="0">
                          <a:latin typeface="Times New Roman" panose="02020603050405020304" pitchFamily="18" charset="0"/>
                          <a:cs typeface="Times New Roman" panose="02020603050405020304" pitchFamily="18" charset="0"/>
                        </a:rPr>
                        <a:t>103</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Ganesh</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Chandigarh</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131178</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9965421972</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352725436"/>
                  </a:ext>
                </a:extLst>
              </a:tr>
              <a:tr h="370840">
                <a:tc>
                  <a:txBody>
                    <a:bodyPr/>
                    <a:lstStyle/>
                    <a:p>
                      <a:r>
                        <a:rPr lang="en-US" sz="1200" dirty="0">
                          <a:latin typeface="Times New Roman" panose="02020603050405020304" pitchFamily="18" charset="0"/>
                          <a:cs typeface="Times New Roman" panose="02020603050405020304" pitchFamily="18" charset="0"/>
                        </a:rPr>
                        <a:t>103</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Ganesh</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Chandigarh</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131178</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9234908712</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491406025"/>
                  </a:ext>
                </a:extLst>
              </a:tr>
              <a:tr h="370840">
                <a:tc>
                  <a:txBody>
                    <a:bodyPr/>
                    <a:lstStyle/>
                    <a:p>
                      <a:r>
                        <a:rPr lang="en-US" sz="1200" dirty="0">
                          <a:latin typeface="Times New Roman" panose="02020603050405020304" pitchFamily="18" charset="0"/>
                          <a:cs typeface="Times New Roman" panose="02020603050405020304" pitchFamily="18" charset="0"/>
                        </a:rPr>
                        <a:t>104</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Kapil</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Indore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442021</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8654321210</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643620752"/>
                  </a:ext>
                </a:extLst>
              </a:tr>
            </a:tbl>
          </a:graphicData>
        </a:graphic>
      </p:graphicFrame>
      <p:graphicFrame>
        <p:nvGraphicFramePr>
          <p:cNvPr id="4" name="Table 4">
            <a:extLst>
              <a:ext uri="{FF2B5EF4-FFF2-40B4-BE49-F238E27FC236}">
                <a16:creationId xmlns:a16="http://schemas.microsoft.com/office/drawing/2014/main" xmlns="" id="{9DC9D68A-7B55-4C5A-A191-5D67534237EB}"/>
              </a:ext>
            </a:extLst>
          </p:cNvPr>
          <p:cNvGraphicFramePr>
            <a:graphicFrameLocks noGrp="1"/>
          </p:cNvGraphicFramePr>
          <p:nvPr>
            <p:extLst/>
          </p:nvPr>
        </p:nvGraphicFramePr>
        <p:xfrm>
          <a:off x="3808475" y="1197405"/>
          <a:ext cx="1374345" cy="370840"/>
        </p:xfrm>
        <a:graphic>
          <a:graphicData uri="http://schemas.openxmlformats.org/drawingml/2006/table">
            <a:tbl>
              <a:tblPr firstRow="1" bandRow="1">
                <a:tableStyleId>{5C22544A-7EE6-4342-B048-85BDC9FD1C3A}</a:tableStyleId>
              </a:tblPr>
              <a:tblGrid>
                <a:gridCol w="1374345">
                  <a:extLst>
                    <a:ext uri="{9D8B030D-6E8A-4147-A177-3AD203B41FA5}">
                      <a16:colId xmlns:a16="http://schemas.microsoft.com/office/drawing/2014/main" xmlns="" val="3573150608"/>
                    </a:ext>
                  </a:extLst>
                </a:gridCol>
              </a:tblGrid>
              <a:tr h="370840">
                <a:tc>
                  <a:txBody>
                    <a:bodyPr/>
                    <a:lstStyle/>
                    <a:p>
                      <a:pPr algn="ctr"/>
                      <a:r>
                        <a:rPr lang="en-US" dirty="0">
                          <a:solidFill>
                            <a:sysClr val="windowText" lastClr="000000"/>
                          </a:solidFill>
                          <a:latin typeface="Times New Roman" panose="02020603050405020304" pitchFamily="18" charset="0"/>
                          <a:cs typeface="Times New Roman" panose="02020603050405020304" pitchFamily="18" charset="0"/>
                        </a:rPr>
                        <a:t>Student</a:t>
                      </a:r>
                      <a:endParaRPr lang="en-IN" dirty="0">
                        <a:solidFill>
                          <a:sysClr val="windowText" lastClr="000000"/>
                        </a:solidFill>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extLst>
                  <a:ext uri="{0D108BD9-81ED-4DB2-BD59-A6C34878D82A}">
                    <a16:rowId xmlns:a16="http://schemas.microsoft.com/office/drawing/2014/main" xmlns="" val="1478517599"/>
                  </a:ext>
                </a:extLst>
              </a:tr>
            </a:tbl>
          </a:graphicData>
        </a:graphic>
      </p:graphicFrame>
    </p:spTree>
    <p:extLst>
      <p:ext uri="{BB962C8B-B14F-4D97-AF65-F5344CB8AC3E}">
        <p14:creationId xmlns:p14="http://schemas.microsoft.com/office/powerpoint/2010/main" val="25167850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C5ABC-64E9-48E1-A39E-5E1FE87EB8D4}"/>
              </a:ext>
            </a:extLst>
          </p:cNvPr>
          <p:cNvSpPr>
            <a:spLocks noGrp="1"/>
          </p:cNvSpPr>
          <p:nvPr>
            <p:ph type="title"/>
          </p:nvPr>
        </p:nvSpPr>
        <p:spPr>
          <a:xfrm>
            <a:off x="296260" y="128470"/>
            <a:ext cx="8246070" cy="763526"/>
          </a:xfrm>
        </p:spPr>
        <p:txBody>
          <a:bodyPr>
            <a:normAutofit/>
          </a:bodyPr>
          <a:lstStyle/>
          <a:p>
            <a:r>
              <a:rPr lang="en-US" dirty="0">
                <a:solidFill>
                  <a:schemeClr val="tx2">
                    <a:lumMod val="75000"/>
                  </a:schemeClr>
                </a:solidFill>
              </a:rPr>
              <a:t>Second </a:t>
            </a:r>
            <a:r>
              <a:rPr lang="en-US" dirty="0">
                <a:solidFill>
                  <a:schemeClr val="tx2">
                    <a:lumMod val="75000"/>
                  </a:schemeClr>
                </a:solidFill>
                <a:latin typeface="Times New Roman" panose="02020603050405020304" pitchFamily="18" charset="0"/>
                <a:cs typeface="Times New Roman" panose="02020603050405020304" pitchFamily="18" charset="0"/>
              </a:rPr>
              <a:t>way to convert table in 1NF </a:t>
            </a:r>
            <a:endParaRPr lang="en-US" dirty="0">
              <a:solidFill>
                <a:schemeClr val="tx2">
                  <a:lumMod val="75000"/>
                </a:schemeClr>
              </a:solidFill>
            </a:endParaRPr>
          </a:p>
        </p:txBody>
      </p:sp>
      <p:graphicFrame>
        <p:nvGraphicFramePr>
          <p:cNvPr id="3" name="Table 3">
            <a:extLst>
              <a:ext uri="{FF2B5EF4-FFF2-40B4-BE49-F238E27FC236}">
                <a16:creationId xmlns:a16="http://schemas.microsoft.com/office/drawing/2014/main" xmlns="" id="{512171D1-73A0-403F-9BD4-436023EE8CD7}"/>
              </a:ext>
            </a:extLst>
          </p:cNvPr>
          <p:cNvGraphicFramePr>
            <a:graphicFrameLocks noGrp="1"/>
          </p:cNvGraphicFramePr>
          <p:nvPr>
            <p:ph idx="1"/>
            <p:extLst/>
          </p:nvPr>
        </p:nvGraphicFramePr>
        <p:xfrm>
          <a:off x="372911" y="1688036"/>
          <a:ext cx="8474827" cy="2286000"/>
        </p:xfrm>
        <a:graphic>
          <a:graphicData uri="http://schemas.openxmlformats.org/drawingml/2006/table">
            <a:tbl>
              <a:tblPr firstRow="1" bandRow="1">
                <a:tableStyleId>{5C22544A-7EE6-4342-B048-85BDC9FD1C3A}</a:tableStyleId>
              </a:tblPr>
              <a:tblGrid>
                <a:gridCol w="1412471">
                  <a:extLst>
                    <a:ext uri="{9D8B030D-6E8A-4147-A177-3AD203B41FA5}">
                      <a16:colId xmlns:a16="http://schemas.microsoft.com/office/drawing/2014/main" xmlns="" val="2832321577"/>
                    </a:ext>
                  </a:extLst>
                </a:gridCol>
                <a:gridCol w="1106863">
                  <a:extLst>
                    <a:ext uri="{9D8B030D-6E8A-4147-A177-3AD203B41FA5}">
                      <a16:colId xmlns:a16="http://schemas.microsoft.com/office/drawing/2014/main" xmlns="" val="3888282499"/>
                    </a:ext>
                  </a:extLst>
                </a:gridCol>
                <a:gridCol w="1011844">
                  <a:extLst>
                    <a:ext uri="{9D8B030D-6E8A-4147-A177-3AD203B41FA5}">
                      <a16:colId xmlns:a16="http://schemas.microsoft.com/office/drawing/2014/main" xmlns="" val="1344602510"/>
                    </a:ext>
                  </a:extLst>
                </a:gridCol>
                <a:gridCol w="706236">
                  <a:extLst>
                    <a:ext uri="{9D8B030D-6E8A-4147-A177-3AD203B41FA5}">
                      <a16:colId xmlns:a16="http://schemas.microsoft.com/office/drawing/2014/main" xmlns="" val="3681520516"/>
                    </a:ext>
                  </a:extLst>
                </a:gridCol>
                <a:gridCol w="1412471">
                  <a:extLst>
                    <a:ext uri="{9D8B030D-6E8A-4147-A177-3AD203B41FA5}">
                      <a16:colId xmlns:a16="http://schemas.microsoft.com/office/drawing/2014/main" xmlns="" val="741110"/>
                    </a:ext>
                  </a:extLst>
                </a:gridCol>
                <a:gridCol w="1412471">
                  <a:extLst>
                    <a:ext uri="{9D8B030D-6E8A-4147-A177-3AD203B41FA5}">
                      <a16:colId xmlns:a16="http://schemas.microsoft.com/office/drawing/2014/main" xmlns="" val="2328810313"/>
                    </a:ext>
                  </a:extLst>
                </a:gridCol>
                <a:gridCol w="1412471">
                  <a:extLst>
                    <a:ext uri="{9D8B030D-6E8A-4147-A177-3AD203B41FA5}">
                      <a16:colId xmlns:a16="http://schemas.microsoft.com/office/drawing/2014/main" xmlns="" val="3338147438"/>
                    </a:ext>
                  </a:extLst>
                </a:gridCol>
              </a:tblGrid>
              <a:tr h="455953">
                <a:tc>
                  <a:txBody>
                    <a:bodyPr/>
                    <a:lstStyle/>
                    <a:p>
                      <a:r>
                        <a:rPr lang="en-US" sz="1200" dirty="0">
                          <a:latin typeface="Times New Roman" panose="02020603050405020304" pitchFamily="18" charset="0"/>
                          <a:cs typeface="Times New Roman" panose="02020603050405020304" pitchFamily="18" charset="0"/>
                        </a:rPr>
                        <a:t>SID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SName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City</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Pincode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Mobile1</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Mobile2</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Mobile3</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323345933"/>
                  </a:ext>
                </a:extLst>
              </a:tr>
              <a:tr h="455953">
                <a:tc>
                  <a:txBody>
                    <a:bodyPr/>
                    <a:lstStyle/>
                    <a:p>
                      <a:r>
                        <a:rPr lang="en-US" sz="1200" dirty="0">
                          <a:latin typeface="Times New Roman" panose="02020603050405020304" pitchFamily="18" charset="0"/>
                          <a:cs typeface="Times New Roman" panose="02020603050405020304" pitchFamily="18" charset="0"/>
                        </a:rPr>
                        <a:t>101</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Animesh</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Bhopal</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462021</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8654321210</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9123567189</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9645197662</a:t>
                      </a:r>
                      <a:endParaRPr lang="en-IN"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796524977"/>
                  </a:ext>
                </a:extLst>
              </a:tr>
              <a:tr h="187353">
                <a:tc>
                  <a:txBody>
                    <a:bodyPr/>
                    <a:lstStyle/>
                    <a:p>
                      <a:r>
                        <a:rPr lang="en-US" sz="1200" dirty="0">
                          <a:latin typeface="Times New Roman" panose="02020603050405020304" pitchFamily="18" charset="0"/>
                          <a:cs typeface="Times New Roman" panose="02020603050405020304" pitchFamily="18" charset="0"/>
                        </a:rPr>
                        <a:t>102</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Rahul</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Indore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442021</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9826197624</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Null</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Null</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672982629"/>
                  </a:ext>
                </a:extLst>
              </a:tr>
              <a:tr h="455953">
                <a:tc>
                  <a:txBody>
                    <a:bodyPr/>
                    <a:lstStyle/>
                    <a:p>
                      <a:r>
                        <a:rPr lang="en-US" sz="1200" dirty="0">
                          <a:latin typeface="Times New Roman" panose="02020603050405020304" pitchFamily="18" charset="0"/>
                          <a:cs typeface="Times New Roman" panose="02020603050405020304" pitchFamily="18" charset="0"/>
                        </a:rPr>
                        <a:t>103</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Ganesh</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Chandigarh</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131178</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9965421972</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9234908712</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Null</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352725436"/>
                  </a:ext>
                </a:extLst>
              </a:tr>
              <a:tr h="369829">
                <a:tc>
                  <a:txBody>
                    <a:bodyPr/>
                    <a:lstStyle/>
                    <a:p>
                      <a:r>
                        <a:rPr lang="en-US" sz="1200" dirty="0">
                          <a:latin typeface="Times New Roman" panose="02020603050405020304" pitchFamily="18" charset="0"/>
                          <a:cs typeface="Times New Roman" panose="02020603050405020304" pitchFamily="18" charset="0"/>
                        </a:rPr>
                        <a:t>104</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Kapil</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Indore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442021</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8654321210</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Null</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Null</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643620752"/>
                  </a:ext>
                </a:extLst>
              </a:tr>
            </a:tbl>
          </a:graphicData>
        </a:graphic>
      </p:graphicFrame>
      <p:graphicFrame>
        <p:nvGraphicFramePr>
          <p:cNvPr id="4" name="Table 4">
            <a:extLst>
              <a:ext uri="{FF2B5EF4-FFF2-40B4-BE49-F238E27FC236}">
                <a16:creationId xmlns:a16="http://schemas.microsoft.com/office/drawing/2014/main" xmlns="" id="{9DC9D68A-7B55-4C5A-A191-5D67534237EB}"/>
              </a:ext>
            </a:extLst>
          </p:cNvPr>
          <p:cNvGraphicFramePr>
            <a:graphicFrameLocks noGrp="1"/>
          </p:cNvGraphicFramePr>
          <p:nvPr/>
        </p:nvGraphicFramePr>
        <p:xfrm>
          <a:off x="3808475" y="1197405"/>
          <a:ext cx="1374345" cy="370840"/>
        </p:xfrm>
        <a:graphic>
          <a:graphicData uri="http://schemas.openxmlformats.org/drawingml/2006/table">
            <a:tbl>
              <a:tblPr firstRow="1" bandRow="1">
                <a:tableStyleId>{5C22544A-7EE6-4342-B048-85BDC9FD1C3A}</a:tableStyleId>
              </a:tblPr>
              <a:tblGrid>
                <a:gridCol w="1374345">
                  <a:extLst>
                    <a:ext uri="{9D8B030D-6E8A-4147-A177-3AD203B41FA5}">
                      <a16:colId xmlns:a16="http://schemas.microsoft.com/office/drawing/2014/main" xmlns="" val="3573150608"/>
                    </a:ext>
                  </a:extLst>
                </a:gridCol>
              </a:tblGrid>
              <a:tr h="370840">
                <a:tc>
                  <a:txBody>
                    <a:bodyPr/>
                    <a:lstStyle/>
                    <a:p>
                      <a:pPr algn="ctr"/>
                      <a:r>
                        <a:rPr lang="en-US" dirty="0">
                          <a:solidFill>
                            <a:sysClr val="windowText" lastClr="000000"/>
                          </a:solidFill>
                          <a:latin typeface="Times New Roman" panose="02020603050405020304" pitchFamily="18" charset="0"/>
                          <a:cs typeface="Times New Roman" panose="02020603050405020304" pitchFamily="18" charset="0"/>
                        </a:rPr>
                        <a:t>Student</a:t>
                      </a:r>
                      <a:endParaRPr lang="en-IN" dirty="0">
                        <a:solidFill>
                          <a:sysClr val="windowText" lastClr="000000"/>
                        </a:solidFill>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extLst>
                  <a:ext uri="{0D108BD9-81ED-4DB2-BD59-A6C34878D82A}">
                    <a16:rowId xmlns:a16="http://schemas.microsoft.com/office/drawing/2014/main" xmlns="" val="1478517599"/>
                  </a:ext>
                </a:extLst>
              </a:tr>
            </a:tbl>
          </a:graphicData>
        </a:graphic>
      </p:graphicFrame>
    </p:spTree>
    <p:extLst>
      <p:ext uri="{BB962C8B-B14F-4D97-AF65-F5344CB8AC3E}">
        <p14:creationId xmlns:p14="http://schemas.microsoft.com/office/powerpoint/2010/main" val="15979252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C5ABC-64E9-48E1-A39E-5E1FE87EB8D4}"/>
              </a:ext>
            </a:extLst>
          </p:cNvPr>
          <p:cNvSpPr>
            <a:spLocks noGrp="1"/>
          </p:cNvSpPr>
          <p:nvPr>
            <p:ph type="title"/>
          </p:nvPr>
        </p:nvSpPr>
        <p:spPr>
          <a:xfrm>
            <a:off x="296260" y="128470"/>
            <a:ext cx="8246070" cy="763526"/>
          </a:xfrm>
        </p:spPr>
        <p:txBody>
          <a:bodyPr>
            <a:normAutofit/>
          </a:bodyPr>
          <a:lstStyle/>
          <a:p>
            <a:r>
              <a:rPr lang="en-US" dirty="0">
                <a:solidFill>
                  <a:schemeClr val="tx2">
                    <a:lumMod val="75000"/>
                  </a:schemeClr>
                </a:solidFill>
              </a:rPr>
              <a:t>Third</a:t>
            </a:r>
            <a:r>
              <a:rPr lang="en-US" dirty="0">
                <a:solidFill>
                  <a:schemeClr val="tx2">
                    <a:lumMod val="75000"/>
                  </a:schemeClr>
                </a:solidFill>
                <a:latin typeface="Times New Roman" panose="02020603050405020304" pitchFamily="18" charset="0"/>
                <a:cs typeface="Times New Roman" panose="02020603050405020304" pitchFamily="18" charset="0"/>
              </a:rPr>
              <a:t> way to convert table in 1NF </a:t>
            </a:r>
            <a:endParaRPr lang="en-US" dirty="0">
              <a:solidFill>
                <a:schemeClr val="tx2">
                  <a:lumMod val="75000"/>
                </a:schemeClr>
              </a:solidFill>
            </a:endParaRPr>
          </a:p>
        </p:txBody>
      </p:sp>
      <p:graphicFrame>
        <p:nvGraphicFramePr>
          <p:cNvPr id="7" name="Table 4">
            <a:extLst>
              <a:ext uri="{FF2B5EF4-FFF2-40B4-BE49-F238E27FC236}">
                <a16:creationId xmlns:a16="http://schemas.microsoft.com/office/drawing/2014/main" xmlns="" id="{9DB6C898-30ED-4428-B578-CF5D3DC4CBF0}"/>
              </a:ext>
            </a:extLst>
          </p:cNvPr>
          <p:cNvGraphicFramePr>
            <a:graphicFrameLocks noGrp="1"/>
          </p:cNvGraphicFramePr>
          <p:nvPr>
            <p:ph idx="1"/>
            <p:extLst/>
          </p:nvPr>
        </p:nvGraphicFramePr>
        <p:xfrm>
          <a:off x="3732122" y="1197405"/>
          <a:ext cx="1374345" cy="370840"/>
        </p:xfrm>
        <a:graphic>
          <a:graphicData uri="http://schemas.openxmlformats.org/drawingml/2006/table">
            <a:tbl>
              <a:tblPr firstRow="1" bandRow="1">
                <a:tableStyleId>{5C22544A-7EE6-4342-B048-85BDC9FD1C3A}</a:tableStyleId>
              </a:tblPr>
              <a:tblGrid>
                <a:gridCol w="1374345">
                  <a:extLst>
                    <a:ext uri="{9D8B030D-6E8A-4147-A177-3AD203B41FA5}">
                      <a16:colId xmlns:a16="http://schemas.microsoft.com/office/drawing/2014/main" xmlns="" val="3573150608"/>
                    </a:ext>
                  </a:extLst>
                </a:gridCol>
              </a:tblGrid>
              <a:tr h="370840">
                <a:tc>
                  <a:txBody>
                    <a:bodyPr/>
                    <a:lstStyle/>
                    <a:p>
                      <a:pPr algn="ctr"/>
                      <a:r>
                        <a:rPr lang="en-US" dirty="0">
                          <a:solidFill>
                            <a:sysClr val="windowText" lastClr="000000"/>
                          </a:solidFill>
                          <a:latin typeface="Times New Roman" panose="02020603050405020304" pitchFamily="18" charset="0"/>
                          <a:cs typeface="Times New Roman" panose="02020603050405020304" pitchFamily="18" charset="0"/>
                        </a:rPr>
                        <a:t>Student</a:t>
                      </a:r>
                      <a:endParaRPr lang="en-IN" dirty="0">
                        <a:solidFill>
                          <a:sysClr val="windowText" lastClr="000000"/>
                        </a:solidFill>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extLst>
                  <a:ext uri="{0D108BD9-81ED-4DB2-BD59-A6C34878D82A}">
                    <a16:rowId xmlns:a16="http://schemas.microsoft.com/office/drawing/2014/main" xmlns="" val="1478517599"/>
                  </a:ext>
                </a:extLst>
              </a:tr>
            </a:tbl>
          </a:graphicData>
        </a:graphic>
      </p:graphicFrame>
      <p:graphicFrame>
        <p:nvGraphicFramePr>
          <p:cNvPr id="8" name="Table 7">
            <a:extLst>
              <a:ext uri="{FF2B5EF4-FFF2-40B4-BE49-F238E27FC236}">
                <a16:creationId xmlns:a16="http://schemas.microsoft.com/office/drawing/2014/main" xmlns="" id="{82CD8454-4732-4C6A-BFE7-F36D6AA7259C}"/>
              </a:ext>
            </a:extLst>
          </p:cNvPr>
          <p:cNvGraphicFramePr>
            <a:graphicFrameLocks noGrp="1"/>
          </p:cNvGraphicFramePr>
          <p:nvPr>
            <p:extLst/>
          </p:nvPr>
        </p:nvGraphicFramePr>
        <p:xfrm>
          <a:off x="448965" y="2113635"/>
          <a:ext cx="4237414" cy="2012008"/>
        </p:xfrm>
        <a:graphic>
          <a:graphicData uri="http://schemas.openxmlformats.org/drawingml/2006/table">
            <a:tbl>
              <a:tblPr firstRow="1" bandRow="1">
                <a:tableStyleId>{5C22544A-7EE6-4342-B048-85BDC9FD1C3A}</a:tableStyleId>
              </a:tblPr>
              <a:tblGrid>
                <a:gridCol w="1412471">
                  <a:extLst>
                    <a:ext uri="{9D8B030D-6E8A-4147-A177-3AD203B41FA5}">
                      <a16:colId xmlns:a16="http://schemas.microsoft.com/office/drawing/2014/main" xmlns="" val="2958368616"/>
                    </a:ext>
                  </a:extLst>
                </a:gridCol>
                <a:gridCol w="1106863">
                  <a:extLst>
                    <a:ext uri="{9D8B030D-6E8A-4147-A177-3AD203B41FA5}">
                      <a16:colId xmlns:a16="http://schemas.microsoft.com/office/drawing/2014/main" xmlns="" val="3249223709"/>
                    </a:ext>
                  </a:extLst>
                </a:gridCol>
                <a:gridCol w="1011844">
                  <a:extLst>
                    <a:ext uri="{9D8B030D-6E8A-4147-A177-3AD203B41FA5}">
                      <a16:colId xmlns:a16="http://schemas.microsoft.com/office/drawing/2014/main" xmlns="" val="3660218450"/>
                    </a:ext>
                  </a:extLst>
                </a:gridCol>
                <a:gridCol w="706236">
                  <a:extLst>
                    <a:ext uri="{9D8B030D-6E8A-4147-A177-3AD203B41FA5}">
                      <a16:colId xmlns:a16="http://schemas.microsoft.com/office/drawing/2014/main" xmlns="" val="4216492883"/>
                    </a:ext>
                  </a:extLst>
                </a:gridCol>
              </a:tblGrid>
              <a:tr h="455953">
                <a:tc>
                  <a:txBody>
                    <a:bodyPr/>
                    <a:lstStyle/>
                    <a:p>
                      <a:r>
                        <a:rPr lang="en-US" sz="1200" dirty="0">
                          <a:latin typeface="Times New Roman" panose="02020603050405020304" pitchFamily="18" charset="0"/>
                          <a:cs typeface="Times New Roman" panose="02020603050405020304" pitchFamily="18" charset="0"/>
                        </a:rPr>
                        <a:t>SID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SName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City</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Pincode</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38653095"/>
                  </a:ext>
                </a:extLst>
              </a:tr>
              <a:tr h="455953">
                <a:tc>
                  <a:txBody>
                    <a:bodyPr/>
                    <a:lstStyle/>
                    <a:p>
                      <a:r>
                        <a:rPr lang="en-US" sz="1200" dirty="0">
                          <a:latin typeface="Times New Roman" panose="02020603050405020304" pitchFamily="18" charset="0"/>
                          <a:cs typeface="Times New Roman" panose="02020603050405020304" pitchFamily="18" charset="0"/>
                        </a:rPr>
                        <a:t>101</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Animesh</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Bhopal</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462021</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964773107"/>
                  </a:ext>
                </a:extLst>
              </a:tr>
              <a:tr h="187353">
                <a:tc>
                  <a:txBody>
                    <a:bodyPr/>
                    <a:lstStyle/>
                    <a:p>
                      <a:r>
                        <a:rPr lang="en-US" sz="1200" dirty="0">
                          <a:latin typeface="Times New Roman" panose="02020603050405020304" pitchFamily="18" charset="0"/>
                          <a:cs typeface="Times New Roman" panose="02020603050405020304" pitchFamily="18" charset="0"/>
                        </a:rPr>
                        <a:t>102</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Rahul</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Indore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442021</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496059101"/>
                  </a:ext>
                </a:extLst>
              </a:tr>
              <a:tr h="455953">
                <a:tc>
                  <a:txBody>
                    <a:bodyPr/>
                    <a:lstStyle/>
                    <a:p>
                      <a:r>
                        <a:rPr lang="en-US" sz="1200" dirty="0">
                          <a:latin typeface="Times New Roman" panose="02020603050405020304" pitchFamily="18" charset="0"/>
                          <a:cs typeface="Times New Roman" panose="02020603050405020304" pitchFamily="18" charset="0"/>
                        </a:rPr>
                        <a:t>103</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Ganesh</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Chandigarh</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131178</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87424218"/>
                  </a:ext>
                </a:extLst>
              </a:tr>
              <a:tr h="369829">
                <a:tc>
                  <a:txBody>
                    <a:bodyPr/>
                    <a:lstStyle/>
                    <a:p>
                      <a:r>
                        <a:rPr lang="en-US" sz="1200" dirty="0">
                          <a:latin typeface="Times New Roman" panose="02020603050405020304" pitchFamily="18" charset="0"/>
                          <a:cs typeface="Times New Roman" panose="02020603050405020304" pitchFamily="18" charset="0"/>
                        </a:rPr>
                        <a:t>104</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Kapil</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Indore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442021</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830400351"/>
                  </a:ext>
                </a:extLst>
              </a:tr>
            </a:tbl>
          </a:graphicData>
        </a:graphic>
      </p:graphicFrame>
      <p:graphicFrame>
        <p:nvGraphicFramePr>
          <p:cNvPr id="9" name="Table 8">
            <a:extLst>
              <a:ext uri="{FF2B5EF4-FFF2-40B4-BE49-F238E27FC236}">
                <a16:creationId xmlns:a16="http://schemas.microsoft.com/office/drawing/2014/main" xmlns="" id="{1B57AF83-21DE-4344-9E17-7F1DBFE88518}"/>
              </a:ext>
            </a:extLst>
          </p:cNvPr>
          <p:cNvGraphicFramePr>
            <a:graphicFrameLocks noGrp="1"/>
          </p:cNvGraphicFramePr>
          <p:nvPr>
            <p:extLst/>
          </p:nvPr>
        </p:nvGraphicFramePr>
        <p:xfrm>
          <a:off x="4877410" y="1808225"/>
          <a:ext cx="4122736" cy="2870200"/>
        </p:xfrm>
        <a:graphic>
          <a:graphicData uri="http://schemas.openxmlformats.org/drawingml/2006/table">
            <a:tbl>
              <a:tblPr firstRow="1" bandRow="1">
                <a:tableStyleId>{5C22544A-7EE6-4342-B048-85BDC9FD1C3A}</a:tableStyleId>
              </a:tblPr>
              <a:tblGrid>
                <a:gridCol w="2061368">
                  <a:extLst>
                    <a:ext uri="{9D8B030D-6E8A-4147-A177-3AD203B41FA5}">
                      <a16:colId xmlns:a16="http://schemas.microsoft.com/office/drawing/2014/main" xmlns="" val="422112799"/>
                    </a:ext>
                  </a:extLst>
                </a:gridCol>
                <a:gridCol w="2061368">
                  <a:extLst>
                    <a:ext uri="{9D8B030D-6E8A-4147-A177-3AD203B41FA5}">
                      <a16:colId xmlns:a16="http://schemas.microsoft.com/office/drawing/2014/main" xmlns="" val="1814490886"/>
                    </a:ext>
                  </a:extLst>
                </a:gridCol>
              </a:tblGrid>
              <a:tr h="0">
                <a:tc>
                  <a:txBody>
                    <a:bodyPr/>
                    <a:lstStyle/>
                    <a:p>
                      <a:r>
                        <a:rPr lang="en-US" sz="1200" dirty="0">
                          <a:latin typeface="Times New Roman" panose="02020603050405020304" pitchFamily="18" charset="0"/>
                          <a:cs typeface="Times New Roman" panose="02020603050405020304" pitchFamily="18" charset="0"/>
                        </a:rPr>
                        <a:t>SID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Mobile</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407709302"/>
                  </a:ext>
                </a:extLst>
              </a:tr>
              <a:tr h="370840">
                <a:tc>
                  <a:txBody>
                    <a:bodyPr/>
                    <a:lstStyle/>
                    <a:p>
                      <a:r>
                        <a:rPr lang="en-US" sz="1200" dirty="0">
                          <a:latin typeface="Times New Roman" panose="02020603050405020304" pitchFamily="18" charset="0"/>
                          <a:cs typeface="Times New Roman" panose="02020603050405020304" pitchFamily="18" charset="0"/>
                        </a:rPr>
                        <a:t>101</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8654321210</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965022238"/>
                  </a:ext>
                </a:extLst>
              </a:tr>
              <a:tr h="370840">
                <a:tc>
                  <a:txBody>
                    <a:bodyPr/>
                    <a:lstStyle/>
                    <a:p>
                      <a:r>
                        <a:rPr lang="en-US" sz="1200" dirty="0">
                          <a:latin typeface="Times New Roman" panose="02020603050405020304" pitchFamily="18" charset="0"/>
                          <a:cs typeface="Times New Roman" panose="02020603050405020304" pitchFamily="18" charset="0"/>
                        </a:rPr>
                        <a:t>101</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9123567189</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512807058"/>
                  </a:ext>
                </a:extLst>
              </a:tr>
              <a:tr h="370840">
                <a:tc>
                  <a:txBody>
                    <a:bodyPr/>
                    <a:lstStyle/>
                    <a:p>
                      <a:r>
                        <a:rPr lang="en-US" sz="1200" dirty="0">
                          <a:latin typeface="Times New Roman" panose="02020603050405020304" pitchFamily="18" charset="0"/>
                          <a:cs typeface="Times New Roman" panose="02020603050405020304" pitchFamily="18" charset="0"/>
                        </a:rPr>
                        <a:t>101</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9645197662</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343988065"/>
                  </a:ext>
                </a:extLst>
              </a:tr>
              <a:tr h="370840">
                <a:tc>
                  <a:txBody>
                    <a:bodyPr/>
                    <a:lstStyle/>
                    <a:p>
                      <a:r>
                        <a:rPr lang="en-US" sz="1200" dirty="0">
                          <a:latin typeface="Times New Roman" panose="02020603050405020304" pitchFamily="18" charset="0"/>
                          <a:cs typeface="Times New Roman" panose="02020603050405020304" pitchFamily="18" charset="0"/>
                        </a:rPr>
                        <a:t>102</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9826197624</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634761520"/>
                  </a:ext>
                </a:extLst>
              </a:tr>
              <a:tr h="370840">
                <a:tc>
                  <a:txBody>
                    <a:bodyPr/>
                    <a:lstStyle/>
                    <a:p>
                      <a:r>
                        <a:rPr lang="en-US" sz="1200" dirty="0">
                          <a:latin typeface="Times New Roman" panose="02020603050405020304" pitchFamily="18" charset="0"/>
                          <a:cs typeface="Times New Roman" panose="02020603050405020304" pitchFamily="18" charset="0"/>
                        </a:rPr>
                        <a:t>103</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9965421972</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889936214"/>
                  </a:ext>
                </a:extLst>
              </a:tr>
              <a:tr h="370840">
                <a:tc>
                  <a:txBody>
                    <a:bodyPr/>
                    <a:lstStyle/>
                    <a:p>
                      <a:r>
                        <a:rPr lang="en-US" sz="1200" dirty="0">
                          <a:latin typeface="Times New Roman" panose="02020603050405020304" pitchFamily="18" charset="0"/>
                          <a:cs typeface="Times New Roman" panose="02020603050405020304" pitchFamily="18" charset="0"/>
                        </a:rPr>
                        <a:t>103</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9234908712</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412843158"/>
                  </a:ext>
                </a:extLst>
              </a:tr>
              <a:tr h="370840">
                <a:tc>
                  <a:txBody>
                    <a:bodyPr/>
                    <a:lstStyle/>
                    <a:p>
                      <a:r>
                        <a:rPr lang="en-US" sz="1200" dirty="0">
                          <a:latin typeface="Times New Roman" panose="02020603050405020304" pitchFamily="18" charset="0"/>
                          <a:cs typeface="Times New Roman" panose="02020603050405020304" pitchFamily="18" charset="0"/>
                        </a:rPr>
                        <a:t>104</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8654321210</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766797312"/>
                  </a:ext>
                </a:extLst>
              </a:tr>
            </a:tbl>
          </a:graphicData>
        </a:graphic>
      </p:graphicFrame>
    </p:spTree>
    <p:extLst>
      <p:ext uri="{BB962C8B-B14F-4D97-AF65-F5344CB8AC3E}">
        <p14:creationId xmlns:p14="http://schemas.microsoft.com/office/powerpoint/2010/main" val="2109531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01B8AF-F327-411D-A80B-FB0B9C1B2324}"/>
              </a:ext>
            </a:extLst>
          </p:cNvPr>
          <p:cNvSpPr>
            <a:spLocks noGrp="1"/>
          </p:cNvSpPr>
          <p:nvPr>
            <p:ph type="title"/>
          </p:nvPr>
        </p:nvSpPr>
        <p:spPr/>
        <p:txBody>
          <a:bodyPr/>
          <a:lstStyle/>
          <a:p>
            <a:r>
              <a:rPr lang="en-US" dirty="0"/>
              <a:t>Points</a:t>
            </a:r>
            <a:endParaRPr lang="en-IN" dirty="0"/>
          </a:p>
        </p:txBody>
      </p:sp>
      <p:sp>
        <p:nvSpPr>
          <p:cNvPr id="3" name="Content Placeholder 2">
            <a:extLst>
              <a:ext uri="{FF2B5EF4-FFF2-40B4-BE49-F238E27FC236}">
                <a16:creationId xmlns:a16="http://schemas.microsoft.com/office/drawing/2014/main" xmlns="" id="{5F7868AA-0109-48A4-A47F-3D73F30CA5F8}"/>
              </a:ext>
            </a:extLst>
          </p:cNvPr>
          <p:cNvSpPr>
            <a:spLocks noGrp="1"/>
          </p:cNvSpPr>
          <p:nvPr>
            <p:ph idx="1"/>
          </p:nvPr>
        </p:nvSpPr>
        <p:spPr/>
        <p:txBody>
          <a:bodyPr>
            <a:normAutofit fontScale="62500" lnSpcReduction="20000"/>
          </a:bodyPr>
          <a:lstStyle/>
          <a:p>
            <a:pPr algn="just"/>
            <a:r>
              <a:rPr lang="en-US" dirty="0"/>
              <a:t>A relation is in 1NF if it does not contain multivalued attribute and composite attributes.</a:t>
            </a:r>
          </a:p>
          <a:p>
            <a:pPr algn="just"/>
            <a:r>
              <a:rPr lang="en-US" dirty="0"/>
              <a:t>Every attribute value is atomic.</a:t>
            </a:r>
          </a:p>
          <a:p>
            <a:pPr algn="just"/>
            <a:r>
              <a:rPr lang="en-US" dirty="0"/>
              <a:t>All the cells are single valued, all entries in any column are of the same kind.</a:t>
            </a:r>
          </a:p>
          <a:p>
            <a:pPr algn="just"/>
            <a:r>
              <a:rPr lang="en-US" dirty="0"/>
              <a:t>Each column has a unique name (No duplicate columns allowed), but the order of the columns and rows is not important.</a:t>
            </a:r>
          </a:p>
          <a:p>
            <a:pPr algn="just"/>
            <a:r>
              <a:rPr lang="en-US" dirty="0"/>
              <a:t>So a relation is in 1NF if and only if all underlying domains contain atomic values only.</a:t>
            </a:r>
          </a:p>
          <a:p>
            <a:pPr algn="just"/>
            <a:r>
              <a:rPr lang="en-US" dirty="0"/>
              <a:t>"A relation schema R is in 1NF, if it does not have any composite </a:t>
            </a:r>
            <a:r>
              <a:rPr lang="en-US" dirty="0" err="1"/>
              <a:t>attributes,multivalued</a:t>
            </a:r>
            <a:r>
              <a:rPr lang="en-US" dirty="0"/>
              <a:t> </a:t>
            </a:r>
            <a:r>
              <a:rPr lang="en-US" dirty="0" err="1"/>
              <a:t>atttribute</a:t>
            </a:r>
            <a:r>
              <a:rPr lang="en-US" dirty="0"/>
              <a:t> or their combination."</a:t>
            </a:r>
          </a:p>
          <a:p>
            <a:pPr algn="just"/>
            <a:r>
              <a:rPr lang="en-US" dirty="0"/>
              <a:t>The objective of first normal form is that the table should contain no repeating groups of data. </a:t>
            </a:r>
          </a:p>
          <a:p>
            <a:pPr algn="just"/>
            <a:endParaRPr lang="en-US" dirty="0"/>
          </a:p>
          <a:p>
            <a:pPr marL="0" indent="0" algn="just">
              <a:buNone/>
            </a:pPr>
            <a:endParaRPr lang="en-IN" dirty="0"/>
          </a:p>
        </p:txBody>
      </p:sp>
    </p:spTree>
    <p:extLst>
      <p:ext uri="{BB962C8B-B14F-4D97-AF65-F5344CB8AC3E}">
        <p14:creationId xmlns:p14="http://schemas.microsoft.com/office/powerpoint/2010/main" val="3487075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C5ABC-64E9-48E1-A39E-5E1FE87EB8D4}"/>
              </a:ext>
            </a:extLst>
          </p:cNvPr>
          <p:cNvSpPr>
            <a:spLocks noGrp="1"/>
          </p:cNvSpPr>
          <p:nvPr>
            <p:ph type="title"/>
          </p:nvPr>
        </p:nvSpPr>
        <p:spPr>
          <a:xfrm>
            <a:off x="296260" y="128470"/>
            <a:ext cx="8246070" cy="763526"/>
          </a:xfrm>
        </p:spPr>
        <p:txBody>
          <a:bodyPr>
            <a:normAutofit/>
          </a:bodyPr>
          <a:lstStyle/>
          <a:p>
            <a:r>
              <a:rPr lang="en-US" dirty="0">
                <a:solidFill>
                  <a:schemeClr val="tx2">
                    <a:lumMod val="75000"/>
                  </a:schemeClr>
                </a:solidFill>
              </a:rPr>
              <a:t>Types of Normal form</a:t>
            </a:r>
          </a:p>
        </p:txBody>
      </p:sp>
      <p:pic>
        <p:nvPicPr>
          <p:cNvPr id="1026" name="Picture 2">
            <a:extLst>
              <a:ext uri="{FF2B5EF4-FFF2-40B4-BE49-F238E27FC236}">
                <a16:creationId xmlns:a16="http://schemas.microsoft.com/office/drawing/2014/main" xmlns="" id="{D66D2CBB-17C6-4660-8492-D19974D802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555" y="1808225"/>
            <a:ext cx="8921102" cy="2443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0601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anim calcmode="lin" valueType="num">
                                      <p:cBhvr>
                                        <p:cTn id="8" dur="2000" fill="hold"/>
                                        <p:tgtEl>
                                          <p:spTgt spid="1026"/>
                                        </p:tgtEl>
                                        <p:attrNameLst>
                                          <p:attrName>ppt_w</p:attrName>
                                        </p:attrNameLst>
                                      </p:cBhvr>
                                      <p:tavLst>
                                        <p:tav tm="0" fmla="#ppt_w*sin(2.5*pi*$)">
                                          <p:val>
                                            <p:fltVal val="0"/>
                                          </p:val>
                                        </p:tav>
                                        <p:tav tm="100000">
                                          <p:val>
                                            <p:fltVal val="1"/>
                                          </p:val>
                                        </p:tav>
                                      </p:tavLst>
                                    </p:anim>
                                    <p:anim calcmode="lin" valueType="num">
                                      <p:cBhvr>
                                        <p:cTn id="9" dur="2000" fill="hold"/>
                                        <p:tgtEl>
                                          <p:spTgt spid="10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BMS Normaliz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74" y="1197405"/>
            <a:ext cx="8389625" cy="4060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8706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 process</a:t>
            </a:r>
            <a:endParaRPr lang="en-IN" dirty="0"/>
          </a:p>
        </p:txBody>
      </p:sp>
      <p:pic>
        <p:nvPicPr>
          <p:cNvPr id="4" name="Picture 3"/>
          <p:cNvPicPr>
            <a:picLocks noChangeAspect="1"/>
          </p:cNvPicPr>
          <p:nvPr/>
        </p:nvPicPr>
        <p:blipFill>
          <a:blip r:embed="rId2"/>
          <a:stretch>
            <a:fillRect/>
          </a:stretch>
        </p:blipFill>
        <p:spPr>
          <a:xfrm>
            <a:off x="366712" y="1197405"/>
            <a:ext cx="8410575" cy="3817625"/>
          </a:xfrm>
          <a:prstGeom prst="rect">
            <a:avLst/>
          </a:prstGeom>
        </p:spPr>
      </p:pic>
    </p:spTree>
    <p:extLst>
      <p:ext uri="{BB962C8B-B14F-4D97-AF65-F5344CB8AC3E}">
        <p14:creationId xmlns:p14="http://schemas.microsoft.com/office/powerpoint/2010/main" val="39065751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30" y="1655520"/>
            <a:ext cx="4419894" cy="1527050"/>
          </a:xfrm>
        </p:spPr>
      </p:pic>
    </p:spTree>
    <p:extLst>
      <p:ext uri="{BB962C8B-B14F-4D97-AF65-F5344CB8AC3E}">
        <p14:creationId xmlns:p14="http://schemas.microsoft.com/office/powerpoint/2010/main" val="13695357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a:t>
            </a:r>
            <a:endParaRPr lang="en-IN" dirty="0"/>
          </a:p>
        </p:txBody>
      </p:sp>
      <p:sp>
        <p:nvSpPr>
          <p:cNvPr id="3" name="Content Placeholder 2"/>
          <p:cNvSpPr>
            <a:spLocks noGrp="1"/>
          </p:cNvSpPr>
          <p:nvPr>
            <p:ph idx="1"/>
          </p:nvPr>
        </p:nvSpPr>
        <p:spPr>
          <a:xfrm>
            <a:off x="448965" y="1048896"/>
            <a:ext cx="8246070" cy="3512213"/>
          </a:xfrm>
        </p:spPr>
        <p:txBody>
          <a:bodyPr>
            <a:noAutofit/>
          </a:bodyPr>
          <a:lstStyle/>
          <a:p>
            <a:pPr>
              <a:lnSpc>
                <a:spcPct val="150000"/>
              </a:lnSpc>
            </a:pPr>
            <a:r>
              <a:rPr lang="en-US" sz="1600" b="1" kern="0" dirty="0"/>
              <a:t>There are two approaches to logical database design:</a:t>
            </a:r>
          </a:p>
          <a:p>
            <a:pPr marL="285750" indent="-285750">
              <a:lnSpc>
                <a:spcPct val="150000"/>
              </a:lnSpc>
            </a:pPr>
            <a:r>
              <a:rPr lang="en-US" sz="1600" b="1" kern="0" dirty="0"/>
              <a:t>The Top-down approach:     </a:t>
            </a:r>
            <a:r>
              <a:rPr lang="en-US" sz="1600" b="1" kern="0" dirty="0">
                <a:solidFill>
                  <a:srgbClr val="C00000"/>
                </a:solidFill>
              </a:rPr>
              <a:t>E-R Model</a:t>
            </a:r>
          </a:p>
          <a:p>
            <a:pPr marL="285750" indent="-285750">
              <a:lnSpc>
                <a:spcPct val="150000"/>
              </a:lnSpc>
            </a:pPr>
            <a:r>
              <a:rPr lang="en-US" sz="1600" b="1" kern="0" dirty="0"/>
              <a:t>The Bottom-up approach:   </a:t>
            </a:r>
            <a:r>
              <a:rPr lang="en-US" sz="1600" b="1" kern="0" dirty="0">
                <a:solidFill>
                  <a:srgbClr val="C00000"/>
                </a:solidFill>
              </a:rPr>
              <a:t>Normalization</a:t>
            </a:r>
          </a:p>
          <a:p>
            <a:pPr>
              <a:lnSpc>
                <a:spcPct val="150000"/>
              </a:lnSpc>
            </a:pPr>
            <a:r>
              <a:rPr lang="en-US" sz="1600" b="1" kern="0" dirty="0">
                <a:solidFill>
                  <a:srgbClr val="0070C0"/>
                </a:solidFill>
              </a:rPr>
              <a:t>The top-down approach</a:t>
            </a:r>
          </a:p>
          <a:p>
            <a:pPr marL="285750" indent="-285750">
              <a:lnSpc>
                <a:spcPct val="150000"/>
              </a:lnSpc>
            </a:pPr>
            <a:r>
              <a:rPr lang="en-US" sz="1600" b="1" kern="0" dirty="0"/>
              <a:t>The E-R modeling technique is the top-down approach.</a:t>
            </a:r>
          </a:p>
          <a:p>
            <a:pPr marL="285750" indent="-285750">
              <a:lnSpc>
                <a:spcPct val="150000"/>
              </a:lnSpc>
            </a:pPr>
            <a:r>
              <a:rPr lang="en-US" sz="1600" b="1" kern="0" dirty="0"/>
              <a:t>It involves identifying entities, relationships, and attributes, and drawing the ER diagram.</a:t>
            </a:r>
          </a:p>
          <a:p>
            <a:pPr>
              <a:lnSpc>
                <a:spcPct val="150000"/>
              </a:lnSpc>
            </a:pPr>
            <a:r>
              <a:rPr lang="en-US" sz="1600" b="1" kern="0" dirty="0">
                <a:solidFill>
                  <a:srgbClr val="0070C0"/>
                </a:solidFill>
              </a:rPr>
              <a:t>The Bottom-up approach</a:t>
            </a:r>
            <a:r>
              <a:rPr lang="en-US" sz="1600" b="1" kern="0" dirty="0"/>
              <a:t>:</a:t>
            </a:r>
          </a:p>
          <a:p>
            <a:pPr marL="285750" indent="-285750">
              <a:lnSpc>
                <a:spcPct val="150000"/>
              </a:lnSpc>
            </a:pPr>
            <a:r>
              <a:rPr lang="en-US" sz="1600" b="1" kern="0" dirty="0"/>
              <a:t>Normalization is the bottom-up approach.</a:t>
            </a:r>
          </a:p>
          <a:p>
            <a:pPr marL="285750" indent="-285750">
              <a:lnSpc>
                <a:spcPct val="150000"/>
              </a:lnSpc>
            </a:pPr>
            <a:r>
              <a:rPr lang="en-US" sz="1600" b="1" kern="0" dirty="0"/>
              <a:t>It is a step-by-step decomposing of complex records into simple records.</a:t>
            </a:r>
            <a:endParaRPr lang="en-US" sz="1600" dirty="0"/>
          </a:p>
          <a:p>
            <a:endParaRPr lang="en-IN" sz="1600" dirty="0"/>
          </a:p>
        </p:txBody>
      </p:sp>
    </p:spTree>
    <p:extLst>
      <p:ext uri="{BB962C8B-B14F-4D97-AF65-F5344CB8AC3E}">
        <p14:creationId xmlns:p14="http://schemas.microsoft.com/office/powerpoint/2010/main" val="24107337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C5ABC-64E9-48E1-A39E-5E1FE87EB8D4}"/>
              </a:ext>
            </a:extLst>
          </p:cNvPr>
          <p:cNvSpPr>
            <a:spLocks noGrp="1"/>
          </p:cNvSpPr>
          <p:nvPr>
            <p:ph type="title"/>
          </p:nvPr>
        </p:nvSpPr>
        <p:spPr>
          <a:xfrm>
            <a:off x="296260" y="128470"/>
            <a:ext cx="8246070" cy="763526"/>
          </a:xfrm>
        </p:spPr>
        <p:txBody>
          <a:bodyPr>
            <a:normAutofit/>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Normalization</a:t>
            </a:r>
          </a:p>
        </p:txBody>
      </p:sp>
      <p:sp>
        <p:nvSpPr>
          <p:cNvPr id="7" name="Content Placeholder 6">
            <a:extLst>
              <a:ext uri="{FF2B5EF4-FFF2-40B4-BE49-F238E27FC236}">
                <a16:creationId xmlns:a16="http://schemas.microsoft.com/office/drawing/2014/main" xmlns="" id="{3785ED3B-A9E6-4127-B559-A80489FB8C2B}"/>
              </a:ext>
            </a:extLst>
          </p:cNvPr>
          <p:cNvSpPr>
            <a:spLocks noGrp="1"/>
          </p:cNvSpPr>
          <p:nvPr>
            <p:ph idx="1"/>
          </p:nvPr>
        </p:nvSpPr>
        <p:spPr/>
        <p:txBody>
          <a:bodyPr>
            <a:normAutofit fontScale="62500" lnSpcReduction="20000"/>
          </a:bodyPr>
          <a:lstStyle/>
          <a:p>
            <a:pPr algn="just"/>
            <a:r>
              <a:rPr lang="en-US" dirty="0"/>
              <a:t>Main objective in developing a logical data model for relational database system is to create an accurate representation of the data, its relationship and constraints. To achieve this objective we need to identify a suitable set of relations.</a:t>
            </a:r>
          </a:p>
          <a:p>
            <a:pPr algn="just"/>
            <a:endParaRPr lang="en-US" dirty="0"/>
          </a:p>
          <a:p>
            <a:pPr algn="just"/>
            <a:r>
              <a:rPr lang="en-US" dirty="0">
                <a:solidFill>
                  <a:srgbClr val="0070C0"/>
                </a:solidFill>
              </a:rPr>
              <a:t>The process of simplifying complex data structures so that the resulting data structures will be more easily maintained and more flexible to meet present and future needs of the user. Data </a:t>
            </a:r>
            <a:r>
              <a:rPr lang="en-US" dirty="0" smtClean="0">
                <a:solidFill>
                  <a:srgbClr val="0070C0"/>
                </a:solidFill>
              </a:rPr>
              <a:t>analysis </a:t>
            </a:r>
            <a:r>
              <a:rPr lang="en-US" dirty="0">
                <a:solidFill>
                  <a:srgbClr val="0070C0"/>
                </a:solidFill>
              </a:rPr>
              <a:t>uses a procedure called normalization to simplify entities, eliminate redundancy and build flexibility into the data model.</a:t>
            </a:r>
          </a:p>
          <a:p>
            <a:pPr algn="just"/>
            <a:endParaRPr lang="en-US" dirty="0"/>
          </a:p>
          <a:p>
            <a:pPr algn="just"/>
            <a:r>
              <a:rPr lang="en-US" dirty="0">
                <a:solidFill>
                  <a:srgbClr val="C00000"/>
                </a:solidFill>
              </a:rPr>
              <a:t>Normalization is a technique for organizing data in a database. It is important that a database is normalized to minimize redundancy (duplicate data) and to ensure only related data is stored in each table. It also prevents any issues stemming from database modifications such as insertions, deletions, and updates.</a:t>
            </a:r>
            <a:endParaRPr lang="en-IN" dirty="0">
              <a:solidFill>
                <a:srgbClr val="C00000"/>
              </a:solidFill>
            </a:endParaRPr>
          </a:p>
        </p:txBody>
      </p:sp>
    </p:spTree>
    <p:extLst>
      <p:ext uri="{BB962C8B-B14F-4D97-AF65-F5344CB8AC3E}">
        <p14:creationId xmlns:p14="http://schemas.microsoft.com/office/powerpoint/2010/main" val="72778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 calcmode="lin" valueType="num">
                                      <p:cBhvr additive="base">
                                        <p:cTn id="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Effect transition="in" filter="wipe(down)">
                                      <p:cBhvr>
                                        <p:cTn id="13"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C5ABC-64E9-48E1-A39E-5E1FE87EB8D4}"/>
              </a:ext>
            </a:extLst>
          </p:cNvPr>
          <p:cNvSpPr>
            <a:spLocks noGrp="1"/>
          </p:cNvSpPr>
          <p:nvPr>
            <p:ph type="title"/>
          </p:nvPr>
        </p:nvSpPr>
        <p:spPr>
          <a:xfrm>
            <a:off x="296260" y="128470"/>
            <a:ext cx="8246070" cy="763526"/>
          </a:xfrm>
        </p:spPr>
        <p:txBody>
          <a:bodyPr>
            <a:normAutofit/>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Normalization</a:t>
            </a:r>
          </a:p>
        </p:txBody>
      </p:sp>
      <p:sp>
        <p:nvSpPr>
          <p:cNvPr id="7" name="Content Placeholder 6">
            <a:extLst>
              <a:ext uri="{FF2B5EF4-FFF2-40B4-BE49-F238E27FC236}">
                <a16:creationId xmlns:a16="http://schemas.microsoft.com/office/drawing/2014/main" xmlns="" id="{3785ED3B-A9E6-4127-B559-A80489FB8C2B}"/>
              </a:ext>
            </a:extLst>
          </p:cNvPr>
          <p:cNvSpPr>
            <a:spLocks noGrp="1"/>
          </p:cNvSpPr>
          <p:nvPr>
            <p:ph idx="1"/>
          </p:nvPr>
        </p:nvSpPr>
        <p:spPr/>
        <p:txBody>
          <a:bodyPr>
            <a:normAutofit fontScale="70000" lnSpcReduction="20000"/>
          </a:bodyPr>
          <a:lstStyle/>
          <a:p>
            <a:pPr algn="just"/>
            <a:r>
              <a:rPr lang="en-US" dirty="0"/>
              <a:t>Normalization rules divides larger tables into smaller tables and links them using relationships. The purpose of Normalization is to eliminate redundant (repetitive) data and ensure data is stored logically.</a:t>
            </a:r>
          </a:p>
          <a:p>
            <a:pPr algn="just"/>
            <a:endParaRPr lang="en-US" dirty="0"/>
          </a:p>
          <a:p>
            <a:pPr algn="just"/>
            <a:r>
              <a:rPr lang="en-US" dirty="0">
                <a:solidFill>
                  <a:schemeClr val="accent6">
                    <a:lumMod val="75000"/>
                  </a:schemeClr>
                </a:solidFill>
              </a:rPr>
              <a:t>The inventor of the relational model Edgar Codd proposed the theory of normalization of data with the introduction of the First Normal Form, and he continued to extend theory with Second and Third Normal Form. Later he joined Raymond F. Boyce to develop the theory of Boyce-Codd Normal Form.</a:t>
            </a:r>
          </a:p>
          <a:p>
            <a:pPr algn="just"/>
            <a:endParaRPr lang="en-US" dirty="0"/>
          </a:p>
          <a:p>
            <a:pPr algn="just"/>
            <a:r>
              <a:rPr lang="en-IN" b="1" i="1" dirty="0">
                <a:solidFill>
                  <a:srgbClr val="FF2549"/>
                </a:solidFill>
              </a:rPr>
              <a:t>It is a technique for remove or reduce the redundancy from a table.</a:t>
            </a:r>
          </a:p>
        </p:txBody>
      </p:sp>
    </p:spTree>
    <p:extLst>
      <p:ext uri="{BB962C8B-B14F-4D97-AF65-F5344CB8AC3E}">
        <p14:creationId xmlns:p14="http://schemas.microsoft.com/office/powerpoint/2010/main" val="380019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barn(inVertical)">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circle(in)">
                                      <p:cBhvr>
                                        <p:cTn id="12" dur="2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70C0"/>
                </a:solidFill>
              </a:rPr>
              <a:t>Why Normalize a Database?</a:t>
            </a:r>
            <a:r>
              <a:rPr lang="en-US" b="1" dirty="0"/>
              <a:t> </a:t>
            </a:r>
            <a:br>
              <a:rPr lang="en-US" b="1" dirty="0"/>
            </a:br>
            <a:endParaRPr lang="en-IN" dirty="0"/>
          </a:p>
        </p:txBody>
      </p:sp>
      <p:sp>
        <p:nvSpPr>
          <p:cNvPr id="3" name="Content Placeholder 2"/>
          <p:cNvSpPr>
            <a:spLocks noGrp="1"/>
          </p:cNvSpPr>
          <p:nvPr>
            <p:ph idx="1"/>
          </p:nvPr>
        </p:nvSpPr>
        <p:spPr/>
        <p:txBody>
          <a:bodyPr>
            <a:normAutofit fontScale="70000" lnSpcReduction="20000"/>
          </a:bodyPr>
          <a:lstStyle/>
          <a:p>
            <a:r>
              <a:rPr lang="en-US" dirty="0"/>
              <a:t>There are a few reasons we would want to go through this process:</a:t>
            </a:r>
          </a:p>
          <a:p>
            <a:r>
              <a:rPr lang="en-US" dirty="0"/>
              <a:t>Make the database more </a:t>
            </a:r>
            <a:r>
              <a:rPr lang="en-US" b="1" dirty="0"/>
              <a:t>efficient</a:t>
            </a:r>
            <a:endParaRPr lang="en-US" dirty="0"/>
          </a:p>
          <a:p>
            <a:r>
              <a:rPr lang="en-US" dirty="0"/>
              <a:t>Prevent the same data from being stored in </a:t>
            </a:r>
            <a:r>
              <a:rPr lang="en-US" b="1" dirty="0"/>
              <a:t>more than one place</a:t>
            </a:r>
            <a:r>
              <a:rPr lang="en-US" dirty="0"/>
              <a:t> (called an “insert anomaly”)</a:t>
            </a:r>
          </a:p>
          <a:p>
            <a:r>
              <a:rPr lang="en-US" dirty="0"/>
              <a:t>Prevent updates being made to </a:t>
            </a:r>
            <a:r>
              <a:rPr lang="en-US" b="1" dirty="0"/>
              <a:t>some data but not others </a:t>
            </a:r>
            <a:r>
              <a:rPr lang="en-US" dirty="0"/>
              <a:t>(called an “update anomaly”)</a:t>
            </a:r>
          </a:p>
          <a:p>
            <a:r>
              <a:rPr lang="en-US" dirty="0"/>
              <a:t>Prevent data not being deleted when it is supposed to be, or from data being lost when it is not supposed to be (called a “delete anomaly”)</a:t>
            </a:r>
          </a:p>
          <a:p>
            <a:r>
              <a:rPr lang="en-US" dirty="0"/>
              <a:t>Ensure the data is </a:t>
            </a:r>
            <a:r>
              <a:rPr lang="en-US" b="1" dirty="0"/>
              <a:t>accurate</a:t>
            </a:r>
            <a:endParaRPr lang="en-US" dirty="0"/>
          </a:p>
          <a:p>
            <a:r>
              <a:rPr lang="en-US" dirty="0"/>
              <a:t>Reduce the </a:t>
            </a:r>
            <a:r>
              <a:rPr lang="en-US" b="1" dirty="0"/>
              <a:t>storage space</a:t>
            </a:r>
            <a:r>
              <a:rPr lang="en-US" dirty="0"/>
              <a:t> that a database takes up</a:t>
            </a:r>
          </a:p>
          <a:p>
            <a:r>
              <a:rPr lang="en-US" dirty="0"/>
              <a:t>Ensure the </a:t>
            </a:r>
            <a:r>
              <a:rPr lang="en-US" b="1" dirty="0"/>
              <a:t>queries</a:t>
            </a:r>
            <a:r>
              <a:rPr lang="en-US" dirty="0"/>
              <a:t> on a database run as fast as possible</a:t>
            </a:r>
          </a:p>
          <a:p>
            <a:endParaRPr lang="en-IN" dirty="0"/>
          </a:p>
        </p:txBody>
      </p:sp>
    </p:spTree>
    <p:extLst>
      <p:ext uri="{BB962C8B-B14F-4D97-AF65-F5344CB8AC3E}">
        <p14:creationId xmlns:p14="http://schemas.microsoft.com/office/powerpoint/2010/main" val="31439446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3555" y="-28273"/>
            <a:ext cx="9000445" cy="2031658"/>
          </a:xfrm>
          <a:prstGeom prst="rect">
            <a:avLst/>
          </a:prstGeom>
        </p:spPr>
      </p:pic>
      <p:sp>
        <p:nvSpPr>
          <p:cNvPr id="5" name="Rectangle 4"/>
          <p:cNvSpPr/>
          <p:nvPr/>
        </p:nvSpPr>
        <p:spPr>
          <a:xfrm>
            <a:off x="601670" y="2113635"/>
            <a:ext cx="3359510" cy="369332"/>
          </a:xfrm>
          <a:prstGeom prst="rect">
            <a:avLst/>
          </a:prstGeom>
        </p:spPr>
        <p:txBody>
          <a:bodyPr wrap="square">
            <a:spAutoFit/>
          </a:bodyPr>
          <a:lstStyle/>
          <a:p>
            <a:r>
              <a:rPr lang="en-US" b="1" u="sng" dirty="0">
                <a:solidFill>
                  <a:srgbClr val="C00000"/>
                </a:solidFill>
              </a:rPr>
              <a:t>The issue in Un-normalized table </a:t>
            </a:r>
          </a:p>
        </p:txBody>
      </p:sp>
      <p:sp>
        <p:nvSpPr>
          <p:cNvPr id="7" name="TextBox 6"/>
          <p:cNvSpPr txBox="1"/>
          <p:nvPr/>
        </p:nvSpPr>
        <p:spPr>
          <a:xfrm>
            <a:off x="296260" y="2558177"/>
            <a:ext cx="8534400"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It is not possible to uniquely retrieve a record for Customer “Mr. Manish”</a:t>
            </a:r>
          </a:p>
          <a:p>
            <a:pPr marL="285750" indent="-285750">
              <a:lnSpc>
                <a:spcPct val="150000"/>
              </a:lnSpc>
              <a:buFont typeface="Arial" panose="020B0604020202020204" pitchFamily="34" charset="0"/>
              <a:buChar char="•"/>
            </a:pPr>
            <a:r>
              <a:rPr lang="en-US" dirty="0" smtClean="0"/>
              <a:t>If you want to update the address of “Manish” then we have to update (4 records) including Cust_Id A001 &amp; A002</a:t>
            </a:r>
          </a:p>
          <a:p>
            <a:pPr marL="285750" indent="-285750">
              <a:lnSpc>
                <a:spcPct val="150000"/>
              </a:lnSpc>
              <a:buFont typeface="Arial" panose="020B0604020202020204" pitchFamily="34" charset="0"/>
              <a:buChar char="•"/>
            </a:pPr>
            <a:r>
              <a:rPr lang="en-US" dirty="0" smtClean="0"/>
              <a:t>If we want to add a new product “shampoo” to the store then it is difficult to insert.</a:t>
            </a:r>
          </a:p>
          <a:p>
            <a:pPr marL="285750" indent="-285750">
              <a:lnSpc>
                <a:spcPct val="150000"/>
              </a:lnSpc>
              <a:buFont typeface="Arial" panose="020B0604020202020204" pitchFamily="34" charset="0"/>
              <a:buChar char="•"/>
            </a:pPr>
            <a:r>
              <a:rPr lang="en-US" dirty="0" smtClean="0"/>
              <a:t>If we want to delete any product from the store then all related records have to delete.</a:t>
            </a:r>
          </a:p>
          <a:p>
            <a:pPr marL="285750" indent="-28575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2907690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70C0"/>
                </a:solidFill>
              </a:rPr>
              <a:t>Anomalies</a:t>
            </a:r>
            <a:br>
              <a:rPr lang="en-US" b="1" dirty="0">
                <a:solidFill>
                  <a:srgbClr val="0070C0"/>
                </a:solidFill>
              </a:rPr>
            </a:br>
            <a:endParaRPr lang="en-IN" dirty="0"/>
          </a:p>
        </p:txBody>
      </p:sp>
      <p:sp>
        <p:nvSpPr>
          <p:cNvPr id="4" name="Content Placeholder 3"/>
          <p:cNvSpPr txBox="1">
            <a:spLocks noGrp="1"/>
          </p:cNvSpPr>
          <p:nvPr>
            <p:ph idx="1"/>
          </p:nvPr>
        </p:nvSpPr>
        <p:spPr>
          <a:xfrm>
            <a:off x="448966" y="1350110"/>
            <a:ext cx="8246070"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smtClean="0"/>
              <a:t>Anomalies means problems or inconsistencies that happened during the operation performed on the table.</a:t>
            </a:r>
          </a:p>
          <a:p>
            <a:pPr marL="285750" indent="-285750">
              <a:lnSpc>
                <a:spcPct val="150000"/>
              </a:lnSpc>
              <a:buFont typeface="Arial" panose="020B0604020202020204" pitchFamily="34" charset="0"/>
              <a:buChar char="•"/>
            </a:pPr>
            <a:r>
              <a:rPr lang="en-US" sz="2000" dirty="0" smtClean="0"/>
              <a:t>Anomaly occurs for example </a:t>
            </a:r>
          </a:p>
          <a:p>
            <a:pPr marL="800100" lvl="1" indent="-342900">
              <a:lnSpc>
                <a:spcPct val="150000"/>
              </a:lnSpc>
              <a:buFont typeface="Wingdings" panose="05000000000000000000" pitchFamily="2" charset="2"/>
              <a:buChar char="v"/>
            </a:pPr>
            <a:r>
              <a:rPr lang="en-US" sz="2000" dirty="0" smtClean="0"/>
              <a:t>When all the data is stored in a single table.</a:t>
            </a:r>
          </a:p>
          <a:p>
            <a:pPr marL="800100" lvl="1" indent="-342900">
              <a:lnSpc>
                <a:spcPct val="150000"/>
              </a:lnSpc>
              <a:buFont typeface="Wingdings" panose="05000000000000000000" pitchFamily="2" charset="2"/>
              <a:buChar char="v"/>
            </a:pPr>
            <a:r>
              <a:rPr lang="en-US" sz="2000" dirty="0" smtClean="0"/>
              <a:t>When data is stored multiple times unnecessarily in the database.</a:t>
            </a:r>
            <a:endParaRPr lang="en-US" sz="2000" dirty="0"/>
          </a:p>
        </p:txBody>
      </p:sp>
      <p:sp>
        <p:nvSpPr>
          <p:cNvPr id="5" name="TextBox 4"/>
          <p:cNvSpPr txBox="1"/>
          <p:nvPr/>
        </p:nvSpPr>
        <p:spPr>
          <a:xfrm>
            <a:off x="33917" y="4240842"/>
            <a:ext cx="9425016" cy="461665"/>
          </a:xfrm>
          <a:prstGeom prst="rect">
            <a:avLst/>
          </a:prstGeom>
          <a:noFill/>
        </p:spPr>
        <p:txBody>
          <a:bodyPr wrap="none" rtlCol="0">
            <a:spAutoFit/>
          </a:bodyPr>
          <a:lstStyle/>
          <a:p>
            <a:r>
              <a:rPr lang="en-US" sz="2300" b="1" u="sng" dirty="0" smtClean="0">
                <a:solidFill>
                  <a:srgbClr val="C00000"/>
                </a:solidFill>
              </a:rPr>
              <a:t>Normalization is used to overcome(solve) the anomalies of the database.</a:t>
            </a:r>
            <a:endParaRPr lang="en-US" sz="2300" b="1" u="sng" dirty="0">
              <a:solidFill>
                <a:srgbClr val="C00000"/>
              </a:solidFill>
            </a:endParaRPr>
          </a:p>
        </p:txBody>
      </p:sp>
    </p:spTree>
    <p:extLst>
      <p:ext uri="{BB962C8B-B14F-4D97-AF65-F5344CB8AC3E}">
        <p14:creationId xmlns:p14="http://schemas.microsoft.com/office/powerpoint/2010/main" val="329897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C5ABC-64E9-48E1-A39E-5E1FE87EB8D4}"/>
              </a:ext>
            </a:extLst>
          </p:cNvPr>
          <p:cNvSpPr>
            <a:spLocks noGrp="1"/>
          </p:cNvSpPr>
          <p:nvPr>
            <p:ph type="title"/>
          </p:nvPr>
        </p:nvSpPr>
        <p:spPr>
          <a:xfrm>
            <a:off x="296260" y="128470"/>
            <a:ext cx="8246070" cy="763526"/>
          </a:xfrm>
        </p:spPr>
        <p:txBody>
          <a:bodyPr>
            <a:normAutofit/>
          </a:bodyPr>
          <a:lstStyle/>
          <a:p>
            <a:r>
              <a:rPr lang="en-US" dirty="0">
                <a:solidFill>
                  <a:schemeClr val="tx2">
                    <a:lumMod val="75000"/>
                  </a:schemeClr>
                </a:solidFill>
              </a:rPr>
              <a:t>Need of Normalization and anomalies</a:t>
            </a:r>
          </a:p>
        </p:txBody>
      </p:sp>
      <p:sp>
        <p:nvSpPr>
          <p:cNvPr id="6" name="Content Placeholder 5">
            <a:extLst>
              <a:ext uri="{FF2B5EF4-FFF2-40B4-BE49-F238E27FC236}">
                <a16:creationId xmlns:a16="http://schemas.microsoft.com/office/drawing/2014/main" xmlns="" id="{60B6CE61-DEAF-429B-8BD4-DADDCAFDCB94}"/>
              </a:ext>
            </a:extLst>
          </p:cNvPr>
          <p:cNvSpPr>
            <a:spLocks noGrp="1"/>
          </p:cNvSpPr>
          <p:nvPr>
            <p:ph idx="1"/>
          </p:nvPr>
        </p:nvSpPr>
        <p:spPr/>
        <p:txBody>
          <a:bodyPr>
            <a:normAutofit fontScale="92500"/>
          </a:bodyPr>
          <a:lstStyle/>
          <a:p>
            <a:pPr algn="just"/>
            <a:r>
              <a:rPr lang="en-US" dirty="0"/>
              <a:t>There are basically two types of redundancy or duplicity in the database one is row level another is column level.</a:t>
            </a:r>
          </a:p>
          <a:p>
            <a:pPr algn="just"/>
            <a:endParaRPr lang="en-US" dirty="0"/>
          </a:p>
          <a:p>
            <a:pPr marL="0" indent="0" algn="just">
              <a:buNone/>
            </a:pPr>
            <a:r>
              <a:rPr lang="en-US" dirty="0"/>
              <a:t>Anomaly based on basic operations</a:t>
            </a:r>
          </a:p>
          <a:p>
            <a:pPr algn="just"/>
            <a:r>
              <a:rPr lang="en-US" dirty="0">
                <a:solidFill>
                  <a:srgbClr val="CC0099"/>
                </a:solidFill>
              </a:rPr>
              <a:t>Insertion Anomaly</a:t>
            </a:r>
          </a:p>
          <a:p>
            <a:pPr algn="just"/>
            <a:r>
              <a:rPr lang="en-US" dirty="0">
                <a:solidFill>
                  <a:srgbClr val="00B0F0"/>
                </a:solidFill>
              </a:rPr>
              <a:t>Deletion Anomaly</a:t>
            </a:r>
          </a:p>
          <a:p>
            <a:pPr algn="just"/>
            <a:r>
              <a:rPr lang="en-US" dirty="0" err="1">
                <a:solidFill>
                  <a:srgbClr val="007033"/>
                </a:solidFill>
              </a:rPr>
              <a:t>Updation</a:t>
            </a:r>
            <a:r>
              <a:rPr lang="en-US" dirty="0">
                <a:solidFill>
                  <a:srgbClr val="007033"/>
                </a:solidFill>
              </a:rPr>
              <a:t> Anomaly</a:t>
            </a:r>
            <a:endParaRPr lang="en-IN" dirty="0">
              <a:solidFill>
                <a:srgbClr val="007033"/>
              </a:solidFill>
            </a:endParaRPr>
          </a:p>
        </p:txBody>
      </p:sp>
    </p:spTree>
    <p:extLst>
      <p:ext uri="{BB962C8B-B14F-4D97-AF65-F5344CB8AC3E}">
        <p14:creationId xmlns:p14="http://schemas.microsoft.com/office/powerpoint/2010/main" val="418617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 calcmode="lin" valueType="num">
                                      <p:cBhvr additive="base">
                                        <p:cTn id="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 calcmode="lin" valueType="num">
                                      <p:cBhvr additive="base">
                                        <p:cTn id="1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 calcmode="lin" valueType="num">
                                      <p:cBhvr additive="base">
                                        <p:cTn id="19"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1368</Words>
  <Application>Microsoft Office PowerPoint</Application>
  <PresentationFormat>On-screen Show (16:9)</PresentationFormat>
  <Paragraphs>360</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Times New Roman</vt:lpstr>
      <vt:lpstr>Wingdings</vt:lpstr>
      <vt:lpstr>Office Theme</vt:lpstr>
      <vt:lpstr>  Normalization </vt:lpstr>
      <vt:lpstr>Contents</vt:lpstr>
      <vt:lpstr>Approaches</vt:lpstr>
      <vt:lpstr>Normalization</vt:lpstr>
      <vt:lpstr>Normalization</vt:lpstr>
      <vt:lpstr>Why Normalize a Database?  </vt:lpstr>
      <vt:lpstr>PowerPoint Presentation</vt:lpstr>
      <vt:lpstr>Anomalies </vt:lpstr>
      <vt:lpstr>Need of Normalization and anomalies</vt:lpstr>
      <vt:lpstr>Anomalies</vt:lpstr>
      <vt:lpstr>Anomalies</vt:lpstr>
      <vt:lpstr>Anomalies example</vt:lpstr>
      <vt:lpstr>Anomalies example</vt:lpstr>
      <vt:lpstr>Anomalies example</vt:lpstr>
      <vt:lpstr>Need of Normalization</vt:lpstr>
      <vt:lpstr>Need of Normalization</vt:lpstr>
      <vt:lpstr>Contents</vt:lpstr>
      <vt:lpstr>ER Diagram</vt:lpstr>
      <vt:lpstr>Unnormalized form</vt:lpstr>
      <vt:lpstr>First way to convert table in 1NF </vt:lpstr>
      <vt:lpstr>Second way to convert table in 1NF </vt:lpstr>
      <vt:lpstr>Third way to convert table in 1NF </vt:lpstr>
      <vt:lpstr>Points</vt:lpstr>
      <vt:lpstr>Types of Normal form</vt:lpstr>
      <vt:lpstr>PowerPoint Presentation</vt:lpstr>
      <vt:lpstr>Normalization process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2023-10-10T16:52:53Z</dcterms:modified>
</cp:coreProperties>
</file>