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8" r:id="rId9"/>
    <p:sldId id="263" r:id="rId10"/>
    <p:sldId id="275" r:id="rId11"/>
    <p:sldId id="276" r:id="rId12"/>
    <p:sldId id="277" r:id="rId13"/>
    <p:sldId id="278" r:id="rId14"/>
    <p:sldId id="264" r:id="rId15"/>
    <p:sldId id="280" r:id="rId16"/>
    <p:sldId id="265" r:id="rId17"/>
    <p:sldId id="266" r:id="rId18"/>
    <p:sldId id="267" r:id="rId19"/>
    <p:sldId id="269" r:id="rId20"/>
    <p:sldId id="270" r:id="rId21"/>
    <p:sldId id="271" r:id="rId22"/>
    <p:sldId id="273" r:id="rId23"/>
    <p:sldId id="27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(FD)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FFD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52" y="2557463"/>
            <a:ext cx="4857162" cy="331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50710" y="2452798"/>
            <a:ext cx="6096000" cy="3422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relation R having attribute  X,Y and X is a composite attribute(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S#, C#)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 attribute is {Marks}.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of X composite attribute {S#},{C#} alone not functionally determine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 attribute(Marks)</a:t>
            </a:r>
          </a:p>
        </p:txBody>
      </p:sp>
    </p:spTree>
    <p:extLst>
      <p:ext uri="{BB962C8B-B14F-4D97-AF65-F5344CB8AC3E}">
        <p14:creationId xmlns:p14="http://schemas.microsoft.com/office/powerpoint/2010/main" val="5071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753" y="2843535"/>
            <a:ext cx="9601196" cy="33189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dependent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9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S#, C#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subset of S#, C#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</a:t>
            </a: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be determined either by </a:t>
            </a: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S# or C# alone.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determined only using </a:t>
            </a:r>
            <a:r>
              <a:rPr lang="en-US" sz="2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S# and C# together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29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29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fully dependent on </a:t>
            </a:r>
            <a:r>
              <a:rPr lang="en-US" sz="29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S#,C#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3" y="506058"/>
            <a:ext cx="6669206" cy="3356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1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5458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Functional Dependency</a:t>
            </a:r>
            <a:b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55" y="2457353"/>
            <a:ext cx="8785097" cy="17984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4455" y="1589121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: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01" y="248813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relation R having attributes X and 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Y is partially dependent on the attribute X only if it is dependent on a subset of attribute X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2406" y="4475403"/>
            <a:ext cx="7965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 “Partial dependency refers to a situation in which a non-key attribute in a relational database table depends only on part of the primary key, instead of the entire key”</a:t>
            </a:r>
          </a:p>
        </p:txBody>
      </p:sp>
    </p:spTree>
    <p:extLst>
      <p:ext uri="{BB962C8B-B14F-4D97-AF65-F5344CB8AC3E}">
        <p14:creationId xmlns:p14="http://schemas.microsoft.com/office/powerpoint/2010/main" val="15563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696" y="2884479"/>
            <a:ext cx="9601196" cy="33189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non-key attribute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depend only primary key(C#),instead of the entire key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(S#, C#)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is dependent on c#.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Hence, (</a:t>
            </a:r>
            <a:r>
              <a:rPr lang="en-US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CTitle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) will be partially dependent on S#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5" y="652974"/>
            <a:ext cx="6857999" cy="332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6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72699"/>
            <a:ext cx="9601196" cy="90125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Transitive Dependency (TD)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73958"/>
            <a:ext cx="9601196" cy="440191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transitive functional dependency, dependent is indirectly dependent on determinant.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BC, then 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AC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25415"/>
              </p:ext>
            </p:extLst>
          </p:nvPr>
        </p:nvGraphicFramePr>
        <p:xfrm>
          <a:off x="1649862" y="3084393"/>
          <a:ext cx="8127999" cy="1908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53706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6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Satya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Nadella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 years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6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Sundar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Pichai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years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6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Alibaba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Eddie Wu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years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5403" y="5076966"/>
            <a:ext cx="687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CEO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CEO Age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Company Age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3962401" y="4316308"/>
            <a:ext cx="2895601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2108834" y="4316308"/>
            <a:ext cx="1301750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7020" y="4316308"/>
            <a:ext cx="1163565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→ Y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→ Z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→ 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4197855" y="4316308"/>
            <a:ext cx="2240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   Room#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      →    Lname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      →    Room#</a:t>
            </a:r>
            <a:endParaRPr lang="en-US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142021" y="4335744"/>
            <a:ext cx="2895601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7409818" y="4388043"/>
            <a:ext cx="253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   Grade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S#C#    →    Marks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S#C#    →    Grade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10584" y="5402544"/>
            <a:ext cx="780416" cy="3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6154" y="5747910"/>
            <a:ext cx="395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Room# transitive dependent on C#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1282" y="5913139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Grade transitive dependent on S#C#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96200" y="5491830"/>
            <a:ext cx="381000" cy="44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8" y="673948"/>
            <a:ext cx="6934200" cy="332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36979" y="887104"/>
            <a:ext cx="1746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TFD Example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Multivalued Dependency (MVD)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06806"/>
            <a:ext cx="9601196" cy="3318936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MVD occurs in the situation when there are multiple independent multivalued attributes in a single relation. It is denoted by 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&gt;- &gt;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19638"/>
              </p:ext>
            </p:extLst>
          </p:nvPr>
        </p:nvGraphicFramePr>
        <p:xfrm>
          <a:off x="1295402" y="3303701"/>
          <a:ext cx="4437039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013"/>
                <a:gridCol w="1479013"/>
                <a:gridCol w="147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CarModel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MnfYear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CarColor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H001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Metallic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H001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H005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Metallic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H005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H010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Metallic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H033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9857" y="5615716"/>
            <a:ext cx="5281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CarModel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-&gt;-&gt;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MnfYear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CarColor</a:t>
            </a:r>
            <a:endParaRPr lang="en-I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5642" y="3643952"/>
            <a:ext cx="4517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Imp. Point:</a:t>
            </a:r>
          </a:p>
          <a:p>
            <a:pPr algn="just"/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LHS have more than one value in RHS and that should be independent.</a:t>
            </a:r>
            <a:endParaRPr lang="en-IN" sz="2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MVD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3159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Multivalued functional dependency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entities of the dependent set are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other.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{b, c}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there exists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functional dependency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and 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 is called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multivalued functional dependency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59072"/>
              </p:ext>
            </p:extLst>
          </p:nvPr>
        </p:nvGraphicFramePr>
        <p:xfrm>
          <a:off x="1131248" y="3916909"/>
          <a:ext cx="4910160" cy="22204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36720"/>
                <a:gridCol w="1636720"/>
                <a:gridCol w="1636720"/>
              </a:tblGrid>
              <a:tr h="4440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4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82686" y="4034151"/>
            <a:ext cx="49677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 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{name, age} 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multivalued functional dependency, since the 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 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on each other(i.e. 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→ age 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age → name doesn’t exist !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Trivial Functional Dependency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Trivial Functional Dependency</a:t>
            </a:r>
            <a:r>
              <a:rPr lang="en-US" dirty="0"/>
              <a:t>, a dependent is always a subset of the determinant. i.e. If </a:t>
            </a:r>
            <a:r>
              <a:rPr lang="en-US" b="1" dirty="0"/>
              <a:t>X → Y</a:t>
            </a:r>
            <a:r>
              <a:rPr lang="en-US" dirty="0"/>
              <a:t> and </a:t>
            </a:r>
            <a:r>
              <a:rPr lang="en-US" b="1" dirty="0"/>
              <a:t>Y is the subset of X</a:t>
            </a:r>
            <a:r>
              <a:rPr lang="en-US" dirty="0"/>
              <a:t>, then it is called trivial functional </a:t>
            </a:r>
            <a:r>
              <a:rPr lang="en-US" dirty="0" smtClean="0"/>
              <a:t>dependency. For </a:t>
            </a:r>
            <a:r>
              <a:rPr lang="en-US" dirty="0" err="1" smtClean="0"/>
              <a:t>e.g</a:t>
            </a:r>
            <a:r>
              <a:rPr lang="en-US" dirty="0" smtClean="0"/>
              <a:t>, </a:t>
            </a:r>
            <a:r>
              <a:rPr lang="en-US" dirty="0"/>
              <a:t>If </a:t>
            </a:r>
            <a:r>
              <a:rPr lang="en-US" b="1" dirty="0"/>
              <a:t>X → Y</a:t>
            </a:r>
            <a:r>
              <a:rPr lang="en-US" dirty="0"/>
              <a:t> and </a:t>
            </a:r>
            <a:r>
              <a:rPr lang="en-US" b="1" dirty="0"/>
              <a:t>Y is the subset of X</a:t>
            </a:r>
            <a:r>
              <a:rPr lang="en-US" dirty="0"/>
              <a:t>, then it is called trivial functional </a:t>
            </a:r>
            <a:r>
              <a:rPr lang="en-US" dirty="0" smtClean="0"/>
              <a:t>dependency.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11784"/>
              </p:ext>
            </p:extLst>
          </p:nvPr>
        </p:nvGraphicFramePr>
        <p:xfrm>
          <a:off x="1295401" y="4128829"/>
          <a:ext cx="4910160" cy="15849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36720"/>
                <a:gridCol w="1636720"/>
                <a:gridCol w="1636720"/>
              </a:tblGrid>
              <a:tr h="34940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940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940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940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78222" y="5548123"/>
            <a:ext cx="4203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name} → name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8222" y="3916907"/>
            <a:ext cx="4476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 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subset of determinant set 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name}. 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 </a:t>
            </a:r>
            <a:r>
              <a:rPr lang="en-US" sz="20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0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also an example of trivial functional dependency. </a:t>
            </a:r>
            <a:endParaRPr lang="en-IN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09177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933359"/>
              </p:ext>
            </p:extLst>
          </p:nvPr>
        </p:nvGraphicFramePr>
        <p:xfrm>
          <a:off x="1541058" y="1856681"/>
          <a:ext cx="3808864" cy="18657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432"/>
                <a:gridCol w="1904432"/>
              </a:tblGrid>
              <a:tr h="3275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Empname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534179"/>
              </p:ext>
            </p:extLst>
          </p:nvPr>
        </p:nvGraphicFramePr>
        <p:xfrm>
          <a:off x="6702188" y="1959233"/>
          <a:ext cx="3808863" cy="1878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9621"/>
                <a:gridCol w="1269621"/>
                <a:gridCol w="1269621"/>
              </a:tblGrid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RollNo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809" y="4094722"/>
            <a:ext cx="4490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TFD: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EmpId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EmpIdEmpId</a:t>
            </a:r>
            <a:endParaRPr lang="en-US" sz="2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EmpnameEmpname</a:t>
            </a:r>
            <a:endParaRPr lang="en-IN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6485" y="4230806"/>
            <a:ext cx="4490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TFD: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Name}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lvl="1"/>
            <a:r>
              <a:rPr lang="en-US" sz="2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RollNoRollNo</a:t>
            </a:r>
            <a:endParaRPr lang="en-US" sz="2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NameName</a:t>
            </a:r>
            <a:endParaRPr lang="en-IN" sz="2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821" y="5431809"/>
            <a:ext cx="476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do intersection of LHS and RHS, then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L.H.S </a:t>
            </a:r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 R.H.S != </a:t>
            </a:r>
            <a:r>
              <a:rPr lang="en-I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endParaRPr lang="en-I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9466" y="5552447"/>
            <a:ext cx="476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there will always be a value. It will never give the empty set (null value)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106" y="1118611"/>
            <a:ext cx="9601196" cy="71019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06" y="2361063"/>
            <a:ext cx="10114127" cy="3318936"/>
          </a:xfrm>
        </p:spPr>
        <p:txBody>
          <a:bodyPr>
            <a:no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dependency is a relationship that exists between two attributes. It typically exists between the primary key and non-key attribute within a table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   →   Y </a:t>
            </a:r>
            <a:endParaRPr lang="en-IN" sz="3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FD is known as a 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en-US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right side of the production is known as a 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2132"/>
            <a:ext cx="9982198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Non-Trivial Functional Dependency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N-TFD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74792"/>
            <a:ext cx="9601196" cy="33189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Non-trivial functional dependency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dependent is strictly not a subset of the determinant. i.e. If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subset of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 is called Non-trivial functional dependency.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736324"/>
              </p:ext>
            </p:extLst>
          </p:nvPr>
        </p:nvGraphicFramePr>
        <p:xfrm>
          <a:off x="1502391" y="3588375"/>
          <a:ext cx="3808863" cy="1878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9621"/>
                <a:gridCol w="1269621"/>
                <a:gridCol w="1269621"/>
              </a:tblGrid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RollNo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9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91601" y="360225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 </a:t>
            </a:r>
            <a:r>
              <a:rPr lang="en-US" sz="2000" b="1" i="0" dirty="0" err="1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name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non-trivial functional dependency, since the dependent 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 subset of 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 err="1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Similarly, 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i="0" dirty="0" err="1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name} → age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also a non-trivial functional dependency, since 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not a subset of {</a:t>
            </a:r>
            <a:r>
              <a:rPr lang="en-US" sz="2000" b="1" i="0" dirty="0" err="1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name}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925" y="5489011"/>
            <a:ext cx="397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N-TFD:</a:t>
            </a:r>
          </a:p>
          <a:p>
            <a:r>
              <a:rPr lang="en-US" sz="2400" b="1" i="0" dirty="0" err="1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400" b="1" i="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name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2059" y="5233467"/>
            <a:ext cx="487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Imp. Point: </a:t>
            </a:r>
          </a:p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do intersection of LHS and RHS, then</a:t>
            </a:r>
          </a:p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L.H.S </a:t>
            </a: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 R.H.S = </a:t>
            </a:r>
            <a:r>
              <a:rPr lang="en-I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endParaRPr lang="en-IN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N-TFD Examples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7696" y="2535703"/>
            <a:ext cx="4718304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5842157"/>
              </p:ext>
            </p:extLst>
          </p:nvPr>
        </p:nvGraphicFramePr>
        <p:xfrm>
          <a:off x="817728" y="3098043"/>
          <a:ext cx="4718049" cy="1238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2683"/>
                <a:gridCol w="1572683"/>
                <a:gridCol w="1572683"/>
              </a:tblGrid>
              <a:tr h="4459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1-Jan-2000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2-Feb-2020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8294" y="2435860"/>
            <a:ext cx="4718304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13540"/>
              </p:ext>
            </p:extLst>
          </p:nvPr>
        </p:nvGraphicFramePr>
        <p:xfrm>
          <a:off x="5702998" y="3120432"/>
          <a:ext cx="5433327" cy="16188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1109"/>
                <a:gridCol w="1811109"/>
                <a:gridCol w="1811109"/>
              </a:tblGrid>
              <a:tr h="4301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Satya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Nadella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 years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Pichai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years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Alibaba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Eddie Wu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years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23582" y="4708478"/>
            <a:ext cx="3425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NameDoB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641" y="4954698"/>
            <a:ext cx="33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CEO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599995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representation of FDs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903862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with four attributes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(ABCD)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BCD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functional dependency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attributes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functionally dependent on attribute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dependency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two attributes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functionally depending upon attribute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everything on the left side of functional dependency is also referred to as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 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everything on the right side is referred to as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attributes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1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028" y="2387643"/>
            <a:ext cx="4977238" cy="3866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87654" y="2612503"/>
            <a:ext cx="4039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 arrows determines the depending attribute and the origin of the arrow determines the determinant set.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1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1" y="644823"/>
            <a:ext cx="8011235" cy="53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Denote a Functional Dependency in DBMS?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34102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is denoted by an arrow “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functional dependency of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represented by A → B.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tutorialspoint.com/assets/questions/media/9700/functional_depend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76" y="3546476"/>
            <a:ext cx="6387152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1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86347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24084"/>
            <a:ext cx="9601196" cy="4653886"/>
          </a:xfrm>
        </p:spPr>
        <p:txBody>
          <a:bodyPr>
            <a:normAutofit fontScale="77500" lnSpcReduction="20000"/>
          </a:bodyPr>
          <a:lstStyle/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Functional Dependencies are:</a:t>
            </a:r>
          </a:p>
          <a:p>
            <a:endParaRPr lang="en-IN" dirty="0" smtClean="0"/>
          </a:p>
          <a:p>
            <a:r>
              <a:rPr lang="en-IN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IN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endParaRPr lang="en-IN" sz="3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IN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Employee_Department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IN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27492"/>
              </p:ext>
            </p:extLst>
          </p:nvPr>
        </p:nvGraphicFramePr>
        <p:xfrm>
          <a:off x="943433" y="2154905"/>
          <a:ext cx="10097604" cy="2086528"/>
        </p:xfrm>
        <a:graphic>
          <a:graphicData uri="http://schemas.openxmlformats.org/drawingml/2006/table">
            <a:tbl>
              <a:tblPr/>
              <a:tblGrid>
                <a:gridCol w="2524401"/>
                <a:gridCol w="2524401"/>
                <a:gridCol w="2524401"/>
                <a:gridCol w="2524401"/>
              </a:tblGrid>
              <a:tr h="623488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Employee_Name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Employee_Department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356279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Ryan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356279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356279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35627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Felix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FD: Examples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7696" y="1929367"/>
            <a:ext cx="4718304" cy="5762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Student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035398"/>
              </p:ext>
            </p:extLst>
          </p:nvPr>
        </p:nvGraphicFramePr>
        <p:xfrm>
          <a:off x="1295402" y="2531639"/>
          <a:ext cx="4718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25"/>
                <a:gridCol w="2359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67273" y="1904851"/>
            <a:ext cx="4718304" cy="5762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Student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29337043"/>
              </p:ext>
            </p:extLst>
          </p:nvPr>
        </p:nvGraphicFramePr>
        <p:xfrm>
          <a:off x="6180822" y="2505629"/>
          <a:ext cx="47180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59025"/>
                <a:gridCol w="2359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Shubham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6788" y="4681182"/>
            <a:ext cx="319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3325" y="4681182"/>
            <a:ext cx="3193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Sname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If,   t1.X=t2.X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Then,  t1.y-t2.y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749" y="4681182"/>
            <a:ext cx="1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FD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0718" y="4681182"/>
            <a:ext cx="1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FD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FD: Examples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7696" y="1929367"/>
            <a:ext cx="4718304" cy="5762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Student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288297"/>
              </p:ext>
            </p:extLst>
          </p:nvPr>
        </p:nvGraphicFramePr>
        <p:xfrm>
          <a:off x="1295402" y="2531639"/>
          <a:ext cx="4718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25"/>
                <a:gridCol w="23590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Geeta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67273" y="1904851"/>
            <a:ext cx="4718304" cy="5762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Student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04392882"/>
              </p:ext>
            </p:extLst>
          </p:nvPr>
        </p:nvGraphicFramePr>
        <p:xfrm>
          <a:off x="6180822" y="2505629"/>
          <a:ext cx="4718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25"/>
                <a:gridCol w="23590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6788" y="4681182"/>
            <a:ext cx="319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5086" y="4681182"/>
            <a:ext cx="319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749" y="4681182"/>
            <a:ext cx="1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FD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0718" y="4681182"/>
            <a:ext cx="1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FD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788" y="5142846"/>
            <a:ext cx="355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 201 is having two different values of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allowed.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5086" y="5081292"/>
            <a:ext cx="355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 123 is having two different values of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allowed.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20522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Functional dependency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83391"/>
            <a:ext cx="9601196" cy="3801745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 Dependency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is a constraint that specifies the relationship between two sets of attributes where one set can accurately determine the values of other sets. It is denoted by 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Y, where X is determinant and Y is dependent.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71901"/>
              </p:ext>
            </p:extLst>
          </p:nvPr>
        </p:nvGraphicFramePr>
        <p:xfrm>
          <a:off x="2236716" y="4025668"/>
          <a:ext cx="812799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Empname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Empage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5629" y="5503727"/>
            <a:ext cx="524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Empname</a:t>
            </a:r>
            <a:endParaRPr lang="en-I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and Proper Subset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28048" y="2556932"/>
            <a:ext cx="9968549" cy="3318936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is considered to be a proper subset of Set B if Set B contains at least one element that is not present in Set A.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set A has elements as {12, 24} and set B has elements as {12, 24, 36}, then set A is the proper subset of B because 36 is not present in the set 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6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Fully Functionally Dependency (FFD)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fully functional dependent on another attribute, if it is functionally dependent on that attribute and not on any of its proper subset.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3677"/>
              </p:ext>
            </p:extLst>
          </p:nvPr>
        </p:nvGraphicFramePr>
        <p:xfrm>
          <a:off x="2236716" y="3643951"/>
          <a:ext cx="8490424" cy="1869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2606"/>
                <a:gridCol w="2122606"/>
                <a:gridCol w="2122606"/>
                <a:gridCol w="2122606"/>
              </a:tblGrid>
              <a:tr h="6232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ProjectCost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32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P201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32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P202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1189" y="5614258"/>
            <a:ext cx="624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EmpId,ProjectId,ProjectCost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Days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1072</Words>
  <Application>Microsoft Office PowerPoint</Application>
  <PresentationFormat>Widescreen</PresentationFormat>
  <Paragraphs>333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Garamond</vt:lpstr>
      <vt:lpstr>Times New Roman</vt:lpstr>
      <vt:lpstr>Wingdings</vt:lpstr>
      <vt:lpstr>Organic</vt:lpstr>
      <vt:lpstr>Functional Dependency (FD)</vt:lpstr>
      <vt:lpstr>Definition</vt:lpstr>
      <vt:lpstr>How to Denote a Functional Dependency in DBMS? </vt:lpstr>
      <vt:lpstr>Example</vt:lpstr>
      <vt:lpstr>FD: Examples</vt:lpstr>
      <vt:lpstr>FD: Examples</vt:lpstr>
      <vt:lpstr>Types of Functional dependency</vt:lpstr>
      <vt:lpstr>Set and Proper Subset</vt:lpstr>
      <vt:lpstr>2. Fully Functionally Dependency (FFD)</vt:lpstr>
      <vt:lpstr>FFD Example</vt:lpstr>
      <vt:lpstr>PowerPoint Presentation</vt:lpstr>
      <vt:lpstr>Partial Functional Dependency </vt:lpstr>
      <vt:lpstr>PowerPoint Presentation</vt:lpstr>
      <vt:lpstr>3. Transitive Dependency (TD)</vt:lpstr>
      <vt:lpstr>PowerPoint Presentation</vt:lpstr>
      <vt:lpstr>4. Multivalued Dependency (MVD)</vt:lpstr>
      <vt:lpstr>MVD Example</vt:lpstr>
      <vt:lpstr>5. Trivial Functional Dependency (TFD)</vt:lpstr>
      <vt:lpstr>TFD Example</vt:lpstr>
      <vt:lpstr>6. Non-Trivial Functional Dependency (N-TFD)</vt:lpstr>
      <vt:lpstr>N-TFD Examples</vt:lpstr>
      <vt:lpstr>Other representation of FDs</vt:lpstr>
      <vt:lpstr>Diagrammatic Representation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55</cp:revision>
  <dcterms:created xsi:type="dcterms:W3CDTF">2023-10-08T13:07:32Z</dcterms:created>
  <dcterms:modified xsi:type="dcterms:W3CDTF">2023-10-10T16:54:56Z</dcterms:modified>
</cp:coreProperties>
</file>