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74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40980-8559-445C-A02E-BD485DE0F642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6989" y="2867417"/>
            <a:ext cx="6815669" cy="151553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Rules/ Armstrong Axioms (Rules)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97973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901840"/>
            <a:ext cx="9601196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Ques. 1: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FD’s: {A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CX, BXZ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true or not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Sol.: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Let’s take C X and BXZ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The, acc. to IR6  BCZ 			{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Pseudotransitivity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Now, we have AB (already given)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Then, again acc.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 IR6; ACZ 	{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Pseudotransitivity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So, finally ACZ is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true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248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272448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10770"/>
            <a:ext cx="9601196" cy="404858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2:  FD’s {A-&gt;B, 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 is the subset of B}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or disprove 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Sol.: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we have    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 is the subset of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Therefore,  AC     {transitive rule (IR3)}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Hence Proved</a:t>
            </a:r>
          </a:p>
        </p:txBody>
      </p:sp>
    </p:spTree>
    <p:extLst>
      <p:ext uri="{BB962C8B-B14F-4D97-AF65-F5344CB8AC3E}">
        <p14:creationId xmlns:p14="http://schemas.microsoft.com/office/powerpoint/2010/main" val="80640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Practice Question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Quest. 3: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relation R(A, B, C), if A → B and A → C holds, then A → BC also holds. Which of the following rule ensures this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Sol.: Union Rule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0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Practice Question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Quest. 4: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XY-&gt; Z then, does it imply X-&gt;Z and Y-&gt; Z also hold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Sol. :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No, the above statement is similar to the union rule, but the vice-versa doesn't hold.</a:t>
            </a:r>
            <a:endParaRPr lang="en-IN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7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640" y="872950"/>
            <a:ext cx="9601196" cy="7374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  <a:r>
              <a:rPr lang="en-US" b="1" dirty="0">
                <a:solidFill>
                  <a:srgbClr val="0070C0"/>
                </a:solidFill>
              </a:rPr>
              <a:t>A. Primary Rules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66134"/>
              </p:ext>
            </p:extLst>
          </p:nvPr>
        </p:nvGraphicFramePr>
        <p:xfrm>
          <a:off x="847039" y="1419366"/>
          <a:ext cx="10507898" cy="4831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01863">
                  <a:extLst>
                    <a:ext uri="{9D8B030D-6E8A-4147-A177-3AD203B41FA5}">
                      <a16:colId xmlns="" xmlns:a16="http://schemas.microsoft.com/office/drawing/2014/main" val="1239309093"/>
                    </a:ext>
                  </a:extLst>
                </a:gridCol>
                <a:gridCol w="9206035">
                  <a:extLst>
                    <a:ext uri="{9D8B030D-6E8A-4147-A177-3AD203B41FA5}">
                      <a16:colId xmlns="" xmlns:a16="http://schemas.microsoft.com/office/drawing/2014/main" val="3267143495"/>
                    </a:ext>
                  </a:extLst>
                </a:gridCol>
              </a:tblGrid>
              <a:tr h="1237571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1</a:t>
                      </a:r>
                    </a:p>
                  </a:txBody>
                  <a:tcPr marL="84104" marR="84104" marT="42052" marB="42052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Reflexivity</a:t>
                      </a: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</a:t>
                      </a: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subset </a:t>
                      </a: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A → B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holds by reflexivity rule.</a:t>
                      </a:r>
                    </a:p>
                    <a:p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Example : Cust_id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 Cust_Name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104" marR="84104" marT="42052" marB="42052" anchor="ctr"/>
                </a:tc>
                <a:extLst>
                  <a:ext uri="{0D108BD9-81ED-4DB2-BD59-A6C34878D82A}">
                    <a16:rowId xmlns="" xmlns:a16="http://schemas.microsoft.com/office/drawing/2014/main" val="2647045181"/>
                  </a:ext>
                </a:extLst>
              </a:tr>
              <a:tr h="1819410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2</a:t>
                      </a:r>
                    </a:p>
                  </a:txBody>
                  <a:tcPr marL="84104" marR="84104" marT="42052" marB="42052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Augmentation:</a:t>
                      </a: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also known as a partial dependency.</a:t>
                      </a: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A→B is true and Y is a set of attributes, then AY→BY is also true. </a:t>
                      </a:r>
                    </a:p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axiom </a:t>
                      </a:r>
                      <a:r>
                        <a:rPr lang="en-US" sz="1700" b="0" u="sng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demonstrates that adding attributes to dependencies does not alter the fundamental dependencies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A→B holds, AC→BC holds for any set of attributes C..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104" marR="84104" marT="42052" marB="42052" anchor="ctr"/>
                </a:tc>
                <a:extLst>
                  <a:ext uri="{0D108BD9-81ED-4DB2-BD59-A6C34878D82A}">
                    <a16:rowId xmlns="" xmlns:a16="http://schemas.microsoft.com/office/drawing/2014/main" val="2076982345"/>
                  </a:ext>
                </a:extLst>
              </a:tr>
              <a:tr h="1774329">
                <a:tc>
                  <a:txBody>
                    <a:bodyPr/>
                    <a:lstStyle/>
                    <a:p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3</a:t>
                      </a:r>
                    </a:p>
                  </a:txBody>
                  <a:tcPr marL="84104" marR="84104" marT="42052" marB="42052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Transitivity</a:t>
                      </a: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 A holds B and B holds C, then A holds C.</a:t>
                      </a:r>
                      <a:b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 {A → B} and {B → C}, then {A → C}</a:t>
                      </a:r>
                      <a:b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A holds B {A → B} means that A functionally determines B.</a:t>
                      </a:r>
                    </a:p>
                  </a:txBody>
                  <a:tcPr marL="84104" marR="84104" marT="42052" marB="42052" anchor="ctr"/>
                </a:tc>
                <a:extLst>
                  <a:ext uri="{0D108BD9-81ED-4DB2-BD59-A6C34878D82A}">
                    <a16:rowId xmlns="" xmlns:a16="http://schemas.microsoft.com/office/drawing/2014/main" val="66654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1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50120"/>
            <a:ext cx="9601196" cy="91490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  <a:r>
              <a:rPr lang="en-US" b="1" dirty="0" smtClean="0">
                <a:solidFill>
                  <a:srgbClr val="0070C0"/>
                </a:solidFill>
              </a:rPr>
              <a:t>B. Secondary </a:t>
            </a:r>
            <a:r>
              <a:rPr lang="en-US" b="1" dirty="0">
                <a:solidFill>
                  <a:srgbClr val="0070C0"/>
                </a:solidFill>
              </a:rPr>
              <a:t>Rules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02338"/>
              </p:ext>
            </p:extLst>
          </p:nvPr>
        </p:nvGraphicFramePr>
        <p:xfrm>
          <a:off x="859809" y="1207576"/>
          <a:ext cx="10508775" cy="500215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41629">
                  <a:extLst>
                    <a:ext uri="{9D8B030D-6E8A-4147-A177-3AD203B41FA5}">
                      <a16:colId xmlns="" xmlns:a16="http://schemas.microsoft.com/office/drawing/2014/main" val="2230012153"/>
                    </a:ext>
                  </a:extLst>
                </a:gridCol>
                <a:gridCol w="8967146">
                  <a:extLst>
                    <a:ext uri="{9D8B030D-6E8A-4147-A177-3AD203B41FA5}">
                      <a16:colId xmlns="" xmlns:a16="http://schemas.microsoft.com/office/drawing/2014/main" val="2100364402"/>
                    </a:ext>
                  </a:extLst>
                </a:gridCol>
              </a:tblGrid>
              <a:tr h="1667385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Union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 A holds B and A holds C, then A holds BC.</a:t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If{A → B} and {A → C}, then {A → BC}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25920250"/>
                  </a:ext>
                </a:extLst>
              </a:tr>
              <a:tr h="1667385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Decomposition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 A holds BC and A holds B, then A holds C.</a:t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If{A → BC} and {A → B}, then {A →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20298570"/>
                  </a:ext>
                </a:extLst>
              </a:tr>
              <a:tr h="1667385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Pseudo Transitivity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 A holds B and BC holds D, then AC holds D.</a:t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If{A → B} and {BC → D}, then {AC →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5870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83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1" y="644823"/>
            <a:ext cx="8011235" cy="53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106" y="1118611"/>
            <a:ext cx="9601196" cy="71019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106" y="2361063"/>
            <a:ext cx="10114127" cy="3318936"/>
          </a:xfrm>
        </p:spPr>
        <p:txBody>
          <a:bodyPr>
            <a:noAutofit/>
          </a:bodyPr>
          <a:lstStyle/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rules are given by William W. Armstrong in 1974. The axiom are a set of rules, that when applied to a specific set, generates a closure of functional dependencies.</a:t>
            </a:r>
          </a:p>
          <a:p>
            <a:pPr algn="just"/>
            <a:r>
              <a:rPr lang="en-US" sz="3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 is a set of functional dependencies then the closure of F, denoted as F+, is the set of all functional dependencies logically implied by F.</a:t>
            </a:r>
            <a:endParaRPr lang="en-US" sz="3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b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                 Secondary</a:t>
            </a:r>
            <a:endParaRPr lang="en-IN" sz="5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Reflexivity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Transitivity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Reflexivity (IR1)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867" y="2406806"/>
            <a:ext cx="9601196" cy="3318936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reflexive rule, if X is a set of attributes and Y is the subset of X, then X functionally determines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(X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Y holds)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⊇ Y then X-&gt;Y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Example: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X={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and Y={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Y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a,e,i,o,u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a,e,o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Augmentation Rule (IR2)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888192"/>
            <a:ext cx="9601196" cy="3318936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augmentation rule, if X determines Y and Z is any attribute set, XZ determines YZ. It is also called a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  -&gt;  Y then XZ   -&gt;  YZ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Example: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R(WXYZ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if W -&gt; Y, then WZ -&gt; YZ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Example: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Name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Rno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ClassName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Class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Transitive Rule (IR3)</a:t>
            </a:r>
            <a:endParaRPr lang="en-IN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transitive rule, if X determines Y and Y determines Z, X also determines 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if X-&gt;Y and Y-&gt;Z , then X-&gt;Z.</a:t>
            </a:r>
          </a:p>
          <a:p>
            <a:pPr algn="just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Example:</a:t>
            </a:r>
          </a:p>
          <a:p>
            <a:pPr algn="just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City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CityStatus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RnoStatus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Union Rule (IR4)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rule is also known as the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 rule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union rule, if X determines Y and X determines Z, then X also determines both Y and Z., i.e., If </a:t>
            </a:r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  -&gt;  Y and X  -&gt;  Z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  -&gt; YZ.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050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Decomposition Rule (IR5)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285999"/>
            <a:ext cx="9601196" cy="3318936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rule is the reverse of the Union rule. If X determines Y and Z together in the decomposition rule, X determines Y and Z separately.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rule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i.e.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  -&gt; YZ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  Y and X  -&gt;  Z .</a:t>
            </a:r>
            <a:endParaRPr lang="en-IN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Pseudo Transitivity (IR6)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pseudo-transitive rule, if X determines Y, and YZ determines W, then XZ also determines W.,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If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  -&gt;  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  -&gt;  W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  -&gt; W.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</TotalTime>
  <Words>515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Garamond</vt:lpstr>
      <vt:lpstr>Times New Roman</vt:lpstr>
      <vt:lpstr>Wingdings</vt:lpstr>
      <vt:lpstr>Organic</vt:lpstr>
      <vt:lpstr>Inference Rules/ Armstrong Axioms (Rules)</vt:lpstr>
      <vt:lpstr>Definition</vt:lpstr>
      <vt:lpstr>Types Primary                  Secondary</vt:lpstr>
      <vt:lpstr>1. Reflexivity (IR1)</vt:lpstr>
      <vt:lpstr>2. Augmentation Rule (IR2) </vt:lpstr>
      <vt:lpstr>3. Transitive Rule (IR3)</vt:lpstr>
      <vt:lpstr>4. Union Rule (IR4)</vt:lpstr>
      <vt:lpstr>5. Decomposition Rule (IR5)</vt:lpstr>
      <vt:lpstr>6. Pseudo Transitivity (IR6)</vt:lpstr>
      <vt:lpstr>Practice Questions</vt:lpstr>
      <vt:lpstr>Practice Question</vt:lpstr>
      <vt:lpstr>Practice Question</vt:lpstr>
      <vt:lpstr>Practice Question</vt:lpstr>
      <vt:lpstr>Summary: A. Primary Rules </vt:lpstr>
      <vt:lpstr>Summary: B. Secondary Rules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Microsoft account</dc:creator>
  <cp:lastModifiedBy>Microsoft account</cp:lastModifiedBy>
  <cp:revision>71</cp:revision>
  <dcterms:created xsi:type="dcterms:W3CDTF">2023-10-08T13:07:32Z</dcterms:created>
  <dcterms:modified xsi:type="dcterms:W3CDTF">2023-10-10T16:51:42Z</dcterms:modified>
</cp:coreProperties>
</file>