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4"/>
  </p:notesMasterIdLst>
  <p:sldIdLst>
    <p:sldId id="256" r:id="rId2"/>
    <p:sldId id="273" r:id="rId3"/>
    <p:sldId id="274" r:id="rId4"/>
    <p:sldId id="279" r:id="rId5"/>
    <p:sldId id="280" r:id="rId6"/>
    <p:sldId id="275" r:id="rId7"/>
    <p:sldId id="276" r:id="rId8"/>
    <p:sldId id="277" r:id="rId9"/>
    <p:sldId id="281" r:id="rId10"/>
    <p:sldId id="282" r:id="rId11"/>
    <p:sldId id="283" r:id="rId12"/>
    <p:sldId id="284" r:id="rId13"/>
    <p:sldId id="285" r:id="rId14"/>
    <p:sldId id="278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B1E6F-7701-4BA3-8C2D-E32ECF25A35B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3BC2D-4CD5-4A80-BABF-3832C81C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6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and its Properties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430601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B4CCCEC-068D-422B-979C-6C508EB83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06209"/>
              </p:ext>
            </p:extLst>
          </p:nvPr>
        </p:nvGraphicFramePr>
        <p:xfrm>
          <a:off x="1037230" y="2614573"/>
          <a:ext cx="5058372" cy="248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186">
                  <a:extLst>
                    <a:ext uri="{9D8B030D-6E8A-4147-A177-3AD203B41FA5}">
                      <a16:colId xmlns="" xmlns:a16="http://schemas.microsoft.com/office/drawing/2014/main" val="761499477"/>
                    </a:ext>
                  </a:extLst>
                </a:gridCol>
                <a:gridCol w="2529186">
                  <a:extLst>
                    <a:ext uri="{9D8B030D-6E8A-4147-A177-3AD203B41FA5}">
                      <a16:colId xmlns="" xmlns:a16="http://schemas.microsoft.com/office/drawing/2014/main" val="179584090"/>
                    </a:ext>
                  </a:extLst>
                </a:gridCol>
              </a:tblGrid>
              <a:tr h="49793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9793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9793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9793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9793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62D7A9B-2D0D-4DAF-9AAC-65D221275035}"/>
              </a:ext>
            </a:extLst>
          </p:cNvPr>
          <p:cNvSpPr/>
          <p:nvPr/>
        </p:nvSpPr>
        <p:spPr>
          <a:xfrm>
            <a:off x="1616654" y="1800147"/>
            <a:ext cx="2850493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97F62D6-5906-43F4-9292-09D3DF1427D8}"/>
              </a:ext>
            </a:extLst>
          </p:cNvPr>
          <p:cNvSpPr/>
          <p:nvPr/>
        </p:nvSpPr>
        <p:spPr>
          <a:xfrm>
            <a:off x="7114034" y="1800146"/>
            <a:ext cx="2850493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="" xmlns:a16="http://schemas.microsoft.com/office/drawing/2014/main" id="{BF8DDDDE-0EC7-4832-9E27-5F8829462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379616"/>
              </p:ext>
            </p:extLst>
          </p:nvPr>
        </p:nvGraphicFramePr>
        <p:xfrm>
          <a:off x="6554476" y="2639646"/>
          <a:ext cx="488616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081">
                  <a:extLst>
                    <a:ext uri="{9D8B030D-6E8A-4147-A177-3AD203B41FA5}">
                      <a16:colId xmlns="" xmlns:a16="http://schemas.microsoft.com/office/drawing/2014/main" val="179584090"/>
                    </a:ext>
                  </a:extLst>
                </a:gridCol>
                <a:gridCol w="2443081">
                  <a:extLst>
                    <a:ext uri="{9D8B030D-6E8A-4147-A177-3AD203B41FA5}">
                      <a16:colId xmlns="" xmlns:a16="http://schemas.microsoft.com/office/drawing/2014/main" val="2370602804"/>
                    </a:ext>
                  </a:extLst>
                </a:gridCol>
              </a:tblGrid>
              <a:tr h="46143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419521"/>
            <a:ext cx="9314204" cy="101803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F0AA9DCD-1913-4007-A4D5-15B968CC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71" y="1379549"/>
            <a:ext cx="1943100" cy="2239673"/>
          </a:xfr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BA0605-D82F-4281-8429-CB900EE1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39" y="2799083"/>
            <a:ext cx="1717753" cy="231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46C3D3F-6B2E-43E1-82BB-4B0BCA0B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675" y="-171293"/>
            <a:ext cx="2608917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71072FC-EA43-4951-B657-ECC95A799D7D}"/>
              </a:ext>
            </a:extLst>
          </p:cNvPr>
          <p:cNvSpPr txBox="1"/>
          <p:nvPr/>
        </p:nvSpPr>
        <p:spPr>
          <a:xfrm>
            <a:off x="4619823" y="1655133"/>
            <a:ext cx="424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AB cross join BC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BFDC7AA7-44A6-4CAA-822D-7717EFAA5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328" y="3257707"/>
            <a:ext cx="2324100" cy="28958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7E75D8-D4A9-428A-BF2F-27262272B1EE}"/>
              </a:ext>
            </a:extLst>
          </p:cNvPr>
          <p:cNvSpPr txBox="1"/>
          <p:nvPr/>
        </p:nvSpPr>
        <p:spPr>
          <a:xfrm>
            <a:off x="4531898" y="2796042"/>
            <a:ext cx="424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AB natural join BC</a:t>
            </a:r>
          </a:p>
        </p:txBody>
      </p:sp>
    </p:spTree>
    <p:extLst>
      <p:ext uri="{BB962C8B-B14F-4D97-AF65-F5344CB8AC3E}">
        <p14:creationId xmlns:p14="http://schemas.microsoft.com/office/powerpoint/2010/main" val="34953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77" y="553432"/>
            <a:ext cx="10994760" cy="74310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="" xmlns:a16="http://schemas.microsoft.com/office/drawing/2014/main" id="{2B0F0D93-EBFC-44AD-B98F-10D81981C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88446"/>
              </p:ext>
            </p:extLst>
          </p:nvPr>
        </p:nvGraphicFramePr>
        <p:xfrm>
          <a:off x="557677" y="3793802"/>
          <a:ext cx="5496982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1">
                  <a:extLst>
                    <a:ext uri="{9D8B030D-6E8A-4147-A177-3AD203B41FA5}">
                      <a16:colId xmlns="" xmlns:a16="http://schemas.microsoft.com/office/drawing/2014/main" val="761499477"/>
                    </a:ext>
                  </a:extLst>
                </a:gridCol>
                <a:gridCol w="2748491">
                  <a:extLst>
                    <a:ext uri="{9D8B030D-6E8A-4147-A177-3AD203B41FA5}">
                      <a16:colId xmlns="" xmlns:a16="http://schemas.microsoft.com/office/drawing/2014/main" val="17958409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="" xmlns:a16="http://schemas.microsoft.com/office/drawing/2014/main" id="{FEBC74BD-11EA-4C59-9E28-EC3DF798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424021"/>
              </p:ext>
            </p:extLst>
          </p:nvPr>
        </p:nvGraphicFramePr>
        <p:xfrm>
          <a:off x="6299605" y="3871537"/>
          <a:ext cx="5252832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6416">
                  <a:extLst>
                    <a:ext uri="{9D8B030D-6E8A-4147-A177-3AD203B41FA5}">
                      <a16:colId xmlns="" xmlns:a16="http://schemas.microsoft.com/office/drawing/2014/main" val="761499477"/>
                    </a:ext>
                  </a:extLst>
                </a:gridCol>
                <a:gridCol w="2626416">
                  <a:extLst>
                    <a:ext uri="{9D8B030D-6E8A-4147-A177-3AD203B41FA5}">
                      <a16:colId xmlns="" xmlns:a16="http://schemas.microsoft.com/office/drawing/2014/main" val="2370602804"/>
                    </a:ext>
                  </a:extLst>
                </a:gridCol>
              </a:tblGrid>
              <a:tr h="428954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2895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28954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28954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28954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F24212D-5F58-416B-BCD1-653CA778F5B9}"/>
              </a:ext>
            </a:extLst>
          </p:cNvPr>
          <p:cNvSpPr txBox="1"/>
          <p:nvPr/>
        </p:nvSpPr>
        <p:spPr>
          <a:xfrm>
            <a:off x="9020801" y="2361461"/>
            <a:ext cx="2748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 should be candidate key or super key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BF96EA3C-BE93-4938-92CE-E22FF3AC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474080"/>
              </p:ext>
            </p:extLst>
          </p:nvPr>
        </p:nvGraphicFramePr>
        <p:xfrm>
          <a:off x="802624" y="1296538"/>
          <a:ext cx="8245473" cy="2472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8491">
                  <a:extLst>
                    <a:ext uri="{9D8B030D-6E8A-4147-A177-3AD203B41FA5}">
                      <a16:colId xmlns="" xmlns:a16="http://schemas.microsoft.com/office/drawing/2014/main" val="761499477"/>
                    </a:ext>
                  </a:extLst>
                </a:gridCol>
                <a:gridCol w="2748491">
                  <a:extLst>
                    <a:ext uri="{9D8B030D-6E8A-4147-A177-3AD203B41FA5}">
                      <a16:colId xmlns="" xmlns:a16="http://schemas.microsoft.com/office/drawing/2014/main" val="179584090"/>
                    </a:ext>
                  </a:extLst>
                </a:gridCol>
                <a:gridCol w="2748491">
                  <a:extLst>
                    <a:ext uri="{9D8B030D-6E8A-4147-A177-3AD203B41FA5}">
                      <a16:colId xmlns="" xmlns:a16="http://schemas.microsoft.com/office/drawing/2014/main" val="23706028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" y="485191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65133B6-BD3E-406E-8226-BB886861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6" y="1656180"/>
            <a:ext cx="10699845" cy="451260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join decomposition is a decomposition of a relation R into relations R1, R2 such that if we perform  natural join of two smaller relations it will return the original relation.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effective  in removing redundancy from databases while preserving the original data.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Decomposition we select the common element and the criteria for selecting common element is that the common element must be a candidate key or super key in either of relation R1,R2 or both.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Spurious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rows in a table, which occur as a result of joining two tables in wrong manner. They are extra tuples (rows) which might not be required.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729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Decomposition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31157"/>
            <a:ext cx="9601196" cy="3944711"/>
          </a:xfrm>
        </p:spPr>
        <p:txBody>
          <a:bodyPr/>
          <a:lstStyle/>
          <a:p>
            <a:r>
              <a:rPr lang="en-US" sz="28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Desirable properties of decomposition are given below</a:t>
            </a:r>
            <a:r>
              <a:rPr lang="en-US" sz="2800" b="1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Lossless-join decomposition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[Compulsory property]</a:t>
            </a:r>
          </a:p>
          <a:p>
            <a:pPr algn="just"/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[Compulsory property]</a:t>
            </a:r>
          </a:p>
          <a:p>
            <a:pPr algn="just"/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[Optional]</a:t>
            </a:r>
          </a:p>
          <a:p>
            <a:pPr algn="just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redundancy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Lossless-join </a:t>
            </a:r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must be lossless. It means that the information should not get lost from the relation that is decomposed.</a:t>
            </a:r>
          </a:p>
          <a:p>
            <a:pPr algn="just"/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a guarantee that the join will result in the same relation as it was decomposed.</a:t>
            </a:r>
            <a:endParaRPr lang="en-IN" sz="32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" y="526135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65133B6-BD3E-406E-8226-BB886861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66" y="1544170"/>
            <a:ext cx="10604310" cy="3318936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Mandatory Property: </a:t>
            </a:r>
            <a:r>
              <a:rPr lang="en-US" dirty="0"/>
              <a:t>Lossless join decomposition guarantees that the extra or less tuple generation problem does not occur after decomposition. </a:t>
            </a:r>
            <a:r>
              <a:rPr lang="en-US" b="1" dirty="0">
                <a:solidFill>
                  <a:srgbClr val="FF0000"/>
                </a:solidFill>
              </a:rPr>
              <a:t>[It is a mandatory property must always hold good]</a:t>
            </a:r>
          </a:p>
          <a:p>
            <a:pPr algn="just"/>
            <a:r>
              <a:rPr lang="en-US" dirty="0"/>
              <a:t>Decomposition of a relation R into R1 and R2 is a lossless-join decomposition if:</a:t>
            </a:r>
          </a:p>
          <a:p>
            <a:pPr marL="685783" indent="-685783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U A(R2) = A (R)</a:t>
            </a:r>
          </a:p>
          <a:p>
            <a:pPr marL="685783" indent="-685783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</a:t>
            </a:r>
            <a:r>
              <a:rPr lang="en-IN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b="1" dirty="0">
                <a:solidFill>
                  <a:srgbClr val="FF0000"/>
                </a:solidFill>
              </a:rPr>
              <a:t> A(R2) ≠ Null</a:t>
            </a:r>
          </a:p>
          <a:p>
            <a:pPr marL="685783" indent="-685783" algn="just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R1 ∩ R2 → R1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OR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     R1 ∩ R2 → R2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598703"/>
            <a:ext cx="10713492" cy="5761153"/>
          </a:xfrm>
        </p:spPr>
        <p:txBody>
          <a:bodyPr>
            <a:normAutofit fontScale="85000" lnSpcReduction="20000"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relation is decomposed into two relations i.e. </a:t>
            </a:r>
            <a:r>
              <a:rPr lang="en-US" sz="2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</a:t>
            </a: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Age, City, Salary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DeptId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relations are decomposed in R1 and R2 and it is a lossless join decomposition, because the two relations contains one common field that is ‘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therefore join is possible.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the NATURAL JOIN can be apply on the decomposed relations.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lossless join.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70997" y="-109182"/>
            <a:ext cx="6919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Emp_Dept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61440"/>
              </p:ext>
            </p:extLst>
          </p:nvPr>
        </p:nvGraphicFramePr>
        <p:xfrm>
          <a:off x="1322695" y="598703"/>
          <a:ext cx="9486330" cy="24397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4719"/>
                <a:gridCol w="1296538"/>
                <a:gridCol w="1173707"/>
                <a:gridCol w="1378424"/>
                <a:gridCol w="1501254"/>
                <a:gridCol w="1173707"/>
                <a:gridCol w="1937981"/>
              </a:tblGrid>
              <a:tr h="3154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54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2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PQR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54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54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45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E005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Bangalore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3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a relation R into R1 and R2 is a lossless join decomposition if:-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83" indent="-685783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U A(R2) = A (R)</a:t>
            </a:r>
          </a:p>
          <a:p>
            <a:pPr marL="685783" indent="-685783" algn="just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A(R1) </a:t>
            </a: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</a:rPr>
              <a:t>∩</a:t>
            </a:r>
            <a:r>
              <a:rPr lang="en-US" b="1" dirty="0">
                <a:solidFill>
                  <a:srgbClr val="FF0000"/>
                </a:solidFill>
              </a:rPr>
              <a:t> A(R2) ≠ Null</a:t>
            </a:r>
          </a:p>
          <a:p>
            <a:pPr marL="685783" indent="-685783" algn="just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R1 ∩ R2 → R1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</a:t>
            </a:r>
            <a:r>
              <a:rPr lang="pt-BR" b="1" dirty="0" smtClean="0">
                <a:solidFill>
                  <a:srgbClr val="FF0000"/>
                </a:solidFill>
              </a:rPr>
              <a:t>		OR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        R1 ∩ R2 → R2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963" y="1118610"/>
            <a:ext cx="9601196" cy="9149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b="1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25" y="2556932"/>
            <a:ext cx="9832072" cy="3318936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in R will appear in at least one relation schema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decomposition i.e. no attribute is lost. This is called the attribute preservation condition of decomposition.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1756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160059"/>
            <a:ext cx="10549719" cy="4940489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is the process of breaking down in parts or elements.</a:t>
            </a:r>
          </a:p>
          <a:p>
            <a:pPr algn="just"/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replaces a relation with a collection of smaller relations.</a:t>
            </a:r>
          </a:p>
          <a:p>
            <a:pPr algn="just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breaks the table into multiple tables in a database.</a:t>
            </a: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always be lossless, because it confirms that the information in the original relation can be accurately reconstructed based on the decomposed relations.</a:t>
            </a:r>
          </a:p>
          <a:p>
            <a:pPr algn="just"/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proper decomposition of the relation, then it may lead to problems like loss of information.</a:t>
            </a:r>
            <a:endParaRPr lang="en-US" sz="3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09177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preservation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is an important constraint on the database.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dependent must be satisfied by at least one decomposed table.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If{A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holds, then two sets are functional dependent. And, it becomes more useful for checking the dependency easily if both sets in a same relation.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decomposition property can only be done by maintaining the FD.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property, it allows to check the updates without computing the natural join of the database 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" y="867329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2393159"/>
            <a:ext cx="10645254" cy="3318936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dependency preservation decomposition is another property of decomposed relational database schema D in which each functional dependency X</a:t>
            </a:r>
            <a:r>
              <a:rPr lang="en-IN" sz="2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specified in F either appeared directly in one of the relation schemas Ri in the decomposed D or could be inferred from the dependencies that appear in some Ri.</a:t>
            </a:r>
          </a:p>
          <a:p>
            <a:pPr algn="just"/>
            <a:r>
              <a:rPr lang="en-US" sz="2200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r>
              <a:rPr lang="en-US" sz="2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{ R1 , R2, R3,,.., ,</a:t>
            </a:r>
            <a:r>
              <a:rPr lang="en-US" sz="2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Rm} of R is said to be dependency-preserving with respect to F if the union of the projections of F on each Ri , in D is equivalent to F. In other words, R ⊂  join of R1, R1 over X. The dependencies are preserved because each dependency in F represents a constraint on the database. If decomposition is not dependency-preserving, some dependency is lost in the decomposition.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67983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Dependency preservation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526" y="1779010"/>
            <a:ext cx="9601196" cy="33189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(ABC)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CA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R1(AB)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R2(BC)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78" y="56044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Checking for dependency preservation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R1(AB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R2(BC)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811" y="1704426"/>
            <a:ext cx="715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dependencies of R1 and R2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II. Consider only Non-trivial FDs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(direct match)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 (no direct match)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B (use parent FDs)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BBCA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(inferred)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>
                <a:sym typeface="Wingdings" panose="05000000000000000000" pitchFamily="2" charset="2"/>
              </a:rPr>
              <a:t>C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(direct match)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CB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(no 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(use parent FDs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CCAB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(inferred)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2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III. Final Dependencies 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ii) BA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iii) BC</a:t>
            </a:r>
          </a:p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iv) CB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0" y="646246"/>
            <a:ext cx="10713493" cy="545430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match the above derived FDs with the original (parent) FDs. We found only FDs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iii) having the direct match.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FD C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 is missing.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Lets try to find whether new FDs have this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by using the closure of C with the help of new FDs.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CCBA   {It is capable to infer attribute A}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means CA dependency is preserved.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 FD BA is new FD which is allowed.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Hence, dependency is preserved.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5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54586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583" y="1860895"/>
            <a:ext cx="9601196" cy="4376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(ABCD)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DB</a:t>
            </a: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R1(AB)</a:t>
            </a: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R2(BC)</a:t>
            </a:r>
          </a:p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R3(BD)</a:t>
            </a: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54587"/>
            <a:ext cx="9601196" cy="6146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Checking for dependency preservation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9491" y="2413573"/>
            <a:ext cx="4081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(direct match)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BA (no direct match)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B (use parent FDs)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(inferred)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606" y="1460310"/>
            <a:ext cx="35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R1(AB)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9122" y="1526468"/>
            <a:ext cx="35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R1(BC)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9" y="2413572"/>
            <a:ext cx="4081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(direct match)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CB (no direct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match)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(use parent FDs)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CCDB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(inferred)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5116" y="3997777"/>
            <a:ext cx="35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R3(BD)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240" y="4658651"/>
            <a:ext cx="40818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(direct match)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(no direct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match)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(use parent FDs)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BCD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(inferred)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03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1756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II. Final FDs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i) BC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iii) CB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iv) BD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v) DB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650" y="682389"/>
            <a:ext cx="10091379" cy="52071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normalization depends on being able to factor or decompose a table into two or more smaller tables, in such a way that we can recapture the precise content of the original table by joining the decomposed parts</a:t>
            </a:r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relation in the relational model is not in appropriate normal form then the decomposition of a relation is required.</a:t>
            </a:r>
          </a:p>
          <a:p>
            <a:pPr algn="just"/>
            <a:endParaRPr lang="en-US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has no proper decomposition, then it may lead to problems like loss of information.</a:t>
            </a:r>
          </a:p>
          <a:p>
            <a:pPr algn="just"/>
            <a:endParaRPr lang="en-US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is used to eliminate some of the problems of bad design like anomalies, inconsistencies, and redundancy.</a:t>
            </a:r>
          </a:p>
          <a:p>
            <a:pPr algn="just"/>
            <a:endParaRPr lang="en-US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31755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III. Match the FD with parent FD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52216"/>
            <a:ext cx="9601196" cy="33189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match the above derived FDs with the original (parent) FDs. We found only FDs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and iv)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direct match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iii) 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 (according to parent FD)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CCBD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iv) new dependency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allowed.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Hence, dependency is preserved.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03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7290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Lack of Redundancy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2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a repetition of information.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 decomposition should not suffer from any data redundancy.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careless decomposition may cause a problem with the data.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data redundancy property may be achieved by normalization process.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498839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61F7B611-65E5-48A5-AD85-13125F401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458306"/>
              </p:ext>
            </p:extLst>
          </p:nvPr>
        </p:nvGraphicFramePr>
        <p:xfrm>
          <a:off x="789691" y="2534909"/>
          <a:ext cx="10660780" cy="356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56">
                  <a:extLst>
                    <a:ext uri="{9D8B030D-6E8A-4147-A177-3AD203B41FA5}">
                      <a16:colId xmlns="" xmlns:a16="http://schemas.microsoft.com/office/drawing/2014/main" val="516341904"/>
                    </a:ext>
                  </a:extLst>
                </a:gridCol>
                <a:gridCol w="2132156">
                  <a:extLst>
                    <a:ext uri="{9D8B030D-6E8A-4147-A177-3AD203B41FA5}">
                      <a16:colId xmlns="" xmlns:a16="http://schemas.microsoft.com/office/drawing/2014/main" val="3514322091"/>
                    </a:ext>
                  </a:extLst>
                </a:gridCol>
                <a:gridCol w="2132156">
                  <a:extLst>
                    <a:ext uri="{9D8B030D-6E8A-4147-A177-3AD203B41FA5}">
                      <a16:colId xmlns="" xmlns:a16="http://schemas.microsoft.com/office/drawing/2014/main" val="1727565110"/>
                    </a:ext>
                  </a:extLst>
                </a:gridCol>
                <a:gridCol w="2132156">
                  <a:extLst>
                    <a:ext uri="{9D8B030D-6E8A-4147-A177-3AD203B41FA5}">
                      <a16:colId xmlns="" xmlns:a16="http://schemas.microsoft.com/office/drawing/2014/main" val="1955031510"/>
                    </a:ext>
                  </a:extLst>
                </a:gridCol>
                <a:gridCol w="2132156">
                  <a:extLst>
                    <a:ext uri="{9D8B030D-6E8A-4147-A177-3AD203B41FA5}">
                      <a16:colId xmlns="" xmlns:a16="http://schemas.microsoft.com/office/drawing/2014/main" val="1812392410"/>
                    </a:ext>
                  </a:extLst>
                </a:gridCol>
              </a:tblGrid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S-Code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370244174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533135316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Animesh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77025141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Animesh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114939352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651065777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461046501"/>
                  </a:ext>
                </a:extLst>
              </a:tr>
              <a:tr h="50937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927209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7A6DDF-F53E-42C6-B2D7-4DA9AFE48BBE}"/>
              </a:ext>
            </a:extLst>
          </p:cNvPr>
          <p:cNvSpPr/>
          <p:nvPr/>
        </p:nvSpPr>
        <p:spPr>
          <a:xfrm>
            <a:off x="4263540" y="1516874"/>
            <a:ext cx="366492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Student-Examination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389657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61F7B611-65E5-48A5-AD85-13125F401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98615"/>
              </p:ext>
            </p:extLst>
          </p:nvPr>
        </p:nvGraphicFramePr>
        <p:xfrm>
          <a:off x="5131597" y="2571826"/>
          <a:ext cx="6596379" cy="3461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9233">
                  <a:extLst>
                    <a:ext uri="{9D8B030D-6E8A-4147-A177-3AD203B41FA5}">
                      <a16:colId xmlns="" xmlns:a16="http://schemas.microsoft.com/office/drawing/2014/main" val="1727565110"/>
                    </a:ext>
                  </a:extLst>
                </a:gridCol>
                <a:gridCol w="2268353">
                  <a:extLst>
                    <a:ext uri="{9D8B030D-6E8A-4147-A177-3AD203B41FA5}">
                      <a16:colId xmlns="" xmlns:a16="http://schemas.microsoft.com/office/drawing/2014/main" val="1955031510"/>
                    </a:ext>
                  </a:extLst>
                </a:gridCol>
                <a:gridCol w="2198793">
                  <a:extLst>
                    <a:ext uri="{9D8B030D-6E8A-4147-A177-3AD203B41FA5}">
                      <a16:colId xmlns="" xmlns:a16="http://schemas.microsoft.com/office/drawing/2014/main" val="181239241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Subject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S-Code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Marks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37024417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DBMS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53313531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770251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OS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11493935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DBMS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65106577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C++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4610465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Java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S-5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927209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7A6DDF-F53E-42C6-B2D7-4DA9AFE48BBE}"/>
              </a:ext>
            </a:extLst>
          </p:cNvPr>
          <p:cNvSpPr/>
          <p:nvPr/>
        </p:nvSpPr>
        <p:spPr>
          <a:xfrm>
            <a:off x="802227" y="1800147"/>
            <a:ext cx="366492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A700E7-527D-4660-83E4-C570A79A0977}"/>
              </a:ext>
            </a:extLst>
          </p:cNvPr>
          <p:cNvSpPr/>
          <p:nvPr/>
        </p:nvSpPr>
        <p:spPr>
          <a:xfrm>
            <a:off x="7114033" y="1785671"/>
            <a:ext cx="366492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EC97BD44-3FEB-4A2F-ACF5-A1CBA1F8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60158"/>
              </p:ext>
            </p:extLst>
          </p:nvPr>
        </p:nvGraphicFramePr>
        <p:xfrm>
          <a:off x="598620" y="2565804"/>
          <a:ext cx="439758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793">
                  <a:extLst>
                    <a:ext uri="{9D8B030D-6E8A-4147-A177-3AD203B41FA5}">
                      <a16:colId xmlns="" xmlns:a16="http://schemas.microsoft.com/office/drawing/2014/main" val="1345092253"/>
                    </a:ext>
                  </a:extLst>
                </a:gridCol>
                <a:gridCol w="2198793">
                  <a:extLst>
                    <a:ext uri="{9D8B030D-6E8A-4147-A177-3AD203B41FA5}">
                      <a16:colId xmlns="" xmlns:a16="http://schemas.microsoft.com/office/drawing/2014/main" val="143032011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45498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57801084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Ujjwal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53466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86348"/>
            <a:ext cx="9601196" cy="7511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Decomposition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760561"/>
            <a:ext cx="10508776" cy="42790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is of two major types in DBMS:</a:t>
            </a:r>
          </a:p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</a:p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9629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Lossless Decomposition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254" y="1506054"/>
            <a:ext cx="10713492" cy="331893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decomposition is said to be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is feasible to reconstruct the original relation R using joins from the decomposed tables. It is the most preferred choice. This way, the information will not be lost from the relation when we decompose it. A lossless join would eventually result in the original relation that is very similar.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‘A’ as the Relational Schema, having an instance of ‘a’. Consider that it is decomposed into: A1, A2, A3, . . . . An; with instance: a1, a2, a3, . . .. an, If a1 ⋈ a2 ⋈ a3 . . . . ⋈ an, then it is known as ‘Lossless Join Decomposition’. 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henever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decompose a relation into multiple relational schemas, then the loss of data/information is unavoidable whenever we try to retrieve the original relation.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72" y="578506"/>
            <a:ext cx="10994760" cy="10180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 and Lossless decomposition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="" xmlns:a16="http://schemas.microsoft.com/office/drawing/2014/main" id="{615569E2-6950-415F-9419-38B647644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469726"/>
              </p:ext>
            </p:extLst>
          </p:nvPr>
        </p:nvGraphicFramePr>
        <p:xfrm>
          <a:off x="2227472" y="2614576"/>
          <a:ext cx="8245473" cy="246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1">
                  <a:extLst>
                    <a:ext uri="{9D8B030D-6E8A-4147-A177-3AD203B41FA5}">
                      <a16:colId xmlns="" xmlns:a16="http://schemas.microsoft.com/office/drawing/2014/main" val="761499477"/>
                    </a:ext>
                  </a:extLst>
                </a:gridCol>
                <a:gridCol w="2748491">
                  <a:extLst>
                    <a:ext uri="{9D8B030D-6E8A-4147-A177-3AD203B41FA5}">
                      <a16:colId xmlns="" xmlns:a16="http://schemas.microsoft.com/office/drawing/2014/main" val="179584090"/>
                    </a:ext>
                  </a:extLst>
                </a:gridCol>
                <a:gridCol w="2748491">
                  <a:extLst>
                    <a:ext uri="{9D8B030D-6E8A-4147-A177-3AD203B41FA5}">
                      <a16:colId xmlns="" xmlns:a16="http://schemas.microsoft.com/office/drawing/2014/main" val="23706028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5626068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60439246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60467984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3013616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70248634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E009EB7-1017-4A83-B393-88BED187CA5B}"/>
              </a:ext>
            </a:extLst>
          </p:cNvPr>
          <p:cNvSpPr/>
          <p:nvPr/>
        </p:nvSpPr>
        <p:spPr>
          <a:xfrm>
            <a:off x="4924963" y="1596541"/>
            <a:ext cx="2850493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978</TotalTime>
  <Words>1788</Words>
  <Application>Microsoft Office PowerPoint</Application>
  <PresentationFormat>Widescreen</PresentationFormat>
  <Paragraphs>355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</vt:lpstr>
      <vt:lpstr>Calibri</vt:lpstr>
      <vt:lpstr>Garamond</vt:lpstr>
      <vt:lpstr>Times New Roman</vt:lpstr>
      <vt:lpstr>Wingdings</vt:lpstr>
      <vt:lpstr>Organic</vt:lpstr>
      <vt:lpstr> Decomposition and its Properties</vt:lpstr>
      <vt:lpstr>Definition</vt:lpstr>
      <vt:lpstr>PowerPoint Presentation</vt:lpstr>
      <vt:lpstr>  Decomposition  </vt:lpstr>
      <vt:lpstr>  Decomposition  </vt:lpstr>
      <vt:lpstr>Types of Decomposition</vt:lpstr>
      <vt:lpstr>1. Lossless Decomposition </vt:lpstr>
      <vt:lpstr>2. Lossy Decomposition </vt:lpstr>
      <vt:lpstr> Lossy and Lossless decomposition </vt:lpstr>
      <vt:lpstr> Lossy and Lossless decomposition </vt:lpstr>
      <vt:lpstr> Lossy and Lossless decomposition </vt:lpstr>
      <vt:lpstr> Lossy and Lossless decomposition </vt:lpstr>
      <vt:lpstr> Lossy and Lossless decomposition </vt:lpstr>
      <vt:lpstr>Properties of Decomposition </vt:lpstr>
      <vt:lpstr>I. Lossless-join decomposition</vt:lpstr>
      <vt:lpstr> Lossy and Lossless decomposition </vt:lpstr>
      <vt:lpstr>PowerPoint Presentation</vt:lpstr>
      <vt:lpstr>Decomposition of a relation R into R1 and R2 is a lossless join decomposition if:-</vt:lpstr>
      <vt:lpstr>II. Attribute preservation </vt:lpstr>
      <vt:lpstr>III. Dependency preservation </vt:lpstr>
      <vt:lpstr> Dependency preservation cont… </vt:lpstr>
      <vt:lpstr>Example: Dependency preservation</vt:lpstr>
      <vt:lpstr>Step 1: Checking for dependency preservation</vt:lpstr>
      <vt:lpstr>Step II. Consider only Non-trivial FDs</vt:lpstr>
      <vt:lpstr>Step III. Final Dependencies are</vt:lpstr>
      <vt:lpstr>PowerPoint Presentation</vt:lpstr>
      <vt:lpstr>Example 2</vt:lpstr>
      <vt:lpstr>Step 1: Checking for dependency preservation</vt:lpstr>
      <vt:lpstr>Step II. Final FDs</vt:lpstr>
      <vt:lpstr>Step III. Match the FD with parent FD</vt:lpstr>
      <vt:lpstr>IV. Lack of Redundancy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212</cp:revision>
  <dcterms:created xsi:type="dcterms:W3CDTF">2023-10-08T13:07:32Z</dcterms:created>
  <dcterms:modified xsi:type="dcterms:W3CDTF">2023-10-17T08:03:05Z</dcterms:modified>
</cp:coreProperties>
</file>