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40"/>
  </p:notesMasterIdLst>
  <p:sldIdLst>
    <p:sldId id="258" r:id="rId2"/>
    <p:sldId id="259" r:id="rId3"/>
    <p:sldId id="260" r:id="rId4"/>
    <p:sldId id="261" r:id="rId5"/>
    <p:sldId id="262" r:id="rId6"/>
    <p:sldId id="290" r:id="rId7"/>
    <p:sldId id="263" r:id="rId8"/>
    <p:sldId id="264" r:id="rId9"/>
    <p:sldId id="265" r:id="rId10"/>
    <p:sldId id="266" r:id="rId11"/>
    <p:sldId id="267" r:id="rId12"/>
    <p:sldId id="268" r:id="rId13"/>
    <p:sldId id="269" r:id="rId14"/>
    <p:sldId id="270" r:id="rId15"/>
    <p:sldId id="271" r:id="rId16"/>
    <p:sldId id="291" r:id="rId17"/>
    <p:sldId id="292" r:id="rId18"/>
    <p:sldId id="293" r:id="rId19"/>
    <p:sldId id="294" r:id="rId20"/>
    <p:sldId id="301" r:id="rId21"/>
    <p:sldId id="302" r:id="rId22"/>
    <p:sldId id="303" r:id="rId23"/>
    <p:sldId id="304" r:id="rId24"/>
    <p:sldId id="305" r:id="rId25"/>
    <p:sldId id="306" r:id="rId26"/>
    <p:sldId id="307" r:id="rId27"/>
    <p:sldId id="308" r:id="rId28"/>
    <p:sldId id="309" r:id="rId29"/>
    <p:sldId id="310" r:id="rId30"/>
    <p:sldId id="295" r:id="rId31"/>
    <p:sldId id="296" r:id="rId32"/>
    <p:sldId id="297" r:id="rId33"/>
    <p:sldId id="298" r:id="rId34"/>
    <p:sldId id="299" r:id="rId35"/>
    <p:sldId id="277" r:id="rId36"/>
    <p:sldId id="278" r:id="rId37"/>
    <p:sldId id="279"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E0D0F-02D5-4E1E-B97A-21088026F97D}"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70BE4-1194-4F21-9C53-6D37D054824E}" type="slidenum">
              <a:rPr lang="en-IN" smtClean="0"/>
              <a:t>‹#›</a:t>
            </a:fld>
            <a:endParaRPr lang="en-IN"/>
          </a:p>
        </p:txBody>
      </p:sp>
    </p:spTree>
    <p:extLst>
      <p:ext uri="{BB962C8B-B14F-4D97-AF65-F5344CB8AC3E}">
        <p14:creationId xmlns:p14="http://schemas.microsoft.com/office/powerpoint/2010/main" val="13946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11876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111248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106342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3D3F994-62A4-411E-A3A1-21FAE5C900B8}" type="slidenum">
              <a:rPr lang="en-IN" smtClean="0"/>
              <a:t>16</a:t>
            </a:fld>
            <a:endParaRPr lang="en-IN"/>
          </a:p>
        </p:txBody>
      </p:sp>
    </p:spTree>
    <p:extLst>
      <p:ext uri="{BB962C8B-B14F-4D97-AF65-F5344CB8AC3E}">
        <p14:creationId xmlns:p14="http://schemas.microsoft.com/office/powerpoint/2010/main" val="419198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8947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50394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347273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526653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217198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95146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98502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030777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11576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483738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532469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265598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964357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78517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86488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696450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11892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46115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82576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265758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p:cNvSpPr>
            <a:spLocks noGrp="1" noChangeArrowheads="1"/>
          </p:cNvSpPr>
          <p:nvPr>
            <p:ph type="body" idx="1"/>
          </p:nvPr>
        </p:nvSpPr>
        <p:spPr>
          <a:xfrm>
            <a:off x="685800" y="4343400"/>
            <a:ext cx="5476875"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47692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369431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323683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8A73B5-8775-4FA7-9DB2-C04CDD684E1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178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143037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8A73B5-8775-4FA7-9DB2-C04CDD684E1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198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4068302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21873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239735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57984" cy="1133475"/>
          </a:xfrm>
        </p:spPr>
        <p:txBody>
          <a:bodyPr/>
          <a:lstStyle/>
          <a:p>
            <a:r>
              <a:rPr lang="en-US" smtClean="0"/>
              <a:t>Click to edit Master title style</a:t>
            </a:r>
            <a:endParaRPr lang="en-IN"/>
          </a:p>
        </p:txBody>
      </p:sp>
    </p:spTree>
    <p:extLst>
      <p:ext uri="{BB962C8B-B14F-4D97-AF65-F5344CB8AC3E}">
        <p14:creationId xmlns:p14="http://schemas.microsoft.com/office/powerpoint/2010/main" val="290364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254236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B21C-73B6-4202-B1F9-BFBE86975C9C}"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254278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59B21C-73B6-4202-B1F9-BFBE86975C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319039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9B21C-73B6-4202-B1F9-BFBE86975C9C}"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405680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59B21C-73B6-4202-B1F9-BFBE86975C9C}"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382448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9B21C-73B6-4202-B1F9-BFBE86975C9C}"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74606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148601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B21C-73B6-4202-B1F9-BFBE86975C9C}"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E8A73B5-8775-4FA7-9DB2-C04CDD684E1D}" type="slidenum">
              <a:rPr lang="en-IN" smtClean="0"/>
              <a:t>‹#›</a:t>
            </a:fld>
            <a:endParaRPr lang="en-IN"/>
          </a:p>
        </p:txBody>
      </p:sp>
    </p:spTree>
    <p:extLst>
      <p:ext uri="{BB962C8B-B14F-4D97-AF65-F5344CB8AC3E}">
        <p14:creationId xmlns:p14="http://schemas.microsoft.com/office/powerpoint/2010/main" val="10453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59B21C-73B6-4202-B1F9-BFBE86975C9C}" type="datetimeFigureOut">
              <a:rPr lang="en-IN" smtClean="0"/>
              <a:t>01-11-2023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E8A73B5-8775-4FA7-9DB2-C04CDD684E1D}" type="slidenum">
              <a:rPr lang="en-IN" smtClean="0"/>
              <a:t>‹#›</a:t>
            </a:fld>
            <a:endParaRPr lang="en-IN"/>
          </a:p>
        </p:txBody>
      </p:sp>
    </p:spTree>
    <p:extLst>
      <p:ext uri="{BB962C8B-B14F-4D97-AF65-F5344CB8AC3E}">
        <p14:creationId xmlns:p14="http://schemas.microsoft.com/office/powerpoint/2010/main" val="350094837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dbms-tuto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4294967295"/>
          </p:nvPr>
        </p:nvSpPr>
        <p:spPr>
          <a:xfrm>
            <a:off x="3384645" y="2050102"/>
            <a:ext cx="8243248" cy="2105025"/>
          </a:xfrm>
        </p:spPr>
        <p:txBody>
          <a:bodyPr vert="horz" lIns="90000" tIns="46800" rIns="91440" bIns="46800" rtlCol="0">
            <a:noAutofit/>
          </a:bodyPr>
          <a:lstStyle/>
          <a:p>
            <a:pPr marL="0" indent="0" algn="ctr">
              <a:buClr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5400" b="1" dirty="0">
                <a:latin typeface="Times New Roman" panose="02020603050405020304" pitchFamily="18" charset="0"/>
                <a:cs typeface="Times New Roman" panose="02020603050405020304" pitchFamily="18" charset="0"/>
              </a:rPr>
              <a:t>Introduction to Transaction Processing Concepts and Theory</a:t>
            </a:r>
          </a:p>
        </p:txBody>
      </p:sp>
    </p:spTree>
    <p:extLst>
      <p:ext uri="{BB962C8B-B14F-4D97-AF65-F5344CB8AC3E}">
        <p14:creationId xmlns:p14="http://schemas.microsoft.com/office/powerpoint/2010/main" val="6968133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851" y="776168"/>
            <a:ext cx="10999336" cy="48057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03151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524000" y="4764"/>
            <a:ext cx="8686800" cy="909637"/>
          </a:xfrm>
        </p:spPr>
        <p:txBody>
          <a:bodyPr vert="horz" lIns="92160" tIns="46080" rIns="92160" bIns="46080" rtlCol="0" anchor="t">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Introduction to Transaction Processing (cont.)</a:t>
            </a:r>
          </a:p>
        </p:txBody>
      </p:sp>
      <p:sp>
        <p:nvSpPr>
          <p:cNvPr id="15363" name="Rectangle 2"/>
          <p:cNvSpPr>
            <a:spLocks noGrp="1" noChangeArrowheads="1"/>
          </p:cNvSpPr>
          <p:nvPr>
            <p:ph idx="1"/>
          </p:nvPr>
        </p:nvSpPr>
        <p:spPr>
          <a:xfrm>
            <a:off x="1941513" y="914400"/>
            <a:ext cx="7772400" cy="5162550"/>
          </a:xfrm>
        </p:spPr>
        <p:txBody>
          <a:bodyPr vert="horz" lIns="90000" tIns="46800" rIns="90000" bIns="46800" rtlCol="0">
            <a:normAutofit fontScale="92500"/>
          </a:bodyPr>
          <a:lstStyle/>
          <a:p>
            <a:pPr indent="-331788">
              <a:lnSpc>
                <a:spcPct val="90000"/>
              </a:lnSpc>
              <a:spcBef>
                <a:spcPts val="7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cs typeface="Times New Roman" panose="02020603050405020304" pitchFamily="18" charset="0"/>
              </a:rPr>
              <a:t>For transaction processing purposes, a simple database model is used:</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a:cs typeface="Times New Roman" panose="02020603050405020304" pitchFamily="18" charset="0"/>
              </a:rPr>
              <a:t>A database - </a:t>
            </a:r>
            <a:r>
              <a:rPr lang="en-US" sz="2400">
                <a:cs typeface="Times New Roman" panose="02020603050405020304" pitchFamily="18" charset="0"/>
              </a:rPr>
              <a:t>collection of named data items</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a:cs typeface="Times New Roman" panose="02020603050405020304" pitchFamily="18" charset="0"/>
              </a:rPr>
              <a:t>Granularity (size) of a data item</a:t>
            </a:r>
            <a:r>
              <a:rPr lang="en-US" sz="2400">
                <a:cs typeface="Times New Roman" panose="02020603050405020304" pitchFamily="18" charset="0"/>
              </a:rPr>
              <a:t> - a field (data item value), a record, or a whole disk block</a:t>
            </a:r>
          </a:p>
          <a:p>
            <a:pPr marL="1476375" lvl="1" indent="-561975">
              <a:buFont typeface="Times New Roman" panose="02020603050405020304" pitchFamily="18"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cs typeface="Times New Roman" panose="02020603050405020304" pitchFamily="18" charset="0"/>
              </a:rPr>
              <a:t>TP</a:t>
            </a:r>
            <a:r>
              <a:rPr lang="en-US" sz="2400" b="1">
                <a:cs typeface="Times New Roman" panose="02020603050405020304" pitchFamily="18" charset="0"/>
              </a:rPr>
              <a:t> </a:t>
            </a:r>
            <a:r>
              <a:rPr lang="en-US" sz="2400">
                <a:cs typeface="Times New Roman" panose="02020603050405020304" pitchFamily="18" charset="0"/>
              </a:rPr>
              <a:t>concepts are independent of granularity</a:t>
            </a:r>
          </a:p>
          <a:p>
            <a:pPr indent="-331788">
              <a:lnSpc>
                <a:spcPct val="90000"/>
              </a:lnSpc>
              <a:spcBef>
                <a:spcPts val="7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cs typeface="Times New Roman" panose="02020603050405020304" pitchFamily="18" charset="0"/>
              </a:rPr>
              <a:t>Basic operations on an item X:</a:t>
            </a:r>
          </a:p>
          <a:p>
            <a:pPr marL="1476375" lvl="1" indent="-561975">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a:cs typeface="Times New Roman" panose="02020603050405020304" pitchFamily="18" charset="0"/>
              </a:rPr>
              <a:t>read_item(X)</a:t>
            </a:r>
            <a:r>
              <a:rPr lang="en-US" sz="2400">
                <a:cs typeface="Times New Roman" panose="02020603050405020304" pitchFamily="18" charset="0"/>
              </a:rPr>
              <a:t>: Reads a database item named X into a program variable. To simplify our notation, we assume that </a:t>
            </a:r>
            <a:r>
              <a:rPr lang="en-US" sz="2400" i="1">
                <a:cs typeface="Times New Roman" panose="02020603050405020304" pitchFamily="18" charset="0"/>
              </a:rPr>
              <a:t>the program variable is also named X.</a:t>
            </a:r>
          </a:p>
          <a:p>
            <a:pPr marL="1476375" lvl="1" indent="-561975">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a:cs typeface="Times New Roman" panose="02020603050405020304" pitchFamily="18" charset="0"/>
              </a:rPr>
              <a:t>write_item(X)</a:t>
            </a:r>
            <a:r>
              <a:rPr lang="en-US" sz="2400">
                <a:cs typeface="Times New Roman" panose="02020603050405020304" pitchFamily="18" charset="0"/>
              </a:rPr>
              <a:t>: Writes the value of program variable X into the database item named X.</a:t>
            </a:r>
          </a:p>
        </p:txBody>
      </p:sp>
    </p:spTree>
    <p:extLst>
      <p:ext uri="{BB962C8B-B14F-4D97-AF65-F5344CB8AC3E}">
        <p14:creationId xmlns:p14="http://schemas.microsoft.com/office/powerpoint/2010/main" val="22378853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1715068" y="225425"/>
            <a:ext cx="86868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dirty="0" smtClean="0">
                <a:cs typeface="Times New Roman" panose="02020603050405020304" pitchFamily="18" charset="0"/>
              </a:rPr>
              <a:t>Transaction </a:t>
            </a:r>
            <a:r>
              <a:rPr lang="en-US" sz="3200" b="1" dirty="0">
                <a:cs typeface="Times New Roman" panose="02020603050405020304" pitchFamily="18" charset="0"/>
              </a:rPr>
              <a:t>Processing </a:t>
            </a:r>
            <a:r>
              <a:rPr lang="en-US" sz="3200" b="1" dirty="0" smtClean="0">
                <a:cs typeface="Times New Roman" panose="02020603050405020304" pitchFamily="18" charset="0"/>
              </a:rPr>
              <a:t>Operations</a:t>
            </a:r>
            <a:endParaRPr lang="en-US" sz="3200" b="1" dirty="0">
              <a:cs typeface="Times New Roman" panose="02020603050405020304" pitchFamily="18" charset="0"/>
            </a:endParaRPr>
          </a:p>
        </p:txBody>
      </p:sp>
      <p:sp>
        <p:nvSpPr>
          <p:cNvPr id="17411" name="Rectangle 2"/>
          <p:cNvSpPr>
            <a:spLocks noGrp="1" noChangeArrowheads="1"/>
          </p:cNvSpPr>
          <p:nvPr>
            <p:ph idx="1"/>
          </p:nvPr>
        </p:nvSpPr>
        <p:spPr>
          <a:xfrm>
            <a:off x="1981199" y="1368425"/>
            <a:ext cx="9742227" cy="4903788"/>
          </a:xfrm>
        </p:spPr>
        <p:txBody>
          <a:bodyPr vert="horz" lIns="90000" tIns="46800" rIns="90000" bIns="46800" rtlCol="0">
            <a:normAutofit/>
          </a:bodyPr>
          <a:lstStyle/>
          <a:p>
            <a:pPr marL="533400" indent="-522288">
              <a:lnSpc>
                <a:spcPct val="90000"/>
              </a:lnSpc>
              <a:spcBef>
                <a:spcPts val="6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b="1" dirty="0">
                <a:latin typeface="Palatino" charset="0"/>
                <a:cs typeface="Times New Roman" panose="02020603050405020304" pitchFamily="18" charset="0"/>
              </a:rPr>
              <a:t>READ AND WRITE OPERATIONS:</a:t>
            </a:r>
          </a:p>
          <a:p>
            <a:pPr marL="533400" indent="-522288">
              <a:lnSpc>
                <a:spcPct val="90000"/>
              </a:lnSpc>
              <a:spcBef>
                <a:spcPts val="6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Basic unit of data transfer from the disk to the computer main memory is </a:t>
            </a:r>
            <a:r>
              <a:rPr lang="en-US" sz="2400" u="sng" dirty="0">
                <a:latin typeface="Palatino" charset="0"/>
                <a:cs typeface="Times New Roman" panose="02020603050405020304" pitchFamily="18" charset="0"/>
              </a:rPr>
              <a:t>one disk block (or page)</a:t>
            </a:r>
            <a:r>
              <a:rPr lang="en-US" sz="2400" dirty="0">
                <a:latin typeface="Palatino" charset="0"/>
                <a:cs typeface="Times New Roman" panose="02020603050405020304" pitchFamily="18" charset="0"/>
              </a:rPr>
              <a:t>. A data item X (what is read or written) will usually be the field of some record in the database, although it may be a larger unit such as a whole record or even a whole block.</a:t>
            </a:r>
          </a:p>
          <a:p>
            <a:pPr marL="533400" indent="-522288">
              <a:lnSpc>
                <a:spcPct val="90000"/>
              </a:lnSpc>
              <a:spcBef>
                <a:spcPts val="6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b="1" dirty="0" err="1">
                <a:latin typeface="Palatino" charset="0"/>
                <a:cs typeface="Times New Roman" panose="02020603050405020304" pitchFamily="18" charset="0"/>
              </a:rPr>
              <a:t>read_item</a:t>
            </a:r>
            <a:r>
              <a:rPr lang="en-US" sz="2400" b="1" dirty="0">
                <a:latin typeface="Palatino" charset="0"/>
                <a:cs typeface="Times New Roman" panose="02020603050405020304" pitchFamily="18" charset="0"/>
              </a:rPr>
              <a:t>(X) command includes the following steps:</a:t>
            </a:r>
          </a:p>
          <a:p>
            <a:pPr marL="533400" indent="-522288">
              <a:lnSpc>
                <a:spcPct val="90000"/>
              </a:lnSpc>
              <a:spcBef>
                <a:spcPts val="5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a:latin typeface="Palatino" charset="0"/>
                <a:cs typeface="Times New Roman" panose="02020603050405020304" pitchFamily="18" charset="0"/>
              </a:rPr>
              <a:t>Find the address of the disk block that contains item X.</a:t>
            </a:r>
          </a:p>
          <a:p>
            <a:pPr marL="533400" indent="-522288">
              <a:lnSpc>
                <a:spcPct val="90000"/>
              </a:lnSpc>
              <a:spcBef>
                <a:spcPts val="5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a:latin typeface="Palatino" charset="0"/>
                <a:cs typeface="Times New Roman" panose="02020603050405020304" pitchFamily="18" charset="0"/>
              </a:rPr>
              <a:t>Copy that disk block into a buffer in main memory (if that disk block is not already in some main memory buffer).</a:t>
            </a:r>
          </a:p>
          <a:p>
            <a:pPr marL="533400" indent="-522288">
              <a:lnSpc>
                <a:spcPct val="90000"/>
              </a:lnSpc>
              <a:spcBef>
                <a:spcPts val="700"/>
              </a:spcBef>
              <a:buClr>
                <a:srgbClr val="FF0000"/>
              </a:buClr>
              <a:buFont typeface="Palatino"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a:latin typeface="Palatino" charset="0"/>
                <a:cs typeface="Times New Roman" panose="02020603050405020304" pitchFamily="18" charset="0"/>
              </a:rPr>
              <a:t>Copy item X from the buffer to the program variable named X.  </a:t>
            </a:r>
            <a:r>
              <a:rPr lang="en-US" sz="2800" dirty="0"/>
              <a:t> </a:t>
            </a:r>
          </a:p>
        </p:txBody>
      </p:sp>
    </p:spTree>
    <p:extLst>
      <p:ext uri="{BB962C8B-B14F-4D97-AF65-F5344CB8AC3E}">
        <p14:creationId xmlns:p14="http://schemas.microsoft.com/office/powerpoint/2010/main" val="38849039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38288" y="161925"/>
            <a:ext cx="8672512" cy="1143000"/>
          </a:xfrm>
        </p:spPr>
        <p:txBody>
          <a:bodyPr vert="horz" lIns="92160" tIns="46080" rIns="92160" bIns="46080" rtlCol="0" anchor="ctr">
            <a:normAutofit fontScale="90000"/>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cs typeface="Times New Roman" panose="02020603050405020304" pitchFamily="18" charset="0"/>
              </a:rPr>
              <a:t>Transaction Processing Operations</a:t>
            </a:r>
            <a:r>
              <a:rPr lang="en-US" b="1" dirty="0" smtClean="0">
                <a:cs typeface="Times New Roman" panose="02020603050405020304" pitchFamily="18" charset="0"/>
              </a:rPr>
              <a:t>(cont</a:t>
            </a:r>
            <a:r>
              <a:rPr lang="en-US" b="1" dirty="0" smtClean="0">
                <a:cs typeface="Times New Roman" panose="02020603050405020304" pitchFamily="18" charset="0"/>
              </a:rPr>
              <a:t>.)</a:t>
            </a:r>
          </a:p>
        </p:txBody>
      </p:sp>
      <p:sp>
        <p:nvSpPr>
          <p:cNvPr id="13313" name="Rectangle 1"/>
          <p:cNvSpPr>
            <a:spLocks noGrp="1" noChangeArrowheads="1"/>
          </p:cNvSpPr>
          <p:nvPr>
            <p:ph idx="1"/>
          </p:nvPr>
        </p:nvSpPr>
        <p:spPr>
          <a:xfrm>
            <a:off x="1981200" y="1366838"/>
            <a:ext cx="7772400" cy="4805362"/>
          </a:xfrm>
        </p:spPr>
        <p:txBody>
          <a:bodyPr vert="horz" lIns="90000" tIns="46800" rIns="90000" bIns="46800" rtlCol="0" anchor="t">
            <a:normAutofit/>
          </a:bodyPr>
          <a:lstStyle/>
          <a:p>
            <a:pPr marL="609600" indent="-598488">
              <a:lnSpc>
                <a:spcPct val="90000"/>
              </a:lnSpc>
              <a:spcBef>
                <a:spcPts val="7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800" b="1">
                <a:latin typeface="Palatino" charset="0"/>
                <a:cs typeface="Times New Roman" panose="02020603050405020304" pitchFamily="18" charset="0"/>
              </a:rPr>
              <a:t>READ AND WRITE OPERATIONS (cont.):</a:t>
            </a:r>
          </a:p>
          <a:p>
            <a:pPr marL="609600" indent="-598488" algn="just">
              <a:lnSpc>
                <a:spcPct val="90000"/>
              </a:lnSpc>
              <a:spcBef>
                <a:spcPts val="600"/>
              </a:spcBef>
              <a:buClr>
                <a:srgbClr val="FF0000"/>
              </a:buClr>
              <a:buFont typeface="Wingdings" panose="05000000000000000000" pitchFamily="2" charset="2"/>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b="1">
                <a:latin typeface="Palatino" charset="0"/>
                <a:cs typeface="Times New Roman" panose="02020603050405020304" pitchFamily="18" charset="0"/>
              </a:rPr>
              <a:t>write_item(X) command includes the following steps:</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Find the address of the disk block that contains item X.</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Copy that disk block into a buffer in main memory (if it is not already in some main memory buffer).</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Copy item X from the program variable named X into its correct location in the buffer.</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Store the updated block from the buffer back to disk (either immediately or at some later point in time). </a:t>
            </a:r>
          </a:p>
        </p:txBody>
      </p:sp>
    </p:spTree>
    <p:extLst>
      <p:ext uri="{BB962C8B-B14F-4D97-AF65-F5344CB8AC3E}">
        <p14:creationId xmlns:p14="http://schemas.microsoft.com/office/powerpoint/2010/main" val="8996523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38288" y="161925"/>
            <a:ext cx="8672512" cy="1143000"/>
          </a:xfrm>
        </p:spPr>
        <p:txBody>
          <a:bodyPr vert="horz" lIns="92160" tIns="46080" rIns="92160" bIns="46080" rtlCol="0" anchor="ctr">
            <a:norm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smtClean="0">
                <a:cs typeface="Times New Roman" panose="02020603050405020304" pitchFamily="18" charset="0"/>
              </a:rPr>
              <a:t>Transaction Notation</a:t>
            </a:r>
          </a:p>
        </p:txBody>
      </p:sp>
      <p:sp>
        <p:nvSpPr>
          <p:cNvPr id="14337" name="Rectangle 1"/>
          <p:cNvSpPr>
            <a:spLocks noGrp="1" noChangeArrowheads="1"/>
          </p:cNvSpPr>
          <p:nvPr>
            <p:ph idx="1"/>
          </p:nvPr>
        </p:nvSpPr>
        <p:spPr>
          <a:xfrm>
            <a:off x="1981200" y="1366838"/>
            <a:ext cx="7772400" cy="4805362"/>
          </a:xfrm>
        </p:spPr>
        <p:txBody>
          <a:bodyPr vert="horz" lIns="90000" tIns="46800" rIns="90000" bIns="46800" rtlCol="0" anchor="t">
            <a:normAutofit/>
          </a:bodyPr>
          <a:lstStyle/>
          <a:p>
            <a:pPr marL="609600" indent="-598488">
              <a:lnSpc>
                <a:spcPct val="90000"/>
              </a:lnSpc>
              <a:spcBef>
                <a:spcPts val="7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endParaRPr lang="en-US" sz="2400" b="1">
              <a:latin typeface="Palatino" charset="0"/>
              <a:cs typeface="Times New Roman" panose="02020603050405020304" pitchFamily="18" charset="0"/>
            </a:endParaRP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Figure 21.2 (next slide) shows two examples of transactions</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Notation focuses on the read and write operations</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Can also write in shorthand notation:</a:t>
            </a:r>
          </a:p>
          <a:p>
            <a:pPr marL="1476375" lvl="1" indent="-561975" algn="l">
              <a:spcBef>
                <a:spcPts val="700"/>
              </a:spcBef>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T1: b1; r1(X); w1(X); r1(Y); w1(Y); e1;</a:t>
            </a:r>
          </a:p>
          <a:p>
            <a:pPr marL="1476375" lvl="1" indent="-561975" algn="l">
              <a:spcBef>
                <a:spcPts val="700"/>
              </a:spcBef>
              <a:buFont typeface="Times New Roman" panose="02020603050405020304" pitchFamily="18"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T2: b2; r2(Y); w2(Y); e2;</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bi and ei specify transaction boundaries (begin and end)</a:t>
            </a:r>
          </a:p>
          <a:p>
            <a:pPr marL="609600" indent="-598488" algn="just">
              <a:lnSpc>
                <a:spcPct val="90000"/>
              </a:lnSpc>
              <a:spcBef>
                <a:spcPts val="600"/>
              </a:spcBef>
              <a:buClr>
                <a:srgbClr val="FF0000"/>
              </a:buClr>
              <a:buFont typeface="Palatino" charset="0"/>
              <a:buChar char="•"/>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i specifies a unique transaction identifier (TId)</a:t>
            </a:r>
          </a:p>
        </p:txBody>
      </p:sp>
    </p:spTree>
    <p:extLst>
      <p:ext uri="{BB962C8B-B14F-4D97-AF65-F5344CB8AC3E}">
        <p14:creationId xmlns:p14="http://schemas.microsoft.com/office/powerpoint/2010/main" val="41248615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999" y="1447799"/>
            <a:ext cx="10338779" cy="41341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996428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Desirable Properties of Transactions</a:t>
            </a:r>
            <a:endParaRPr lang="en-IN" b="1" dirty="0"/>
          </a:p>
        </p:txBody>
      </p:sp>
      <p:sp>
        <p:nvSpPr>
          <p:cNvPr id="3" name="Content Placeholder 2"/>
          <p:cNvSpPr>
            <a:spLocks noGrp="1"/>
          </p:cNvSpPr>
          <p:nvPr>
            <p:ph idx="1"/>
          </p:nvPr>
        </p:nvSpPr>
        <p:spPr>
          <a:xfrm>
            <a:off x="1006072" y="1546746"/>
            <a:ext cx="10498540" cy="3777622"/>
          </a:xfrm>
        </p:spPr>
        <p:txBody>
          <a:bodyPr>
            <a:normAutofit/>
          </a:bodyPr>
          <a:lstStyle/>
          <a:p>
            <a:pPr fontAlgn="base"/>
            <a:r>
              <a:rPr lang="en-US" sz="2400" b="1" dirty="0">
                <a:solidFill>
                  <a:srgbClr val="7030A0"/>
                </a:solidFill>
              </a:rPr>
              <a:t>It is important to ensure that the database remains consistent before and after the transaction.</a:t>
            </a:r>
          </a:p>
          <a:p>
            <a:pPr fontAlgn="base"/>
            <a:r>
              <a:rPr lang="en-US" sz="2400" b="1" dirty="0">
                <a:solidFill>
                  <a:srgbClr val="7030A0"/>
                </a:solidFill>
              </a:rPr>
              <a:t>To ensure the consistency of database, certain properties are followed by all the transactions occurring in the system.</a:t>
            </a:r>
          </a:p>
          <a:p>
            <a:pPr fontAlgn="base"/>
            <a:r>
              <a:rPr lang="en-US" sz="2400" b="1" dirty="0">
                <a:solidFill>
                  <a:srgbClr val="7030A0"/>
                </a:solidFill>
              </a:rPr>
              <a:t>These properties are called as ACID Properties of a transaction.</a:t>
            </a:r>
          </a:p>
          <a:p>
            <a:endParaRPr lang="en-IN" sz="2400" b="1" dirty="0">
              <a:solidFill>
                <a:srgbClr val="7030A0"/>
              </a:solidFill>
            </a:endParaRPr>
          </a:p>
        </p:txBody>
      </p:sp>
      <p:sp>
        <p:nvSpPr>
          <p:cNvPr id="5" name="Slide Number Placeholder 4"/>
          <p:cNvSpPr>
            <a:spLocks noGrp="1"/>
          </p:cNvSpPr>
          <p:nvPr>
            <p:ph type="sldNum" sz="quarter" idx="12"/>
          </p:nvPr>
        </p:nvSpPr>
        <p:spPr/>
        <p:txBody>
          <a:bodyPr/>
          <a:lstStyle/>
          <a:p>
            <a:fld id="{D9A5D385-461F-4496-BBAF-6B31A96EE071}" type="slidenum">
              <a:rPr lang="en-IN" smtClean="0"/>
              <a:t>16</a:t>
            </a:fld>
            <a:endParaRPr lang="en-IN"/>
          </a:p>
        </p:txBody>
      </p:sp>
      <p:pic>
        <p:nvPicPr>
          <p:cNvPr id="1026" name="Picture 2" descr="https://www.gatevidyalay.com/wp-content/uploads/2018/06/ACID-Properties-of-Transa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6454" y="4042502"/>
            <a:ext cx="2929979" cy="256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8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A5D385-461F-4496-BBAF-6B31A96EE071}" type="slidenum">
              <a:rPr lang="en-IN" smtClean="0"/>
              <a:t>17</a:t>
            </a:fld>
            <a:endParaRPr lang="en-IN"/>
          </a:p>
        </p:txBody>
      </p:sp>
      <p:pic>
        <p:nvPicPr>
          <p:cNvPr id="5" name="Picture 4"/>
          <p:cNvPicPr>
            <a:picLocks noChangeAspect="1"/>
          </p:cNvPicPr>
          <p:nvPr/>
        </p:nvPicPr>
        <p:blipFill>
          <a:blip r:embed="rId2"/>
          <a:stretch>
            <a:fillRect/>
          </a:stretch>
        </p:blipFill>
        <p:spPr>
          <a:xfrm>
            <a:off x="1902085" y="423082"/>
            <a:ext cx="10179164" cy="6237026"/>
          </a:xfrm>
          <a:prstGeom prst="rect">
            <a:avLst/>
          </a:prstGeom>
        </p:spPr>
      </p:pic>
    </p:spTree>
    <p:extLst>
      <p:ext uri="{BB962C8B-B14F-4D97-AF65-F5344CB8AC3E}">
        <p14:creationId xmlns:p14="http://schemas.microsoft.com/office/powerpoint/2010/main" val="93668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939" y="291823"/>
            <a:ext cx="8911687" cy="1280890"/>
          </a:xfrm>
        </p:spPr>
        <p:txBody>
          <a:bodyPr/>
          <a:lstStyle/>
          <a:p>
            <a:r>
              <a:rPr lang="en-US" b="1" dirty="0"/>
              <a:t>Atomicity:</a:t>
            </a:r>
            <a:endParaRPr lang="en-IN" dirty="0"/>
          </a:p>
        </p:txBody>
      </p:sp>
      <p:sp>
        <p:nvSpPr>
          <p:cNvPr id="3" name="Content Placeholder 2"/>
          <p:cNvSpPr>
            <a:spLocks noGrp="1"/>
          </p:cNvSpPr>
          <p:nvPr>
            <p:ph idx="1"/>
          </p:nvPr>
        </p:nvSpPr>
        <p:spPr>
          <a:xfrm>
            <a:off x="2002358" y="1168986"/>
            <a:ext cx="8915400" cy="3777622"/>
          </a:xfrm>
        </p:spPr>
        <p:txBody>
          <a:bodyPr/>
          <a:lstStyle/>
          <a:p>
            <a:pPr algn="just"/>
            <a:r>
              <a:rPr lang="en-US" b="1" dirty="0" smtClean="0"/>
              <a:t> </a:t>
            </a:r>
            <a:r>
              <a:rPr lang="en-US" b="1" dirty="0"/>
              <a:t>Atomicity:</a:t>
            </a:r>
            <a:r>
              <a:rPr lang="en-US" dirty="0"/>
              <a:t> The term atomicity defines that the data remains atomic. It means if any operation is performed on the data, either it should be performed or executed completely or should not be executed at all. It further means that the operation should not break in between or execute partially. In the case of executing operations on the transaction, the operation should be completely executed and not partially.</a:t>
            </a:r>
            <a:endParaRPr lang="en-IN" dirty="0"/>
          </a:p>
        </p:txBody>
      </p:sp>
      <p:sp>
        <p:nvSpPr>
          <p:cNvPr id="8" name="Slide Number Placeholder 7"/>
          <p:cNvSpPr>
            <a:spLocks noGrp="1"/>
          </p:cNvSpPr>
          <p:nvPr>
            <p:ph type="sldNum" sz="quarter" idx="12"/>
          </p:nvPr>
        </p:nvSpPr>
        <p:spPr/>
        <p:txBody>
          <a:bodyPr/>
          <a:lstStyle/>
          <a:p>
            <a:fld id="{D9A5D385-461F-4496-BBAF-6B31A96EE071}" type="slidenum">
              <a:rPr lang="en-IN" smtClean="0"/>
              <a:t>18</a:t>
            </a:fld>
            <a:endParaRPr lang="en-IN"/>
          </a:p>
        </p:txBody>
      </p:sp>
      <p:sp>
        <p:nvSpPr>
          <p:cNvPr id="7" name="Title 1"/>
          <p:cNvSpPr txBox="1">
            <a:spLocks/>
          </p:cNvSpPr>
          <p:nvPr/>
        </p:nvSpPr>
        <p:spPr>
          <a:xfrm>
            <a:off x="2215940" y="308880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Consistency</a:t>
            </a:r>
            <a:r>
              <a:rPr lang="en-US" b="1" dirty="0" smtClean="0"/>
              <a:t>:</a:t>
            </a:r>
          </a:p>
          <a:p>
            <a:endParaRPr lang="en-IN" dirty="0"/>
          </a:p>
        </p:txBody>
      </p:sp>
      <p:sp>
        <p:nvSpPr>
          <p:cNvPr id="5" name="Rectangle 4"/>
          <p:cNvSpPr/>
          <p:nvPr/>
        </p:nvSpPr>
        <p:spPr>
          <a:xfrm>
            <a:off x="2215940" y="4069445"/>
            <a:ext cx="8911687" cy="1754326"/>
          </a:xfrm>
          <a:prstGeom prst="rect">
            <a:avLst/>
          </a:prstGeom>
        </p:spPr>
        <p:txBody>
          <a:bodyPr wrap="square">
            <a:spAutoFit/>
          </a:bodyPr>
          <a:lstStyle/>
          <a:p>
            <a:pPr algn="just"/>
            <a:r>
              <a:rPr lang="en-US" dirty="0" smtClean="0"/>
              <a:t>The word consistency means that the value should remain preserved always. In </a:t>
            </a:r>
            <a:r>
              <a:rPr lang="en-US" dirty="0" smtClean="0">
                <a:hlinkClick r:id="rId2"/>
              </a:rPr>
              <a:t>DBMS</a:t>
            </a:r>
            <a:r>
              <a:rPr lang="en-US" dirty="0" smtClean="0"/>
              <a:t>, the integrity of the data should be maintained, which means if a change in the database is made, it should remain preserved always. In the case of transactions, the integrity of the data is very essential so that the database remains consistent before and after the transaction. The data should always be correct.</a:t>
            </a:r>
            <a:endParaRPr lang="en-IN" dirty="0"/>
          </a:p>
        </p:txBody>
      </p:sp>
    </p:spTree>
    <p:extLst>
      <p:ext uri="{BB962C8B-B14F-4D97-AF65-F5344CB8AC3E}">
        <p14:creationId xmlns:p14="http://schemas.microsoft.com/office/powerpoint/2010/main" val="2373050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400" y="109082"/>
            <a:ext cx="8911687" cy="1280890"/>
          </a:xfrm>
        </p:spPr>
        <p:txBody>
          <a:bodyPr/>
          <a:lstStyle/>
          <a:p>
            <a:r>
              <a:rPr lang="en-IN" b="1" dirty="0"/>
              <a:t>Isolation:</a:t>
            </a:r>
            <a:r>
              <a:rPr lang="en-IN" dirty="0"/>
              <a:t> </a:t>
            </a:r>
          </a:p>
        </p:txBody>
      </p:sp>
      <p:sp>
        <p:nvSpPr>
          <p:cNvPr id="3" name="Content Placeholder 2"/>
          <p:cNvSpPr>
            <a:spLocks noGrp="1"/>
          </p:cNvSpPr>
          <p:nvPr>
            <p:ph idx="1"/>
          </p:nvPr>
        </p:nvSpPr>
        <p:spPr>
          <a:xfrm>
            <a:off x="883241" y="1198766"/>
            <a:ext cx="11058550" cy="2363300"/>
          </a:xfrm>
        </p:spPr>
        <p:txBody>
          <a:bodyPr/>
          <a:lstStyle/>
          <a:p>
            <a:pPr algn="just"/>
            <a:r>
              <a:rPr lang="en-US" dirty="0"/>
              <a:t>The term 'isolation' means separation. In DBMS, Isolation is the property of a database where no data should affect the other one and may occur concurrently. In short, the operation on one database should begin when the operation on the first database gets complete. It means if two operations are being performed on two different databases, they may not affect the value of one another. In the case of transactions, when two or more transactions occur simultaneously, the consistency should remain maintained. Any changes that occur in any particular transaction will not be seen by other transactions until the change is not committed in the memory.</a:t>
            </a:r>
            <a:endParaRPr lang="en-IN" b="1" dirty="0"/>
          </a:p>
        </p:txBody>
      </p:sp>
      <p:sp>
        <p:nvSpPr>
          <p:cNvPr id="7" name="Slide Number Placeholder 6"/>
          <p:cNvSpPr>
            <a:spLocks noGrp="1"/>
          </p:cNvSpPr>
          <p:nvPr>
            <p:ph type="sldNum" sz="quarter" idx="12"/>
          </p:nvPr>
        </p:nvSpPr>
        <p:spPr/>
        <p:txBody>
          <a:bodyPr/>
          <a:lstStyle/>
          <a:p>
            <a:fld id="{D9A5D385-461F-4496-BBAF-6B31A96EE071}" type="slidenum">
              <a:rPr lang="en-IN" smtClean="0"/>
              <a:t>19</a:t>
            </a:fld>
            <a:endParaRPr lang="en-IN"/>
          </a:p>
        </p:txBody>
      </p:sp>
      <p:sp>
        <p:nvSpPr>
          <p:cNvPr id="5" name="Title 1"/>
          <p:cNvSpPr txBox="1">
            <a:spLocks/>
          </p:cNvSpPr>
          <p:nvPr/>
        </p:nvSpPr>
        <p:spPr>
          <a:xfrm>
            <a:off x="1817277" y="356206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Durability:</a:t>
            </a:r>
            <a:endParaRPr lang="en-IN" dirty="0"/>
          </a:p>
        </p:txBody>
      </p:sp>
      <p:sp>
        <p:nvSpPr>
          <p:cNvPr id="4" name="Rectangle 3"/>
          <p:cNvSpPr/>
          <p:nvPr/>
        </p:nvSpPr>
        <p:spPr>
          <a:xfrm>
            <a:off x="1318982" y="4460545"/>
            <a:ext cx="10640705" cy="1754326"/>
          </a:xfrm>
          <a:prstGeom prst="rect">
            <a:avLst/>
          </a:prstGeom>
        </p:spPr>
        <p:txBody>
          <a:bodyPr wrap="square">
            <a:spAutoFit/>
          </a:bodyPr>
          <a:lstStyle/>
          <a:p>
            <a:pPr algn="just"/>
            <a:r>
              <a:rPr lang="en-US" b="0" i="0" dirty="0" smtClean="0">
                <a:solidFill>
                  <a:srgbClr val="333333"/>
                </a:solidFill>
                <a:effectLst/>
                <a:latin typeface="inter-regular"/>
              </a:rPr>
              <a:t>Durability ensures the permanency of something. In DBMS, the term durability ensures that the data after the successful execution of the operation becomes permanent in the database. The durability of the data should be so perfect that even if the system fails or leads to a crash, the database still survives. However, if gets lost, it becomes the responsibility of the recovery manager for ensuring the durability of the database. For committing the values, the COMMIT command must be used every time we make changes.</a:t>
            </a:r>
            <a:endParaRPr lang="en-IN" dirty="0"/>
          </a:p>
        </p:txBody>
      </p:sp>
    </p:spTree>
    <p:extLst>
      <p:ext uri="{BB962C8B-B14F-4D97-AF65-F5344CB8AC3E}">
        <p14:creationId xmlns:p14="http://schemas.microsoft.com/office/powerpoint/2010/main" val="1219569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1774825" y="303213"/>
            <a:ext cx="8534400" cy="842962"/>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Outline</a:t>
            </a:r>
            <a:endParaRPr lang="en-US" dirty="0"/>
          </a:p>
        </p:txBody>
      </p:sp>
      <p:sp>
        <p:nvSpPr>
          <p:cNvPr id="5123" name="Rectangle 2"/>
          <p:cNvSpPr>
            <a:spLocks noGrp="1" noChangeArrowheads="1"/>
          </p:cNvSpPr>
          <p:nvPr>
            <p:ph idx="1"/>
          </p:nvPr>
        </p:nvSpPr>
        <p:spPr>
          <a:xfrm>
            <a:off x="2209798" y="1389063"/>
            <a:ext cx="9982201" cy="4464050"/>
          </a:xfrm>
        </p:spPr>
        <p:txBody>
          <a:bodyPr vert="horz" lIns="90000" tIns="46800" rIns="90000" bIns="46800" rtlCol="0">
            <a:normAutofit/>
          </a:bodyPr>
          <a:lstStyle/>
          <a:p>
            <a:pPr marL="533400" indent="-522288">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600" dirty="0" smtClean="0">
                <a:latin typeface="Times New Roman" panose="02020603050405020304" pitchFamily="18" charset="0"/>
                <a:cs typeface="Times New Roman" panose="02020603050405020304" pitchFamily="18" charset="0"/>
              </a:rPr>
              <a:t>1. </a:t>
            </a:r>
            <a:r>
              <a:rPr lang="en-US" sz="3600" dirty="0">
                <a:latin typeface="Times New Roman" panose="02020603050405020304" pitchFamily="18" charset="0"/>
                <a:cs typeface="Times New Roman" panose="02020603050405020304" pitchFamily="18" charset="0"/>
              </a:rPr>
              <a:t>Introduction to Transaction </a:t>
            </a:r>
            <a:r>
              <a:rPr lang="en-US" sz="3600" dirty="0" smtClean="0">
                <a:latin typeface="Times New Roman" panose="02020603050405020304" pitchFamily="18" charset="0"/>
                <a:cs typeface="Times New Roman" panose="02020603050405020304" pitchFamily="18" charset="0"/>
              </a:rPr>
              <a:t>Processing Concepts</a:t>
            </a:r>
            <a:endParaRPr lang="en-US" sz="3600" dirty="0">
              <a:latin typeface="Times New Roman" panose="02020603050405020304" pitchFamily="18" charset="0"/>
              <a:cs typeface="Times New Roman" panose="02020603050405020304" pitchFamily="18" charset="0"/>
            </a:endParaRPr>
          </a:p>
          <a:p>
            <a:pPr marL="582612" indent="-571500" algn="ctr">
              <a:spcBef>
                <a:spcPts val="700"/>
              </a:spcBef>
              <a:buClrTx/>
              <a:buFont typeface="Wingdings" panose="05000000000000000000" pitchFamily="2" charset="2"/>
              <a:buChar char="Ø"/>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600" dirty="0" smtClean="0">
                <a:latin typeface="Times New Roman" panose="02020603050405020304" pitchFamily="18" charset="0"/>
                <a:cs typeface="Times New Roman" panose="02020603050405020304" pitchFamily="18" charset="0"/>
              </a:rPr>
              <a:t>Transaction </a:t>
            </a:r>
            <a:r>
              <a:rPr lang="en-US" sz="3600" dirty="0">
                <a:latin typeface="Times New Roman" panose="02020603050405020304" pitchFamily="18" charset="0"/>
                <a:cs typeface="Times New Roman" panose="02020603050405020304" pitchFamily="18" charset="0"/>
              </a:rPr>
              <a:t>System </a:t>
            </a:r>
            <a:endParaRPr lang="en-US" sz="3600" dirty="0">
              <a:latin typeface="Times New Roman" panose="02020603050405020304" pitchFamily="18" charset="0"/>
              <a:cs typeface="Times New Roman" panose="02020603050405020304" pitchFamily="18" charset="0"/>
            </a:endParaRPr>
          </a:p>
          <a:p>
            <a:pPr marL="582612" indent="-571500" algn="ctr">
              <a:spcBef>
                <a:spcPts val="700"/>
              </a:spcBef>
              <a:buClrTx/>
              <a:buFont typeface="Wingdings" panose="05000000000000000000" pitchFamily="2" charset="2"/>
              <a:buChar char="Ø"/>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600" dirty="0" smtClean="0">
                <a:latin typeface="Times New Roman" panose="02020603050405020304" pitchFamily="18" charset="0"/>
                <a:cs typeface="Times New Roman" panose="02020603050405020304" pitchFamily="18" charset="0"/>
              </a:rPr>
              <a:t>Transaction Operations</a:t>
            </a:r>
          </a:p>
          <a:p>
            <a:pPr marL="533400" indent="-522288">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6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ACID Properties</a:t>
            </a:r>
            <a:endParaRPr lang="en-US" sz="3600" dirty="0" smtClean="0">
              <a:latin typeface="Times New Roman" panose="02020603050405020304" pitchFamily="18" charset="0"/>
              <a:cs typeface="Times New Roman" panose="02020603050405020304" pitchFamily="18" charset="0"/>
            </a:endParaRPr>
          </a:p>
          <a:p>
            <a:pPr marL="582612" indent="-571500" algn="ctr">
              <a:spcBef>
                <a:spcPts val="700"/>
              </a:spcBef>
              <a:buClrTx/>
              <a:buFont typeface="Wingdings" panose="05000000000000000000" pitchFamily="2" charset="2"/>
              <a:buChar char="Ø"/>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600" dirty="0" smtClean="0">
                <a:latin typeface="Times New Roman" panose="02020603050405020304" pitchFamily="18" charset="0"/>
                <a:cs typeface="Times New Roman" panose="02020603050405020304" pitchFamily="18" charset="0"/>
              </a:rPr>
              <a:t>Transaction States</a:t>
            </a:r>
          </a:p>
          <a:p>
            <a:pPr marL="582612" indent="-571500" algn="ctr">
              <a:spcBef>
                <a:spcPts val="700"/>
              </a:spcBef>
              <a:buClrTx/>
              <a:buFont typeface="Wingdings" panose="05000000000000000000" pitchFamily="2" charset="2"/>
              <a:buChar char="Ø"/>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600" dirty="0" smtClean="0">
                <a:latin typeface="Times New Roman" panose="02020603050405020304" pitchFamily="18" charset="0"/>
                <a:cs typeface="Times New Roman" panose="02020603050405020304" pitchFamily="18" charset="0"/>
              </a:rPr>
              <a:t>Types of Failures</a:t>
            </a:r>
            <a:endParaRPr lang="en-US" sz="3600" dirty="0">
              <a:latin typeface="Times New Roman" panose="02020603050405020304" pitchFamily="18" charset="0"/>
              <a:cs typeface="Times New Roman" panose="02020603050405020304" pitchFamily="18" charset="0"/>
            </a:endParaRPr>
          </a:p>
          <a:p>
            <a:pPr marL="533400" indent="-522288">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187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2209800" y="228600"/>
            <a:ext cx="74422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a:t>
            </a:r>
          </a:p>
        </p:txBody>
      </p:sp>
      <p:sp>
        <p:nvSpPr>
          <p:cNvPr id="41987" name="Rectangle 2"/>
          <p:cNvSpPr>
            <a:spLocks noGrp="1" noChangeArrowheads="1"/>
          </p:cNvSpPr>
          <p:nvPr>
            <p:ph idx="1"/>
          </p:nvPr>
        </p:nvSpPr>
        <p:spPr>
          <a:xfrm>
            <a:off x="1732128" y="917812"/>
            <a:ext cx="10073185" cy="4168775"/>
          </a:xfrm>
        </p:spPr>
        <p:txBody>
          <a:bodyPr vert="horz" lIns="90000" tIns="46800" rIns="90000" bIns="46800" rtlCol="0">
            <a:noAutofit/>
          </a:bodyPr>
          <a:lstStyle/>
          <a:p>
            <a:pPr indent="-331788">
              <a:lnSpc>
                <a:spcPct val="90000"/>
              </a:lnSpc>
              <a:spcBef>
                <a:spcPts val="6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latin typeface="Palatino" charset="0"/>
                <a:cs typeface="Times New Roman" panose="02020603050405020304" pitchFamily="18" charset="0"/>
              </a:rPr>
              <a:t>A </a:t>
            </a:r>
            <a:r>
              <a:rPr lang="en-US" sz="3200" b="1" dirty="0">
                <a:latin typeface="Palatino" charset="0"/>
                <a:cs typeface="Times New Roman" panose="02020603050405020304" pitchFamily="18" charset="0"/>
              </a:rPr>
              <a:t>transaction</a:t>
            </a:r>
            <a:r>
              <a:rPr lang="en-US" sz="3200" dirty="0">
                <a:latin typeface="Palatino" charset="0"/>
                <a:cs typeface="Times New Roman" panose="02020603050405020304" pitchFamily="18" charset="0"/>
              </a:rPr>
              <a:t> is an atomic unit of work that is either completed in its entirety or not done at all. A transaction passes through several states (Figure 21.4, similar to process states in operating systems).</a:t>
            </a:r>
          </a:p>
          <a:p>
            <a:pPr indent="-331788">
              <a:lnSpc>
                <a:spcPct val="90000"/>
              </a:lnSpc>
              <a:spcBef>
                <a:spcPts val="6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b="1" dirty="0">
                <a:latin typeface="Palatino" charset="0"/>
                <a:cs typeface="Times New Roman" panose="02020603050405020304" pitchFamily="18" charset="0"/>
              </a:rPr>
              <a:t>Transaction states</a:t>
            </a:r>
            <a:r>
              <a:rPr lang="en-US" sz="3200" dirty="0">
                <a:latin typeface="Palatino" charset="0"/>
                <a:cs typeface="Times New Roman" panose="02020603050405020304" pitchFamily="18" charset="0"/>
              </a:rPr>
              <a:t>:</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solidFill>
                  <a:srgbClr val="00B0F0"/>
                </a:solidFill>
                <a:latin typeface="Palatino" charset="0"/>
                <a:cs typeface="Times New Roman" panose="02020603050405020304" pitchFamily="18" charset="0"/>
              </a:rPr>
              <a:t>Active state </a:t>
            </a:r>
            <a:r>
              <a:rPr lang="en-US" sz="3200" dirty="0">
                <a:latin typeface="Palatino" charset="0"/>
                <a:cs typeface="Times New Roman" panose="02020603050405020304" pitchFamily="18" charset="0"/>
              </a:rPr>
              <a:t>(executing read, write operations)</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solidFill>
                  <a:srgbClr val="00B0F0"/>
                </a:solidFill>
                <a:latin typeface="Palatino" charset="0"/>
                <a:cs typeface="Times New Roman" panose="02020603050405020304" pitchFamily="18" charset="0"/>
              </a:rPr>
              <a:t>Partially committed state </a:t>
            </a:r>
            <a:r>
              <a:rPr lang="en-US" sz="3200" dirty="0">
                <a:latin typeface="Palatino" charset="0"/>
                <a:cs typeface="Times New Roman" panose="02020603050405020304" pitchFamily="18" charset="0"/>
              </a:rPr>
              <a:t>(ended but waiting for system checks to determine success or failure)</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solidFill>
                  <a:srgbClr val="00B0F0"/>
                </a:solidFill>
                <a:latin typeface="Palatino" charset="0"/>
                <a:cs typeface="Times New Roman" panose="02020603050405020304" pitchFamily="18" charset="0"/>
              </a:rPr>
              <a:t>Committed state </a:t>
            </a:r>
            <a:r>
              <a:rPr lang="en-US" sz="3200" dirty="0">
                <a:latin typeface="Palatino" charset="0"/>
                <a:cs typeface="Times New Roman" panose="02020603050405020304" pitchFamily="18" charset="0"/>
              </a:rPr>
              <a:t>(transaction succeeded)</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solidFill>
                  <a:srgbClr val="00B0F0"/>
                </a:solidFill>
                <a:latin typeface="Palatino" charset="0"/>
                <a:cs typeface="Times New Roman" panose="02020603050405020304" pitchFamily="18" charset="0"/>
              </a:rPr>
              <a:t>Failed state </a:t>
            </a:r>
            <a:r>
              <a:rPr lang="en-US" sz="3200" dirty="0">
                <a:latin typeface="Palatino" charset="0"/>
                <a:cs typeface="Times New Roman" panose="02020603050405020304" pitchFamily="18" charset="0"/>
              </a:rPr>
              <a:t>(transaction failed, must be rolled back)</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solidFill>
                  <a:srgbClr val="00B0F0"/>
                </a:solidFill>
                <a:latin typeface="Palatino" charset="0"/>
                <a:cs typeface="Times New Roman" panose="02020603050405020304" pitchFamily="18" charset="0"/>
              </a:rPr>
              <a:t>Terminated State </a:t>
            </a:r>
            <a:r>
              <a:rPr lang="en-US" sz="3200" dirty="0">
                <a:latin typeface="Palatino" charset="0"/>
                <a:cs typeface="Times New Roman" panose="02020603050405020304" pitchFamily="18" charset="0"/>
              </a:rPr>
              <a:t>(transaction leaves system)</a:t>
            </a:r>
          </a:p>
        </p:txBody>
      </p:sp>
    </p:spTree>
    <p:extLst>
      <p:ext uri="{BB962C8B-B14F-4D97-AF65-F5344CB8AC3E}">
        <p14:creationId xmlns:p14="http://schemas.microsoft.com/office/powerpoint/2010/main" val="24621387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022" y="1150960"/>
            <a:ext cx="10679782" cy="4430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0298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arn(inVertical)">
                                      <p:cBhvr>
                                        <p:cTn id="7"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2082800" y="0"/>
            <a:ext cx="76708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46083" name="Rectangle 2"/>
          <p:cNvSpPr>
            <a:spLocks noGrp="1" noChangeArrowheads="1"/>
          </p:cNvSpPr>
          <p:nvPr>
            <p:ph idx="1"/>
          </p:nvPr>
        </p:nvSpPr>
        <p:spPr>
          <a:xfrm>
            <a:off x="1752600" y="1143000"/>
            <a:ext cx="10271078" cy="5257800"/>
          </a:xfrm>
        </p:spPr>
        <p:txBody>
          <a:bodyPr vert="horz" lIns="90000" tIns="46800" rIns="90000" bIns="46800" rtlCol="0">
            <a:normAutofit/>
          </a:bodyPr>
          <a:lstStyle/>
          <a:p>
            <a:pPr indent="-331788" algn="just">
              <a:lnSpc>
                <a:spcPct val="90000"/>
              </a:lnSpc>
              <a:spcBef>
                <a:spcPts val="6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latin typeface="Palatino" charset="0"/>
                <a:cs typeface="Times New Roman" panose="02020603050405020304" pitchFamily="18" charset="0"/>
              </a:rPr>
              <a:t>DBMS Recovery Manager needs system to keep track of the following operations (in the system </a:t>
            </a:r>
            <a:r>
              <a:rPr lang="en-US" sz="2800" b="1" dirty="0">
                <a:latin typeface="Palatino" charset="0"/>
                <a:cs typeface="Times New Roman" panose="02020603050405020304" pitchFamily="18" charset="0"/>
              </a:rPr>
              <a:t>log file</a:t>
            </a:r>
            <a:r>
              <a:rPr lang="en-US" sz="2800" dirty="0">
                <a:latin typeface="Palatino" charset="0"/>
                <a:cs typeface="Times New Roman" panose="02020603050405020304" pitchFamily="18" charset="0"/>
              </a:rPr>
              <a:t>):</a:t>
            </a:r>
          </a:p>
          <a:p>
            <a:pPr indent="-331788" algn="just">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err="1">
                <a:solidFill>
                  <a:srgbClr val="00B0F0"/>
                </a:solidFill>
                <a:latin typeface="Palatino" charset="0"/>
                <a:cs typeface="Times New Roman" panose="02020603050405020304" pitchFamily="18" charset="0"/>
              </a:rPr>
              <a:t>begin_transaction</a:t>
            </a:r>
            <a:r>
              <a:rPr lang="en-US" sz="2800" b="1" dirty="0">
                <a:solidFill>
                  <a:srgbClr val="00B0F0"/>
                </a:solidFill>
                <a:latin typeface="Palatino" charset="0"/>
                <a:cs typeface="Times New Roman" panose="02020603050405020304" pitchFamily="18" charset="0"/>
              </a:rPr>
              <a:t>: </a:t>
            </a:r>
            <a:r>
              <a:rPr lang="en-US" sz="2800" dirty="0">
                <a:latin typeface="Palatino" charset="0"/>
                <a:cs typeface="Times New Roman" panose="02020603050405020304" pitchFamily="18" charset="0"/>
              </a:rPr>
              <a:t>Start of transaction execution.</a:t>
            </a:r>
          </a:p>
          <a:p>
            <a:pPr indent="-331788" algn="just">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a:latin typeface="Palatino" charset="0"/>
                <a:cs typeface="Times New Roman" panose="02020603050405020304" pitchFamily="18" charset="0"/>
              </a:rPr>
              <a:t>read or write:</a:t>
            </a:r>
            <a:r>
              <a:rPr lang="en-US" sz="2800" dirty="0">
                <a:latin typeface="Palatino" charset="0"/>
                <a:cs typeface="Times New Roman" panose="02020603050405020304" pitchFamily="18" charset="0"/>
              </a:rPr>
              <a:t> Read or write operations on the database items that are executed as part of a transaction.</a:t>
            </a:r>
          </a:p>
          <a:p>
            <a:pPr indent="-331788" algn="just">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err="1">
                <a:solidFill>
                  <a:srgbClr val="00B0F0"/>
                </a:solidFill>
                <a:latin typeface="Palatino" charset="0"/>
                <a:cs typeface="Times New Roman" panose="02020603050405020304" pitchFamily="18" charset="0"/>
              </a:rPr>
              <a:t>end_transaction</a:t>
            </a:r>
            <a:r>
              <a:rPr lang="en-US" sz="2800" b="1" dirty="0">
                <a:solidFill>
                  <a:srgbClr val="00B0F0"/>
                </a:solidFill>
                <a:latin typeface="Palatino" charset="0"/>
                <a:cs typeface="Times New Roman" panose="02020603050405020304" pitchFamily="18" charset="0"/>
              </a:rPr>
              <a:t>:</a:t>
            </a:r>
            <a:r>
              <a:rPr lang="en-US" sz="2800" dirty="0">
                <a:solidFill>
                  <a:srgbClr val="00B0F0"/>
                </a:solidFill>
                <a:latin typeface="Palatino" charset="0"/>
                <a:cs typeface="Times New Roman" panose="02020603050405020304" pitchFamily="18" charset="0"/>
              </a:rPr>
              <a:t> </a:t>
            </a:r>
            <a:r>
              <a:rPr lang="en-US" sz="2800" dirty="0">
                <a:latin typeface="Palatino" charset="0"/>
                <a:cs typeface="Times New Roman" panose="02020603050405020304" pitchFamily="18" charset="0"/>
              </a:rPr>
              <a:t>Specifies end of read and write transaction operations have ended. System may still have to check whether the changes (writes) introduced by transaction can be </a:t>
            </a:r>
            <a:r>
              <a:rPr lang="en-US" sz="2800" i="1" dirty="0">
                <a:latin typeface="Palatino" charset="0"/>
                <a:cs typeface="Times New Roman" panose="02020603050405020304" pitchFamily="18" charset="0"/>
              </a:rPr>
              <a:t>permanently applied to the database</a:t>
            </a:r>
            <a:r>
              <a:rPr lang="en-US" sz="2800" dirty="0">
                <a:latin typeface="Palatino" charset="0"/>
                <a:cs typeface="Times New Roman" panose="02020603050405020304" pitchFamily="18" charset="0"/>
              </a:rPr>
              <a:t> (</a:t>
            </a:r>
            <a:r>
              <a:rPr lang="en-US" sz="2800" b="1" dirty="0">
                <a:latin typeface="Palatino" charset="0"/>
                <a:cs typeface="Times New Roman" panose="02020603050405020304" pitchFamily="18" charset="0"/>
              </a:rPr>
              <a:t>commit</a:t>
            </a:r>
            <a:r>
              <a:rPr lang="en-US" sz="2800" dirty="0">
                <a:latin typeface="Palatino" charset="0"/>
                <a:cs typeface="Times New Roman" panose="02020603050405020304" pitchFamily="18" charset="0"/>
              </a:rPr>
              <a:t> transaction); or whether the transaction has to be </a:t>
            </a:r>
            <a:r>
              <a:rPr lang="en-US" sz="2800" i="1" dirty="0">
                <a:latin typeface="Palatino" charset="0"/>
                <a:cs typeface="Times New Roman" panose="02020603050405020304" pitchFamily="18" charset="0"/>
              </a:rPr>
              <a:t>rolled back</a:t>
            </a:r>
            <a:r>
              <a:rPr lang="en-US" sz="2800" dirty="0">
                <a:latin typeface="Palatino" charset="0"/>
                <a:cs typeface="Times New Roman" panose="02020603050405020304" pitchFamily="18" charset="0"/>
              </a:rPr>
              <a:t> (</a:t>
            </a:r>
            <a:r>
              <a:rPr lang="en-US" sz="2800" b="1" dirty="0">
                <a:latin typeface="Palatino" charset="0"/>
                <a:cs typeface="Times New Roman" panose="02020603050405020304" pitchFamily="18" charset="0"/>
              </a:rPr>
              <a:t>abort</a:t>
            </a:r>
            <a:r>
              <a:rPr lang="en-US" sz="2800" dirty="0">
                <a:latin typeface="Palatino" charset="0"/>
                <a:cs typeface="Times New Roman" panose="02020603050405020304" pitchFamily="18" charset="0"/>
              </a:rPr>
              <a:t> transaction) because it violates concurrency control or for some other reason.</a:t>
            </a:r>
          </a:p>
        </p:txBody>
      </p:sp>
    </p:spTree>
    <p:extLst>
      <p:ext uri="{BB962C8B-B14F-4D97-AF65-F5344CB8AC3E}">
        <p14:creationId xmlns:p14="http://schemas.microsoft.com/office/powerpoint/2010/main" val="4759394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1981200" y="0"/>
            <a:ext cx="80010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48131" name="Rectangle 2"/>
          <p:cNvSpPr>
            <a:spLocks noGrp="1" noChangeArrowheads="1"/>
          </p:cNvSpPr>
          <p:nvPr>
            <p:ph idx="1"/>
          </p:nvPr>
        </p:nvSpPr>
        <p:spPr>
          <a:xfrm>
            <a:off x="1438700" y="1381836"/>
            <a:ext cx="10080009" cy="4114800"/>
          </a:xfrm>
        </p:spPr>
        <p:txBody>
          <a:bodyPr vert="horz" lIns="90000" tIns="46800" rIns="90000" bIns="46800" rtlCol="0">
            <a:noAutofit/>
          </a:bodyPr>
          <a:lstStyle/>
          <a:p>
            <a:pPr indent="-331788" algn="just">
              <a:spcBef>
                <a:spcPts val="6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dirty="0">
                <a:latin typeface="Palatino" charset="0"/>
                <a:cs typeface="Times New Roman" panose="02020603050405020304" pitchFamily="18" charset="0"/>
              </a:rPr>
              <a:t>Recovery manager keeps track of the following operations (cont.):</a:t>
            </a:r>
          </a:p>
          <a:p>
            <a:pPr indent="-331788" algn="just">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b="1" dirty="0" err="1">
                <a:solidFill>
                  <a:srgbClr val="00B0F0"/>
                </a:solidFill>
                <a:latin typeface="Palatino" charset="0"/>
                <a:cs typeface="Times New Roman" panose="02020603050405020304" pitchFamily="18" charset="0"/>
              </a:rPr>
              <a:t>commit_transaction</a:t>
            </a:r>
            <a:r>
              <a:rPr lang="en-US" sz="3200" b="1" dirty="0">
                <a:solidFill>
                  <a:srgbClr val="00B0F0"/>
                </a:solidFill>
                <a:latin typeface="Palatino" charset="0"/>
                <a:cs typeface="Times New Roman" panose="02020603050405020304" pitchFamily="18" charset="0"/>
              </a:rPr>
              <a:t>:</a:t>
            </a:r>
            <a:r>
              <a:rPr lang="en-US" sz="3200" dirty="0">
                <a:solidFill>
                  <a:srgbClr val="00B0F0"/>
                </a:solidFill>
                <a:latin typeface="Palatino" charset="0"/>
                <a:cs typeface="Times New Roman" panose="02020603050405020304" pitchFamily="18" charset="0"/>
              </a:rPr>
              <a:t> </a:t>
            </a:r>
            <a:r>
              <a:rPr lang="en-US" sz="3200" dirty="0">
                <a:latin typeface="Palatino" charset="0"/>
                <a:cs typeface="Times New Roman" panose="02020603050405020304" pitchFamily="18" charset="0"/>
              </a:rPr>
              <a:t>Signals </a:t>
            </a:r>
            <a:r>
              <a:rPr lang="en-US" sz="3200" i="1" dirty="0">
                <a:latin typeface="Palatino" charset="0"/>
                <a:cs typeface="Times New Roman" panose="02020603050405020304" pitchFamily="18" charset="0"/>
              </a:rPr>
              <a:t>successful end</a:t>
            </a:r>
            <a:r>
              <a:rPr lang="en-US" sz="3200" dirty="0">
                <a:latin typeface="Palatino" charset="0"/>
                <a:cs typeface="Times New Roman" panose="02020603050405020304" pitchFamily="18" charset="0"/>
              </a:rPr>
              <a:t> of transaction; any changes (writes) executed by transaction can be safely </a:t>
            </a:r>
            <a:r>
              <a:rPr lang="en-US" sz="3200" b="1" dirty="0">
                <a:latin typeface="Palatino" charset="0"/>
                <a:cs typeface="Times New Roman" panose="02020603050405020304" pitchFamily="18" charset="0"/>
              </a:rPr>
              <a:t>committed</a:t>
            </a:r>
            <a:r>
              <a:rPr lang="en-US" sz="3200" dirty="0">
                <a:latin typeface="Palatino" charset="0"/>
                <a:cs typeface="Times New Roman" panose="02020603050405020304" pitchFamily="18" charset="0"/>
              </a:rPr>
              <a:t> to the database and will not be undone.</a:t>
            </a:r>
          </a:p>
          <a:p>
            <a:pPr indent="-331788" algn="just">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3200" b="1" dirty="0" err="1">
                <a:solidFill>
                  <a:srgbClr val="00B0F0"/>
                </a:solidFill>
                <a:latin typeface="Palatino" charset="0"/>
                <a:cs typeface="Times New Roman" panose="02020603050405020304" pitchFamily="18" charset="0"/>
              </a:rPr>
              <a:t>abort_transaction</a:t>
            </a:r>
            <a:r>
              <a:rPr lang="en-US" sz="3200" b="1" dirty="0">
                <a:latin typeface="Palatino" charset="0"/>
                <a:cs typeface="Times New Roman" panose="02020603050405020304" pitchFamily="18" charset="0"/>
              </a:rPr>
              <a:t> </a:t>
            </a:r>
            <a:r>
              <a:rPr lang="en-US" sz="3200" b="1" dirty="0">
                <a:solidFill>
                  <a:srgbClr val="00B0F0"/>
                </a:solidFill>
                <a:latin typeface="Palatino" charset="0"/>
                <a:cs typeface="Times New Roman" panose="02020603050405020304" pitchFamily="18" charset="0"/>
              </a:rPr>
              <a:t>(or rollback): </a:t>
            </a:r>
            <a:r>
              <a:rPr lang="en-US" sz="3200" dirty="0">
                <a:latin typeface="Palatino" charset="0"/>
                <a:cs typeface="Times New Roman" panose="02020603050405020304" pitchFamily="18" charset="0"/>
              </a:rPr>
              <a:t>Signals transaction has </a:t>
            </a:r>
            <a:r>
              <a:rPr lang="en-US" sz="3200" i="1" dirty="0">
                <a:latin typeface="Palatino" charset="0"/>
                <a:cs typeface="Times New Roman" panose="02020603050405020304" pitchFamily="18" charset="0"/>
              </a:rPr>
              <a:t>ended unsuccessfully</a:t>
            </a:r>
            <a:r>
              <a:rPr lang="en-US" sz="3200" dirty="0">
                <a:latin typeface="Palatino" charset="0"/>
                <a:cs typeface="Times New Roman" panose="02020603050405020304" pitchFamily="18" charset="0"/>
              </a:rPr>
              <a:t>; any changes or effects that the transaction may have applied to the database must be </a:t>
            </a:r>
            <a:r>
              <a:rPr lang="en-US" sz="3200" i="1" dirty="0">
                <a:latin typeface="Palatino" charset="0"/>
                <a:cs typeface="Times New Roman" panose="02020603050405020304" pitchFamily="18" charset="0"/>
              </a:rPr>
              <a:t>undone.</a:t>
            </a:r>
            <a:r>
              <a:rPr lang="en-US" sz="3200" dirty="0">
                <a:latin typeface="Palatino" charset="0"/>
                <a:cs typeface="Times New Roman" panose="02020603050405020304" pitchFamily="18" charset="0"/>
              </a:rPr>
              <a:t>  </a:t>
            </a:r>
          </a:p>
        </p:txBody>
      </p:sp>
    </p:spTree>
    <p:extLst>
      <p:ext uri="{BB962C8B-B14F-4D97-AF65-F5344CB8AC3E}">
        <p14:creationId xmlns:p14="http://schemas.microsoft.com/office/powerpoint/2010/main" val="34401204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1981200" y="228600"/>
            <a:ext cx="80010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50179" name="Rectangle 2"/>
          <p:cNvSpPr>
            <a:spLocks noGrp="1" noChangeArrowheads="1"/>
          </p:cNvSpPr>
          <p:nvPr>
            <p:ph idx="1"/>
          </p:nvPr>
        </p:nvSpPr>
        <p:spPr>
          <a:xfrm>
            <a:off x="1816100" y="1828800"/>
            <a:ext cx="9593428" cy="4114800"/>
          </a:xfrm>
        </p:spPr>
        <p:txBody>
          <a:bodyPr vert="horz" lIns="90000" tIns="46800" rIns="90000" bIns="46800" rtlCol="0">
            <a:normAutofit/>
          </a:bodyPr>
          <a:lstStyle/>
          <a:p>
            <a:pPr indent="-331788">
              <a:spcBef>
                <a:spcPts val="7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cs typeface="Times New Roman" panose="02020603050405020304" pitchFamily="18" charset="0"/>
              </a:rPr>
              <a:t>System operations used during recovery </a:t>
            </a:r>
          </a:p>
          <a:p>
            <a:pPr marL="468312" indent="-457200">
              <a:spcBef>
                <a:spcPts val="700"/>
              </a:spcBef>
              <a:buClrTx/>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a:latin typeface="Palatino" charset="0"/>
                <a:cs typeface="Times New Roman" panose="02020603050405020304" pitchFamily="18" charset="0"/>
              </a:rPr>
              <a:t>undo(X):</a:t>
            </a:r>
            <a:r>
              <a:rPr lang="en-US" sz="2800" dirty="0">
                <a:latin typeface="Palatino" charset="0"/>
                <a:cs typeface="Times New Roman" panose="02020603050405020304" pitchFamily="18" charset="0"/>
              </a:rPr>
              <a:t> Similar to rollback except that it applies to a single write operation rather than to a whole transaction</a:t>
            </a:r>
            <a:r>
              <a:rPr lang="en-US" sz="2800" dirty="0" smtClean="0">
                <a:latin typeface="Palatino" charset="0"/>
                <a:cs typeface="Times New Roman" panose="02020603050405020304" pitchFamily="18" charset="0"/>
              </a:rPr>
              <a:t>.</a:t>
            </a:r>
          </a:p>
          <a:p>
            <a:pPr marL="468312" indent="-457200">
              <a:spcBef>
                <a:spcPts val="700"/>
              </a:spcBef>
              <a:buClrTx/>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dirty="0">
              <a:latin typeface="Palatino" charset="0"/>
              <a:cs typeface="Times New Roman" panose="02020603050405020304" pitchFamily="18" charset="0"/>
            </a:endParaRPr>
          </a:p>
          <a:p>
            <a:pPr indent="-331788">
              <a:spcBef>
                <a:spcPts val="7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a:latin typeface="Palatino" charset="0"/>
                <a:cs typeface="Times New Roman" panose="02020603050405020304" pitchFamily="18" charset="0"/>
              </a:rPr>
              <a:t>redo(X):</a:t>
            </a:r>
            <a:r>
              <a:rPr lang="en-US" sz="2800" dirty="0">
                <a:latin typeface="Palatino" charset="0"/>
                <a:cs typeface="Times New Roman" panose="02020603050405020304" pitchFamily="18" charset="0"/>
              </a:rPr>
              <a:t> This specifies that a </a:t>
            </a:r>
            <a:r>
              <a:rPr lang="en-US" sz="2800" i="1" dirty="0">
                <a:latin typeface="Palatino" charset="0"/>
                <a:cs typeface="Times New Roman" panose="02020603050405020304" pitchFamily="18" charset="0"/>
              </a:rPr>
              <a:t>write operation</a:t>
            </a:r>
            <a:r>
              <a:rPr lang="en-US" sz="2800" dirty="0">
                <a:latin typeface="Palatino" charset="0"/>
                <a:cs typeface="Times New Roman" panose="02020603050405020304" pitchFamily="18" charset="0"/>
              </a:rPr>
              <a:t> of a committed transaction must be </a:t>
            </a:r>
            <a:r>
              <a:rPr lang="en-US" sz="2800" i="1" dirty="0">
                <a:latin typeface="Palatino" charset="0"/>
                <a:cs typeface="Times New Roman" panose="02020603050405020304" pitchFamily="18" charset="0"/>
              </a:rPr>
              <a:t>redone</a:t>
            </a:r>
            <a:r>
              <a:rPr lang="en-US" sz="2800" dirty="0">
                <a:latin typeface="Palatino" charset="0"/>
                <a:cs typeface="Times New Roman" panose="02020603050405020304" pitchFamily="18" charset="0"/>
              </a:rPr>
              <a:t> to ensure that it has been applied permanently to the database on disk. </a:t>
            </a:r>
          </a:p>
        </p:txBody>
      </p:sp>
    </p:spTree>
    <p:extLst>
      <p:ext uri="{BB962C8B-B14F-4D97-AF65-F5344CB8AC3E}">
        <p14:creationId xmlns:p14="http://schemas.microsoft.com/office/powerpoint/2010/main" val="2149556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1981200" y="139700"/>
            <a:ext cx="80010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52227" name="Rectangle 2"/>
          <p:cNvSpPr>
            <a:spLocks noGrp="1" noChangeArrowheads="1"/>
          </p:cNvSpPr>
          <p:nvPr>
            <p:ph idx="1"/>
          </p:nvPr>
        </p:nvSpPr>
        <p:spPr>
          <a:xfrm>
            <a:off x="1816099" y="1371600"/>
            <a:ext cx="9661667" cy="4249738"/>
          </a:xfrm>
        </p:spPr>
        <p:txBody>
          <a:bodyPr vert="horz" lIns="90000" tIns="46800" rIns="90000" bIns="46800" rtlCol="0">
            <a:noAutofit/>
          </a:bodyPr>
          <a:lstStyle/>
          <a:p>
            <a:pPr indent="-331788">
              <a:lnSpc>
                <a:spcPct val="90000"/>
              </a:lnSpc>
              <a:spcBef>
                <a:spcPts val="700"/>
              </a:spcBef>
              <a:buClr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a:latin typeface="Palatino" charset="0"/>
                <a:cs typeface="Times New Roman" panose="02020603050405020304" pitchFamily="18" charset="0"/>
              </a:rPr>
              <a:t>The System Log File</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latin typeface="Palatino" charset="0"/>
                <a:cs typeface="Times New Roman" panose="02020603050405020304" pitchFamily="18" charset="0"/>
              </a:rPr>
              <a:t>Is an </a:t>
            </a:r>
            <a:r>
              <a:rPr lang="en-US" sz="2800" i="1" dirty="0">
                <a:latin typeface="Palatino" charset="0"/>
                <a:cs typeface="Times New Roman" panose="02020603050405020304" pitchFamily="18" charset="0"/>
              </a:rPr>
              <a:t>append-only file</a:t>
            </a:r>
            <a:r>
              <a:rPr lang="en-US" sz="2800" dirty="0">
                <a:latin typeface="Palatino" charset="0"/>
                <a:cs typeface="Times New Roman" panose="02020603050405020304" pitchFamily="18" charset="0"/>
              </a:rPr>
              <a:t> to keep track of all operations of all transactions </a:t>
            </a:r>
            <a:r>
              <a:rPr lang="en-US" sz="2800" i="1" dirty="0">
                <a:latin typeface="Palatino" charset="0"/>
                <a:cs typeface="Times New Roman" panose="02020603050405020304" pitchFamily="18" charset="0"/>
              </a:rPr>
              <a:t>in the order in which they occurred</a:t>
            </a:r>
            <a:r>
              <a:rPr lang="en-US" sz="2800" dirty="0">
                <a:latin typeface="Palatino" charset="0"/>
                <a:cs typeface="Times New Roman" panose="02020603050405020304" pitchFamily="18" charset="0"/>
              </a:rPr>
              <a:t>. This information is needed during recovery from failures</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latin typeface="Palatino" charset="0"/>
                <a:cs typeface="Times New Roman" panose="02020603050405020304" pitchFamily="18" charset="0"/>
              </a:rPr>
              <a:t>Log is kept on disk - not affected except for disk or catastrophic failure</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latin typeface="Palatino" charset="0"/>
                <a:cs typeface="Times New Roman" panose="02020603050405020304" pitchFamily="18" charset="0"/>
              </a:rPr>
              <a:t>As with other disk files, a </a:t>
            </a:r>
            <a:r>
              <a:rPr lang="en-US" sz="2800" i="1" dirty="0">
                <a:latin typeface="Palatino" charset="0"/>
                <a:cs typeface="Times New Roman" panose="02020603050405020304" pitchFamily="18" charset="0"/>
              </a:rPr>
              <a:t>log main memory buffer</a:t>
            </a:r>
            <a:r>
              <a:rPr lang="en-US" sz="2800" dirty="0">
                <a:latin typeface="Palatino" charset="0"/>
                <a:cs typeface="Times New Roman" panose="02020603050405020304" pitchFamily="18" charset="0"/>
              </a:rPr>
              <a:t> is kept for holding the records being appended until the whole buffer is appended to the end of the log file on disk</a:t>
            </a:r>
          </a:p>
          <a:p>
            <a:pPr indent="-331788">
              <a:lnSpc>
                <a:spcPct val="90000"/>
              </a:lnSpc>
              <a:spcBef>
                <a:spcPts val="600"/>
              </a:spcBef>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dirty="0">
                <a:latin typeface="Palatino" charset="0"/>
                <a:cs typeface="Times New Roman" panose="02020603050405020304" pitchFamily="18" charset="0"/>
              </a:rPr>
              <a:t>Log is periodically backed up to archival storage (tape) to guard against catastrophic failures</a:t>
            </a:r>
          </a:p>
        </p:txBody>
      </p:sp>
    </p:spTree>
    <p:extLst>
      <p:ext uri="{BB962C8B-B14F-4D97-AF65-F5344CB8AC3E}">
        <p14:creationId xmlns:p14="http://schemas.microsoft.com/office/powerpoint/2010/main" val="2361524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1981201" y="101600"/>
            <a:ext cx="7947025"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54275" name="Rectangle 2"/>
          <p:cNvSpPr>
            <a:spLocks noGrp="1" noChangeArrowheads="1"/>
          </p:cNvSpPr>
          <p:nvPr>
            <p:ph idx="1"/>
          </p:nvPr>
        </p:nvSpPr>
        <p:spPr>
          <a:xfrm>
            <a:off x="1816100" y="1290638"/>
            <a:ext cx="9961918" cy="4881562"/>
          </a:xfrm>
        </p:spPr>
        <p:txBody>
          <a:bodyPr vert="horz" lIns="90000" tIns="46800" rIns="90000" bIns="46800" rtlCol="0">
            <a:normAutofit/>
          </a:bodyPr>
          <a:lstStyle/>
          <a:p>
            <a:pPr marL="533400" indent="-522288">
              <a:lnSpc>
                <a:spcPct val="90000"/>
              </a:lnSpc>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b="1" dirty="0">
                <a:latin typeface="Palatino" charset="0"/>
                <a:cs typeface="Times New Roman" panose="02020603050405020304" pitchFamily="18" charset="0"/>
              </a:rPr>
              <a:t>Types of records (entries) in log file: </a:t>
            </a:r>
          </a:p>
          <a:p>
            <a:pPr marL="533400" indent="-522288">
              <a:lnSpc>
                <a:spcPct val="90000"/>
              </a:lnSpc>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a:t>
            </a:r>
            <a:r>
              <a:rPr lang="en-US" sz="2400" dirty="0" err="1">
                <a:latin typeface="Palatino" charset="0"/>
                <a:cs typeface="Times New Roman" panose="02020603050405020304" pitchFamily="18" charset="0"/>
              </a:rPr>
              <a:t>start_transaction,T</a:t>
            </a:r>
            <a:r>
              <a:rPr lang="en-US" sz="2400" dirty="0">
                <a:latin typeface="Palatino" charset="0"/>
                <a:cs typeface="Times New Roman" panose="02020603050405020304" pitchFamily="18" charset="0"/>
              </a:rPr>
              <a:t>]: Records that transaction T has started execution.</a:t>
            </a:r>
          </a:p>
          <a:p>
            <a:pPr marL="533400" indent="-522288">
              <a:lnSpc>
                <a:spcPct val="90000"/>
              </a:lnSpc>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a:t>
            </a:r>
            <a:r>
              <a:rPr lang="en-US" sz="2400" dirty="0" err="1">
                <a:latin typeface="Palatino" charset="0"/>
                <a:cs typeface="Times New Roman" panose="02020603050405020304" pitchFamily="18" charset="0"/>
              </a:rPr>
              <a:t>write_item,T,X,old_value,new_value</a:t>
            </a:r>
            <a:r>
              <a:rPr lang="en-US" sz="2400" dirty="0">
                <a:latin typeface="Palatino" charset="0"/>
                <a:cs typeface="Times New Roman" panose="02020603050405020304" pitchFamily="18" charset="0"/>
              </a:rPr>
              <a:t>]: T has changed the value of item X from </a:t>
            </a:r>
            <a:r>
              <a:rPr lang="en-US" sz="2400" dirty="0" err="1">
                <a:latin typeface="Palatino" charset="0"/>
                <a:cs typeface="Times New Roman" panose="02020603050405020304" pitchFamily="18" charset="0"/>
              </a:rPr>
              <a:t>old_value</a:t>
            </a:r>
            <a:r>
              <a:rPr lang="en-US" sz="2400" dirty="0">
                <a:latin typeface="Palatino" charset="0"/>
                <a:cs typeface="Times New Roman" panose="02020603050405020304" pitchFamily="18" charset="0"/>
              </a:rPr>
              <a:t> to </a:t>
            </a:r>
            <a:r>
              <a:rPr lang="en-US" sz="2400" dirty="0" err="1">
                <a:latin typeface="Palatino" charset="0"/>
                <a:cs typeface="Times New Roman" panose="02020603050405020304" pitchFamily="18" charset="0"/>
              </a:rPr>
              <a:t>new_value</a:t>
            </a:r>
            <a:r>
              <a:rPr lang="en-US" sz="2400" dirty="0">
                <a:latin typeface="Palatino" charset="0"/>
                <a:cs typeface="Times New Roman" panose="02020603050405020304" pitchFamily="18" charset="0"/>
              </a:rPr>
              <a:t>.</a:t>
            </a:r>
          </a:p>
          <a:p>
            <a:pPr marL="533400" indent="-522288">
              <a:lnSpc>
                <a:spcPct val="90000"/>
              </a:lnSpc>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a:t>
            </a:r>
            <a:r>
              <a:rPr lang="en-US" sz="2400" dirty="0" err="1">
                <a:latin typeface="Palatino" charset="0"/>
                <a:cs typeface="Times New Roman" panose="02020603050405020304" pitchFamily="18" charset="0"/>
              </a:rPr>
              <a:t>read_item,T,X</a:t>
            </a:r>
            <a:r>
              <a:rPr lang="en-US" sz="2400" dirty="0">
                <a:latin typeface="Palatino" charset="0"/>
                <a:cs typeface="Times New Roman" panose="02020603050405020304" pitchFamily="18" charset="0"/>
              </a:rPr>
              <a:t>]: T  has read the value of item X (not needed in many cases).</a:t>
            </a:r>
          </a:p>
          <a:p>
            <a:pPr marL="533400" indent="-522288">
              <a:lnSpc>
                <a:spcPct val="90000"/>
              </a:lnSpc>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a:t>
            </a:r>
            <a:r>
              <a:rPr lang="en-US" sz="2400" dirty="0" err="1">
                <a:latin typeface="Palatino" charset="0"/>
                <a:cs typeface="Times New Roman" panose="02020603050405020304" pitchFamily="18" charset="0"/>
              </a:rPr>
              <a:t>end_transaction,T</a:t>
            </a:r>
            <a:r>
              <a:rPr lang="en-US" sz="2400" dirty="0">
                <a:latin typeface="Palatino" charset="0"/>
                <a:cs typeface="Times New Roman" panose="02020603050405020304" pitchFamily="18" charset="0"/>
              </a:rPr>
              <a:t>]: T has ended execution</a:t>
            </a:r>
          </a:p>
          <a:p>
            <a:pPr marL="533400" indent="-522288">
              <a:lnSpc>
                <a:spcPct val="90000"/>
              </a:lnSpc>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a:t>
            </a:r>
            <a:r>
              <a:rPr lang="en-US" sz="2400" dirty="0" err="1">
                <a:latin typeface="Palatino" charset="0"/>
                <a:cs typeface="Times New Roman" panose="02020603050405020304" pitchFamily="18" charset="0"/>
              </a:rPr>
              <a:t>commit,T</a:t>
            </a:r>
            <a:r>
              <a:rPr lang="en-US" sz="2400" dirty="0">
                <a:latin typeface="Palatino" charset="0"/>
                <a:cs typeface="Times New Roman" panose="02020603050405020304" pitchFamily="18" charset="0"/>
              </a:rPr>
              <a:t>]: T has completed successfully, and committed.</a:t>
            </a:r>
          </a:p>
          <a:p>
            <a:pPr marL="533400" indent="-522288">
              <a:lnSpc>
                <a:spcPct val="90000"/>
              </a:lnSpc>
              <a:spcBef>
                <a:spcPts val="600"/>
              </a:spcBef>
              <a:buClr>
                <a:srgbClr val="FF0000"/>
              </a:buClr>
              <a:buFont typeface="Times New Roman" panose="02020603050405020304" pitchFamily="18"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a:latin typeface="Palatino" charset="0"/>
                <a:cs typeface="Times New Roman" panose="02020603050405020304" pitchFamily="18" charset="0"/>
              </a:rPr>
              <a:t>[</a:t>
            </a:r>
            <a:r>
              <a:rPr lang="en-US" sz="2400" dirty="0" err="1">
                <a:latin typeface="Palatino" charset="0"/>
                <a:cs typeface="Times New Roman" panose="02020603050405020304" pitchFamily="18" charset="0"/>
              </a:rPr>
              <a:t>abort,T</a:t>
            </a:r>
            <a:r>
              <a:rPr lang="en-US" sz="2400" dirty="0">
                <a:latin typeface="Palatino" charset="0"/>
                <a:cs typeface="Times New Roman" panose="02020603050405020304" pitchFamily="18" charset="0"/>
              </a:rPr>
              <a:t>]: T has been aborted. </a:t>
            </a:r>
          </a:p>
        </p:txBody>
      </p:sp>
    </p:spTree>
    <p:extLst>
      <p:ext uri="{BB962C8B-B14F-4D97-AF65-F5344CB8AC3E}">
        <p14:creationId xmlns:p14="http://schemas.microsoft.com/office/powerpoint/2010/main" val="2562777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1752600" y="228600"/>
            <a:ext cx="82296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56323" name="Rectangle 2"/>
          <p:cNvSpPr>
            <a:spLocks noGrp="1" noChangeArrowheads="1"/>
          </p:cNvSpPr>
          <p:nvPr>
            <p:ph idx="1"/>
          </p:nvPr>
        </p:nvSpPr>
        <p:spPr>
          <a:xfrm>
            <a:off x="2209799" y="1473200"/>
            <a:ext cx="9527275" cy="4343400"/>
          </a:xfrm>
        </p:spPr>
        <p:txBody>
          <a:bodyPr vert="horz" lIns="90000" tIns="46800" rIns="90000" bIns="46800" rtlCol="0">
            <a:normAutofit/>
          </a:bodyPr>
          <a:lstStyle/>
          <a:p>
            <a:pPr marL="533400" indent="-522288">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800" b="1" dirty="0">
                <a:latin typeface="Palatino" charset="0"/>
                <a:cs typeface="Times New Roman" panose="02020603050405020304" pitchFamily="18" charset="0"/>
              </a:rPr>
              <a:t>The System Log (cont.):</a:t>
            </a:r>
          </a:p>
          <a:p>
            <a:pPr marL="533400" indent="-522288">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800" dirty="0">
                <a:latin typeface="Palatino" charset="0"/>
                <a:cs typeface="Times New Roman" panose="02020603050405020304" pitchFamily="18" charset="0"/>
              </a:rPr>
              <a:t>protocols for recovery that </a:t>
            </a:r>
            <a:r>
              <a:rPr lang="en-US" sz="2800" u="sng" dirty="0">
                <a:latin typeface="Palatino" charset="0"/>
                <a:cs typeface="Times New Roman" panose="02020603050405020304" pitchFamily="18" charset="0"/>
              </a:rPr>
              <a:t>avoid cascading rollbacks do not require that read operations be written to the system log; </a:t>
            </a:r>
            <a:r>
              <a:rPr lang="en-US" sz="2800" dirty="0">
                <a:latin typeface="Palatino" charset="0"/>
                <a:cs typeface="Times New Roman" panose="02020603050405020304" pitchFamily="18" charset="0"/>
              </a:rPr>
              <a:t>most recovery protocols fall in this category </a:t>
            </a:r>
            <a:endParaRPr lang="en-US" sz="2800" dirty="0" smtClean="0">
              <a:latin typeface="Palatino" charset="0"/>
              <a:cs typeface="Times New Roman" panose="02020603050405020304" pitchFamily="18" charset="0"/>
            </a:endParaRPr>
          </a:p>
        </p:txBody>
      </p:sp>
    </p:spTree>
    <p:extLst>
      <p:ext uri="{BB962C8B-B14F-4D97-AF65-F5344CB8AC3E}">
        <p14:creationId xmlns:p14="http://schemas.microsoft.com/office/powerpoint/2010/main" val="38950281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2082800" y="228600"/>
            <a:ext cx="78994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58371" name="Rectangle 2"/>
          <p:cNvSpPr>
            <a:spLocks noGrp="1" noChangeArrowheads="1"/>
          </p:cNvSpPr>
          <p:nvPr>
            <p:ph idx="1"/>
          </p:nvPr>
        </p:nvSpPr>
        <p:spPr>
          <a:xfrm>
            <a:off x="1900238" y="1419226"/>
            <a:ext cx="9536586" cy="4645025"/>
          </a:xfrm>
        </p:spPr>
        <p:txBody>
          <a:bodyPr vert="horz" lIns="90000" tIns="46800" rIns="90000" bIns="46800" rtlCol="0">
            <a:normAutofit/>
          </a:bodyPr>
          <a:lstStyle/>
          <a:p>
            <a:pPr marL="533400" indent="-522288" algn="just">
              <a:lnSpc>
                <a:spcPct val="90000"/>
              </a:lnSpc>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200" b="1" dirty="0">
                <a:latin typeface="Palatino" charset="0"/>
                <a:cs typeface="Times New Roman" panose="02020603050405020304" pitchFamily="18" charset="0"/>
              </a:rPr>
              <a:t>Commit Point of a Transaction:</a:t>
            </a:r>
          </a:p>
          <a:p>
            <a:pPr marL="533400" indent="-522288" algn="just">
              <a:lnSpc>
                <a:spcPct val="90000"/>
              </a:lnSpc>
              <a:spcBef>
                <a:spcPts val="7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3200" b="1" dirty="0">
                <a:latin typeface="Palatino" charset="0"/>
                <a:cs typeface="Times New Roman" panose="02020603050405020304" pitchFamily="18" charset="0"/>
              </a:rPr>
              <a:t>Definition: </a:t>
            </a:r>
            <a:r>
              <a:rPr lang="en-US" sz="3200" dirty="0">
                <a:latin typeface="Palatino" charset="0"/>
                <a:cs typeface="Times New Roman" panose="02020603050405020304" pitchFamily="18" charset="0"/>
              </a:rPr>
              <a:t>A transaction T reaches its </a:t>
            </a:r>
            <a:r>
              <a:rPr lang="en-US" sz="3200" b="1" dirty="0">
                <a:latin typeface="Palatino" charset="0"/>
                <a:cs typeface="Times New Roman" panose="02020603050405020304" pitchFamily="18" charset="0"/>
              </a:rPr>
              <a:t>commit point</a:t>
            </a:r>
            <a:r>
              <a:rPr lang="en-US" sz="3200" dirty="0">
                <a:latin typeface="Palatino" charset="0"/>
                <a:cs typeface="Times New Roman" panose="02020603050405020304" pitchFamily="18" charset="0"/>
              </a:rPr>
              <a:t> when all its operations that access the database have been executed successfully </a:t>
            </a:r>
            <a:r>
              <a:rPr lang="en-US" sz="3200" i="1" dirty="0">
                <a:latin typeface="Palatino" charset="0"/>
                <a:cs typeface="Times New Roman" panose="02020603050405020304" pitchFamily="18" charset="0"/>
              </a:rPr>
              <a:t>and</a:t>
            </a:r>
            <a:r>
              <a:rPr lang="en-US" sz="3200" dirty="0">
                <a:latin typeface="Palatino" charset="0"/>
                <a:cs typeface="Times New Roman" panose="02020603050405020304" pitchFamily="18" charset="0"/>
              </a:rPr>
              <a:t> the effect of all the transaction operations on the database has been recorded in the log file (on disk). The transaction is then said to be </a:t>
            </a:r>
            <a:r>
              <a:rPr lang="en-US" sz="3200" b="1" dirty="0">
                <a:latin typeface="Palatino" charset="0"/>
                <a:cs typeface="Times New Roman" panose="02020603050405020304" pitchFamily="18" charset="0"/>
              </a:rPr>
              <a:t>committed</a:t>
            </a:r>
            <a:r>
              <a:rPr lang="en-US" sz="3200" dirty="0">
                <a:latin typeface="Palatino" charset="0"/>
                <a:cs typeface="Times New Roman" panose="02020603050405020304" pitchFamily="18" charset="0"/>
              </a:rPr>
              <a:t>.</a:t>
            </a:r>
          </a:p>
        </p:txBody>
      </p:sp>
    </p:spTree>
    <p:extLst>
      <p:ext uri="{BB962C8B-B14F-4D97-AF65-F5344CB8AC3E}">
        <p14:creationId xmlns:p14="http://schemas.microsoft.com/office/powerpoint/2010/main" val="1331453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1524000" y="228600"/>
            <a:ext cx="84582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Transaction and System Concepts (cont.)</a:t>
            </a:r>
          </a:p>
        </p:txBody>
      </p:sp>
      <p:sp>
        <p:nvSpPr>
          <p:cNvPr id="60419" name="Rectangle 2"/>
          <p:cNvSpPr>
            <a:spLocks noGrp="1" noChangeArrowheads="1"/>
          </p:cNvSpPr>
          <p:nvPr>
            <p:ph idx="1"/>
          </p:nvPr>
        </p:nvSpPr>
        <p:spPr>
          <a:xfrm>
            <a:off x="1752600" y="1371600"/>
            <a:ext cx="8166100" cy="4343400"/>
          </a:xfrm>
        </p:spPr>
        <p:txBody>
          <a:bodyPr vert="horz" lIns="90000" tIns="46800" rIns="90000" bIns="46800" rtlCol="0">
            <a:normAutofit/>
          </a:bodyPr>
          <a:lstStyle/>
          <a:p>
            <a:pPr marL="533400" indent="-522288">
              <a:lnSpc>
                <a:spcPct val="90000"/>
              </a:lnSpc>
              <a:spcBef>
                <a:spcPts val="700"/>
              </a:spcBef>
              <a:buClr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800" b="1">
                <a:latin typeface="Palatino" charset="0"/>
                <a:cs typeface="Times New Roman" panose="02020603050405020304" pitchFamily="18" charset="0"/>
              </a:rPr>
              <a:t>Commit Point of a Transaction (cont.):</a:t>
            </a:r>
          </a:p>
          <a:p>
            <a:pPr marL="533400" indent="-522288">
              <a:lnSpc>
                <a:spcPct val="90000"/>
              </a:lnSpc>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b="1">
                <a:latin typeface="Palatino" charset="0"/>
                <a:cs typeface="Times New Roman" panose="02020603050405020304" pitchFamily="18" charset="0"/>
              </a:rPr>
              <a:t>Log file buffers:</a:t>
            </a:r>
            <a:r>
              <a:rPr lang="en-US" sz="2000">
                <a:latin typeface="Palatino" charset="0"/>
                <a:cs typeface="Times New Roman" panose="02020603050405020304" pitchFamily="18" charset="0"/>
              </a:rPr>
              <a:t> Like database files on disk, whole disk blocks must be read or written to main memory buffers.</a:t>
            </a:r>
          </a:p>
          <a:p>
            <a:pPr marL="533400" indent="-522288">
              <a:lnSpc>
                <a:spcPct val="90000"/>
              </a:lnSpc>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latin typeface="Palatino" charset="0"/>
                <a:cs typeface="Times New Roman" panose="02020603050405020304" pitchFamily="18" charset="0"/>
              </a:rPr>
              <a:t>For </a:t>
            </a:r>
            <a:r>
              <a:rPr lang="en-US" sz="2000" b="1">
                <a:latin typeface="Palatino" charset="0"/>
                <a:cs typeface="Times New Roman" panose="02020603050405020304" pitchFamily="18" charset="0"/>
              </a:rPr>
              <a:t>log file</a:t>
            </a:r>
            <a:r>
              <a:rPr lang="en-US" sz="2000">
                <a:latin typeface="Palatino" charset="0"/>
                <a:cs typeface="Times New Roman" panose="02020603050405020304" pitchFamily="18" charset="0"/>
              </a:rPr>
              <a:t>, the last disk block (or blocks) of the file will be in main memory buffers to easily append log entries at end of file.</a:t>
            </a:r>
          </a:p>
          <a:p>
            <a:pPr marL="533400" indent="-522288">
              <a:lnSpc>
                <a:spcPct val="90000"/>
              </a:lnSpc>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b="1">
                <a:latin typeface="Palatino" charset="0"/>
                <a:cs typeface="Times New Roman" panose="02020603050405020304" pitchFamily="18" charset="0"/>
              </a:rPr>
              <a:t>Force writing the log buffer: </a:t>
            </a:r>
            <a:r>
              <a:rPr lang="en-US" sz="2000">
                <a:latin typeface="Palatino" charset="0"/>
                <a:cs typeface="Times New Roman" panose="02020603050405020304" pitchFamily="18" charset="0"/>
              </a:rPr>
              <a:t> </a:t>
            </a:r>
            <a:r>
              <a:rPr lang="en-US" sz="2000" i="1">
                <a:latin typeface="Palatino" charset="0"/>
                <a:cs typeface="Times New Roman" panose="02020603050405020304" pitchFamily="18" charset="0"/>
              </a:rPr>
              <a:t>before</a:t>
            </a:r>
            <a:r>
              <a:rPr lang="en-US" sz="2000">
                <a:latin typeface="Palatino" charset="0"/>
                <a:cs typeface="Times New Roman" panose="02020603050405020304" pitchFamily="18" charset="0"/>
              </a:rPr>
              <a:t> a transaction reaches its commit point, any main memory buffers of the log that have not been written to disk yet must be copied to disk.</a:t>
            </a:r>
          </a:p>
          <a:p>
            <a:pPr marL="533400" indent="-522288">
              <a:lnSpc>
                <a:spcPct val="90000"/>
              </a:lnSpc>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latin typeface="Palatino" charset="0"/>
                <a:cs typeface="Times New Roman" panose="02020603050405020304" pitchFamily="18" charset="0"/>
              </a:rPr>
              <a:t>Called </a:t>
            </a:r>
            <a:r>
              <a:rPr lang="en-US" sz="2000" b="1">
                <a:latin typeface="Palatino" charset="0"/>
                <a:cs typeface="Times New Roman" panose="02020603050405020304" pitchFamily="18" charset="0"/>
              </a:rPr>
              <a:t>force-writing</a:t>
            </a:r>
            <a:r>
              <a:rPr lang="en-US" sz="2000">
                <a:latin typeface="Palatino" charset="0"/>
                <a:cs typeface="Times New Roman" panose="02020603050405020304" pitchFamily="18" charset="0"/>
              </a:rPr>
              <a:t> the log buffers before committing a transaction.</a:t>
            </a:r>
          </a:p>
          <a:p>
            <a:pPr marL="533400" indent="-522288">
              <a:lnSpc>
                <a:spcPct val="90000"/>
              </a:lnSpc>
              <a:spcBef>
                <a:spcPts val="500"/>
              </a:spcBef>
              <a:buClr>
                <a:srgbClr val="FF0000"/>
              </a:buClr>
              <a:buFont typeface="Wingdings" panose="05000000000000000000" pitchFamily="2" charset="2"/>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latin typeface="Palatino" charset="0"/>
                <a:cs typeface="Times New Roman" panose="02020603050405020304" pitchFamily="18" charset="0"/>
              </a:rPr>
              <a:t>Needed to ensure that any write operations by the transaction are recorded in the log file </a:t>
            </a:r>
            <a:r>
              <a:rPr lang="en-US" sz="2000" i="1">
                <a:latin typeface="Palatino" charset="0"/>
                <a:cs typeface="Times New Roman" panose="02020603050405020304" pitchFamily="18" charset="0"/>
              </a:rPr>
              <a:t>on disk </a:t>
            </a:r>
            <a:r>
              <a:rPr lang="en-US" sz="2000">
                <a:latin typeface="Palatino" charset="0"/>
                <a:cs typeface="Times New Roman" panose="02020603050405020304" pitchFamily="18" charset="0"/>
              </a:rPr>
              <a:t>before the transaction commits </a:t>
            </a:r>
          </a:p>
        </p:txBody>
      </p:sp>
    </p:spTree>
    <p:extLst>
      <p:ext uri="{BB962C8B-B14F-4D97-AF65-F5344CB8AC3E}">
        <p14:creationId xmlns:p14="http://schemas.microsoft.com/office/powerpoint/2010/main" val="20249218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2425439" y="1905000"/>
            <a:ext cx="8915400" cy="3777622"/>
          </a:xfrm>
        </p:spPr>
        <p:txBody>
          <a:bodyPr>
            <a:noAutofit/>
          </a:bodyPr>
          <a:lstStyle/>
          <a:p>
            <a:pPr algn="just"/>
            <a:r>
              <a:rPr lang="en-US" sz="3200" dirty="0"/>
              <a:t>A database transaction symbolizes a unit of work performed within a database management system (or similar system) against a database, and treated in a coherent and reliable way independent of other transactions. A transaction generally represents any change in a database.</a:t>
            </a:r>
            <a:endParaRPr lang="en-IN" sz="3200" dirty="0"/>
          </a:p>
        </p:txBody>
      </p:sp>
    </p:spTree>
    <p:extLst>
      <p:ext uri="{BB962C8B-B14F-4D97-AF65-F5344CB8AC3E}">
        <p14:creationId xmlns:p14="http://schemas.microsoft.com/office/powerpoint/2010/main" val="2923519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Failures</a:t>
            </a:r>
            <a:endParaRPr lang="en-IN" b="1" dirty="0"/>
          </a:p>
        </p:txBody>
      </p:sp>
      <p:sp>
        <p:nvSpPr>
          <p:cNvPr id="3" name="Content Placeholder 2"/>
          <p:cNvSpPr>
            <a:spLocks noGrp="1"/>
          </p:cNvSpPr>
          <p:nvPr>
            <p:ph idx="1"/>
          </p:nvPr>
        </p:nvSpPr>
        <p:spPr/>
        <p:txBody>
          <a:bodyPr>
            <a:noAutofit/>
          </a:bodyPr>
          <a:lstStyle/>
          <a:p>
            <a:pPr algn="just"/>
            <a:r>
              <a:rPr lang="en-US" sz="3600" dirty="0">
                <a:latin typeface="Times New Roman" panose="02020603050405020304" pitchFamily="18" charset="0"/>
                <a:cs typeface="Times New Roman" panose="02020603050405020304" pitchFamily="18" charset="0"/>
              </a:rPr>
              <a:t>A DBMS is vulnerable to several kinds of failures and each of these failures needs to be managed differently. There are many reasons that can cause database failures such as network failure, system crash, natural disasters, carelessness, sabotage(corrupting the data intentionally), software errors, etc.</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911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221" y="173734"/>
            <a:ext cx="8911687" cy="1280890"/>
          </a:xfrm>
        </p:spPr>
        <p:txBody>
          <a:bodyPr/>
          <a:lstStyle/>
          <a:p>
            <a:r>
              <a:rPr lang="en-US" b="1" dirty="0" smtClean="0">
                <a:latin typeface="Times New Roman" panose="02020603050405020304" pitchFamily="18" charset="0"/>
                <a:cs typeface="Times New Roman" panose="02020603050405020304" pitchFamily="18" charset="0"/>
              </a:rPr>
              <a:t>Failure Classification in DBMS</a:t>
            </a:r>
            <a:endParaRPr lang="en-IN" b="1" dirty="0">
              <a:latin typeface="Times New Roman" panose="02020603050405020304" pitchFamily="18" charset="0"/>
              <a:cs typeface="Times New Roman" panose="02020603050405020304" pitchFamily="18" charset="0"/>
            </a:endParaRPr>
          </a:p>
        </p:txBody>
      </p:sp>
      <p:pic>
        <p:nvPicPr>
          <p:cNvPr id="1026" name="Picture 2" descr="Failure Classification in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995" y="1127078"/>
            <a:ext cx="9672138" cy="558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119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619" y="113729"/>
            <a:ext cx="10358649" cy="6525905"/>
          </a:xfrm>
        </p:spPr>
        <p:txBody>
          <a:bodyPr>
            <a:noAutofit/>
          </a:bodyPr>
          <a:lstStyle/>
          <a:p>
            <a:pPr fontAlgn="base"/>
            <a:r>
              <a:rPr lang="en-US" sz="2800" b="1" dirty="0">
                <a:latin typeface="Times New Roman" panose="02020603050405020304" pitchFamily="18" charset="0"/>
                <a:cs typeface="Times New Roman" panose="02020603050405020304" pitchFamily="18" charset="0"/>
              </a:rPr>
              <a:t>Transaction Failure:</a:t>
            </a:r>
          </a:p>
          <a:p>
            <a:pPr fontAlgn="base"/>
            <a:r>
              <a:rPr lang="en-US" sz="2800" dirty="0">
                <a:latin typeface="Times New Roman" panose="02020603050405020304" pitchFamily="18" charset="0"/>
                <a:cs typeface="Times New Roman" panose="02020603050405020304" pitchFamily="18" charset="0"/>
              </a:rPr>
              <a:t>If a transaction is not able to execute or it comes to a point from where the transaction becomes incapable of executing further then it is termed as a failure in a transaction</a:t>
            </a:r>
            <a:r>
              <a:rPr lang="en-US" sz="2800" dirty="0" smtClean="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Reason for a transaction failure in DBMS</a:t>
            </a:r>
            <a:r>
              <a:rPr lang="en-US" sz="2800" b="1" dirty="0" smtClean="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Logical error:</a:t>
            </a:r>
            <a:r>
              <a:rPr lang="en-US" sz="2800" dirty="0">
                <a:latin typeface="Times New Roman" panose="02020603050405020304" pitchFamily="18" charset="0"/>
                <a:cs typeface="Times New Roman" panose="02020603050405020304" pitchFamily="18" charset="0"/>
              </a:rPr>
              <a:t> A logical error occurs if a transaction is unable to execute because of some mistakes in the code or due to the presence of some internal faults.</a:t>
            </a:r>
          </a:p>
          <a:p>
            <a:pPr fontAlgn="base"/>
            <a:r>
              <a:rPr lang="en-US" sz="2800" b="1" dirty="0">
                <a:latin typeface="Times New Roman" panose="02020603050405020304" pitchFamily="18" charset="0"/>
                <a:cs typeface="Times New Roman" panose="02020603050405020304" pitchFamily="18" charset="0"/>
              </a:rPr>
              <a:t>System error:</a:t>
            </a:r>
            <a:r>
              <a:rPr lang="en-US" sz="2800" dirty="0">
                <a:latin typeface="Times New Roman" panose="02020603050405020304" pitchFamily="18" charset="0"/>
                <a:cs typeface="Times New Roman" panose="02020603050405020304" pitchFamily="18" charset="0"/>
              </a:rPr>
              <a:t> Where the termination of an active transaction is done by the database system itself due to some system issue or because the database management system is unable to proceed with the transaction. </a:t>
            </a:r>
            <a:r>
              <a:rPr lang="en-US" sz="2800" i="1" dirty="0">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The system ends an operating transaction if it reaches a deadlock condition or if there is an unavailability of resources.</a:t>
            </a:r>
          </a:p>
          <a:p>
            <a:pPr fontAlgn="base"/>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467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6824" y="-1"/>
            <a:ext cx="10089558" cy="6660107"/>
          </a:xfrm>
        </p:spPr>
        <p:txBody>
          <a:bodyPr>
            <a:noAutofit/>
          </a:bodyPr>
          <a:lstStyle/>
          <a:p>
            <a:pPr fontAlgn="base"/>
            <a:r>
              <a:rPr lang="en-US" sz="3200" b="1" dirty="0">
                <a:latin typeface="Times New Roman" panose="02020603050405020304" pitchFamily="18" charset="0"/>
                <a:cs typeface="Times New Roman" panose="02020603050405020304" pitchFamily="18" charset="0"/>
              </a:rPr>
              <a:t>System Crash:</a:t>
            </a:r>
          </a:p>
          <a:p>
            <a:pPr fontAlgn="base"/>
            <a:r>
              <a:rPr lang="en-US" sz="3200" dirty="0">
                <a:latin typeface="Times New Roman" panose="02020603050405020304" pitchFamily="18" charset="0"/>
                <a:cs typeface="Times New Roman" panose="02020603050405020304" pitchFamily="18" charset="0"/>
              </a:rPr>
              <a:t>A system crash usually occurs when there is some sort of hardware or software breakdown. Some other problems which are external to the system and cause the system to abruptly stop or eventually crash include failure of the transaction, operating system errors, power cuts, main memory crash, etc.</a:t>
            </a:r>
          </a:p>
          <a:p>
            <a:pPr fontAlgn="base"/>
            <a:r>
              <a:rPr lang="en-US" sz="3200" dirty="0">
                <a:latin typeface="Times New Roman" panose="02020603050405020304" pitchFamily="18" charset="0"/>
                <a:cs typeface="Times New Roman" panose="02020603050405020304" pitchFamily="18" charset="0"/>
              </a:rPr>
              <a:t>These types of failures are often termed soft failures and are responsible for the data losses in the volatile memory. It is assumed that a system crash does not have any effect on the data stored in the non-volatile storage and this is known as the </a:t>
            </a:r>
            <a:r>
              <a:rPr lang="en-US" sz="3200" i="1" dirty="0">
                <a:latin typeface="Times New Roman" panose="02020603050405020304" pitchFamily="18" charset="0"/>
                <a:cs typeface="Times New Roman" panose="02020603050405020304" pitchFamily="18" charset="0"/>
              </a:rPr>
              <a:t>fail-stop assumption</a:t>
            </a:r>
            <a:r>
              <a:rPr lang="en-US" sz="3200" dirty="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961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3427" y="141026"/>
            <a:ext cx="9843898" cy="3777622"/>
          </a:xfrm>
        </p:spPr>
        <p:txBody>
          <a:bodyPr>
            <a:noAutofit/>
          </a:bodyPr>
          <a:lstStyle/>
          <a:p>
            <a:pPr algn="just" fontAlgn="base"/>
            <a:r>
              <a:rPr lang="en-US" sz="3200" b="1" dirty="0">
                <a:latin typeface="Times New Roman" panose="02020603050405020304" pitchFamily="18" charset="0"/>
                <a:cs typeface="Times New Roman" panose="02020603050405020304" pitchFamily="18" charset="0"/>
              </a:rPr>
              <a:t>Data-transfer Failure:</a:t>
            </a:r>
          </a:p>
          <a:p>
            <a:pPr algn="just" fontAlgn="base"/>
            <a:r>
              <a:rPr lang="en-US" sz="3200" dirty="0">
                <a:latin typeface="Times New Roman" panose="02020603050405020304" pitchFamily="18" charset="0"/>
                <a:cs typeface="Times New Roman" panose="02020603050405020304" pitchFamily="18" charset="0"/>
              </a:rPr>
              <a:t>When a disk failure occurs amid data-transfer operation resulting in loss of content from disk storage then such failures are categorized as data-transfer failures. Some other reason for disk failures includes disk head crash, disk unreachability, formation of bad sectors, read-write errors on the disk, etc.</a:t>
            </a:r>
          </a:p>
          <a:p>
            <a:pPr algn="just" fontAlgn="base"/>
            <a:r>
              <a:rPr lang="en-US" sz="3200" dirty="0">
                <a:latin typeface="Times New Roman" panose="02020603050405020304" pitchFamily="18" charset="0"/>
                <a:cs typeface="Times New Roman" panose="02020603050405020304" pitchFamily="18" charset="0"/>
              </a:rPr>
              <a:t>In order to quickly recover from a disk failure caused amid a data-transfer operation, the backup copy of the data stored on other tapes or disks can be used. Thus it’s a good practice to backup your data frequently.</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563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79588" y="53975"/>
            <a:ext cx="8089900" cy="1143000"/>
          </a:xfrm>
        </p:spPr>
        <p:txBody>
          <a:bodyPr vert="horz" lIns="92160" tIns="46080" rIns="92160" bIns="46080" rtlCol="0" anchor="ctr">
            <a:norm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mtClean="0">
                <a:cs typeface="Times New Roman" panose="02020603050405020304" pitchFamily="18" charset="0"/>
              </a:rPr>
              <a:t>Why recovery is needed</a:t>
            </a:r>
          </a:p>
        </p:txBody>
      </p:sp>
      <p:sp>
        <p:nvSpPr>
          <p:cNvPr id="21505" name="Rectangle 1"/>
          <p:cNvSpPr>
            <a:spLocks noGrp="1" noChangeArrowheads="1"/>
          </p:cNvSpPr>
          <p:nvPr>
            <p:ph idx="1"/>
          </p:nvPr>
        </p:nvSpPr>
        <p:spPr>
          <a:xfrm>
            <a:off x="2209800" y="1371601"/>
            <a:ext cx="8089900" cy="5059363"/>
          </a:xfrm>
        </p:spPr>
        <p:txBody>
          <a:bodyPr vert="horz" lIns="90000" tIns="46800" rIns="90000" bIns="46800" rtlCol="0" anchor="t">
            <a:normAutofit/>
          </a:bodyPr>
          <a:lstStyle/>
          <a:p>
            <a:pPr marL="342900" indent="-331788">
              <a:lnSpc>
                <a:spcPct val="90000"/>
              </a:lnSpc>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800" b="1" dirty="0"/>
              <a:t>Causes of transaction failure:</a:t>
            </a:r>
          </a:p>
          <a:p>
            <a:pPr marL="342900" indent="-331788">
              <a:lnSpc>
                <a:spcPct val="90000"/>
              </a:lnSpc>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a:latin typeface="Palatino" charset="0"/>
                <a:cs typeface="Times New Roman" panose="02020603050405020304" pitchFamily="18" charset="0"/>
              </a:rPr>
              <a:t>1.	</a:t>
            </a:r>
            <a:r>
              <a:rPr lang="en-US" sz="2400" b="1" dirty="0">
                <a:solidFill>
                  <a:srgbClr val="00B0F0"/>
                </a:solidFill>
                <a:latin typeface="Palatino" charset="0"/>
                <a:cs typeface="Times New Roman" panose="02020603050405020304" pitchFamily="18" charset="0"/>
              </a:rPr>
              <a:t>A computer failure (system crash):</a:t>
            </a:r>
            <a:r>
              <a:rPr lang="en-US" sz="2000" dirty="0">
                <a:solidFill>
                  <a:srgbClr val="00B0F0"/>
                </a:solidFill>
                <a:latin typeface="Palatino" charset="0"/>
                <a:cs typeface="Times New Roman" panose="02020603050405020304" pitchFamily="18" charset="0"/>
              </a:rPr>
              <a:t> </a:t>
            </a:r>
            <a:r>
              <a:rPr lang="en-US" sz="2400" dirty="0">
                <a:latin typeface="Palatino" charset="0"/>
                <a:cs typeface="Times New Roman" panose="02020603050405020304" pitchFamily="18" charset="0"/>
              </a:rPr>
              <a:t>A hardware or software error occurs during transaction execution. If the hardware crashes, the contents of the computer’s internal main memory may be lost.</a:t>
            </a:r>
          </a:p>
          <a:p>
            <a:pPr marL="342900" indent="-331788">
              <a:lnSpc>
                <a:spcPct val="90000"/>
              </a:lnSpc>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a:latin typeface="Palatino" charset="0"/>
                <a:cs typeface="Times New Roman" panose="02020603050405020304" pitchFamily="18" charset="0"/>
              </a:rPr>
              <a:t>2.	</a:t>
            </a:r>
            <a:r>
              <a:rPr lang="en-US" sz="2400" b="1" dirty="0">
                <a:solidFill>
                  <a:srgbClr val="00B0F0"/>
                </a:solidFill>
                <a:latin typeface="Palatino" charset="0"/>
                <a:cs typeface="Times New Roman" panose="02020603050405020304" pitchFamily="18" charset="0"/>
              </a:rPr>
              <a:t>A transaction or system error :</a:t>
            </a:r>
            <a:r>
              <a:rPr lang="en-US" sz="2000" dirty="0">
                <a:solidFill>
                  <a:srgbClr val="00B0F0"/>
                </a:solidFill>
                <a:latin typeface="Palatino" charset="0"/>
                <a:cs typeface="Times New Roman" panose="02020603050405020304" pitchFamily="18" charset="0"/>
              </a:rPr>
              <a:t> </a:t>
            </a:r>
            <a:r>
              <a:rPr lang="en-US" sz="2400" dirty="0">
                <a:latin typeface="Palatino" charset="0"/>
                <a:cs typeface="Times New Roman" panose="02020603050405020304" pitchFamily="18" charset="0"/>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pPr marL="342900" indent="-331788">
              <a:lnSpc>
                <a:spcPct val="90000"/>
              </a:lnSpc>
              <a:spcBef>
                <a:spcPts val="600"/>
              </a:spcBef>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dirty="0">
                <a:latin typeface="Palatino" charset="0"/>
                <a:cs typeface="Times New Roman" panose="02020603050405020304" pitchFamily="18" charset="0"/>
              </a:rPr>
              <a:t> </a:t>
            </a:r>
          </a:p>
        </p:txBody>
      </p:sp>
    </p:spTree>
    <p:extLst>
      <p:ext uri="{BB962C8B-B14F-4D97-AF65-F5344CB8AC3E}">
        <p14:creationId xmlns:p14="http://schemas.microsoft.com/office/powerpoint/2010/main" val="6714330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74838" y="0"/>
            <a:ext cx="8089900" cy="1143000"/>
          </a:xfrm>
        </p:spPr>
        <p:txBody>
          <a:bodyPr vert="horz" lIns="92160" tIns="46080" rIns="92160" bIns="46080" rtlCol="0" anchor="ctr">
            <a:norm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mtClean="0">
                <a:cs typeface="Times New Roman" panose="02020603050405020304" pitchFamily="18" charset="0"/>
              </a:rPr>
              <a:t>Why recovery is needed (cont.)</a:t>
            </a:r>
          </a:p>
        </p:txBody>
      </p:sp>
      <p:sp>
        <p:nvSpPr>
          <p:cNvPr id="22529" name="Rectangle 1"/>
          <p:cNvSpPr>
            <a:spLocks noGrp="1" noChangeArrowheads="1"/>
          </p:cNvSpPr>
          <p:nvPr>
            <p:ph idx="1"/>
          </p:nvPr>
        </p:nvSpPr>
        <p:spPr>
          <a:xfrm>
            <a:off x="1752599" y="1141414"/>
            <a:ext cx="9711519" cy="5716587"/>
          </a:xfrm>
        </p:spPr>
        <p:txBody>
          <a:bodyPr vert="horz" lIns="90000" tIns="46800" rIns="90000" bIns="46800" rtlCol="0" anchor="t">
            <a:normAutofit/>
          </a:bodyPr>
          <a:lstStyle/>
          <a:p>
            <a:pPr marL="533400" indent="-522288" algn="just">
              <a:lnSpc>
                <a:spcPct val="90000"/>
              </a:lnSpc>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400" b="1" dirty="0"/>
              <a:t> </a:t>
            </a:r>
          </a:p>
          <a:p>
            <a:pPr marL="533400" indent="-522288" algn="just">
              <a:lnSpc>
                <a:spcPct val="90000"/>
              </a:lnSpc>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400" dirty="0">
                <a:latin typeface="Palatino" charset="0"/>
                <a:cs typeface="Times New Roman" panose="02020603050405020304" pitchFamily="18" charset="0"/>
              </a:rPr>
              <a:t>    3.</a:t>
            </a:r>
            <a:r>
              <a:rPr lang="en-US" sz="2400" b="1" dirty="0">
                <a:latin typeface="Palatino" charset="0"/>
                <a:cs typeface="Times New Roman" panose="02020603050405020304" pitchFamily="18" charset="0"/>
              </a:rPr>
              <a:t> </a:t>
            </a:r>
            <a:r>
              <a:rPr lang="en-US" sz="2400" b="1" dirty="0">
                <a:solidFill>
                  <a:srgbClr val="00B0F0"/>
                </a:solidFill>
                <a:latin typeface="Palatino" charset="0"/>
                <a:cs typeface="Times New Roman" panose="02020603050405020304" pitchFamily="18" charset="0"/>
              </a:rPr>
              <a:t>Local errors or exception conditions</a:t>
            </a:r>
            <a:r>
              <a:rPr lang="en-US" sz="2400" dirty="0">
                <a:solidFill>
                  <a:srgbClr val="00B0F0"/>
                </a:solidFill>
                <a:latin typeface="Palatino" charset="0"/>
                <a:cs typeface="Times New Roman" panose="02020603050405020304" pitchFamily="18" charset="0"/>
              </a:rPr>
              <a:t> detected by the transaction: </a:t>
            </a:r>
          </a:p>
          <a:p>
            <a:pPr marL="533400" indent="-522288" algn="just">
              <a:lnSpc>
                <a:spcPct val="90000"/>
              </a:lnSpc>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400" dirty="0">
                <a:latin typeface="Palatino" charset="0"/>
                <a:cs typeface="Times New Roman" panose="02020603050405020304" pitchFamily="18" charset="0"/>
              </a:rPr>
              <a:t>	- certain conditions necessitate cancellation of the transaction. For example, data for the transaction may not be found. A condition, such as insufficient account balance in a banking database, may cause a transaction, such as a fund withdrawal, to be canceled - a programmed abort causes the transaction to fail.</a:t>
            </a:r>
          </a:p>
          <a:p>
            <a:pPr marL="533400" indent="-522288" algn="just">
              <a:lnSpc>
                <a:spcPct val="90000"/>
              </a:lnSpc>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defRPr/>
            </a:pPr>
            <a:r>
              <a:rPr lang="en-US" sz="2400" dirty="0">
                <a:latin typeface="Palatino" charset="0"/>
                <a:cs typeface="Times New Roman" panose="02020603050405020304" pitchFamily="18" charset="0"/>
              </a:rPr>
              <a:t>4.	</a:t>
            </a:r>
            <a:r>
              <a:rPr lang="en-US" sz="2400" b="1" dirty="0">
                <a:solidFill>
                  <a:srgbClr val="00B0F0"/>
                </a:solidFill>
                <a:latin typeface="Palatino" charset="0"/>
                <a:cs typeface="Times New Roman" panose="02020603050405020304" pitchFamily="18" charset="0"/>
              </a:rPr>
              <a:t>Concurrency control enforcement:</a:t>
            </a:r>
            <a:r>
              <a:rPr lang="en-US" sz="2400" dirty="0">
                <a:solidFill>
                  <a:srgbClr val="00B0F0"/>
                </a:solidFill>
                <a:latin typeface="Palatino" charset="0"/>
                <a:cs typeface="Times New Roman" panose="02020603050405020304" pitchFamily="18" charset="0"/>
              </a:rPr>
              <a:t> </a:t>
            </a:r>
            <a:r>
              <a:rPr lang="en-US" sz="2400" dirty="0">
                <a:latin typeface="Palatino" charset="0"/>
                <a:cs typeface="Times New Roman" panose="02020603050405020304" pitchFamily="18" charset="0"/>
              </a:rPr>
              <a:t>The concurrency control method may decide to abort the transaction, to be restarted later, because it violates </a:t>
            </a:r>
            <a:r>
              <a:rPr lang="en-US" sz="2400" dirty="0" err="1">
                <a:latin typeface="Palatino" charset="0"/>
                <a:cs typeface="Times New Roman" panose="02020603050405020304" pitchFamily="18" charset="0"/>
              </a:rPr>
              <a:t>serializability</a:t>
            </a:r>
            <a:r>
              <a:rPr lang="en-US" sz="2400" dirty="0">
                <a:latin typeface="Palatino" charset="0"/>
                <a:cs typeface="Times New Roman" panose="02020603050405020304" pitchFamily="18" charset="0"/>
              </a:rPr>
              <a:t> or because several transactions are in a state of </a:t>
            </a:r>
            <a:r>
              <a:rPr lang="en-US" sz="2400" dirty="0" smtClean="0">
                <a:latin typeface="Palatino" charset="0"/>
                <a:cs typeface="Times New Roman" panose="02020603050405020304" pitchFamily="18" charset="0"/>
              </a:rPr>
              <a:t>deadlock. </a:t>
            </a:r>
            <a:endParaRPr lang="en-US" sz="2400" dirty="0">
              <a:latin typeface="Palatino" charset="0"/>
              <a:cs typeface="Times New Roman" panose="02020603050405020304" pitchFamily="18" charset="0"/>
            </a:endParaRPr>
          </a:p>
        </p:txBody>
      </p:sp>
    </p:spTree>
    <p:extLst>
      <p:ext uri="{BB962C8B-B14F-4D97-AF65-F5344CB8AC3E}">
        <p14:creationId xmlns:p14="http://schemas.microsoft.com/office/powerpoint/2010/main" val="10257723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228600"/>
            <a:ext cx="8089900" cy="1143000"/>
          </a:xfrm>
        </p:spPr>
        <p:txBody>
          <a:bodyPr vert="horz" lIns="92160" tIns="46080" rIns="92160" bIns="46080" rtlCol="0" anchor="ctr">
            <a:normAutofit/>
          </a:bodyPr>
          <a:lstStyle/>
          <a:p>
            <a:pPr marL="0" indent="0" algn="ctr">
              <a:spcBef>
                <a:spcPct val="0"/>
              </a:spcBef>
              <a:buClr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mtClean="0">
                <a:cs typeface="Times New Roman" panose="02020603050405020304" pitchFamily="18" charset="0"/>
              </a:rPr>
              <a:t>Why recovery is needed (cont.)</a:t>
            </a:r>
          </a:p>
        </p:txBody>
      </p:sp>
      <p:sp>
        <p:nvSpPr>
          <p:cNvPr id="23553" name="Rectangle 1"/>
          <p:cNvSpPr>
            <a:spLocks noGrp="1" noChangeArrowheads="1"/>
          </p:cNvSpPr>
          <p:nvPr>
            <p:ph idx="1"/>
          </p:nvPr>
        </p:nvSpPr>
        <p:spPr>
          <a:xfrm>
            <a:off x="1892300" y="1371600"/>
            <a:ext cx="8089900" cy="4724400"/>
          </a:xfrm>
        </p:spPr>
        <p:txBody>
          <a:bodyPr vert="horz" lIns="90000" tIns="46800" rIns="90000" bIns="46800" rtlCol="0" anchor="t">
            <a:normAutofit/>
          </a:bodyPr>
          <a:lstStyle/>
          <a:p>
            <a:pPr marL="609600" indent="-598488">
              <a:spcBef>
                <a:spcPts val="7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800" b="1"/>
              <a:t> </a:t>
            </a:r>
          </a:p>
          <a:p>
            <a:pPr marL="609600" indent="-598488">
              <a:spcBef>
                <a:spcPts val="6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5.	</a:t>
            </a:r>
            <a:r>
              <a:rPr lang="en-US" sz="2400" b="1">
                <a:latin typeface="Palatino" charset="0"/>
                <a:cs typeface="Times New Roman" panose="02020603050405020304" pitchFamily="18" charset="0"/>
              </a:rPr>
              <a:t>Disk failure:</a:t>
            </a:r>
            <a:r>
              <a:rPr lang="en-US" sz="2400">
                <a:latin typeface="Palatino" charset="0"/>
                <a:cs typeface="Times New Roman" panose="02020603050405020304" pitchFamily="18" charset="0"/>
              </a:rPr>
              <a:t> Some disk blocks may lose their data because of a read or write malfunction or because of a disk read/write head crash. This kind of failure and item 6 are more severe than items 1 through 4. </a:t>
            </a:r>
          </a:p>
          <a:p>
            <a:pPr marL="609600" indent="-598488">
              <a:spcBef>
                <a:spcPts val="600"/>
              </a:spcBef>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a:pPr>
            <a:r>
              <a:rPr lang="en-US" sz="2400">
                <a:latin typeface="Palatino" charset="0"/>
                <a:cs typeface="Times New Roman" panose="02020603050405020304" pitchFamily="18" charset="0"/>
              </a:rPr>
              <a:t>6.     </a:t>
            </a:r>
            <a:r>
              <a:rPr lang="en-US" sz="2400" b="1">
                <a:latin typeface="Palatino" charset="0"/>
                <a:cs typeface="Times New Roman" panose="02020603050405020304" pitchFamily="18" charset="0"/>
              </a:rPr>
              <a:t>Physical problems and catastrophes:</a:t>
            </a:r>
            <a:r>
              <a:rPr lang="en-US" sz="2400">
                <a:latin typeface="Palatino" charset="0"/>
                <a:cs typeface="Times New Roman" panose="02020603050405020304" pitchFamily="18" charset="0"/>
              </a:rPr>
              <a:t> This refers to an endless list of problems that includes power or air-conditioning failure, fire, theft, sabotage, overwriting disks or tapes by mistake, and mounting of a wrong tape by the operator. </a:t>
            </a:r>
          </a:p>
        </p:txBody>
      </p:sp>
    </p:spTree>
    <p:extLst>
      <p:ext uri="{BB962C8B-B14F-4D97-AF65-F5344CB8AC3E}">
        <p14:creationId xmlns:p14="http://schemas.microsoft.com/office/powerpoint/2010/main" val="3469955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8800" b="1" i="1" dirty="0" smtClean="0">
                <a:latin typeface="Times New Roman" panose="02020603050405020304" pitchFamily="18" charset="0"/>
                <a:cs typeface="Times New Roman" panose="02020603050405020304" pitchFamily="18" charset="0"/>
              </a:rPr>
              <a:t>Thank You</a:t>
            </a:r>
            <a:endParaRPr lang="en-IN" sz="8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00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Transaction</a:t>
            </a:r>
            <a:endParaRPr lang="en-IN" dirty="0"/>
          </a:p>
        </p:txBody>
      </p:sp>
      <p:sp>
        <p:nvSpPr>
          <p:cNvPr id="3" name="Content Placeholder 2"/>
          <p:cNvSpPr>
            <a:spLocks noGrp="1"/>
          </p:cNvSpPr>
          <p:nvPr>
            <p:ph idx="1"/>
          </p:nvPr>
        </p:nvSpPr>
        <p:spPr/>
        <p:txBody>
          <a:bodyPr>
            <a:normAutofit/>
          </a:bodyPr>
          <a:lstStyle/>
          <a:p>
            <a:pPr algn="just"/>
            <a:r>
              <a:rPr lang="en-US" sz="3200" dirty="0"/>
              <a:t>In a database management system, a transaction is a single unit of logic or work, sometimes made up of multiple operations. Any logical calculation done in a consistent mode in a database is known as a transaction.</a:t>
            </a:r>
            <a:endParaRPr lang="en-IN" sz="3200" dirty="0"/>
          </a:p>
        </p:txBody>
      </p:sp>
    </p:spTree>
    <p:extLst>
      <p:ext uri="{BB962C8B-B14F-4D97-AF65-F5344CB8AC3E}">
        <p14:creationId xmlns:p14="http://schemas.microsoft.com/office/powerpoint/2010/main" val="3695935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765300" y="228600"/>
            <a:ext cx="77597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Introduction to Transaction Processing</a:t>
            </a:r>
          </a:p>
        </p:txBody>
      </p:sp>
      <p:sp>
        <p:nvSpPr>
          <p:cNvPr id="7171" name="Rectangle 2"/>
          <p:cNvSpPr>
            <a:spLocks noGrp="1" noChangeArrowheads="1"/>
          </p:cNvSpPr>
          <p:nvPr>
            <p:ph idx="1"/>
          </p:nvPr>
        </p:nvSpPr>
        <p:spPr>
          <a:xfrm>
            <a:off x="2008495" y="1084996"/>
            <a:ext cx="10069773" cy="5547815"/>
          </a:xfrm>
        </p:spPr>
        <p:txBody>
          <a:bodyPr vert="horz" lIns="90000" tIns="46800" rIns="90000" bIns="46800" rtlCol="0">
            <a:noAutofit/>
          </a:bodyPr>
          <a:lstStyle/>
          <a:p>
            <a:pPr marL="331788" indent="-331788" algn="just">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b="1" dirty="0">
                <a:cs typeface="Times New Roman" panose="02020603050405020304" pitchFamily="18" charset="0"/>
              </a:rPr>
              <a:t>Transaction: </a:t>
            </a:r>
            <a:r>
              <a:rPr lang="en-US" sz="2400" dirty="0">
                <a:cs typeface="Times New Roman" panose="02020603050405020304" pitchFamily="18" charset="0"/>
              </a:rPr>
              <a:t>An executing program (process) that includes one or more database access operations</a:t>
            </a:r>
          </a:p>
          <a:p>
            <a:pPr marL="731838" lvl="1" indent="-274638" algn="just">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Read operations (database retrieval, such as SQL SELECT)</a:t>
            </a:r>
          </a:p>
          <a:p>
            <a:pPr marL="731838" lvl="1" indent="-274638" algn="just">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Write operations (modify database, such as SQL INSERT, UPDATE, DELETE)</a:t>
            </a:r>
          </a:p>
          <a:p>
            <a:pPr marL="731838" lvl="1" indent="-274638" algn="just">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Transaction: A logical unit of database processing</a:t>
            </a:r>
          </a:p>
          <a:p>
            <a:pPr marL="731838" lvl="1" indent="-274638" algn="just">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cs typeface="Times New Roman" panose="02020603050405020304" pitchFamily="18" charset="0"/>
              </a:rPr>
              <a:t>Example: Bank balance transfer of $100 dollars from a checking account to a saving account in a BANK database</a:t>
            </a:r>
          </a:p>
          <a:p>
            <a:pPr marL="331788" indent="-331788" algn="just">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t> </a:t>
            </a:r>
            <a:r>
              <a:rPr lang="en-US" sz="2400" b="1" dirty="0"/>
              <a:t>Note:</a:t>
            </a:r>
            <a:r>
              <a:rPr lang="en-US" sz="2400" dirty="0"/>
              <a:t> Each execution of a program is a </a:t>
            </a:r>
            <a:r>
              <a:rPr lang="en-US" sz="2400" i="1" dirty="0"/>
              <a:t>distinct transaction</a:t>
            </a:r>
            <a:r>
              <a:rPr lang="en-US" sz="2400" dirty="0"/>
              <a:t> with different parameters</a:t>
            </a:r>
          </a:p>
          <a:p>
            <a:pPr marL="731838" lvl="1" indent="-274638" algn="just">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dirty="0"/>
              <a:t>Bank transfer program parameters: savings account number, checking account number, transfer amount</a:t>
            </a:r>
          </a:p>
        </p:txBody>
      </p:sp>
    </p:spTree>
    <p:extLst>
      <p:ext uri="{BB962C8B-B14F-4D97-AF65-F5344CB8AC3E}">
        <p14:creationId xmlns:p14="http://schemas.microsoft.com/office/powerpoint/2010/main" val="3001492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51272" y="-1581812"/>
            <a:ext cx="3694376"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759105" y="1485508"/>
            <a:ext cx="3586734" cy="6858000"/>
          </a:xfrm>
          <a:prstGeom prst="rect">
            <a:avLst/>
          </a:prstGeom>
        </p:spPr>
      </p:pic>
    </p:spTree>
    <p:extLst>
      <p:ext uri="{BB962C8B-B14F-4D97-AF65-F5344CB8AC3E}">
        <p14:creationId xmlns:p14="http://schemas.microsoft.com/office/powerpoint/2010/main" val="17975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524000" y="228600"/>
            <a:ext cx="86868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Introduction to Transaction Processing (cont.)</a:t>
            </a:r>
          </a:p>
        </p:txBody>
      </p:sp>
      <p:sp>
        <p:nvSpPr>
          <p:cNvPr id="9219" name="Rectangle 2"/>
          <p:cNvSpPr>
            <a:spLocks noGrp="1" noChangeArrowheads="1"/>
          </p:cNvSpPr>
          <p:nvPr>
            <p:ph idx="1"/>
          </p:nvPr>
        </p:nvSpPr>
        <p:spPr>
          <a:xfrm>
            <a:off x="1981200" y="1371600"/>
            <a:ext cx="7772400" cy="4597400"/>
          </a:xfrm>
        </p:spPr>
        <p:txBody>
          <a:bodyPr vert="horz" lIns="90000" tIns="46800" rIns="90000" bIns="46800" rtlCol="0">
            <a:normAutofit/>
          </a:bodyPr>
          <a:lstStyle/>
          <a:p>
            <a:pPr marL="331788" indent="-331788" algn="just">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800" b="1">
                <a:cs typeface="Times New Roman" panose="02020603050405020304" pitchFamily="18" charset="0"/>
              </a:rPr>
              <a:t>A transaction can be defined as an action or series of actions that is carried out by a single user or application program to perform operation for accessing the contents of the database.</a:t>
            </a: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endParaRPr lang="en-US" sz="2800" b="1">
              <a:cs typeface="Times New Roman" panose="02020603050405020304" pitchFamily="18" charset="0"/>
            </a:endParaRPr>
          </a:p>
          <a:p>
            <a:pPr marL="331788" indent="-331788">
              <a:lnSpc>
                <a:spcPct val="90000"/>
              </a:lnSpc>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800" b="1">
                <a:cs typeface="Times New Roman" panose="02020603050405020304" pitchFamily="18" charset="0"/>
              </a:rPr>
              <a:t>Transaction boundaries</a:t>
            </a:r>
            <a:r>
              <a:rPr lang="en-US" sz="2800">
                <a:cs typeface="Times New Roman" panose="02020603050405020304" pitchFamily="18" charset="0"/>
              </a:rPr>
              <a:t>: </a:t>
            </a:r>
            <a:r>
              <a:rPr lang="en-US" sz="2400">
                <a:cs typeface="Times New Roman" panose="02020603050405020304" pitchFamily="18" charset="0"/>
              </a:rPr>
              <a:t>Begin and End transaction.</a:t>
            </a:r>
          </a:p>
          <a:p>
            <a:pPr marL="731838" lvl="1" indent="-274638">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200">
                <a:cs typeface="Times New Roman" panose="02020603050405020304" pitchFamily="18" charset="0"/>
              </a:rPr>
              <a:t>Note: An </a:t>
            </a:r>
            <a:r>
              <a:rPr lang="en-US" sz="2200" b="1">
                <a:cs typeface="Times New Roman" panose="02020603050405020304" pitchFamily="18" charset="0"/>
              </a:rPr>
              <a:t>application program</a:t>
            </a:r>
            <a:r>
              <a:rPr lang="en-US" sz="2200">
                <a:cs typeface="Times New Roman" panose="02020603050405020304" pitchFamily="18" charset="0"/>
              </a:rPr>
              <a:t> may contain several transactions separated by Begin and End transaction boundaries</a:t>
            </a:r>
          </a:p>
        </p:txBody>
      </p:sp>
    </p:spTree>
    <p:extLst>
      <p:ext uri="{BB962C8B-B14F-4D97-AF65-F5344CB8AC3E}">
        <p14:creationId xmlns:p14="http://schemas.microsoft.com/office/powerpoint/2010/main" val="3731940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bwMode="auto">
          <a:xfrm>
            <a:off x="1524000" y="2263278"/>
            <a:ext cx="1763688" cy="1669778"/>
          </a:xfrm>
          <a:prstGeom prst="can">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r>
              <a:rPr lang="en-US" dirty="0">
                <a:solidFill>
                  <a:schemeClr val="bg1"/>
                </a:solidFill>
                <a:latin typeface="Arial" panose="020B0604020202020204" pitchFamily="34" charset="0"/>
                <a:cs typeface="Arial" panose="020B0604020202020204" pitchFamily="34" charset="0"/>
              </a:rPr>
              <a:t>      </a:t>
            </a:r>
          </a:p>
          <a:p>
            <a:pPr defTabSz="457200" fontAlgn="base">
              <a:spcBef>
                <a:spcPct val="0"/>
              </a:spcBef>
              <a:spcAft>
                <a:spcPct val="0"/>
              </a:spcAft>
              <a:buClr>
                <a:srgbClr val="000000"/>
              </a:buClr>
              <a:buSzPct val="100000"/>
            </a:pPr>
            <a:r>
              <a:rPr lang="en-US" dirty="0"/>
              <a:t>      </a:t>
            </a:r>
            <a:r>
              <a:rPr lang="en-US" dirty="0">
                <a:solidFill>
                  <a:schemeClr val="bg1"/>
                </a:solidFill>
                <a:latin typeface="Arial" panose="020B0604020202020204" pitchFamily="34" charset="0"/>
                <a:cs typeface="Arial" panose="020B0604020202020204" pitchFamily="34" charset="0"/>
              </a:rPr>
              <a:t>Salary </a:t>
            </a:r>
          </a:p>
          <a:p>
            <a:pPr defTabSz="457200" fontAlgn="base">
              <a:spcBef>
                <a:spcPct val="0"/>
              </a:spcBef>
              <a:spcAft>
                <a:spcPct val="0"/>
              </a:spcAft>
              <a:buClr>
                <a:srgbClr val="000000"/>
              </a:buClr>
              <a:buSzPct val="100000"/>
            </a:pPr>
            <a:r>
              <a:rPr lang="en-US" dirty="0"/>
              <a:t>    Database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bwMode="auto">
          <a:xfrm>
            <a:off x="3785635" y="418602"/>
            <a:ext cx="2304256" cy="72008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r>
              <a:rPr lang="en-US" dirty="0">
                <a:solidFill>
                  <a:schemeClr val="bg1"/>
                </a:solidFill>
                <a:latin typeface="Arial" panose="020B0604020202020204" pitchFamily="34" charset="0"/>
                <a:cs typeface="Arial" panose="020B0604020202020204" pitchFamily="34" charset="0"/>
              </a:rPr>
              <a:t>	</a:t>
            </a:r>
          </a:p>
          <a:p>
            <a:pPr defTabSz="457200" fontAlgn="base">
              <a:spcBef>
                <a:spcPct val="0"/>
              </a:spcBef>
              <a:spcAft>
                <a:spcPct val="0"/>
              </a:spcAft>
              <a:buClr>
                <a:srgbClr val="000000"/>
              </a:buClr>
              <a:buSzPct val="100000"/>
            </a:pPr>
            <a:r>
              <a:rPr lang="en-US" dirty="0"/>
              <a:t>	</a:t>
            </a:r>
            <a:r>
              <a:rPr lang="en-US" dirty="0">
                <a:solidFill>
                  <a:schemeClr val="bg1"/>
                </a:solidFill>
                <a:latin typeface="Arial" panose="020B0604020202020204" pitchFamily="34" charset="0"/>
                <a:cs typeface="Arial" panose="020B0604020202020204" pitchFamily="34" charset="0"/>
              </a:rPr>
              <a:t>X=8000</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bwMode="auto">
          <a:xfrm>
            <a:off x="3611397" y="4403375"/>
            <a:ext cx="2304256" cy="72008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r>
              <a:rPr lang="en-US" dirty="0">
                <a:solidFill>
                  <a:schemeClr val="bg1"/>
                </a:solidFill>
                <a:latin typeface="Arial" panose="020B0604020202020204" pitchFamily="34" charset="0"/>
                <a:cs typeface="Arial" panose="020B0604020202020204" pitchFamily="34" charset="0"/>
              </a:rPr>
              <a:t>	</a:t>
            </a:r>
          </a:p>
          <a:p>
            <a:pPr defTabSz="457200" fontAlgn="base">
              <a:spcBef>
                <a:spcPct val="0"/>
              </a:spcBef>
              <a:spcAft>
                <a:spcPct val="0"/>
              </a:spcAft>
              <a:buClr>
                <a:srgbClr val="000000"/>
              </a:buClr>
              <a:buSzPct val="100000"/>
            </a:pPr>
            <a:r>
              <a:rPr lang="en-US" dirty="0"/>
              <a:t>	</a:t>
            </a:r>
            <a:r>
              <a:rPr lang="en-US" dirty="0">
                <a:solidFill>
                  <a:schemeClr val="bg1"/>
                </a:solidFill>
                <a:latin typeface="Arial" panose="020B0604020202020204" pitchFamily="34" charset="0"/>
                <a:cs typeface="Arial" panose="020B0604020202020204" pitchFamily="34" charset="0"/>
              </a:rPr>
              <a:t>X=7000</a:t>
            </a:r>
            <a:endParaRPr lang="en-IN"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4005103" y="2443372"/>
            <a:ext cx="2160240" cy="369332"/>
          </a:xfrm>
          <a:prstGeom prst="rect">
            <a:avLst/>
          </a:prstGeom>
          <a:noFill/>
        </p:spPr>
        <p:txBody>
          <a:bodyPr wrap="square" rtlCol="0">
            <a:spAutoFit/>
          </a:bodyPr>
          <a:lstStyle/>
          <a:p>
            <a:r>
              <a:rPr lang="en-US" b="1" dirty="0"/>
              <a:t>X=X-1000</a:t>
            </a:r>
            <a:endParaRPr lang="en-IN" b="1" dirty="0"/>
          </a:p>
        </p:txBody>
      </p:sp>
      <p:sp>
        <p:nvSpPr>
          <p:cNvPr id="8" name="Down Arrow 7"/>
          <p:cNvSpPr/>
          <p:nvPr/>
        </p:nvSpPr>
        <p:spPr bwMode="auto">
          <a:xfrm>
            <a:off x="4547501" y="1206044"/>
            <a:ext cx="432048" cy="1142836"/>
          </a:xfrm>
          <a:prstGeom prst="downArrow">
            <a:avLst/>
          </a:prstGeom>
          <a:solidFill>
            <a:srgbClr val="EF11B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
        <p:nvSpPr>
          <p:cNvPr id="9" name="Down Arrow 8"/>
          <p:cNvSpPr/>
          <p:nvPr/>
        </p:nvSpPr>
        <p:spPr bwMode="auto">
          <a:xfrm>
            <a:off x="4547501" y="2832820"/>
            <a:ext cx="432048" cy="1512168"/>
          </a:xfrm>
          <a:prstGeom prst="downArrow">
            <a:avLst/>
          </a:prstGeom>
          <a:solidFill>
            <a:srgbClr val="EF11B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
        <p:nvSpPr>
          <p:cNvPr id="10" name="Left Arrow 9"/>
          <p:cNvSpPr/>
          <p:nvPr/>
        </p:nvSpPr>
        <p:spPr bwMode="auto">
          <a:xfrm>
            <a:off x="6384032" y="476672"/>
            <a:ext cx="978408" cy="484632"/>
          </a:xfrm>
          <a:prstGeom prst="leftArrow">
            <a:avLst/>
          </a:prstGeom>
          <a:solidFill>
            <a:srgbClr val="30E917"/>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
        <p:nvSpPr>
          <p:cNvPr id="11" name="Left Arrow 10"/>
          <p:cNvSpPr/>
          <p:nvPr/>
        </p:nvSpPr>
        <p:spPr bwMode="auto">
          <a:xfrm>
            <a:off x="6045471" y="2263278"/>
            <a:ext cx="978408" cy="484632"/>
          </a:xfrm>
          <a:prstGeom prst="leftArrow">
            <a:avLst/>
          </a:prstGeom>
          <a:solidFill>
            <a:srgbClr val="30E917"/>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
        <p:nvSpPr>
          <p:cNvPr id="12" name="Left Arrow 11"/>
          <p:cNvSpPr/>
          <p:nvPr/>
        </p:nvSpPr>
        <p:spPr bwMode="auto">
          <a:xfrm>
            <a:off x="6384032" y="4422079"/>
            <a:ext cx="978408" cy="484632"/>
          </a:xfrm>
          <a:prstGeom prst="leftArrow">
            <a:avLst/>
          </a:prstGeom>
          <a:solidFill>
            <a:srgbClr val="30E917"/>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7589896" y="509928"/>
            <a:ext cx="2160240" cy="369332"/>
          </a:xfrm>
          <a:prstGeom prst="rect">
            <a:avLst/>
          </a:prstGeom>
          <a:noFill/>
        </p:spPr>
        <p:txBody>
          <a:bodyPr wrap="square" rtlCol="0">
            <a:spAutoFit/>
          </a:bodyPr>
          <a:lstStyle/>
          <a:p>
            <a:r>
              <a:rPr lang="en-US" b="1" dirty="0"/>
              <a:t>Initial State</a:t>
            </a:r>
            <a:endParaRPr lang="en-IN" b="1" dirty="0"/>
          </a:p>
        </p:txBody>
      </p:sp>
      <p:sp>
        <p:nvSpPr>
          <p:cNvPr id="14" name="TextBox 13"/>
          <p:cNvSpPr txBox="1"/>
          <p:nvPr/>
        </p:nvSpPr>
        <p:spPr>
          <a:xfrm>
            <a:off x="7362440" y="2116158"/>
            <a:ext cx="2160240" cy="923330"/>
          </a:xfrm>
          <a:prstGeom prst="rect">
            <a:avLst/>
          </a:prstGeom>
          <a:noFill/>
        </p:spPr>
        <p:txBody>
          <a:bodyPr wrap="square" rtlCol="0">
            <a:spAutoFit/>
          </a:bodyPr>
          <a:lstStyle/>
          <a:p>
            <a:r>
              <a:rPr lang="en-US" b="1" dirty="0"/>
              <a:t>Transaction</a:t>
            </a:r>
          </a:p>
          <a:p>
            <a:r>
              <a:rPr lang="en-US" b="1" dirty="0"/>
              <a:t>Read-</a:t>
            </a:r>
            <a:r>
              <a:rPr lang="en-US" b="1" dirty="0">
                <a:sym typeface="Wingdings" panose="05000000000000000000" pitchFamily="2" charset="2"/>
              </a:rPr>
              <a:t> </a:t>
            </a:r>
            <a:r>
              <a:rPr lang="en-US" b="1" dirty="0" err="1">
                <a:sym typeface="Wingdings" panose="05000000000000000000" pitchFamily="2" charset="2"/>
              </a:rPr>
              <a:t>modifywrite</a:t>
            </a:r>
            <a:endParaRPr lang="en-IN" b="1" dirty="0"/>
          </a:p>
        </p:txBody>
      </p:sp>
      <p:sp>
        <p:nvSpPr>
          <p:cNvPr id="15" name="TextBox 14"/>
          <p:cNvSpPr txBox="1"/>
          <p:nvPr/>
        </p:nvSpPr>
        <p:spPr>
          <a:xfrm>
            <a:off x="7536160" y="4520362"/>
            <a:ext cx="2160240" cy="369332"/>
          </a:xfrm>
          <a:prstGeom prst="rect">
            <a:avLst/>
          </a:prstGeom>
          <a:noFill/>
        </p:spPr>
        <p:txBody>
          <a:bodyPr wrap="square" rtlCol="0">
            <a:spAutoFit/>
          </a:bodyPr>
          <a:lstStyle/>
          <a:p>
            <a:r>
              <a:rPr lang="en-US" b="1" dirty="0"/>
              <a:t>Final</a:t>
            </a:r>
            <a:r>
              <a:rPr lang="en-US" b="1" dirty="0">
                <a:solidFill>
                  <a:srgbClr val="C00000"/>
                </a:solidFill>
              </a:rPr>
              <a:t> </a:t>
            </a:r>
            <a:r>
              <a:rPr lang="en-US" b="1" dirty="0"/>
              <a:t>State</a:t>
            </a:r>
            <a:endParaRPr lang="en-IN" b="1" dirty="0"/>
          </a:p>
        </p:txBody>
      </p:sp>
      <p:sp>
        <p:nvSpPr>
          <p:cNvPr id="16" name="TextBox 15"/>
          <p:cNvSpPr txBox="1"/>
          <p:nvPr/>
        </p:nvSpPr>
        <p:spPr>
          <a:xfrm>
            <a:off x="7968208" y="871573"/>
            <a:ext cx="2160240" cy="369332"/>
          </a:xfrm>
          <a:prstGeom prst="rect">
            <a:avLst/>
          </a:prstGeom>
          <a:noFill/>
        </p:spPr>
        <p:txBody>
          <a:bodyPr wrap="square" rtlCol="0">
            <a:spAutoFit/>
          </a:bodyPr>
          <a:lstStyle/>
          <a:p>
            <a:r>
              <a:rPr lang="en-US" b="1" dirty="0">
                <a:solidFill>
                  <a:srgbClr val="FFFF00"/>
                </a:solidFill>
              </a:rPr>
              <a:t>Consistent State</a:t>
            </a:r>
            <a:endParaRPr lang="en-IN" b="1" dirty="0">
              <a:solidFill>
                <a:srgbClr val="FFFF00"/>
              </a:solidFill>
            </a:endParaRPr>
          </a:p>
        </p:txBody>
      </p:sp>
      <p:sp>
        <p:nvSpPr>
          <p:cNvPr id="17" name="Rectangle 16"/>
          <p:cNvSpPr/>
          <p:nvPr/>
        </p:nvSpPr>
        <p:spPr>
          <a:xfrm>
            <a:off x="7968209" y="5029877"/>
            <a:ext cx="2005677" cy="369332"/>
          </a:xfrm>
          <a:prstGeom prst="rect">
            <a:avLst/>
          </a:prstGeom>
        </p:spPr>
        <p:txBody>
          <a:bodyPr wrap="none">
            <a:spAutoFit/>
          </a:bodyPr>
          <a:lstStyle/>
          <a:p>
            <a:r>
              <a:rPr lang="en-US" b="1" dirty="0">
                <a:solidFill>
                  <a:srgbClr val="FFFF00"/>
                </a:solidFill>
              </a:rPr>
              <a:t>Consistent State</a:t>
            </a:r>
            <a:endParaRPr lang="en-IN" b="1" dirty="0">
              <a:solidFill>
                <a:srgbClr val="FFFF00"/>
              </a:solidFill>
            </a:endParaRPr>
          </a:p>
        </p:txBody>
      </p:sp>
      <p:sp>
        <p:nvSpPr>
          <p:cNvPr id="18" name="TextBox 17"/>
          <p:cNvSpPr txBox="1"/>
          <p:nvPr/>
        </p:nvSpPr>
        <p:spPr>
          <a:xfrm>
            <a:off x="8817452" y="2994583"/>
            <a:ext cx="1410456" cy="646331"/>
          </a:xfrm>
          <a:prstGeom prst="rect">
            <a:avLst/>
          </a:prstGeom>
          <a:noFill/>
        </p:spPr>
        <p:txBody>
          <a:bodyPr wrap="square" rtlCol="0">
            <a:spAutoFit/>
          </a:bodyPr>
          <a:lstStyle/>
          <a:p>
            <a:r>
              <a:rPr lang="en-US" b="1" dirty="0">
                <a:solidFill>
                  <a:srgbClr val="FFFF00"/>
                </a:solidFill>
              </a:rPr>
              <a:t>Modified database</a:t>
            </a:r>
            <a:endParaRPr lang="en-IN" b="1" dirty="0">
              <a:solidFill>
                <a:srgbClr val="FFFF00"/>
              </a:solidFill>
            </a:endParaRPr>
          </a:p>
        </p:txBody>
      </p:sp>
      <p:sp>
        <p:nvSpPr>
          <p:cNvPr id="19" name="Bent Arrow 18"/>
          <p:cNvSpPr/>
          <p:nvPr/>
        </p:nvSpPr>
        <p:spPr bwMode="auto">
          <a:xfrm>
            <a:off x="1974305" y="509928"/>
            <a:ext cx="1811331" cy="1753350"/>
          </a:xfrm>
          <a:prstGeom prst="bentArrow">
            <a:avLst/>
          </a:prstGeom>
          <a:solidFill>
            <a:srgbClr val="FFC0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
        <p:nvSpPr>
          <p:cNvPr id="21" name="Bent Arrow 20"/>
          <p:cNvSpPr/>
          <p:nvPr/>
        </p:nvSpPr>
        <p:spPr bwMode="auto">
          <a:xfrm rot="16200000">
            <a:off x="2226094" y="3681268"/>
            <a:ext cx="1133514" cy="1637093"/>
          </a:xfrm>
          <a:prstGeom prst="bentArrow">
            <a:avLst/>
          </a:prstGeom>
          <a:solidFill>
            <a:srgbClr val="FFC0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fontAlgn="base">
              <a:spcBef>
                <a:spcPct val="0"/>
              </a:spcBef>
              <a:spcAft>
                <a:spcPct val="0"/>
              </a:spcAft>
              <a:buClr>
                <a:srgbClr val="000000"/>
              </a:buClr>
              <a:buSzPct val="100000"/>
            </a:pPr>
            <a:endParaRPr lang="en-IN">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63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circle(in)">
                                      <p:cBhvr>
                                        <p:cTn id="48" dur="20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circle(in)">
                                      <p:cBhvr>
                                        <p:cTn id="53" dur="20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Effect transition="in" filter="fade">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1000" fill="hold"/>
                                        <p:tgtEl>
                                          <p:spTgt spid="6"/>
                                        </p:tgtEl>
                                        <p:attrNameLst>
                                          <p:attrName>ppt_w</p:attrName>
                                        </p:attrNameLst>
                                      </p:cBhvr>
                                      <p:tavLst>
                                        <p:tav tm="0">
                                          <p:val>
                                            <p:fltVal val="0"/>
                                          </p:val>
                                        </p:tav>
                                        <p:tav tm="100000">
                                          <p:val>
                                            <p:strVal val="#ppt_w"/>
                                          </p:val>
                                        </p:tav>
                                      </p:tavLst>
                                    </p:anim>
                                    <p:anim calcmode="lin" valueType="num">
                                      <p:cBhvr>
                                        <p:cTn id="66" dur="1000" fill="hold"/>
                                        <p:tgtEl>
                                          <p:spTgt spid="6"/>
                                        </p:tgtEl>
                                        <p:attrNameLst>
                                          <p:attrName>ppt_h</p:attrName>
                                        </p:attrNameLst>
                                      </p:cBhvr>
                                      <p:tavLst>
                                        <p:tav tm="0">
                                          <p:val>
                                            <p:fltVal val="0"/>
                                          </p:val>
                                        </p:tav>
                                        <p:tav tm="100000">
                                          <p:val>
                                            <p:strVal val="#ppt_h"/>
                                          </p:val>
                                        </p:tav>
                                      </p:tavLst>
                                    </p:anim>
                                    <p:anim calcmode="lin" valueType="num">
                                      <p:cBhvr>
                                        <p:cTn id="67" dur="1000" fill="hold"/>
                                        <p:tgtEl>
                                          <p:spTgt spid="6"/>
                                        </p:tgtEl>
                                        <p:attrNameLst>
                                          <p:attrName>style.rotation</p:attrName>
                                        </p:attrNameLst>
                                      </p:cBhvr>
                                      <p:tavLst>
                                        <p:tav tm="0">
                                          <p:val>
                                            <p:fltVal val="90"/>
                                          </p:val>
                                        </p:tav>
                                        <p:tav tm="100000">
                                          <p:val>
                                            <p:fltVal val="0"/>
                                          </p:val>
                                        </p:tav>
                                      </p:tavLst>
                                    </p:anim>
                                    <p:animEffect transition="in" filter="fade">
                                      <p:cBhvr>
                                        <p:cTn id="68" dur="10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heel(1)">
                                      <p:cBhvr>
                                        <p:cTn id="73" dur="20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1000"/>
                                        <p:tgtEl>
                                          <p:spTgt spid="12"/>
                                        </p:tgtEl>
                                      </p:cBhvr>
                                    </p:animEffect>
                                    <p:anim calcmode="lin" valueType="num">
                                      <p:cBhvr>
                                        <p:cTn id="79" dur="1000" fill="hold"/>
                                        <p:tgtEl>
                                          <p:spTgt spid="12"/>
                                        </p:tgtEl>
                                        <p:attrNameLst>
                                          <p:attrName>ppt_x</p:attrName>
                                        </p:attrNameLst>
                                      </p:cBhvr>
                                      <p:tavLst>
                                        <p:tav tm="0">
                                          <p:val>
                                            <p:strVal val="#ppt_x"/>
                                          </p:val>
                                        </p:tav>
                                        <p:tav tm="100000">
                                          <p:val>
                                            <p:strVal val="#ppt_x"/>
                                          </p:val>
                                        </p:tav>
                                      </p:tavLst>
                                    </p:anim>
                                    <p:anim calcmode="lin" valueType="num">
                                      <p:cBhvr>
                                        <p:cTn id="8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p:cTn id="85" dur="500" fill="hold"/>
                                        <p:tgtEl>
                                          <p:spTgt spid="15"/>
                                        </p:tgtEl>
                                        <p:attrNameLst>
                                          <p:attrName>ppt_w</p:attrName>
                                        </p:attrNameLst>
                                      </p:cBhvr>
                                      <p:tavLst>
                                        <p:tav tm="0">
                                          <p:val>
                                            <p:fltVal val="0"/>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animEffect transition="in" filter="fad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circle(in)">
                                      <p:cBhvr>
                                        <p:cTn id="98" dur="20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fade">
                                      <p:cBhvr>
                                        <p:cTn id="103" dur="1000"/>
                                        <p:tgtEl>
                                          <p:spTgt spid="17"/>
                                        </p:tgtEl>
                                      </p:cBhvr>
                                    </p:animEffect>
                                    <p:anim calcmode="lin" valueType="num">
                                      <p:cBhvr>
                                        <p:cTn id="104" dur="1000" fill="hold"/>
                                        <p:tgtEl>
                                          <p:spTgt spid="17"/>
                                        </p:tgtEl>
                                        <p:attrNameLst>
                                          <p:attrName>ppt_x</p:attrName>
                                        </p:attrNameLst>
                                      </p:cBhvr>
                                      <p:tavLst>
                                        <p:tav tm="0">
                                          <p:val>
                                            <p:strVal val="#ppt_x"/>
                                          </p:val>
                                        </p:tav>
                                        <p:tav tm="100000">
                                          <p:val>
                                            <p:strVal val="#ppt_x"/>
                                          </p:val>
                                        </p:tav>
                                      </p:tavLst>
                                    </p:anim>
                                    <p:anim calcmode="lin" valueType="num">
                                      <p:cBhvr>
                                        <p:cTn id="10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animBg="1"/>
      <p:bldP spid="10" grpId="0" animBg="1"/>
      <p:bldP spid="11" grpId="0" animBg="1"/>
      <p:bldP spid="12" grpId="0" animBg="1"/>
      <p:bldP spid="13" grpId="0"/>
      <p:bldP spid="14" grpId="0"/>
      <p:bldP spid="15" grpId="0"/>
      <p:bldP spid="16" grpId="0"/>
      <p:bldP spid="17" grpId="0"/>
      <p:bldP spid="18" grpId="0"/>
      <p:bldP spid="1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524000" y="107950"/>
            <a:ext cx="8686800" cy="1143000"/>
          </a:xfrm>
        </p:spPr>
        <p:txBody>
          <a:bodyPr vert="horz" lIns="92160" tIns="46080" rIns="92160" bIns="46080" rtlCol="0" anchor="t">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cs typeface="Times New Roman" panose="02020603050405020304" pitchFamily="18" charset="0"/>
              </a:rPr>
              <a:t>Introduction to Transaction Processing (cont.)</a:t>
            </a:r>
          </a:p>
        </p:txBody>
      </p:sp>
      <p:sp>
        <p:nvSpPr>
          <p:cNvPr id="11267" name="Rectangle 2"/>
          <p:cNvSpPr>
            <a:spLocks noGrp="1" noChangeArrowheads="1"/>
          </p:cNvSpPr>
          <p:nvPr>
            <p:ph idx="1"/>
          </p:nvPr>
        </p:nvSpPr>
        <p:spPr>
          <a:xfrm>
            <a:off x="1968500" y="1238250"/>
            <a:ext cx="7772400" cy="4738688"/>
          </a:xfrm>
        </p:spPr>
        <p:txBody>
          <a:bodyPr vert="horz" lIns="90000" tIns="46800" rIns="90000" bIns="46800" rtlCol="0">
            <a:normAutofit lnSpcReduction="10000"/>
          </a:bodyPr>
          <a:lstStyle/>
          <a:p>
            <a:pPr marL="331788" indent="-331788">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800" b="1"/>
              <a:t>Transaction Processing Systems:</a:t>
            </a:r>
            <a:r>
              <a:rPr lang="en-US" sz="2800"/>
              <a:t> Large multi-user database systems supporting thousands of </a:t>
            </a:r>
            <a:r>
              <a:rPr lang="en-US" sz="2800" i="1"/>
              <a:t>concurrent transactions</a:t>
            </a:r>
            <a:r>
              <a:rPr lang="en-US" sz="2800"/>
              <a:t> (user processes) per minute</a:t>
            </a:r>
          </a:p>
          <a:p>
            <a:pPr marL="331788" indent="-331788">
              <a:spcBef>
                <a:spcPts val="7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800" b="1"/>
              <a:t>Two Modes of Concurrency</a:t>
            </a:r>
          </a:p>
          <a:p>
            <a:pPr marL="731838" lvl="1" indent="-274638">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b="1"/>
              <a:t>Interleaved processing</a:t>
            </a:r>
            <a:r>
              <a:rPr lang="en-US" sz="2400"/>
              <a:t>: concurrent execution of processes is interleaved in a single CPU</a:t>
            </a:r>
          </a:p>
          <a:p>
            <a:pPr marL="731838" lvl="1" indent="-274638">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b="1"/>
              <a:t>Parallel processing</a:t>
            </a:r>
            <a:r>
              <a:rPr lang="en-US" sz="2400"/>
              <a:t>: processes are concurrently executed in multiple CPUs (Figure 21.1)</a:t>
            </a:r>
          </a:p>
          <a:p>
            <a:pPr marL="731838" lvl="1" indent="-274638">
              <a:spcBef>
                <a:spcPts val="600"/>
              </a:spcBef>
              <a:buFont typeface="Arial" panose="020B0604020202020204" pitchFamily="34" charset="0"/>
              <a:buChar char="–"/>
              <a:tabLst>
                <a:tab pos="331788"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Lst>
            </a:pPr>
            <a:r>
              <a:rPr lang="en-US" sz="2400"/>
              <a:t>Basic transaction processing theory assumes interleaved concurrency </a:t>
            </a:r>
          </a:p>
        </p:txBody>
      </p:sp>
    </p:spTree>
    <p:extLst>
      <p:ext uri="{BB962C8B-B14F-4D97-AF65-F5344CB8AC3E}">
        <p14:creationId xmlns:p14="http://schemas.microsoft.com/office/powerpoint/2010/main" val="7005078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209</TotalTime>
  <Words>2118</Words>
  <Application>Microsoft Office PowerPoint</Application>
  <PresentationFormat>Widescreen</PresentationFormat>
  <Paragraphs>172</Paragraphs>
  <Slides>38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Century Gothic</vt:lpstr>
      <vt:lpstr>inter-regular</vt:lpstr>
      <vt:lpstr>Palatino</vt:lpstr>
      <vt:lpstr>Times New Roman</vt:lpstr>
      <vt:lpstr>Wingdings</vt:lpstr>
      <vt:lpstr>Wingdings 3</vt:lpstr>
      <vt:lpstr>Wisp</vt:lpstr>
      <vt:lpstr>PowerPoint Presentation</vt:lpstr>
      <vt:lpstr>Outline</vt:lpstr>
      <vt:lpstr>Introduction</vt:lpstr>
      <vt:lpstr>Introduction to Transaction</vt:lpstr>
      <vt:lpstr>Introduction to Transaction Processing</vt:lpstr>
      <vt:lpstr>PowerPoint Presentation</vt:lpstr>
      <vt:lpstr>Introduction to Transaction Processing (cont.)</vt:lpstr>
      <vt:lpstr>PowerPoint Presentation</vt:lpstr>
      <vt:lpstr>Introduction to Transaction Processing (cont.)</vt:lpstr>
      <vt:lpstr>PowerPoint Presentation</vt:lpstr>
      <vt:lpstr>Introduction to Transaction Processing (cont.)</vt:lpstr>
      <vt:lpstr>Transaction Processing Operations</vt:lpstr>
      <vt:lpstr>Transaction Processing Operations(cont.)</vt:lpstr>
      <vt:lpstr>Transaction Notation</vt:lpstr>
      <vt:lpstr>PowerPoint Presentation</vt:lpstr>
      <vt:lpstr>Desirable Properties of Transactions</vt:lpstr>
      <vt:lpstr>PowerPoint Presentation</vt:lpstr>
      <vt:lpstr>Atomicity:</vt:lpstr>
      <vt:lpstr>Isolation: </vt:lpstr>
      <vt:lpstr>Transaction and System Concepts</vt:lpstr>
      <vt:lpstr>PowerPoint Presentation</vt:lpstr>
      <vt:lpstr>Transaction and System Concepts (cont.)</vt:lpstr>
      <vt:lpstr>Transaction and System Concepts (cont.)</vt:lpstr>
      <vt:lpstr>Transaction and System Concepts (cont.)</vt:lpstr>
      <vt:lpstr>Transaction and System Concepts (cont.)</vt:lpstr>
      <vt:lpstr>Transaction and System Concepts (cont.)</vt:lpstr>
      <vt:lpstr>Transaction and System Concepts (cont.)</vt:lpstr>
      <vt:lpstr>Transaction and System Concepts (cont.)</vt:lpstr>
      <vt:lpstr>Transaction and System Concepts (cont.)</vt:lpstr>
      <vt:lpstr>Types of Failures</vt:lpstr>
      <vt:lpstr>Failure Classification in DBMS</vt:lpstr>
      <vt:lpstr>PowerPoint Presentation</vt:lpstr>
      <vt:lpstr>PowerPoint Presentation</vt:lpstr>
      <vt:lpstr>PowerPoint Presentation</vt:lpstr>
      <vt:lpstr>Why recovery is needed</vt:lpstr>
      <vt:lpstr>Why recovery is needed (cont.)</vt:lpstr>
      <vt:lpstr>Why recovery is needed (cont.)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20</cp:revision>
  <dcterms:created xsi:type="dcterms:W3CDTF">2022-03-23T04:44:32Z</dcterms:created>
  <dcterms:modified xsi:type="dcterms:W3CDTF">2023-11-01T12:54:58Z</dcterms:modified>
</cp:coreProperties>
</file>