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32.jpeg" ContentType="image/jpe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6C1A283-2805-4C50-AC40-0921D25742E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6C5EC5-076E-41AB-94AD-006CFFEFF98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72FE0E-E139-41DA-92A4-A6B8AF3897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218895-2385-4F99-A43A-F2938C92F7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1E35E-DD70-4618-8F20-1636C294A1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AAA291-1038-40E5-BD4D-C6E406F87F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29D910-6691-4A3D-ABA3-D5A7F0B835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BC2D15-7215-4C05-B79D-6C01905905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1FC67-E903-4A54-8FF8-DCAB92900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7D1518-6BD1-41F0-99C1-F9079187B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98D02F-1FDE-4E08-B616-69C408B39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779870-C18C-40D2-BC50-8670624B87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91F27B-C67A-4139-B5E4-D015314291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63D5D-719C-48F9-8DAD-D149E03836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923806-C7D2-4FBA-9B89-24BCCE55A5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125366-198B-4FA6-B2C2-DAEC11747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B9704D-F245-4413-A19F-97901C558A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9E1E52-CEF8-4F7D-A445-6C1509EB72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7DB16-38B1-4D95-8A1D-E8A89228F9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E21CC-0DEE-4CC1-A053-38535F05FD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045940-F649-4C56-B2B1-27F7C11E91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E827A-C367-49D7-A630-C0F7500619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11503E-6322-44D7-A640-8AB922EF37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28EFC-D44D-47DA-9EB7-6E521D3D8F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20E04D-9531-4618-B5C2-46BE5AFA25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94687-832C-4B75-80A6-AB1656C4D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92E3B-C080-4F26-9A1D-DA36F17D7B38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AD97E-6925-4946-B2B8-1D01DB581C58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gatevidyalay.com/recoverable-schedules-irrecoverable-schedules-non-serializable-schedules/" TargetMode="External"/><Relationship Id="rId2" Type="http://schemas.openxmlformats.org/officeDocument/2006/relationships/hyperlink" Target="https://www.gatevidyalay.com/cascading-schedule-cascading-rollback-cascadeless-schedule/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262626"/>
                </a:solidFill>
                <a:latin typeface="Century Gothic"/>
              </a:rPr>
              <a:t>Transactions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3600" spc="-1" strike="noStrike" u="sng">
                <a:solidFill>
                  <a:srgbClr val="00b0f0"/>
                </a:solidFill>
                <a:uFillTx/>
                <a:latin typeface="Century Gothic"/>
              </a:rPr>
              <a:t>Schedules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745EAB-A518-4036-A252-A00C8E5F69A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Serial Schedules- Example-01: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1" name="Picture 2" descr="https://www.gatevidyalay.com/wp-content/uploads/2018/05/Serial-Schedules-Example-01.png"/>
          <p:cNvPicPr/>
          <p:nvPr/>
        </p:nvPicPr>
        <p:blipFill>
          <a:blip r:embed="rId1"/>
          <a:stretch/>
        </p:blipFill>
        <p:spPr>
          <a:xfrm>
            <a:off x="7246800" y="1708200"/>
            <a:ext cx="4769280" cy="4746960"/>
          </a:xfrm>
          <a:prstGeom prst="rect">
            <a:avLst/>
          </a:prstGeom>
          <a:ln w="0">
            <a:noFill/>
          </a:ln>
        </p:spPr>
      </p:pic>
      <p:sp>
        <p:nvSpPr>
          <p:cNvPr id="162" name="Rectangle 3"/>
          <p:cNvSpPr/>
          <p:nvPr/>
        </p:nvSpPr>
        <p:spPr>
          <a:xfrm>
            <a:off x="505080" y="1509480"/>
            <a:ext cx="6543360" cy="44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schedule,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two transactions T1 and T2 executing serially one after the other.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Transaction T1 executes first.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T1 completes its execution, transaction T2 executes.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So, this schedule is an example of a </a:t>
            </a:r>
            <a:r>
              <a:rPr b="1" lang="en-US" sz="3200" spc="-1" strike="noStrike">
                <a:solidFill>
                  <a:srgbClr val="ffc000"/>
                </a:solidFill>
                <a:latin typeface="arial"/>
              </a:rPr>
              <a:t>Serial Schedule</a:t>
            </a:r>
            <a:r>
              <a:rPr b="0" lang="en-US" sz="3200" spc="-1" strike="noStrike">
                <a:solidFill>
                  <a:srgbClr val="ffc000"/>
                </a:solidFill>
                <a:latin typeface="arial"/>
              </a:rPr>
              <a:t>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8C85B8-BE26-4581-9927-BEDF99D2245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Serial Schedules- Example-02: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4" name="Picture 2" descr="https://www.gatevidyalay.com/wp-content/uploads/2018/05/Serial-Schedules-Example-02.png"/>
          <p:cNvPicPr/>
          <p:nvPr/>
        </p:nvPicPr>
        <p:blipFill>
          <a:blip r:embed="rId1"/>
          <a:stretch/>
        </p:blipFill>
        <p:spPr>
          <a:xfrm>
            <a:off x="6729840" y="1735560"/>
            <a:ext cx="5177520" cy="476028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3"/>
          <p:cNvSpPr/>
          <p:nvPr/>
        </p:nvSpPr>
        <p:spPr>
          <a:xfrm>
            <a:off x="633960" y="1905120"/>
            <a:ext cx="569268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In this schedule,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There are two transactions T1 and T2 executing serially one after the other.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Transaction T2 executes first.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After T2 completes its execution, transaction T1 executes.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So, this schedule is an example of a Serial Schedule.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F7F58-AD68-46B4-894F-E83B5B4BA2A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347200" y="2829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Non-Serial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865880" y="1400040"/>
            <a:ext cx="8915040" cy="523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In non-serial schedules,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Multiple transactions execute concurrently.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Operations of all the transactions are inter leaved or mixed with each other.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 </a:t>
            </a: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Characteristics-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Non-serial schedules are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NOT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always-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Consistent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Recoverable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Cascadeless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Strict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C12C94-B967-4CF4-B236-4110AC86723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Non-Serial Schedules- Example-01: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9" name="Picture 2" descr="https://www.gatevidyalay.com/wp-content/uploads/2018/05/Non-Serial-Schedules-Example-01.png"/>
          <p:cNvPicPr/>
          <p:nvPr/>
        </p:nvPicPr>
        <p:blipFill>
          <a:blip r:embed="rId1"/>
          <a:stretch/>
        </p:blipFill>
        <p:spPr>
          <a:xfrm>
            <a:off x="7211520" y="1708200"/>
            <a:ext cx="4600080" cy="473328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3"/>
          <p:cNvSpPr/>
          <p:nvPr/>
        </p:nvSpPr>
        <p:spPr>
          <a:xfrm>
            <a:off x="952920" y="1905120"/>
            <a:ext cx="60955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this schedule,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There are two transactions T1 and T2 executing concurrently.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operations of T1 and T2 are interleaved.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So, this schedule is an example of a </a:t>
            </a:r>
            <a:r>
              <a:rPr b="1" lang="en-US" sz="2800" spc="-1" strike="noStrike">
                <a:solidFill>
                  <a:srgbClr val="ffc000"/>
                </a:solidFill>
                <a:latin typeface="arial"/>
              </a:rPr>
              <a:t>Non-Serial Schedule</a:t>
            </a:r>
            <a:r>
              <a:rPr b="0" lang="en-US" sz="2800" spc="-1" strike="noStrike">
                <a:solidFill>
                  <a:srgbClr val="ffc000"/>
                </a:solidFill>
                <a:latin typeface="arial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D39535-7F83-4E78-9DEA-A9E74159919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Non-Serial Schedules- Example-02: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2" name="Picture 2" descr="https://www.gatevidyalay.com/wp-content/uploads/2018/05/Non-Serial-Schedules-Example-02.png"/>
          <p:cNvPicPr/>
          <p:nvPr/>
        </p:nvPicPr>
        <p:blipFill>
          <a:blip r:embed="rId1"/>
          <a:stretch/>
        </p:blipFill>
        <p:spPr>
          <a:xfrm>
            <a:off x="7539120" y="1643400"/>
            <a:ext cx="4409640" cy="464796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3"/>
          <p:cNvSpPr/>
          <p:nvPr/>
        </p:nvSpPr>
        <p:spPr>
          <a:xfrm>
            <a:off x="1096200" y="2343960"/>
            <a:ext cx="630036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In this schedule,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There are two transactions T1 and T2 executing concurrently.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The operations of T1 and T2 are interleaved.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So, this schedule is an example of a </a:t>
            </a:r>
            <a:r>
              <a:rPr b="1" lang="en-US" sz="2800" spc="-1" strike="noStrike">
                <a:solidFill>
                  <a:srgbClr val="00b0f0"/>
                </a:solidFill>
                <a:latin typeface="arial"/>
              </a:rPr>
              <a:t>Non-Serial Schedule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44FD06-CAEB-45B0-B8BD-5668FC18700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74080" y="2145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Finding Number Of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34040" y="1737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Consider there are n number of transactions T1, T2, T3 …. , Tn with N1, N2, N3 …. , Nn number of operations respectively.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Century Gothic"/>
              </a:rPr>
              <a:t>Total Number of Schedules-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Total number of possible schedules (serial + non-serial) is given by-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76" name="Picture 6" descr="https://www.gatevidyalay.com/wp-content/uploads/2018/05/Total-Number-of-Schedules-Formula.png"/>
          <p:cNvPicPr/>
          <p:nvPr/>
        </p:nvPicPr>
        <p:blipFill>
          <a:blip r:embed="rId1"/>
          <a:stretch/>
        </p:blipFill>
        <p:spPr>
          <a:xfrm>
            <a:off x="3399840" y="3996000"/>
            <a:ext cx="5966280" cy="151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8C965E-1466-4B23-957A-35F751E6793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Total Number of Serial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Total number of serial schedules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= Number of different ways of arranging n transactions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= n!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589659-3E2E-40D1-895D-91F860BCD9F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Total Number of Non-Serial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latin typeface="Century Gothic"/>
              </a:rPr>
              <a:t>Total number of non-serial schedules</a:t>
            </a:r>
            <a:endParaRPr b="0" lang="en-US" sz="32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latin typeface="Century Gothic"/>
              </a:rPr>
              <a:t>= Total number of schedules – Total number of serial schedules</a:t>
            </a:r>
            <a:endParaRPr b="0" lang="en-US" sz="32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64E634-FEB1-47DB-953F-4FC35374777C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4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PRACTICE PROBLEM BASED ON FINDING NUMBER OF SCHEDULES-</a:t>
            </a:r>
            <a:br>
              <a:rPr sz="3600"/>
            </a:b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 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637640" y="2133720"/>
            <a:ext cx="9866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Consider there are three transactions with 2, 3, 4 operations respectively, find-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How many total number of schedules are possible?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How many total number of serial schedules are possible?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How many total number of non-serial schedules are possible?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B19F64-A54A-437D-8587-98604B57273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1. 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1. </a:t>
            </a:r>
            <a:r>
              <a:rPr b="1" lang="en-IN" sz="1800" spc="-1" strike="noStrike" u="sng">
                <a:solidFill>
                  <a:srgbClr val="404040"/>
                </a:solidFill>
                <a:uFillTx/>
                <a:latin typeface="Century Gothic"/>
              </a:rPr>
              <a:t>Total Number of Schedules-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85" name="Picture 2" descr="https://www.gatevidyalay.com/wp-content/uploads/2018/05/Number-of-Schedules-Problem-01.png"/>
          <p:cNvPicPr/>
          <p:nvPr/>
        </p:nvPicPr>
        <p:blipFill>
          <a:blip r:embed="rId1"/>
          <a:stretch/>
        </p:blipFill>
        <p:spPr>
          <a:xfrm>
            <a:off x="4031640" y="3604680"/>
            <a:ext cx="7587360" cy="2181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E2B98D-D91F-4414-82DB-6BDEC5B977B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262626"/>
                </a:solidFill>
                <a:latin typeface="Century Gothic"/>
              </a:rPr>
              <a:t>Schedules of Transactions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2047320" y="2133720"/>
            <a:ext cx="9457200" cy="40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5000"/>
          </a:bodyPr>
          <a:p>
            <a:pPr marL="331920" indent="-331920" algn="just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Transaction schedule (or history): 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When transactions are executing concurrently in an interleaved fashion, the </a:t>
            </a:r>
            <a:r>
              <a:rPr b="0" i="1" lang="en-US" sz="2400" spc="-1" strike="noStrike">
                <a:solidFill>
                  <a:srgbClr val="404040"/>
                </a:solidFill>
                <a:latin typeface="Century Gothic"/>
              </a:rPr>
              <a:t>order of execution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of operations from the various transactions forms what is known as a 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transaction 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(or history). 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 algn="just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 algn="just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Figure 21.5 (next slide) shows 4 possible schedules (A, B, C, D) of two transactions T1 and T2: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200" spc="-1" strike="noStrike">
                <a:solidFill>
                  <a:srgbClr val="404040"/>
                </a:solidFill>
                <a:latin typeface="Century Gothic"/>
              </a:rPr>
              <a:t>Order of operations from top to bottom</a:t>
            </a:r>
            <a:endParaRPr b="0" lang="en-US" sz="22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200" spc="-1" strike="noStrike">
                <a:solidFill>
                  <a:srgbClr val="404040"/>
                </a:solidFill>
                <a:latin typeface="Century Gothic"/>
              </a:rPr>
              <a:t>Each schedule includes </a:t>
            </a:r>
            <a:r>
              <a:rPr b="0" i="1" lang="en-US" sz="2200" spc="-1" strike="noStrike">
                <a:solidFill>
                  <a:srgbClr val="404040"/>
                </a:solidFill>
                <a:latin typeface="Century Gothic"/>
              </a:rPr>
              <a:t>same operations</a:t>
            </a:r>
            <a:endParaRPr b="0" lang="en-US" sz="22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200" spc="-1" strike="noStrike">
                <a:solidFill>
                  <a:srgbClr val="404040"/>
                </a:solidFill>
                <a:latin typeface="Century Gothic"/>
              </a:rPr>
              <a:t>Different </a:t>
            </a:r>
            <a:r>
              <a:rPr b="0" i="1" lang="en-US" sz="2200" spc="-1" strike="noStrike">
                <a:solidFill>
                  <a:srgbClr val="404040"/>
                </a:solidFill>
                <a:latin typeface="Century Gothic"/>
              </a:rPr>
              <a:t>order of operations </a:t>
            </a:r>
            <a:r>
              <a:rPr b="0" lang="en-US" sz="2200" spc="-1" strike="noStrike">
                <a:solidFill>
                  <a:srgbClr val="404040"/>
                </a:solidFill>
                <a:latin typeface="Century Gothic"/>
              </a:rPr>
              <a:t>in each schedule</a:t>
            </a:r>
            <a:endParaRPr b="0" lang="en-US" sz="2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F67467-E61C-4999-A120-F2BA8796485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2. 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800" spc="-1" strike="noStrike" u="sng">
                <a:solidFill>
                  <a:srgbClr val="404040"/>
                </a:solidFill>
                <a:uFillTx/>
                <a:latin typeface="Century Gothic"/>
              </a:rPr>
              <a:t>Total Number of Serial Schedules-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Total number of serial schedules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= Number of different ways of arranging 3 transactions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= 3!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= 6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F0F262-DF8E-4BB3-AF5F-E2BCB67F1EC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3. 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Total Number of Non-Serial Schedules-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Total number of non-serial schedules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= Total number of schedules – Total number of serial schedules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= 1260 – 6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= 1254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1D90D5-07F3-43E5-8AA5-79943F2F56E7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40920" y="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A. Serializability in DBMS-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1" name="Picture 2" descr="https://www.gatevidyalay.com/wp-content/uploads/2018/05/Types-of-Schedules-in-DBMS.png"/>
          <p:cNvPicPr/>
          <p:nvPr/>
        </p:nvPicPr>
        <p:blipFill>
          <a:blip r:embed="rId1"/>
          <a:stretch/>
        </p:blipFill>
        <p:spPr>
          <a:xfrm>
            <a:off x="6062040" y="346320"/>
            <a:ext cx="5919840" cy="617688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3"/>
          <p:cNvSpPr/>
          <p:nvPr/>
        </p:nvSpPr>
        <p:spPr>
          <a:xfrm>
            <a:off x="109080" y="1465920"/>
            <a:ext cx="579996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non-serial schedules may lead to inconsistency of the database.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Serializability is a concept that helps to identify which non-serial schedules are correct and will maintain the consistency of the database.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B209A0-0383-4437-BEA0-D9A6E52F4907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302560" y="2523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Serializable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315800" y="1260000"/>
            <a:ext cx="989820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a given non-serial schedule of ‘n’ transactions is equivalent to some serial schedule of ‘n’ transactions, then it is called as a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serializable 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Characteristics-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Serializable schedules behave exactly same as serial schedules.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Thus, serializable schedules are always-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Consistent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Recoverable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fc7752"/>
                </a:solidFill>
                <a:uFillTx/>
                <a:latin typeface="Century Gothic"/>
                <a:hlinkClick r:id="rId2"/>
              </a:rPr>
              <a:t>Casacadeless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Strict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4D55D9-255C-4CEA-9D5B-40973200D668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Types of Serializability-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6" name="Picture 2" descr="https://www.gatevidyalay.com/wp-content/uploads/2018/06/Types-of-Serializability.png"/>
          <p:cNvPicPr/>
          <p:nvPr/>
        </p:nvPicPr>
        <p:blipFill>
          <a:blip r:embed="rId1"/>
          <a:stretch/>
        </p:blipFill>
        <p:spPr>
          <a:xfrm>
            <a:off x="2148120" y="3834000"/>
            <a:ext cx="8869680" cy="2102400"/>
          </a:xfrm>
          <a:prstGeom prst="rect">
            <a:avLst/>
          </a:prstGeom>
          <a:ln w="0">
            <a:noFill/>
          </a:ln>
        </p:spPr>
      </p:pic>
      <p:sp>
        <p:nvSpPr>
          <p:cNvPr id="197" name="Rectangle 3"/>
          <p:cNvSpPr/>
          <p:nvPr/>
        </p:nvSpPr>
        <p:spPr>
          <a:xfrm>
            <a:off x="2868120" y="2029680"/>
            <a:ext cx="5862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Serializability is mainly of two types-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91E19F-B78F-4B76-BE04-738C3697A51A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I. Conflict Serializability-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419480" y="1410120"/>
            <a:ext cx="1057680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a given non-serial schedule can be converted into a serial schedule by swapping its non-conflicting operations, then it is called as a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conflict serializable 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0070c0"/>
                </a:solidFill>
                <a:uFillTx/>
                <a:latin typeface="Century Gothic"/>
              </a:rPr>
              <a:t>Conflicting Operations-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Two operations are called as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conflicting operations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if all the following conditions hold true for them-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en-US" sz="2400" spc="-1" strike="noStrike">
                <a:solidFill>
                  <a:srgbClr val="7b056d"/>
                </a:solidFill>
                <a:latin typeface="Century Gothic"/>
              </a:rPr>
              <a:t>Both the operations belong to different transactions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en-US" sz="2400" spc="-1" strike="noStrike">
                <a:solidFill>
                  <a:srgbClr val="7b056d"/>
                </a:solidFill>
                <a:latin typeface="Century Gothic"/>
              </a:rPr>
              <a:t>Both the operations are on the same data item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en-US" sz="2400" spc="-1" strike="noStrike">
                <a:solidFill>
                  <a:srgbClr val="7b056d"/>
                </a:solidFill>
                <a:latin typeface="Century Gothic"/>
              </a:rPr>
              <a:t>At least one of the two operations is a write operation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36B6C-4F2B-4919-BFE2-41D59B5A9797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Example-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01" name="Picture 2" descr="https://www.gatevidyalay.com/wp-content/uploads/2018/06/Conflicting-Operations-in-DBMS.png"/>
          <p:cNvPicPr/>
          <p:nvPr/>
        </p:nvPicPr>
        <p:blipFill>
          <a:blip r:embed="rId1"/>
          <a:stretch/>
        </p:blipFill>
        <p:spPr>
          <a:xfrm>
            <a:off x="6888240" y="2129760"/>
            <a:ext cx="4615920" cy="3793320"/>
          </a:xfrm>
          <a:prstGeom prst="rect">
            <a:avLst/>
          </a:prstGeom>
          <a:ln w="0">
            <a:noFill/>
          </a:ln>
        </p:spPr>
      </p:pic>
      <p:sp>
        <p:nvSpPr>
          <p:cNvPr id="202" name="Rectangle 3"/>
          <p:cNvSpPr/>
          <p:nvPr/>
        </p:nvSpPr>
        <p:spPr>
          <a:xfrm>
            <a:off x="792360" y="2337480"/>
            <a:ext cx="609552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schedule,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W1 (A) and R2 (A) are called as conflicting operations.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because all the above conditions hold true for them.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4EAF0B-1CDB-4AE1-84BD-CCB3261DD2C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48560" y="1976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a Schedule is Conflict Serializable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770480" y="1478520"/>
            <a:ext cx="10130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Follow the following steps to check whether a given non-serial schedule is conflict serializable or not-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Step-01: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Find and list all the conflicting operations.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Step-02: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Start creating a precedence graph by drawing one node for each transaction.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Step-03: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Draw an edge for each conflict pair such that if X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(V) and Y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j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(V) forms a conflict pair then draw an edge from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to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j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This ensures that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gets executed before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j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9D9927-88FF-41C4-A859-1C5FBF6118B0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Cont… Checking Whether a Schedule is Conflict Serializable Or Not-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Step-04: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if there is any cycle formed in the graph.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is no cycle found, then the schedule is conflict serializable otherwise not.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B7A43D-4819-4C53-9144-C681AC8AA684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279160" y="1875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PRACTICE PROBLEMS BASED ON CONFLICT SERIALIZABILITY-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392120" y="1468440"/>
            <a:ext cx="107996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IN" sz="2400" spc="-1" strike="noStrike" u="sng">
                <a:solidFill>
                  <a:srgbClr val="404040"/>
                </a:solidFill>
                <a:uFillTx/>
                <a:latin typeface="Century Gothic"/>
              </a:rPr>
              <a:t>Problem-01: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whether the given schedule S is conflict serializable or not-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S :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(B) ,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(B) ,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(B)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ffc000"/>
                </a:solidFill>
                <a:uFillTx/>
                <a:latin typeface="Century Gothic"/>
              </a:rPr>
              <a:t>Solution-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Step-01: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List all the conflicting operations and determine the dependency between the transactions-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05D8BC-50A2-49D9-9471-7F9A35390B40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" descr=""/>
          <p:cNvPicPr/>
          <p:nvPr/>
        </p:nvPicPr>
        <p:blipFill>
          <a:blip r:embed="rId1"/>
          <a:stretch/>
        </p:blipFill>
        <p:spPr>
          <a:xfrm>
            <a:off x="4165920" y="223920"/>
            <a:ext cx="7162560" cy="6633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D4940-A345-4D40-BC04-BDF0E43D9D3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Problem-01: Cont…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11" name="Picture 2" descr="https://www.gatevidyalay.com/wp-content/uploads/2018/06/Conflict-Serializability-Problem-01.png"/>
          <p:cNvPicPr/>
          <p:nvPr/>
        </p:nvPicPr>
        <p:blipFill>
          <a:blip r:embed="rId1"/>
          <a:stretch/>
        </p:blipFill>
        <p:spPr>
          <a:xfrm>
            <a:off x="7697160" y="2611800"/>
            <a:ext cx="3829320" cy="282060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3"/>
          <p:cNvSpPr/>
          <p:nvPr/>
        </p:nvSpPr>
        <p:spPr>
          <a:xfrm>
            <a:off x="1369440" y="5126760"/>
            <a:ext cx="6327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Clearly, there exists a cycle in the precedence graph.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Therefore, the given schedule S is not conflict serializable.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B098E6-AE83-4621-B1A2-6388D2680C1A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210680" y="12646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Check whether the given schedule S is conflict serializable and recoverable or not-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15" name="Picture 2" descr="https://www.gatevidyalay.com/wp-content/uploads/2018/06/Conflict-Serializability-Problem-2.png"/>
          <p:cNvPicPr/>
          <p:nvPr/>
        </p:nvPicPr>
        <p:blipFill>
          <a:blip r:embed="rId1"/>
          <a:stretch/>
        </p:blipFill>
        <p:spPr>
          <a:xfrm>
            <a:off x="6068160" y="1905120"/>
            <a:ext cx="6009840" cy="4607640"/>
          </a:xfrm>
          <a:prstGeom prst="rect">
            <a:avLst/>
          </a:prstGeom>
          <a:ln w="0">
            <a:noFill/>
          </a:ln>
        </p:spPr>
      </p:pic>
      <p:sp>
        <p:nvSpPr>
          <p:cNvPr id="216" name="Rectangle 3"/>
          <p:cNvSpPr/>
          <p:nvPr/>
        </p:nvSpPr>
        <p:spPr>
          <a:xfrm>
            <a:off x="1002600" y="2102400"/>
            <a:ext cx="609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303030"/>
                </a:solidFill>
                <a:uFillTx/>
                <a:latin typeface="roboto condensed"/>
              </a:rPr>
              <a:t>Step-01: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List all the conflicting operations and determine the dependency between the transactions-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Rectangle 4"/>
          <p:cNvSpPr/>
          <p:nvPr/>
        </p:nvSpPr>
        <p:spPr>
          <a:xfrm>
            <a:off x="1505880" y="3499920"/>
            <a:ext cx="4102920" cy="30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R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, 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R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, 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, 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, R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3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, R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(X)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1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W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(Y) , R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(Y) (T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2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 → T</a:t>
            </a:r>
            <a:r>
              <a:rPr b="0" lang="fr-FR" sz="2800" spc="-1" strike="noStrike" baseline="-25000">
                <a:solidFill>
                  <a:srgbClr val="303030"/>
                </a:solidFill>
                <a:latin typeface="arial"/>
              </a:rPr>
              <a:t>4</a:t>
            </a:r>
            <a:r>
              <a:rPr b="0" lang="fr-FR" sz="2800" spc="-1" strike="noStrike">
                <a:solidFill>
                  <a:srgbClr val="303030"/>
                </a:solidFill>
                <a:latin typeface="arial"/>
              </a:rPr>
              <a:t>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9B8714-BAD9-45E5-BA3E-840D0C09728A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Cont… Problem-02: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20" name="Picture 2" descr="https://www.gatevidyalay.com/wp-content/uploads/2018/06/Conflict-Serializability-Problem-02-1.png"/>
          <p:cNvPicPr/>
          <p:nvPr/>
        </p:nvPicPr>
        <p:blipFill>
          <a:blip r:embed="rId1"/>
          <a:stretch/>
        </p:blipFill>
        <p:spPr>
          <a:xfrm>
            <a:off x="7866000" y="1605960"/>
            <a:ext cx="4157280" cy="2394000"/>
          </a:xfrm>
          <a:prstGeom prst="rect">
            <a:avLst/>
          </a:prstGeom>
          <a:ln w="0">
            <a:noFill/>
          </a:ln>
        </p:spPr>
      </p:pic>
      <p:sp>
        <p:nvSpPr>
          <p:cNvPr id="221" name="Rectangle 3"/>
          <p:cNvSpPr/>
          <p:nvPr/>
        </p:nvSpPr>
        <p:spPr>
          <a:xfrm>
            <a:off x="2925000" y="4982400"/>
            <a:ext cx="8579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Clearly, there exists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no cycle </a:t>
            </a: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in the precedence graph.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Therefore, the given schedule S is conflict serializable.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D2CBE3-1CC8-4F31-9C84-B60412703855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Recoverable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Conflict serializable schedules are always recoverable.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Therefore, the given schedule S is recoverable.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C05D20-C851-4F7E-B2F5-E26BA270386A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D1EE40-A90C-4A3C-B807-3F439C5471E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https://www.gatevidyalay.com/wp-content/uploads/2018/05/Types-of-Schedules-in-DBMS.png"/>
          <p:cNvPicPr/>
          <p:nvPr/>
        </p:nvPicPr>
        <p:blipFill>
          <a:blip r:embed="rId1"/>
          <a:stretch/>
        </p:blipFill>
        <p:spPr>
          <a:xfrm>
            <a:off x="1951560" y="332640"/>
            <a:ext cx="9347760" cy="6176880"/>
          </a:xfrm>
          <a:prstGeom prst="rect">
            <a:avLst/>
          </a:prstGeom>
          <a:ln w="0">
            <a:noFill/>
          </a:ln>
        </p:spPr>
      </p:pic>
      <p:sp>
        <p:nvSpPr>
          <p:cNvPr id="225" name="TextBox 1"/>
          <p:cNvSpPr/>
          <p:nvPr/>
        </p:nvSpPr>
        <p:spPr>
          <a:xfrm>
            <a:off x="2183760" y="3421440"/>
            <a:ext cx="163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b0f0"/>
                </a:solidFill>
                <a:latin typeface="Century Gothic"/>
              </a:rPr>
              <a:t>done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TextBox 5"/>
          <p:cNvSpPr/>
          <p:nvPr/>
        </p:nvSpPr>
        <p:spPr>
          <a:xfrm>
            <a:off x="7099200" y="3241800"/>
            <a:ext cx="1637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ae028d"/>
                </a:solidFill>
                <a:latin typeface="Century Gothic"/>
              </a:rPr>
              <a:t>Next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4B58B8-1B1F-47F4-BAFE-D96C18F0D829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II. View Serializability-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2340000" y="19828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View Equivalent Schedules-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Consider two schedules S1 and S2 each consisting of two transactions T1 and T2.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Schedules S1 and S2 are called view equivalent if the following three conditions hold true for them-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9" name="Rectangle 3"/>
          <p:cNvSpPr/>
          <p:nvPr/>
        </p:nvSpPr>
        <p:spPr>
          <a:xfrm>
            <a:off x="2106360" y="1264680"/>
            <a:ext cx="99306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If a given schedule is found to be view equivalent to some serial schedule, then it is called as a view serializable schedule.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F32A64-76B4-4A6C-9018-358DA1F8C86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456280" y="11916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View Serializability-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378440" y="1264680"/>
            <a:ext cx="10167120" cy="512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c00000"/>
                </a:solidFill>
                <a:uFillTx/>
                <a:latin typeface="Century Gothic"/>
              </a:rPr>
              <a:t>Condition-01: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For each data item X, if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reads X from the database initially in schedule S1, then in schedule S2 also,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must perform the initial read of X from the database.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c00000"/>
                </a:solidFill>
                <a:uFillTx/>
                <a:latin typeface="Century Gothic"/>
              </a:rPr>
              <a:t>Condition-02: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reads a data item that has been updated by the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in schedule S1, then in schedule S2 also,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must read the same data item that has been updated by the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j.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c00000"/>
                </a:solidFill>
                <a:uFillTx/>
                <a:latin typeface="Century Gothic"/>
              </a:rPr>
              <a:t>Condition-03: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For each data item X, if X has been updated at last by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in schedule S1, then in schedule S2 also, X must be updated at last by transaction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2" name="Rectangle 3"/>
          <p:cNvSpPr/>
          <p:nvPr/>
        </p:nvSpPr>
        <p:spPr>
          <a:xfrm>
            <a:off x="4753800" y="75384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70c0"/>
                </a:solidFill>
                <a:uFillTx/>
                <a:latin typeface="roboto condensed"/>
              </a:rPr>
              <a:t>Thumb Rule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Initial readers must be same for all the data items”.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Rectangle 4"/>
          <p:cNvSpPr/>
          <p:nvPr/>
        </p:nvSpPr>
        <p:spPr>
          <a:xfrm>
            <a:off x="5136120" y="265536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b050"/>
                </a:solidFill>
                <a:uFillTx/>
                <a:latin typeface="roboto condensed"/>
              </a:rPr>
              <a:t>Thumb Rule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Write-read sequence must be same.”.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Rectangle 5"/>
          <p:cNvSpPr/>
          <p:nvPr/>
        </p:nvSpPr>
        <p:spPr>
          <a:xfrm>
            <a:off x="5272200" y="412416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roboto condensed"/>
              </a:rPr>
              <a:t>Thumb Rule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7030a0"/>
                </a:solidFill>
                <a:latin typeface="arial"/>
              </a:rPr>
              <a:t>Final writers must be same for all the data items”.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E66BD5-60E0-46E5-B16E-AE702756E559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8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a Schedule is View Serializable Or Not-</a:t>
            </a:r>
            <a:br>
              <a:rPr sz="3600"/>
            </a:b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 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815120" y="2133720"/>
            <a:ext cx="10167120" cy="21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Method-01: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whether the given schedule is conflict serializable or not.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 given schedule is conflict serializable, then it is surely view serializable. Stop and report your answer.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 given schedule is </a:t>
            </a:r>
            <a:r>
              <a:rPr b="0" lang="en-US" sz="2400" spc="-1" strike="noStrike">
                <a:solidFill>
                  <a:srgbClr val="0070c0"/>
                </a:solidFill>
                <a:latin typeface="Century Gothic"/>
              </a:rPr>
              <a:t>not conflict serializable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, then it </a:t>
            </a:r>
            <a:r>
              <a:rPr b="0" lang="en-US" sz="2400" spc="-1" strike="noStrike">
                <a:solidFill>
                  <a:srgbClr val="00b050"/>
                </a:solidFill>
                <a:latin typeface="Century Gothic"/>
              </a:rPr>
              <a:t>may or may not be view serializable.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Go and check using other methods.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7" name="Rectangle 3"/>
          <p:cNvSpPr/>
          <p:nvPr/>
        </p:nvSpPr>
        <p:spPr>
          <a:xfrm>
            <a:off x="4903920" y="5400000"/>
            <a:ext cx="70783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c00000"/>
                </a:solidFill>
                <a:uFillTx/>
                <a:latin typeface="roboto condensed"/>
              </a:rPr>
              <a:t>Thumb Rules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All conflict serializable schedules are view serializable.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All view serializable schedules may or may not be conflict serializable.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37FBF3-B55D-4FDC-8909-80B8609A5D5C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8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a Schedule is View Serializable Or Not-</a:t>
            </a:r>
            <a:br>
              <a:rPr sz="3600"/>
            </a:b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 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173600" y="1905120"/>
            <a:ext cx="10330560" cy="30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IN" sz="2400" spc="-1" strike="noStrike" u="sng">
                <a:solidFill>
                  <a:srgbClr val="404040"/>
                </a:solidFill>
                <a:uFillTx/>
                <a:latin typeface="Century Gothic"/>
              </a:rPr>
              <a:t>Method-02: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if there exists any blind write operation.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en-US" sz="2400" spc="-1" strike="noStrike">
                <a:solidFill>
                  <a:srgbClr val="00b050"/>
                </a:solidFill>
                <a:latin typeface="Century Gothic"/>
              </a:rPr>
              <a:t>(Writing without reading is called as a blind write).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does not exist any blind write, then the schedule is surely not view serializable. Stop and report your answer.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exists any blind write, then the schedule may or may not be view serializable. Go and check using other methods.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0" name="Rectangle 3"/>
          <p:cNvSpPr/>
          <p:nvPr/>
        </p:nvSpPr>
        <p:spPr>
          <a:xfrm>
            <a:off x="4617360" y="562968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70c0"/>
                </a:solidFill>
                <a:uFillTx/>
                <a:latin typeface="roboto condensed"/>
              </a:rPr>
              <a:t>Thumb Rule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No blind write means not a view serializable schedule.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3DF16E-289C-4675-89A0-5FEF2B8F0B21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52480" y="71280"/>
            <a:ext cx="8148240" cy="107136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89000"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Schedules of Transactions (cont.)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752480" y="1371600"/>
            <a:ext cx="9684000" cy="49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Schedules can also be displayed in more compact notation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Order of operations from left to right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Include only read (r) and write (w) operations, with transaction id (1, 2, …) and item name (X, Y, …)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Can also include other operations such as b (begin), e (end), c (commit), a (abort)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Schedules in Figure 21.5 would be displayed as follows: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Schedule A: r1(X); w1(X); r1(Y); w1(Y); r2(X); w2(x);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Schedule B: r2(X); w2(X); r1(X); w1(X); r1(Y); w1(Y);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Schedule C: r1(X); r2(X); w1(X); r1(Y); w2(X); w1(Y);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1477800" indent="-5634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Times New Roman"/>
              <a:buChar char="–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Schedule D: r1(X); w1(X); r2(X); w2(X); r1(Y); w1(Y);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E6EF32-8DE8-455F-97B6-2DB601A160E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262626"/>
                </a:solidFill>
                <a:latin typeface="Century Gothic"/>
              </a:rPr>
              <a:t>What is Blind Write?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1011636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blind write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is simply when a transaction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writes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without reading. i.e a transaction have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WRITE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(Q), but no READ(Q) before it. So, the transaction is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writing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to the database "blindly" without reading previous value.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there is no read that happens prior to the first write then it is said to be a </a:t>
            </a:r>
            <a:r>
              <a:rPr b="0" i="1" lang="en-US" sz="2000" spc="-1" strike="noStrike">
                <a:solidFill>
                  <a:srgbClr val="404040"/>
                </a:solidFill>
                <a:latin typeface="Century Gothic"/>
              </a:rPr>
              <a:t>blind write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43" name="Picture 2" descr="https://gateoverflow.in/?qa=blob&amp;qa_blobid=11309010116207651539"/>
          <p:cNvPicPr/>
          <p:nvPr/>
        </p:nvPicPr>
        <p:blipFill>
          <a:blip r:embed="rId1"/>
          <a:stretch/>
        </p:blipFill>
        <p:spPr>
          <a:xfrm>
            <a:off x="7200000" y="3240000"/>
            <a:ext cx="3746880" cy="2337120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4"/>
          <p:cNvSpPr/>
          <p:nvPr/>
        </p:nvSpPr>
        <p:spPr>
          <a:xfrm>
            <a:off x="648360" y="3290040"/>
            <a:ext cx="63716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Roboto"/>
              </a:rPr>
              <a:t>W3(X) is a blind write, as there is no read before write [R3(X) before W3(X)]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50"/>
                </a:solidFill>
                <a:latin typeface="Roboto"/>
              </a:rPr>
              <a:t>W2(X) is not a blind write, as a read happens before write [R2(X) before W2(X)]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05B5AD-11C3-4090-9CF8-F04ACBE9939D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608560" y="90000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7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a Schedule is View Serializable Or Not-</a:t>
            </a:r>
            <a:br>
              <a:rPr sz="3600"/>
            </a:b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 </a:t>
            </a:r>
            <a:br>
              <a:rPr sz="3600"/>
            </a:b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Method-03:</a:t>
            </a:r>
            <a:br>
              <a:rPr sz="3600"/>
            </a:b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 </a:t>
            </a:r>
            <a:br>
              <a:rPr sz="2700"/>
            </a:br>
            <a:r>
              <a:rPr b="0" lang="en-US" sz="2700" spc="-1" strike="noStrike">
                <a:solidFill>
                  <a:srgbClr val="262626"/>
                </a:solidFill>
                <a:latin typeface="Century Gothic"/>
              </a:rPr>
              <a:t>In this method, try finding a view equivalent serial schedule.</a:t>
            </a:r>
            <a:br>
              <a:rPr sz="2700"/>
            </a:br>
            <a:r>
              <a:rPr b="0" lang="en-US" sz="2700" spc="-1" strike="noStrike">
                <a:solidFill>
                  <a:srgbClr val="262626"/>
                </a:solidFill>
                <a:latin typeface="Century Gothic"/>
              </a:rPr>
              <a:t>By using the above three conditions, write all the dependencies.</a:t>
            </a:r>
            <a:br>
              <a:rPr sz="2700"/>
            </a:br>
            <a:r>
              <a:rPr b="0" lang="en-US" sz="2700" spc="-1" strike="noStrike">
                <a:solidFill>
                  <a:srgbClr val="262626"/>
                </a:solidFill>
                <a:latin typeface="Century Gothic"/>
              </a:rPr>
              <a:t>Then, draw a graph using those dependencies.</a:t>
            </a:r>
            <a:br>
              <a:rPr sz="2700"/>
            </a:br>
            <a:r>
              <a:rPr b="0" lang="en-US" sz="2700" spc="-1" strike="noStrike">
                <a:solidFill>
                  <a:srgbClr val="262626"/>
                </a:solidFill>
                <a:latin typeface="Century Gothic"/>
              </a:rPr>
              <a:t>If there exists no cycle in the graph, then the schedule is view serializable otherwise not.</a:t>
            </a:r>
            <a:br>
              <a:rPr sz="3600"/>
            </a:br>
            <a:endParaRPr b="0" lang="en-US" sz="27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653F83-36B6-429D-A33B-C730A4EC5C92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706040" y="160200"/>
            <a:ext cx="1037196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PRACTICE PROBLEMS BASED ON VIEW SERIALIZABILITY-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470240" y="13230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IN" sz="1800" spc="-1" strike="noStrike" u="sng">
                <a:solidFill>
                  <a:srgbClr val="404040"/>
                </a:solidFill>
                <a:uFillTx/>
                <a:latin typeface="Century Gothic"/>
              </a:rPr>
              <a:t>Problem-01: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Check whether the given schedule S is view serializable or not-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48" name="Picture 2" descr="https://www.gatevidyalay.com/wp-content/uploads/2018/06/View-Serializability-Problem-01.png"/>
          <p:cNvPicPr/>
          <p:nvPr/>
        </p:nvPicPr>
        <p:blipFill>
          <a:blip r:embed="rId1"/>
          <a:stretch/>
        </p:blipFill>
        <p:spPr>
          <a:xfrm>
            <a:off x="5468760" y="2603880"/>
            <a:ext cx="6124320" cy="4219200"/>
          </a:xfrm>
          <a:prstGeom prst="rect">
            <a:avLst/>
          </a:prstGeom>
          <a:ln w="0">
            <a:noFill/>
          </a:ln>
        </p:spPr>
      </p:pic>
      <p:sp>
        <p:nvSpPr>
          <p:cNvPr id="249" name="Rectangle 3"/>
          <p:cNvSpPr/>
          <p:nvPr/>
        </p:nvSpPr>
        <p:spPr>
          <a:xfrm>
            <a:off x="823320" y="2422440"/>
            <a:ext cx="479520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solidFill>
                  <a:srgbClr val="303030"/>
                </a:solidFill>
                <a:uFillTx/>
                <a:latin typeface="roboto condensed"/>
              </a:rPr>
              <a:t>Solution-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03030"/>
                </a:solidFill>
                <a:latin typeface="arial"/>
              </a:rPr>
              <a:t>We know, if a schedule is conflict serializable, then it is surely view serializable.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03030"/>
                </a:solidFill>
                <a:latin typeface="arial"/>
              </a:rPr>
              <a:t>So, let us check whether the given schedule is conflict serializable or not.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6CD5DD-C3E4-4406-A1E3-86ED1E0D518D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4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Conflict Serializable Or Not- </a:t>
            </a: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Problem-01:</a:t>
            </a:r>
            <a:br>
              <a:rPr sz="3600"/>
            </a:b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947600" y="179244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IN" sz="2400" spc="-1" strike="noStrike" u="sng">
                <a:solidFill>
                  <a:srgbClr val="404040"/>
                </a:solidFill>
                <a:uFillTx/>
                <a:latin typeface="Century Gothic"/>
              </a:rPr>
              <a:t>Step-01: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List all the conflicting operations and determine the dependency between the transactions-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2400" spc="-1" strike="noStrike" baseline="-25000">
                <a:solidFill>
                  <a:srgbClr val="404040"/>
                </a:solidFill>
                <a:latin typeface="Century Gothic"/>
              </a:rPr>
              <a:t>4</a:t>
            </a:r>
            <a:r>
              <a:rPr b="0" lang="en-IN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12A385-B4FF-42EB-8F55-5047233B9739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Problem-01: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54" name="Picture 2" descr="https://www.gatevidyalay.com/wp-content/uploads/2018/06/View-Serializability-Problem-01-Precedence-Graph.png"/>
          <p:cNvPicPr/>
          <p:nvPr/>
        </p:nvPicPr>
        <p:blipFill>
          <a:blip r:embed="rId1"/>
          <a:stretch/>
        </p:blipFill>
        <p:spPr>
          <a:xfrm>
            <a:off x="8180640" y="1768680"/>
            <a:ext cx="3515400" cy="2316240"/>
          </a:xfrm>
          <a:prstGeom prst="rect">
            <a:avLst/>
          </a:prstGeom>
          <a:ln w="0">
            <a:noFill/>
          </a:ln>
        </p:spPr>
      </p:pic>
      <p:sp>
        <p:nvSpPr>
          <p:cNvPr id="255" name="Rectangle 3"/>
          <p:cNvSpPr/>
          <p:nvPr/>
        </p:nvSpPr>
        <p:spPr>
          <a:xfrm>
            <a:off x="2456280" y="4629240"/>
            <a:ext cx="8475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Clearly, there exists no cycle in the precedence graph.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Therefore, the given schedule S is conflict serializable.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Thus, we conclude that the given schedule is also view serializable.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0DCFE4-0E32-432E-A576-6395A69D0802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57" name="Picture 2" descr="https://www.gatevidyalay.com/wp-content/uploads/2018/06/View-Serializability-Problem-02.png"/>
          <p:cNvPicPr/>
          <p:nvPr/>
        </p:nvPicPr>
        <p:blipFill>
          <a:blip r:embed="rId1"/>
          <a:stretch/>
        </p:blipFill>
        <p:spPr>
          <a:xfrm>
            <a:off x="7048800" y="2006640"/>
            <a:ext cx="4962600" cy="3765960"/>
          </a:xfrm>
          <a:prstGeom prst="rect">
            <a:avLst/>
          </a:prstGeom>
          <a:ln w="0">
            <a:noFill/>
          </a:ln>
        </p:spPr>
      </p:pic>
      <p:sp>
        <p:nvSpPr>
          <p:cNvPr id="258" name="Rectangle 3"/>
          <p:cNvSpPr/>
          <p:nvPr/>
        </p:nvSpPr>
        <p:spPr>
          <a:xfrm>
            <a:off x="952920" y="190512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Check whether the given schedule S is view serializable or not-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Rectangle 4"/>
          <p:cNvSpPr/>
          <p:nvPr/>
        </p:nvSpPr>
        <p:spPr>
          <a:xfrm>
            <a:off x="952920" y="3889800"/>
            <a:ext cx="609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303030"/>
                </a:solidFill>
                <a:uFillTx/>
                <a:latin typeface="roboto condensed"/>
              </a:rPr>
              <a:t>Solution-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We know, if a schedule is conflict serializable, then it is surely view serializable.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So, let us check whether the given schedule is conflict serializable or not.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C2E54B-54BA-4161-9FCD-DBBF3B504268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Conflict Serializable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Step-01: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List all the conflicting operations and determine the dependency between the transactions-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IN" sz="18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8EF555-1EEB-4E48-A7A5-7C737FED2925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11480" y="149760"/>
            <a:ext cx="10117440" cy="82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Conflict Serializable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87920" y="14659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64" name="Picture 2" descr="https://www.gatevidyalay.com/wp-content/uploads/2018/06/View-Serializability-Problem-02-Precedence-Graph.png"/>
          <p:cNvPicPr/>
          <p:nvPr/>
        </p:nvPicPr>
        <p:blipFill>
          <a:blip r:embed="rId1"/>
          <a:stretch/>
        </p:blipFill>
        <p:spPr>
          <a:xfrm>
            <a:off x="7314480" y="836280"/>
            <a:ext cx="3332160" cy="2274120"/>
          </a:xfrm>
          <a:prstGeom prst="rect">
            <a:avLst/>
          </a:prstGeom>
          <a:ln w="0">
            <a:noFill/>
          </a:ln>
        </p:spPr>
      </p:pic>
      <p:sp>
        <p:nvSpPr>
          <p:cNvPr id="265" name="Rectangle 3"/>
          <p:cNvSpPr/>
          <p:nvPr/>
        </p:nvSpPr>
        <p:spPr>
          <a:xfrm>
            <a:off x="531720" y="3520800"/>
            <a:ext cx="609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Clearly, there exists a cycle in the precedence graph.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Therefore, the given schedule S is not conflict serializable.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Rectangle 4"/>
          <p:cNvSpPr/>
          <p:nvPr/>
        </p:nvSpPr>
        <p:spPr>
          <a:xfrm>
            <a:off x="187920" y="4951440"/>
            <a:ext cx="6649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Now,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Since, the given schedule S is not conflict serializable, so, it may or may not be view serializable.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To check whether S is view serializable or not, let us use another method.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Let us check for blind writes.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7" name="Picture 2" descr="https://www.gatevidyalay.com/wp-content/uploads/2018/06/View-Serializability-Problem-02.png"/>
          <p:cNvPicPr/>
          <p:nvPr/>
        </p:nvPicPr>
        <p:blipFill>
          <a:blip r:embed="rId2"/>
          <a:stretch/>
        </p:blipFill>
        <p:spPr>
          <a:xfrm>
            <a:off x="7128720" y="3316320"/>
            <a:ext cx="4699440" cy="3565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6B9645-8D6F-4755-8C4F-4E5C02A18C3D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for Blind Writes-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 exists a blind write W</a:t>
            </a:r>
            <a:r>
              <a:rPr b="0" lang="en-US" sz="1800" spc="-1" strike="noStrike" baseline="-25000">
                <a:solidFill>
                  <a:srgbClr val="404040"/>
                </a:solidFill>
                <a:latin typeface="Century Gothic"/>
              </a:rPr>
              <a:t>3 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(A) in the given schedule 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Therefore, the given schedule S may or may not be view serializable.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Now,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 check whether S is view serializable or not, let us use another method.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Let us derive the dependencies and then draw a dependency graph.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BDB029-DA3F-4152-B924-339697DB8D19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747080" y="17028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for Blind Writes-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538280" y="2120040"/>
            <a:ext cx="9120240" cy="387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Drawing a Dependency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T1 firstly reads A and T3 firstly updates 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So, T1 must execute before T3.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Thus, we get the dependency </a:t>
            </a: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T1 → T3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Final updation on A is made by the transaction T1.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So, T1 must execute after all other transactions.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Thus, we get the dependency </a:t>
            </a: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(T2, T3) → T1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 exists no write-read sequence.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72" name="Picture 2" descr="https://www.gatevidyalay.com/wp-content/uploads/2018/06/View-Serializability-Problem-02-Dependency-Graph.png"/>
          <p:cNvPicPr/>
          <p:nvPr/>
        </p:nvPicPr>
        <p:blipFill>
          <a:blip r:embed="rId1"/>
          <a:stretch/>
        </p:blipFill>
        <p:spPr>
          <a:xfrm>
            <a:off x="8840160" y="3581280"/>
            <a:ext cx="3105720" cy="2226600"/>
          </a:xfrm>
          <a:prstGeom prst="rect">
            <a:avLst/>
          </a:prstGeom>
          <a:ln w="0">
            <a:noFill/>
          </a:ln>
        </p:spPr>
      </p:pic>
      <p:sp>
        <p:nvSpPr>
          <p:cNvPr id="273" name="Rectangle 3"/>
          <p:cNvSpPr/>
          <p:nvPr/>
        </p:nvSpPr>
        <p:spPr>
          <a:xfrm>
            <a:off x="5408640" y="5934600"/>
            <a:ext cx="609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030a0"/>
                </a:solidFill>
                <a:latin typeface="arial"/>
              </a:rPr>
              <a:t>Clearly, there exists a cycle in the dependency graph.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030a0"/>
                </a:solidFill>
                <a:latin typeface="arial"/>
              </a:rPr>
              <a:t>Thus, we conclude that the given schedule S is not view serializable.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4" name="Picture 2" descr="https://www.gatevidyalay.com/wp-content/uploads/2018/06/View-Serializability-Problem-02.png"/>
          <p:cNvPicPr/>
          <p:nvPr/>
        </p:nvPicPr>
        <p:blipFill>
          <a:blip r:embed="rId2"/>
          <a:stretch/>
        </p:blipFill>
        <p:spPr>
          <a:xfrm>
            <a:off x="7374240" y="2520"/>
            <a:ext cx="4699440" cy="3565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16C699-C315-4E85-9A86-99045A4AF5CA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81080" y="166680"/>
            <a:ext cx="7772040" cy="143316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Schedules of Transactions (cont.)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752480" y="1700280"/>
            <a:ext cx="9956880" cy="49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Formal definition of a 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(or 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history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 S of n transactions T1, T2, ..., Tn 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An ordering of all the operations of the transactions subject to the constraint that, for each transaction Ti that participates in S, the operations of Ti in S must appear </a:t>
            </a:r>
            <a:r>
              <a:rPr b="0" i="1" lang="en-US" sz="2400" spc="-1" strike="noStrike">
                <a:solidFill>
                  <a:srgbClr val="404040"/>
                </a:solidFill>
                <a:latin typeface="Century Gothic"/>
              </a:rPr>
              <a:t>in the same order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in which they occur in Ti.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00000"/>
                </a:solidFill>
                <a:latin typeface="Century Gothic"/>
              </a:rPr>
              <a:t>Note: </a:t>
            </a:r>
            <a:r>
              <a:rPr b="0" lang="en-US" sz="2400" spc="-1" strike="noStrike">
                <a:solidFill>
                  <a:srgbClr val="7030a0"/>
                </a:solidFill>
                <a:latin typeface="Century Gothic"/>
              </a:rPr>
              <a:t>Operations from other transactions </a:t>
            </a:r>
            <a:r>
              <a:rPr b="1" lang="en-US" sz="2400" spc="-1" strike="noStrike">
                <a:solidFill>
                  <a:srgbClr val="7030a0"/>
                </a:solidFill>
                <a:latin typeface="Century Gothic"/>
              </a:rPr>
              <a:t>Tj</a:t>
            </a:r>
            <a:r>
              <a:rPr b="0" lang="en-US" sz="2400" spc="-1" strike="noStrike">
                <a:solidFill>
                  <a:srgbClr val="7030a0"/>
                </a:solidFill>
                <a:latin typeface="Century Gothic"/>
              </a:rPr>
              <a:t> </a:t>
            </a:r>
            <a:r>
              <a:rPr b="0" lang="en-US" sz="2400" spc="-1" strike="noStrike" u="sng">
                <a:solidFill>
                  <a:srgbClr val="7030a0"/>
                </a:solidFill>
                <a:uFillTx/>
                <a:latin typeface="Century Gothic"/>
              </a:rPr>
              <a:t>can be interleaved</a:t>
            </a:r>
            <a:r>
              <a:rPr b="0" lang="en-US" sz="2400" spc="-1" strike="noStrike">
                <a:solidFill>
                  <a:srgbClr val="7030a0"/>
                </a:solidFill>
                <a:latin typeface="Century Gothic"/>
              </a:rPr>
              <a:t> with the operations of </a:t>
            </a:r>
            <a:r>
              <a:rPr b="1" lang="en-US" sz="2400" spc="-1" strike="noStrike">
                <a:solidFill>
                  <a:srgbClr val="7030a0"/>
                </a:solidFill>
                <a:latin typeface="Century Gothic"/>
              </a:rPr>
              <a:t>Ti</a:t>
            </a:r>
            <a:r>
              <a:rPr b="0" lang="en-US" sz="2400" spc="-1" strike="noStrike">
                <a:solidFill>
                  <a:srgbClr val="7030a0"/>
                </a:solidFill>
                <a:latin typeface="Century Gothic"/>
              </a:rPr>
              <a:t> in S. 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5351E0-45E0-49B0-AA4C-68691CF9CE7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Problem-03: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19640" y="14785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Check whether the given schedule S is view serializable or not-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77" name="Picture 2" descr="https://www.gatevidyalay.com/wp-content/uploads/2018/06/View-Serializability-Problem-03.png"/>
          <p:cNvPicPr/>
          <p:nvPr/>
        </p:nvPicPr>
        <p:blipFill>
          <a:blip r:embed="rId1"/>
          <a:stretch/>
        </p:blipFill>
        <p:spPr>
          <a:xfrm>
            <a:off x="5677560" y="2047320"/>
            <a:ext cx="6002280" cy="4810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FAD299-55A3-4FCB-8EF0-F85A73BCEACD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We know, if a schedule is conflict serializable, then it is surely view serializable.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So, let us check whether the given schedule is conflict serializable or not.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741C7E-3262-41EE-AE95-85ABB5BD38C1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Conflict Serializable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Step-01: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List all the conflicting operations and determine the dependency between the transactions-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(B)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(B) (T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558893-0919-4A6C-9011-FB893AF5319D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2589120" y="545760"/>
            <a:ext cx="8915040" cy="536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Clearly, there exists a cycle in the precedence graph.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Therefore, the given schedule S is not conflict serializable.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83" name="Picture 4" descr="https://www.gatevidyalay.com/wp-content/uploads/2018/06/View-Serializability-Problem-03-Precedence-Graph.png"/>
          <p:cNvPicPr/>
          <p:nvPr/>
        </p:nvPicPr>
        <p:blipFill>
          <a:blip r:embed="rId1"/>
          <a:stretch/>
        </p:blipFill>
        <p:spPr>
          <a:xfrm>
            <a:off x="8235000" y="3228480"/>
            <a:ext cx="3476880" cy="1875240"/>
          </a:xfrm>
          <a:prstGeom prst="rect">
            <a:avLst/>
          </a:prstGeom>
          <a:ln w="0">
            <a:noFill/>
          </a:ln>
        </p:spPr>
      </p:pic>
      <p:sp>
        <p:nvSpPr>
          <p:cNvPr id="284" name="Rectangle 5"/>
          <p:cNvSpPr/>
          <p:nvPr/>
        </p:nvSpPr>
        <p:spPr>
          <a:xfrm>
            <a:off x="1931400" y="4227120"/>
            <a:ext cx="609552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Now,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Since, the given schedule S is not conflict serializable, so, it may or may not be view serializable.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To check whether S is view serializable or not, let us use another method.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Let us check for blind writes.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4638BF-5388-405E-87F4-A9F5DDA4BEFB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for Blind Writes-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There exists no blind write in the given schedule 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Therefore, it is surely not view serializable.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Alternatively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You could directly declare that the given schedule S is not view serializable.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This is because there exists no blind write in the schedule.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You need not check for conflict serializability.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85FD01-15CB-4F00-B553-B11701FAFC19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Problem-04: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whether the given schedule S is view serializable or not. If yes, then give the serial schedule.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S :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4C73D-4293-454D-816F-CAFA25465772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Solution-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 simplicity and better understanding, we can represent the given schedule pictorially as-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91" name="Picture 2" descr="https://www.gatevidyalay.com/wp-content/uploads/2018/06/View-Serializability-Problem-04.png"/>
          <p:cNvPicPr/>
          <p:nvPr/>
        </p:nvPicPr>
        <p:blipFill>
          <a:blip r:embed="rId1"/>
          <a:stretch/>
        </p:blipFill>
        <p:spPr>
          <a:xfrm>
            <a:off x="7369920" y="2916000"/>
            <a:ext cx="4134600" cy="3223440"/>
          </a:xfrm>
          <a:prstGeom prst="rect">
            <a:avLst/>
          </a:prstGeom>
          <a:ln w="0">
            <a:noFill/>
          </a:ln>
        </p:spPr>
      </p:pic>
      <p:sp>
        <p:nvSpPr>
          <p:cNvPr id="292" name="Rectangle 4"/>
          <p:cNvSpPr/>
          <p:nvPr/>
        </p:nvSpPr>
        <p:spPr>
          <a:xfrm>
            <a:off x="1311480" y="4825080"/>
            <a:ext cx="609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We know, if a schedule is conflict serializable, then it is surely view serializable.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So, let us check whether the given schedule is conflict serializable or not.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9DD4A0-FB91-471D-B689-75DF512ABF10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Whether S is Conflict Serializable Or Not-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2439000" y="1669680"/>
            <a:ext cx="8915040" cy="518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 u="sng">
                <a:solidFill>
                  <a:srgbClr val="404040"/>
                </a:solidFill>
                <a:uFillTx/>
                <a:latin typeface="Century Gothic"/>
              </a:rPr>
              <a:t>Step-01: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List all the conflicting operations and determine the dependency between the transactions-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(A) (T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→ T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Century Gothic"/>
              </a:rPr>
              <a:t>3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CEC6D6-1B75-4C75-BA21-26D099727B36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2193480" y="2026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entury Gothic"/>
              </a:rPr>
              <a:t>Step-02: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Draw the precedence graph-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96" name="Picture 2" descr="https://www.gatevidyalay.com/wp-content/uploads/2018/06/View-Serializability-Problem-04-Precedence-Graph.png"/>
          <p:cNvPicPr/>
          <p:nvPr/>
        </p:nvPicPr>
        <p:blipFill>
          <a:blip r:embed="rId1"/>
          <a:stretch/>
        </p:blipFill>
        <p:spPr>
          <a:xfrm>
            <a:off x="6615000" y="787680"/>
            <a:ext cx="3883680" cy="2302920"/>
          </a:xfrm>
          <a:prstGeom prst="rect">
            <a:avLst/>
          </a:prstGeom>
          <a:ln w="0">
            <a:noFill/>
          </a:ln>
        </p:spPr>
      </p:pic>
      <p:sp>
        <p:nvSpPr>
          <p:cNvPr id="297" name="Rectangle 4"/>
          <p:cNvSpPr/>
          <p:nvPr/>
        </p:nvSpPr>
        <p:spPr>
          <a:xfrm>
            <a:off x="1906200" y="3676320"/>
            <a:ext cx="98575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Clearly, there exists a cycle in the precedence graph.</a:t>
            </a:r>
            <a:endParaRPr b="0" lang="en-IN" sz="20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Therefore, the given schedule S is not conflict serializable.</a:t>
            </a:r>
            <a:endParaRPr b="0" lang="en-IN" sz="2000" spc="-1" strike="noStrike">
              <a:latin typeface="Arial"/>
            </a:endParaRPr>
          </a:p>
          <a:p>
            <a:pPr indent="-34308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Now,</a:t>
            </a:r>
            <a:endParaRPr b="0" lang="en-IN" sz="2000" spc="-1" strike="noStrike">
              <a:latin typeface="Arial"/>
            </a:endParaRPr>
          </a:p>
          <a:p>
            <a:pPr indent="-34308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Since, the given schedule S is not conflict serializable, so, it may or may not be view serializable.</a:t>
            </a:r>
            <a:endParaRPr b="0" lang="en-IN" sz="2000" spc="-1" strike="noStrike">
              <a:latin typeface="Arial"/>
            </a:endParaRPr>
          </a:p>
          <a:p>
            <a:pPr indent="-34308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To check whether S is view serializable or not, let us use another method.</a:t>
            </a:r>
            <a:endParaRPr b="0" lang="en-IN" sz="2000" spc="-1" strike="noStrike">
              <a:latin typeface="Arial"/>
            </a:endParaRPr>
          </a:p>
          <a:p>
            <a:pPr indent="-34308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Let us check for blind writes.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9B851D-2B50-48CC-8897-32EBE982F870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Checking for Blind Writes-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732960" y="1396800"/>
            <a:ext cx="689580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There exists a blind write W</a:t>
            </a:r>
            <a:r>
              <a:rPr b="1" lang="en-US" sz="2400" spc="-1" strike="noStrike" baseline="-25000">
                <a:solidFill>
                  <a:srgbClr val="404040"/>
                </a:solidFill>
                <a:latin typeface="Century Gothic"/>
              </a:rPr>
              <a:t>2 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(A) in the given schedule 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Therefore, the given schedule S may or may not be view serializable.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Now,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To check whether S is view serializable or not, let us use another method.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Let us derive the dependencies and then draw a dependency graph.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00" name="Picture 2" descr="https://www.gatevidyalay.com/wp-content/uploads/2018/06/View-Serializability-Problem-04.png"/>
          <p:cNvPicPr/>
          <p:nvPr/>
        </p:nvPicPr>
        <p:blipFill>
          <a:blip r:embed="rId1"/>
          <a:stretch/>
        </p:blipFill>
        <p:spPr>
          <a:xfrm>
            <a:off x="7874640" y="3393720"/>
            <a:ext cx="4134600" cy="3223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6A628-07FD-4E72-8010-E00E46F680FB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86652A-6818-4800-BFEB-58B341BCCEF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Drawing a Dependency Graph-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22640" y="3080520"/>
            <a:ext cx="883008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T1 firstly reads A and T2 firstly updates A.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So, T1 must execute before T2.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Thus, we get the dependency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T1 → T2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Final updation on A is made by the transaction T3.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So, T3 must execute after all other transactions.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Thus, we get the dependency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(T1, T2) → T3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From write-read sequence, we get the dependency 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T2 → T3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03" name="Picture 2" descr="https://www.gatevidyalay.com/wp-content/uploads/2018/06/View-Serializability-Problem-04.png"/>
          <p:cNvPicPr/>
          <p:nvPr/>
        </p:nvPicPr>
        <p:blipFill>
          <a:blip r:embed="rId1"/>
          <a:stretch/>
        </p:blipFill>
        <p:spPr>
          <a:xfrm>
            <a:off x="7874640" y="1264680"/>
            <a:ext cx="4134600" cy="3223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0447AE-9B69-4612-8E51-2DA9137916C6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2316240" y="4140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Now, let us draw a dependency graph using these dependencies-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05" name="Picture 2" descr="https://www.gatevidyalay.com/wp-content/uploads/2018/06/View-Serializability-Problem-04-Dependency-Graph.png"/>
          <p:cNvPicPr/>
          <p:nvPr/>
        </p:nvPicPr>
        <p:blipFill>
          <a:blip r:embed="rId1"/>
          <a:stretch/>
        </p:blipFill>
        <p:spPr>
          <a:xfrm>
            <a:off x="6987600" y="1164240"/>
            <a:ext cx="4425480" cy="2779560"/>
          </a:xfrm>
          <a:prstGeom prst="rect">
            <a:avLst/>
          </a:prstGeom>
          <a:ln w="0">
            <a:noFill/>
          </a:ln>
        </p:spPr>
      </p:pic>
      <p:sp>
        <p:nvSpPr>
          <p:cNvPr id="306" name="Rectangle 4"/>
          <p:cNvSpPr/>
          <p:nvPr/>
        </p:nvSpPr>
        <p:spPr>
          <a:xfrm>
            <a:off x="1986120" y="4312800"/>
            <a:ext cx="865872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Clearly, there exists no cycle in the dependency graph.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Therefore, the given schedule S is view serializable.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The serialization order T1 → T2 → T3.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 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56CBDC-DBAA-4FE6-9D81-950507175A9E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449720" y="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Next:</a:t>
            </a:r>
            <a:br>
              <a:rPr sz="3600"/>
            </a:br>
            <a:r>
              <a:rPr b="0" lang="en-US" sz="3600" spc="-1" strike="noStrike">
                <a:solidFill>
                  <a:srgbClr val="00b0f0"/>
                </a:solidFill>
                <a:latin typeface="Century Gothic"/>
              </a:rPr>
              <a:t>Non-Serializable Schedules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8" name="Picture 2" descr="https://www.gatevidyalay.com/wp-content/uploads/2018/05/Types-of-Schedules-in-DBMS.png"/>
          <p:cNvPicPr/>
          <p:nvPr/>
        </p:nvPicPr>
        <p:blipFill>
          <a:blip r:embed="rId1"/>
          <a:stretch/>
        </p:blipFill>
        <p:spPr>
          <a:xfrm>
            <a:off x="3390120" y="1280880"/>
            <a:ext cx="7691400" cy="5406120"/>
          </a:xfrm>
          <a:prstGeom prst="rect">
            <a:avLst/>
          </a:prstGeom>
          <a:ln w="0">
            <a:noFill/>
          </a:ln>
        </p:spPr>
      </p:pic>
      <p:sp>
        <p:nvSpPr>
          <p:cNvPr id="309" name="Oval Callout 3"/>
          <p:cNvSpPr/>
          <p:nvPr/>
        </p:nvSpPr>
        <p:spPr>
          <a:xfrm>
            <a:off x="8830080" y="1651320"/>
            <a:ext cx="2469960" cy="1432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Next Topic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95B7C6-567D-4047-8C1C-B26F88EF310A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" descr=""/>
          <p:cNvPicPr/>
          <p:nvPr/>
        </p:nvPicPr>
        <p:blipFill>
          <a:blip r:embed="rId1"/>
          <a:stretch/>
        </p:blipFill>
        <p:spPr>
          <a:xfrm>
            <a:off x="3641040" y="2001960"/>
            <a:ext cx="6553440" cy="262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18B33D-B53C-4ECD-AB17-A900BD0DF26B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981080" y="46080"/>
            <a:ext cx="7772040" cy="120456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Schedules of Transactions (cont.)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738440" y="1459080"/>
            <a:ext cx="10053000" cy="49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For n transactions T1, T2, ..., Tn, where each Ti has mi read and write operations, the number of possible schedules is (! is </a:t>
            </a:r>
            <a:r>
              <a:rPr b="0" i="1" lang="en-US" sz="2400" spc="-1" strike="noStrike">
                <a:solidFill>
                  <a:srgbClr val="404040"/>
                </a:solidFill>
                <a:latin typeface="Century Gothic"/>
              </a:rPr>
              <a:t>factorial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 function):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 algn="ctr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(m1 + m2 + … + mn)! / ( (m1)! * (m2)! * … * (mn)! 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Generally very large number of possible schedules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Some schedules are easy to recover from after a failure, while others are not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Some schedules produce correct results, while others produce incorrect results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31920" indent="-331920">
              <a:lnSpc>
                <a:spcPct val="90000"/>
              </a:lnSpc>
              <a:spcBef>
                <a:spcPts val="601"/>
              </a:spcBef>
              <a:buClr>
                <a:srgbClr val="a53010"/>
              </a:buClr>
              <a:buFont typeface="Arial"/>
              <a:buChar char="•"/>
              <a:tabLst>
                <a:tab algn="l" pos="331920"/>
                <a:tab algn="l" pos="444600"/>
                <a:tab algn="l" pos="901800"/>
                <a:tab algn="l" pos="1359000"/>
                <a:tab algn="l" pos="1816200"/>
                <a:tab algn="l" pos="2273400"/>
                <a:tab algn="l" pos="2730600"/>
                <a:tab algn="l" pos="3187800"/>
                <a:tab algn="l" pos="3645000"/>
                <a:tab algn="l" pos="4102200"/>
                <a:tab algn="l" pos="4559400"/>
                <a:tab algn="l" pos="5016600"/>
                <a:tab algn="l" pos="5473800"/>
                <a:tab algn="l" pos="5931000"/>
                <a:tab algn="l" pos="6388200"/>
                <a:tab algn="l" pos="6845400"/>
                <a:tab algn="l" pos="7302600"/>
                <a:tab algn="l" pos="7759800"/>
                <a:tab algn="l" pos="8217000"/>
                <a:tab algn="l" pos="8674200"/>
                <a:tab algn="l" pos="9131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Rest of chapter characterizes schedules by classifying them based on ease of recovery (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recoverability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 and correctness (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serializability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260F14-E5D9-43B1-9638-A0901FD085C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74560" y="200880"/>
            <a:ext cx="8911440" cy="94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Types of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7" name="Picture 2" descr="https://www.gatevidyalay.com/wp-content/uploads/2018/05/Types-of-Schedules-in-DBMS.png"/>
          <p:cNvPicPr/>
          <p:nvPr/>
        </p:nvPicPr>
        <p:blipFill>
          <a:blip r:embed="rId1"/>
          <a:stretch/>
        </p:blipFill>
        <p:spPr>
          <a:xfrm>
            <a:off x="1910520" y="905760"/>
            <a:ext cx="9375120" cy="5829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72D7A7-C776-44F3-A612-475A8D5C10C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70280" y="265680"/>
            <a:ext cx="8911440" cy="93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262626"/>
                </a:solidFill>
                <a:uFillTx/>
                <a:latin typeface="Century Gothic"/>
              </a:rPr>
              <a:t>Serial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10680" y="1478520"/>
            <a:ext cx="10757880" cy="523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1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4400" spc="-1" strike="noStrike">
                <a:solidFill>
                  <a:srgbClr val="404040"/>
                </a:solidFill>
                <a:latin typeface="Century Gothic"/>
              </a:rPr>
              <a:t>In serial schedules,</a:t>
            </a:r>
            <a:endParaRPr b="0" lang="en-US" sz="4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4400" spc="-1" strike="noStrike">
                <a:solidFill>
                  <a:srgbClr val="404040"/>
                </a:solidFill>
                <a:latin typeface="Century Gothic"/>
              </a:rPr>
              <a:t>All the transactions execute serially one after the other.</a:t>
            </a:r>
            <a:endParaRPr b="0" lang="en-US" sz="4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4400" spc="-1" strike="noStrike">
                <a:solidFill>
                  <a:srgbClr val="404040"/>
                </a:solidFill>
                <a:latin typeface="Century Gothic"/>
              </a:rPr>
              <a:t>When one transaction executes, no other transaction is allowed to execute.</a:t>
            </a:r>
            <a:endParaRPr b="0" lang="en-US" sz="4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600" spc="-1" strike="noStrike" u="sng">
                <a:solidFill>
                  <a:srgbClr val="ffc000"/>
                </a:solidFill>
                <a:uFillTx/>
                <a:latin typeface="Century Gothic"/>
              </a:rPr>
              <a:t>Characteristics-</a:t>
            </a:r>
            <a:endParaRPr b="0" lang="en-US" sz="4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Serial schedules are always-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Consistent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Recoverable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Cascadeless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5100" spc="-1" strike="noStrike">
                <a:solidFill>
                  <a:srgbClr val="404040"/>
                </a:solidFill>
                <a:latin typeface="Century Gothic"/>
              </a:rPr>
              <a:t>Strict</a:t>
            </a: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51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53AB91-8487-4AB4-86AD-2B05BDD77E0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497</TotalTime>
  <Application>LibreOffice/7.3.7.2$Linux_X86_64 LibreOffice_project/30$Build-2</Application>
  <AppVersion>15.0000</AppVersion>
  <Words>1973</Words>
  <Paragraphs>445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2022-03-24T14:12:58Z</dcterms:created>
  <dc:creator>Microsoft account</dc:creator>
  <dc:description/>
  <dc:language>en-IN</dc:language>
  <cp:lastModifiedBy/>
  <dcterms:modified xsi:type="dcterms:W3CDTF">2023-11-24T05:35:31Z</dcterms:modified>
  <cp:revision>67</cp:revision>
  <dc:subject/>
  <dc:title>Transactions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62</vt:i4>
  </property>
</Properties>
</file>