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4.jpeg" ContentType="image/jpe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8EAC7AC-9826-4987-A33A-14D941230F5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AA41FF-CD45-4A09-BDFA-320E77C56CA7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DAEF1-A4EB-4DF2-8445-21E31A823B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55708-E7E0-41CD-93D9-DCEB1D292C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9AA627-733D-47B8-A812-4B37CE5DD3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93A40-6DEA-4EA2-9B45-A58A2EA635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AE0219-0C6E-4ECF-81B1-2632905740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EEBBC2-2EE5-42FC-9531-E8FEA3339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710EB7-3F65-4C8F-9662-398BD5E9C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B11C79-F393-4356-9814-96DCB4517B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C3F22C-5CE2-445A-B9F6-2F390BCFC6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9B747A-7BBC-454D-8062-DE6E87DB15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05CD45-A059-4C79-90BD-E4CEEC76D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352308-2C2E-4A00-9CE8-4BEA86965F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729475-8DCA-4671-B7E5-37690B6D7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1ADB31-D11E-4680-9519-260AECB2E7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E651ED-1653-452D-9F36-21EBD65B2A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4D28EF-377B-410D-B1A6-D1A399D664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A8934-A378-456A-AABB-E0F71C64B4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532E4-6E25-42E2-8DCE-5F34D53E99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6D2D7-A29A-43EF-A4EC-1375D2F1C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601E75-36E1-472F-BA85-631DEE4114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CC3278-F445-4BC0-AFFD-49A5A9741F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2409ED-F3F9-43BF-A8F4-943F262C5F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98B38F-9A08-4D9E-8F75-74038FCE59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55ECA7-519D-4331-BA05-C959E30BDA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0" name="Freeform 6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PlaceHolder 4"/>
          <p:cNvSpPr>
            <a:spLocks noGrp="1"/>
          </p:cNvSpPr>
          <p:nvPr>
            <p:ph type="sldNum" idx="3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83147-8797-4F83-B89D-F8A1DF0E94E2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8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900" spc="-1" strike="noStrike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8b8b8b"/>
                </a:solidFill>
                <a:latin typeface="Century Gothic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5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3A2E6D-81E0-450C-9A6A-9D185D8BAE70}" type="slidenum">
              <a:rPr b="0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178dbb"/>
                </a:solidFill>
                <a:latin typeface="Century Gothic"/>
              </a:rPr>
              <a:t>Transactions</a:t>
            </a:r>
            <a:endParaRPr b="0" lang="en-US" sz="5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3600" spc="-1" strike="noStrike" u="sng">
                <a:solidFill>
                  <a:srgbClr val="00b0f0"/>
                </a:solidFill>
                <a:uFillTx/>
                <a:latin typeface="Century Gothic"/>
              </a:rPr>
              <a:t>Non-Serializable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0"/>
          </p:nvPr>
        </p:nvSpPr>
        <p:spPr>
          <a:xfrm>
            <a:off x="531720" y="452952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en-IN" sz="2000" spc="-1" strike="noStrike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37A0D-2340-4923-8F0C-D4AC334B0BA1}" type="slidenum">
              <a:rPr b="1" lang="en-IN" sz="2000" spc="-1" strike="noStrike">
                <a:solidFill>
                  <a:srgbClr val="feffff"/>
                </a:solidFill>
                <a:latin typeface="Century Gothic"/>
              </a:rPr>
              <a:t>&lt;number&gt;</a:t>
            </a:fld>
            <a:endParaRPr b="0" lang="en-IN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1083960" y="1497960"/>
            <a:ext cx="11007720" cy="505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Case-01: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the commit operation of the transaction performing the dirty read occurs before the commit or abort operation of the transaction which updated the value, then the schedule is irrecoverable.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Case-02: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the commit operation of the transaction performing the dirty read is delayed till the commit or abort operation of the transaction which updated the value, then the schedule is recoverable.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Thumb Rule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No dirty read means a recoverable schedule.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E21C93-2704-404C-9150-3747059F4E4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i="1" lang="en-US" sz="2800" spc="-1" strike="noStrike">
                <a:solidFill>
                  <a:srgbClr val="bf1698"/>
                </a:solidFill>
                <a:latin typeface="Century Gothic"/>
              </a:rPr>
              <a:t>We have discussed-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i="1" lang="en-US" sz="2800" spc="-1" strike="noStrike">
                <a:solidFill>
                  <a:srgbClr val="bf1698"/>
                </a:solidFill>
                <a:latin typeface="Century Gothic"/>
              </a:rPr>
              <a:t>Non-serial schedules which are not serializable are called as non-serializable schedules.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i="1" lang="en-US" sz="2800" spc="-1" strike="noStrike">
                <a:solidFill>
                  <a:srgbClr val="bf1698"/>
                </a:solidFill>
                <a:latin typeface="Century Gothic"/>
              </a:rPr>
              <a:t>Non-serializable schedules may be recoverable or irrecoverable.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F5A2FA-DEB8-4846-B0A8-BCDCCE4560C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Recoverable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IN" sz="2800" spc="-1" strike="noStrike">
                <a:solidFill>
                  <a:srgbClr val="404040"/>
                </a:solidFill>
                <a:latin typeface="Century Gothic"/>
              </a:rPr>
              <a:t>If in a schedule,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A transaction performs a dirty read operation from an uncommitted transaction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And its commit operation is delayed till the uncommitted transaction either commits or roll backs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then such a schedule is called as a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Recoverable Schedule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5A9BD1-482A-4956-97D1-123A904529D9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Types of Recoverable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2384640" y="156024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 recoverable schedule may be any one of these kinds-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80" name="Picture 2" descr="https://www.gatevidyalay.com/wp-content/uploads/2018/06/Types-of-Recoverable-Schedules-1.png"/>
          <p:cNvPicPr/>
          <p:nvPr/>
        </p:nvPicPr>
        <p:blipFill>
          <a:blip r:embed="rId1"/>
          <a:stretch/>
        </p:blipFill>
        <p:spPr>
          <a:xfrm>
            <a:off x="2384640" y="3336840"/>
            <a:ext cx="8881560" cy="2937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600237-693A-4645-8B18-BADFEB88D78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Cascading Schedule-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446840" y="1690560"/>
            <a:ext cx="1012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If in a schedule, failure of one transaction causes several other dependent transactions to rollback or abort, then such a schedule is called as a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Cascading Schedule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 or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Cascading Rollback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 or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Cascading Abort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It simply leads to the wastage of CPU time.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018F38-9713-4673-B92D-ED220CB9656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2" descr="https://www.gatevidyalay.com/wp-content/uploads/2018/06/Cascading-Schedule-Cascading-Rollback-Cascading-Abort-1.png"/>
          <p:cNvPicPr/>
          <p:nvPr/>
        </p:nvPicPr>
        <p:blipFill>
          <a:blip r:embed="rId1"/>
          <a:stretch/>
        </p:blipFill>
        <p:spPr>
          <a:xfrm>
            <a:off x="5599440" y="514080"/>
            <a:ext cx="6478560" cy="4866120"/>
          </a:xfrm>
          <a:prstGeom prst="rect">
            <a:avLst/>
          </a:prstGeom>
          <a:ln w="0">
            <a:noFill/>
          </a:ln>
        </p:spPr>
      </p:pic>
      <p:sp>
        <p:nvSpPr>
          <p:cNvPr id="184" name="Rectangle 3"/>
          <p:cNvSpPr/>
          <p:nvPr/>
        </p:nvSpPr>
        <p:spPr>
          <a:xfrm>
            <a:off x="331920" y="1235160"/>
            <a:ext cx="60955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Here,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Transaction T2 depends on transaction T1.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Transaction T3 depends on transaction T2.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Transaction T4 depends on transaction T3.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In this schedule,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The failure of transaction T1 causes the transaction T2 to rollback.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The rollback of transaction T2 causes the transaction T3 to rollback.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The rollback of transaction T3 causes the transaction T4 to rollback.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Such a rollback is called as a </a:t>
            </a:r>
            <a:r>
              <a:rPr b="1" lang="en-US" sz="1800" spc="-1" strike="noStrike">
                <a:solidFill>
                  <a:srgbClr val="303030"/>
                </a:solidFill>
                <a:latin typeface="arial"/>
              </a:rPr>
              <a:t>Cascading Rollback</a:t>
            </a: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Rectangle 5"/>
          <p:cNvSpPr/>
          <p:nvPr/>
        </p:nvSpPr>
        <p:spPr>
          <a:xfrm>
            <a:off x="1792440" y="5380560"/>
            <a:ext cx="609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00b050"/>
                </a:solidFill>
                <a:uFillTx/>
                <a:latin typeface="roboto condensed"/>
              </a:rPr>
              <a:t>NOTE-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b050"/>
                </a:solidFill>
                <a:latin typeface="arial"/>
              </a:rPr>
              <a:t>If the transactions T2, T3 and T4 would have committed before the failure of transaction T1, then the schedule would have been irrecoverable.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2A4EAA-420F-45BA-B9DF-D5B98F92F45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Cascadeless Schedule-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in a schedule, a transaction is not allowed to read a data item until the last transaction that has written it is committed or aborted, then such a schedule is called as a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Cascadeless 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In other words,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Cascadeless schedule allows only committed read operations.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Therefore, it avoids cascading roll back and thus saves CPU time.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3A0A0C-9E5A-427C-AB7D-103D50C47F6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Example-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89" name="Picture 2" descr="https://www.gatevidyalay.com/wp-content/uploads/2018/06/Cascadeless-Schedule-1.png"/>
          <p:cNvPicPr/>
          <p:nvPr/>
        </p:nvPicPr>
        <p:blipFill>
          <a:blip r:embed="rId1"/>
          <a:stretch/>
        </p:blipFill>
        <p:spPr>
          <a:xfrm>
            <a:off x="6147000" y="823320"/>
            <a:ext cx="5862600" cy="586260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4"/>
          <p:cNvSpPr/>
          <p:nvPr/>
        </p:nvSpPr>
        <p:spPr>
          <a:xfrm>
            <a:off x="700560" y="3891240"/>
            <a:ext cx="609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 u="sng">
                <a:solidFill>
                  <a:srgbClr val="303030"/>
                </a:solidFill>
                <a:uFillTx/>
                <a:latin typeface="roboto condensed"/>
              </a:rPr>
              <a:t>NOTE-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Cascadeless schedule allows only committed read operations.</a:t>
            </a:r>
            <a:endParaRPr b="0" lang="en-IN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However, it allows uncommitted write operations.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A11435-308B-4020-9706-9A3483A54DD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Example-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2" name="Picture 2" descr="https://www.gatevidyalay.com/wp-content/uploads/2018/06/Cascadeless-Schedule-Uncommitted-Write-Operation-1.png"/>
          <p:cNvPicPr/>
          <p:nvPr/>
        </p:nvPicPr>
        <p:blipFill>
          <a:blip r:embed="rId1"/>
          <a:stretch/>
        </p:blipFill>
        <p:spPr>
          <a:xfrm>
            <a:off x="3138840" y="1522080"/>
            <a:ext cx="6303240" cy="3451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92B69D-0C26-4189-8B57-4F1DF76C4B5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Strict Schedule-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988640" y="1546920"/>
            <a:ext cx="992556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If in a schedule, a transaction is neither allowed to read nor write a data item until the last transaction that has written it is committed or aborted, then such a schedule is called as a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Strict Schedule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In other words,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Strict schedule allows only committed read and write operations.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Clearly, strict schedule implements more restrictions than cascadeless schedule.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59FB53-C04D-4CD2-AE52-6C6C09FB718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9720" y="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178dbb"/>
                </a:solidFill>
                <a:latin typeface="Century Gothic"/>
              </a:rPr>
              <a:t>Next:</a:t>
            </a:r>
            <a:br>
              <a:rPr sz="3600"/>
            </a:br>
            <a:r>
              <a:rPr b="0" lang="en-US" sz="3600" spc="-1" strike="noStrike">
                <a:solidFill>
                  <a:srgbClr val="00b0f0"/>
                </a:solidFill>
                <a:latin typeface="Times New Roman"/>
              </a:rPr>
              <a:t>Non-Serializable Schedules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48" name="Picture 2" descr="https://www.gatevidyalay.com/wp-content/uploads/2018/05/Types-of-Schedules-in-DBMS.png"/>
          <p:cNvPicPr/>
          <p:nvPr/>
        </p:nvPicPr>
        <p:blipFill>
          <a:blip r:embed="rId1"/>
          <a:stretch/>
        </p:blipFill>
        <p:spPr>
          <a:xfrm>
            <a:off x="3390120" y="1280880"/>
            <a:ext cx="7691400" cy="5406120"/>
          </a:xfrm>
          <a:prstGeom prst="rect">
            <a:avLst/>
          </a:prstGeom>
          <a:ln w="0">
            <a:noFill/>
          </a:ln>
        </p:spPr>
      </p:pic>
      <p:sp>
        <p:nvSpPr>
          <p:cNvPr id="149" name="Up Arrow 3"/>
          <p:cNvSpPr/>
          <p:nvPr/>
        </p:nvSpPr>
        <p:spPr>
          <a:xfrm rot="11975400">
            <a:off x="9172800" y="1011960"/>
            <a:ext cx="1210680" cy="21495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53535"/>
          </a:solidFill>
          <a:ln cap="rnd">
            <a:solidFill>
              <a:srgbClr val="2727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Right Arrow 4"/>
          <p:cNvSpPr/>
          <p:nvPr/>
        </p:nvSpPr>
        <p:spPr>
          <a:xfrm>
            <a:off x="5431680" y="5445360"/>
            <a:ext cx="1145880" cy="28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cap="rnd">
            <a:solidFill>
              <a:srgbClr val="2727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eft Arrow 5"/>
          <p:cNvSpPr/>
          <p:nvPr/>
        </p:nvSpPr>
        <p:spPr>
          <a:xfrm>
            <a:off x="11081880" y="5349960"/>
            <a:ext cx="982440" cy="4089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cap="rnd">
            <a:solidFill>
              <a:srgbClr val="2727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Oval 6"/>
          <p:cNvSpPr/>
          <p:nvPr/>
        </p:nvSpPr>
        <p:spPr>
          <a:xfrm>
            <a:off x="6578280" y="5186160"/>
            <a:ext cx="1514520" cy="668520"/>
          </a:xfrm>
          <a:prstGeom prst="ellipse">
            <a:avLst/>
          </a:prstGeom>
          <a:noFill/>
          <a:ln cap="rnd">
            <a:solidFill>
              <a:srgbClr val="2727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Oval 8"/>
          <p:cNvSpPr/>
          <p:nvPr/>
        </p:nvSpPr>
        <p:spPr>
          <a:xfrm>
            <a:off x="9021240" y="5220360"/>
            <a:ext cx="2060280" cy="634320"/>
          </a:xfrm>
          <a:prstGeom prst="ellipse">
            <a:avLst/>
          </a:prstGeom>
          <a:noFill/>
          <a:ln cap="rnd">
            <a:solidFill>
              <a:srgbClr val="27272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C0B63C-A43F-42C0-A1E6-D081B12AC77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y-sin(pi*$)/3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9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27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fmla="y-sin(pi*$)/81"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28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Example-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196" name="Picture 2" descr="https://www.gatevidyalay.com/wp-content/uploads/2018/06/Strict-Schedule-Example.png"/>
          <p:cNvPicPr/>
          <p:nvPr/>
        </p:nvPicPr>
        <p:blipFill>
          <a:blip r:embed="rId1"/>
          <a:stretch/>
        </p:blipFill>
        <p:spPr>
          <a:xfrm>
            <a:off x="2677320" y="1486080"/>
            <a:ext cx="6848280" cy="4741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9B7AA7-C3BC-4715-A389-E9D250F706F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Points to Remember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589120" y="17694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Strict schedules are more strict than cascadeless schedules.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All strict schedules are cascadeless schedules.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All cascadeless schedules are not strict schedules.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99" name="Picture 2" descr="https://www.gatevidyalay.com/wp-content/uploads/2018/06/Cascadeless-and-Strict-Schedule.png"/>
          <p:cNvPicPr/>
          <p:nvPr/>
        </p:nvPicPr>
        <p:blipFill>
          <a:blip r:embed="rId1"/>
          <a:stretch/>
        </p:blipFill>
        <p:spPr>
          <a:xfrm>
            <a:off x="4550040" y="3194280"/>
            <a:ext cx="6695280" cy="3621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1754F7-B066-4F68-83A2-EA74BC5C8D5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Equivalence of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In DBMS, schedules may have the following three different kinds of equivalence relations among them-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02" name="Picture 2" descr="https://www.gatevidyalay.com/wp-content/uploads/2018/06/Equivalence-of-Schedules.png"/>
          <p:cNvPicPr/>
          <p:nvPr/>
        </p:nvPicPr>
        <p:blipFill>
          <a:blip r:embed="rId1"/>
          <a:stretch/>
        </p:blipFill>
        <p:spPr>
          <a:xfrm>
            <a:off x="4236120" y="2976480"/>
            <a:ext cx="7509240" cy="2277360"/>
          </a:xfrm>
          <a:prstGeom prst="rect">
            <a:avLst/>
          </a:prstGeom>
          <a:ln w="0">
            <a:noFill/>
          </a:ln>
        </p:spPr>
      </p:pic>
      <p:sp>
        <p:nvSpPr>
          <p:cNvPr id="203" name="Rectangle 3"/>
          <p:cNvSpPr/>
          <p:nvPr/>
        </p:nvSpPr>
        <p:spPr>
          <a:xfrm>
            <a:off x="642240" y="3090240"/>
            <a:ext cx="60955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7030a0"/>
              </a:buClr>
              <a:buFont typeface="Century Gothic"/>
              <a:buAutoNum type="arabicPeriod"/>
            </a:pPr>
            <a:r>
              <a:rPr b="0" lang="en-US" sz="2800" spc="-1" strike="noStrike">
                <a:solidFill>
                  <a:srgbClr val="7030a0"/>
                </a:solidFill>
                <a:latin typeface="arial"/>
              </a:rPr>
              <a:t>Result Equivalence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Century Gothic"/>
              <a:buAutoNum type="arabicPeriod"/>
            </a:pPr>
            <a:r>
              <a:rPr b="0" lang="en-US" sz="2800" spc="-1" strike="noStrike">
                <a:solidFill>
                  <a:srgbClr val="7030a0"/>
                </a:solidFill>
                <a:latin typeface="arial"/>
              </a:rPr>
              <a:t>Conflict Equivalence</a:t>
            </a:r>
            <a:endParaRPr b="0" lang="en-IN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Century Gothic"/>
              <a:buAutoNum type="arabicPeriod"/>
            </a:pPr>
            <a:r>
              <a:rPr b="0" lang="en-US" sz="2800" spc="-1" strike="noStrike">
                <a:solidFill>
                  <a:srgbClr val="7030a0"/>
                </a:solidFill>
                <a:latin typeface="arial"/>
              </a:rPr>
              <a:t>View Equivalence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E5B8D5-35CE-42B9-A79F-3515EDE8A9A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1. Result Equivalent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2439000" y="1905120"/>
            <a:ext cx="962532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If any two schedules generate the same result after their execution, then they are called as result equivalent schedules.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This equivalence relation is considered of least significance.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This is because some schedules might produce same results for some set of values and different results for some other set of values.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F106A5-FB0E-41F2-9256-B22691F09065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2. Conflict Equivalent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2589120" y="209268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If any two schedules satisfy the following two conditions, then they are called as conflict equivalent schedules-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The set of transactions present in both the schedules is same.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The order of pairs of conflicting operations of both the schedules is same.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A0CCF7-8A00-4FB2-AF3C-F4E1662A9F1D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3. View Equivalent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Already discussed.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296D60-DF9C-4F19-A824-9369FBB6F79A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178dbb"/>
                </a:solidFill>
                <a:uFillTx/>
                <a:latin typeface="Century Gothic"/>
              </a:rPr>
              <a:t>PRACTICE PROBLEMS BASED ON EQUIVALENCE OF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474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1800" spc="-1" strike="noStrike" u="sng">
                <a:solidFill>
                  <a:srgbClr val="c00000"/>
                </a:solidFill>
                <a:uFillTx/>
                <a:latin typeface="Century Gothic"/>
              </a:rPr>
              <a:t>Problem-01: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c00000"/>
                </a:solidFill>
                <a:latin typeface="Century Gothic"/>
              </a:rPr>
              <a:t>Are the following three schedules result equivalent?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12" name="Picture 2" descr="https://www.gatevidyalay.com/wp-content/uploads/2018/06/Equivalence-of-Schedules-Problem-01.png"/>
          <p:cNvPicPr/>
          <p:nvPr/>
        </p:nvPicPr>
        <p:blipFill>
          <a:blip r:embed="rId1"/>
          <a:stretch/>
        </p:blipFill>
        <p:spPr>
          <a:xfrm>
            <a:off x="4172040" y="1905120"/>
            <a:ext cx="7473240" cy="4733640"/>
          </a:xfrm>
          <a:prstGeom prst="rect">
            <a:avLst/>
          </a:prstGeom>
          <a:ln w="0">
            <a:noFill/>
          </a:ln>
        </p:spPr>
      </p:pic>
      <p:sp>
        <p:nvSpPr>
          <p:cNvPr id="213" name="TextBox 4"/>
          <p:cNvSpPr/>
          <p:nvPr/>
        </p:nvSpPr>
        <p:spPr>
          <a:xfrm>
            <a:off x="1801440" y="3933000"/>
            <a:ext cx="33433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bf1698"/>
                </a:solidFill>
                <a:latin typeface="Times New Roman"/>
              </a:rPr>
              <a:t>Assume: 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bf1698"/>
                </a:solidFill>
                <a:latin typeface="Times New Roman"/>
              </a:rPr>
              <a:t>X=2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bf1698"/>
                </a:solidFill>
                <a:latin typeface="Times New Roman"/>
              </a:rPr>
              <a:t>Y=5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400733-5D50-4228-9A4F-10B345332BAC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534320" y="938520"/>
            <a:ext cx="10515240" cy="56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 check whether the given schedules are result equivalent or not,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We will consider some arbitrary values of X and Y.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Then, we will compare the results produced by each schedule.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Those schedules which produce the same results will be result equivalent.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Let X = 2 and Y = 5.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On substituting these values, the results produced by each schedule are-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Results by Schedule S1-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X = 21 and Y = 10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Results by Schedule S2-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X = 21 and Y = 10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Results by Schedule S3-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X = 11 and Y = 10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Clearly, the results produced by schedules S1 and S2 are same.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Thus, we conclude that S1 and S2 are result equivalent schedules.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5CB1C9-CF4A-4927-81C0-D94A96778BBF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Problem-02: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217" name="Picture 2" descr="https://www.gatevidyalay.com/wp-content/uploads/2018/06/Equivalence-of-Schedules-Problem-02.png"/>
          <p:cNvPicPr/>
          <p:nvPr/>
        </p:nvPicPr>
        <p:blipFill>
          <a:blip r:embed="rId1"/>
          <a:stretch/>
        </p:blipFill>
        <p:spPr>
          <a:xfrm>
            <a:off x="5991120" y="1510920"/>
            <a:ext cx="5895720" cy="4534920"/>
          </a:xfrm>
          <a:prstGeom prst="rect">
            <a:avLst/>
          </a:prstGeom>
          <a:ln w="0">
            <a:noFill/>
          </a:ln>
        </p:spPr>
      </p:pic>
      <p:sp>
        <p:nvSpPr>
          <p:cNvPr id="218" name="Rectangle 3"/>
          <p:cNvSpPr/>
          <p:nvPr/>
        </p:nvSpPr>
        <p:spPr>
          <a:xfrm>
            <a:off x="580680" y="2651760"/>
            <a:ext cx="537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303030"/>
                </a:solidFill>
                <a:latin typeface="arial"/>
              </a:rPr>
              <a:t>Are the following two schedules conflict equivalent?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380244-6297-408B-866A-0F2967B63D57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To check whether the given schedules are conflict equivalent or not,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We will write their order of pairs of conflicting operations.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Then, we will compare the order of both the schedules.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If both the schedules are found to have the same order, then they will be conflict equivalent.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3BB9E9-5CCF-45C9-9C43-17768DDE159D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178dbb"/>
                </a:solidFill>
                <a:uFillTx/>
                <a:latin typeface="Century Gothic"/>
              </a:rPr>
              <a:t>B. </a:t>
            </a: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Non-Serializable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2452680" y="17622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 non-serial schedule which is not serializable is called as a non-serializable schedule.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 non-serializable schedule is not guaranteed to produce the same effect as produced by some serial schedule on any consistent database.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2913840" y="4570200"/>
            <a:ext cx="82656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303030"/>
                </a:solidFill>
                <a:uFillTx/>
                <a:latin typeface="roboto condensed"/>
              </a:rPr>
              <a:t>Characteristics-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 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Non-serializable schedules-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may or may not be consistent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may or may not be recoverable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C8823E-236D-4020-B730-4D6C73D551B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56600" y="0"/>
            <a:ext cx="10515240" cy="753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Solution-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76520" y="610920"/>
            <a:ext cx="10515240" cy="574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For schedule S1-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The required order is-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US" sz="2000" spc="-1" strike="noStrike" u="sng">
                <a:solidFill>
                  <a:srgbClr val="404040"/>
                </a:solidFill>
                <a:uFillTx/>
                <a:latin typeface="Century Gothic"/>
              </a:rPr>
              <a:t>For schedule S2-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The required order is-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R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1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 , W</a:t>
            </a:r>
            <a:r>
              <a:rPr b="0" lang="en-US" sz="2000" spc="-1" strike="noStrike" baseline="-25000">
                <a:solidFill>
                  <a:srgbClr val="404040"/>
                </a:solidFill>
                <a:latin typeface="Century Gothic"/>
              </a:rPr>
              <a:t>2</a:t>
            </a: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(A)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ff0000"/>
                </a:solidFill>
                <a:latin typeface="Century Gothic"/>
              </a:rPr>
              <a:t>Clearly, both the given schedules have the same order.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ff0000"/>
                </a:solidFill>
                <a:latin typeface="Century Gothic"/>
              </a:rPr>
              <a:t>Thus, we conclude that S1 and S2 are conflict equivalent schedules.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223" name="Picture 2" descr="https://www.gatevidyalay.com/wp-content/uploads/2018/06/Equivalence-of-Schedules-Problem-02.png"/>
          <p:cNvPicPr/>
          <p:nvPr/>
        </p:nvPicPr>
        <p:blipFill>
          <a:blip r:embed="rId1"/>
          <a:stretch/>
        </p:blipFill>
        <p:spPr>
          <a:xfrm>
            <a:off x="5963760" y="787680"/>
            <a:ext cx="5895720" cy="4534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FDE464-BA86-4A36-8FBD-444D9C70A3A3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3466440" y="1932120"/>
            <a:ext cx="6728040" cy="2691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8E9B94-84BF-404A-8B0D-53672D2F08BE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Irrecoverable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20000" y="21600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If in a schedule,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A transaction performs a dirty read operation from an uncommitted transaction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And commits before the transaction from which it has read the value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then such a schedule is known as an </a:t>
            </a:r>
            <a:r>
              <a:rPr b="1" lang="en-US" sz="2800" spc="-1" strike="noStrike">
                <a:solidFill>
                  <a:srgbClr val="404040"/>
                </a:solidFill>
                <a:latin typeface="Century Gothic"/>
              </a:rPr>
              <a:t>Irrecoverable Schedule</a:t>
            </a:r>
            <a:r>
              <a:rPr b="0" lang="en-US" sz="28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BE3466-8753-40E1-9F40-2F296E45AFE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Example-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080000" y="-234000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Consider the following schedule-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61" name="Picture 2" descr="https://www.gatevidyalay.com/wp-content/uploads/2018/06/Irrecoverable-Schedule-Example.png"/>
          <p:cNvPicPr/>
          <p:nvPr/>
        </p:nvPicPr>
        <p:blipFill>
          <a:blip r:embed="rId1"/>
          <a:stretch/>
        </p:blipFill>
        <p:spPr>
          <a:xfrm>
            <a:off x="7018920" y="315720"/>
            <a:ext cx="5172840" cy="4141080"/>
          </a:xfrm>
          <a:prstGeom prst="rect">
            <a:avLst/>
          </a:prstGeom>
          <a:ln w="0">
            <a:noFill/>
          </a:ln>
        </p:spPr>
      </p:pic>
      <p:sp>
        <p:nvSpPr>
          <p:cNvPr id="162" name="Rectangle 3"/>
          <p:cNvSpPr/>
          <p:nvPr/>
        </p:nvSpPr>
        <p:spPr>
          <a:xfrm>
            <a:off x="1525320" y="4457520"/>
            <a:ext cx="9978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arial"/>
              </a:rPr>
              <a:t>T2 performs a dirty read operation.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arial"/>
              </a:rPr>
              <a:t>T2 commits before T1.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arial"/>
              </a:rPr>
              <a:t>T1 fails later and roll backs.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arial"/>
              </a:rPr>
              <a:t>The value that T2 read now stands to be incorrect.</a:t>
            </a:r>
            <a:endParaRPr b="0" lang="en-IN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arial"/>
              </a:rPr>
              <a:t>T2 can not recover since it has already committed.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5D74BA-8FCA-44A7-9588-B0662D15929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608560" y="18000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Recoverable Schedules-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473840" y="1264680"/>
            <a:ext cx="10467360" cy="538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in a schedule,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 transaction performs a dirty read operation from an uncommitted transaction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And its commit operation is delayed till the uncommitted transaction either commits or roll backs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then such a schedule is known as a </a:t>
            </a:r>
            <a:r>
              <a:rPr b="1" lang="en-US" sz="2400" spc="-1" strike="noStrike">
                <a:solidFill>
                  <a:srgbClr val="404040"/>
                </a:solidFill>
                <a:latin typeface="Century Gothic"/>
              </a:rPr>
              <a:t>Recoverable Schedule</a:t>
            </a: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 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Here,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The commit operation of the transaction that performs the dirty read is delayed.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This ensures that it still has a chance to recover if the uncommitted transaction fails later.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29BA44-8F33-433E-AF6B-84614C984A0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Example-</a:t>
            </a: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442880" y="146016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IN" sz="1800" spc="-1" strike="noStrike">
                <a:solidFill>
                  <a:srgbClr val="404040"/>
                </a:solidFill>
                <a:latin typeface="Century Gothic"/>
              </a:rPr>
              <a:t>Consider the following schedule-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167" name="Picture 2" descr="https://www.gatevidyalay.com/wp-content/uploads/2018/06/Recoverable-Schedule-Example.png"/>
          <p:cNvPicPr/>
          <p:nvPr/>
        </p:nvPicPr>
        <p:blipFill>
          <a:blip r:embed="rId1"/>
          <a:stretch/>
        </p:blipFill>
        <p:spPr>
          <a:xfrm>
            <a:off x="6823800" y="792720"/>
            <a:ext cx="5126040" cy="411084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3"/>
          <p:cNvSpPr/>
          <p:nvPr/>
        </p:nvSpPr>
        <p:spPr>
          <a:xfrm>
            <a:off x="1442880" y="4232520"/>
            <a:ext cx="102938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Here,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T2 performs a dirty read operation.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The commit operation of T2 is delayed till T1 commits or roll backs.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T1 commits later.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T2 is now allowed to commit.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30303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303030"/>
                </a:solidFill>
                <a:latin typeface="arial"/>
              </a:rPr>
              <a:t>In case, T1 would have failed, T2 has a chance to recover by rolling back.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E6A3AF-989E-42CB-B405-104FF217837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260000" y="36000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 u="sng">
                <a:solidFill>
                  <a:srgbClr val="178dbb"/>
                </a:solidFill>
                <a:uFillTx/>
                <a:latin typeface="Century Gothic"/>
              </a:rPr>
              <a:t>Checking Whether a Schedule is Recoverable or Irrecoverable-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1" lang="en-IN" sz="2000" spc="-1" strike="noStrike" u="sng">
                <a:solidFill>
                  <a:srgbClr val="404040"/>
                </a:solidFill>
                <a:uFillTx/>
                <a:latin typeface="Century Gothic"/>
              </a:rPr>
              <a:t>Method-01: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Check whether the given schedule is conflict serializable or not.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the given schedule is conflict serializable, then it is surely recoverable. Stop and report your answer.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If the given schedule is not conflict serializable, then it may or may not be recoverable. Go and check using other methods.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1" name="Rectangle 3"/>
          <p:cNvSpPr/>
          <p:nvPr/>
        </p:nvSpPr>
        <p:spPr>
          <a:xfrm>
            <a:off x="2920680" y="5126400"/>
            <a:ext cx="84477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b050"/>
                </a:solidFill>
                <a:uFillTx/>
                <a:latin typeface="roboto condensed"/>
              </a:rPr>
              <a:t>Thumb Rules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latin typeface="arial"/>
              </a:rPr>
              <a:t>All conflict serializable schedules are recoverable.</a:t>
            </a:r>
            <a:endParaRPr b="0" lang="en-IN" sz="2400" spc="-1" strike="noStrike">
              <a:latin typeface="Arial"/>
            </a:endParaRPr>
          </a:p>
          <a:p>
            <a:pPr indent="-216000" algn="just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latin typeface="arial"/>
              </a:rPr>
              <a:t>All recoverable schedules may or may not be conflict serializable.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086907-899C-46D2-86B7-C8B83372526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600" spc="-1" strike="noStrike" u="sng">
                <a:solidFill>
                  <a:srgbClr val="178dbb"/>
                </a:solidFill>
                <a:uFillTx/>
                <a:latin typeface="Century Gothic"/>
              </a:rPr>
              <a:t>Method-02:</a:t>
            </a:r>
            <a:br>
              <a:rPr sz="3600"/>
            </a:br>
            <a:endParaRPr b="0" lang="en-US" sz="3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320200" y="2133720"/>
            <a:ext cx="953928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Check if there exists any dirty read operation.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(Reading from an uncommitted transaction is called as a dirty read)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does not exist any dirty read operation, then the schedule is surely recoverable. Stop and report your answer.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exists any dirty read operation, then the schedule may or may not be recoverable.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If there exists a dirty read operation, then follow the following cases-</a:t>
            </a:r>
            <a:endParaRPr b="0" lang="en-US" sz="24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AF5703-4D96-44A1-B12A-AB4336C37E3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</TotalTime>
  <Application>LibreOffice/7.3.7.2$Linux_X86_64 LibreOffice_project/30$Build-2</Application>
  <AppVersion>15.0000</AppVersion>
  <Words>964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2022-03-24T17:21:52Z</dcterms:created>
  <dc:creator>Microsoft account</dc:creator>
  <dc:description/>
  <dc:language>en-IN</dc:language>
  <cp:lastModifiedBy/>
  <dcterms:modified xsi:type="dcterms:W3CDTF">2023-11-24T06:26:33Z</dcterms:modified>
  <cp:revision>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31</vt:i4>
  </property>
</Properties>
</file>