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2"/>
  </p:notesMasterIdLst>
  <p:sldIdLst>
    <p:sldId id="258" r:id="rId2"/>
    <p:sldId id="301" r:id="rId3"/>
    <p:sldId id="302" r:id="rId4"/>
    <p:sldId id="319" r:id="rId5"/>
    <p:sldId id="304" r:id="rId6"/>
    <p:sldId id="320" r:id="rId7"/>
    <p:sldId id="305" r:id="rId8"/>
    <p:sldId id="306" r:id="rId9"/>
    <p:sldId id="307" r:id="rId10"/>
    <p:sldId id="308" r:id="rId11"/>
    <p:sldId id="322" r:id="rId12"/>
    <p:sldId id="323" r:id="rId13"/>
    <p:sldId id="311" r:id="rId14"/>
    <p:sldId id="312" r:id="rId15"/>
    <p:sldId id="314" r:id="rId16"/>
    <p:sldId id="316" r:id="rId17"/>
    <p:sldId id="326" r:id="rId18"/>
    <p:sldId id="327" r:id="rId19"/>
    <p:sldId id="328" r:id="rId20"/>
    <p:sldId id="324" r:id="rId21"/>
    <p:sldId id="325" r:id="rId22"/>
    <p:sldId id="309" r:id="rId23"/>
    <p:sldId id="310" r:id="rId24"/>
    <p:sldId id="313" r:id="rId25"/>
    <p:sldId id="329" r:id="rId26"/>
    <p:sldId id="330" r:id="rId27"/>
    <p:sldId id="321" r:id="rId28"/>
    <p:sldId id="317" r:id="rId29"/>
    <p:sldId id="318"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E0D0F-02D5-4E1E-B97A-21088026F97D}"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70BE4-1194-4F21-9C53-6D37D054824E}" type="slidenum">
              <a:rPr lang="en-IN" smtClean="0"/>
              <a:t>‹#›</a:t>
            </a:fld>
            <a:endParaRPr lang="en-IN"/>
          </a:p>
        </p:txBody>
      </p:sp>
    </p:spTree>
    <p:extLst>
      <p:ext uri="{BB962C8B-B14F-4D97-AF65-F5344CB8AC3E}">
        <p14:creationId xmlns:p14="http://schemas.microsoft.com/office/powerpoint/2010/main" val="13946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118761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E8A73B5-8775-4FA7-9DB2-C04CDD684E1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17686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67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22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251559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625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06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1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95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57984" cy="1133475"/>
          </a:xfrm>
        </p:spPr>
        <p:txBody>
          <a:bodyPr/>
          <a:lstStyle/>
          <a:p>
            <a:r>
              <a:rPr lang="en-US" smtClean="0"/>
              <a:t>Click to edit Master title style</a:t>
            </a:r>
            <a:endParaRPr lang="en-IN"/>
          </a:p>
        </p:txBody>
      </p:sp>
    </p:spTree>
    <p:extLst>
      <p:ext uri="{BB962C8B-B14F-4D97-AF65-F5344CB8AC3E}">
        <p14:creationId xmlns:p14="http://schemas.microsoft.com/office/powerpoint/2010/main" val="81572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358988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26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59B21C-73B6-4202-B1F9-BFBE86975C9C}"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44195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9B21C-73B6-4202-B1F9-BFBE86975C9C}" type="datetimeFigureOut">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8A73B5-8775-4FA7-9DB2-C04CDD684E1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73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59B21C-73B6-4202-B1F9-BFBE86975C9C}"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8A73B5-8775-4FA7-9DB2-C04CDD684E1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2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9B21C-73B6-4202-B1F9-BFBE86975C9C}" type="datetimeFigureOut">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3215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8A73B5-8775-4FA7-9DB2-C04CDD684E1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16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205075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59B21C-73B6-4202-B1F9-BFBE86975C9C}" type="datetimeFigureOut">
              <a:rPr lang="en-IN" smtClean="0"/>
              <a:t>23-11-2023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8A73B5-8775-4FA7-9DB2-C04CDD684E1D}" type="slidenum">
              <a:rPr lang="en-IN" smtClean="0"/>
              <a:t>‹#›</a:t>
            </a:fld>
            <a:endParaRPr lang="en-IN"/>
          </a:p>
        </p:txBody>
      </p:sp>
    </p:spTree>
    <p:extLst>
      <p:ext uri="{BB962C8B-B14F-4D97-AF65-F5344CB8AC3E}">
        <p14:creationId xmlns:p14="http://schemas.microsoft.com/office/powerpoint/2010/main" val="305212444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aler.com/topics/dbms/transaction-in-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4294967295"/>
          </p:nvPr>
        </p:nvSpPr>
        <p:spPr>
          <a:xfrm>
            <a:off x="3948113" y="2049463"/>
            <a:ext cx="8243887" cy="2105025"/>
          </a:xfrm>
        </p:spPr>
        <p:txBody>
          <a:bodyPr vert="horz" lIns="90000" tIns="46800" rIns="91440" bIns="46800" rtlCol="0">
            <a:noAutofit/>
          </a:bodyPr>
          <a:lstStyle/>
          <a:p>
            <a:pPr marL="0" indent="0" algn="ctr">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5400" b="1" dirty="0">
                <a:latin typeface="Times New Roman" panose="02020603050405020304" pitchFamily="18" charset="0"/>
                <a:cs typeface="Times New Roman" panose="02020603050405020304" pitchFamily="18" charset="0"/>
              </a:rPr>
              <a:t>Introduction to </a:t>
            </a:r>
            <a:r>
              <a:rPr lang="en-US" sz="5400" b="1" dirty="0" smtClean="0">
                <a:latin typeface="Times New Roman" panose="02020603050405020304" pitchFamily="18" charset="0"/>
                <a:cs typeface="Times New Roman" panose="02020603050405020304" pitchFamily="18" charset="0"/>
              </a:rPr>
              <a:t>Recoverability</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8133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2572" y="850962"/>
            <a:ext cx="9601196" cy="3318936"/>
          </a:xfrm>
        </p:spPr>
        <p:txBody>
          <a:bodyPr/>
          <a:lstStyle/>
          <a:p>
            <a:r>
              <a:rPr lang="en-US" b="1" dirty="0">
                <a:latin typeface="Times New Roman" panose="02020603050405020304" pitchFamily="18" charset="0"/>
                <a:cs typeface="Times New Roman" panose="02020603050405020304" pitchFamily="18" charset="0"/>
              </a:rPr>
              <a:t>Redo(Ti)</a:t>
            </a:r>
            <a:r>
              <a:rPr lang="en-US" dirty="0">
                <a:latin typeface="Times New Roman" panose="02020603050405020304" pitchFamily="18" charset="0"/>
                <a:cs typeface="Times New Roman" panose="02020603050405020304" pitchFamily="18" charset="0"/>
              </a:rPr>
              <a:t>: Updates all data items updated by transaction Ti with their new values. Undoing a T requires the log to contain both the record &lt;start&gt; and the record &lt;commit&gt;.</a:t>
            </a:r>
          </a:p>
          <a:p>
            <a:endParaRPr lang="en-IN" dirty="0"/>
          </a:p>
        </p:txBody>
      </p:sp>
      <p:pic>
        <p:nvPicPr>
          <p:cNvPr id="4" name="Picture 3"/>
          <p:cNvPicPr>
            <a:picLocks noChangeAspect="1"/>
          </p:cNvPicPr>
          <p:nvPr/>
        </p:nvPicPr>
        <p:blipFill>
          <a:blip r:embed="rId2"/>
          <a:stretch>
            <a:fillRect/>
          </a:stretch>
        </p:blipFill>
        <p:spPr>
          <a:xfrm>
            <a:off x="2167293" y="2510430"/>
            <a:ext cx="8335010" cy="2760118"/>
          </a:xfrm>
          <a:prstGeom prst="rect">
            <a:avLst/>
          </a:prstGeom>
        </p:spPr>
      </p:pic>
    </p:spTree>
    <p:extLst>
      <p:ext uri="{BB962C8B-B14F-4D97-AF65-F5344CB8AC3E}">
        <p14:creationId xmlns:p14="http://schemas.microsoft.com/office/powerpoint/2010/main" val="595585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91063"/>
            <a:ext cx="9601196" cy="669247"/>
          </a:xfrm>
        </p:spPr>
        <p:txBody>
          <a:bodyPr>
            <a:normAutofit fontScale="90000"/>
          </a:bodyPr>
          <a:lstStyle/>
          <a:p>
            <a:r>
              <a:rPr lang="en-IN" b="1" dirty="0">
                <a:latin typeface="Times New Roman" panose="02020603050405020304" pitchFamily="18" charset="0"/>
                <a:cs typeface="Times New Roman" panose="02020603050405020304" pitchFamily="18" charset="0"/>
              </a:rPr>
              <a:t>Deferred update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0196" y="1260396"/>
            <a:ext cx="10631606" cy="4935688"/>
          </a:xfrm>
        </p:spPr>
        <p:txBody>
          <a:bodyPr>
            <a:noAutofit/>
          </a:bodyPr>
          <a:lstStyle/>
          <a:p>
            <a:pPr algn="just"/>
            <a:r>
              <a:rPr lang="en-US" sz="1800" dirty="0">
                <a:latin typeface="Times New Roman" panose="02020603050405020304" pitchFamily="18" charset="0"/>
                <a:cs typeface="Times New Roman" panose="02020603050405020304" pitchFamily="18" charset="0"/>
              </a:rPr>
              <a:t>The idea behind deferred update is to defer or postpone any actual updates to the database itself until the transaction completes its execution successfully and reaches its </a:t>
            </a:r>
            <a:r>
              <a:rPr lang="en-US" sz="1800" b="1" dirty="0">
                <a:solidFill>
                  <a:srgbClr val="0070C0"/>
                </a:solidFill>
                <a:latin typeface="Times New Roman" panose="02020603050405020304" pitchFamily="18" charset="0"/>
                <a:cs typeface="Times New Roman" panose="02020603050405020304" pitchFamily="18" charset="0"/>
              </a:rPr>
              <a:t>commit point</a:t>
            </a:r>
            <a:r>
              <a:rPr lang="en-US" sz="1800" dirty="0">
                <a:latin typeface="Times New Roman" panose="02020603050405020304" pitchFamily="18" charset="0"/>
                <a:cs typeface="Times New Roman" panose="02020603050405020304" pitchFamily="18" charset="0"/>
              </a:rPr>
              <a:t>. During transaction execution, the updates are recorded only in the log and in the transaction workspace. After the transaction reaches its commit point and the log is force-written to disk, the updates are recorded in the database itself. If a transaction fails before reaching its commit point, there is no need to undo any operations, because the transaction has not affected the database in any way.</a:t>
            </a:r>
          </a:p>
          <a:p>
            <a:pPr algn="just"/>
            <a:r>
              <a:rPr lang="en-US" sz="1800" b="1" dirty="0">
                <a:latin typeface="Times New Roman" panose="02020603050405020304" pitchFamily="18" charset="0"/>
                <a:cs typeface="Times New Roman" panose="02020603050405020304" pitchFamily="18" charset="0"/>
              </a:rPr>
              <a:t>The steps involved in the deferred update protocol are as follows:</a:t>
            </a:r>
          </a:p>
          <a:p>
            <a:pPr algn="just"/>
            <a:r>
              <a:rPr lang="en-US" sz="1800" dirty="0">
                <a:latin typeface="Times New Roman" panose="02020603050405020304" pitchFamily="18" charset="0"/>
                <a:cs typeface="Times New Roman" panose="02020603050405020304" pitchFamily="18" charset="0"/>
              </a:rPr>
              <a:t>When a transaction starts, write an entry </a:t>
            </a:r>
            <a:r>
              <a:rPr lang="en-US" sz="1800" dirty="0" err="1">
                <a:latin typeface="Times New Roman" panose="02020603050405020304" pitchFamily="18" charset="0"/>
                <a:cs typeface="Times New Roman" panose="02020603050405020304" pitchFamily="18" charset="0"/>
              </a:rPr>
              <a:t>start_transaction</a:t>
            </a:r>
            <a:r>
              <a:rPr lang="en-US" sz="1800" dirty="0">
                <a:latin typeface="Times New Roman" panose="02020603050405020304" pitchFamily="18" charset="0"/>
                <a:cs typeface="Times New Roman" panose="02020603050405020304" pitchFamily="18" charset="0"/>
              </a:rPr>
              <a:t>(T) to the log.</a:t>
            </a:r>
          </a:p>
          <a:p>
            <a:pPr algn="just"/>
            <a:r>
              <a:rPr lang="en-US" sz="1800" dirty="0">
                <a:latin typeface="Times New Roman" panose="02020603050405020304" pitchFamily="18" charset="0"/>
                <a:cs typeface="Times New Roman" panose="02020603050405020304" pitchFamily="18" charset="0"/>
              </a:rPr>
              <a:t>When any operation is performed that will change values in the database, write a log entry </a:t>
            </a:r>
            <a:r>
              <a:rPr lang="en-US" sz="1800" dirty="0" err="1">
                <a:latin typeface="Times New Roman" panose="02020603050405020304" pitchFamily="18" charset="0"/>
                <a:cs typeface="Times New Roman" panose="02020603050405020304" pitchFamily="18" charset="0"/>
              </a:rPr>
              <a:t>write_item</a:t>
            </a:r>
            <a:r>
              <a:rPr lang="en-US" sz="1800" dirty="0">
                <a:latin typeface="Times New Roman" panose="02020603050405020304" pitchFamily="18" charset="0"/>
                <a:cs typeface="Times New Roman" panose="02020603050405020304" pitchFamily="18" charset="0"/>
              </a:rPr>
              <a:t>(T, x, </a:t>
            </a:r>
            <a:r>
              <a:rPr lang="en-US" sz="1800" dirty="0" err="1">
                <a:latin typeface="Times New Roman" panose="02020603050405020304" pitchFamily="18" charset="0"/>
                <a:cs typeface="Times New Roman" panose="02020603050405020304" pitchFamily="18" charset="0"/>
              </a:rPr>
              <a:t>old_value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new_value</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When a transaction is about to commit, write a log record of the form commit(T); write all log records to disk.</a:t>
            </a:r>
          </a:p>
          <a:p>
            <a:pPr algn="just"/>
            <a:r>
              <a:rPr lang="en-US" sz="1800" dirty="0">
                <a:latin typeface="Times New Roman" panose="02020603050405020304" pitchFamily="18" charset="0"/>
                <a:cs typeface="Times New Roman" panose="02020603050405020304" pitchFamily="18" charset="0"/>
              </a:rPr>
              <a:t>Commit the transaction, using the log to write the updates to the database; the writing of data to disk need not occur immediately.</a:t>
            </a:r>
          </a:p>
          <a:p>
            <a:pPr algn="just"/>
            <a:r>
              <a:rPr lang="en-US" sz="1800" dirty="0">
                <a:latin typeface="Times New Roman" panose="02020603050405020304" pitchFamily="18" charset="0"/>
                <a:cs typeface="Times New Roman" panose="02020603050405020304" pitchFamily="18" charset="0"/>
              </a:rPr>
              <a:t>If the transaction aborts, ignore the log records and do not write the changes to disk.</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063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17" y="741780"/>
            <a:ext cx="10699845" cy="3318936"/>
          </a:xfrm>
        </p:spPr>
        <p:txBody>
          <a:bodyPr>
            <a:normAutofit/>
          </a:bodyPr>
          <a:lstStyle/>
          <a:p>
            <a:r>
              <a:rPr lang="en-US" sz="2000" dirty="0">
                <a:latin typeface="Times New Roman" panose="02020603050405020304" pitchFamily="18" charset="0"/>
                <a:cs typeface="Times New Roman" panose="02020603050405020304" pitchFamily="18" charset="0"/>
              </a:rPr>
              <a:t>The database is never updated until after the transaction commits, and there is never a need to UNDO any operations. Hence this technique is known as the NO-UNDO/REDO algorithm. The REDO is needed in case the system fails after the transaction commits but before all its changes are recorded in the database. In this case, the transaction operations are redone from the log entries. The protocol and how different entries are affected can be best </a:t>
            </a:r>
            <a:r>
              <a:rPr lang="en-US" sz="2000" dirty="0" err="1">
                <a:latin typeface="Times New Roman" panose="02020603050405020304" pitchFamily="18" charset="0"/>
                <a:cs typeface="Times New Roman" panose="02020603050405020304" pitchFamily="18" charset="0"/>
              </a:rPr>
              <a:t>summarised</a:t>
            </a:r>
            <a:r>
              <a:rPr lang="en-US" sz="2000" dirty="0">
                <a:latin typeface="Times New Roman" panose="02020603050405020304" pitchFamily="18" charset="0"/>
                <a:cs typeface="Times New Roman" panose="02020603050405020304" pitchFamily="18" charset="0"/>
              </a:rPr>
              <a:t> as shown:</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05217" y="2837748"/>
            <a:ext cx="10771002" cy="2976198"/>
          </a:xfrm>
          <a:prstGeom prst="rect">
            <a:avLst/>
          </a:prstGeom>
        </p:spPr>
      </p:pic>
    </p:spTree>
    <p:extLst>
      <p:ext uri="{BB962C8B-B14F-4D97-AF65-F5344CB8AC3E}">
        <p14:creationId xmlns:p14="http://schemas.microsoft.com/office/powerpoint/2010/main" val="2599401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0938"/>
            <a:ext cx="9601196" cy="1303867"/>
          </a:xfrm>
        </p:spPr>
        <p:txBody>
          <a:bodyPr>
            <a:normAutofit fontScale="90000"/>
          </a:bodyPr>
          <a:lstStyle/>
          <a:p>
            <a:r>
              <a:rPr lang="en-IN" b="1" dirty="0" smtClean="0">
                <a:solidFill>
                  <a:srgbClr val="0070C0"/>
                </a:solidFill>
                <a:latin typeface="Times New Roman" panose="02020603050405020304" pitchFamily="18" charset="0"/>
                <a:cs typeface="Times New Roman" panose="02020603050405020304" pitchFamily="18" charset="0"/>
              </a:rPr>
              <a:t>Deferred Database Modification</a:t>
            </a:r>
            <a:br>
              <a:rPr lang="en-IN" b="1" dirty="0" smtClean="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750627" y="1555845"/>
            <a:ext cx="10645254" cy="4558352"/>
          </a:xfrm>
        </p:spPr>
        <p:txBody>
          <a:bodyPr>
            <a:noAutofit/>
          </a:bodyPr>
          <a:lstStyle/>
          <a:p>
            <a:pPr algn="just"/>
            <a:r>
              <a:rPr lang="en-US" sz="2600" dirty="0">
                <a:latin typeface="Times New Roman" panose="02020603050405020304" pitchFamily="18" charset="0"/>
                <a:cs typeface="Times New Roman" panose="02020603050405020304" pitchFamily="18" charset="0"/>
              </a:rPr>
              <a:t>All database modifications are recorded in the log using the delayed database modification technique to ensure transaction atomicity. As a part of this technique, a transaction is only partially committed when all the written statements are applied to the database. As soon as the final action of an order has been completed, the order is said to be partially committed</a:t>
            </a:r>
            <a:r>
              <a:rPr lang="en-US" sz="2600" dirty="0" smtClean="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Whenever a partial commit occurs, deferred writes are executed according to the information in the transaction log. The information on the log is ignored if the system crashes before a transaction has been completed or if the transaction aborts. With the log, the system can deal with events that result in a loss of information on volatile storage. The recovery procedure uses the log.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35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0070C0"/>
                </a:solidFill>
                <a:latin typeface="Times New Roman" panose="02020603050405020304" pitchFamily="18" charset="0"/>
                <a:cs typeface="Times New Roman" panose="02020603050405020304" pitchFamily="18" charset="0"/>
              </a:rPr>
              <a:t>Deferred Database Modification</a:t>
            </a:r>
            <a:br>
              <a:rPr lang="en-IN"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resets the values of data items that were updated by transaction Ti. The log includes a list of the data items that Ti updated and their new values. Redo transactions must be reversible. Repeating them many times must have the same effect as performing them once.</a:t>
            </a:r>
          </a:p>
          <a:p>
            <a:pPr algn="just"/>
            <a:r>
              <a:rPr lang="en-US" dirty="0">
                <a:latin typeface="Times New Roman" panose="02020603050405020304" pitchFamily="18" charset="0"/>
                <a:cs typeface="Times New Roman" panose="02020603050405020304" pitchFamily="18" charset="0"/>
              </a:rPr>
              <a:t>In the event of a failure, the recovery subsystem consults the log for information about which transactions need to be redone. If the </a:t>
            </a:r>
            <a:r>
              <a:rPr lang="en-US" b="1" dirty="0">
                <a:latin typeface="Times New Roman" panose="02020603050405020304" pitchFamily="18" charset="0"/>
                <a:cs typeface="Times New Roman" panose="02020603050405020304" pitchFamily="18" charset="0"/>
              </a:rPr>
              <a:t>log record</a:t>
            </a:r>
            <a:r>
              <a:rPr lang="en-US" dirty="0">
                <a:latin typeface="Times New Roman" panose="02020603050405020304" pitchFamily="18" charset="0"/>
                <a:cs typeface="Times New Roman" panose="02020603050405020304" pitchFamily="18" charset="0"/>
              </a:rPr>
              <a:t> includes both &lt;Ti start&gt; and &lt;Ti commit&gt; statements, Transaction Ti is redone.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92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0938"/>
            <a:ext cx="9601196" cy="1303867"/>
          </a:xfrm>
        </p:spPr>
        <p:txBody>
          <a:bodyPr/>
          <a:lstStyle/>
          <a:p>
            <a:r>
              <a:rPr lang="en-IN" b="1" dirty="0">
                <a:solidFill>
                  <a:srgbClr val="0070C0"/>
                </a:solidFill>
                <a:latin typeface="Times New Roman" panose="02020603050405020304" pitchFamily="18" charset="0"/>
                <a:cs typeface="Times New Roman" panose="02020603050405020304" pitchFamily="18" charset="0"/>
              </a:rPr>
              <a:t>Deferred Database Modification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t>
            </a:r>
          </a:p>
          <a:p>
            <a:r>
              <a:rPr lang="en-US" dirty="0">
                <a:latin typeface="Times New Roman" panose="02020603050405020304" pitchFamily="18" charset="0"/>
                <a:cs typeface="Times New Roman" panose="02020603050405020304" pitchFamily="18" charset="0"/>
              </a:rPr>
              <a:t>&lt;To start&gt;     </a:t>
            </a:r>
            <a:r>
              <a:rPr lang="en-US" dirty="0" smtClean="0">
                <a:latin typeface="Times New Roman" panose="02020603050405020304" pitchFamily="18" charset="0"/>
                <a:cs typeface="Times New Roman" panose="02020603050405020304" pitchFamily="18" charset="0"/>
              </a:rPr>
              <a:t>			&lt;</a:t>
            </a:r>
            <a:r>
              <a:rPr lang="en-US" dirty="0">
                <a:latin typeface="Times New Roman" panose="02020603050405020304" pitchFamily="18" charset="0"/>
                <a:cs typeface="Times New Roman" panose="02020603050405020304" pitchFamily="18" charset="0"/>
              </a:rPr>
              <a:t>To start&gt;</a:t>
            </a:r>
          </a:p>
          <a:p>
            <a:r>
              <a:rPr lang="en-US" dirty="0">
                <a:latin typeface="Times New Roman" panose="02020603050405020304" pitchFamily="18" charset="0"/>
                <a:cs typeface="Times New Roman" panose="02020603050405020304" pitchFamily="18" charset="0"/>
              </a:rPr>
              <a:t>&lt;To A, 1000&gt;    </a:t>
            </a:r>
            <a:r>
              <a:rPr lang="en-US" dirty="0" smtClean="0">
                <a:latin typeface="Times New Roman" panose="02020603050405020304" pitchFamily="18" charset="0"/>
                <a:cs typeface="Times New Roman" panose="02020603050405020304" pitchFamily="18" charset="0"/>
              </a:rPr>
              <a:t>		&lt;</a:t>
            </a:r>
            <a:r>
              <a:rPr lang="en-US" dirty="0">
                <a:latin typeface="Times New Roman" panose="02020603050405020304" pitchFamily="18" charset="0"/>
                <a:cs typeface="Times New Roman" panose="02020603050405020304" pitchFamily="18" charset="0"/>
              </a:rPr>
              <a:t>To A , 1000&gt;</a:t>
            </a:r>
          </a:p>
          <a:p>
            <a:r>
              <a:rPr lang="en-US" dirty="0">
                <a:latin typeface="Times New Roman" panose="02020603050405020304" pitchFamily="18" charset="0"/>
                <a:cs typeface="Times New Roman" panose="02020603050405020304" pitchFamily="18" charset="0"/>
              </a:rPr>
              <a:t>&lt;To B, 305&gt;    </a:t>
            </a:r>
            <a:r>
              <a:rPr lang="en-US" dirty="0" smtClean="0">
                <a:latin typeface="Times New Roman" panose="02020603050405020304" pitchFamily="18" charset="0"/>
                <a:cs typeface="Times New Roman" panose="02020603050405020304" pitchFamily="18" charset="0"/>
              </a:rPr>
              <a:t>		&lt;</a:t>
            </a:r>
            <a:r>
              <a:rPr lang="en-US" dirty="0">
                <a:latin typeface="Times New Roman" panose="02020603050405020304" pitchFamily="18" charset="0"/>
                <a:cs typeface="Times New Roman" panose="02020603050405020304" pitchFamily="18" charset="0"/>
              </a:rPr>
              <a:t>To B, 3050&gt;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&lt;To commit&gt;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&lt;T1 start&gt;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&lt;T1 C, 500&gt;</a:t>
            </a: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423546" y="4398329"/>
            <a:ext cx="5272586" cy="1200329"/>
          </a:xfrm>
          <a:prstGeom prst="rect">
            <a:avLst/>
          </a:prstGeom>
        </p:spPr>
        <p:txBody>
          <a:bodyPr wrap="square">
            <a:spAutoFit/>
          </a:bodyPr>
          <a:lstStyle/>
          <a:p>
            <a:r>
              <a:rPr lang="en-US" dirty="0">
                <a:solidFill>
                  <a:srgbClr val="7030A0"/>
                </a:solidFill>
                <a:latin typeface="Times New Roman" panose="02020603050405020304" pitchFamily="18" charset="0"/>
                <a:cs typeface="Times New Roman" panose="02020603050405020304" pitchFamily="18" charset="0"/>
              </a:rPr>
              <a:t>There is a failure just after the record for step write(B) of transaction To. The recovery process will not perform any redo operations as we only have &lt;To start&gt; in our </a:t>
            </a:r>
            <a:r>
              <a:rPr lang="en-US" b="1" dirty="0">
                <a:solidFill>
                  <a:srgbClr val="7030A0"/>
                </a:solidFill>
                <a:latin typeface="Times New Roman" panose="02020603050405020304" pitchFamily="18" charset="0"/>
                <a:cs typeface="Times New Roman" panose="02020603050405020304" pitchFamily="18" charset="0"/>
              </a:rPr>
              <a:t>log record</a:t>
            </a:r>
            <a:r>
              <a:rPr lang="en-US" dirty="0">
                <a:solidFill>
                  <a:srgbClr val="7030A0"/>
                </a:solidFill>
                <a:latin typeface="Times New Roman" panose="02020603050405020304" pitchFamily="18" charset="0"/>
                <a:cs typeface="Times New Roman" panose="02020603050405020304" pitchFamily="18" charset="0"/>
              </a:rPr>
              <a:t>, but not &lt;To commit&gt;.</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883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753" y="504459"/>
            <a:ext cx="9601196" cy="751135"/>
          </a:xfrm>
        </p:spPr>
        <p:txBody>
          <a:bodyPr>
            <a:normAutofit fontScale="90000"/>
          </a:bodyPr>
          <a:lstStyle/>
          <a:p>
            <a:r>
              <a:rPr lang="en-IN" b="1" dirty="0">
                <a:solidFill>
                  <a:srgbClr val="0070C0"/>
                </a:solidFill>
                <a:latin typeface="Times New Roman" panose="02020603050405020304" pitchFamily="18" charset="0"/>
                <a:cs typeface="Times New Roman" panose="02020603050405020304" pitchFamily="18" charset="0"/>
              </a:rPr>
              <a:t>Deferred Database Modification</a:t>
            </a:r>
            <a:endParaRPr lang="en-IN" dirty="0"/>
          </a:p>
        </p:txBody>
      </p:sp>
      <p:sp>
        <p:nvSpPr>
          <p:cNvPr id="3" name="Content Placeholder 2"/>
          <p:cNvSpPr>
            <a:spLocks noGrp="1"/>
          </p:cNvSpPr>
          <p:nvPr>
            <p:ph idx="1"/>
          </p:nvPr>
        </p:nvSpPr>
        <p:spPr>
          <a:xfrm>
            <a:off x="1004815" y="1255594"/>
            <a:ext cx="10155071" cy="3318936"/>
          </a:xfrm>
        </p:spPr>
        <p:txBody>
          <a:bodyPr>
            <a:noAutofit/>
          </a:bodyPr>
          <a:lstStyle/>
          <a:p>
            <a:pPr algn="just"/>
            <a:r>
              <a:rPr lang="en-US" sz="1800" dirty="0">
                <a:latin typeface="Times New Roman" panose="02020603050405020304" pitchFamily="18" charset="0"/>
                <a:cs typeface="Times New Roman" panose="02020603050405020304" pitchFamily="18" charset="0"/>
              </a:rPr>
              <a:t>When a system crash occurs just after writing the </a:t>
            </a:r>
            <a:r>
              <a:rPr lang="en-US" sz="1800" b="1" dirty="0">
                <a:latin typeface="Times New Roman" panose="02020603050405020304" pitchFamily="18" charset="0"/>
                <a:cs typeface="Times New Roman" panose="02020603050405020304" pitchFamily="18" charset="0"/>
              </a:rPr>
              <a:t>log record</a:t>
            </a:r>
            <a:r>
              <a:rPr lang="en-US" sz="1800" dirty="0">
                <a:latin typeface="Times New Roman" panose="02020603050405020304" pitchFamily="18" charset="0"/>
                <a:cs typeface="Times New Roman" panose="02020603050405020304" pitchFamily="18" charset="0"/>
              </a:rPr>
              <a:t> C, during recovery we do only redo (To), since the </a:t>
            </a:r>
            <a:r>
              <a:rPr lang="en-US" sz="1800" b="1" dirty="0">
                <a:latin typeface="Times New Roman" panose="02020603050405020304" pitchFamily="18" charset="0"/>
                <a:cs typeface="Times New Roman" panose="02020603050405020304" pitchFamily="18" charset="0"/>
              </a:rPr>
              <a:t>log disk</a:t>
            </a:r>
            <a:r>
              <a:rPr lang="en-US" sz="1800" dirty="0">
                <a:latin typeface="Times New Roman" panose="02020603050405020304" pitchFamily="18" charset="0"/>
                <a:cs typeface="Times New Roman" panose="02020603050405020304" pitchFamily="18" charset="0"/>
              </a:rPr>
              <a:t> only contains data to commit and to start. However, we don't have the &lt;T1 commit&gt; in </a:t>
            </a:r>
            <a:r>
              <a:rPr lang="en-US" sz="1800" b="1" dirty="0">
                <a:latin typeface="Times New Roman" panose="02020603050405020304" pitchFamily="18" charset="0"/>
                <a:cs typeface="Times New Roman" panose="02020603050405020304" pitchFamily="18" charset="0"/>
              </a:rPr>
              <a:t>log disk</a:t>
            </a:r>
            <a:r>
              <a:rPr lang="en-US" sz="1800" dirty="0">
                <a:latin typeface="Times New Roman" panose="02020603050405020304" pitchFamily="18" charset="0"/>
                <a:cs typeface="Times New Roman" panose="02020603050405020304" pitchFamily="18" charset="0"/>
              </a:rPr>
              <a:t> at the same time, so we can't do the redo (T1</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 (C)   </a:t>
            </a:r>
          </a:p>
          <a:p>
            <a:pPr algn="just"/>
            <a:r>
              <a:rPr lang="en-US" sz="1800" dirty="0">
                <a:latin typeface="Times New Roman" panose="02020603050405020304" pitchFamily="18" charset="0"/>
                <a:cs typeface="Times New Roman" panose="02020603050405020304" pitchFamily="18" charset="0"/>
              </a:rPr>
              <a:t>    &lt;To start&gt;</a:t>
            </a:r>
          </a:p>
          <a:p>
            <a:pPr algn="just"/>
            <a:r>
              <a:rPr lang="en-US" sz="1800" dirty="0">
                <a:latin typeface="Times New Roman" panose="02020603050405020304" pitchFamily="18" charset="0"/>
                <a:cs typeface="Times New Roman" panose="02020603050405020304" pitchFamily="18" charset="0"/>
              </a:rPr>
              <a:t>    &lt;To A, 1000&gt;</a:t>
            </a:r>
          </a:p>
          <a:p>
            <a:pPr algn="just"/>
            <a:r>
              <a:rPr lang="en-US" sz="1800" dirty="0">
                <a:latin typeface="Times New Roman" panose="02020603050405020304" pitchFamily="18" charset="0"/>
                <a:cs typeface="Times New Roman" panose="02020603050405020304" pitchFamily="18" charset="0"/>
              </a:rPr>
              <a:t>    &lt;To B, 3050&gt;</a:t>
            </a:r>
          </a:p>
          <a:p>
            <a:pPr algn="just"/>
            <a:r>
              <a:rPr lang="en-US" sz="1800" dirty="0">
                <a:latin typeface="Times New Roman" panose="02020603050405020304" pitchFamily="18" charset="0"/>
                <a:cs typeface="Times New Roman" panose="02020603050405020304" pitchFamily="18" charset="0"/>
              </a:rPr>
              <a:t>    &lt;To commit&gt;</a:t>
            </a:r>
          </a:p>
          <a:p>
            <a:pPr algn="just"/>
            <a:r>
              <a:rPr lang="en-US" sz="1800" dirty="0">
                <a:latin typeface="Times New Roman" panose="02020603050405020304" pitchFamily="18" charset="0"/>
                <a:cs typeface="Times New Roman" panose="02020603050405020304" pitchFamily="18" charset="0"/>
              </a:rPr>
              <a:t>    &lt;T1 start&gt;</a:t>
            </a:r>
          </a:p>
          <a:p>
            <a:pPr algn="just"/>
            <a:r>
              <a:rPr lang="en-US" sz="1800" dirty="0">
                <a:latin typeface="Times New Roman" panose="02020603050405020304" pitchFamily="18" charset="0"/>
                <a:cs typeface="Times New Roman" panose="02020603050405020304" pitchFamily="18" charset="0"/>
              </a:rPr>
              <a:t>    &lt;T1 C, 500&gt;</a:t>
            </a:r>
          </a:p>
          <a:p>
            <a:pPr algn="just"/>
            <a:r>
              <a:rPr lang="en-US" sz="1800" dirty="0">
                <a:latin typeface="Times New Roman" panose="02020603050405020304" pitchFamily="18" charset="0"/>
                <a:cs typeface="Times New Roman" panose="02020603050405020304" pitchFamily="18" charset="0"/>
              </a:rPr>
              <a:t>    &lt;T1 commit</a:t>
            </a:r>
            <a:r>
              <a:rPr lang="en-US" sz="1800" dirty="0" smtClean="0">
                <a:latin typeface="Times New Roman" panose="02020603050405020304" pitchFamily="18" charset="0"/>
                <a:cs typeface="Times New Roman" panose="02020603050405020304" pitchFamily="18" charset="0"/>
              </a:rPr>
              <a:t>&gt;</a:t>
            </a:r>
          </a:p>
          <a:p>
            <a:pPr algn="just"/>
            <a:r>
              <a:rPr lang="en-US" sz="1800" dirty="0">
                <a:solidFill>
                  <a:schemeClr val="accent4"/>
                </a:solidFill>
                <a:latin typeface="Times New Roman" panose="02020603050405020304" pitchFamily="18" charset="0"/>
                <a:cs typeface="Times New Roman" panose="02020603050405020304" pitchFamily="18" charset="0"/>
              </a:rPr>
              <a:t>If the system crashes just after the log record &lt;T1 commit&gt;, then during the recovery we will do both </a:t>
            </a:r>
            <a:r>
              <a:rPr lang="en-US" sz="1800" dirty="0" err="1">
                <a:solidFill>
                  <a:schemeClr val="accent4"/>
                </a:solidFill>
                <a:latin typeface="Times New Roman" panose="02020603050405020304" pitchFamily="18" charset="0"/>
                <a:cs typeface="Times New Roman" panose="02020603050405020304" pitchFamily="18" charset="0"/>
              </a:rPr>
              <a:t>redos</a:t>
            </a:r>
            <a:r>
              <a:rPr lang="en-US" sz="1800" dirty="0">
                <a:solidFill>
                  <a:schemeClr val="accent4"/>
                </a:solidFill>
                <a:latin typeface="Times New Roman" panose="02020603050405020304" pitchFamily="18" charset="0"/>
                <a:cs typeface="Times New Roman" panose="02020603050405020304" pitchFamily="18" charset="0"/>
              </a:rPr>
              <a:t> (T0) and </a:t>
            </a:r>
            <a:r>
              <a:rPr lang="en-US" sz="1800" dirty="0" err="1">
                <a:solidFill>
                  <a:schemeClr val="accent4"/>
                </a:solidFill>
                <a:latin typeface="Times New Roman" panose="02020603050405020304" pitchFamily="18" charset="0"/>
                <a:cs typeface="Times New Roman" panose="02020603050405020304" pitchFamily="18" charset="0"/>
              </a:rPr>
              <a:t>redos</a:t>
            </a:r>
            <a:r>
              <a:rPr lang="en-US" sz="1800" dirty="0">
                <a:solidFill>
                  <a:schemeClr val="accent4"/>
                </a:solidFill>
                <a:latin typeface="Times New Roman" panose="02020603050405020304" pitchFamily="18" charset="0"/>
                <a:cs typeface="Times New Roman" panose="02020603050405020304" pitchFamily="18" charset="0"/>
              </a:rPr>
              <a:t> (TI) since we have both &lt;To start&gt; and &lt;To commit&gt; and &lt;T1 start&gt;, &lt;T1 commit&gt; in log </a:t>
            </a:r>
            <a:r>
              <a:rPr lang="en-US" sz="1800" dirty="0" smtClean="0">
                <a:solidFill>
                  <a:schemeClr val="accent4"/>
                </a:solidFill>
                <a:latin typeface="Times New Roman" panose="02020603050405020304" pitchFamily="18" charset="0"/>
                <a:cs typeface="Times New Roman" panose="02020603050405020304" pitchFamily="18" charset="0"/>
              </a:rPr>
              <a:t>disk..</a:t>
            </a:r>
            <a:endParaRPr lang="en-US" sz="1800" dirty="0">
              <a:solidFill>
                <a:schemeClr val="accent4"/>
              </a:solidFill>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440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880" y="640938"/>
            <a:ext cx="9601196" cy="601009"/>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Example </a:t>
            </a:r>
            <a:r>
              <a:rPr lang="en-IN" b="1" dirty="0">
                <a:solidFill>
                  <a:srgbClr val="0070C0"/>
                </a:solidFill>
                <a:latin typeface="Times New Roman" panose="02020603050405020304" pitchFamily="18" charset="0"/>
                <a:cs typeface="Times New Roman" panose="02020603050405020304" pitchFamily="18" charset="0"/>
              </a:rPr>
              <a:t>Deferred Database Modification</a:t>
            </a:r>
            <a:endParaRPr lang="en-IN" dirty="0"/>
          </a:p>
        </p:txBody>
      </p:sp>
      <p:sp>
        <p:nvSpPr>
          <p:cNvPr id="3" name="Content Placeholder 2"/>
          <p:cNvSpPr>
            <a:spLocks noGrp="1"/>
          </p:cNvSpPr>
          <p:nvPr>
            <p:ph idx="1"/>
          </p:nvPr>
        </p:nvSpPr>
        <p:spPr>
          <a:xfrm>
            <a:off x="1268105" y="1241947"/>
            <a:ext cx="9601196" cy="3318936"/>
          </a:xfrm>
        </p:spPr>
        <p:txBody>
          <a:bodyPr/>
          <a:lstStyle/>
          <a:p>
            <a:r>
              <a:rPr lang="en-US" dirty="0" smtClean="0"/>
              <a:t>Consider the following transaction TRAN1</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22887646"/>
              </p:ext>
            </p:extLst>
          </p:nvPr>
        </p:nvGraphicFramePr>
        <p:xfrm>
          <a:off x="1268105" y="2143585"/>
          <a:ext cx="2962701" cy="2252640"/>
        </p:xfrm>
        <a:graphic>
          <a:graphicData uri="http://schemas.openxmlformats.org/drawingml/2006/table">
            <a:tbl>
              <a:tblPr/>
              <a:tblGrid>
                <a:gridCol w="2962701"/>
              </a:tblGrid>
              <a:tr h="450528">
                <a:tc>
                  <a:txBody>
                    <a:bodyPr/>
                    <a:lstStyle/>
                    <a:p>
                      <a:r>
                        <a:rPr lang="en-IN" sz="2000" b="1" dirty="0">
                          <a:latin typeface="Times New Roman" panose="02020603050405020304" pitchFamily="18" charset="0"/>
                          <a:cs typeface="Times New Roman" panose="02020603050405020304" pitchFamily="18" charset="0"/>
                        </a:rPr>
                        <a:t>Transaction TRAN1</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rgbClr val="FFFFFF"/>
                    </a:solidFill>
                  </a:tcPr>
                </a:tc>
              </a:tr>
              <a:tr h="450528">
                <a:tc>
                  <a:txBody>
                    <a:bodyPr/>
                    <a:lstStyle/>
                    <a:p>
                      <a:r>
                        <a:rPr lang="en-IN" sz="2000" dirty="0">
                          <a:latin typeface="Times New Roman" panose="02020603050405020304" pitchFamily="18" charset="0"/>
                          <a:cs typeface="Times New Roman" panose="02020603050405020304" pitchFamily="18" charset="0"/>
                        </a:rPr>
                        <a:t>read(A)</a:t>
                      </a:r>
                    </a:p>
                  </a:txBody>
                  <a:tcPr anchor="ctr">
                    <a:lnL>
                      <a:noFill/>
                    </a:lnL>
                    <a:lnR>
                      <a:noFill/>
                    </a:lnR>
                    <a:lnT>
                      <a:noFill/>
                    </a:lnT>
                    <a:lnB>
                      <a:noFill/>
                    </a:lnB>
                    <a:solidFill>
                      <a:srgbClr val="FFFFFF"/>
                    </a:solidFill>
                  </a:tcPr>
                </a:tc>
              </a:tr>
              <a:tr h="450528">
                <a:tc>
                  <a:txBody>
                    <a:bodyPr/>
                    <a:lstStyle/>
                    <a:p>
                      <a:r>
                        <a:rPr lang="en-IN" sz="2000">
                          <a:latin typeface="Times New Roman" panose="02020603050405020304" pitchFamily="18" charset="0"/>
                          <a:cs typeface="Times New Roman" panose="02020603050405020304" pitchFamily="18" charset="0"/>
                        </a:rPr>
                        <a:t>write(10,B)</a:t>
                      </a:r>
                    </a:p>
                  </a:txBody>
                  <a:tcPr anchor="ctr">
                    <a:lnL>
                      <a:noFill/>
                    </a:lnL>
                    <a:lnR>
                      <a:noFill/>
                    </a:lnR>
                    <a:lnT>
                      <a:noFill/>
                    </a:lnT>
                    <a:lnB>
                      <a:noFill/>
                    </a:lnB>
                    <a:solidFill>
                      <a:srgbClr val="FFFFFF"/>
                    </a:solidFill>
                  </a:tcPr>
                </a:tc>
              </a:tr>
              <a:tr h="450528">
                <a:tc>
                  <a:txBody>
                    <a:bodyPr/>
                    <a:lstStyle/>
                    <a:p>
                      <a:r>
                        <a:rPr lang="en-IN" sz="2000" dirty="0">
                          <a:latin typeface="Times New Roman" panose="02020603050405020304" pitchFamily="18" charset="0"/>
                          <a:cs typeface="Times New Roman" panose="02020603050405020304" pitchFamily="18" charset="0"/>
                        </a:rPr>
                        <a:t>write(20,C)</a:t>
                      </a:r>
                    </a:p>
                  </a:txBody>
                  <a:tcPr anchor="ctr">
                    <a:lnL>
                      <a:noFill/>
                    </a:lnL>
                    <a:lnR>
                      <a:noFill/>
                    </a:lnR>
                    <a:lnT>
                      <a:noFill/>
                    </a:lnT>
                    <a:lnB>
                      <a:noFill/>
                    </a:lnB>
                    <a:solidFill>
                      <a:srgbClr val="FFFFFF"/>
                    </a:solidFill>
                  </a:tcPr>
                </a:tc>
              </a:tr>
              <a:tr h="450528">
                <a:tc>
                  <a:txBody>
                    <a:bodyPr/>
                    <a:lstStyle/>
                    <a:p>
                      <a:r>
                        <a:rPr lang="en-IN" sz="2000" dirty="0">
                          <a:latin typeface="Times New Roman" panose="02020603050405020304" pitchFamily="18" charset="0"/>
                          <a:cs typeface="Times New Roman" panose="02020603050405020304" pitchFamily="18" charset="0"/>
                        </a:rPr>
                        <a:t>Commit</a:t>
                      </a:r>
                    </a:p>
                  </a:txBody>
                  <a:tcPr anchor="ctr">
                    <a:lnL>
                      <a:noFill/>
                    </a:lnL>
                    <a:lnR>
                      <a:noFill/>
                    </a:lnR>
                    <a:lnT>
                      <a:noFill/>
                    </a:lnT>
                    <a:lnB>
                      <a:noFill/>
                    </a:lnB>
                    <a:solidFill>
                      <a:srgbClr val="FFFFFF"/>
                    </a:solidFill>
                  </a:tcPr>
                </a:tc>
              </a:tr>
            </a:tbl>
          </a:graphicData>
        </a:graphic>
      </p:graphicFrame>
      <p:sp>
        <p:nvSpPr>
          <p:cNvPr id="5" name="Rectangle 4"/>
          <p:cNvSpPr/>
          <p:nvPr/>
        </p:nvSpPr>
        <p:spPr>
          <a:xfrm>
            <a:off x="6655763" y="1999484"/>
            <a:ext cx="4083169" cy="369332"/>
          </a:xfrm>
          <a:prstGeom prst="rect">
            <a:avLst/>
          </a:prstGeom>
        </p:spPr>
        <p:txBody>
          <a:bodyPr wrap="none">
            <a:spAutoFit/>
          </a:bodyPr>
          <a:lstStyle/>
          <a:p>
            <a:r>
              <a:rPr lang="en-US" dirty="0">
                <a:solidFill>
                  <a:srgbClr val="000000"/>
                </a:solidFill>
                <a:latin typeface="Arial" panose="020B0604020202020204" pitchFamily="34" charset="0"/>
              </a:rPr>
              <a:t>Using deferred update, the process is: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526423128"/>
              </p:ext>
            </p:extLst>
          </p:nvPr>
        </p:nvGraphicFramePr>
        <p:xfrm>
          <a:off x="6910314" y="2967332"/>
          <a:ext cx="4122762" cy="2377440"/>
        </p:xfrm>
        <a:graphic>
          <a:graphicData uri="http://schemas.openxmlformats.org/drawingml/2006/table">
            <a:tbl>
              <a:tblPr/>
              <a:tblGrid>
                <a:gridCol w="1374254"/>
                <a:gridCol w="1374254"/>
                <a:gridCol w="1374254"/>
              </a:tblGrid>
              <a:tr h="318206">
                <a:tc>
                  <a:txBody>
                    <a:bodyPr/>
                    <a:lstStyle/>
                    <a:p>
                      <a:r>
                        <a:rPr lang="en-IN" sz="2000" b="1" dirty="0">
                          <a:latin typeface="Times New Roman" panose="02020603050405020304" pitchFamily="18" charset="0"/>
                          <a:cs typeface="Times New Roman" panose="02020603050405020304" pitchFamily="18" charset="0"/>
                        </a:rPr>
                        <a:t>Time</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rgbClr val="FFFFFF"/>
                    </a:solidFill>
                  </a:tcPr>
                </a:tc>
                <a:tc>
                  <a:txBody>
                    <a:bodyPr/>
                    <a:lstStyle/>
                    <a:p>
                      <a:r>
                        <a:rPr lang="en-IN" sz="2000" b="1">
                          <a:latin typeface="Times New Roman" panose="02020603050405020304" pitchFamily="18" charset="0"/>
                          <a:cs typeface="Times New Roman" panose="02020603050405020304" pitchFamily="18" charset="0"/>
                        </a:rPr>
                        <a:t>Action</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rgbClr val="FFFFFF"/>
                    </a:solidFill>
                  </a:tcPr>
                </a:tc>
                <a:tc>
                  <a:txBody>
                    <a:bodyPr/>
                    <a:lstStyle/>
                    <a:p>
                      <a:r>
                        <a:rPr lang="en-IN" sz="2000" b="1">
                          <a:latin typeface="Times New Roman" panose="02020603050405020304" pitchFamily="18" charset="0"/>
                          <a:cs typeface="Times New Roman" panose="02020603050405020304" pitchFamily="18" charset="0"/>
                        </a:rPr>
                        <a:t>Log</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rgbClr val="FFFFFF"/>
                    </a:solidFill>
                  </a:tcPr>
                </a:tc>
              </a:tr>
              <a:tr h="318206">
                <a:tc>
                  <a:txBody>
                    <a:bodyPr/>
                    <a:lstStyle/>
                    <a:p>
                      <a:r>
                        <a:rPr lang="en-IN" sz="2000">
                          <a:latin typeface="Times New Roman" panose="02020603050405020304" pitchFamily="18" charset="0"/>
                          <a:cs typeface="Times New Roman" panose="02020603050405020304" pitchFamily="18" charset="0"/>
                        </a:rPr>
                        <a:t>t1</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START</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a:t>
                      </a:r>
                    </a:p>
                  </a:txBody>
                  <a:tcPr anchor="ctr">
                    <a:lnL>
                      <a:noFill/>
                    </a:lnL>
                    <a:lnR>
                      <a:noFill/>
                    </a:lnR>
                    <a:lnT>
                      <a:noFill/>
                    </a:lnT>
                    <a:lnB>
                      <a:noFill/>
                    </a:lnB>
                    <a:solidFill>
                      <a:srgbClr val="FFFFFF"/>
                    </a:solidFill>
                  </a:tcPr>
                </a:tc>
              </a:tr>
              <a:tr h="318206">
                <a:tc>
                  <a:txBody>
                    <a:bodyPr/>
                    <a:lstStyle/>
                    <a:p>
                      <a:r>
                        <a:rPr lang="en-IN" sz="2000">
                          <a:latin typeface="Times New Roman" panose="02020603050405020304" pitchFamily="18" charset="0"/>
                          <a:cs typeface="Times New Roman" panose="02020603050405020304" pitchFamily="18" charset="0"/>
                        </a:rPr>
                        <a:t>t2</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read(A)</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a:t>
                      </a:r>
                    </a:p>
                  </a:txBody>
                  <a:tcPr anchor="ctr">
                    <a:lnL>
                      <a:noFill/>
                    </a:lnL>
                    <a:lnR>
                      <a:noFill/>
                    </a:lnR>
                    <a:lnT>
                      <a:noFill/>
                    </a:lnT>
                    <a:lnB>
                      <a:noFill/>
                    </a:lnB>
                    <a:solidFill>
                      <a:srgbClr val="FFFFFF"/>
                    </a:solidFill>
                  </a:tcPr>
                </a:tc>
              </a:tr>
              <a:tr h="318206">
                <a:tc>
                  <a:txBody>
                    <a:bodyPr/>
                    <a:lstStyle/>
                    <a:p>
                      <a:r>
                        <a:rPr lang="en-IN" sz="2000">
                          <a:latin typeface="Times New Roman" panose="02020603050405020304" pitchFamily="18" charset="0"/>
                          <a:cs typeface="Times New Roman" panose="02020603050405020304" pitchFamily="18" charset="0"/>
                        </a:rPr>
                        <a:t>t3</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write(10,B)</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B = 10</a:t>
                      </a:r>
                    </a:p>
                  </a:txBody>
                  <a:tcPr anchor="ctr">
                    <a:lnL>
                      <a:noFill/>
                    </a:lnL>
                    <a:lnR>
                      <a:noFill/>
                    </a:lnR>
                    <a:lnT>
                      <a:noFill/>
                    </a:lnT>
                    <a:lnB>
                      <a:noFill/>
                    </a:lnB>
                    <a:solidFill>
                      <a:srgbClr val="FFFFFF"/>
                    </a:solidFill>
                  </a:tcPr>
                </a:tc>
              </a:tr>
              <a:tr h="318206">
                <a:tc>
                  <a:txBody>
                    <a:bodyPr/>
                    <a:lstStyle/>
                    <a:p>
                      <a:r>
                        <a:rPr lang="en-IN" sz="2000">
                          <a:latin typeface="Times New Roman" panose="02020603050405020304" pitchFamily="18" charset="0"/>
                          <a:cs typeface="Times New Roman" panose="02020603050405020304" pitchFamily="18" charset="0"/>
                        </a:rPr>
                        <a:t>t4</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write(20,C)</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C = 20</a:t>
                      </a:r>
                    </a:p>
                  </a:txBody>
                  <a:tcPr anchor="ctr">
                    <a:lnL>
                      <a:noFill/>
                    </a:lnL>
                    <a:lnR>
                      <a:noFill/>
                    </a:lnR>
                    <a:lnT>
                      <a:noFill/>
                    </a:lnT>
                    <a:lnB>
                      <a:noFill/>
                    </a:lnB>
                    <a:solidFill>
                      <a:srgbClr val="FFFFFF"/>
                    </a:solidFill>
                  </a:tcPr>
                </a:tc>
              </a:tr>
              <a:tr h="318206">
                <a:tc>
                  <a:txBody>
                    <a:bodyPr/>
                    <a:lstStyle/>
                    <a:p>
                      <a:r>
                        <a:rPr lang="en-IN" sz="2000" dirty="0">
                          <a:latin typeface="Times New Roman" panose="02020603050405020304" pitchFamily="18" charset="0"/>
                          <a:cs typeface="Times New Roman" panose="02020603050405020304" pitchFamily="18" charset="0"/>
                        </a:rPr>
                        <a:t>t5</a:t>
                      </a:r>
                    </a:p>
                  </a:txBody>
                  <a:tcPr anchor="ctr">
                    <a:lnL>
                      <a:noFill/>
                    </a:lnL>
                    <a:lnR>
                      <a:noFill/>
                    </a:lnR>
                    <a:lnT>
                      <a:noFill/>
                    </a:lnT>
                    <a:lnB>
                      <a:noFill/>
                    </a:lnB>
                    <a:solidFill>
                      <a:srgbClr val="FFFFFF"/>
                    </a:solidFill>
                  </a:tcPr>
                </a:tc>
                <a:tc>
                  <a:txBody>
                    <a:bodyPr/>
                    <a:lstStyle/>
                    <a:p>
                      <a:r>
                        <a:rPr lang="en-IN" sz="2000">
                          <a:latin typeface="Times New Roman" panose="02020603050405020304" pitchFamily="18" charset="0"/>
                          <a:cs typeface="Times New Roman" panose="02020603050405020304" pitchFamily="18" charset="0"/>
                        </a:rPr>
                        <a:t>COMMIT</a:t>
                      </a:r>
                    </a:p>
                  </a:txBody>
                  <a:tcPr anchor="ctr">
                    <a:lnL>
                      <a:noFill/>
                    </a:lnL>
                    <a:lnR>
                      <a:noFill/>
                    </a:lnR>
                    <a:lnT>
                      <a:noFill/>
                    </a:lnT>
                    <a:lnB>
                      <a:noFill/>
                    </a:lnB>
                    <a:solidFill>
                      <a:srgbClr val="FFFFFF"/>
                    </a:solidFill>
                  </a:tcPr>
                </a:tc>
                <a:tc>
                  <a:txBody>
                    <a:bodyPr/>
                    <a:lstStyle/>
                    <a:p>
                      <a:r>
                        <a:rPr lang="en-IN" sz="2000" dirty="0">
                          <a:latin typeface="Times New Roman" panose="02020603050405020304" pitchFamily="18" charset="0"/>
                          <a:cs typeface="Times New Roman" panose="02020603050405020304" pitchFamily="18" charset="0"/>
                        </a:rPr>
                        <a:t>COMMIT</a:t>
                      </a:r>
                    </a:p>
                  </a:txBody>
                  <a:tcPr anchor="ctr">
                    <a:lnL>
                      <a:noFill/>
                    </a:lnL>
                    <a:lnR>
                      <a:noFill/>
                    </a:lnR>
                    <a:lnT>
                      <a:noFill/>
                    </a:lnT>
                    <a:lnB>
                      <a:noFill/>
                    </a:lnB>
                    <a:solidFill>
                      <a:srgbClr val="FFFFFF"/>
                    </a:solidFill>
                  </a:tcPr>
                </a:tc>
              </a:tr>
            </a:tbl>
          </a:graphicData>
        </a:graphic>
      </p:graphicFrame>
      <p:pic>
        <p:nvPicPr>
          <p:cNvPr id="9" name="Picture 8"/>
          <p:cNvPicPr>
            <a:picLocks noChangeAspect="1"/>
          </p:cNvPicPr>
          <p:nvPr/>
        </p:nvPicPr>
        <p:blipFill>
          <a:blip r:embed="rId2"/>
          <a:stretch>
            <a:fillRect/>
          </a:stretch>
        </p:blipFill>
        <p:spPr>
          <a:xfrm>
            <a:off x="681252" y="4676554"/>
            <a:ext cx="5974511" cy="1519529"/>
          </a:xfrm>
          <a:prstGeom prst="rect">
            <a:avLst/>
          </a:prstGeom>
        </p:spPr>
      </p:pic>
    </p:spTree>
    <p:extLst>
      <p:ext uri="{BB962C8B-B14F-4D97-AF65-F5344CB8AC3E}">
        <p14:creationId xmlns:p14="http://schemas.microsoft.com/office/powerpoint/2010/main" val="160755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0939"/>
            <a:ext cx="9601196" cy="641952"/>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Example </a:t>
            </a:r>
            <a:r>
              <a:rPr lang="en-IN" b="1" dirty="0">
                <a:solidFill>
                  <a:srgbClr val="0070C0"/>
                </a:solidFill>
                <a:latin typeface="Times New Roman" panose="02020603050405020304" pitchFamily="18" charset="0"/>
                <a:cs typeface="Times New Roman" panose="02020603050405020304" pitchFamily="18" charset="0"/>
              </a:rPr>
              <a:t>Deferred Database Modification</a:t>
            </a:r>
            <a:endParaRPr lang="en-IN" dirty="0"/>
          </a:p>
        </p:txBody>
      </p:sp>
      <p:sp>
        <p:nvSpPr>
          <p:cNvPr id="3" name="Content Placeholder 2"/>
          <p:cNvSpPr>
            <a:spLocks noGrp="1"/>
          </p:cNvSpPr>
          <p:nvPr>
            <p:ph idx="1"/>
          </p:nvPr>
        </p:nvSpPr>
        <p:spPr>
          <a:xfrm>
            <a:off x="759725" y="1433014"/>
            <a:ext cx="10672550" cy="4279080"/>
          </a:xfrm>
        </p:spPr>
        <p:txBody>
          <a:bodyPr>
            <a:noAutofit/>
          </a:bodyPr>
          <a:lstStyle/>
          <a:p>
            <a:pPr algn="just"/>
            <a:r>
              <a:rPr lang="en-US" sz="2200" dirty="0">
                <a:latin typeface="Times New Roman" panose="02020603050405020304" pitchFamily="18" charset="0"/>
                <a:cs typeface="Times New Roman" panose="02020603050405020304" pitchFamily="18" charset="0"/>
              </a:rPr>
              <a:t>If the DMBS fails and is restarted:</a:t>
            </a:r>
          </a:p>
          <a:p>
            <a:pPr algn="just"/>
            <a:r>
              <a:rPr lang="en-US" sz="2200" dirty="0">
                <a:latin typeface="Times New Roman" panose="02020603050405020304" pitchFamily="18" charset="0"/>
                <a:cs typeface="Times New Roman" panose="02020603050405020304" pitchFamily="18" charset="0"/>
              </a:rPr>
              <a:t>The disks are physically or logically damaged then recovery from the log is impossible and instead a restore from a dump is needed.</a:t>
            </a:r>
          </a:p>
          <a:p>
            <a:pPr algn="just"/>
            <a:r>
              <a:rPr lang="en-US" sz="2200" dirty="0">
                <a:latin typeface="Times New Roman" panose="02020603050405020304" pitchFamily="18" charset="0"/>
                <a:cs typeface="Times New Roman" panose="02020603050405020304" pitchFamily="18" charset="0"/>
              </a:rPr>
              <a:t>If the disks are OK then the database consistency must be maintained. Writes to the disk which was in progress at the time of the failure may have only been partially done.</a:t>
            </a:r>
          </a:p>
          <a:p>
            <a:pPr algn="just"/>
            <a:r>
              <a:rPr lang="en-US" sz="2200" dirty="0">
                <a:latin typeface="Times New Roman" panose="02020603050405020304" pitchFamily="18" charset="0"/>
                <a:cs typeface="Times New Roman" panose="02020603050405020304" pitchFamily="18" charset="0"/>
              </a:rPr>
              <a:t>Parse the log file, and where a transaction has been ended with `COMMIT' apply the data part of the log to the database.</a:t>
            </a:r>
          </a:p>
          <a:p>
            <a:pPr algn="just"/>
            <a:r>
              <a:rPr lang="en-US" sz="2200" dirty="0">
                <a:latin typeface="Times New Roman" panose="02020603050405020304" pitchFamily="18" charset="0"/>
                <a:cs typeface="Times New Roman" panose="02020603050405020304" pitchFamily="18" charset="0"/>
              </a:rPr>
              <a:t>If a log entry for a transaction ends with anything other than COMMIT, do nothing for that transaction.</a:t>
            </a:r>
          </a:p>
          <a:p>
            <a:pPr algn="just"/>
            <a:r>
              <a:rPr lang="en-US" sz="2200" dirty="0">
                <a:latin typeface="Times New Roman" panose="02020603050405020304" pitchFamily="18" charset="0"/>
                <a:cs typeface="Times New Roman" panose="02020603050405020304" pitchFamily="18" charset="0"/>
              </a:rPr>
              <a:t>flush the data to the disk, and then truncate the log to zero.</a:t>
            </a:r>
          </a:p>
          <a:p>
            <a:pPr algn="just"/>
            <a:r>
              <a:rPr lang="en-US" sz="2200" dirty="0">
                <a:latin typeface="Times New Roman" panose="02020603050405020304" pitchFamily="18" charset="0"/>
                <a:cs typeface="Times New Roman" panose="02020603050405020304" pitchFamily="18" charset="0"/>
              </a:rPr>
              <a:t>the process or reapplying transaction from the log is sometimes referred to as `</a:t>
            </a:r>
            <a:r>
              <a:rPr lang="en-US" sz="2200" dirty="0" err="1">
                <a:latin typeface="Times New Roman" panose="02020603050405020304" pitchFamily="18" charset="0"/>
                <a:cs typeface="Times New Roman" panose="02020603050405020304" pitchFamily="18" charset="0"/>
              </a:rPr>
              <a:t>rollforward</a:t>
            </a:r>
            <a:r>
              <a:rPr lang="en-US" sz="2200" dirty="0">
                <a:latin typeface="Times New Roman" panose="02020603050405020304" pitchFamily="18" charset="0"/>
                <a:cs typeface="Times New Roman" panose="02020603050405020304" pitchFamily="18" charset="0"/>
              </a:rPr>
              <a:t>'.</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481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872" y="477165"/>
            <a:ext cx="10264253" cy="792078"/>
          </a:xfrm>
        </p:spPr>
        <p:txBody>
          <a:bodyPr>
            <a:normAutofit/>
          </a:bodyPr>
          <a:lstStyle/>
          <a:p>
            <a:r>
              <a:rPr lang="en-IN" b="1" dirty="0" smtClean="0">
                <a:solidFill>
                  <a:srgbClr val="0070C0"/>
                </a:solidFill>
                <a:latin typeface="Times New Roman" panose="02020603050405020304" pitchFamily="18" charset="0"/>
                <a:cs typeface="Times New Roman" panose="02020603050405020304" pitchFamily="18" charset="0"/>
              </a:rPr>
              <a:t>Immediate </a:t>
            </a:r>
            <a:r>
              <a:rPr lang="en-IN" b="1" dirty="0">
                <a:solidFill>
                  <a:srgbClr val="0070C0"/>
                </a:solidFill>
                <a:latin typeface="Times New Roman" panose="02020603050405020304" pitchFamily="18" charset="0"/>
                <a:cs typeface="Times New Roman" panose="02020603050405020304" pitchFamily="18" charset="0"/>
              </a:rPr>
              <a:t>Database Modification</a:t>
            </a:r>
            <a:endParaRPr lang="en-IN" dirty="0"/>
          </a:p>
        </p:txBody>
      </p:sp>
      <p:sp>
        <p:nvSpPr>
          <p:cNvPr id="3" name="Content Placeholder 2"/>
          <p:cNvSpPr>
            <a:spLocks noGrp="1"/>
          </p:cNvSpPr>
          <p:nvPr>
            <p:ph idx="1"/>
          </p:nvPr>
        </p:nvSpPr>
        <p:spPr>
          <a:xfrm>
            <a:off x="746075" y="1269243"/>
            <a:ext cx="10699845" cy="4799212"/>
          </a:xfrm>
        </p:spPr>
        <p:txBody>
          <a:bodyPr>
            <a:noAutofit/>
          </a:bodyPr>
          <a:lstStyle/>
          <a:p>
            <a:pPr algn="just"/>
            <a:r>
              <a:rPr lang="en-US" sz="2000" dirty="0">
                <a:latin typeface="Times New Roman" panose="02020603050405020304" pitchFamily="18" charset="0"/>
                <a:cs typeface="Times New Roman" panose="02020603050405020304" pitchFamily="18" charset="0"/>
              </a:rPr>
              <a:t>Immediate update, or UNDO/REDO, is another algorithm to support ABORT and machine failure scenarios.</a:t>
            </a:r>
          </a:p>
          <a:p>
            <a:pPr algn="just"/>
            <a:r>
              <a:rPr lang="en-US" sz="2000" dirty="0">
                <a:latin typeface="Times New Roman" panose="02020603050405020304" pitchFamily="18" charset="0"/>
                <a:cs typeface="Times New Roman" panose="02020603050405020304" pitchFamily="18" charset="0"/>
              </a:rPr>
              <a:t>While a transaction runs, changes made by that transaction can be written to the database at any time. However, the original and the new data being written must both be stored in the log BEFORE storing it on the database disk.</a:t>
            </a:r>
          </a:p>
          <a:p>
            <a:pPr algn="just"/>
            <a:r>
              <a:rPr lang="en-US" sz="2000" dirty="0">
                <a:latin typeface="Times New Roman" panose="02020603050405020304" pitchFamily="18" charset="0"/>
                <a:cs typeface="Times New Roman" panose="02020603050405020304" pitchFamily="18" charset="0"/>
              </a:rPr>
              <a:t>On a commit:</a:t>
            </a:r>
          </a:p>
          <a:p>
            <a:pPr algn="just"/>
            <a:r>
              <a:rPr lang="en-US" sz="2000" dirty="0">
                <a:latin typeface="Times New Roman" panose="02020603050405020304" pitchFamily="18" charset="0"/>
                <a:cs typeface="Times New Roman" panose="02020603050405020304" pitchFamily="18" charset="0"/>
              </a:rPr>
              <a:t>All the updates which has not yet been recorded on the disk is first stored in the log file and then flushed to disk.</a:t>
            </a:r>
          </a:p>
          <a:p>
            <a:pPr algn="just"/>
            <a:r>
              <a:rPr lang="en-US" sz="2000" dirty="0">
                <a:latin typeface="Times New Roman" panose="02020603050405020304" pitchFamily="18" charset="0"/>
                <a:cs typeface="Times New Roman" panose="02020603050405020304" pitchFamily="18" charset="0"/>
              </a:rPr>
              <a:t>The new data is then recorded in the database itself.</a:t>
            </a:r>
          </a:p>
          <a:p>
            <a:pPr algn="just"/>
            <a:r>
              <a:rPr lang="en-US" sz="2000" dirty="0">
                <a:latin typeface="Times New Roman" panose="02020603050405020304" pitchFamily="18" charset="0"/>
                <a:cs typeface="Times New Roman" panose="02020603050405020304" pitchFamily="18" charset="0"/>
              </a:rPr>
              <a:t>On an abort, REDO all the changes which that transaction has made to the database disk using the log entries.</a:t>
            </a:r>
          </a:p>
          <a:p>
            <a:pPr algn="just"/>
            <a:r>
              <a:rPr lang="en-US" sz="2000" dirty="0">
                <a:latin typeface="Times New Roman" panose="02020603050405020304" pitchFamily="18" charset="0"/>
                <a:cs typeface="Times New Roman" panose="02020603050405020304" pitchFamily="18" charset="0"/>
              </a:rPr>
              <a:t>On a system restart after a failure, REDO committed changes from log.</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521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09428"/>
            <a:ext cx="9601196" cy="751133"/>
          </a:xfrm>
        </p:spPr>
        <p:txBody>
          <a:bodyPr>
            <a:normAutofit fontScale="90000"/>
          </a:bodyPr>
          <a:lstStyle/>
          <a:p>
            <a:r>
              <a:rPr lang="en-US" dirty="0" smtClean="0">
                <a:latin typeface="Times New Roman" panose="02020603050405020304" pitchFamily="18" charset="0"/>
                <a:cs typeface="Times New Roman" panose="02020603050405020304" pitchFamily="18" charset="0"/>
              </a:rPr>
              <a:t>Introduction to Recoverability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70245"/>
            <a:ext cx="9601196" cy="3318936"/>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In recoverability we address the effect of transaction failures during concurrent execution. If a transaction Ti fails, for whatever reason, we need to undo the effect of this transaction to ensure the atomicity property of the transaction. In a system that allows concurrent execution, it is necessary to ensure that any transaction </a:t>
            </a:r>
            <a:r>
              <a:rPr lang="en-US" dirty="0" err="1" smtClean="0">
                <a:latin typeface="Times New Roman" panose="02020603050405020304" pitchFamily="18" charset="0"/>
                <a:cs typeface="Times New Roman" panose="02020603050405020304" pitchFamily="18" charset="0"/>
              </a:rPr>
              <a:t>Tj</a:t>
            </a:r>
            <a:r>
              <a:rPr lang="en-US" dirty="0" smtClean="0">
                <a:latin typeface="Times New Roman" panose="02020603050405020304" pitchFamily="18" charset="0"/>
                <a:cs typeface="Times New Roman" panose="02020603050405020304" pitchFamily="18" charset="0"/>
              </a:rPr>
              <a:t> that is dependent on Ti is also aborted. To achieve this, we need to place restrictions on the type of schedules permitted in the system.</a:t>
            </a:r>
          </a:p>
          <a:p>
            <a:pPr algn="just"/>
            <a:r>
              <a:rPr lang="en-US" b="1" dirty="0" smtClean="0">
                <a:latin typeface="Times New Roman" panose="02020603050405020304" pitchFamily="18" charset="0"/>
                <a:cs typeface="Times New Roman" panose="02020603050405020304" pitchFamily="18" charset="0"/>
              </a:rPr>
              <a:t>Types:</a:t>
            </a:r>
          </a:p>
          <a:p>
            <a:pPr algn="just"/>
            <a:r>
              <a:rPr lang="en-US" dirty="0" smtClean="0">
                <a:latin typeface="Times New Roman" panose="02020603050405020304" pitchFamily="18" charset="0"/>
                <a:cs typeface="Times New Roman" panose="02020603050405020304" pitchFamily="18" charset="0"/>
              </a:rPr>
              <a:t>Recoverable</a:t>
            </a:r>
          </a:p>
          <a:p>
            <a:pPr algn="just"/>
            <a:r>
              <a:rPr lang="en-US" dirty="0" smtClean="0">
                <a:latin typeface="Times New Roman" panose="02020603050405020304" pitchFamily="18" charset="0"/>
                <a:cs typeface="Times New Roman" panose="02020603050405020304" pitchFamily="18" charset="0"/>
              </a:rPr>
              <a:t>Irrecoverable</a:t>
            </a:r>
          </a:p>
        </p:txBody>
      </p:sp>
    </p:spTree>
    <p:extLst>
      <p:ext uri="{BB962C8B-B14F-4D97-AF65-F5344CB8AC3E}">
        <p14:creationId xmlns:p14="http://schemas.microsoft.com/office/powerpoint/2010/main" val="79186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4711"/>
            <a:ext cx="9601196" cy="601009"/>
          </a:xfrm>
        </p:spPr>
        <p:txBody>
          <a:bodyPr>
            <a:normAutofit fontScale="90000"/>
          </a:bodyPr>
          <a:lstStyle/>
          <a:p>
            <a:r>
              <a:rPr lang="en-IN" b="1" dirty="0">
                <a:latin typeface="Times New Roman" panose="02020603050405020304" pitchFamily="18" charset="0"/>
                <a:cs typeface="Times New Roman" panose="02020603050405020304" pitchFamily="18" charset="0"/>
              </a:rPr>
              <a:t>Immediate update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9253" y="1105215"/>
            <a:ext cx="10713492" cy="3318936"/>
          </a:xfrm>
        </p:spPr>
        <p:txBody>
          <a:bodyPr>
            <a:noAutofit/>
          </a:bodyPr>
          <a:lstStyle/>
          <a:p>
            <a:pPr algn="just"/>
            <a:r>
              <a:rPr lang="en-US" sz="1800" dirty="0">
                <a:latin typeface="Times New Roman" panose="02020603050405020304" pitchFamily="18" charset="0"/>
                <a:cs typeface="Times New Roman" panose="02020603050405020304" pitchFamily="18" charset="0"/>
              </a:rPr>
              <a:t>In the immediate update techniques, the database may be updated by the operations of a transaction immediately, before the transaction reaches its commit point. However, these operations are typically recorded in the log on disk by force-writing before they are applied to the database, so that recovery is possible.</a:t>
            </a:r>
          </a:p>
          <a:p>
            <a:pPr algn="just"/>
            <a:r>
              <a:rPr lang="en-US" sz="1800" dirty="0">
                <a:latin typeface="Times New Roman" panose="02020603050405020304" pitchFamily="18" charset="0"/>
                <a:cs typeface="Times New Roman" panose="02020603050405020304" pitchFamily="18" charset="0"/>
              </a:rPr>
              <a:t>When immediate update is allowed, provisions must be made for undoing the effect of update operations on the database, because a transaction can fail after it has applied some updates to the database itself. Hence recovery schemes based on immediate update must include the capability to roll back a transaction by undoing the effect of its write operations.</a:t>
            </a:r>
          </a:p>
          <a:p>
            <a:pPr algn="just"/>
            <a:r>
              <a:rPr lang="en-US" sz="1800" dirty="0">
                <a:latin typeface="Times New Roman" panose="02020603050405020304" pitchFamily="18" charset="0"/>
                <a:cs typeface="Times New Roman" panose="02020603050405020304" pitchFamily="18" charset="0"/>
              </a:rPr>
              <a:t>When a transaction starts, write an entry </a:t>
            </a:r>
            <a:r>
              <a:rPr lang="en-US" sz="1800" dirty="0" err="1">
                <a:latin typeface="Times New Roman" panose="02020603050405020304" pitchFamily="18" charset="0"/>
                <a:cs typeface="Times New Roman" panose="02020603050405020304" pitchFamily="18" charset="0"/>
              </a:rPr>
              <a:t>start_transaction</a:t>
            </a:r>
            <a:r>
              <a:rPr lang="en-US" sz="1800" dirty="0">
                <a:latin typeface="Times New Roman" panose="02020603050405020304" pitchFamily="18" charset="0"/>
                <a:cs typeface="Times New Roman" panose="02020603050405020304" pitchFamily="18" charset="0"/>
              </a:rPr>
              <a:t>(T) to the log;</a:t>
            </a:r>
          </a:p>
          <a:p>
            <a:pPr algn="just"/>
            <a:r>
              <a:rPr lang="en-US" sz="1800" dirty="0">
                <a:latin typeface="Times New Roman" panose="02020603050405020304" pitchFamily="18" charset="0"/>
                <a:cs typeface="Times New Roman" panose="02020603050405020304" pitchFamily="18" charset="0"/>
              </a:rPr>
              <a:t>When any operation is performed that will change values in the database, write a log entry </a:t>
            </a:r>
            <a:r>
              <a:rPr lang="en-US" sz="1800" dirty="0" err="1">
                <a:latin typeface="Times New Roman" panose="02020603050405020304" pitchFamily="18" charset="0"/>
                <a:cs typeface="Times New Roman" panose="02020603050405020304" pitchFamily="18" charset="0"/>
              </a:rPr>
              <a:t>write_item</a:t>
            </a:r>
            <a:r>
              <a:rPr lang="en-US" sz="1800" dirty="0">
                <a:latin typeface="Times New Roman" panose="02020603050405020304" pitchFamily="18" charset="0"/>
                <a:cs typeface="Times New Roman" panose="02020603050405020304" pitchFamily="18" charset="0"/>
              </a:rPr>
              <a:t>(T, x, </a:t>
            </a:r>
            <a:r>
              <a:rPr lang="en-US" sz="1800" dirty="0" err="1">
                <a:latin typeface="Times New Roman" panose="02020603050405020304" pitchFamily="18" charset="0"/>
                <a:cs typeface="Times New Roman" panose="02020603050405020304" pitchFamily="18" charset="0"/>
              </a:rPr>
              <a:t>old_value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new_value</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Write the log to disk;</a:t>
            </a:r>
          </a:p>
          <a:p>
            <a:pPr algn="just"/>
            <a:r>
              <a:rPr lang="en-US" sz="1800" dirty="0">
                <a:latin typeface="Times New Roman" panose="02020603050405020304" pitchFamily="18" charset="0"/>
                <a:cs typeface="Times New Roman" panose="02020603050405020304" pitchFamily="18" charset="0"/>
              </a:rPr>
              <a:t>Once the log record is written, write the update to the database buffers;</a:t>
            </a:r>
          </a:p>
          <a:p>
            <a:pPr algn="just"/>
            <a:r>
              <a:rPr lang="en-US" sz="1800" dirty="0">
                <a:latin typeface="Times New Roman" panose="02020603050405020304" pitchFamily="18" charset="0"/>
                <a:cs typeface="Times New Roman" panose="02020603050405020304" pitchFamily="18" charset="0"/>
              </a:rPr>
              <a:t>When convenient, write the database buffers to the disk;</a:t>
            </a:r>
          </a:p>
          <a:p>
            <a:pPr algn="just"/>
            <a:r>
              <a:rPr lang="en-US" sz="1800" dirty="0">
                <a:latin typeface="Times New Roman" panose="02020603050405020304" pitchFamily="18" charset="0"/>
                <a:cs typeface="Times New Roman" panose="02020603050405020304" pitchFamily="18" charset="0"/>
              </a:rPr>
              <a:t>When a transaction is about to commit, write a log record of the form commit(T);</a:t>
            </a:r>
          </a:p>
          <a:p>
            <a:pPr algn="just"/>
            <a:r>
              <a:rPr lang="en-US" sz="1800" dirty="0">
                <a:latin typeface="Times New Roman" panose="02020603050405020304" pitchFamily="18" charset="0"/>
                <a:cs typeface="Times New Roman" panose="02020603050405020304" pitchFamily="18" charset="0"/>
              </a:rPr>
              <a:t>Write the log to disk.</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393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9049" y="769075"/>
            <a:ext cx="9601196" cy="3318936"/>
          </a:xfrm>
        </p:spPr>
        <p:txBody>
          <a:bodyPr/>
          <a:lstStyle/>
          <a:p>
            <a:r>
              <a:rPr lang="en-US" dirty="0"/>
              <a:t>The protocol and how different entries are affected can be best </a:t>
            </a:r>
            <a:r>
              <a:rPr lang="en-US" dirty="0" err="1"/>
              <a:t>summarised</a:t>
            </a:r>
            <a:r>
              <a:rPr lang="en-US" dirty="0"/>
              <a:t> below:</a:t>
            </a:r>
            <a:endParaRPr lang="en-IN" dirty="0"/>
          </a:p>
        </p:txBody>
      </p:sp>
      <p:pic>
        <p:nvPicPr>
          <p:cNvPr id="5" name="Picture 4"/>
          <p:cNvPicPr>
            <a:picLocks noChangeAspect="1"/>
          </p:cNvPicPr>
          <p:nvPr/>
        </p:nvPicPr>
        <p:blipFill>
          <a:blip r:embed="rId2"/>
          <a:stretch>
            <a:fillRect/>
          </a:stretch>
        </p:blipFill>
        <p:spPr>
          <a:xfrm>
            <a:off x="1590950" y="1599868"/>
            <a:ext cx="9803907" cy="2699177"/>
          </a:xfrm>
          <a:prstGeom prst="rect">
            <a:avLst/>
          </a:prstGeom>
        </p:spPr>
      </p:pic>
      <p:sp>
        <p:nvSpPr>
          <p:cNvPr id="6" name="Rectangle 5"/>
          <p:cNvSpPr/>
          <p:nvPr/>
        </p:nvSpPr>
        <p:spPr>
          <a:xfrm>
            <a:off x="1740145" y="4088011"/>
            <a:ext cx="9412406" cy="1938992"/>
          </a:xfrm>
          <a:prstGeom prst="rect">
            <a:avLst/>
          </a:prstGeom>
        </p:spPr>
        <p:txBody>
          <a:bodyPr wrap="square">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In general, we can distinguish two main categories of immediate update algorithms. If the recovery technique ensures that all updates of a transaction are recorded in the database on disk before the transaction commits, there is never a need to redo any operations of committed transactions. Such an algorithm is called UNDO/NO-REDO. On the other hand, if the transaction is allowed to commit before all its changes are written to the database, we have the UNDO/REDO method, the most general recovery algorithm.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219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72700"/>
            <a:ext cx="9601196" cy="614656"/>
          </a:xfrm>
        </p:spPr>
        <p:txBody>
          <a:bodyPr>
            <a:normAutofit fontScale="90000"/>
          </a:bodyPr>
          <a:lstStyle/>
          <a:p>
            <a:r>
              <a:rPr lang="en-US" b="1" dirty="0">
                <a:latin typeface="Times New Roman" panose="02020603050405020304" pitchFamily="18" charset="0"/>
                <a:cs typeface="Times New Roman" panose="02020603050405020304" pitchFamily="18" charset="0"/>
              </a:rPr>
              <a:t>Approaches to Modify the Database</a:t>
            </a:r>
          </a:p>
        </p:txBody>
      </p:sp>
      <p:sp>
        <p:nvSpPr>
          <p:cNvPr id="3" name="Content Placeholder 2"/>
          <p:cNvSpPr>
            <a:spLocks noGrp="1"/>
          </p:cNvSpPr>
          <p:nvPr>
            <p:ph idx="1"/>
          </p:nvPr>
        </p:nvSpPr>
        <p:spPr>
          <a:xfrm>
            <a:off x="759724" y="1187356"/>
            <a:ext cx="10672549" cy="4511092"/>
          </a:xfrm>
        </p:spPr>
        <p:txBody>
          <a:bodyPr>
            <a:noAutofit/>
          </a:bodyPr>
          <a:lstStyle/>
          <a:p>
            <a:pPr algn="just"/>
            <a:r>
              <a:rPr lang="en-US" sz="3600" dirty="0">
                <a:latin typeface="Times New Roman" panose="02020603050405020304" pitchFamily="18" charset="0"/>
                <a:cs typeface="Times New Roman" panose="02020603050405020304" pitchFamily="18" charset="0"/>
              </a:rPr>
              <a:t>In the recovery system, we use two different types of medication in the database. They </a:t>
            </a:r>
            <a:r>
              <a:rPr lang="en-US" sz="3600" dirty="0" smtClean="0">
                <a:latin typeface="Times New Roman" panose="02020603050405020304" pitchFamily="18" charset="0"/>
                <a:cs typeface="Times New Roman" panose="02020603050405020304" pitchFamily="18" charset="0"/>
              </a:rPr>
              <a:t>are</a:t>
            </a:r>
          </a:p>
          <a:p>
            <a:pPr algn="just"/>
            <a:r>
              <a:rPr lang="en-IN" sz="3600" b="1" dirty="0">
                <a:solidFill>
                  <a:srgbClr val="0070C0"/>
                </a:solidFill>
                <a:latin typeface="Times New Roman" panose="02020603050405020304" pitchFamily="18" charset="0"/>
                <a:cs typeface="Times New Roman" panose="02020603050405020304" pitchFamily="18" charset="0"/>
              </a:rPr>
              <a:t>Immediate Database Modification</a:t>
            </a:r>
          </a:p>
          <a:p>
            <a:pPr algn="just"/>
            <a:r>
              <a:rPr lang="en-US" sz="3600" dirty="0">
                <a:latin typeface="Times New Roman" panose="02020603050405020304" pitchFamily="18" charset="0"/>
                <a:cs typeface="Times New Roman" panose="02020603050405020304" pitchFamily="18" charset="0"/>
              </a:rPr>
              <a:t>By using immediate updates, the database can be modified and output while still in the active state of the transaction. Data modifications written during an active transaction are referred to as uncommitted modifications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055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7290"/>
            <a:ext cx="9601196" cy="1303867"/>
          </a:xfrm>
        </p:spPr>
        <p:txBody>
          <a:bodyPr>
            <a:normAutofit fontScale="90000"/>
          </a:bodyPr>
          <a:lstStyle/>
          <a:p>
            <a:r>
              <a:rPr lang="en-IN" b="1" dirty="0">
                <a:solidFill>
                  <a:srgbClr val="0070C0"/>
                </a:solidFill>
                <a:latin typeface="Times New Roman" panose="02020603050405020304" pitchFamily="18" charset="0"/>
                <a:cs typeface="Times New Roman" panose="02020603050405020304" pitchFamily="18" charset="0"/>
              </a:rPr>
              <a:t>Immediate Database Modification</a:t>
            </a:r>
            <a:br>
              <a:rPr lang="en-IN"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032111" y="1279222"/>
            <a:ext cx="10127775" cy="4875917"/>
          </a:xfrm>
        </p:spPr>
        <p:txBody>
          <a:bodyPr>
            <a:noAutofit/>
          </a:bodyPr>
          <a:lstStyle/>
          <a:p>
            <a:pPr algn="just"/>
            <a:r>
              <a:rPr lang="en-US" sz="2200" dirty="0">
                <a:latin typeface="Times New Roman" panose="02020603050405020304" pitchFamily="18" charset="0"/>
                <a:cs typeface="Times New Roman" panose="02020603050405020304" pitchFamily="18" charset="0"/>
              </a:rPr>
              <a:t>For consistency reasons, old values of data items should be used if the system crashes or a transaction fails. Undoing an operation is a way to accomplish this. In order for Ti to start its execution, a </a:t>
            </a:r>
            <a:r>
              <a:rPr lang="en-US" sz="2200" b="1" dirty="0">
                <a:latin typeface="Times New Roman" panose="02020603050405020304" pitchFamily="18" charset="0"/>
                <a:cs typeface="Times New Roman" panose="02020603050405020304" pitchFamily="18" charset="0"/>
              </a:rPr>
              <a:t>log entry</a:t>
            </a:r>
            <a:r>
              <a:rPr lang="en-US" sz="2200" dirty="0">
                <a:latin typeface="Times New Roman" panose="02020603050405020304" pitchFamily="18" charset="0"/>
                <a:cs typeface="Times New Roman" panose="02020603050405020304" pitchFamily="18" charset="0"/>
              </a:rPr>
              <a:t> called &lt;Ti start&gt; is written. A new update record is written to the log before the write(X) operation by Ti is executed. Partially committed Ti records are written to the log as &lt;Ti commit</a:t>
            </a:r>
            <a:r>
              <a:rPr lang="en-US" sz="2200" dirty="0" smtClean="0">
                <a:latin typeface="Times New Roman" panose="02020603050405020304" pitchFamily="18" charset="0"/>
                <a:cs typeface="Times New Roman" panose="02020603050405020304" pitchFamily="18" charset="0"/>
              </a:rPr>
              <a:t>&gt;.</a:t>
            </a:r>
          </a:p>
          <a:p>
            <a:pPr algn="just"/>
            <a:r>
              <a:rPr lang="en-US" sz="1800" dirty="0">
                <a:latin typeface="Times New Roman" panose="02020603050405020304" pitchFamily="18" charset="0"/>
                <a:cs typeface="Times New Roman" panose="02020603050405020304" pitchFamily="18" charset="0"/>
              </a:rPr>
              <a:t>&lt;To start&gt;</a:t>
            </a:r>
          </a:p>
          <a:p>
            <a:pPr algn="just"/>
            <a:r>
              <a:rPr lang="en-US" sz="1800" dirty="0">
                <a:latin typeface="Times New Roman" panose="02020603050405020304" pitchFamily="18" charset="0"/>
                <a:cs typeface="Times New Roman" panose="02020603050405020304" pitchFamily="18" charset="0"/>
              </a:rPr>
              <a:t>    &lt;To A, 850, 800&gt;</a:t>
            </a:r>
          </a:p>
          <a:p>
            <a:pPr algn="just"/>
            <a:r>
              <a:rPr lang="en-US" sz="1800" dirty="0">
                <a:latin typeface="Times New Roman" panose="02020603050405020304" pitchFamily="18" charset="0"/>
                <a:cs typeface="Times New Roman" panose="02020603050405020304" pitchFamily="18" charset="0"/>
              </a:rPr>
              <a:t>    &lt;To B, 1000, 1050&gt;</a:t>
            </a:r>
          </a:p>
          <a:p>
            <a:pPr algn="just"/>
            <a:r>
              <a:rPr lang="en-US" sz="1800" dirty="0">
                <a:latin typeface="Times New Roman" panose="02020603050405020304" pitchFamily="18" charset="0"/>
                <a:cs typeface="Times New Roman" panose="02020603050405020304" pitchFamily="18" charset="0"/>
              </a:rPr>
              <a:t>    &lt;To commit&gt;</a:t>
            </a:r>
          </a:p>
          <a:p>
            <a:pPr algn="just"/>
            <a:r>
              <a:rPr lang="en-US" sz="1800" dirty="0">
                <a:latin typeface="Times New Roman" panose="02020603050405020304" pitchFamily="18" charset="0"/>
                <a:cs typeface="Times New Roman" panose="02020603050405020304" pitchFamily="18" charset="0"/>
              </a:rPr>
              <a:t>    &lt;T1 start&gt;</a:t>
            </a:r>
          </a:p>
          <a:p>
            <a:pPr algn="just"/>
            <a:r>
              <a:rPr lang="en-US" sz="1800" dirty="0">
                <a:latin typeface="Times New Roman" panose="02020603050405020304" pitchFamily="18" charset="0"/>
                <a:cs typeface="Times New Roman" panose="02020603050405020304" pitchFamily="18" charset="0"/>
              </a:rPr>
              <a:t>    &lt;T1 C, 600, 500&gt;</a:t>
            </a:r>
          </a:p>
          <a:p>
            <a:pPr algn="just"/>
            <a:r>
              <a:rPr lang="en-US" sz="1800" dirty="0">
                <a:latin typeface="Times New Roman" panose="02020603050405020304" pitchFamily="18" charset="0"/>
                <a:cs typeface="Times New Roman" panose="02020603050405020304" pitchFamily="18" charset="0"/>
              </a:rPr>
              <a:t>    &lt;Ti commit&gt;</a:t>
            </a:r>
          </a:p>
          <a:p>
            <a:pPr algn="just"/>
            <a:endParaRPr lang="en-US"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336564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365" y="605303"/>
            <a:ext cx="10810163" cy="3318936"/>
          </a:xfrm>
        </p:spPr>
        <p:txBody>
          <a:bodyPr>
            <a:normAutofit/>
          </a:bodyPr>
          <a:lstStyle/>
          <a:p>
            <a:pPr algn="just"/>
            <a:r>
              <a:rPr lang="en-US" sz="2800" dirty="0">
                <a:latin typeface="Times New Roman" panose="02020603050405020304" pitchFamily="18" charset="0"/>
                <a:cs typeface="Times New Roman" panose="02020603050405020304" pitchFamily="18" charset="0"/>
              </a:rPr>
              <a:t>The following are examples of a banking system, the transaction To is followed by the transaction T1. In the case of a system crash right after the log record, and during recovery, we </a:t>
            </a:r>
            <a:r>
              <a:rPr lang="en-US" sz="2800" b="1" dirty="0">
                <a:latin typeface="Times New Roman" panose="02020603050405020304" pitchFamily="18" charset="0"/>
                <a:cs typeface="Times New Roman" panose="02020603050405020304" pitchFamily="18" charset="0"/>
              </a:rPr>
              <a:t>redo</a:t>
            </a:r>
            <a:r>
              <a:rPr lang="en-US" sz="2800" dirty="0">
                <a:latin typeface="Times New Roman" panose="02020603050405020304" pitchFamily="18" charset="0"/>
                <a:cs typeface="Times New Roman" panose="02020603050405020304" pitchFamily="18" charset="0"/>
              </a:rPr>
              <a:t> (T1) and </a:t>
            </a:r>
            <a:r>
              <a:rPr lang="en-US" sz="2800" b="1" dirty="0">
                <a:latin typeface="Times New Roman" panose="02020603050405020304" pitchFamily="18" charset="0"/>
                <a:cs typeface="Times New Roman" panose="02020603050405020304" pitchFamily="18" charset="0"/>
              </a:rPr>
              <a:t>undo</a:t>
            </a:r>
            <a:r>
              <a:rPr lang="en-US" sz="2800" dirty="0">
                <a:latin typeface="Times New Roman" panose="02020603050405020304" pitchFamily="18" charset="0"/>
                <a:cs typeface="Times New Roman" panose="02020603050405020304" pitchFamily="18" charset="0"/>
              </a:rPr>
              <a:t> (T1) since the log record includes both &lt;To start&gt; and &lt;To commit&gt;. However, the log record does not contain a &lt;T1 commit&gt; with a &lt;T1 start&gt;. First, we should </a:t>
            </a:r>
            <a:r>
              <a:rPr lang="en-US" sz="2800" b="1" dirty="0">
                <a:latin typeface="Times New Roman" panose="02020603050405020304" pitchFamily="18" charset="0"/>
                <a:cs typeface="Times New Roman" panose="02020603050405020304" pitchFamily="18" charset="0"/>
              </a:rPr>
              <a:t>undo</a:t>
            </a:r>
            <a:r>
              <a:rPr lang="en-US" sz="2800" dirty="0">
                <a:latin typeface="Times New Roman" panose="02020603050405020304" pitchFamily="18" charset="0"/>
                <a:cs typeface="Times New Roman" panose="02020603050405020304" pitchFamily="18" charset="0"/>
              </a:rPr>
              <a:t> (T1), and then we should </a:t>
            </a:r>
            <a:r>
              <a:rPr lang="en-US" sz="2800" b="1" dirty="0">
                <a:latin typeface="Times New Roman" panose="02020603050405020304" pitchFamily="18" charset="0"/>
                <a:cs typeface="Times New Roman" panose="02020603050405020304" pitchFamily="18" charset="0"/>
              </a:rPr>
              <a:t>redo</a:t>
            </a:r>
            <a:r>
              <a:rPr lang="en-US" sz="2800" dirty="0">
                <a:latin typeface="Times New Roman" panose="02020603050405020304" pitchFamily="18" charset="0"/>
                <a:cs typeface="Times New Roman" panose="02020603050405020304" pitchFamily="18" charset="0"/>
              </a:rPr>
              <a:t> (To).</a:t>
            </a:r>
            <a:endParaRPr lang="en-IN"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6596418" y="3395976"/>
            <a:ext cx="4813110" cy="2677656"/>
          </a:xfrm>
          <a:prstGeom prst="rect">
            <a:avLst/>
          </a:prstGeom>
        </p:spPr>
        <p:txBody>
          <a:bodyPr wrap="square">
            <a:spAutoFit/>
          </a:bodyPr>
          <a:lstStyle/>
          <a:p>
            <a:pPr algn="just"/>
            <a:r>
              <a:rPr lang="en-US" sz="2400" dirty="0">
                <a:solidFill>
                  <a:srgbClr val="00B0F0"/>
                </a:solidFill>
                <a:latin typeface="Times New Roman" panose="02020603050405020304" pitchFamily="18" charset="0"/>
                <a:cs typeface="Times New Roman" panose="02020603050405020304" pitchFamily="18" charset="0"/>
              </a:rPr>
              <a:t>&lt;To start&gt;</a:t>
            </a:r>
          </a:p>
          <a:p>
            <a:pPr algn="just"/>
            <a:r>
              <a:rPr lang="en-US" sz="2400" dirty="0">
                <a:solidFill>
                  <a:srgbClr val="00B0F0"/>
                </a:solidFill>
                <a:latin typeface="Times New Roman" panose="02020603050405020304" pitchFamily="18" charset="0"/>
                <a:cs typeface="Times New Roman" panose="02020603050405020304" pitchFamily="18" charset="0"/>
              </a:rPr>
              <a:t>    &lt;To A, 850, 800&gt;</a:t>
            </a:r>
          </a:p>
          <a:p>
            <a:pPr algn="just"/>
            <a:r>
              <a:rPr lang="en-US" sz="2400" dirty="0">
                <a:solidFill>
                  <a:srgbClr val="00B0F0"/>
                </a:solidFill>
                <a:latin typeface="Times New Roman" panose="02020603050405020304" pitchFamily="18" charset="0"/>
                <a:cs typeface="Times New Roman" panose="02020603050405020304" pitchFamily="18" charset="0"/>
              </a:rPr>
              <a:t>    &lt;To B, 1000, 1050&gt;</a:t>
            </a:r>
          </a:p>
          <a:p>
            <a:pPr algn="just"/>
            <a:r>
              <a:rPr lang="en-US" sz="2400" dirty="0">
                <a:solidFill>
                  <a:srgbClr val="00B0F0"/>
                </a:solidFill>
                <a:latin typeface="Times New Roman" panose="02020603050405020304" pitchFamily="18" charset="0"/>
                <a:cs typeface="Times New Roman" panose="02020603050405020304" pitchFamily="18" charset="0"/>
              </a:rPr>
              <a:t>    &lt;To commit&gt;</a:t>
            </a:r>
          </a:p>
          <a:p>
            <a:pPr algn="just"/>
            <a:r>
              <a:rPr lang="en-US" sz="2400" dirty="0">
                <a:solidFill>
                  <a:srgbClr val="00B0F0"/>
                </a:solidFill>
                <a:latin typeface="Times New Roman" panose="02020603050405020304" pitchFamily="18" charset="0"/>
                <a:cs typeface="Times New Roman" panose="02020603050405020304" pitchFamily="18" charset="0"/>
              </a:rPr>
              <a:t>    &lt;T1 start&gt;</a:t>
            </a:r>
          </a:p>
          <a:p>
            <a:pPr algn="just"/>
            <a:r>
              <a:rPr lang="en-US" sz="2400" dirty="0">
                <a:solidFill>
                  <a:srgbClr val="00B0F0"/>
                </a:solidFill>
                <a:latin typeface="Times New Roman" panose="02020603050405020304" pitchFamily="18" charset="0"/>
                <a:cs typeface="Times New Roman" panose="02020603050405020304" pitchFamily="18" charset="0"/>
              </a:rPr>
              <a:t>    &lt;T1 C, 600, 500&gt;</a:t>
            </a:r>
          </a:p>
          <a:p>
            <a:pPr algn="just"/>
            <a:r>
              <a:rPr lang="en-US" sz="2400" dirty="0">
                <a:solidFill>
                  <a:srgbClr val="00B0F0"/>
                </a:solidFill>
                <a:latin typeface="Times New Roman" panose="02020603050405020304" pitchFamily="18" charset="0"/>
                <a:cs typeface="Times New Roman" panose="02020603050405020304" pitchFamily="18" charset="0"/>
              </a:rPr>
              <a:t>    &lt;Ti commit&gt;</a:t>
            </a:r>
          </a:p>
        </p:txBody>
      </p:sp>
    </p:spTree>
    <p:extLst>
      <p:ext uri="{BB962C8B-B14F-4D97-AF65-F5344CB8AC3E}">
        <p14:creationId xmlns:p14="http://schemas.microsoft.com/office/powerpoint/2010/main" val="4165114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1883"/>
            <a:ext cx="9601196" cy="669246"/>
          </a:xfrm>
        </p:spPr>
        <p:txBody>
          <a:bodyPr>
            <a:normAutofit/>
          </a:bodyPr>
          <a:lstStyle/>
          <a:p>
            <a:r>
              <a:rPr lang="en-US" sz="3200" b="1" dirty="0">
                <a:solidFill>
                  <a:srgbClr val="0070C0"/>
                </a:solidFill>
                <a:latin typeface="Times New Roman" panose="02020603050405020304" pitchFamily="18" charset="0"/>
                <a:cs typeface="Times New Roman" panose="02020603050405020304" pitchFamily="18" charset="0"/>
              </a:rPr>
              <a:t>Example </a:t>
            </a:r>
            <a:r>
              <a:rPr lang="en-IN" sz="3200" b="1" dirty="0">
                <a:solidFill>
                  <a:srgbClr val="0070C0"/>
                </a:solidFill>
                <a:latin typeface="Times New Roman" panose="02020603050405020304" pitchFamily="18" charset="0"/>
                <a:cs typeface="Times New Roman" panose="02020603050405020304" pitchFamily="18" charset="0"/>
              </a:rPr>
              <a:t>Immediate Database Modification</a:t>
            </a:r>
            <a:endParaRPr lang="en-IN" sz="3200" dirty="0"/>
          </a:p>
        </p:txBody>
      </p:sp>
      <p:sp>
        <p:nvSpPr>
          <p:cNvPr id="3" name="Content Placeholder 2"/>
          <p:cNvSpPr>
            <a:spLocks noGrp="1"/>
          </p:cNvSpPr>
          <p:nvPr>
            <p:ph idx="1"/>
          </p:nvPr>
        </p:nvSpPr>
        <p:spPr>
          <a:xfrm>
            <a:off x="1199867" y="1451463"/>
            <a:ext cx="9601196" cy="3318936"/>
          </a:xfrm>
        </p:spPr>
        <p:txBody>
          <a:bodyPr/>
          <a:lstStyle/>
          <a:p>
            <a:r>
              <a:rPr lang="en-US" dirty="0"/>
              <a:t>Using immediate update, and the transaction TRAN1 again, the process is:</a:t>
            </a:r>
            <a:endParaRPr lang="en-IN" dirty="0"/>
          </a:p>
        </p:txBody>
      </p:sp>
      <p:graphicFrame>
        <p:nvGraphicFramePr>
          <p:cNvPr id="4" name="Table 3"/>
          <p:cNvGraphicFramePr>
            <a:graphicFrameLocks noGrp="1"/>
          </p:cNvGraphicFramePr>
          <p:nvPr/>
        </p:nvGraphicFramePr>
        <p:xfrm>
          <a:off x="1199865" y="2627800"/>
          <a:ext cx="4245591" cy="2743200"/>
        </p:xfrm>
        <a:graphic>
          <a:graphicData uri="http://schemas.openxmlformats.org/drawingml/2006/table">
            <a:tbl>
              <a:tblPr/>
              <a:tblGrid>
                <a:gridCol w="1415197"/>
                <a:gridCol w="1415197"/>
                <a:gridCol w="1415197"/>
              </a:tblGrid>
              <a:tr h="351329">
                <a:tc>
                  <a:txBody>
                    <a:bodyPr/>
                    <a:lstStyle/>
                    <a:p>
                      <a:r>
                        <a:rPr lang="en-IN" b="1"/>
                        <a:t>Time</a:t>
                      </a:r>
                      <a:endParaRPr lang="en-IN"/>
                    </a:p>
                  </a:txBody>
                  <a:tcPr anchor="ctr">
                    <a:lnL>
                      <a:noFill/>
                    </a:lnL>
                    <a:lnR>
                      <a:noFill/>
                    </a:lnR>
                    <a:lnT>
                      <a:noFill/>
                    </a:lnT>
                    <a:lnB>
                      <a:noFill/>
                    </a:lnB>
                    <a:solidFill>
                      <a:srgbClr val="FFFFFF"/>
                    </a:solidFill>
                  </a:tcPr>
                </a:tc>
                <a:tc>
                  <a:txBody>
                    <a:bodyPr/>
                    <a:lstStyle/>
                    <a:p>
                      <a:r>
                        <a:rPr lang="en-IN" b="1"/>
                        <a:t>Action</a:t>
                      </a:r>
                      <a:endParaRPr lang="en-IN"/>
                    </a:p>
                  </a:txBody>
                  <a:tcPr anchor="ctr">
                    <a:lnL>
                      <a:noFill/>
                    </a:lnL>
                    <a:lnR>
                      <a:noFill/>
                    </a:lnR>
                    <a:lnT>
                      <a:noFill/>
                    </a:lnT>
                    <a:lnB>
                      <a:noFill/>
                    </a:lnB>
                    <a:solidFill>
                      <a:srgbClr val="FFFFFF"/>
                    </a:solidFill>
                  </a:tcPr>
                </a:tc>
                <a:tc>
                  <a:txBody>
                    <a:bodyPr/>
                    <a:lstStyle/>
                    <a:p>
                      <a:r>
                        <a:rPr lang="en-IN" b="1"/>
                        <a:t>LOG</a:t>
                      </a:r>
                      <a:endParaRPr lang="en-IN"/>
                    </a:p>
                  </a:txBody>
                  <a:tcPr anchor="ctr">
                    <a:lnL>
                      <a:noFill/>
                    </a:lnL>
                    <a:lnR>
                      <a:noFill/>
                    </a:lnR>
                    <a:lnT>
                      <a:noFill/>
                    </a:lnT>
                    <a:lnB>
                      <a:noFill/>
                    </a:lnB>
                    <a:solidFill>
                      <a:srgbClr val="FFFFFF"/>
                    </a:solidFill>
                  </a:tcPr>
                </a:tc>
              </a:tr>
              <a:tr h="351329">
                <a:tc>
                  <a:txBody>
                    <a:bodyPr/>
                    <a:lstStyle/>
                    <a:p>
                      <a:r>
                        <a:rPr lang="en-IN"/>
                        <a:t>t1</a:t>
                      </a:r>
                    </a:p>
                  </a:txBody>
                  <a:tcPr anchor="ctr">
                    <a:lnL>
                      <a:noFill/>
                    </a:lnL>
                    <a:lnR>
                      <a:noFill/>
                    </a:lnR>
                    <a:lnT>
                      <a:noFill/>
                    </a:lnT>
                    <a:lnB>
                      <a:noFill/>
                    </a:lnB>
                    <a:solidFill>
                      <a:srgbClr val="FFFFFF"/>
                    </a:solidFill>
                  </a:tcPr>
                </a:tc>
                <a:tc>
                  <a:txBody>
                    <a:bodyPr/>
                    <a:lstStyle/>
                    <a:p>
                      <a:r>
                        <a:rPr lang="en-IN"/>
                        <a:t>START</a:t>
                      </a:r>
                    </a:p>
                  </a:txBody>
                  <a:tcPr anchor="ctr">
                    <a:lnL>
                      <a:noFill/>
                    </a:lnL>
                    <a:lnR>
                      <a:noFill/>
                    </a:lnR>
                    <a:lnT>
                      <a:noFill/>
                    </a:lnT>
                    <a:lnB>
                      <a:noFill/>
                    </a:lnB>
                    <a:solidFill>
                      <a:srgbClr val="FFFFFF"/>
                    </a:solidFill>
                  </a:tcPr>
                </a:tc>
                <a:tc>
                  <a:txBody>
                    <a:bodyPr/>
                    <a:lstStyle/>
                    <a:p>
                      <a:r>
                        <a:rPr lang="en-IN"/>
                        <a:t>-</a:t>
                      </a:r>
                    </a:p>
                  </a:txBody>
                  <a:tcPr anchor="ctr">
                    <a:lnL>
                      <a:noFill/>
                    </a:lnL>
                    <a:lnR>
                      <a:noFill/>
                    </a:lnR>
                    <a:lnT>
                      <a:noFill/>
                    </a:lnT>
                    <a:lnB>
                      <a:noFill/>
                    </a:lnB>
                    <a:solidFill>
                      <a:srgbClr val="FFFFFF"/>
                    </a:solidFill>
                  </a:tcPr>
                </a:tc>
              </a:tr>
              <a:tr h="351329">
                <a:tc>
                  <a:txBody>
                    <a:bodyPr/>
                    <a:lstStyle/>
                    <a:p>
                      <a:r>
                        <a:rPr lang="en-IN"/>
                        <a:t>t2</a:t>
                      </a:r>
                    </a:p>
                  </a:txBody>
                  <a:tcPr anchor="ctr">
                    <a:lnL>
                      <a:noFill/>
                    </a:lnL>
                    <a:lnR>
                      <a:noFill/>
                    </a:lnR>
                    <a:lnT>
                      <a:noFill/>
                    </a:lnT>
                    <a:lnB>
                      <a:noFill/>
                    </a:lnB>
                    <a:solidFill>
                      <a:srgbClr val="FFFFFF"/>
                    </a:solidFill>
                  </a:tcPr>
                </a:tc>
                <a:tc>
                  <a:txBody>
                    <a:bodyPr/>
                    <a:lstStyle/>
                    <a:p>
                      <a:r>
                        <a:rPr lang="en-IN"/>
                        <a:t>read(A)</a:t>
                      </a:r>
                    </a:p>
                  </a:txBody>
                  <a:tcPr anchor="ctr">
                    <a:lnL>
                      <a:noFill/>
                    </a:lnL>
                    <a:lnR>
                      <a:noFill/>
                    </a:lnR>
                    <a:lnT>
                      <a:noFill/>
                    </a:lnT>
                    <a:lnB>
                      <a:noFill/>
                    </a:lnB>
                    <a:solidFill>
                      <a:srgbClr val="FFFFFF"/>
                    </a:solidFill>
                  </a:tcPr>
                </a:tc>
                <a:tc>
                  <a:txBody>
                    <a:bodyPr/>
                    <a:lstStyle/>
                    <a:p>
                      <a:r>
                        <a:rPr lang="en-IN"/>
                        <a:t>-</a:t>
                      </a:r>
                    </a:p>
                  </a:txBody>
                  <a:tcPr anchor="ctr">
                    <a:lnL>
                      <a:noFill/>
                    </a:lnL>
                    <a:lnR>
                      <a:noFill/>
                    </a:lnR>
                    <a:lnT>
                      <a:noFill/>
                    </a:lnT>
                    <a:lnB>
                      <a:noFill/>
                    </a:lnB>
                    <a:solidFill>
                      <a:srgbClr val="FFFFFF"/>
                    </a:solidFill>
                  </a:tcPr>
                </a:tc>
              </a:tr>
              <a:tr h="351329">
                <a:tc>
                  <a:txBody>
                    <a:bodyPr/>
                    <a:lstStyle/>
                    <a:p>
                      <a:r>
                        <a:rPr lang="en-IN"/>
                        <a:t>t3</a:t>
                      </a:r>
                    </a:p>
                  </a:txBody>
                  <a:tcPr anchor="ctr">
                    <a:lnL>
                      <a:noFill/>
                    </a:lnL>
                    <a:lnR>
                      <a:noFill/>
                    </a:lnR>
                    <a:lnT>
                      <a:noFill/>
                    </a:lnT>
                    <a:lnB>
                      <a:noFill/>
                    </a:lnB>
                    <a:solidFill>
                      <a:srgbClr val="FFFFFF"/>
                    </a:solidFill>
                  </a:tcPr>
                </a:tc>
                <a:tc>
                  <a:txBody>
                    <a:bodyPr/>
                    <a:lstStyle/>
                    <a:p>
                      <a:r>
                        <a:rPr lang="en-IN"/>
                        <a:t>write(10,B)</a:t>
                      </a:r>
                    </a:p>
                  </a:txBody>
                  <a:tcPr anchor="ctr">
                    <a:lnL>
                      <a:noFill/>
                    </a:lnL>
                    <a:lnR>
                      <a:noFill/>
                    </a:lnR>
                    <a:lnT>
                      <a:noFill/>
                    </a:lnT>
                    <a:lnB>
                      <a:noFill/>
                    </a:lnB>
                    <a:solidFill>
                      <a:srgbClr val="FFFFFF"/>
                    </a:solidFill>
                  </a:tcPr>
                </a:tc>
                <a:tc>
                  <a:txBody>
                    <a:bodyPr/>
                    <a:lstStyle/>
                    <a:p>
                      <a:r>
                        <a:rPr lang="en-US"/>
                        <a:t>Was B == 6, now 10</a:t>
                      </a:r>
                    </a:p>
                  </a:txBody>
                  <a:tcPr anchor="ctr">
                    <a:lnL>
                      <a:noFill/>
                    </a:lnL>
                    <a:lnR>
                      <a:noFill/>
                    </a:lnR>
                    <a:lnT>
                      <a:noFill/>
                    </a:lnT>
                    <a:lnB>
                      <a:noFill/>
                    </a:lnB>
                    <a:solidFill>
                      <a:srgbClr val="FFFFFF"/>
                    </a:solidFill>
                  </a:tcPr>
                </a:tc>
              </a:tr>
              <a:tr h="351329">
                <a:tc>
                  <a:txBody>
                    <a:bodyPr/>
                    <a:lstStyle/>
                    <a:p>
                      <a:r>
                        <a:rPr lang="en-IN"/>
                        <a:t>t4</a:t>
                      </a:r>
                    </a:p>
                  </a:txBody>
                  <a:tcPr anchor="ctr">
                    <a:lnL>
                      <a:noFill/>
                    </a:lnL>
                    <a:lnR>
                      <a:noFill/>
                    </a:lnR>
                    <a:lnT>
                      <a:noFill/>
                    </a:lnT>
                    <a:lnB>
                      <a:noFill/>
                    </a:lnB>
                    <a:solidFill>
                      <a:srgbClr val="FFFFFF"/>
                    </a:solidFill>
                  </a:tcPr>
                </a:tc>
                <a:tc>
                  <a:txBody>
                    <a:bodyPr/>
                    <a:lstStyle/>
                    <a:p>
                      <a:r>
                        <a:rPr lang="en-IN"/>
                        <a:t>write(20,C)</a:t>
                      </a:r>
                    </a:p>
                  </a:txBody>
                  <a:tcPr anchor="ctr">
                    <a:lnL>
                      <a:noFill/>
                    </a:lnL>
                    <a:lnR>
                      <a:noFill/>
                    </a:lnR>
                    <a:lnT>
                      <a:noFill/>
                    </a:lnT>
                    <a:lnB>
                      <a:noFill/>
                    </a:lnB>
                    <a:solidFill>
                      <a:srgbClr val="FFFFFF"/>
                    </a:solidFill>
                  </a:tcPr>
                </a:tc>
                <a:tc>
                  <a:txBody>
                    <a:bodyPr/>
                    <a:lstStyle/>
                    <a:p>
                      <a:r>
                        <a:rPr lang="en-US"/>
                        <a:t>Was C == 2, now 20</a:t>
                      </a:r>
                    </a:p>
                  </a:txBody>
                  <a:tcPr anchor="ctr">
                    <a:lnL>
                      <a:noFill/>
                    </a:lnL>
                    <a:lnR>
                      <a:noFill/>
                    </a:lnR>
                    <a:lnT>
                      <a:noFill/>
                    </a:lnT>
                    <a:lnB>
                      <a:noFill/>
                    </a:lnB>
                    <a:solidFill>
                      <a:srgbClr val="FFFFFF"/>
                    </a:solidFill>
                  </a:tcPr>
                </a:tc>
              </a:tr>
              <a:tr h="351329">
                <a:tc>
                  <a:txBody>
                    <a:bodyPr/>
                    <a:lstStyle/>
                    <a:p>
                      <a:r>
                        <a:rPr lang="en-IN"/>
                        <a:t>t5</a:t>
                      </a:r>
                    </a:p>
                  </a:txBody>
                  <a:tcPr anchor="ctr">
                    <a:lnL>
                      <a:noFill/>
                    </a:lnL>
                    <a:lnR>
                      <a:noFill/>
                    </a:lnR>
                    <a:lnT>
                      <a:noFill/>
                    </a:lnT>
                    <a:lnB>
                      <a:noFill/>
                    </a:lnB>
                    <a:solidFill>
                      <a:srgbClr val="FFFFFF"/>
                    </a:solidFill>
                  </a:tcPr>
                </a:tc>
                <a:tc>
                  <a:txBody>
                    <a:bodyPr/>
                    <a:lstStyle/>
                    <a:p>
                      <a:r>
                        <a:rPr lang="en-IN"/>
                        <a:t>COMMIT</a:t>
                      </a:r>
                    </a:p>
                  </a:txBody>
                  <a:tcPr anchor="ctr">
                    <a:lnL>
                      <a:noFill/>
                    </a:lnL>
                    <a:lnR>
                      <a:noFill/>
                    </a:lnR>
                    <a:lnT>
                      <a:noFill/>
                    </a:lnT>
                    <a:lnB>
                      <a:noFill/>
                    </a:lnB>
                    <a:solidFill>
                      <a:srgbClr val="FFFFFF"/>
                    </a:solidFill>
                  </a:tcPr>
                </a:tc>
                <a:tc>
                  <a:txBody>
                    <a:bodyPr/>
                    <a:lstStyle/>
                    <a:p>
                      <a:r>
                        <a:rPr lang="en-IN" dirty="0"/>
                        <a:t>COMMIT</a:t>
                      </a:r>
                    </a:p>
                  </a:txBody>
                  <a:tcPr anchor="ctr">
                    <a:lnL>
                      <a:noFill/>
                    </a:lnL>
                    <a:lnR>
                      <a:noFill/>
                    </a:lnR>
                    <a:lnT>
                      <a:noFill/>
                    </a:lnT>
                    <a:lnB>
                      <a:noFill/>
                    </a:lnB>
                    <a:solidFill>
                      <a:srgbClr val="FFFFFF"/>
                    </a:solidFill>
                  </a:tcPr>
                </a:tc>
              </a:tr>
            </a:tbl>
          </a:graphicData>
        </a:graphic>
      </p:graphicFrame>
      <p:pic>
        <p:nvPicPr>
          <p:cNvPr id="5" name="Picture 4"/>
          <p:cNvPicPr>
            <a:picLocks noChangeAspect="1"/>
          </p:cNvPicPr>
          <p:nvPr/>
        </p:nvPicPr>
        <p:blipFill>
          <a:blip r:embed="rId2"/>
          <a:stretch>
            <a:fillRect/>
          </a:stretch>
        </p:blipFill>
        <p:spPr>
          <a:xfrm>
            <a:off x="5731291" y="4636187"/>
            <a:ext cx="5937545" cy="1286942"/>
          </a:xfrm>
          <a:prstGeom prst="rect">
            <a:avLst/>
          </a:prstGeom>
        </p:spPr>
      </p:pic>
    </p:spTree>
    <p:extLst>
      <p:ext uri="{BB962C8B-B14F-4D97-AF65-F5344CB8AC3E}">
        <p14:creationId xmlns:p14="http://schemas.microsoft.com/office/powerpoint/2010/main" val="997768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6472"/>
            <a:ext cx="9601196" cy="1303867"/>
          </a:xfrm>
        </p:spPr>
        <p:txBody>
          <a:bodyPr>
            <a:normAutofit/>
          </a:bodyPr>
          <a:lstStyle/>
          <a:p>
            <a:r>
              <a:rPr lang="en-US" sz="3200" b="1" dirty="0">
                <a:solidFill>
                  <a:srgbClr val="0070C0"/>
                </a:solidFill>
                <a:latin typeface="Times New Roman" panose="02020603050405020304" pitchFamily="18" charset="0"/>
                <a:cs typeface="Times New Roman" panose="02020603050405020304" pitchFamily="18" charset="0"/>
              </a:rPr>
              <a:t>Example </a:t>
            </a:r>
            <a:r>
              <a:rPr lang="en-IN" sz="3200" b="1" dirty="0">
                <a:solidFill>
                  <a:srgbClr val="0070C0"/>
                </a:solidFill>
                <a:latin typeface="Times New Roman" panose="02020603050405020304" pitchFamily="18" charset="0"/>
                <a:cs typeface="Times New Roman" panose="02020603050405020304" pitchFamily="18" charset="0"/>
              </a:rPr>
              <a:t>Immediate Database Modification</a:t>
            </a:r>
            <a:endParaRPr lang="en-IN" sz="3200"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If the DMBS fails and is restarted:</a:t>
            </a:r>
          </a:p>
          <a:p>
            <a:pPr algn="just"/>
            <a:r>
              <a:rPr lang="en-US" dirty="0">
                <a:latin typeface="Times New Roman" panose="02020603050405020304" pitchFamily="18" charset="0"/>
                <a:cs typeface="Times New Roman" panose="02020603050405020304" pitchFamily="18" charset="0"/>
              </a:rPr>
              <a:t>The disks are physically or logically damaged then recovery from the log is impossible and instead a restore from a dump is needed.</a:t>
            </a:r>
          </a:p>
          <a:p>
            <a:pPr algn="just"/>
            <a:r>
              <a:rPr lang="en-US" dirty="0">
                <a:latin typeface="Times New Roman" panose="02020603050405020304" pitchFamily="18" charset="0"/>
                <a:cs typeface="Times New Roman" panose="02020603050405020304" pitchFamily="18" charset="0"/>
              </a:rPr>
              <a:t>If the disks are OK then the database consistency must be maintained. Writes to the disk which was in progress at the time of the failure may have only been partially done.</a:t>
            </a:r>
          </a:p>
          <a:p>
            <a:pPr algn="just"/>
            <a:r>
              <a:rPr lang="en-US" dirty="0">
                <a:latin typeface="Times New Roman" panose="02020603050405020304" pitchFamily="18" charset="0"/>
                <a:cs typeface="Times New Roman" panose="02020603050405020304" pitchFamily="18" charset="0"/>
              </a:rPr>
              <a:t>Parse the log file, and where a transaction has been ended with `COMMIT' apply the `new data' part of the log to the database.</a:t>
            </a:r>
          </a:p>
          <a:p>
            <a:pPr algn="just"/>
            <a:r>
              <a:rPr lang="en-US" dirty="0">
                <a:latin typeface="Times New Roman" panose="02020603050405020304" pitchFamily="18" charset="0"/>
                <a:cs typeface="Times New Roman" panose="02020603050405020304" pitchFamily="18" charset="0"/>
              </a:rPr>
              <a:t>If a log entry for a transaction ends with anything other than COMMIT, apply the `old data' part of the log to the database.</a:t>
            </a:r>
          </a:p>
          <a:p>
            <a:pPr algn="just"/>
            <a:r>
              <a:rPr lang="en-US" dirty="0">
                <a:latin typeface="Times New Roman" panose="02020603050405020304" pitchFamily="18" charset="0"/>
                <a:cs typeface="Times New Roman" panose="02020603050405020304" pitchFamily="18" charset="0"/>
              </a:rPr>
              <a:t>flush the data to the disk, and then truncate the log to zero.</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909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9524232"/>
              </p:ext>
            </p:extLst>
          </p:nvPr>
        </p:nvGraphicFramePr>
        <p:xfrm>
          <a:off x="791571" y="682389"/>
          <a:ext cx="9908274" cy="5474435"/>
        </p:xfrm>
        <a:graphic>
          <a:graphicData uri="http://schemas.openxmlformats.org/drawingml/2006/table">
            <a:tbl>
              <a:tblPr/>
              <a:tblGrid>
                <a:gridCol w="3302758"/>
                <a:gridCol w="3302758"/>
                <a:gridCol w="3302758"/>
              </a:tblGrid>
              <a:tr h="641263">
                <a:tc>
                  <a:txBody>
                    <a:bodyPr/>
                    <a:lstStyle/>
                    <a:p>
                      <a:pPr algn="ctr" fontAlgn="ctr"/>
                      <a:r>
                        <a:rPr lang="en-IN" sz="1400" b="1">
                          <a:effectLst/>
                          <a:latin typeface="Times New Roman" panose="02020603050405020304" pitchFamily="18" charset="0"/>
                          <a:cs typeface="Times New Roman" panose="02020603050405020304" pitchFamily="18" charset="0"/>
                        </a:rPr>
                        <a:t>Feature</a:t>
                      </a:r>
                      <a:endParaRPr lang="en-IN" sz="1400" b="0">
                        <a:effectLst/>
                        <a:latin typeface="Times New Roman" panose="02020603050405020304" pitchFamily="18" charset="0"/>
                        <a:cs typeface="Times New Roman" panose="02020603050405020304" pitchFamily="18" charset="0"/>
                      </a:endParaRP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1">
                          <a:effectLst/>
                          <a:latin typeface="Times New Roman" panose="02020603050405020304" pitchFamily="18" charset="0"/>
                          <a:cs typeface="Times New Roman" panose="02020603050405020304" pitchFamily="18" charset="0"/>
                        </a:rPr>
                        <a:t>Deferred Update </a:t>
                      </a:r>
                      <a:endParaRPr lang="en-IN" sz="1400" b="0">
                        <a:effectLst/>
                        <a:latin typeface="Times New Roman" panose="02020603050405020304" pitchFamily="18" charset="0"/>
                        <a:cs typeface="Times New Roman" panose="02020603050405020304" pitchFamily="18" charset="0"/>
                      </a:endParaRP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1">
                          <a:effectLst/>
                          <a:latin typeface="Times New Roman" panose="02020603050405020304" pitchFamily="18" charset="0"/>
                          <a:cs typeface="Times New Roman" panose="02020603050405020304" pitchFamily="18" charset="0"/>
                        </a:rPr>
                        <a:t>Immediate Update</a:t>
                      </a:r>
                      <a:r>
                        <a:rPr lang="en-IN" sz="1400" b="0">
                          <a:effectLst/>
                          <a:latin typeface="Times New Roman" panose="02020603050405020304" pitchFamily="18" charset="0"/>
                          <a:cs typeface="Times New Roman" panose="02020603050405020304" pitchFamily="18" charset="0"/>
                        </a:rPr>
                        <a:t/>
                      </a:r>
                      <a:br>
                        <a:rPr lang="en-IN" sz="1400" b="0">
                          <a:effectLst/>
                          <a:latin typeface="Times New Roman" panose="02020603050405020304" pitchFamily="18" charset="0"/>
                          <a:cs typeface="Times New Roman" panose="02020603050405020304" pitchFamily="18" charset="0"/>
                        </a:rPr>
                      </a:br>
                      <a:r>
                        <a:rPr lang="en-IN" sz="1400" b="0">
                          <a:effectLst/>
                          <a:latin typeface="Times New Roman" panose="02020603050405020304" pitchFamily="18" charset="0"/>
                          <a:cs typeface="Times New Roman" panose="02020603050405020304" pitchFamily="18" charset="0"/>
                        </a:rPr>
                        <a:t>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02042">
                <a:tc>
                  <a:txBody>
                    <a:bodyPr/>
                    <a:lstStyle/>
                    <a:p>
                      <a:pPr algn="ctr" fontAlgn="ctr"/>
                      <a:r>
                        <a:rPr lang="en-IN" sz="1400" b="0">
                          <a:effectLst/>
                          <a:latin typeface="Times New Roman" panose="02020603050405020304" pitchFamily="18" charset="0"/>
                          <a:cs typeface="Times New Roman" panose="02020603050405020304" pitchFamily="18" charset="0"/>
                        </a:rPr>
                        <a:t>Update timing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Updates occur after instruction execution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Updates occur during instruction execution</a:t>
                      </a:r>
                      <a:br>
                        <a:rPr lang="en-US" sz="1400" b="0">
                          <a:effectLst/>
                          <a:latin typeface="Times New Roman" panose="02020603050405020304" pitchFamily="18" charset="0"/>
                          <a:cs typeface="Times New Roman" panose="02020603050405020304" pitchFamily="18" charset="0"/>
                        </a:rPr>
                      </a:br>
                      <a:r>
                        <a:rPr lang="en-US" sz="1400" b="0">
                          <a:effectLst/>
                          <a:latin typeface="Times New Roman" panose="02020603050405020304" pitchFamily="18" charset="0"/>
                          <a:cs typeface="Times New Roman" panose="02020603050405020304" pitchFamily="18" charset="0"/>
                        </a:rPr>
                        <a:t>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002554">
                <a:tc>
                  <a:txBody>
                    <a:bodyPr/>
                    <a:lstStyle/>
                    <a:p>
                      <a:pPr algn="ctr" fontAlgn="ctr"/>
                      <a:r>
                        <a:rPr lang="en-IN" sz="1400" b="0">
                          <a:effectLst/>
                          <a:latin typeface="Times New Roman" panose="02020603050405020304" pitchFamily="18" charset="0"/>
                          <a:cs typeface="Times New Roman" panose="02020603050405020304" pitchFamily="18" charset="0"/>
                        </a:rPr>
                        <a:t>Processor speed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May be faster: update occurs after instruction execution, allowing for multiple updates to be performed at once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May be slower: update occurs during instruction execution, potentially causing the processor to stall</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002554">
                <a:tc>
                  <a:txBody>
                    <a:bodyPr/>
                    <a:lstStyle/>
                    <a:p>
                      <a:pPr algn="ctr" fontAlgn="ctr"/>
                      <a:r>
                        <a:rPr lang="en-IN" sz="1400" b="0">
                          <a:effectLst/>
                          <a:latin typeface="Times New Roman" panose="02020603050405020304" pitchFamily="18" charset="0"/>
                          <a:cs typeface="Times New Roman" panose="02020603050405020304" pitchFamily="18" charset="0"/>
                        </a:rPr>
                        <a:t>Complexity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More complex: requires additional instructions or mechanisms to handle updates after instruction execution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Less complex: updates occur immediately during instruction execution</a:t>
                      </a:r>
                      <a:br>
                        <a:rPr lang="en-US" sz="1400" b="0">
                          <a:effectLst/>
                          <a:latin typeface="Times New Roman" panose="02020603050405020304" pitchFamily="18" charset="0"/>
                          <a:cs typeface="Times New Roman" panose="02020603050405020304" pitchFamily="18" charset="0"/>
                        </a:rPr>
                      </a:br>
                      <a:r>
                        <a:rPr lang="en-US" sz="1400" b="0">
                          <a:effectLst/>
                          <a:latin typeface="Times New Roman" panose="02020603050405020304" pitchFamily="18" charset="0"/>
                          <a:cs typeface="Times New Roman" panose="02020603050405020304" pitchFamily="18" charset="0"/>
                        </a:rPr>
                        <a:t>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02042">
                <a:tc>
                  <a:txBody>
                    <a:bodyPr/>
                    <a:lstStyle/>
                    <a:p>
                      <a:pPr algn="ctr" fontAlgn="ctr"/>
                      <a:r>
                        <a:rPr lang="en-IN" sz="1400" b="0">
                          <a:effectLst/>
                          <a:latin typeface="Times New Roman" panose="02020603050405020304" pitchFamily="18" charset="0"/>
                          <a:cs typeface="Times New Roman" panose="02020603050405020304" pitchFamily="18" charset="0"/>
                        </a:rPr>
                        <a:t>Consistency</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May result in temporary inconsistency between data in registers and memory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Data in registers and memory are always consistent</a:t>
                      </a:r>
                      <a:br>
                        <a:rPr lang="en-US" sz="1400" b="0">
                          <a:effectLst/>
                          <a:latin typeface="Times New Roman" panose="02020603050405020304" pitchFamily="18" charset="0"/>
                          <a:cs typeface="Times New Roman" panose="02020603050405020304" pitchFamily="18" charset="0"/>
                        </a:rPr>
                      </a:br>
                      <a:r>
                        <a:rPr lang="en-US" sz="1400" b="0">
                          <a:effectLst/>
                          <a:latin typeface="Times New Roman" panose="02020603050405020304" pitchFamily="18" charset="0"/>
                          <a:cs typeface="Times New Roman" panose="02020603050405020304" pitchFamily="18" charset="0"/>
                        </a:rPr>
                        <a:t>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203066">
                <a:tc>
                  <a:txBody>
                    <a:bodyPr/>
                    <a:lstStyle/>
                    <a:p>
                      <a:pPr algn="ctr" fontAlgn="ctr"/>
                      <a:r>
                        <a:rPr lang="en-IN" sz="1400" b="0">
                          <a:effectLst/>
                          <a:latin typeface="Times New Roman" panose="02020603050405020304" pitchFamily="18" charset="0"/>
                          <a:cs typeface="Times New Roman" panose="02020603050405020304" pitchFamily="18" charset="0"/>
                        </a:rPr>
                        <a:t>Flexibility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a:effectLst/>
                          <a:latin typeface="Times New Roman" panose="02020603050405020304" pitchFamily="18" charset="0"/>
                          <a:cs typeface="Times New Roman" panose="02020603050405020304" pitchFamily="18" charset="0"/>
                        </a:rPr>
                        <a:t>May be more flexible: allows for more complex data manipulations and algorithms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0" dirty="0">
                          <a:effectLst/>
                          <a:latin typeface="Times New Roman" panose="02020603050405020304" pitchFamily="18" charset="0"/>
                          <a:cs typeface="Times New Roman" panose="02020603050405020304" pitchFamily="18" charset="0"/>
                        </a:rPr>
                        <a:t>Less flexible: immediate updates can limit the range of data manipulations and algorithms that can be performed</a:t>
                      </a:r>
                      <a:br>
                        <a:rPr lang="en-US" sz="1400" b="0" dirty="0">
                          <a:effectLst/>
                          <a:latin typeface="Times New Roman" panose="02020603050405020304" pitchFamily="18" charset="0"/>
                          <a:cs typeface="Times New Roman" panose="02020603050405020304" pitchFamily="18" charset="0"/>
                        </a:rPr>
                      </a:br>
                      <a:r>
                        <a:rPr lang="en-US" sz="1400" b="0" dirty="0">
                          <a:effectLst/>
                          <a:latin typeface="Times New Roman" panose="02020603050405020304" pitchFamily="18" charset="0"/>
                          <a:cs typeface="Times New Roman" panose="02020603050405020304" pitchFamily="18" charset="0"/>
                        </a:rPr>
                        <a:t> </a:t>
                      </a:r>
                    </a:p>
                  </a:txBody>
                  <a:tcPr marL="65313" marR="65313" marT="91438" marB="9143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4107976" y="-109181"/>
            <a:ext cx="5117910" cy="707886"/>
          </a:xfrm>
          <a:prstGeom prst="rect">
            <a:avLst/>
          </a:prstGeom>
          <a:noFill/>
        </p:spPr>
        <p:txBody>
          <a:bodyPr wrap="square" rtlCol="0">
            <a:spAutoFit/>
          </a:bodyPr>
          <a:lstStyle/>
          <a:p>
            <a:r>
              <a:rPr lang="en-US" sz="4000" b="1" dirty="0" smtClean="0">
                <a:solidFill>
                  <a:srgbClr val="0070C0"/>
                </a:solidFill>
                <a:latin typeface="Times New Roman" panose="02020603050405020304" pitchFamily="18" charset="0"/>
                <a:cs typeface="Times New Roman" panose="02020603050405020304" pitchFamily="18" charset="0"/>
              </a:rPr>
              <a:t>Difference</a:t>
            </a:r>
            <a:endParaRPr lang="en-IN" sz="4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609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Recovery using Log records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system uses the log to determine what transactions need to be undone and which need to be re-done if the system crashes.</a:t>
            </a:r>
          </a:p>
          <a:p>
            <a:pPr algn="just"/>
            <a:r>
              <a:rPr lang="en-US" dirty="0">
                <a:latin typeface="Times New Roman" panose="02020603050405020304" pitchFamily="18" charset="0"/>
                <a:cs typeface="Times New Roman" panose="02020603050405020304" pitchFamily="18" charset="0"/>
              </a:rPr>
              <a:t>The log should contain the records &lt;Ti, Start&gt; and &lt;Ti, Commit&gt; or &lt;Ti, Commit&gt;; otherwise, the Transaction Ti should be redone. There should be an </a:t>
            </a:r>
            <a:r>
              <a:rPr lang="en-US" b="1" dirty="0">
                <a:latin typeface="Times New Roman" panose="02020603050405020304" pitchFamily="18" charset="0"/>
                <a:cs typeface="Times New Roman" panose="02020603050405020304" pitchFamily="18" charset="0"/>
              </a:rPr>
              <a:t>undo</a:t>
            </a:r>
            <a:r>
              <a:rPr lang="en-US" dirty="0">
                <a:latin typeface="Times New Roman" panose="02020603050405020304" pitchFamily="18" charset="0"/>
                <a:cs typeface="Times New Roman" panose="02020603050405020304" pitchFamily="18" charset="0"/>
              </a:rPr>
              <a:t> of Transaction Ti if the log contains the record &lt;</a:t>
            </a:r>
            <a:r>
              <a:rPr lang="en-US" dirty="0" err="1">
                <a:latin typeface="Times New Roman" panose="02020603050405020304" pitchFamily="18" charset="0"/>
                <a:cs typeface="Times New Roman" panose="02020603050405020304" pitchFamily="18" charset="0"/>
              </a:rPr>
              <a:t>Tn</a:t>
            </a:r>
            <a:r>
              <a:rPr lang="en-US" dirty="0">
                <a:latin typeface="Times New Roman" panose="02020603050405020304" pitchFamily="18" charset="0"/>
                <a:cs typeface="Times New Roman" panose="02020603050405020304" pitchFamily="18" charset="0"/>
              </a:rPr>
              <a:t>, Start&gt; but does not contain the record &lt;Ti, commit&gt; or &lt;Ti, abort&gt;.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017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simple terms, a log is simply a file containing a sequence of records, each record representing a write operation. The log file is a stream of log records. It stores the history of all changes made to the logs.</a:t>
            </a:r>
          </a:p>
          <a:p>
            <a:pPr algn="just"/>
            <a:r>
              <a:rPr lang="en-US" dirty="0">
                <a:latin typeface="Times New Roman" panose="02020603050405020304" pitchFamily="18" charset="0"/>
                <a:cs typeface="Times New Roman" panose="02020603050405020304" pitchFamily="18" charset="0"/>
              </a:rPr>
              <a:t>Logs contain the </a:t>
            </a:r>
            <a:r>
              <a:rPr lang="en-US" b="1" dirty="0">
                <a:latin typeface="Times New Roman" panose="02020603050405020304" pitchFamily="18" charset="0"/>
                <a:cs typeface="Times New Roman" panose="02020603050405020304" pitchFamily="18" charset="0"/>
              </a:rPr>
              <a:t>start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of transactions, transaction numbers, record numbers, old value, new value, etc. </a:t>
            </a:r>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include mini statements in bank ATMs.</a:t>
            </a:r>
          </a:p>
          <a:p>
            <a:pPr algn="just"/>
            <a:r>
              <a:rPr lang="en-US" dirty="0">
                <a:latin typeface="Times New Roman" panose="02020603050405020304" pitchFamily="18" charset="0"/>
                <a:cs typeface="Times New Roman" panose="02020603050405020304" pitchFamily="18" charset="0"/>
              </a:rPr>
              <a:t>A log is stored on a disk, so it is independent of disk failure and failures.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4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Recovery from Transaction Failures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 recovery is an integral part of a database system, which is responsible for detection of failures and recovery database. There are various techniques of recovery. </a:t>
            </a:r>
          </a:p>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Cascadeless</a:t>
            </a:r>
            <a:r>
              <a:rPr lang="en-US" dirty="0" smtClean="0">
                <a:latin typeface="Times New Roman" panose="02020603050405020304" pitchFamily="18" charset="0"/>
                <a:cs typeface="Times New Roman" panose="02020603050405020304" pitchFamily="18" charset="0"/>
              </a:rPr>
              <a:t> Schedules</a:t>
            </a:r>
          </a:p>
          <a:p>
            <a:r>
              <a:rPr lang="en-US" dirty="0" smtClean="0">
                <a:latin typeface="Times New Roman" panose="02020603050405020304" pitchFamily="18" charset="0"/>
                <a:cs typeface="Times New Roman" panose="02020603050405020304" pitchFamily="18" charset="0"/>
              </a:rPr>
              <a:t>2. Log Based recovery</a:t>
            </a:r>
          </a:p>
          <a:p>
            <a:r>
              <a:rPr lang="en-US" dirty="0" smtClean="0">
                <a:latin typeface="Times New Roman" panose="02020603050405020304" pitchFamily="18" charset="0"/>
                <a:cs typeface="Times New Roman" panose="02020603050405020304" pitchFamily="18" charset="0"/>
              </a:rPr>
              <a:t>3. Checkpoints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8800" b="1" i="1" dirty="0" smtClean="0">
                <a:latin typeface="Times New Roman" panose="02020603050405020304" pitchFamily="18" charset="0"/>
                <a:cs typeface="Times New Roman" panose="02020603050405020304" pitchFamily="18" charset="0"/>
              </a:rPr>
              <a:t>Thank You</a:t>
            </a:r>
            <a:endParaRPr lang="en-IN" sz="8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008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Cascadeless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Schedules</a:t>
            </a:r>
            <a:endParaRPr lang="en-IN" dirty="0"/>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If in a schedule, a transaction is not allowed to read a data item until the last transaction that has written it is committed or aborted, then such a schedule is called as a </a:t>
            </a:r>
            <a:r>
              <a:rPr lang="en-US" sz="2800" dirty="0" err="1">
                <a:latin typeface="Times New Roman" panose="02020603050405020304" pitchFamily="18" charset="0"/>
                <a:cs typeface="Times New Roman" panose="02020603050405020304" pitchFamily="18" charset="0"/>
              </a:rPr>
              <a:t>Cascadeless</a:t>
            </a:r>
            <a:r>
              <a:rPr lang="en-US" sz="2800" dirty="0">
                <a:latin typeface="Times New Roman" panose="02020603050405020304" pitchFamily="18" charset="0"/>
                <a:cs typeface="Times New Roman" panose="02020603050405020304" pitchFamily="18" charset="0"/>
              </a:rPr>
              <a:t> Schedule. In other words, </a:t>
            </a:r>
            <a:r>
              <a:rPr lang="en-US" sz="2800" dirty="0" err="1">
                <a:latin typeface="Times New Roman" panose="02020603050405020304" pitchFamily="18" charset="0"/>
                <a:cs typeface="Times New Roman" panose="02020603050405020304" pitchFamily="18" charset="0"/>
              </a:rPr>
              <a:t>Cascadeless</a:t>
            </a:r>
            <a:r>
              <a:rPr lang="en-US" sz="2800" dirty="0">
                <a:latin typeface="Times New Roman" panose="02020603050405020304" pitchFamily="18" charset="0"/>
                <a:cs typeface="Times New Roman" panose="02020603050405020304" pitchFamily="18" charset="0"/>
              </a:rPr>
              <a:t> schedule allows only committed read operations.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341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Log-Based Recovery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Log-based</a:t>
            </a:r>
            <a:r>
              <a:rPr lang="en-US" dirty="0">
                <a:latin typeface="Times New Roman" panose="02020603050405020304" pitchFamily="18" charset="0"/>
                <a:cs typeface="Times New Roman" panose="02020603050405020304" pitchFamily="18" charset="0"/>
              </a:rPr>
              <a:t> recovery in DBMS provides the ability to maintain or recover data in case of </a:t>
            </a:r>
            <a:r>
              <a:rPr lang="en-US" b="1" dirty="0">
                <a:latin typeface="Times New Roman" panose="02020603050405020304" pitchFamily="18" charset="0"/>
                <a:cs typeface="Times New Roman" panose="02020603050405020304" pitchFamily="18" charset="0"/>
              </a:rPr>
              <a:t>system failure</a:t>
            </a:r>
            <a:r>
              <a:rPr lang="en-US" dirty="0">
                <a:latin typeface="Times New Roman" panose="02020603050405020304" pitchFamily="18" charset="0"/>
                <a:cs typeface="Times New Roman" panose="02020603050405020304" pitchFamily="18" charset="0"/>
              </a:rPr>
              <a:t>. DBMS keeps a record of every </a:t>
            </a:r>
            <a:r>
              <a:rPr lang="en-US" dirty="0">
                <a:latin typeface="Times New Roman" panose="02020603050405020304" pitchFamily="18" charset="0"/>
                <a:cs typeface="Times New Roman" panose="02020603050405020304" pitchFamily="18" charset="0"/>
                <a:hlinkClick r:id="rId2"/>
              </a:rPr>
              <a:t>transaction</a:t>
            </a:r>
            <a:r>
              <a:rPr lang="en-US" dirty="0">
                <a:latin typeface="Times New Roman" panose="02020603050405020304" pitchFamily="18" charset="0"/>
                <a:cs typeface="Times New Roman" panose="02020603050405020304" pitchFamily="18" charset="0"/>
              </a:rPr>
              <a:t> on some stable storage device to provide easy access to data when the system fails. A log file will be created for every operation performed on the database at that point. The original transaction should be processed before it is applied to the database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most widely used technique for Database recovery is log based recovery.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641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57" y="1132257"/>
            <a:ext cx="9601196" cy="655599"/>
          </a:xfrm>
        </p:spPr>
        <p:txBody>
          <a:bodyPr>
            <a:noAutofit/>
          </a:bodyPr>
          <a:lstStyle/>
          <a:p>
            <a:r>
              <a:rPr lang="en-US" sz="4800" dirty="0" smtClean="0">
                <a:latin typeface="Times New Roman" panose="02020603050405020304" pitchFamily="18" charset="0"/>
                <a:cs typeface="Times New Roman" panose="02020603050405020304" pitchFamily="18" charset="0"/>
              </a:rPr>
              <a:t>Logs</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265" y="2620370"/>
            <a:ext cx="10549720" cy="3318936"/>
          </a:xfrm>
        </p:spPr>
        <p:txBody>
          <a:bodyPr>
            <a:normAutofit/>
          </a:bodyPr>
          <a:lstStyle/>
          <a:p>
            <a:pPr algn="just"/>
            <a:r>
              <a:rPr lang="en-US" sz="4000" dirty="0" smtClean="0">
                <a:latin typeface="Times New Roman" panose="02020603050405020304" pitchFamily="18" charset="0"/>
                <a:cs typeface="Times New Roman" panose="02020603050405020304" pitchFamily="18" charset="0"/>
              </a:rPr>
              <a:t>The Log which is usually written to stable storage, contains the redundant data required to recover from volatile storage failures and also from errors discovered by the transaction or the database system.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70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696" y="673541"/>
            <a:ext cx="9601196" cy="5331474"/>
          </a:xfrm>
        </p:spPr>
        <p:txBody>
          <a:bodyPr>
            <a:noAutofit/>
          </a:bodyPr>
          <a:lstStyle/>
          <a:p>
            <a:pPr algn="just"/>
            <a:r>
              <a:rPr lang="en-US" sz="2800" dirty="0">
                <a:latin typeface="Times New Roman" panose="02020603050405020304" pitchFamily="18" charset="0"/>
                <a:cs typeface="Times New Roman" panose="02020603050405020304" pitchFamily="18" charset="0"/>
              </a:rPr>
              <a:t>A log is a series of records. The logs for each transaction are kept in a log file to allow recovery in case of failure. A log is kept for each operation performed on the database. It is important to store the log before the actual transactions are applied to the database. Take the example of modifying a student's City. This transaction produces the following logs.</a:t>
            </a:r>
          </a:p>
          <a:p>
            <a:pPr algn="just"/>
            <a:r>
              <a:rPr lang="en-US" sz="2800" dirty="0">
                <a:latin typeface="Times New Roman" panose="02020603050405020304" pitchFamily="18" charset="0"/>
                <a:cs typeface="Times New Roman" panose="02020603050405020304" pitchFamily="18" charset="0"/>
              </a:rPr>
              <a:t>A start log is produced when the transaction begins. </a:t>
            </a:r>
            <a:r>
              <a:rPr lang="en-US" sz="2800" dirty="0">
                <a:solidFill>
                  <a:srgbClr val="00B0F0"/>
                </a:solidFill>
                <a:latin typeface="Times New Roman" panose="02020603050405020304" pitchFamily="18" charset="0"/>
                <a:cs typeface="Times New Roman" panose="02020603050405020304" pitchFamily="18" charset="0"/>
              </a:rPr>
              <a:t>&lt;</a:t>
            </a:r>
            <a:r>
              <a:rPr lang="en-US" sz="2800" dirty="0" err="1">
                <a:solidFill>
                  <a:srgbClr val="00B0F0"/>
                </a:solidFill>
                <a:latin typeface="Times New Roman" panose="02020603050405020304" pitchFamily="18" charset="0"/>
                <a:cs typeface="Times New Roman" panose="02020603050405020304" pitchFamily="18" charset="0"/>
              </a:rPr>
              <a:t>Tn</a:t>
            </a:r>
            <a:r>
              <a:rPr lang="en-US" sz="2800" dirty="0">
                <a:solidFill>
                  <a:srgbClr val="00B0F0"/>
                </a:solidFill>
                <a:latin typeface="Times New Roman" panose="02020603050405020304" pitchFamily="18" charset="0"/>
                <a:cs typeface="Times New Roman" panose="02020603050405020304" pitchFamily="18" charset="0"/>
              </a:rPr>
              <a:t>, Start&gt;</a:t>
            </a:r>
          </a:p>
          <a:p>
            <a:pPr algn="just"/>
            <a:r>
              <a:rPr lang="en-US" sz="2800" dirty="0">
                <a:latin typeface="Times New Roman" panose="02020603050405020304" pitchFamily="18" charset="0"/>
                <a:cs typeface="Times New Roman" panose="02020603050405020304" pitchFamily="18" charset="0"/>
              </a:rPr>
              <a:t>A new log is written to the file when the City is changed from Chennai to NCR </a:t>
            </a:r>
            <a:r>
              <a:rPr lang="en-US" sz="2800" dirty="0">
                <a:solidFill>
                  <a:srgbClr val="00B0F0"/>
                </a:solidFill>
                <a:latin typeface="Times New Roman" panose="02020603050405020304" pitchFamily="18" charset="0"/>
                <a:cs typeface="Times New Roman" panose="02020603050405020304" pitchFamily="18" charset="0"/>
              </a:rPr>
              <a:t>&lt;</a:t>
            </a:r>
            <a:r>
              <a:rPr lang="en-US" sz="2800" dirty="0" err="1">
                <a:solidFill>
                  <a:srgbClr val="00B0F0"/>
                </a:solidFill>
                <a:latin typeface="Times New Roman" panose="02020603050405020304" pitchFamily="18" charset="0"/>
                <a:cs typeface="Times New Roman" panose="02020603050405020304" pitchFamily="18" charset="0"/>
              </a:rPr>
              <a:t>Tn</a:t>
            </a:r>
            <a:r>
              <a:rPr lang="en-US" sz="2800" dirty="0">
                <a:solidFill>
                  <a:srgbClr val="00B0F0"/>
                </a:solidFill>
                <a:latin typeface="Times New Roman" panose="02020603050405020304" pitchFamily="18" charset="0"/>
                <a:cs typeface="Times New Roman" panose="02020603050405020304" pitchFamily="18" charset="0"/>
              </a:rPr>
              <a:t>, City, 'Chennai', 'NCR' &gt;</a:t>
            </a:r>
          </a:p>
          <a:p>
            <a:pPr algn="just"/>
            <a:r>
              <a:rPr lang="en-US" sz="2800" dirty="0">
                <a:latin typeface="Times New Roman" panose="02020603050405020304" pitchFamily="18" charset="0"/>
                <a:cs typeface="Times New Roman" panose="02020603050405020304" pitchFamily="18" charset="0"/>
              </a:rPr>
              <a:t>Once the transaction has been completed, another log will be written to indicate that the operation has been completed</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829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70" y="791064"/>
            <a:ext cx="10235821" cy="1303867"/>
          </a:xfrm>
        </p:spPr>
        <p:txBody>
          <a:bodyPr>
            <a:normAutofit fontScale="90000"/>
          </a:bodyPr>
          <a:lstStyle/>
          <a:p>
            <a:r>
              <a:rPr lang="en-US" b="1" dirty="0">
                <a:latin typeface="Times New Roman" panose="02020603050405020304" pitchFamily="18" charset="0"/>
                <a:cs typeface="Times New Roman" panose="02020603050405020304" pitchFamily="18" charset="0"/>
              </a:rPr>
              <a:t>How to Perform Log-Based Recovery in DBMS?</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4151316"/>
              </p:ext>
            </p:extLst>
          </p:nvPr>
        </p:nvGraphicFramePr>
        <p:xfrm>
          <a:off x="791570" y="2094931"/>
          <a:ext cx="5211706" cy="3200400"/>
        </p:xfrm>
        <a:graphic>
          <a:graphicData uri="http://schemas.openxmlformats.org/drawingml/2006/table">
            <a:tbl>
              <a:tblPr/>
              <a:tblGrid>
                <a:gridCol w="2605853"/>
                <a:gridCol w="2605853"/>
              </a:tblGrid>
              <a:tr h="0">
                <a:tc>
                  <a:txBody>
                    <a:bodyPr/>
                    <a:lstStyle/>
                    <a:p>
                      <a:pPr algn="ctr"/>
                      <a:r>
                        <a:rPr lang="en-IN" b="1" dirty="0">
                          <a:effectLst/>
                          <a:latin typeface="Times New Roman" panose="02020603050405020304" pitchFamily="18" charset="0"/>
                          <a:cs typeface="Times New Roman" panose="02020603050405020304" pitchFamily="18" charset="0"/>
                        </a:rPr>
                        <a:t>Name</a:t>
                      </a:r>
                    </a:p>
                  </a:txBody>
                  <a:tcPr anchor="ctr">
                    <a:lnL>
                      <a:noFill/>
                    </a:lnL>
                    <a:lnR>
                      <a:noFill/>
                    </a:lnR>
                    <a:lnT>
                      <a:noFill/>
                    </a:lnT>
                    <a:lnB>
                      <a:noFill/>
                    </a:lnB>
                    <a:solidFill>
                      <a:srgbClr val="FAFBFC"/>
                    </a:solidFill>
                  </a:tcPr>
                </a:tc>
                <a:tc>
                  <a:txBody>
                    <a:bodyPr/>
                    <a:lstStyle/>
                    <a:p>
                      <a:pPr algn="ctr"/>
                      <a:r>
                        <a:rPr lang="en-IN" b="1" dirty="0">
                          <a:effectLst/>
                          <a:latin typeface="Times New Roman" panose="02020603050405020304" pitchFamily="18" charset="0"/>
                          <a:cs typeface="Times New Roman" panose="02020603050405020304" pitchFamily="18" charset="0"/>
                        </a:rPr>
                        <a:t>Description</a:t>
                      </a:r>
                    </a:p>
                  </a:txBody>
                  <a:tcPr anchor="ctr">
                    <a:lnL>
                      <a:noFill/>
                    </a:lnL>
                    <a:lnR>
                      <a:noFill/>
                    </a:lnR>
                    <a:lnT>
                      <a:noFill/>
                    </a:lnT>
                    <a:lnB>
                      <a:noFill/>
                    </a:lnB>
                    <a:solidFill>
                      <a:srgbClr val="FAFBFC"/>
                    </a:solidFill>
                  </a:tcPr>
                </a:tc>
              </a:tr>
              <a:tr h="0">
                <a:tc>
                  <a:txBody>
                    <a:bodyPr/>
                    <a:lstStyle/>
                    <a:p>
                      <a:pPr algn="ctr"/>
                      <a:r>
                        <a:rPr lang="en-IN" dirty="0">
                          <a:effectLst/>
                          <a:latin typeface="Times New Roman" panose="02020603050405020304" pitchFamily="18" charset="0"/>
                          <a:cs typeface="Times New Roman" panose="02020603050405020304" pitchFamily="18" charset="0"/>
                        </a:rPr>
                        <a:t>Transaction identifier</a:t>
                      </a:r>
                    </a:p>
                  </a:txBody>
                  <a:tcPr anchor="ctr">
                    <a:lnL>
                      <a:noFill/>
                    </a:lnL>
                    <a:lnR>
                      <a:noFill/>
                    </a:lnR>
                    <a:lnT>
                      <a:noFill/>
                    </a:lnT>
                    <a:lnB>
                      <a:noFill/>
                    </a:lnB>
                    <a:solidFill>
                      <a:srgbClr val="FAFBFC"/>
                    </a:solidFill>
                  </a:tcPr>
                </a:tc>
                <a:tc>
                  <a:txBody>
                    <a:bodyPr/>
                    <a:lstStyle/>
                    <a:p>
                      <a:pPr algn="ctr"/>
                      <a:r>
                        <a:rPr lang="en-US" dirty="0">
                          <a:effectLst/>
                          <a:latin typeface="Times New Roman" panose="02020603050405020304" pitchFamily="18" charset="0"/>
                          <a:cs typeface="Times New Roman" panose="02020603050405020304" pitchFamily="18" charset="0"/>
                        </a:rPr>
                        <a:t>It is an identifier that distinguishes one transaction from another.</a:t>
                      </a:r>
                    </a:p>
                  </a:txBody>
                  <a:tcPr anchor="ctr">
                    <a:lnL>
                      <a:noFill/>
                    </a:lnL>
                    <a:lnR>
                      <a:noFill/>
                    </a:lnR>
                    <a:lnT>
                      <a:noFill/>
                    </a:lnT>
                    <a:lnB>
                      <a:noFill/>
                    </a:lnB>
                    <a:solidFill>
                      <a:srgbClr val="FAFBFC"/>
                    </a:solidFill>
                  </a:tcPr>
                </a:tc>
              </a:tr>
              <a:tr h="0">
                <a:tc>
                  <a:txBody>
                    <a:bodyPr/>
                    <a:lstStyle/>
                    <a:p>
                      <a:pPr algn="ctr"/>
                      <a:r>
                        <a:rPr lang="en-IN" dirty="0">
                          <a:effectLst/>
                          <a:latin typeface="Times New Roman" panose="02020603050405020304" pitchFamily="18" charset="0"/>
                          <a:cs typeface="Times New Roman" panose="02020603050405020304" pitchFamily="18" charset="0"/>
                        </a:rPr>
                        <a:t>Data item identifier</a:t>
                      </a:r>
                    </a:p>
                  </a:txBody>
                  <a:tcPr anchor="ctr">
                    <a:lnL>
                      <a:noFill/>
                    </a:lnL>
                    <a:lnR>
                      <a:noFill/>
                    </a:lnR>
                    <a:lnT>
                      <a:noFill/>
                    </a:lnT>
                    <a:lnB>
                      <a:noFill/>
                    </a:lnB>
                    <a:solidFill>
                      <a:srgbClr val="FAFBFC"/>
                    </a:solidFill>
                  </a:tcPr>
                </a:tc>
                <a:tc>
                  <a:txBody>
                    <a:bodyPr/>
                    <a:lstStyle/>
                    <a:p>
                      <a:pPr algn="ctr"/>
                      <a:r>
                        <a:rPr lang="en-IN">
                          <a:effectLst/>
                          <a:latin typeface="Times New Roman" panose="02020603050405020304" pitchFamily="18" charset="0"/>
                          <a:cs typeface="Times New Roman" panose="02020603050405020304" pitchFamily="18" charset="0"/>
                        </a:rPr>
                        <a:t>It uniquely identifies data.</a:t>
                      </a:r>
                    </a:p>
                  </a:txBody>
                  <a:tcPr anchor="ctr">
                    <a:lnL>
                      <a:noFill/>
                    </a:lnL>
                    <a:lnR>
                      <a:noFill/>
                    </a:lnR>
                    <a:lnT>
                      <a:noFill/>
                    </a:lnT>
                    <a:lnB>
                      <a:noFill/>
                    </a:lnB>
                    <a:solidFill>
                      <a:srgbClr val="FAFBFC"/>
                    </a:solidFill>
                  </a:tcPr>
                </a:tc>
              </a:tr>
              <a:tr h="0">
                <a:tc>
                  <a:txBody>
                    <a:bodyPr/>
                    <a:lstStyle/>
                    <a:p>
                      <a:pPr algn="ctr"/>
                      <a:r>
                        <a:rPr lang="en-IN">
                          <a:effectLst/>
                          <a:latin typeface="Times New Roman" panose="02020603050405020304" pitchFamily="18" charset="0"/>
                          <a:cs typeface="Times New Roman" panose="02020603050405020304" pitchFamily="18" charset="0"/>
                        </a:rPr>
                        <a:t>Old value</a:t>
                      </a:r>
                    </a:p>
                  </a:txBody>
                  <a:tcPr anchor="ctr">
                    <a:lnL>
                      <a:noFill/>
                    </a:lnL>
                    <a:lnR>
                      <a:noFill/>
                    </a:lnR>
                    <a:lnT>
                      <a:noFill/>
                    </a:lnT>
                    <a:lnB>
                      <a:noFill/>
                    </a:lnB>
                    <a:solidFill>
                      <a:srgbClr val="FAFBFC"/>
                    </a:solidFill>
                  </a:tcPr>
                </a:tc>
                <a:tc>
                  <a:txBody>
                    <a:bodyPr/>
                    <a:lstStyle/>
                    <a:p>
                      <a:pPr algn="ctr"/>
                      <a:r>
                        <a:rPr lang="en-US">
                          <a:effectLst/>
                          <a:latin typeface="Times New Roman" panose="02020603050405020304" pitchFamily="18" charset="0"/>
                          <a:cs typeface="Times New Roman" panose="02020603050405020304" pitchFamily="18" charset="0"/>
                        </a:rPr>
                        <a:t>This is the value of the data item before writing.</a:t>
                      </a:r>
                    </a:p>
                  </a:txBody>
                  <a:tcPr anchor="ctr">
                    <a:lnL>
                      <a:noFill/>
                    </a:lnL>
                    <a:lnR>
                      <a:noFill/>
                    </a:lnR>
                    <a:lnT>
                      <a:noFill/>
                    </a:lnT>
                    <a:lnB>
                      <a:noFill/>
                    </a:lnB>
                    <a:solidFill>
                      <a:srgbClr val="FAFBFC"/>
                    </a:solidFill>
                  </a:tcPr>
                </a:tc>
              </a:tr>
              <a:tr h="0">
                <a:tc>
                  <a:txBody>
                    <a:bodyPr/>
                    <a:lstStyle/>
                    <a:p>
                      <a:pPr algn="ctr"/>
                      <a:r>
                        <a:rPr lang="en-IN" dirty="0">
                          <a:effectLst/>
                          <a:latin typeface="Times New Roman" panose="02020603050405020304" pitchFamily="18" charset="0"/>
                          <a:cs typeface="Times New Roman" panose="02020603050405020304" pitchFamily="18" charset="0"/>
                        </a:rPr>
                        <a:t>New value</a:t>
                      </a:r>
                    </a:p>
                  </a:txBody>
                  <a:tcPr anchor="ctr">
                    <a:lnL>
                      <a:noFill/>
                    </a:lnL>
                    <a:lnR>
                      <a:noFill/>
                    </a:lnR>
                    <a:lnT>
                      <a:noFill/>
                    </a:lnT>
                    <a:lnB>
                      <a:noFill/>
                    </a:lnB>
                    <a:solidFill>
                      <a:srgbClr val="FAFBFC"/>
                    </a:solidFill>
                  </a:tcPr>
                </a:tc>
                <a:tc>
                  <a:txBody>
                    <a:bodyPr/>
                    <a:lstStyle/>
                    <a:p>
                      <a:pPr algn="ctr"/>
                      <a:r>
                        <a:rPr lang="en-US" dirty="0">
                          <a:effectLst/>
                          <a:latin typeface="Times New Roman" panose="02020603050405020304" pitchFamily="18" charset="0"/>
                          <a:cs typeface="Times New Roman" panose="02020603050405020304" pitchFamily="18" charset="0"/>
                        </a:rPr>
                        <a:t>This is the value of an item after it has been written.</a:t>
                      </a:r>
                    </a:p>
                  </a:txBody>
                  <a:tcPr anchor="ctr">
                    <a:lnL>
                      <a:noFill/>
                    </a:lnL>
                    <a:lnR>
                      <a:noFill/>
                    </a:lnR>
                    <a:lnT>
                      <a:noFill/>
                    </a:lnT>
                    <a:lnB>
                      <a:noFill/>
                    </a:lnB>
                    <a:solidFill>
                      <a:srgbClr val="FAFBFC"/>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0675062"/>
              </p:ext>
            </p:extLst>
          </p:nvPr>
        </p:nvGraphicFramePr>
        <p:xfrm>
          <a:off x="6061345" y="1921528"/>
          <a:ext cx="5430070" cy="4023360"/>
        </p:xfrm>
        <a:graphic>
          <a:graphicData uri="http://schemas.openxmlformats.org/drawingml/2006/table">
            <a:tbl>
              <a:tblPr/>
              <a:tblGrid>
                <a:gridCol w="2715035"/>
                <a:gridCol w="2715035"/>
              </a:tblGrid>
              <a:tr h="363700">
                <a:tc>
                  <a:txBody>
                    <a:bodyPr/>
                    <a:lstStyle/>
                    <a:p>
                      <a:pPr algn="ctr"/>
                      <a:r>
                        <a:rPr lang="en-IN" b="1" dirty="0">
                          <a:effectLst/>
                          <a:latin typeface="Times New Roman" panose="02020603050405020304" pitchFamily="18" charset="0"/>
                          <a:cs typeface="Times New Roman" panose="02020603050405020304" pitchFamily="18" charset="0"/>
                        </a:rPr>
                        <a:t>Command</a:t>
                      </a:r>
                    </a:p>
                  </a:txBody>
                  <a:tcPr anchor="ctr">
                    <a:lnL>
                      <a:noFill/>
                    </a:lnL>
                    <a:lnR>
                      <a:noFill/>
                    </a:lnR>
                    <a:lnT>
                      <a:noFill/>
                    </a:lnT>
                    <a:lnB>
                      <a:noFill/>
                    </a:lnB>
                    <a:solidFill>
                      <a:srgbClr val="FAFBFC"/>
                    </a:solidFill>
                  </a:tcPr>
                </a:tc>
                <a:tc>
                  <a:txBody>
                    <a:bodyPr/>
                    <a:lstStyle/>
                    <a:p>
                      <a:pPr algn="ctr"/>
                      <a:r>
                        <a:rPr lang="en-IN" b="1" dirty="0">
                          <a:effectLst/>
                          <a:latin typeface="Times New Roman" panose="02020603050405020304" pitchFamily="18" charset="0"/>
                          <a:cs typeface="Times New Roman" panose="02020603050405020304" pitchFamily="18" charset="0"/>
                        </a:rPr>
                        <a:t>Description</a:t>
                      </a:r>
                    </a:p>
                  </a:txBody>
                  <a:tcPr anchor="ctr">
                    <a:lnL>
                      <a:noFill/>
                    </a:lnL>
                    <a:lnR>
                      <a:noFill/>
                    </a:lnR>
                    <a:lnT>
                      <a:noFill/>
                    </a:lnT>
                    <a:lnB>
                      <a:noFill/>
                    </a:lnB>
                    <a:solidFill>
                      <a:srgbClr val="FAFBFC"/>
                    </a:solidFill>
                  </a:tcPr>
                </a:tc>
              </a:tr>
              <a:tr h="363700">
                <a:tc>
                  <a:txBody>
                    <a:bodyPr/>
                    <a:lstStyle/>
                    <a:p>
                      <a:pPr algn="ctr"/>
                      <a:r>
                        <a:rPr lang="en-IN" dirty="0">
                          <a:effectLst/>
                          <a:latin typeface="Times New Roman" panose="02020603050405020304" pitchFamily="18" charset="0"/>
                          <a:cs typeface="Times New Roman" panose="02020603050405020304" pitchFamily="18" charset="0"/>
                        </a:rPr>
                        <a:t>&lt;Ti start&gt;</a:t>
                      </a:r>
                    </a:p>
                  </a:txBody>
                  <a:tcPr anchor="ctr">
                    <a:lnL>
                      <a:noFill/>
                    </a:lnL>
                    <a:lnR>
                      <a:noFill/>
                    </a:lnR>
                    <a:lnT>
                      <a:noFill/>
                    </a:lnT>
                    <a:lnB>
                      <a:noFill/>
                    </a:lnB>
                    <a:solidFill>
                      <a:srgbClr val="FAFBFC"/>
                    </a:solidFill>
                  </a:tcPr>
                </a:tc>
                <a:tc>
                  <a:txBody>
                    <a:bodyPr/>
                    <a:lstStyle/>
                    <a:p>
                      <a:pPr algn="ctr"/>
                      <a:r>
                        <a:rPr lang="en-US" dirty="0">
                          <a:effectLst/>
                          <a:latin typeface="Times New Roman" panose="02020603050405020304" pitchFamily="18" charset="0"/>
                          <a:cs typeface="Times New Roman" panose="02020603050405020304" pitchFamily="18" charset="0"/>
                        </a:rPr>
                        <a:t>The transaction Ti has begun.</a:t>
                      </a:r>
                    </a:p>
                  </a:txBody>
                  <a:tcPr anchor="ctr">
                    <a:lnL>
                      <a:noFill/>
                    </a:lnL>
                    <a:lnR>
                      <a:noFill/>
                    </a:lnR>
                    <a:lnT>
                      <a:noFill/>
                    </a:lnT>
                    <a:lnB>
                      <a:noFill/>
                    </a:lnB>
                    <a:solidFill>
                      <a:srgbClr val="FAFBFC"/>
                    </a:solidFill>
                  </a:tcPr>
                </a:tc>
              </a:tr>
              <a:tr h="1182024">
                <a:tc>
                  <a:txBody>
                    <a:bodyPr/>
                    <a:lstStyle/>
                    <a:p>
                      <a:pPr algn="ctr"/>
                      <a:r>
                        <a:rPr lang="en-IN" dirty="0">
                          <a:effectLst/>
                          <a:latin typeface="Times New Roman" panose="02020603050405020304" pitchFamily="18" charset="0"/>
                          <a:cs typeface="Times New Roman" panose="02020603050405020304" pitchFamily="18" charset="0"/>
                        </a:rPr>
                        <a:t>&lt;Ti, Xi, V1, V2&gt;</a:t>
                      </a:r>
                    </a:p>
                  </a:txBody>
                  <a:tcPr anchor="ctr">
                    <a:lnL>
                      <a:noFill/>
                    </a:lnL>
                    <a:lnR>
                      <a:noFill/>
                    </a:lnR>
                    <a:lnT>
                      <a:noFill/>
                    </a:lnT>
                    <a:lnB>
                      <a:noFill/>
                    </a:lnB>
                    <a:solidFill>
                      <a:srgbClr val="FAFBFC"/>
                    </a:solidFill>
                  </a:tcPr>
                </a:tc>
                <a:tc>
                  <a:txBody>
                    <a:bodyPr/>
                    <a:lstStyle/>
                    <a:p>
                      <a:pPr algn="ctr"/>
                      <a:r>
                        <a:rPr lang="en-US" dirty="0">
                          <a:effectLst/>
                          <a:latin typeface="Times New Roman" panose="02020603050405020304" pitchFamily="18" charset="0"/>
                          <a:cs typeface="Times New Roman" panose="02020603050405020304" pitchFamily="18" charset="0"/>
                        </a:rPr>
                        <a:t>The transaction Ti performed a write operation on item Xi, and </a:t>
                      </a:r>
                      <a:r>
                        <a:rPr lang="en-US" dirty="0" smtClean="0">
                          <a:effectLst/>
                          <a:latin typeface="Times New Roman" panose="02020603050405020304" pitchFamily="18" charset="0"/>
                          <a:cs typeface="Times New Roman" panose="02020603050405020304" pitchFamily="18" charset="0"/>
                        </a:rPr>
                        <a:t>Xi</a:t>
                      </a:r>
                      <a:r>
                        <a:rPr lang="en-US" dirty="0">
                          <a:effectLst/>
                          <a:latin typeface="Times New Roman" panose="02020603050405020304" pitchFamily="18" charset="0"/>
                          <a:cs typeface="Times New Roman" panose="02020603050405020304" pitchFamily="18" charset="0"/>
                        </a:rPr>
                        <a:t> contains </a:t>
                      </a:r>
                      <a:endParaRPr lang="en-US" dirty="0" smtClean="0">
                        <a:effectLst/>
                        <a:latin typeface="Times New Roman" panose="02020603050405020304" pitchFamily="18" charset="0"/>
                        <a:cs typeface="Times New Roman" panose="02020603050405020304" pitchFamily="18" charset="0"/>
                      </a:endParaRPr>
                    </a:p>
                    <a:p>
                      <a:pPr algn="ctr"/>
                      <a:r>
                        <a:rPr lang="en-US" dirty="0" smtClean="0">
                          <a:effectLst/>
                          <a:latin typeface="Times New Roman" panose="02020603050405020304" pitchFamily="18" charset="0"/>
                          <a:cs typeface="Times New Roman" panose="02020603050405020304" pitchFamily="18" charset="0"/>
                        </a:rPr>
                        <a:t>value</a:t>
                      </a:r>
                      <a:r>
                        <a:rPr lang="en-US" dirty="0">
                          <a:effectLst/>
                          <a:latin typeface="Times New Roman" panose="02020603050405020304" pitchFamily="18" charset="0"/>
                          <a:cs typeface="Times New Roman" panose="02020603050405020304" pitchFamily="18" charset="0"/>
                        </a:rPr>
                        <a:t> v1 before the write and will contain value V2 after it was completed.</a:t>
                      </a:r>
                    </a:p>
                  </a:txBody>
                  <a:tcPr anchor="ctr">
                    <a:lnL>
                      <a:noFill/>
                    </a:lnL>
                    <a:lnR>
                      <a:noFill/>
                    </a:lnR>
                    <a:lnT>
                      <a:noFill/>
                    </a:lnT>
                    <a:lnB>
                      <a:noFill/>
                    </a:lnB>
                    <a:solidFill>
                      <a:srgbClr val="FAFBFC"/>
                    </a:solidFill>
                  </a:tcPr>
                </a:tc>
              </a:tr>
              <a:tr h="363700">
                <a:tc>
                  <a:txBody>
                    <a:bodyPr/>
                    <a:lstStyle/>
                    <a:p>
                      <a:pPr algn="ctr"/>
                      <a:r>
                        <a:rPr lang="en-IN">
                          <a:effectLst/>
                          <a:latin typeface="Times New Roman" panose="02020603050405020304" pitchFamily="18" charset="0"/>
                          <a:cs typeface="Times New Roman" panose="02020603050405020304" pitchFamily="18" charset="0"/>
                        </a:rPr>
                        <a:t>&lt;Ti commit&gt;</a:t>
                      </a:r>
                    </a:p>
                  </a:txBody>
                  <a:tcPr anchor="ctr">
                    <a:lnL>
                      <a:noFill/>
                    </a:lnL>
                    <a:lnR>
                      <a:noFill/>
                    </a:lnR>
                    <a:lnT>
                      <a:noFill/>
                    </a:lnT>
                    <a:lnB>
                      <a:noFill/>
                    </a:lnB>
                    <a:solidFill>
                      <a:srgbClr val="FAFBFC"/>
                    </a:solidFill>
                  </a:tcPr>
                </a:tc>
                <a:tc>
                  <a:txBody>
                    <a:bodyPr/>
                    <a:lstStyle/>
                    <a:p>
                      <a:pPr algn="ctr"/>
                      <a:r>
                        <a:rPr lang="en-IN">
                          <a:effectLst/>
                          <a:latin typeface="Times New Roman" panose="02020603050405020304" pitchFamily="18" charset="0"/>
                          <a:cs typeface="Times New Roman" panose="02020603050405020304" pitchFamily="18" charset="0"/>
                        </a:rPr>
                        <a:t>It commits a transaction.</a:t>
                      </a:r>
                    </a:p>
                  </a:txBody>
                  <a:tcPr anchor="ctr">
                    <a:lnL>
                      <a:noFill/>
                    </a:lnL>
                    <a:lnR>
                      <a:noFill/>
                    </a:lnR>
                    <a:lnT>
                      <a:noFill/>
                    </a:lnT>
                    <a:lnB>
                      <a:noFill/>
                    </a:lnB>
                    <a:solidFill>
                      <a:srgbClr val="FAFBFC"/>
                    </a:solidFill>
                  </a:tcPr>
                </a:tc>
              </a:tr>
              <a:tr h="363700">
                <a:tc>
                  <a:txBody>
                    <a:bodyPr/>
                    <a:lstStyle/>
                    <a:p>
                      <a:pPr algn="ctr"/>
                      <a:r>
                        <a:rPr lang="en-IN">
                          <a:effectLst/>
                          <a:latin typeface="Times New Roman" panose="02020603050405020304" pitchFamily="18" charset="0"/>
                          <a:cs typeface="Times New Roman" panose="02020603050405020304" pitchFamily="18" charset="0"/>
                        </a:rPr>
                        <a:t>&lt;Ti abort&gt;</a:t>
                      </a:r>
                    </a:p>
                  </a:txBody>
                  <a:tcPr anchor="ctr">
                    <a:lnL>
                      <a:noFill/>
                    </a:lnL>
                    <a:lnR>
                      <a:noFill/>
                    </a:lnR>
                    <a:lnT>
                      <a:noFill/>
                    </a:lnT>
                    <a:lnB>
                      <a:noFill/>
                    </a:lnB>
                    <a:solidFill>
                      <a:srgbClr val="FAFBFC"/>
                    </a:solidFill>
                  </a:tcPr>
                </a:tc>
                <a:tc>
                  <a:txBody>
                    <a:bodyPr/>
                    <a:lstStyle/>
                    <a:p>
                      <a:pPr algn="ctr"/>
                      <a:r>
                        <a:rPr lang="en-IN" dirty="0">
                          <a:effectLst/>
                          <a:latin typeface="Times New Roman" panose="02020603050405020304" pitchFamily="18" charset="0"/>
                          <a:cs typeface="Times New Roman" panose="02020603050405020304" pitchFamily="18" charset="0"/>
                        </a:rPr>
                        <a:t>It aborts a transaction.</a:t>
                      </a:r>
                    </a:p>
                  </a:txBody>
                  <a:tcPr anchor="ctr">
                    <a:lnL>
                      <a:noFill/>
                    </a:lnL>
                    <a:lnR>
                      <a:noFill/>
                    </a:lnR>
                    <a:lnT>
                      <a:noFill/>
                    </a:lnT>
                    <a:lnB>
                      <a:noFill/>
                    </a:lnB>
                    <a:solidFill>
                      <a:srgbClr val="FAFBFC"/>
                    </a:solidFill>
                  </a:tcPr>
                </a:tc>
              </a:tr>
            </a:tbl>
          </a:graphicData>
        </a:graphic>
      </p:graphicFrame>
    </p:spTree>
    <p:extLst>
      <p:ext uri="{BB962C8B-B14F-4D97-AF65-F5344CB8AC3E}">
        <p14:creationId xmlns:p14="http://schemas.microsoft.com/office/powerpoint/2010/main" val="4197634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219" y="564359"/>
            <a:ext cx="9601196" cy="331893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Transactions that perform a write operation to the database only modify it when a log record is created for that write operation. The logs may or may not record the reading of data items. The reason is that reading a data item has no effect on the consistency of the database and is not beneficial to the recovery mechanism</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During the </a:t>
            </a:r>
            <a:r>
              <a:rPr lang="en-US" b="1" dirty="0">
                <a:latin typeface="Times New Roman" panose="02020603050405020304" pitchFamily="18" charset="0"/>
                <a:cs typeface="Times New Roman" panose="02020603050405020304" pitchFamily="18" charset="0"/>
              </a:rPr>
              <a:t>recovery process</a:t>
            </a:r>
            <a:r>
              <a:rPr lang="en-US" dirty="0">
                <a:latin typeface="Times New Roman" panose="02020603050405020304" pitchFamily="18" charset="0"/>
                <a:cs typeface="Times New Roman" panose="02020603050405020304" pitchFamily="18" charset="0"/>
              </a:rPr>
              <a:t>, we perform two operations</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1. Undo(Ti</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Restores the old values of each of the items in Ti that have been updated by the transaction Ti.</a:t>
            </a:r>
          </a:p>
          <a:p>
            <a:pPr algn="just"/>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032311" y="3280936"/>
            <a:ext cx="4995080" cy="2950668"/>
          </a:xfrm>
          <a:prstGeom prst="rect">
            <a:avLst/>
          </a:prstGeom>
        </p:spPr>
      </p:pic>
    </p:spTree>
    <p:extLst>
      <p:ext uri="{BB962C8B-B14F-4D97-AF65-F5344CB8AC3E}">
        <p14:creationId xmlns:p14="http://schemas.microsoft.com/office/powerpoint/2010/main" val="2815191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464</TotalTime>
  <Words>2000</Words>
  <Application>Microsoft Office PowerPoint</Application>
  <PresentationFormat>Widescreen</PresentationFormat>
  <Paragraphs>212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Garamond</vt:lpstr>
      <vt:lpstr>Times New Roman</vt:lpstr>
      <vt:lpstr>Organic</vt:lpstr>
      <vt:lpstr>PowerPoint Presentation</vt:lpstr>
      <vt:lpstr>Introduction to Recoverability</vt:lpstr>
      <vt:lpstr>Recovery from Transaction Failures</vt:lpstr>
      <vt:lpstr>1. Cascadeless Schedules</vt:lpstr>
      <vt:lpstr>2. Log-Based Recovery</vt:lpstr>
      <vt:lpstr>Logs</vt:lpstr>
      <vt:lpstr>PowerPoint Presentation</vt:lpstr>
      <vt:lpstr>How to Perform Log-Based Recovery in DBMS? </vt:lpstr>
      <vt:lpstr>PowerPoint Presentation</vt:lpstr>
      <vt:lpstr>PowerPoint Presentation</vt:lpstr>
      <vt:lpstr>Deferred update </vt:lpstr>
      <vt:lpstr>PowerPoint Presentation</vt:lpstr>
      <vt:lpstr>Deferred Database Modification </vt:lpstr>
      <vt:lpstr>Deferred Database Modification </vt:lpstr>
      <vt:lpstr>Deferred Database Modification</vt:lpstr>
      <vt:lpstr>Deferred Database Modification</vt:lpstr>
      <vt:lpstr>Example Deferred Database Modification</vt:lpstr>
      <vt:lpstr>Example Deferred Database Modification</vt:lpstr>
      <vt:lpstr>Immediate Database Modification</vt:lpstr>
      <vt:lpstr>Immediate update </vt:lpstr>
      <vt:lpstr>PowerPoint Presentation</vt:lpstr>
      <vt:lpstr>Approaches to Modify the Database</vt:lpstr>
      <vt:lpstr>Immediate Database Modification </vt:lpstr>
      <vt:lpstr>PowerPoint Presentation</vt:lpstr>
      <vt:lpstr>Example Immediate Database Modification</vt:lpstr>
      <vt:lpstr>Example Immediate Database Modification</vt:lpstr>
      <vt:lpstr>PowerPoint Presentation</vt:lpstr>
      <vt:lpstr>Recovery using Log records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46</cp:revision>
  <dcterms:created xsi:type="dcterms:W3CDTF">2022-03-23T04:44:32Z</dcterms:created>
  <dcterms:modified xsi:type="dcterms:W3CDTF">2023-11-23T08:36:15Z</dcterms:modified>
</cp:coreProperties>
</file>