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
  </p:notesMasterIdLst>
  <p:sldIdLst>
    <p:sldId id="256" r:id="rId2"/>
    <p:sldId id="266" r:id="rId3"/>
    <p:sldId id="267" r:id="rId4"/>
    <p:sldId id="268" r:id="rId5"/>
    <p:sldId id="269" r:id="rId6"/>
    <p:sldId id="270" r:id="rId7"/>
    <p:sldId id="27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89551-98C6-470B-A84E-BAA909DC9BC7}"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56296-F0DC-438D-A0A8-84B552439263}" type="slidenum">
              <a:rPr lang="en-IN" smtClean="0"/>
              <a:t>‹#›</a:t>
            </a:fld>
            <a:endParaRPr lang="en-IN"/>
          </a:p>
        </p:txBody>
      </p:sp>
    </p:spTree>
    <p:extLst>
      <p:ext uri="{BB962C8B-B14F-4D97-AF65-F5344CB8AC3E}">
        <p14:creationId xmlns:p14="http://schemas.microsoft.com/office/powerpoint/2010/main" val="71213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E77AC3-9DBD-4FC8-9784-94BBF81E7E2A}"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235851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77AC3-9DBD-4FC8-9784-94BBF81E7E2A}"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9486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77AC3-9DBD-4FC8-9784-94BBF81E7E2A}"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EB6474-7260-41A7-BF72-CC5613848F0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134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141997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EB6474-7260-41A7-BF72-CC5613848F0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0517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218114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77AC3-9DBD-4FC8-9784-94BBF81E7E2A}"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959060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77AC3-9DBD-4FC8-9784-94BBF81E7E2A}"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17828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E77AC3-9DBD-4FC8-9784-94BBF81E7E2A}"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127738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E77AC3-9DBD-4FC8-9784-94BBF81E7E2A}"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166234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E77AC3-9DBD-4FC8-9784-94BBF81E7E2A}"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48281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E77AC3-9DBD-4FC8-9784-94BBF81E7E2A}" type="datetimeFigureOut">
              <a:rPr lang="en-IN" smtClean="0"/>
              <a:t>23-11-2023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276049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E77AC3-9DBD-4FC8-9784-94BBF81E7E2A}" type="datetimeFigureOut">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368037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77AC3-9DBD-4FC8-9784-94BBF81E7E2A}" type="datetimeFigureOut">
              <a:rPr lang="en-IN" smtClean="0"/>
              <a:t>23-11-2023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348678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262207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77AC3-9DBD-4FC8-9784-94BBF81E7E2A}"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EB6474-7260-41A7-BF72-CC5613848F01}" type="slidenum">
              <a:rPr lang="en-IN" smtClean="0"/>
              <a:t>‹#›</a:t>
            </a:fld>
            <a:endParaRPr lang="en-IN"/>
          </a:p>
        </p:txBody>
      </p:sp>
    </p:spTree>
    <p:extLst>
      <p:ext uri="{BB962C8B-B14F-4D97-AF65-F5344CB8AC3E}">
        <p14:creationId xmlns:p14="http://schemas.microsoft.com/office/powerpoint/2010/main" val="38541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E77AC3-9DBD-4FC8-9784-94BBF81E7E2A}" type="datetimeFigureOut">
              <a:rPr lang="en-IN" smtClean="0"/>
              <a:t>23-11-2023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EB6474-7260-41A7-BF72-CC5613848F01}" type="slidenum">
              <a:rPr lang="en-IN" smtClean="0"/>
              <a:t>‹#›</a:t>
            </a:fld>
            <a:endParaRPr lang="en-IN"/>
          </a:p>
        </p:txBody>
      </p:sp>
    </p:spTree>
    <p:extLst>
      <p:ext uri="{BB962C8B-B14F-4D97-AF65-F5344CB8AC3E}">
        <p14:creationId xmlns:p14="http://schemas.microsoft.com/office/powerpoint/2010/main" val="239080359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Checkpoints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123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3200" dirty="0">
                <a:latin typeface="Times New Roman" panose="02020603050405020304" pitchFamily="18" charset="0"/>
                <a:cs typeface="Times New Roman" panose="02020603050405020304" pitchFamily="18" charset="0"/>
              </a:rPr>
              <a:t>The DBMS checkpoint is a procedure of compressing the transaction log file by transferring the old transaction to permanent storage. It helps in system recovery when the failure occurs. The procedure of system recovery includes reading of log file in reverse order and maintaining redo and undo lists.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91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09433"/>
            <a:ext cx="8915400" cy="5501789"/>
          </a:xfrm>
        </p:spPr>
        <p:txBody>
          <a:bodyPr>
            <a:noAutofit/>
          </a:bodyPr>
          <a:lstStyle/>
          <a:p>
            <a:pPr algn="just"/>
            <a:r>
              <a:rPr lang="en-US" sz="2400" dirty="0">
                <a:latin typeface="Times New Roman" panose="02020603050405020304" pitchFamily="18" charset="0"/>
                <a:cs typeface="Times New Roman" panose="02020603050405020304" pitchFamily="18" charset="0"/>
              </a:rPr>
              <a:t>In a real-time environment, a newly created transaction log file occupies an ample amount of storage space. A transaction log file contains a record of operations performed by the transactions in the database. They ensure consistency on crashes or hardware failures. Tracing every single update and maintenance of log files also contributes to filling up the system's memory. The DBMS checkpoint come into the picture when the size of the transaction log file becomes too large to manage and handle easily. </a:t>
            </a:r>
            <a:r>
              <a:rPr lang="en-US" sz="2400" b="1" dirty="0">
                <a:latin typeface="Times New Roman" panose="02020603050405020304" pitchFamily="18" charset="0"/>
                <a:cs typeface="Times New Roman" panose="02020603050405020304" pitchFamily="18" charset="0"/>
              </a:rPr>
              <a:t>The DBMS checkpoint is a mechanism of compressing the transaction log file by transferring the old transactions to permanent storage.</a:t>
            </a:r>
            <a:r>
              <a:rPr lang="en-US" sz="2400" dirty="0">
                <a:latin typeface="Times New Roman" panose="02020603050405020304" pitchFamily="18" charset="0"/>
                <a:cs typeface="Times New Roman" panose="02020603050405020304" pitchFamily="18" charset="0"/>
              </a:rPr>
              <a:t> The checkpoint marks the position till where the consistency of the transactions is maintained. During the execution of the transactions, the curser passes through the marked checkpoint. At that point, all the transactions get saved into the database and get erased from the log file. Then the log file started getting filled up by some new list of operations till the next checkpoint.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32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Recovery using Checkpoint</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34370" y="1669576"/>
            <a:ext cx="8915400" cy="3777622"/>
          </a:xfrm>
        </p:spPr>
        <p:txBody>
          <a:bodyPr/>
          <a:lstStyle/>
          <a:p>
            <a:r>
              <a:rPr lang="en-US" b="1" dirty="0">
                <a:latin typeface="Times New Roman" panose="02020603050405020304" pitchFamily="18" charset="0"/>
                <a:cs typeface="Times New Roman" panose="02020603050405020304" pitchFamily="18" charset="0"/>
              </a:rPr>
              <a:t>The schematic representation of the system recovery when the failure occurs during the execution of concurrent transactions</a:t>
            </a:r>
            <a:r>
              <a:rPr lang="en-US" b="1"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4" name="AutoShape 2" descr="Recovery using  Checkpoin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3733349" y="2418130"/>
            <a:ext cx="6830018" cy="3984177"/>
          </a:xfrm>
          <a:prstGeom prst="rect">
            <a:avLst/>
          </a:prstGeom>
        </p:spPr>
      </p:pic>
    </p:spTree>
    <p:extLst>
      <p:ext uri="{BB962C8B-B14F-4D97-AF65-F5344CB8AC3E}">
        <p14:creationId xmlns:p14="http://schemas.microsoft.com/office/powerpoint/2010/main" val="75999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787" y="146438"/>
            <a:ext cx="8911687" cy="1280890"/>
          </a:xfrm>
        </p:spPr>
        <p:txBody>
          <a:bodyPr/>
          <a:lstStyle/>
          <a:p>
            <a:r>
              <a:rPr lang="en-US" b="1" dirty="0"/>
              <a:t>Transactions and their operations in the above diagram:</a:t>
            </a:r>
            <a:endParaRPr lang="en-IN" dirty="0"/>
          </a:p>
        </p:txBody>
      </p:sp>
      <p:pic>
        <p:nvPicPr>
          <p:cNvPr id="4" name="Content Placeholder 3"/>
          <p:cNvPicPr>
            <a:picLocks noGrp="1" noChangeAspect="1"/>
          </p:cNvPicPr>
          <p:nvPr>
            <p:ph idx="1"/>
          </p:nvPr>
        </p:nvPicPr>
        <p:blipFill>
          <a:blip r:embed="rId2"/>
          <a:stretch>
            <a:fillRect/>
          </a:stretch>
        </p:blipFill>
        <p:spPr>
          <a:xfrm>
            <a:off x="2497540" y="1624084"/>
            <a:ext cx="9594376" cy="4790364"/>
          </a:xfrm>
          <a:prstGeom prst="rect">
            <a:avLst/>
          </a:prstGeom>
        </p:spPr>
      </p:pic>
    </p:spTree>
    <p:extLst>
      <p:ext uri="{BB962C8B-B14F-4D97-AF65-F5344CB8AC3E}">
        <p14:creationId xmlns:p14="http://schemas.microsoft.com/office/powerpoint/2010/main" val="306915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152" y="0"/>
            <a:ext cx="8911687" cy="1280890"/>
          </a:xfrm>
        </p:spPr>
        <p:txBody>
          <a:bodyPr>
            <a:normAutofit/>
          </a:bodyPr>
          <a:lstStyle/>
          <a:p>
            <a:r>
              <a:rPr lang="en-US" b="1" dirty="0">
                <a:latin typeface="Times New Roman" panose="02020603050405020304" pitchFamily="18" charset="0"/>
                <a:cs typeface="Times New Roman" panose="02020603050405020304" pitchFamily="18" charset="0"/>
              </a:rPr>
              <a:t>Following are the steps to be performed for the system recovery using checkpoint.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8629" y="1454624"/>
            <a:ext cx="10252731" cy="5260074"/>
          </a:xfrm>
        </p:spPr>
        <p:txBody>
          <a:bodyPr>
            <a:noAutofit/>
          </a:bodyPr>
          <a:lstStyle/>
          <a:p>
            <a:pPr algn="just"/>
            <a:r>
              <a:rPr lang="en-US" sz="2400" dirty="0">
                <a:latin typeface="Times New Roman" panose="02020603050405020304" pitchFamily="18" charset="0"/>
                <a:cs typeface="Times New Roman" panose="02020603050405020304" pitchFamily="18" charset="0"/>
              </a:rPr>
              <a:t>The transaction log file are read in the reverse order,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from T4 to T1.</a:t>
            </a:r>
          </a:p>
          <a:p>
            <a:pPr algn="just"/>
            <a:r>
              <a:rPr lang="en-US" sz="2400" dirty="0">
                <a:latin typeface="Times New Roman" panose="02020603050405020304" pitchFamily="18" charset="0"/>
                <a:cs typeface="Times New Roman" panose="02020603050405020304" pitchFamily="18" charset="0"/>
              </a:rPr>
              <a:t>Redo and Undo are the lists that are created and maintained by the system.</a:t>
            </a:r>
          </a:p>
          <a:p>
            <a:pPr algn="just"/>
            <a:r>
              <a:rPr lang="en-US" sz="2400" dirty="0">
                <a:latin typeface="Times New Roman" panose="02020603050405020304" pitchFamily="18" charset="0"/>
                <a:cs typeface="Times New Roman" panose="02020603050405020304" pitchFamily="18" charset="0"/>
              </a:rPr>
              <a:t>If the transactions contain operations like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start&gt; and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commit&gt; together or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commit&gt; alone then the transaction will be stored in the </a:t>
            </a:r>
            <a:r>
              <a:rPr lang="en-US" sz="2400" b="1" dirty="0">
                <a:latin typeface="Times New Roman" panose="02020603050405020304" pitchFamily="18" charset="0"/>
                <a:cs typeface="Times New Roman" panose="02020603050405020304" pitchFamily="18" charset="0"/>
              </a:rPr>
              <a:t>redo list. </a:t>
            </a:r>
            <a:r>
              <a:rPr lang="en-US" sz="2400" dirty="0">
                <a:latin typeface="Times New Roman" panose="02020603050405020304" pitchFamily="18" charset="0"/>
                <a:cs typeface="Times New Roman" panose="02020603050405020304" pitchFamily="18" charset="0"/>
              </a:rPr>
              <a:t>In the above diagram, The transaction T1 contains only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commit&gt; and transactions T2 and T3 contain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start&gt; and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commit&gt; both the operations and therefore transactions T1, T2 and T3 are stored in the </a:t>
            </a:r>
            <a:r>
              <a:rPr lang="en-US" sz="2400" b="1" dirty="0">
                <a:latin typeface="Times New Roman" panose="02020603050405020304" pitchFamily="18" charset="0"/>
                <a:cs typeface="Times New Roman" panose="02020603050405020304" pitchFamily="18" charset="0"/>
              </a:rPr>
              <a:t>redo list.</a:t>
            </a:r>
          </a:p>
          <a:p>
            <a:pPr algn="just"/>
            <a:r>
              <a:rPr lang="en-US" sz="2400" dirty="0">
                <a:latin typeface="Times New Roman" panose="02020603050405020304" pitchFamily="18" charset="0"/>
                <a:cs typeface="Times New Roman" panose="02020603050405020304" pitchFamily="18" charset="0"/>
              </a:rPr>
              <a:t>If the transactions contain operations like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start&gt; but not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commit&gt;, then the transaction will be stored in undo list. In the above diagram, The transaction T4 contains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start&gt; but not &lt;</a:t>
            </a:r>
            <a:r>
              <a:rPr lang="en-US" sz="2400" dirty="0" err="1">
                <a:latin typeface="Times New Roman" panose="02020603050405020304" pitchFamily="18" charset="0"/>
                <a:cs typeface="Times New Roman" panose="02020603050405020304" pitchFamily="18" charset="0"/>
              </a:rPr>
              <a:t>Tn</a:t>
            </a:r>
            <a:r>
              <a:rPr lang="en-US" sz="2400" dirty="0">
                <a:latin typeface="Times New Roman" panose="02020603050405020304" pitchFamily="18" charset="0"/>
                <a:cs typeface="Times New Roman" panose="02020603050405020304" pitchFamily="18" charset="0"/>
              </a:rPr>
              <a:t>, commit&gt; operation, and therefore transaction T4 is stored in </a:t>
            </a:r>
            <a:r>
              <a:rPr lang="en-US" sz="2400" b="1" dirty="0">
                <a:latin typeface="Times New Roman" panose="02020603050405020304" pitchFamily="18" charset="0"/>
                <a:cs typeface="Times New Roman" panose="02020603050405020304" pitchFamily="18" charset="0"/>
              </a:rPr>
              <a:t>undo list.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82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687" y="201030"/>
            <a:ext cx="8911687" cy="1280890"/>
          </a:xfrm>
        </p:spPr>
        <p:txBody>
          <a:bodyPr/>
          <a:lstStyle/>
          <a:p>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6787" y="977952"/>
            <a:ext cx="10208525" cy="3777622"/>
          </a:xfrm>
        </p:spPr>
        <p:txBody>
          <a:bodyPr>
            <a:noAutofit/>
          </a:bodyPr>
          <a:lstStyle/>
          <a:p>
            <a:pPr algn="just"/>
            <a:r>
              <a:rPr lang="en-US" sz="2400" dirty="0">
                <a:latin typeface="Times New Roman" panose="02020603050405020304" pitchFamily="18" charset="0"/>
                <a:cs typeface="Times New Roman" panose="02020603050405020304" pitchFamily="18" charset="0"/>
              </a:rPr>
              <a:t>A checkpoint is a feature that enhances the consistency of the database during the execution of multiple transactions concurrently.</a:t>
            </a:r>
          </a:p>
          <a:p>
            <a:pPr algn="just"/>
            <a:r>
              <a:rPr lang="en-US" sz="2400" dirty="0">
                <a:latin typeface="Times New Roman" panose="02020603050405020304" pitchFamily="18" charset="0"/>
                <a:cs typeface="Times New Roman" panose="02020603050405020304" pitchFamily="18" charset="0"/>
              </a:rPr>
              <a:t>Checkpoint help in getting our transactions back in the case of accidental shutdown of the database.</a:t>
            </a:r>
          </a:p>
          <a:p>
            <a:pPr algn="just"/>
            <a:r>
              <a:rPr lang="en-US" sz="2400" dirty="0">
                <a:latin typeface="Times New Roman" panose="02020603050405020304" pitchFamily="18" charset="0"/>
                <a:cs typeface="Times New Roman" panose="02020603050405020304" pitchFamily="18" charset="0"/>
              </a:rPr>
              <a:t>Checkpoint hardens the dirty pages. Hardening dirty pages refer to writing all the dirty pages from log files or the buffer to physical disk.</a:t>
            </a:r>
          </a:p>
          <a:p>
            <a:pPr algn="just"/>
            <a:r>
              <a:rPr lang="en-US" sz="2400" dirty="0">
                <a:latin typeface="Times New Roman" panose="02020603050405020304" pitchFamily="18" charset="0"/>
                <a:cs typeface="Times New Roman" panose="02020603050405020304" pitchFamily="18" charset="0"/>
              </a:rPr>
              <a:t>Checkpoint serves as the synchronization point between the database and the transaction log file.</a:t>
            </a:r>
          </a:p>
          <a:p>
            <a:pPr algn="just"/>
            <a:r>
              <a:rPr lang="en-US" sz="2400" dirty="0">
                <a:latin typeface="Times New Roman" panose="02020603050405020304" pitchFamily="18" charset="0"/>
                <a:cs typeface="Times New Roman" panose="02020603050405020304" pitchFamily="18" charset="0"/>
              </a:rPr>
              <a:t>Checkpoint accelerates the data recovery process.</a:t>
            </a:r>
          </a:p>
          <a:p>
            <a:pPr algn="just"/>
            <a:r>
              <a:rPr lang="en-US" sz="2400" dirty="0">
                <a:latin typeface="Times New Roman" panose="02020603050405020304" pitchFamily="18" charset="0"/>
                <a:cs typeface="Times New Roman" panose="02020603050405020304" pitchFamily="18" charset="0"/>
              </a:rPr>
              <a:t>Checkpoint records in the log file avoid irrelevant redo operations.</a:t>
            </a:r>
          </a:p>
          <a:p>
            <a:pPr algn="just"/>
            <a:r>
              <a:rPr lang="en-US" sz="2400" dirty="0">
                <a:latin typeface="Times New Roman" panose="02020603050405020304" pitchFamily="18" charset="0"/>
                <a:cs typeface="Times New Roman" panose="02020603050405020304" pitchFamily="18" charset="0"/>
              </a:rPr>
              <a:t>The execution and the maintenance of the transaction log file become easier and simpler due to the continuous shifting of dirty pages from log files to permanent storage.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04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3229" y="1869743"/>
            <a:ext cx="6629590" cy="2651836"/>
          </a:xfrm>
          <a:prstGeom prst="rect">
            <a:avLst/>
          </a:prstGeom>
        </p:spPr>
      </p:pic>
    </p:spTree>
    <p:extLst>
      <p:ext uri="{BB962C8B-B14F-4D97-AF65-F5344CB8AC3E}">
        <p14:creationId xmlns:p14="http://schemas.microsoft.com/office/powerpoint/2010/main" val="2190174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437</TotalTime>
  <Words>122</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Wisp</vt:lpstr>
      <vt:lpstr>Checkpoints</vt:lpstr>
      <vt:lpstr>Introduction</vt:lpstr>
      <vt:lpstr>PowerPoint Presentation</vt:lpstr>
      <vt:lpstr>Recovery using Checkpoint </vt:lpstr>
      <vt:lpstr>Transactions and their operations in the above diagram:</vt:lpstr>
      <vt:lpstr>Following are the steps to be performed for the system recovery using checkpoint.</vt:lpstr>
      <vt:lpstr>Advantages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Questions</dc:title>
  <dc:creator>Microsoft account</dc:creator>
  <cp:lastModifiedBy>Microsoft account</cp:lastModifiedBy>
  <cp:revision>89</cp:revision>
  <dcterms:created xsi:type="dcterms:W3CDTF">2022-04-20T16:41:44Z</dcterms:created>
  <dcterms:modified xsi:type="dcterms:W3CDTF">2023-11-23T05:09:58Z</dcterms:modified>
</cp:coreProperties>
</file>