
<file path=[Content_Types].xml><?xml version="1.0" encoding="utf-8"?>
<Types xmlns="http://schemas.openxmlformats.org/package/2006/content-types">
  <Default Extension="png" ContentType="image/png"/>
  <Default Extension="jfif" ContentType="image/jpe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287" r:id="rId2"/>
    <p:sldId id="289" r:id="rId3"/>
    <p:sldId id="315" r:id="rId4"/>
    <p:sldId id="316" r:id="rId5"/>
    <p:sldId id="317" r:id="rId6"/>
    <p:sldId id="318" r:id="rId7"/>
    <p:sldId id="319" r:id="rId8"/>
    <p:sldId id="290" r:id="rId9"/>
    <p:sldId id="291" r:id="rId10"/>
    <p:sldId id="292" r:id="rId11"/>
    <p:sldId id="293" r:id="rId12"/>
    <p:sldId id="294" r:id="rId13"/>
    <p:sldId id="295" r:id="rId14"/>
    <p:sldId id="296" r:id="rId15"/>
    <p:sldId id="297" r:id="rId16"/>
    <p:sldId id="299" r:id="rId17"/>
    <p:sldId id="300" r:id="rId18"/>
    <p:sldId id="301" r:id="rId19"/>
    <p:sldId id="302" r:id="rId20"/>
    <p:sldId id="309" r:id="rId21"/>
    <p:sldId id="303" r:id="rId22"/>
    <p:sldId id="304" r:id="rId23"/>
    <p:sldId id="305" r:id="rId24"/>
    <p:sldId id="306" r:id="rId25"/>
    <p:sldId id="298" r:id="rId26"/>
    <p:sldId id="307" r:id="rId27"/>
    <p:sldId id="308" r:id="rId28"/>
    <p:sldId id="328" r:id="rId29"/>
    <p:sldId id="329" r:id="rId30"/>
    <p:sldId id="330" r:id="rId31"/>
    <p:sldId id="320" r:id="rId32"/>
    <p:sldId id="321" r:id="rId33"/>
    <p:sldId id="322" r:id="rId34"/>
    <p:sldId id="323" r:id="rId35"/>
    <p:sldId id="324" r:id="rId36"/>
    <p:sldId id="325" r:id="rId37"/>
    <p:sldId id="326" r:id="rId38"/>
    <p:sldId id="327"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8743E-DFB5-4E3A-AA70-BACC5D6D0148}"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73A5E-4081-46BC-9210-686831E2BA38}" type="slidenum">
              <a:rPr lang="en-IN" smtClean="0"/>
              <a:t>‹#›</a:t>
            </a:fld>
            <a:endParaRPr lang="en-IN"/>
          </a:p>
        </p:txBody>
      </p:sp>
    </p:spTree>
    <p:extLst>
      <p:ext uri="{BB962C8B-B14F-4D97-AF65-F5344CB8AC3E}">
        <p14:creationId xmlns:p14="http://schemas.microsoft.com/office/powerpoint/2010/main" val="81622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D3F994-62A4-411E-A3A1-21FAE5C900B8}" type="slidenum">
              <a:rPr lang="en-IN" smtClean="0"/>
              <a:t>1</a:t>
            </a:fld>
            <a:endParaRPr lang="en-IN"/>
          </a:p>
        </p:txBody>
      </p:sp>
    </p:spTree>
    <p:extLst>
      <p:ext uri="{BB962C8B-B14F-4D97-AF65-F5344CB8AC3E}">
        <p14:creationId xmlns:p14="http://schemas.microsoft.com/office/powerpoint/2010/main" val="128842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611196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860835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39337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9020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7904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34B785-8FD0-4576-AA0A-2198A5008D0E}"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11117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D62DA-4CE8-4494-89F2-D1AF34C0ECBF}"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56777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12B32-2795-45B7-A3CB-00F0903F9B62}"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864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7FEA2C8-D4C6-4B4F-BBBB-E7B1B11A31E3}"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09685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4CFA01-2ADA-4F62-8F4E-BAB32FE7AE24}"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9762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13F7B3F-BAE7-4192-9AF4-C9C386A7194D}"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11188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B7AAEF-CBCF-4C6E-93D8-40543C3A42EA}"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4427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5C9EFF-8370-4066-A344-36C1D9E52849}"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187871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57984" cy="1133475"/>
          </a:xfrm>
        </p:spPr>
        <p:txBody>
          <a:bodyPr/>
          <a:lstStyle/>
          <a:p>
            <a:r>
              <a:rPr lang="en-US" smtClean="0"/>
              <a:t>Click to edit Master title style</a:t>
            </a:r>
            <a:endParaRPr lang="en-IN"/>
          </a:p>
        </p:txBody>
      </p:sp>
    </p:spTree>
    <p:extLst>
      <p:ext uri="{BB962C8B-B14F-4D97-AF65-F5344CB8AC3E}">
        <p14:creationId xmlns:p14="http://schemas.microsoft.com/office/powerpoint/2010/main" val="228928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165FD-C0EE-49E5-BCEB-93E4096C58A6}"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64572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3B9F18-2E0A-4ED8-AF6B-555CEF349D3A}"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61166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CE8588-CB17-401A-BB37-F51A1BACCE2F}"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48316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24D175-D8D0-4F66-A431-B29DC506635D}" type="datetime1">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11060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3358F0-D707-4A20-99BE-1F3E547AAFC6}" type="datetime1">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90377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058C7-C6B3-432D-9D42-88059959CBB7}" type="datetime1">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6094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F679-A516-4CC0-9AE6-7447C0E8FE97}"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137687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6A9A5-4892-4224-8A6D-1007EC7BE863}"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93155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BF3BAE-9717-40BF-A7B8-ADFBF3BCDACE}" type="datetime1">
              <a:rPr lang="en-IN" smtClean="0"/>
              <a:t>23-11-2023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C0F00B-A479-4A3B-ADD2-0FDFF0B72028}" type="slidenum">
              <a:rPr lang="en-IN" smtClean="0"/>
              <a:t>‹#›</a:t>
            </a:fld>
            <a:endParaRPr lang="en-IN"/>
          </a:p>
        </p:txBody>
      </p:sp>
    </p:spTree>
    <p:extLst>
      <p:ext uri="{BB962C8B-B14F-4D97-AF65-F5344CB8AC3E}">
        <p14:creationId xmlns:p14="http://schemas.microsoft.com/office/powerpoint/2010/main" val="21706721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Concurrency Control</a:t>
            </a:r>
            <a:endParaRPr lang="en-IN" b="1" dirty="0"/>
          </a:p>
        </p:txBody>
      </p:sp>
      <p:sp>
        <p:nvSpPr>
          <p:cNvPr id="3" name="Subtitle 2"/>
          <p:cNvSpPr>
            <a:spLocks noGrp="1"/>
          </p:cNvSpPr>
          <p:nvPr>
            <p:ph type="subTitle" idx="1"/>
          </p:nvPr>
        </p:nvSpPr>
        <p:spPr/>
        <p:txBody>
          <a:bodyPr>
            <a:normAutofit fontScale="55000" lnSpcReduction="20000"/>
          </a:bodyPr>
          <a:lstStyle/>
          <a:p>
            <a:r>
              <a:rPr lang="en-US" sz="3600" b="1" i="1" u="sng" dirty="0" smtClean="0">
                <a:solidFill>
                  <a:srgbClr val="00B0F0"/>
                </a:solidFill>
              </a:rPr>
              <a:t>Introduction</a:t>
            </a:r>
          </a:p>
          <a:p>
            <a:r>
              <a:rPr lang="en-US" sz="3600" b="1" i="1" u="sng" dirty="0" smtClean="0">
                <a:solidFill>
                  <a:srgbClr val="00B0F0"/>
                </a:solidFill>
              </a:rPr>
              <a:t>Problems in Concurrency Control</a:t>
            </a:r>
          </a:p>
          <a:p>
            <a:r>
              <a:rPr lang="en-US" sz="3600" b="1" i="1" u="sng" dirty="0" smtClean="0">
                <a:solidFill>
                  <a:srgbClr val="00B0F0"/>
                </a:solidFill>
              </a:rPr>
              <a:t>Concurrency Techniques/Protocols</a:t>
            </a:r>
            <a:endParaRPr lang="en-US" sz="3600" b="1" i="1" u="sng" dirty="0">
              <a:solidFill>
                <a:srgbClr val="00B0F0"/>
              </a:solidFill>
            </a:endParaRPr>
          </a:p>
        </p:txBody>
      </p:sp>
      <p:sp>
        <p:nvSpPr>
          <p:cNvPr id="5" name="Slide Number Placeholder 4"/>
          <p:cNvSpPr>
            <a:spLocks noGrp="1"/>
          </p:cNvSpPr>
          <p:nvPr>
            <p:ph type="sldNum" sz="quarter" idx="12"/>
          </p:nvPr>
        </p:nvSpPr>
        <p:spPr/>
        <p:txBody>
          <a:bodyPr/>
          <a:lstStyle/>
          <a:p>
            <a:fld id="{D9A5D385-461F-4496-BBAF-6B31A96EE071}" type="slidenum">
              <a:rPr lang="en-IN" smtClean="0"/>
              <a:t>1</a:t>
            </a:fld>
            <a:endParaRPr lang="en-IN"/>
          </a:p>
        </p:txBody>
      </p:sp>
    </p:spTree>
    <p:extLst>
      <p:ext uri="{BB962C8B-B14F-4D97-AF65-F5344CB8AC3E}">
        <p14:creationId xmlns:p14="http://schemas.microsoft.com/office/powerpoint/2010/main" val="2754864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Example-</a:t>
            </a:r>
            <a:r>
              <a:rPr lang="en-IN" b="1" u="sng" dirty="0"/>
              <a:t> Dirty Read Problem-</a:t>
            </a:r>
            <a:r>
              <a:rPr lang="en-IN" b="1" dirty="0"/>
              <a:t/>
            </a:r>
            <a:br>
              <a:rPr lang="en-IN" b="1" dirty="0"/>
            </a:br>
            <a:endParaRPr lang="en-IN" dirty="0"/>
          </a:p>
        </p:txBody>
      </p:sp>
      <p:pic>
        <p:nvPicPr>
          <p:cNvPr id="2050" name="Picture 2" descr="https://www.gatevidyalay.com/wp-content/uploads/2018/05/Dirty-Read-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81" y="1459446"/>
            <a:ext cx="5376238" cy="4400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86735" y="1798682"/>
            <a:ext cx="6096000" cy="4401205"/>
          </a:xfrm>
          <a:prstGeom prst="rect">
            <a:avLst/>
          </a:prstGeom>
        </p:spPr>
        <p:txBody>
          <a:bodyPr>
            <a:spAutoFit/>
          </a:bodyPr>
          <a:lstStyle/>
          <a:p>
            <a:pPr fontAlgn="base"/>
            <a:r>
              <a:rPr lang="en-US" sz="2000" dirty="0">
                <a:solidFill>
                  <a:srgbClr val="303030"/>
                </a:solidFill>
                <a:latin typeface="Times New Roman" panose="02020603050405020304" pitchFamily="18" charset="0"/>
                <a:cs typeface="Times New Roman" panose="02020603050405020304" pitchFamily="18" charset="0"/>
              </a:rPr>
              <a:t>Here,</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T1 reads the value of A.</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T1 updates the value of A in the buffer.</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reads the value of A from the buffer.</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writes the updated the value of A.</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commits.</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T1 fails in later stages and rolls back.</a:t>
            </a:r>
          </a:p>
          <a:p>
            <a:pPr fontAlgn="base"/>
            <a:r>
              <a:rPr lang="en-US" sz="2000" dirty="0">
                <a:solidFill>
                  <a:srgbClr val="303030"/>
                </a:solidFill>
                <a:latin typeface="Times New Roman" panose="02020603050405020304" pitchFamily="18" charset="0"/>
                <a:cs typeface="Times New Roman" panose="02020603050405020304" pitchFamily="18" charset="0"/>
              </a:rPr>
              <a:t> </a:t>
            </a:r>
          </a:p>
          <a:p>
            <a:pPr fontAlgn="base"/>
            <a:r>
              <a:rPr lang="en-US" sz="2000" dirty="0">
                <a:solidFill>
                  <a:srgbClr val="303030"/>
                </a:solidFill>
                <a:latin typeface="Times New Roman" panose="02020603050405020304" pitchFamily="18" charset="0"/>
                <a:cs typeface="Times New Roman" panose="02020603050405020304" pitchFamily="18" charset="0"/>
              </a:rPr>
              <a:t>In this example,</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T2 reads the dirty value of A written by the uncommitted transaction T1.</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T1 fails in later stages and roll backs.</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Thus, the value that T2 read now stands to be incorrect.</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Therefore, database becomes inconsistent.</a:t>
            </a:r>
            <a:endParaRPr lang="en-US" sz="2000" b="0" i="0" dirty="0">
              <a:solidFill>
                <a:srgbClr val="303030"/>
              </a:solidFill>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10</a:t>
            </a:fld>
            <a:endParaRPr lang="en-IN"/>
          </a:p>
        </p:txBody>
      </p:sp>
    </p:spTree>
    <p:extLst>
      <p:ext uri="{BB962C8B-B14F-4D97-AF65-F5344CB8AC3E}">
        <p14:creationId xmlns:p14="http://schemas.microsoft.com/office/powerpoint/2010/main" val="260506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561" y="437333"/>
            <a:ext cx="8911687" cy="1280890"/>
          </a:xfrm>
        </p:spPr>
        <p:txBody>
          <a:bodyPr/>
          <a:lstStyle/>
          <a:p>
            <a:r>
              <a:rPr lang="en-IN" b="1" u="sng" dirty="0">
                <a:latin typeface="Times New Roman" panose="02020603050405020304" pitchFamily="18" charset="0"/>
                <a:cs typeface="Times New Roman" panose="02020603050405020304" pitchFamily="18" charset="0"/>
              </a:rPr>
              <a:t>2. Unrepeatable Read Problem-</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32346" y="1505003"/>
            <a:ext cx="11282150" cy="646331"/>
          </a:xfrm>
          <a:prstGeom prst="rect">
            <a:avLst/>
          </a:prstGeom>
        </p:spPr>
        <p:txBody>
          <a:bodyPr wrap="square">
            <a:spAutoFit/>
          </a:bodyPr>
          <a:lstStyle/>
          <a:p>
            <a:r>
              <a:rPr lang="en-US" dirty="0">
                <a:solidFill>
                  <a:srgbClr val="303030"/>
                </a:solidFill>
                <a:latin typeface="Times New Roman" panose="02020603050405020304" pitchFamily="18" charset="0"/>
                <a:cs typeface="Times New Roman" panose="02020603050405020304" pitchFamily="18" charset="0"/>
              </a:rPr>
              <a:t>This problem occurs when a transaction gets to read unrepeated i.e. different values of the same variable in its different read operations even when it has not updated its value.</a:t>
            </a:r>
            <a:endParaRPr lang="en-IN" dirty="0">
              <a:latin typeface="Times New Roman" panose="02020603050405020304" pitchFamily="18" charset="0"/>
              <a:cs typeface="Times New Roman" panose="02020603050405020304" pitchFamily="18" charset="0"/>
            </a:endParaRPr>
          </a:p>
        </p:txBody>
      </p:sp>
      <p:pic>
        <p:nvPicPr>
          <p:cNvPr id="3074" name="Picture 2" descr="https://www.gatevidyalay.com/wp-content/uploads/2018/05/Unrepeatable-Read-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73" y="3032227"/>
            <a:ext cx="5172502" cy="34641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9273" y="2208568"/>
            <a:ext cx="1210588" cy="369332"/>
          </a:xfrm>
          <a:prstGeom prst="rect">
            <a:avLst/>
          </a:prstGeom>
        </p:spPr>
        <p:txBody>
          <a:bodyPr wrap="none">
            <a:spAutoFit/>
          </a:bodyPr>
          <a:lstStyle/>
          <a:p>
            <a:pPr fontAlgn="base"/>
            <a:r>
              <a:rPr lang="en-IN" b="1" u="sng" dirty="0">
                <a:solidFill>
                  <a:srgbClr val="303030"/>
                </a:solidFill>
                <a:latin typeface="roboto condensed"/>
              </a:rPr>
              <a:t>Example-</a:t>
            </a:r>
            <a:endParaRPr lang="en-IN" b="1" i="0" dirty="0">
              <a:solidFill>
                <a:srgbClr val="303030"/>
              </a:solidFill>
              <a:effectLst/>
              <a:latin typeface="roboto condensed"/>
            </a:endParaRPr>
          </a:p>
        </p:txBody>
      </p:sp>
      <p:sp>
        <p:nvSpPr>
          <p:cNvPr id="6" name="Rectangle 5"/>
          <p:cNvSpPr/>
          <p:nvPr/>
        </p:nvSpPr>
        <p:spPr>
          <a:xfrm>
            <a:off x="6145816" y="2566002"/>
            <a:ext cx="5358796" cy="3785652"/>
          </a:xfrm>
          <a:prstGeom prst="rect">
            <a:avLst/>
          </a:prstGeom>
        </p:spPr>
        <p:txBody>
          <a:bodyPr wrap="square">
            <a:spAutoFit/>
          </a:bodyPr>
          <a:lstStyle/>
          <a:p>
            <a:pPr fontAlgn="base"/>
            <a:r>
              <a:rPr lang="en-US" sz="2000" dirty="0">
                <a:solidFill>
                  <a:srgbClr val="303030"/>
                </a:solidFill>
                <a:latin typeface="Times New Roman" panose="02020603050405020304" pitchFamily="18" charset="0"/>
                <a:cs typeface="Times New Roman" panose="02020603050405020304" pitchFamily="18" charset="0"/>
              </a:rPr>
              <a:t>Here,</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T1 reads the value of X (= 10 say).</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reads the value of X (= 10).</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T1 updates the value of X (from 10 to 15 say) in the buffer.</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again reads the value of X (but = 15).</a:t>
            </a:r>
          </a:p>
          <a:p>
            <a:pPr fontAlgn="base"/>
            <a:r>
              <a:rPr lang="en-US" sz="2000" dirty="0">
                <a:solidFill>
                  <a:srgbClr val="303030"/>
                </a:solidFill>
                <a:latin typeface="Times New Roman" panose="02020603050405020304" pitchFamily="18" charset="0"/>
                <a:cs typeface="Times New Roman" panose="02020603050405020304" pitchFamily="18" charset="0"/>
              </a:rPr>
              <a:t> </a:t>
            </a:r>
          </a:p>
          <a:p>
            <a:pPr fontAlgn="base"/>
            <a:r>
              <a:rPr lang="en-US" sz="2000" dirty="0">
                <a:solidFill>
                  <a:srgbClr val="303030"/>
                </a:solidFill>
                <a:latin typeface="Times New Roman" panose="02020603050405020304" pitchFamily="18" charset="0"/>
                <a:cs typeface="Times New Roman" panose="02020603050405020304" pitchFamily="18" charset="0"/>
              </a:rPr>
              <a:t>In this example,</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T2 gets to read a different value of X in its second reading.</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T2 wonders how the value of X got changed because according to it, it is running in isolation.</a:t>
            </a:r>
            <a:endParaRPr lang="en-US" sz="2000" b="0" i="0" dirty="0">
              <a:solidFill>
                <a:srgbClr val="303030"/>
              </a:solidFill>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11</a:t>
            </a:fld>
            <a:endParaRPr lang="en-IN"/>
          </a:p>
        </p:txBody>
      </p:sp>
    </p:spTree>
    <p:extLst>
      <p:ext uri="{BB962C8B-B14F-4D97-AF65-F5344CB8AC3E}">
        <p14:creationId xmlns:p14="http://schemas.microsoft.com/office/powerpoint/2010/main" val="3314221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43" y="223261"/>
            <a:ext cx="8911687" cy="1280890"/>
          </a:xfrm>
        </p:spPr>
        <p:txBody>
          <a:bodyPr/>
          <a:lstStyle/>
          <a:p>
            <a:r>
              <a:rPr lang="en-IN" b="1" u="sng" dirty="0">
                <a:latin typeface="Times New Roman" panose="02020603050405020304" pitchFamily="18" charset="0"/>
                <a:cs typeface="Times New Roman" panose="02020603050405020304" pitchFamily="18" charset="0"/>
              </a:rPr>
              <a:t>3. Lost Update Problem-</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454926" y="1443335"/>
            <a:ext cx="11541456" cy="369332"/>
          </a:xfrm>
          <a:prstGeom prst="rect">
            <a:avLst/>
          </a:prstGeom>
        </p:spPr>
        <p:txBody>
          <a:bodyPr wrap="square">
            <a:spAutoFit/>
          </a:bodyPr>
          <a:lstStyle/>
          <a:p>
            <a:r>
              <a:rPr lang="en-US" dirty="0">
                <a:solidFill>
                  <a:srgbClr val="303030"/>
                </a:solidFill>
                <a:latin typeface="Times New Roman" panose="02020603050405020304" pitchFamily="18" charset="0"/>
                <a:cs typeface="Times New Roman" panose="02020603050405020304" pitchFamily="18" charset="0"/>
              </a:rPr>
              <a:t>This problem occurs when multiple transactions execute concurrently and updates from one or more transactions get lost.</a:t>
            </a:r>
            <a:endParaRPr lang="en-IN" dirty="0">
              <a:latin typeface="Times New Roman" panose="02020603050405020304" pitchFamily="18" charset="0"/>
              <a:cs typeface="Times New Roman" panose="02020603050405020304" pitchFamily="18" charset="0"/>
            </a:endParaRPr>
          </a:p>
        </p:txBody>
      </p:sp>
      <p:pic>
        <p:nvPicPr>
          <p:cNvPr id="4098" name="Picture 2" descr="https://www.gatevidyalay.com/wp-content/uploads/2018/05/Lost-Update-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30" y="2724225"/>
            <a:ext cx="4878108" cy="35822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4926" y="2158429"/>
            <a:ext cx="1210588" cy="369332"/>
          </a:xfrm>
          <a:prstGeom prst="rect">
            <a:avLst/>
          </a:prstGeom>
        </p:spPr>
        <p:txBody>
          <a:bodyPr wrap="none">
            <a:spAutoFit/>
          </a:bodyPr>
          <a:lstStyle/>
          <a:p>
            <a:pPr fontAlgn="base"/>
            <a:r>
              <a:rPr lang="en-IN" b="1" u="sng" dirty="0">
                <a:solidFill>
                  <a:srgbClr val="303030"/>
                </a:solidFill>
                <a:latin typeface="roboto condensed"/>
              </a:rPr>
              <a:t>Example-</a:t>
            </a:r>
            <a:endParaRPr lang="en-IN" b="1" i="0" dirty="0">
              <a:solidFill>
                <a:srgbClr val="303030"/>
              </a:solidFill>
              <a:effectLst/>
              <a:latin typeface="roboto condensed"/>
            </a:endParaRPr>
          </a:p>
        </p:txBody>
      </p:sp>
      <p:sp>
        <p:nvSpPr>
          <p:cNvPr id="6" name="Rectangle 5"/>
          <p:cNvSpPr/>
          <p:nvPr/>
        </p:nvSpPr>
        <p:spPr>
          <a:xfrm>
            <a:off x="5900382" y="1821430"/>
            <a:ext cx="6096000" cy="3477875"/>
          </a:xfrm>
          <a:prstGeom prst="rect">
            <a:avLst/>
          </a:prstGeom>
        </p:spPr>
        <p:txBody>
          <a:bodyPr>
            <a:spAutoFit/>
          </a:bodyPr>
          <a:lstStyle/>
          <a:p>
            <a:pPr fontAlgn="base"/>
            <a:r>
              <a:rPr lang="en-US" sz="2000" dirty="0">
                <a:solidFill>
                  <a:srgbClr val="303030"/>
                </a:solidFill>
                <a:latin typeface="Times New Roman" panose="02020603050405020304" pitchFamily="18" charset="0"/>
                <a:cs typeface="Times New Roman" panose="02020603050405020304" pitchFamily="18" charset="0"/>
              </a:rPr>
              <a:t>Here,</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T1 reads the value of A (= 10 say).</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updates the value to A (= 15 say) in the buffer.</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does blind write A = 25 (write without read) in the buffer.</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T2 commits.</a:t>
            </a:r>
          </a:p>
          <a:p>
            <a:pPr fontAlgn="base">
              <a:buFont typeface="+mj-lt"/>
              <a:buAutoNum type="arabicPeriod"/>
            </a:pPr>
            <a:r>
              <a:rPr lang="en-US" sz="2000" dirty="0">
                <a:solidFill>
                  <a:srgbClr val="303030"/>
                </a:solidFill>
                <a:latin typeface="Times New Roman" panose="02020603050405020304" pitchFamily="18" charset="0"/>
                <a:cs typeface="Times New Roman" panose="02020603050405020304" pitchFamily="18" charset="0"/>
              </a:rPr>
              <a:t>When T1 commits, it writes A = 25 in the database.</a:t>
            </a:r>
          </a:p>
          <a:p>
            <a:pPr fontAlgn="base"/>
            <a:r>
              <a:rPr lang="en-US" sz="2000" dirty="0">
                <a:solidFill>
                  <a:srgbClr val="303030"/>
                </a:solidFill>
                <a:latin typeface="Times New Roman" panose="02020603050405020304" pitchFamily="18" charset="0"/>
                <a:cs typeface="Times New Roman" panose="02020603050405020304" pitchFamily="18" charset="0"/>
              </a:rPr>
              <a:t> </a:t>
            </a:r>
          </a:p>
          <a:p>
            <a:pPr fontAlgn="base"/>
            <a:r>
              <a:rPr lang="en-US" sz="2000" dirty="0">
                <a:solidFill>
                  <a:srgbClr val="303030"/>
                </a:solidFill>
                <a:latin typeface="Times New Roman" panose="02020603050405020304" pitchFamily="18" charset="0"/>
                <a:cs typeface="Times New Roman" panose="02020603050405020304" pitchFamily="18" charset="0"/>
              </a:rPr>
              <a:t>In this example,</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T1 writes the over written value of X in the database.</a:t>
            </a:r>
          </a:p>
          <a:p>
            <a:pPr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Thus, update from T1 gets lost.</a:t>
            </a:r>
            <a:endParaRPr lang="en-US" sz="2000" b="0" i="0" dirty="0">
              <a:solidFill>
                <a:srgbClr val="303030"/>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5040573" y="5157215"/>
            <a:ext cx="7151427" cy="1477328"/>
          </a:xfrm>
          <a:prstGeom prst="rect">
            <a:avLst/>
          </a:prstGeom>
        </p:spPr>
        <p:txBody>
          <a:bodyPr wrap="square">
            <a:spAutoFit/>
          </a:bodyPr>
          <a:lstStyle/>
          <a:p>
            <a:pPr fontAlgn="base"/>
            <a:r>
              <a:rPr lang="en-US" b="1" u="sng" dirty="0">
                <a:solidFill>
                  <a:srgbClr val="00B050"/>
                </a:solidFill>
                <a:latin typeface="Times New Roman" panose="02020603050405020304" pitchFamily="18" charset="0"/>
                <a:cs typeface="Times New Roman" panose="02020603050405020304" pitchFamily="18" charset="0"/>
              </a:rPr>
              <a:t>NOTE-</a:t>
            </a:r>
            <a:endParaRPr lang="en-US" b="1" dirty="0">
              <a:solidFill>
                <a:srgbClr val="00B050"/>
              </a:solidFill>
              <a:latin typeface="Times New Roman" panose="02020603050405020304" pitchFamily="18" charset="0"/>
              <a:cs typeface="Times New Roman" panose="02020603050405020304" pitchFamily="18" charset="0"/>
            </a:endParaRPr>
          </a:p>
          <a:p>
            <a:pPr fontAlgn="base"/>
            <a:r>
              <a:rPr lang="en-US" dirty="0">
                <a:solidFill>
                  <a:srgbClr val="00B050"/>
                </a:solidFill>
                <a:latin typeface="Times New Roman" panose="02020603050405020304" pitchFamily="18" charset="0"/>
                <a:cs typeface="Times New Roman" panose="02020603050405020304" pitchFamily="18" charset="0"/>
              </a:rPr>
              <a:t> </a:t>
            </a:r>
          </a:p>
          <a:p>
            <a:pPr fontAlgn="base">
              <a:buFont typeface="Arial" panose="020B0604020202020204" pitchFamily="34" charset="0"/>
              <a:buChar char="•"/>
            </a:pPr>
            <a:r>
              <a:rPr lang="en-US" dirty="0">
                <a:solidFill>
                  <a:srgbClr val="00B050"/>
                </a:solidFill>
                <a:latin typeface="Times New Roman" panose="02020603050405020304" pitchFamily="18" charset="0"/>
                <a:cs typeface="Times New Roman" panose="02020603050405020304" pitchFamily="18" charset="0"/>
              </a:rPr>
              <a:t>This problem occurs whenever there is a write-write conflict.</a:t>
            </a:r>
          </a:p>
          <a:p>
            <a:pPr fontAlgn="base">
              <a:buFont typeface="Arial" panose="020B0604020202020204" pitchFamily="34" charset="0"/>
              <a:buChar char="•"/>
            </a:pPr>
            <a:r>
              <a:rPr lang="en-US" dirty="0">
                <a:solidFill>
                  <a:srgbClr val="00B050"/>
                </a:solidFill>
                <a:latin typeface="Times New Roman" panose="02020603050405020304" pitchFamily="18" charset="0"/>
                <a:cs typeface="Times New Roman" panose="02020603050405020304" pitchFamily="18" charset="0"/>
              </a:rPr>
              <a:t>In write-write conflict, there are two writes one by each transaction on the same data item without any read in the middle.</a:t>
            </a:r>
            <a:endParaRPr lang="en-US" b="0" i="0" dirty="0">
              <a:solidFill>
                <a:srgbClr val="00B050"/>
              </a:solidFill>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12</a:t>
            </a:fld>
            <a:endParaRPr lang="en-IN"/>
          </a:p>
        </p:txBody>
      </p:sp>
    </p:spTree>
    <p:extLst>
      <p:ext uri="{BB962C8B-B14F-4D97-AF65-F5344CB8AC3E}">
        <p14:creationId xmlns:p14="http://schemas.microsoft.com/office/powerpoint/2010/main" val="376875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573" y="248301"/>
            <a:ext cx="8911687" cy="1280890"/>
          </a:xfrm>
        </p:spPr>
        <p:txBody>
          <a:bodyPr/>
          <a:lstStyle/>
          <a:p>
            <a:r>
              <a:rPr lang="en-IN" b="1" u="sng" dirty="0">
                <a:latin typeface="Times New Roman" panose="02020603050405020304" pitchFamily="18" charset="0"/>
                <a:cs typeface="Times New Roman" panose="02020603050405020304" pitchFamily="18" charset="0"/>
              </a:rPr>
              <a:t>4. Phantom Read Problem-</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50460" y="1304835"/>
            <a:ext cx="11641540" cy="1200329"/>
          </a:xfrm>
          <a:prstGeom prst="rect">
            <a:avLst/>
          </a:prstGeom>
        </p:spPr>
        <p:txBody>
          <a:bodyPr wrap="square">
            <a:spAutoFit/>
          </a:bodyPr>
          <a:lstStyle/>
          <a:p>
            <a:pPr fontAlgn="base"/>
            <a:r>
              <a:rPr lang="en-US" sz="2400" dirty="0">
                <a:solidFill>
                  <a:srgbClr val="303030"/>
                </a:solidFill>
                <a:latin typeface="Times New Roman" panose="02020603050405020304" pitchFamily="18" charset="0"/>
                <a:cs typeface="Times New Roman" panose="02020603050405020304" pitchFamily="18" charset="0"/>
              </a:rPr>
              <a:t>This problem occurs when a transaction reads some variable from the buffer and when it reads the same variable later, it finds that the variable does not exist.</a:t>
            </a:r>
          </a:p>
          <a:p>
            <a:pPr fontAlgn="base"/>
            <a:r>
              <a:rPr lang="en-US" sz="2400" dirty="0">
                <a:solidFill>
                  <a:srgbClr val="303030"/>
                </a:solidFill>
                <a:latin typeface="Times New Roman" panose="02020603050405020304" pitchFamily="18" charset="0"/>
                <a:cs typeface="Times New Roman" panose="02020603050405020304" pitchFamily="18" charset="0"/>
              </a:rPr>
              <a:t> </a:t>
            </a:r>
            <a:endParaRPr lang="en-US" sz="2400" b="0" i="0" dirty="0">
              <a:solidFill>
                <a:srgbClr val="30303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550460" y="2043499"/>
            <a:ext cx="1210588" cy="369332"/>
          </a:xfrm>
          <a:prstGeom prst="rect">
            <a:avLst/>
          </a:prstGeom>
        </p:spPr>
        <p:txBody>
          <a:bodyPr wrap="none">
            <a:spAutoFit/>
          </a:bodyPr>
          <a:lstStyle/>
          <a:p>
            <a:pPr fontAlgn="base"/>
            <a:r>
              <a:rPr lang="en-IN" b="1" u="sng" dirty="0">
                <a:solidFill>
                  <a:srgbClr val="303030"/>
                </a:solidFill>
                <a:latin typeface="roboto condensed"/>
              </a:rPr>
              <a:t>Example-</a:t>
            </a:r>
            <a:endParaRPr lang="en-IN" b="1" i="0" dirty="0">
              <a:solidFill>
                <a:srgbClr val="303030"/>
              </a:solidFill>
              <a:effectLst/>
              <a:latin typeface="roboto condensed"/>
            </a:endParaRPr>
          </a:p>
        </p:txBody>
      </p:sp>
      <p:pic>
        <p:nvPicPr>
          <p:cNvPr id="5122" name="Picture 2" descr="https://www.gatevidyalay.com/wp-content/uploads/2018/05/Phantom-Read-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67" y="2865742"/>
            <a:ext cx="5161014" cy="37397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91200" y="2081200"/>
            <a:ext cx="6096000" cy="4524315"/>
          </a:xfrm>
          <a:prstGeom prst="rect">
            <a:avLst/>
          </a:prstGeom>
        </p:spPr>
        <p:txBody>
          <a:bodyPr>
            <a:spAutoFit/>
          </a:bodyPr>
          <a:lstStyle/>
          <a:p>
            <a:pPr fontAlgn="base"/>
            <a:r>
              <a:rPr lang="en-US" sz="2400" dirty="0">
                <a:solidFill>
                  <a:srgbClr val="303030"/>
                </a:solidFill>
                <a:latin typeface="Times New Roman" panose="02020603050405020304" pitchFamily="18" charset="0"/>
                <a:cs typeface="Times New Roman" panose="02020603050405020304" pitchFamily="18" charset="0"/>
              </a:rPr>
              <a:t>Here,</a:t>
            </a:r>
          </a:p>
          <a:p>
            <a:pPr fontAlgn="base">
              <a:buFont typeface="+mj-lt"/>
              <a:buAutoNum type="arabicPeriod"/>
            </a:pPr>
            <a:r>
              <a:rPr lang="en-US" sz="2400" dirty="0">
                <a:solidFill>
                  <a:srgbClr val="303030"/>
                </a:solidFill>
                <a:latin typeface="Times New Roman" panose="02020603050405020304" pitchFamily="18" charset="0"/>
                <a:cs typeface="Times New Roman" panose="02020603050405020304" pitchFamily="18" charset="0"/>
              </a:rPr>
              <a:t>T1 reads X.</a:t>
            </a:r>
          </a:p>
          <a:p>
            <a:pPr fontAlgn="base">
              <a:buFont typeface="+mj-lt"/>
              <a:buAutoNum type="arabicPeriod"/>
            </a:pPr>
            <a:r>
              <a:rPr lang="en-US" sz="2400" dirty="0">
                <a:solidFill>
                  <a:srgbClr val="303030"/>
                </a:solidFill>
                <a:latin typeface="Times New Roman" panose="02020603050405020304" pitchFamily="18" charset="0"/>
                <a:cs typeface="Times New Roman" panose="02020603050405020304" pitchFamily="18" charset="0"/>
              </a:rPr>
              <a:t>T2 reads X.</a:t>
            </a:r>
          </a:p>
          <a:p>
            <a:pPr fontAlgn="base">
              <a:buFont typeface="+mj-lt"/>
              <a:buAutoNum type="arabicPeriod"/>
            </a:pPr>
            <a:r>
              <a:rPr lang="en-US" sz="2400" dirty="0">
                <a:solidFill>
                  <a:srgbClr val="303030"/>
                </a:solidFill>
                <a:latin typeface="Times New Roman" panose="02020603050405020304" pitchFamily="18" charset="0"/>
                <a:cs typeface="Times New Roman" panose="02020603050405020304" pitchFamily="18" charset="0"/>
              </a:rPr>
              <a:t>T1 deletes X.</a:t>
            </a:r>
          </a:p>
          <a:p>
            <a:pPr fontAlgn="base">
              <a:buFont typeface="+mj-lt"/>
              <a:buAutoNum type="arabicPeriod"/>
            </a:pPr>
            <a:r>
              <a:rPr lang="en-US" sz="2400" dirty="0">
                <a:solidFill>
                  <a:srgbClr val="303030"/>
                </a:solidFill>
                <a:latin typeface="Times New Roman" panose="02020603050405020304" pitchFamily="18" charset="0"/>
                <a:cs typeface="Times New Roman" panose="02020603050405020304" pitchFamily="18" charset="0"/>
              </a:rPr>
              <a:t>T2 tries reading X but does not find it.</a:t>
            </a:r>
          </a:p>
          <a:p>
            <a:pPr fontAlgn="base"/>
            <a:r>
              <a:rPr lang="en-US" sz="2400" dirty="0">
                <a:solidFill>
                  <a:srgbClr val="303030"/>
                </a:solidFill>
                <a:latin typeface="Times New Roman" panose="02020603050405020304" pitchFamily="18" charset="0"/>
                <a:cs typeface="Times New Roman" panose="02020603050405020304" pitchFamily="18" charset="0"/>
              </a:rPr>
              <a:t> </a:t>
            </a:r>
          </a:p>
          <a:p>
            <a:pPr fontAlgn="base"/>
            <a:r>
              <a:rPr lang="en-US" sz="2400" dirty="0">
                <a:solidFill>
                  <a:srgbClr val="303030"/>
                </a:solidFill>
                <a:latin typeface="Times New Roman" panose="02020603050405020304" pitchFamily="18" charset="0"/>
                <a:cs typeface="Times New Roman" panose="02020603050405020304" pitchFamily="18" charset="0"/>
              </a:rPr>
              <a:t>In this example,</a:t>
            </a:r>
          </a:p>
          <a:p>
            <a:pPr fontAlgn="base">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T2 finds that there does not exist any variable X when it tries reading X again.</a:t>
            </a:r>
          </a:p>
          <a:p>
            <a:pPr fontAlgn="base">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T2 wonders who deleted the variable X because according to it, it is running in isolation.</a:t>
            </a:r>
            <a:endParaRPr lang="en-US" sz="2400" b="0" i="0" dirty="0">
              <a:solidFill>
                <a:srgbClr val="303030"/>
              </a:solidFill>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13</a:t>
            </a:fld>
            <a:endParaRPr lang="en-IN"/>
          </a:p>
        </p:txBody>
      </p:sp>
    </p:spTree>
    <p:extLst>
      <p:ext uri="{BB962C8B-B14F-4D97-AF65-F5344CB8AC3E}">
        <p14:creationId xmlns:p14="http://schemas.microsoft.com/office/powerpoint/2010/main" val="4266290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Concurrency Techniques/Protocols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3600" dirty="0">
                <a:latin typeface="Times New Roman" panose="02020603050405020304" pitchFamily="18" charset="0"/>
                <a:cs typeface="Times New Roman" panose="02020603050405020304" pitchFamily="18" charset="0"/>
              </a:rPr>
              <a:t>Concurrency Control is the working concept that is required for controlling and managing the concurrent execution of database operations and thus avoiding the inconsistencies in the database. Thus, for maintaining the concurrency of the database, we have the concurrency control protocols.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14</a:t>
            </a:fld>
            <a:endParaRPr lang="en-IN"/>
          </a:p>
        </p:txBody>
      </p:sp>
    </p:spTree>
    <p:extLst>
      <p:ext uri="{BB962C8B-B14F-4D97-AF65-F5344CB8AC3E}">
        <p14:creationId xmlns:p14="http://schemas.microsoft.com/office/powerpoint/2010/main" val="3678174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Concurrency Control Protocols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7075" y="2065361"/>
            <a:ext cx="9434466" cy="3777622"/>
          </a:xfrm>
        </p:spPr>
        <p:txBody>
          <a:bodyPr>
            <a:noAutofit/>
          </a:bodyPr>
          <a:lstStyle/>
          <a:p>
            <a:r>
              <a:rPr lang="en-US" sz="3200" dirty="0">
                <a:latin typeface="Times New Roman" panose="02020603050405020304" pitchFamily="18" charset="0"/>
                <a:cs typeface="Times New Roman" panose="02020603050405020304" pitchFamily="18" charset="0"/>
              </a:rPr>
              <a:t>The concurrency control protocols ensure the </a:t>
            </a:r>
            <a:r>
              <a:rPr lang="en-US" sz="3200" i="1" dirty="0">
                <a:latin typeface="Times New Roman" panose="02020603050405020304" pitchFamily="18" charset="0"/>
                <a:cs typeface="Times New Roman" panose="02020603050405020304" pitchFamily="18" charset="0"/>
              </a:rPr>
              <a:t>atomicity, consistency, isolation, durability</a:t>
            </a:r>
            <a:r>
              <a:rPr lang="en-US" sz="3200" dirty="0">
                <a:latin typeface="Times New Roman" panose="02020603050405020304" pitchFamily="18" charset="0"/>
                <a:cs typeface="Times New Roman" panose="02020603050405020304" pitchFamily="18" charset="0"/>
              </a:rPr>
              <a:t> and </a:t>
            </a:r>
            <a:r>
              <a:rPr lang="en-US" sz="3200" i="1" dirty="0" err="1">
                <a:latin typeface="Times New Roman" panose="02020603050405020304" pitchFamily="18" charset="0"/>
                <a:cs typeface="Times New Roman" panose="02020603050405020304" pitchFamily="18" charset="0"/>
              </a:rPr>
              <a:t>serializability</a:t>
            </a:r>
            <a:r>
              <a:rPr lang="en-US" sz="3200" dirty="0">
                <a:latin typeface="Times New Roman" panose="02020603050405020304" pitchFamily="18" charset="0"/>
                <a:cs typeface="Times New Roman" panose="02020603050405020304" pitchFamily="18" charset="0"/>
              </a:rPr>
              <a:t> of the concurrent execution of the database transactions. Therefore, these protocols are categorized as:</a:t>
            </a:r>
          </a:p>
          <a:p>
            <a:r>
              <a:rPr lang="en-US" sz="3200" b="1" i="1" dirty="0">
                <a:solidFill>
                  <a:srgbClr val="C00000"/>
                </a:solidFill>
                <a:latin typeface="Times New Roman" panose="02020603050405020304" pitchFamily="18" charset="0"/>
                <a:cs typeface="Times New Roman" panose="02020603050405020304" pitchFamily="18" charset="0"/>
              </a:rPr>
              <a:t>Lock Based Concurrency Control Protocol</a:t>
            </a:r>
          </a:p>
          <a:p>
            <a:r>
              <a:rPr lang="en-US" sz="3200" b="1" i="1" dirty="0">
                <a:solidFill>
                  <a:srgbClr val="C00000"/>
                </a:solidFill>
                <a:latin typeface="Times New Roman" panose="02020603050405020304" pitchFamily="18" charset="0"/>
                <a:cs typeface="Times New Roman" panose="02020603050405020304" pitchFamily="18" charset="0"/>
              </a:rPr>
              <a:t>Time Stamp Concurrency Control Protocol</a:t>
            </a:r>
          </a:p>
          <a:p>
            <a:r>
              <a:rPr lang="en-US" sz="3200" b="1" i="1" dirty="0">
                <a:solidFill>
                  <a:srgbClr val="C00000"/>
                </a:solidFill>
                <a:latin typeface="Times New Roman" panose="02020603050405020304" pitchFamily="18" charset="0"/>
                <a:cs typeface="Times New Roman" panose="02020603050405020304" pitchFamily="18" charset="0"/>
              </a:rPr>
              <a:t>Validation Based Concurrency Control Protocol</a:t>
            </a:r>
          </a:p>
          <a:p>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15</a:t>
            </a:fld>
            <a:endParaRPr lang="en-IN"/>
          </a:p>
        </p:txBody>
      </p:sp>
    </p:spTree>
    <p:extLst>
      <p:ext uri="{BB962C8B-B14F-4D97-AF65-F5344CB8AC3E}">
        <p14:creationId xmlns:p14="http://schemas.microsoft.com/office/powerpoint/2010/main" val="46133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209" y="323859"/>
            <a:ext cx="8911687" cy="1280890"/>
          </a:xfrm>
        </p:spPr>
        <p:txBody>
          <a:bodyPr>
            <a:normAutofit/>
          </a:bodyPr>
          <a:lstStyle/>
          <a:p>
            <a:r>
              <a:rPr lang="en-US" b="1" i="1" dirty="0" smtClean="0">
                <a:solidFill>
                  <a:srgbClr val="00B0F0"/>
                </a:solidFill>
                <a:latin typeface="Times New Roman" panose="02020603050405020304" pitchFamily="18" charset="0"/>
                <a:cs typeface="Times New Roman" panose="02020603050405020304" pitchFamily="18" charset="0"/>
              </a:rPr>
              <a:t>I. Lock </a:t>
            </a:r>
            <a:r>
              <a:rPr lang="en-US" b="1" i="1" dirty="0">
                <a:solidFill>
                  <a:srgbClr val="00B0F0"/>
                </a:solidFill>
                <a:latin typeface="Times New Roman" panose="02020603050405020304" pitchFamily="18" charset="0"/>
                <a:cs typeface="Times New Roman" panose="02020603050405020304" pitchFamily="18" charset="0"/>
              </a:rPr>
              <a:t>Based Concurrency Control Protocol</a:t>
            </a:r>
            <a:r>
              <a:rPr lang="en-US" b="1" i="1" dirty="0">
                <a:solidFill>
                  <a:srgbClr val="C00000"/>
                </a:solidFill>
                <a:latin typeface="Times New Roman" panose="02020603050405020304" pitchFamily="18" charset="0"/>
                <a:cs typeface="Times New Roman" panose="02020603050405020304" pitchFamily="18" charset="0"/>
              </a:rPr>
              <a:t/>
            </a:r>
            <a:br>
              <a:rPr lang="en-US" b="1" i="1" dirty="0">
                <a:solidFill>
                  <a:srgbClr val="C00000"/>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53863" y="1152907"/>
            <a:ext cx="9980377" cy="3777622"/>
          </a:xfrm>
        </p:spPr>
        <p:txBody>
          <a:bodyPr>
            <a:noAutofit/>
          </a:bodyPr>
          <a:lstStyle/>
          <a:p>
            <a:pPr algn="just"/>
            <a:r>
              <a:rPr lang="en-US" sz="2800" b="1" dirty="0">
                <a:latin typeface="Times New Roman" panose="02020603050405020304" pitchFamily="18" charset="0"/>
                <a:cs typeface="Times New Roman" panose="02020603050405020304" pitchFamily="18" charset="0"/>
              </a:rPr>
              <a:t>Lock Based Protocols</a:t>
            </a:r>
            <a:r>
              <a:rPr lang="en-US" sz="2800" dirty="0">
                <a:latin typeface="Times New Roman" panose="02020603050405020304" pitchFamily="18" charset="0"/>
                <a:cs typeface="Times New Roman" panose="02020603050405020304" pitchFamily="18" charset="0"/>
              </a:rPr>
              <a:t> in DBMS is a mechanism in which a transaction cannot Read or Write the data until it acquires an appropriate lock. Lock based protocols help to eliminate the concurrency problem in DBMS for simultaneous transactions by locking or isolating a particular transaction to a single user.</a:t>
            </a:r>
          </a:p>
          <a:p>
            <a:r>
              <a:rPr lang="en-US" sz="2800" dirty="0">
                <a:latin typeface="Times New Roman" panose="02020603050405020304" pitchFamily="18" charset="0"/>
                <a:cs typeface="Times New Roman" panose="02020603050405020304" pitchFamily="18" charset="0"/>
              </a:rPr>
              <a:t>A lock is a data variable which is associated with a data item. This lock signifies that operations that can be performed on the data item. Locks in DBMS help synchronize access to the database items by concurrent transactions.</a:t>
            </a:r>
          </a:p>
          <a:p>
            <a:r>
              <a:rPr lang="en-US" sz="2800" dirty="0">
                <a:latin typeface="Times New Roman" panose="02020603050405020304" pitchFamily="18" charset="0"/>
                <a:cs typeface="Times New Roman" panose="02020603050405020304" pitchFamily="18" charset="0"/>
              </a:rPr>
              <a:t>All lock requests are made to the concurrency-control manager. Transactions proceed only once the lock request is granted.</a:t>
            </a: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16</a:t>
            </a:fld>
            <a:endParaRPr lang="en-IN"/>
          </a:p>
        </p:txBody>
      </p:sp>
    </p:spTree>
    <p:extLst>
      <p:ext uri="{BB962C8B-B14F-4D97-AF65-F5344CB8AC3E}">
        <p14:creationId xmlns:p14="http://schemas.microsoft.com/office/powerpoint/2010/main" val="3881657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There are two kinds of locks used in Lock-based protocols: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Binary Locks: </a:t>
            </a:r>
            <a:r>
              <a:rPr lang="en-US" sz="2800" dirty="0">
                <a:latin typeface="Times New Roman" panose="02020603050405020304" pitchFamily="18" charset="0"/>
                <a:cs typeface="Times New Roman" panose="02020603050405020304" pitchFamily="18" charset="0"/>
              </a:rPr>
              <a:t>A Binary lock on a data item can either locked or unlocked states</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Shared/exclusive:</a:t>
            </a:r>
            <a:r>
              <a:rPr lang="en-US" sz="2800" dirty="0">
                <a:latin typeface="Times New Roman" panose="02020603050405020304" pitchFamily="18" charset="0"/>
                <a:cs typeface="Times New Roman" panose="02020603050405020304" pitchFamily="18" charset="0"/>
              </a:rPr>
              <a:t> This type of locking mechanism separates the locks in DBMS based on their uses. If a lock is acquired on a data item to perform a write operation, it is called an exclusive lock.</a:t>
            </a:r>
          </a:p>
          <a:p>
            <a:pPr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17</a:t>
            </a:fld>
            <a:endParaRPr lang="en-IN"/>
          </a:p>
        </p:txBody>
      </p:sp>
    </p:spTree>
    <p:extLst>
      <p:ext uri="{BB962C8B-B14F-4D97-AF65-F5344CB8AC3E}">
        <p14:creationId xmlns:p14="http://schemas.microsoft.com/office/powerpoint/2010/main" val="296427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 Shared Lock (S):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61665" y="1382973"/>
            <a:ext cx="9789307" cy="3777622"/>
          </a:xfrm>
        </p:spPr>
        <p:txBody>
          <a:bodyPr>
            <a:noAutofit/>
          </a:bodyPr>
          <a:lstStyle/>
          <a:p>
            <a:pPr algn="just"/>
            <a:r>
              <a:rPr lang="en-US" sz="3200" dirty="0">
                <a:latin typeface="Times New Roman" panose="02020603050405020304" pitchFamily="18" charset="0"/>
                <a:cs typeface="Times New Roman" panose="02020603050405020304" pitchFamily="18" charset="0"/>
              </a:rPr>
              <a:t>A shared lock is also called a Read-only lock. With the shared lock, the data item can be shared between transactions. This is because you will never have permission to update data on the data item.</a:t>
            </a:r>
          </a:p>
          <a:p>
            <a:pPr algn="just"/>
            <a:r>
              <a:rPr lang="en-US" sz="3200" dirty="0">
                <a:latin typeface="Times New Roman" panose="02020603050405020304" pitchFamily="18" charset="0"/>
                <a:cs typeface="Times New Roman" panose="02020603050405020304" pitchFamily="18" charset="0"/>
              </a:rPr>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a:p>
            <a:pPr algn="just"/>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18</a:t>
            </a:fld>
            <a:endParaRPr lang="en-IN"/>
          </a:p>
        </p:txBody>
      </p:sp>
    </p:spTree>
    <p:extLst>
      <p:ext uri="{BB962C8B-B14F-4D97-AF65-F5344CB8AC3E}">
        <p14:creationId xmlns:p14="http://schemas.microsoft.com/office/powerpoint/2010/main" val="3888780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2. Exclusive Lock (X):</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3175" y="1628633"/>
            <a:ext cx="9816603" cy="3777622"/>
          </a:xfrm>
        </p:spPr>
        <p:txBody>
          <a:bodyPr>
            <a:noAutofit/>
          </a:bodyPr>
          <a:lstStyle/>
          <a:p>
            <a:pPr algn="just"/>
            <a:r>
              <a:rPr lang="en-US" sz="3200" dirty="0">
                <a:latin typeface="Times New Roman" panose="02020603050405020304" pitchFamily="18" charset="0"/>
                <a:cs typeface="Times New Roman" panose="02020603050405020304" pitchFamily="18" charset="0"/>
              </a:rPr>
              <a:t>With the Exclusive Lock, a data item can be read as well as written. This is exclusive and can’t be held concurrently on the same data item. X-lock is requested using lock-x instruction. Transactions may unlock the data item after finishing the ‘write’ operation.</a:t>
            </a:r>
          </a:p>
          <a:p>
            <a:pPr algn="just"/>
            <a:r>
              <a:rPr lang="en-US" sz="3200" dirty="0">
                <a:latin typeface="Times New Roman" panose="02020603050405020304" pitchFamily="18" charset="0"/>
                <a:cs typeface="Times New Roman" panose="02020603050405020304" pitchFamily="18" charset="0"/>
              </a:rPr>
              <a:t>For example, when a transaction needs to update the account balance of a person. You can allows this transaction by placing X lock on it. Therefore, when the second transaction wants to read or write, exclusive lock prevent this operation.</a:t>
            </a:r>
          </a:p>
          <a:p>
            <a:pPr algn="just"/>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19</a:t>
            </a:fld>
            <a:endParaRPr lang="en-IN"/>
          </a:p>
        </p:txBody>
      </p:sp>
    </p:spTree>
    <p:extLst>
      <p:ext uri="{BB962C8B-B14F-4D97-AF65-F5344CB8AC3E}">
        <p14:creationId xmlns:p14="http://schemas.microsoft.com/office/powerpoint/2010/main" val="1372202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89" y="0"/>
            <a:ext cx="8911687" cy="1280890"/>
          </a:xfrm>
        </p:spPr>
        <p:txBody>
          <a:bodyPr/>
          <a:lstStyle/>
          <a:p>
            <a:r>
              <a:rPr lang="en-US" b="1" dirty="0" smtClean="0"/>
              <a:t>Introduction</a:t>
            </a:r>
            <a:endParaRPr lang="en-IN" b="1" dirty="0"/>
          </a:p>
        </p:txBody>
      </p:sp>
      <p:sp>
        <p:nvSpPr>
          <p:cNvPr id="3" name="Content Placeholder 2"/>
          <p:cNvSpPr>
            <a:spLocks noGrp="1"/>
          </p:cNvSpPr>
          <p:nvPr>
            <p:ph idx="1"/>
          </p:nvPr>
        </p:nvSpPr>
        <p:spPr>
          <a:xfrm>
            <a:off x="1623933" y="1152907"/>
            <a:ext cx="10113141" cy="3777622"/>
          </a:xfrm>
        </p:spPr>
        <p:txBody>
          <a:bodyPr>
            <a:noAutofit/>
          </a:bodyPr>
          <a:lstStyle/>
          <a:p>
            <a:pPr algn="just"/>
            <a:r>
              <a:rPr lang="en-US" sz="2600" dirty="0">
                <a:latin typeface="Times New Roman" panose="02020603050405020304" pitchFamily="18" charset="0"/>
                <a:cs typeface="Times New Roman" panose="02020603050405020304" pitchFamily="18" charset="0"/>
              </a:rPr>
              <a:t>It is the method of managing concurrent operations on the database without getting any obstruction with one another</a:t>
            </a:r>
            <a:r>
              <a:rPr lang="en-US" sz="2600" dirty="0" smtClean="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Concurrency control in DBMS is an important concept that is related to the transactions and data consistency of the database management systems. Concurrency control refers to the process of managing independent operations of the database that are simultaneous and considered as a transaction in DBMS. Concurrency Control works on the principle of maintaining the transactions state that can be a complete transaction or an incomplete transaction. In the case of the complete transaction, all the associated database operations need to be completed with specified rules and sequences, whereas an incomplete transaction occurs in case all the database operations are not completed due to some technical, power failure, or network connectivity issue.</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2</a:t>
            </a:fld>
            <a:endParaRPr lang="en-IN"/>
          </a:p>
        </p:txBody>
      </p:sp>
    </p:spTree>
    <p:extLst>
      <p:ext uri="{BB962C8B-B14F-4D97-AF65-F5344CB8AC3E}">
        <p14:creationId xmlns:p14="http://schemas.microsoft.com/office/powerpoint/2010/main" val="1803604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four types of lock protocols available:</a:t>
            </a:r>
            <a:endParaRPr lang="en-IN" dirty="0"/>
          </a:p>
        </p:txBody>
      </p:sp>
      <p:sp>
        <p:nvSpPr>
          <p:cNvPr id="3" name="Content Placeholder 2"/>
          <p:cNvSpPr>
            <a:spLocks noGrp="1"/>
          </p:cNvSpPr>
          <p:nvPr>
            <p:ph idx="1"/>
          </p:nvPr>
        </p:nvSpPr>
        <p:spPr>
          <a:xfrm>
            <a:off x="1351129" y="2119953"/>
            <a:ext cx="10685746" cy="3777622"/>
          </a:xfrm>
        </p:spPr>
        <p:txBody>
          <a:bodyPr>
            <a:normAutofit/>
          </a:bodyPr>
          <a:lstStyle/>
          <a:p>
            <a:pPr algn="just"/>
            <a:r>
              <a:rPr lang="en-IN" sz="3600" b="1" i="1" dirty="0"/>
              <a:t>1. Simplistic lock protocol</a:t>
            </a:r>
          </a:p>
          <a:p>
            <a:pPr algn="just"/>
            <a:r>
              <a:rPr lang="en-IN" sz="3600" b="1" i="1" dirty="0"/>
              <a:t>2. Pre-claiming Lock Protocol</a:t>
            </a:r>
          </a:p>
          <a:p>
            <a:pPr algn="just"/>
            <a:r>
              <a:rPr lang="en-IN" sz="3600" b="1" i="1" dirty="0"/>
              <a:t>3. Two-phase locking (2PL)</a:t>
            </a:r>
          </a:p>
          <a:p>
            <a:pPr algn="just"/>
            <a:r>
              <a:rPr lang="en-US" sz="3600" b="1" i="1" dirty="0"/>
              <a:t>4. Strict Two-phase locking (Strict-2PL)</a:t>
            </a:r>
          </a:p>
          <a:p>
            <a:pPr algn="just"/>
            <a:endParaRPr lang="en-IN" sz="3600" b="1" i="1" dirty="0"/>
          </a:p>
        </p:txBody>
      </p:sp>
      <p:sp>
        <p:nvSpPr>
          <p:cNvPr id="4" name="Slide Number Placeholder 3"/>
          <p:cNvSpPr>
            <a:spLocks noGrp="1"/>
          </p:cNvSpPr>
          <p:nvPr>
            <p:ph type="sldNum" sz="quarter" idx="12"/>
          </p:nvPr>
        </p:nvSpPr>
        <p:spPr/>
        <p:txBody>
          <a:bodyPr/>
          <a:lstStyle/>
          <a:p>
            <a:fld id="{28C0F00B-A479-4A3B-ADD2-0FDFF0B72028}" type="slidenum">
              <a:rPr lang="en-IN" smtClean="0"/>
              <a:t>20</a:t>
            </a:fld>
            <a:endParaRPr lang="en-IN"/>
          </a:p>
        </p:txBody>
      </p:sp>
    </p:spTree>
    <p:extLst>
      <p:ext uri="{BB962C8B-B14F-4D97-AF65-F5344CB8AC3E}">
        <p14:creationId xmlns:p14="http://schemas.microsoft.com/office/powerpoint/2010/main" val="99676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1. Simplistic lock protocol</a:t>
            </a:r>
            <a:r>
              <a:rPr lang="en-US" dirty="0">
                <a:solidFill>
                  <a:srgbClr val="C00000"/>
                </a:solidFill>
              </a:rPr>
              <a:t/>
            </a:r>
            <a:br>
              <a:rPr lang="en-US" dirty="0">
                <a:solidFill>
                  <a:srgbClr val="C00000"/>
                </a:solidFill>
              </a:rPr>
            </a:br>
            <a:r>
              <a:rPr lang="en-US" dirty="0"/>
              <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800" dirty="0" smtClean="0"/>
              <a:t>It </a:t>
            </a:r>
            <a:r>
              <a:rPr lang="en-US" sz="2800" dirty="0"/>
              <a:t>is the simplest way of locking the data while transaction. Simplistic lock-based protocols allow all the transactions to get the lock on the data before insert or delete or update on it. It will unlock the data item after completing the transaction.</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21</a:t>
            </a:fld>
            <a:endParaRPr lang="en-IN"/>
          </a:p>
        </p:txBody>
      </p:sp>
    </p:spTree>
    <p:extLst>
      <p:ext uri="{BB962C8B-B14F-4D97-AF65-F5344CB8AC3E}">
        <p14:creationId xmlns:p14="http://schemas.microsoft.com/office/powerpoint/2010/main" val="1669985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2. Pre-claiming Lock Protocol</a:t>
            </a:r>
            <a:r>
              <a:rPr lang="en-IN" dirty="0"/>
              <a:t/>
            </a:r>
            <a:br>
              <a:rPr lang="en-IN" dirty="0"/>
            </a:br>
            <a:endParaRPr lang="en-IN" dirty="0"/>
          </a:p>
        </p:txBody>
      </p:sp>
      <p:sp>
        <p:nvSpPr>
          <p:cNvPr id="3" name="Content Placeholder 2"/>
          <p:cNvSpPr>
            <a:spLocks noGrp="1"/>
          </p:cNvSpPr>
          <p:nvPr>
            <p:ph idx="1"/>
          </p:nvPr>
        </p:nvSpPr>
        <p:spPr>
          <a:xfrm>
            <a:off x="924185" y="1546746"/>
            <a:ext cx="10894776" cy="3777622"/>
          </a:xfrm>
        </p:spPr>
        <p:txBody>
          <a:bodyPr>
            <a:noAutofit/>
          </a:bodyPr>
          <a:lstStyle/>
          <a:p>
            <a:pPr algn="just"/>
            <a:r>
              <a:rPr lang="en-US" sz="2800" dirty="0"/>
              <a:t>Pre-claiming Lock Protocols evaluate the transaction to list all the data items on which they need locks.</a:t>
            </a:r>
          </a:p>
          <a:p>
            <a:pPr algn="just"/>
            <a:r>
              <a:rPr lang="en-US" sz="2800" dirty="0"/>
              <a:t>Before initiating an execution of the transaction, it requests DBMS for all the lock on all those data items.</a:t>
            </a:r>
          </a:p>
          <a:p>
            <a:pPr algn="just"/>
            <a:r>
              <a:rPr lang="en-US" sz="2800" dirty="0"/>
              <a:t>If all the locks are granted then this protocol allows the transaction to begin. When the transaction is completed then it releases all the lock.</a:t>
            </a:r>
          </a:p>
          <a:p>
            <a:pPr algn="just"/>
            <a:r>
              <a:rPr lang="en-US" sz="2800" dirty="0"/>
              <a:t>If all the locks are not granted then this protocol allows the transaction to rolls back and waits until all the locks are granted.</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22</a:t>
            </a:fld>
            <a:endParaRPr lang="en-IN"/>
          </a:p>
        </p:txBody>
      </p:sp>
    </p:spTree>
    <p:extLst>
      <p:ext uri="{BB962C8B-B14F-4D97-AF65-F5344CB8AC3E}">
        <p14:creationId xmlns:p14="http://schemas.microsoft.com/office/powerpoint/2010/main" val="415587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BMS Lock-Based Protoc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9994" y="1282890"/>
            <a:ext cx="8286087" cy="44014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28C0F00B-A479-4A3B-ADD2-0FDFF0B72028}" type="slidenum">
              <a:rPr lang="en-IN" smtClean="0"/>
              <a:t>23</a:t>
            </a:fld>
            <a:endParaRPr lang="en-IN"/>
          </a:p>
        </p:txBody>
      </p:sp>
    </p:spTree>
    <p:extLst>
      <p:ext uri="{BB962C8B-B14F-4D97-AF65-F5344CB8AC3E}">
        <p14:creationId xmlns:p14="http://schemas.microsoft.com/office/powerpoint/2010/main" val="2341108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Two-phase locking (2PL)</a:t>
            </a:r>
            <a:r>
              <a:rPr lang="en-IN" dirty="0"/>
              <a:t/>
            </a:r>
            <a:br>
              <a:rPr lang="en-IN" dirty="0"/>
            </a:br>
            <a:endParaRPr lang="en-IN" dirty="0"/>
          </a:p>
        </p:txBody>
      </p:sp>
      <p:sp>
        <p:nvSpPr>
          <p:cNvPr id="3" name="Content Placeholder 2"/>
          <p:cNvSpPr>
            <a:spLocks noGrp="1"/>
          </p:cNvSpPr>
          <p:nvPr>
            <p:ph idx="1"/>
          </p:nvPr>
        </p:nvSpPr>
        <p:spPr>
          <a:xfrm>
            <a:off x="818866" y="1696873"/>
            <a:ext cx="11149770" cy="3777622"/>
          </a:xfrm>
        </p:spPr>
        <p:txBody>
          <a:bodyPr>
            <a:noAutofit/>
          </a:bodyPr>
          <a:lstStyle/>
          <a:p>
            <a:pPr algn="just"/>
            <a:r>
              <a:rPr lang="en-US" sz="2800" dirty="0"/>
              <a:t>The two-phase locking protocol divides the execution phase of the transaction into three parts.</a:t>
            </a:r>
          </a:p>
          <a:p>
            <a:pPr algn="just"/>
            <a:r>
              <a:rPr lang="en-US" sz="2800" dirty="0"/>
              <a:t>In the first part, when the execution of the transaction starts, it seeks permission for the lock it requires.</a:t>
            </a:r>
          </a:p>
          <a:p>
            <a:pPr algn="just"/>
            <a:r>
              <a:rPr lang="en-US" sz="2800" dirty="0"/>
              <a:t>In the second part, the transaction acquires all the locks. The third phase is started as soon as the transaction releases its first lock.</a:t>
            </a:r>
          </a:p>
          <a:p>
            <a:pPr algn="just"/>
            <a:r>
              <a:rPr lang="en-US" sz="2800" dirty="0"/>
              <a:t>In the third phase, the transaction cannot demand any new locks. It only releases the acquired locks.</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24</a:t>
            </a:fld>
            <a:endParaRPr lang="en-IN"/>
          </a:p>
        </p:txBody>
      </p:sp>
    </p:spTree>
    <p:extLst>
      <p:ext uri="{BB962C8B-B14F-4D97-AF65-F5344CB8AC3E}">
        <p14:creationId xmlns:p14="http://schemas.microsoft.com/office/powerpoint/2010/main" val="1104387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3. Two-phase locking (2PL)</a:t>
            </a:r>
            <a:r>
              <a:rPr lang="en-IN" dirty="0"/>
              <a:t/>
            </a:r>
            <a:br>
              <a:rPr lang="en-IN" dirty="0"/>
            </a:br>
            <a:endParaRPr lang="en-IN" dirty="0"/>
          </a:p>
        </p:txBody>
      </p:sp>
      <p:pic>
        <p:nvPicPr>
          <p:cNvPr id="7170" name="Picture 2" descr="https://www.guru99.com/images/1/100518_0439_DBMSConcur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1651379"/>
            <a:ext cx="6127845" cy="4476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78222" y="1905000"/>
            <a:ext cx="5322626" cy="4247317"/>
          </a:xfrm>
          <a:prstGeom prst="rect">
            <a:avLst/>
          </a:prstGeom>
        </p:spPr>
        <p:txBody>
          <a:bodyPr wrap="square">
            <a:spAutoFit/>
          </a:bodyPr>
          <a:lstStyle/>
          <a:p>
            <a:pPr algn="just"/>
            <a:r>
              <a:rPr lang="en-US" dirty="0">
                <a:solidFill>
                  <a:srgbClr val="222222"/>
                </a:solidFill>
                <a:latin typeface="Source Sans Pro"/>
              </a:rPr>
              <a:t>The Two-Phase Locking protocol allows each transaction to make a lock or unlock request in two steps:</a:t>
            </a:r>
          </a:p>
          <a:p>
            <a:pPr algn="just">
              <a:buFont typeface="Arial" panose="020B0604020202020204" pitchFamily="34" charset="0"/>
              <a:buChar char="•"/>
            </a:pPr>
            <a:r>
              <a:rPr lang="en-US" b="1" dirty="0">
                <a:solidFill>
                  <a:srgbClr val="222222"/>
                </a:solidFill>
                <a:latin typeface="Source Sans Pro"/>
              </a:rPr>
              <a:t>Growing Phase</a:t>
            </a:r>
            <a:r>
              <a:rPr lang="en-US" dirty="0">
                <a:solidFill>
                  <a:srgbClr val="222222"/>
                </a:solidFill>
                <a:latin typeface="Source Sans Pro"/>
              </a:rPr>
              <a:t>: In this phase transaction may obtain locks but may not release any locks.</a:t>
            </a:r>
          </a:p>
          <a:p>
            <a:pPr algn="just">
              <a:buFont typeface="Arial" panose="020B0604020202020204" pitchFamily="34" charset="0"/>
              <a:buChar char="•"/>
            </a:pPr>
            <a:r>
              <a:rPr lang="en-US" b="1" dirty="0">
                <a:solidFill>
                  <a:srgbClr val="222222"/>
                </a:solidFill>
                <a:latin typeface="Source Sans Pro"/>
              </a:rPr>
              <a:t>Shrinking Phase</a:t>
            </a:r>
            <a:r>
              <a:rPr lang="en-US" dirty="0">
                <a:solidFill>
                  <a:srgbClr val="222222"/>
                </a:solidFill>
                <a:latin typeface="Source Sans Pro"/>
              </a:rPr>
              <a:t>: In this phase, a transaction may release locks but not obtain any new </a:t>
            </a:r>
            <a:r>
              <a:rPr lang="en-US" dirty="0" smtClean="0">
                <a:solidFill>
                  <a:srgbClr val="222222"/>
                </a:solidFill>
                <a:latin typeface="Source Sans Pro"/>
              </a:rPr>
              <a:t>lock.</a:t>
            </a:r>
          </a:p>
          <a:p>
            <a:pPr algn="just">
              <a:buFont typeface="Arial" panose="020B0604020202020204" pitchFamily="34" charset="0"/>
              <a:buChar char="•"/>
            </a:pPr>
            <a:endParaRPr lang="en-US" dirty="0">
              <a:solidFill>
                <a:srgbClr val="222222"/>
              </a:solidFill>
              <a:latin typeface="Source Sans Pro"/>
            </a:endParaRPr>
          </a:p>
          <a:p>
            <a:pPr algn="just"/>
            <a:r>
              <a:rPr lang="en-US" dirty="0">
                <a:solidFill>
                  <a:srgbClr val="222222"/>
                </a:solidFill>
                <a:latin typeface="Source Sans Pro"/>
              </a:rPr>
              <a:t>It is true that the 2PL protocol offers </a:t>
            </a:r>
            <a:r>
              <a:rPr lang="en-US" dirty="0" err="1">
                <a:solidFill>
                  <a:srgbClr val="222222"/>
                </a:solidFill>
                <a:latin typeface="Source Sans Pro"/>
              </a:rPr>
              <a:t>serializability</a:t>
            </a:r>
            <a:r>
              <a:rPr lang="en-US" dirty="0">
                <a:solidFill>
                  <a:srgbClr val="222222"/>
                </a:solidFill>
                <a:latin typeface="Source Sans Pro"/>
              </a:rPr>
              <a:t>. However, it does not ensure that deadlocks do not happen.</a:t>
            </a:r>
          </a:p>
          <a:p>
            <a:pPr algn="just"/>
            <a:r>
              <a:rPr lang="en-US" dirty="0">
                <a:solidFill>
                  <a:srgbClr val="222222"/>
                </a:solidFill>
                <a:latin typeface="Source Sans Pro"/>
              </a:rPr>
              <a:t>In the above-given diagram, you can see that local and global deadlock detectors are searching for deadlocks and solve them with resuming transactions to their initial states.</a:t>
            </a:r>
            <a:endParaRPr lang="en-US" b="0" i="0" dirty="0">
              <a:solidFill>
                <a:srgbClr val="222222"/>
              </a:solidFill>
              <a:effectLst/>
              <a:latin typeface="Source Sans Pro"/>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25</a:t>
            </a:fld>
            <a:endParaRPr lang="en-IN"/>
          </a:p>
        </p:txBody>
      </p:sp>
    </p:spTree>
    <p:extLst>
      <p:ext uri="{BB962C8B-B14F-4D97-AF65-F5344CB8AC3E}">
        <p14:creationId xmlns:p14="http://schemas.microsoft.com/office/powerpoint/2010/main" val="3056238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Two-phase locking (2PL)</a:t>
            </a:r>
            <a:r>
              <a:rPr lang="en-IN" dirty="0"/>
              <a:t/>
            </a:r>
            <a:br>
              <a:rPr lang="en-IN" dirty="0"/>
            </a:br>
            <a:endParaRPr lang="en-IN" dirty="0"/>
          </a:p>
        </p:txBody>
      </p:sp>
      <p:sp>
        <p:nvSpPr>
          <p:cNvPr id="4" name="Rectangle 3"/>
          <p:cNvSpPr/>
          <p:nvPr/>
        </p:nvSpPr>
        <p:spPr>
          <a:xfrm>
            <a:off x="550459" y="1405425"/>
            <a:ext cx="11391332" cy="923330"/>
          </a:xfrm>
          <a:prstGeom prst="rect">
            <a:avLst/>
          </a:prstGeom>
        </p:spPr>
        <p:txBody>
          <a:bodyPr wrap="square">
            <a:spAutoFit/>
          </a:bodyPr>
          <a:lstStyle/>
          <a:p>
            <a:pPr algn="just"/>
            <a:r>
              <a:rPr lang="en-US" dirty="0" smtClean="0">
                <a:solidFill>
                  <a:srgbClr val="333333"/>
                </a:solidFill>
                <a:latin typeface="inter-regular"/>
              </a:rPr>
              <a:t>If </a:t>
            </a:r>
            <a:r>
              <a:rPr lang="en-US" dirty="0">
                <a:solidFill>
                  <a:srgbClr val="333333"/>
                </a:solidFill>
                <a:latin typeface="inter-regular"/>
              </a:rPr>
              <a:t>lock conversion is allowed then the following phase can happen:</a:t>
            </a:r>
          </a:p>
          <a:p>
            <a:pPr algn="just">
              <a:buFont typeface="+mj-lt"/>
              <a:buAutoNum type="arabicPeriod"/>
            </a:pPr>
            <a:r>
              <a:rPr lang="en-US" b="1" dirty="0">
                <a:solidFill>
                  <a:srgbClr val="C00000"/>
                </a:solidFill>
                <a:latin typeface="inter-regular"/>
              </a:rPr>
              <a:t>Upgrading</a:t>
            </a:r>
            <a:r>
              <a:rPr lang="en-US" dirty="0">
                <a:solidFill>
                  <a:srgbClr val="000000"/>
                </a:solidFill>
                <a:latin typeface="inter-regular"/>
              </a:rPr>
              <a:t> of lock (from S(a) to X (a)) is allowed in growing phase.</a:t>
            </a:r>
          </a:p>
          <a:p>
            <a:pPr algn="just">
              <a:buFont typeface="+mj-lt"/>
              <a:buAutoNum type="arabicPeriod"/>
            </a:pPr>
            <a:r>
              <a:rPr lang="en-US" b="1" dirty="0">
                <a:solidFill>
                  <a:srgbClr val="C00000"/>
                </a:solidFill>
                <a:latin typeface="inter-regular"/>
              </a:rPr>
              <a:t>Downgrading </a:t>
            </a:r>
            <a:r>
              <a:rPr lang="en-US" dirty="0">
                <a:solidFill>
                  <a:srgbClr val="000000"/>
                </a:solidFill>
                <a:latin typeface="inter-regular"/>
              </a:rPr>
              <a:t>of lock (from X(a) to S(a)) must be done in shrinking phase.</a:t>
            </a:r>
            <a:endParaRPr lang="en-US" b="0" i="0" dirty="0">
              <a:solidFill>
                <a:srgbClr val="000000"/>
              </a:solidFill>
              <a:effectLst/>
              <a:latin typeface="inter-regular"/>
            </a:endParaRPr>
          </a:p>
        </p:txBody>
      </p:sp>
      <p:pic>
        <p:nvPicPr>
          <p:cNvPr id="8194"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00" y="2400300"/>
            <a:ext cx="4743450" cy="445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08612" y="2874665"/>
            <a:ext cx="6096000" cy="2862322"/>
          </a:xfrm>
          <a:prstGeom prst="rect">
            <a:avLst/>
          </a:prstGeom>
        </p:spPr>
        <p:txBody>
          <a:bodyPr>
            <a:spAutoFit/>
          </a:bodyPr>
          <a:lstStyle/>
          <a:p>
            <a:pPr algn="just"/>
            <a:r>
              <a:rPr lang="en-US" dirty="0">
                <a:solidFill>
                  <a:srgbClr val="333333"/>
                </a:solidFill>
                <a:latin typeface="inter-regular"/>
              </a:rPr>
              <a:t>The following way shows how unlocking and locking work with 2-PL.</a:t>
            </a:r>
          </a:p>
          <a:p>
            <a:pPr algn="just"/>
            <a:r>
              <a:rPr lang="en-US" b="1" dirty="0">
                <a:solidFill>
                  <a:srgbClr val="333333"/>
                </a:solidFill>
                <a:latin typeface="inter-bold"/>
              </a:rPr>
              <a:t>Transaction T1:</a:t>
            </a:r>
            <a:endParaRPr lang="en-US" dirty="0">
              <a:solidFill>
                <a:srgbClr val="333333"/>
              </a:solidFill>
              <a:latin typeface="inter-regular"/>
            </a:endParaRPr>
          </a:p>
          <a:p>
            <a:pPr algn="just">
              <a:buFont typeface="Arial" panose="020B0604020202020204" pitchFamily="34" charset="0"/>
              <a:buChar char="•"/>
            </a:pPr>
            <a:r>
              <a:rPr lang="en-US" b="1" dirty="0">
                <a:solidFill>
                  <a:srgbClr val="000000"/>
                </a:solidFill>
                <a:latin typeface="inter-bold"/>
              </a:rPr>
              <a:t>Growing phase:</a:t>
            </a:r>
            <a:r>
              <a:rPr lang="en-US" dirty="0">
                <a:solidFill>
                  <a:srgbClr val="000000"/>
                </a:solidFill>
                <a:latin typeface="inter-regular"/>
              </a:rPr>
              <a:t> from step </a:t>
            </a:r>
            <a:r>
              <a:rPr lang="en-US" dirty="0" smtClean="0">
                <a:solidFill>
                  <a:srgbClr val="000000"/>
                </a:solidFill>
                <a:latin typeface="inter-regular"/>
              </a:rPr>
              <a:t>0-2</a:t>
            </a:r>
            <a:endParaRPr lang="en-US" dirty="0">
              <a:solidFill>
                <a:srgbClr val="000000"/>
              </a:solidFill>
              <a:latin typeface="inter-regular"/>
            </a:endParaRPr>
          </a:p>
          <a:p>
            <a:pPr algn="just">
              <a:buFont typeface="Arial" panose="020B0604020202020204" pitchFamily="34" charset="0"/>
              <a:buChar char="•"/>
            </a:pPr>
            <a:r>
              <a:rPr lang="en-US" b="1" dirty="0">
                <a:solidFill>
                  <a:srgbClr val="000000"/>
                </a:solidFill>
                <a:latin typeface="inter-bold"/>
              </a:rPr>
              <a:t>Shrinking phase:</a:t>
            </a:r>
            <a:r>
              <a:rPr lang="en-US" dirty="0">
                <a:solidFill>
                  <a:srgbClr val="000000"/>
                </a:solidFill>
                <a:latin typeface="inter-regular"/>
              </a:rPr>
              <a:t> from step </a:t>
            </a:r>
            <a:r>
              <a:rPr lang="en-US" dirty="0" smtClean="0">
                <a:solidFill>
                  <a:srgbClr val="000000"/>
                </a:solidFill>
                <a:latin typeface="inter-regular"/>
              </a:rPr>
              <a:t>4-6</a:t>
            </a:r>
            <a:endParaRPr lang="en-US" dirty="0">
              <a:solidFill>
                <a:srgbClr val="000000"/>
              </a:solidFill>
              <a:latin typeface="inter-regular"/>
            </a:endParaRPr>
          </a:p>
          <a:p>
            <a:pPr algn="just"/>
            <a:endParaRPr lang="en-US" b="1" dirty="0" smtClean="0">
              <a:solidFill>
                <a:srgbClr val="333333"/>
              </a:solidFill>
              <a:latin typeface="inter-bold"/>
            </a:endParaRPr>
          </a:p>
          <a:p>
            <a:pPr algn="just"/>
            <a:r>
              <a:rPr lang="en-US" b="1" dirty="0" smtClean="0">
                <a:solidFill>
                  <a:srgbClr val="333333"/>
                </a:solidFill>
                <a:latin typeface="inter-bold"/>
              </a:rPr>
              <a:t>Transaction </a:t>
            </a:r>
            <a:r>
              <a:rPr lang="en-US" b="1" dirty="0">
                <a:solidFill>
                  <a:srgbClr val="333333"/>
                </a:solidFill>
                <a:latin typeface="inter-bold"/>
              </a:rPr>
              <a:t>T2</a:t>
            </a:r>
            <a:r>
              <a:rPr lang="en-US" b="1" dirty="0" smtClean="0">
                <a:solidFill>
                  <a:srgbClr val="333333"/>
                </a:solidFill>
                <a:latin typeface="inter-bold"/>
              </a:rPr>
              <a:t>:</a:t>
            </a:r>
          </a:p>
          <a:p>
            <a:r>
              <a:rPr lang="en-US" b="1" dirty="0"/>
              <a:t>Growing phase:</a:t>
            </a:r>
            <a:r>
              <a:rPr lang="en-US" dirty="0"/>
              <a:t> from step </a:t>
            </a:r>
            <a:r>
              <a:rPr lang="en-US" dirty="0" smtClean="0"/>
              <a:t>1-5</a:t>
            </a:r>
            <a:endParaRPr lang="en-US" dirty="0"/>
          </a:p>
          <a:p>
            <a:r>
              <a:rPr lang="en-US" b="1" dirty="0"/>
              <a:t>Shrinking phase:</a:t>
            </a:r>
            <a:r>
              <a:rPr lang="en-US" dirty="0"/>
              <a:t> from step </a:t>
            </a:r>
            <a:r>
              <a:rPr lang="en-US" dirty="0" smtClean="0"/>
              <a:t>7-8</a:t>
            </a:r>
            <a:endParaRPr lang="en-US" dirty="0"/>
          </a:p>
          <a:p>
            <a:pPr algn="just"/>
            <a:endParaRPr lang="en-US" b="0" i="0" dirty="0">
              <a:solidFill>
                <a:srgbClr val="333333"/>
              </a:solidFill>
              <a:effectLst/>
              <a:latin typeface="inter-regular"/>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26</a:t>
            </a:fld>
            <a:endParaRPr lang="en-IN"/>
          </a:p>
        </p:txBody>
      </p:sp>
    </p:spTree>
    <p:extLst>
      <p:ext uri="{BB962C8B-B14F-4D97-AF65-F5344CB8AC3E}">
        <p14:creationId xmlns:p14="http://schemas.microsoft.com/office/powerpoint/2010/main" val="2667736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390" y="105495"/>
            <a:ext cx="8911687" cy="1280890"/>
          </a:xfrm>
        </p:spPr>
        <p:txBody>
          <a:bodyPr/>
          <a:lstStyle/>
          <a:p>
            <a:r>
              <a:rPr lang="en-US" b="1" dirty="0">
                <a:solidFill>
                  <a:srgbClr val="C00000"/>
                </a:solidFill>
              </a:rPr>
              <a:t>4. Strict Two-phase locking (Strict-2PL)</a:t>
            </a:r>
            <a:br>
              <a:rPr lang="en-US" b="1" dirty="0">
                <a:solidFill>
                  <a:srgbClr val="C00000"/>
                </a:solidFill>
              </a:rPr>
            </a:br>
            <a:endParaRPr lang="en-IN" b="1" dirty="0">
              <a:solidFill>
                <a:srgbClr val="C00000"/>
              </a:solidFill>
            </a:endParaRPr>
          </a:p>
        </p:txBody>
      </p:sp>
      <p:sp>
        <p:nvSpPr>
          <p:cNvPr id="3" name="Content Placeholder 2"/>
          <p:cNvSpPr>
            <a:spLocks noGrp="1"/>
          </p:cNvSpPr>
          <p:nvPr>
            <p:ph idx="1"/>
          </p:nvPr>
        </p:nvSpPr>
        <p:spPr>
          <a:xfrm>
            <a:off x="1473959" y="767549"/>
            <a:ext cx="10604309" cy="3775876"/>
          </a:xfrm>
        </p:spPr>
        <p:txBody>
          <a:bodyPr>
            <a:noAutofit/>
          </a:bodyPr>
          <a:lstStyle/>
          <a:p>
            <a:pPr algn="just"/>
            <a:r>
              <a:rPr lang="en-US" sz="2400" dirty="0"/>
              <a:t>The first phase of Strict-2PL is similar to 2PL. In the first phase, after acquiring all the locks, the transaction continues to execute normally.</a:t>
            </a:r>
          </a:p>
          <a:p>
            <a:pPr algn="just"/>
            <a:r>
              <a:rPr lang="en-US" sz="2400" dirty="0"/>
              <a:t>The only difference between 2PL and strict 2PL is that Strict-2PL does not release a lock after using it.</a:t>
            </a:r>
          </a:p>
          <a:p>
            <a:pPr algn="just"/>
            <a:r>
              <a:rPr lang="en-US" sz="2400" dirty="0"/>
              <a:t>Strict-2PL waits until the whole transaction to commit, and then it releases all the locks at a time.</a:t>
            </a:r>
          </a:p>
          <a:p>
            <a:pPr algn="just"/>
            <a:r>
              <a:rPr lang="en-US" sz="2400" dirty="0"/>
              <a:t>Strict-2PL protocol does not have shrinking phase of lock release.</a:t>
            </a:r>
          </a:p>
          <a:p>
            <a:pPr algn="just"/>
            <a:r>
              <a:rPr lang="en-US" sz="2400" dirty="0"/>
              <a:t/>
            </a:r>
            <a:br>
              <a:rPr lang="en-US" sz="2400" dirty="0"/>
            </a:br>
            <a:endParaRPr lang="en-IN" sz="2400" dirty="0"/>
          </a:p>
        </p:txBody>
      </p:sp>
      <p:pic>
        <p:nvPicPr>
          <p:cNvPr id="9218"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26" y="4237846"/>
            <a:ext cx="5981700" cy="2314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53233" y="6083068"/>
            <a:ext cx="5245988" cy="369332"/>
          </a:xfrm>
          <a:prstGeom prst="rect">
            <a:avLst/>
          </a:prstGeom>
        </p:spPr>
        <p:txBody>
          <a:bodyPr wrap="none">
            <a:spAutoFit/>
          </a:bodyPr>
          <a:lstStyle/>
          <a:p>
            <a:r>
              <a:rPr lang="en-US" b="1" dirty="0">
                <a:solidFill>
                  <a:schemeClr val="accent6">
                    <a:lumMod val="50000"/>
                  </a:schemeClr>
                </a:solidFill>
                <a:latin typeface="inter-regular"/>
              </a:rPr>
              <a:t>It does not have cascading abort as 2PL does.</a:t>
            </a:r>
            <a:endParaRPr lang="en-IN" b="1" dirty="0">
              <a:solidFill>
                <a:schemeClr val="accent6">
                  <a:lumMod val="50000"/>
                </a:schemeClr>
              </a:solidFill>
            </a:endParaRPr>
          </a:p>
        </p:txBody>
      </p:sp>
      <p:sp>
        <p:nvSpPr>
          <p:cNvPr id="5" name="Slide Number Placeholder 4"/>
          <p:cNvSpPr>
            <a:spLocks noGrp="1"/>
          </p:cNvSpPr>
          <p:nvPr>
            <p:ph type="sldNum" sz="quarter" idx="12"/>
          </p:nvPr>
        </p:nvSpPr>
        <p:spPr/>
        <p:txBody>
          <a:bodyPr/>
          <a:lstStyle/>
          <a:p>
            <a:fld id="{28C0F00B-A479-4A3B-ADD2-0FDFF0B72028}" type="slidenum">
              <a:rPr lang="en-IN" smtClean="0"/>
              <a:t>27</a:t>
            </a:fld>
            <a:endParaRPr lang="en-IN"/>
          </a:p>
        </p:txBody>
      </p:sp>
    </p:spTree>
    <p:extLst>
      <p:ext uri="{BB962C8B-B14F-4D97-AF65-F5344CB8AC3E}">
        <p14:creationId xmlns:p14="http://schemas.microsoft.com/office/powerpoint/2010/main" val="661079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277" y="147337"/>
            <a:ext cx="8911687" cy="1280890"/>
          </a:xfrm>
        </p:spPr>
        <p:txBody>
          <a:bodyPr/>
          <a:lstStyle/>
          <a:p>
            <a:r>
              <a:rPr lang="en-US" dirty="0" smtClean="0">
                <a:latin typeface="Times New Roman" panose="02020603050405020304" pitchFamily="18" charset="0"/>
                <a:cs typeface="Times New Roman" panose="02020603050405020304" pitchFamily="18" charset="0"/>
              </a:rPr>
              <a:t>Static Protocol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4244" y="787781"/>
            <a:ext cx="9789307" cy="5694905"/>
          </a:xfrm>
        </p:spPr>
        <p:txBody>
          <a:bodyPr>
            <a:noAutofit/>
          </a:bodyPr>
          <a:lstStyle/>
          <a:p>
            <a:pPr algn="just"/>
            <a:r>
              <a:rPr lang="en-US" b="1" dirty="0">
                <a:solidFill>
                  <a:schemeClr val="accent6">
                    <a:lumMod val="75000"/>
                  </a:schemeClr>
                </a:solidFill>
                <a:latin typeface="Times New Roman" panose="02020603050405020304" pitchFamily="18" charset="0"/>
                <a:cs typeface="Times New Roman" panose="02020603050405020304" pitchFamily="18" charset="0"/>
              </a:rPr>
              <a:t>Static (or conservative) Two Phase Locking: In this type of scheme, all the data items are locked earlier than any operations on them and are released just only after the last operation carried out on any data item</a:t>
            </a:r>
            <a:r>
              <a:rPr lang="en-US" b="1" dirty="0" smtClean="0">
                <a:solidFill>
                  <a:schemeClr val="accent6">
                    <a:lumMod val="75000"/>
                  </a:schemeClr>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X(X)</a:t>
            </a:r>
          </a:p>
          <a:p>
            <a:r>
              <a:rPr lang="en-US" dirty="0">
                <a:latin typeface="Times New Roman" panose="02020603050405020304" pitchFamily="18" charset="0"/>
                <a:cs typeface="Times New Roman" panose="02020603050405020304" pitchFamily="18" charset="0"/>
              </a:rPr>
              <a:t>X (Y)</a:t>
            </a:r>
          </a:p>
          <a:p>
            <a:r>
              <a:rPr lang="en-US" dirty="0">
                <a:latin typeface="Times New Roman" panose="02020603050405020304" pitchFamily="18" charset="0"/>
                <a:cs typeface="Times New Roman" panose="02020603050405020304" pitchFamily="18" charset="0"/>
              </a:rPr>
              <a:t>Read (X)</a:t>
            </a:r>
          </a:p>
          <a:p>
            <a:r>
              <a:rPr lang="en-US" dirty="0">
                <a:latin typeface="Times New Roman" panose="02020603050405020304" pitchFamily="18" charset="0"/>
                <a:cs typeface="Times New Roman" panose="02020603050405020304" pitchFamily="18" charset="0"/>
              </a:rPr>
              <a:t>Write (X)</a:t>
            </a:r>
          </a:p>
          <a:p>
            <a:r>
              <a:rPr lang="en-US" dirty="0">
                <a:latin typeface="Times New Roman" panose="02020603050405020304" pitchFamily="18" charset="0"/>
                <a:cs typeface="Times New Roman" panose="02020603050405020304" pitchFamily="18" charset="0"/>
              </a:rPr>
              <a:t>Read (Y)</a:t>
            </a:r>
          </a:p>
          <a:p>
            <a:r>
              <a:rPr lang="en-US" dirty="0">
                <a:latin typeface="Times New Roman" panose="02020603050405020304" pitchFamily="18" charset="0"/>
                <a:cs typeface="Times New Roman" panose="02020603050405020304" pitchFamily="18" charset="0"/>
              </a:rPr>
              <a:t>Y = Y+N</a:t>
            </a:r>
          </a:p>
          <a:p>
            <a:r>
              <a:rPr lang="en-US" dirty="0">
                <a:latin typeface="Times New Roman" panose="02020603050405020304" pitchFamily="18" charset="0"/>
                <a:cs typeface="Times New Roman" panose="02020603050405020304" pitchFamily="18" charset="0"/>
              </a:rPr>
              <a:t>Write Y</a:t>
            </a:r>
          </a:p>
          <a:p>
            <a:r>
              <a:rPr lang="en-US" dirty="0">
                <a:latin typeface="Times New Roman" panose="02020603050405020304" pitchFamily="18" charset="0"/>
                <a:cs typeface="Times New Roman" panose="02020603050405020304" pitchFamily="18" charset="0"/>
              </a:rPr>
              <a:t>Unlock (X)</a:t>
            </a:r>
          </a:p>
          <a:p>
            <a:r>
              <a:rPr lang="en-US" dirty="0">
                <a:latin typeface="Times New Roman" panose="02020603050405020304" pitchFamily="18" charset="0"/>
                <a:cs typeface="Times New Roman" panose="02020603050405020304" pitchFamily="18" charset="0"/>
              </a:rPr>
              <a:t>Unlock (Y)</a:t>
            </a:r>
          </a:p>
          <a:p>
            <a:r>
              <a:rPr lang="en-US" dirty="0">
                <a:latin typeface="Times New Roman" panose="02020603050405020304" pitchFamily="18" charset="0"/>
                <a:cs typeface="Times New Roman" panose="02020603050405020304" pitchFamily="18" charset="0"/>
              </a:rPr>
              <a:t>In static 2PL, requests from other transactions for data items locked by the previous transaction will be delayed without need, so causing a serious impact on system performance.</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28</a:t>
            </a:fld>
            <a:endParaRPr lang="en-IN"/>
          </a:p>
        </p:txBody>
      </p:sp>
    </p:spTree>
    <p:extLst>
      <p:ext uri="{BB962C8B-B14F-4D97-AF65-F5344CB8AC3E}">
        <p14:creationId xmlns:p14="http://schemas.microsoft.com/office/powerpoint/2010/main" val="2993491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334" y="147337"/>
            <a:ext cx="8911687" cy="1280890"/>
          </a:xfrm>
        </p:spPr>
        <p:txBody>
          <a:bodyPr/>
          <a:lstStyle/>
          <a:p>
            <a:r>
              <a:rPr lang="en-US" b="1" dirty="0" smtClean="0">
                <a:latin typeface="Times New Roman" panose="02020603050405020304" pitchFamily="18" charset="0"/>
                <a:cs typeface="Times New Roman" panose="02020603050405020304" pitchFamily="18" charset="0"/>
              </a:rPr>
              <a:t>Dynamic Protocol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20720" y="970343"/>
            <a:ext cx="9680127" cy="5703411"/>
          </a:xfrm>
        </p:spPr>
        <p:txBody>
          <a:bodyPr>
            <a:noAutofit/>
          </a:bodyPr>
          <a:lstStyle/>
          <a:p>
            <a:r>
              <a:rPr lang="en-US" sz="2000" dirty="0">
                <a:latin typeface="Times New Roman" panose="02020603050405020304" pitchFamily="18" charset="0"/>
                <a:cs typeface="Times New Roman" panose="02020603050405020304" pitchFamily="18" charset="0"/>
              </a:rPr>
              <a:t>Here a transaction locks a data item instantly earlier than any operation is applied on the data item.  After finishing all the operations on all the data items, it releases all the locks. An instance of dynamic 2PL is as following </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X(X)</a:t>
            </a:r>
          </a:p>
          <a:p>
            <a:r>
              <a:rPr lang="en-US" sz="2000" dirty="0">
                <a:latin typeface="Times New Roman" panose="02020603050405020304" pitchFamily="18" charset="0"/>
                <a:cs typeface="Times New Roman" panose="02020603050405020304" pitchFamily="18" charset="0"/>
              </a:rPr>
              <a:t>Read (X)</a:t>
            </a:r>
          </a:p>
          <a:p>
            <a:r>
              <a:rPr lang="en-US" sz="2000" dirty="0">
                <a:latin typeface="Times New Roman" panose="02020603050405020304" pitchFamily="18" charset="0"/>
                <a:cs typeface="Times New Roman" panose="02020603050405020304" pitchFamily="18" charset="0"/>
              </a:rPr>
              <a:t>X=X+M</a:t>
            </a:r>
          </a:p>
          <a:p>
            <a:r>
              <a:rPr lang="en-US" sz="2000" dirty="0">
                <a:latin typeface="Times New Roman" panose="02020603050405020304" pitchFamily="18" charset="0"/>
                <a:cs typeface="Times New Roman" panose="02020603050405020304" pitchFamily="18" charset="0"/>
              </a:rPr>
              <a:t>Write (X)</a:t>
            </a:r>
          </a:p>
          <a:p>
            <a:r>
              <a:rPr lang="en-US" sz="2000" dirty="0">
                <a:latin typeface="Times New Roman" panose="02020603050405020304" pitchFamily="18" charset="0"/>
                <a:cs typeface="Times New Roman" panose="02020603050405020304" pitchFamily="18" charset="0"/>
              </a:rPr>
              <a:t>X (Y)</a:t>
            </a:r>
          </a:p>
          <a:p>
            <a:r>
              <a:rPr lang="en-US" sz="2000" dirty="0">
                <a:latin typeface="Times New Roman" panose="02020603050405020304" pitchFamily="18" charset="0"/>
                <a:cs typeface="Times New Roman" panose="02020603050405020304" pitchFamily="18" charset="0"/>
              </a:rPr>
              <a:t>Read (Y)</a:t>
            </a:r>
          </a:p>
          <a:p>
            <a:r>
              <a:rPr lang="en-US" sz="2000" dirty="0">
                <a:latin typeface="Times New Roman" panose="02020603050405020304" pitchFamily="18" charset="0"/>
                <a:cs typeface="Times New Roman" panose="02020603050405020304" pitchFamily="18" charset="0"/>
              </a:rPr>
              <a:t>Y=Y+N</a:t>
            </a:r>
          </a:p>
          <a:p>
            <a:r>
              <a:rPr lang="en-US" sz="2000" dirty="0">
                <a:latin typeface="Times New Roman" panose="02020603050405020304" pitchFamily="18" charset="0"/>
                <a:cs typeface="Times New Roman" panose="02020603050405020304" pitchFamily="18" charset="0"/>
              </a:rPr>
              <a:t>Write Y</a:t>
            </a:r>
          </a:p>
          <a:p>
            <a:r>
              <a:rPr lang="en-US" sz="2000" dirty="0">
                <a:latin typeface="Times New Roman" panose="02020603050405020304" pitchFamily="18" charset="0"/>
                <a:cs typeface="Times New Roman" panose="02020603050405020304" pitchFamily="18" charset="0"/>
              </a:rPr>
              <a:t>Unlock (Y)</a:t>
            </a:r>
          </a:p>
          <a:p>
            <a:r>
              <a:rPr lang="en-US" sz="2000" dirty="0">
                <a:latin typeface="Times New Roman" panose="02020603050405020304" pitchFamily="18" charset="0"/>
                <a:cs typeface="Times New Roman" panose="02020603050405020304" pitchFamily="18" charset="0"/>
              </a:rPr>
              <a:t>Unlock (X)</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29</a:t>
            </a:fld>
            <a:endParaRPr lang="en-IN"/>
          </a:p>
        </p:txBody>
      </p:sp>
    </p:spTree>
    <p:extLst>
      <p:ext uri="{BB962C8B-B14F-4D97-AF65-F5344CB8AC3E}">
        <p14:creationId xmlns:p14="http://schemas.microsoft.com/office/powerpoint/2010/main" val="704914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63676" y="223459"/>
            <a:ext cx="8747125" cy="868362"/>
          </a:xfrm>
        </p:spPr>
        <p:txBody>
          <a:bodyPr vert="horz" lIns="92160" tIns="46080" rIns="92160" bIns="46080" rtlCol="0" anchor="ctr">
            <a:normAutofit/>
          </a:bodyPr>
          <a:lstStyle/>
          <a:p>
            <a:pPr marL="0" indent="0" algn="ctr">
              <a:spcBef>
                <a:spcPct val="0"/>
              </a:spcBef>
              <a:buClr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dirty="0" smtClean="0">
                <a:latin typeface="Times New Roman" panose="02020603050405020304" pitchFamily="18" charset="0"/>
                <a:cs typeface="Times New Roman" panose="02020603050405020304" pitchFamily="18" charset="0"/>
              </a:rPr>
              <a:t>Why we need concurrency control</a:t>
            </a:r>
          </a:p>
        </p:txBody>
      </p:sp>
      <p:sp>
        <p:nvSpPr>
          <p:cNvPr id="16385" name="Rectangle 1"/>
          <p:cNvSpPr>
            <a:spLocks noGrp="1" noChangeArrowheads="1"/>
          </p:cNvSpPr>
          <p:nvPr>
            <p:ph idx="1"/>
          </p:nvPr>
        </p:nvSpPr>
        <p:spPr>
          <a:xfrm>
            <a:off x="1463676" y="1282889"/>
            <a:ext cx="10450820" cy="4908550"/>
          </a:xfrm>
        </p:spPr>
        <p:txBody>
          <a:bodyPr vert="horz" lIns="90000" tIns="46800" rIns="90000" bIns="46800" rtlCol="0" anchor="t">
            <a:noAutofit/>
          </a:bodyPr>
          <a:lstStyle/>
          <a:p>
            <a:pPr marL="342900"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dirty="0">
                <a:latin typeface="Times New Roman" panose="02020603050405020304" pitchFamily="18" charset="0"/>
                <a:cs typeface="Times New Roman" panose="02020603050405020304" pitchFamily="18" charset="0"/>
              </a:rPr>
              <a:t>Without Concurrency Control, problems may occur with concurrent transactions</a:t>
            </a:r>
            <a:r>
              <a:rPr lang="en-US" sz="2800" b="1" dirty="0">
                <a:latin typeface="Times New Roman" panose="02020603050405020304" pitchFamily="18" charset="0"/>
                <a:cs typeface="Times New Roman" panose="02020603050405020304" pitchFamily="18" charset="0"/>
              </a:rPr>
              <a:t>:</a:t>
            </a:r>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b="1" dirty="0">
                <a:latin typeface="Times New Roman" panose="02020603050405020304" pitchFamily="18" charset="0"/>
                <a:cs typeface="Times New Roman" panose="02020603050405020304" pitchFamily="18" charset="0"/>
              </a:rPr>
              <a:t>Lost Update </a:t>
            </a:r>
            <a:r>
              <a:rPr lang="en-US" sz="2800" b="1" dirty="0" smtClean="0">
                <a:latin typeface="Times New Roman" panose="02020603050405020304" pitchFamily="18" charset="0"/>
                <a:cs typeface="Times New Roman" panose="02020603050405020304" pitchFamily="18" charset="0"/>
              </a:rPr>
              <a:t>Problem (WW conflicts).</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dirty="0">
                <a:latin typeface="Times New Roman" panose="02020603050405020304" pitchFamily="18" charset="0"/>
                <a:cs typeface="Times New Roman" panose="02020603050405020304" pitchFamily="18" charset="0"/>
              </a:rPr>
              <a:t>	Occurs when two transactions update the same data item, but both read the same original value before update (Figure 21.3(a), next slide)</a:t>
            </a:r>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b="1" dirty="0">
                <a:latin typeface="Times New Roman" panose="02020603050405020304" pitchFamily="18" charset="0"/>
                <a:cs typeface="Times New Roman" panose="02020603050405020304" pitchFamily="18" charset="0"/>
              </a:rPr>
              <a:t>The Temporary Update (or Dirty Read) </a:t>
            </a:r>
            <a:r>
              <a:rPr lang="en-US" sz="2800" b="1" dirty="0" smtClean="0">
                <a:latin typeface="Times New Roman" panose="02020603050405020304" pitchFamily="18" charset="0"/>
                <a:cs typeface="Times New Roman" panose="02020603050405020304" pitchFamily="18" charset="0"/>
              </a:rPr>
              <a:t>Problem  (WR conflicts)</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dirty="0">
                <a:latin typeface="Times New Roman" panose="02020603050405020304" pitchFamily="18" charset="0"/>
                <a:cs typeface="Times New Roman" panose="02020603050405020304" pitchFamily="18" charset="0"/>
              </a:rPr>
              <a:t>	This occurs when one transaction T1 updates a database item X, which is accessed (read) by another transaction T2;  then T1 fails for some reason (Figure 21.3(b)); X was (read) by T2 before its value is changed back (rolled back or UNDONE) after T1 fails</a:t>
            </a:r>
          </a:p>
        </p:txBody>
      </p:sp>
    </p:spTree>
    <p:extLst>
      <p:ext uri="{BB962C8B-B14F-4D97-AF65-F5344CB8AC3E}">
        <p14:creationId xmlns:p14="http://schemas.microsoft.com/office/powerpoint/2010/main" val="8632941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Strict Protocol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98144" y="1587689"/>
            <a:ext cx="8915400" cy="3777622"/>
          </a:xfrm>
        </p:spPr>
        <p:txBody>
          <a:bodyPr>
            <a:noAutofit/>
          </a:bodyPr>
          <a:lstStyle/>
          <a:p>
            <a:pPr algn="just"/>
            <a:r>
              <a:rPr lang="en-US" sz="3600" dirty="0">
                <a:latin typeface="Times New Roman" panose="02020603050405020304" pitchFamily="18" charset="0"/>
                <a:cs typeface="Times New Roman" panose="02020603050405020304" pitchFamily="18" charset="0"/>
              </a:rPr>
              <a:t>Strict 2PL is the most restrictive form of 2PL. In strict 2PL, a transaction is not allowed to release any locks until it has reached the commit point. This means that a transaction will hold all of its locks until it has completed its execution and is ready to be committed.</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30</a:t>
            </a:fld>
            <a:endParaRPr lang="en-IN"/>
          </a:p>
        </p:txBody>
      </p:sp>
    </p:spTree>
    <p:extLst>
      <p:ext uri="{BB962C8B-B14F-4D97-AF65-F5344CB8AC3E}">
        <p14:creationId xmlns:p14="http://schemas.microsoft.com/office/powerpoint/2010/main" val="871060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7" y="147337"/>
            <a:ext cx="8911687" cy="1280890"/>
          </a:xfrm>
        </p:spPr>
        <p:txBody>
          <a:bodyPr/>
          <a:lstStyle/>
          <a:p>
            <a:r>
              <a:rPr lang="en-IN" b="1" dirty="0">
                <a:latin typeface="Times New Roman" panose="02020603050405020304" pitchFamily="18" charset="0"/>
                <a:cs typeface="Times New Roman" panose="02020603050405020304" pitchFamily="18" charset="0"/>
              </a:rPr>
              <a:t>II. Timestamp Ordering Protocol</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5504" y="1151452"/>
            <a:ext cx="10253332" cy="3777622"/>
          </a:xfrm>
        </p:spPr>
        <p:txBody>
          <a:bodyPr>
            <a:noAutofit/>
          </a:bodyPr>
          <a:lstStyle/>
          <a:p>
            <a:pPr algn="just"/>
            <a:r>
              <a:rPr lang="en-US" sz="2400" b="1" dirty="0">
                <a:latin typeface="Times New Roman" panose="02020603050405020304" pitchFamily="18" charset="0"/>
                <a:cs typeface="Times New Roman" panose="02020603050405020304" pitchFamily="18" charset="0"/>
              </a:rPr>
              <a:t>What are Timestamp Ordering Protocols?</a:t>
            </a:r>
          </a:p>
          <a:p>
            <a:pPr algn="just"/>
            <a:r>
              <a:rPr lang="en-US" sz="2400" dirty="0">
                <a:latin typeface="Times New Roman" panose="02020603050405020304" pitchFamily="18" charset="0"/>
                <a:cs typeface="Times New Roman" panose="02020603050405020304" pitchFamily="18" charset="0"/>
              </a:rPr>
              <a:t>Timestamp-based protocols in </a:t>
            </a:r>
            <a:r>
              <a:rPr lang="en-US" sz="2400" dirty="0" smtClean="0">
                <a:latin typeface="Times New Roman" panose="02020603050405020304" pitchFamily="18" charset="0"/>
                <a:cs typeface="Times New Roman" panose="02020603050405020304" pitchFamily="18" charset="0"/>
              </a:rPr>
              <a:t>DBMS </a:t>
            </a:r>
            <a:r>
              <a:rPr lang="en-US" sz="2400" dirty="0">
                <a:latin typeface="Times New Roman" panose="02020603050405020304" pitchFamily="18" charset="0"/>
                <a:cs typeface="Times New Roman" panose="02020603050405020304" pitchFamily="18" charset="0"/>
              </a:rPr>
              <a:t>are used to order the transaction in ascending order of their creation time. The creation time is the system time or a logical counter.</a:t>
            </a:r>
          </a:p>
          <a:p>
            <a:pPr algn="just"/>
            <a:r>
              <a:rPr lang="en-US" sz="2400" dirty="0">
                <a:latin typeface="Times New Roman" panose="02020603050405020304" pitchFamily="18" charset="0"/>
                <a:cs typeface="Times New Roman" panose="02020603050405020304" pitchFamily="18" charset="0"/>
              </a:rPr>
              <a:t>The transaction which is created first or you can say older transactions are given high priority over new transactions.</a:t>
            </a:r>
          </a:p>
          <a:p>
            <a:pPr algn="just"/>
            <a:r>
              <a:rPr lang="en-US" sz="2400" dirty="0">
                <a:latin typeface="Times New Roman" panose="02020603050405020304" pitchFamily="18" charset="0"/>
                <a:cs typeface="Times New Roman" panose="02020603050405020304" pitchFamily="18" charset="0"/>
              </a:rPr>
              <a:t>For example, if there are two transactions T1 and T2. T1 enters the system at 008 and T2 enters the system at 009 then T1 is given priority over T2.</a:t>
            </a:r>
          </a:p>
          <a:p>
            <a:pPr marL="0" indent="0" algn="just">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31</a:t>
            </a:fld>
            <a:endParaRPr lang="en-IN"/>
          </a:p>
        </p:txBody>
      </p:sp>
      <p:pic>
        <p:nvPicPr>
          <p:cNvPr id="5" name="Picture 4"/>
          <p:cNvPicPr>
            <a:picLocks noChangeAspect="1"/>
          </p:cNvPicPr>
          <p:nvPr/>
        </p:nvPicPr>
        <p:blipFill>
          <a:blip r:embed="rId2"/>
          <a:stretch>
            <a:fillRect/>
          </a:stretch>
        </p:blipFill>
        <p:spPr>
          <a:xfrm>
            <a:off x="2833758" y="4747966"/>
            <a:ext cx="6787628" cy="1810034"/>
          </a:xfrm>
          <a:prstGeom prst="rect">
            <a:avLst/>
          </a:prstGeom>
        </p:spPr>
      </p:pic>
    </p:spTree>
    <p:extLst>
      <p:ext uri="{BB962C8B-B14F-4D97-AF65-F5344CB8AC3E}">
        <p14:creationId xmlns:p14="http://schemas.microsoft.com/office/powerpoint/2010/main" val="25630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9899"/>
            <a:ext cx="8911687" cy="1280890"/>
          </a:xfrm>
        </p:spPr>
        <p:txBody>
          <a:bodyPr>
            <a:normAutofit fontScale="90000"/>
          </a:bodyPr>
          <a:lstStyle/>
          <a:p>
            <a:r>
              <a:rPr lang="en-US" b="1" dirty="0">
                <a:latin typeface="Times New Roman" panose="02020603050405020304" pitchFamily="18" charset="0"/>
                <a:cs typeface="Times New Roman" panose="02020603050405020304" pitchFamily="18" charset="0"/>
              </a:rPr>
              <a:t>How a Timestamp Ordering Protocol Works?</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516" y="1152907"/>
            <a:ext cx="10253332" cy="3777622"/>
          </a:xfrm>
        </p:spPr>
        <p:txBody>
          <a:bodyPr>
            <a:noAutofit/>
          </a:bodyPr>
          <a:lstStyle/>
          <a:p>
            <a:pPr algn="just"/>
            <a:r>
              <a:rPr lang="en-US" sz="2800" dirty="0">
                <a:latin typeface="Times New Roman" panose="02020603050405020304" pitchFamily="18" charset="0"/>
                <a:cs typeface="Times New Roman" panose="02020603050405020304" pitchFamily="18" charset="0"/>
              </a:rPr>
              <a:t>Timestamp-based protocols in </a:t>
            </a:r>
            <a:r>
              <a:rPr lang="en-US" sz="2800" dirty="0" smtClean="0">
                <a:latin typeface="Times New Roman" panose="02020603050405020304" pitchFamily="18" charset="0"/>
                <a:cs typeface="Times New Roman" panose="02020603050405020304" pitchFamily="18" charset="0"/>
              </a:rPr>
              <a:t>DBMS </a:t>
            </a:r>
            <a:r>
              <a:rPr lang="en-US" sz="2800" dirty="0">
                <a:latin typeface="Times New Roman" panose="02020603050405020304" pitchFamily="18" charset="0"/>
                <a:cs typeface="Times New Roman" panose="02020603050405020304" pitchFamily="18" charset="0"/>
              </a:rPr>
              <a:t>order the transaction according to their transaction timestamps. A schedule that is ordered in the serial order of their transaction timestamp is the only </a:t>
            </a:r>
            <a:r>
              <a:rPr lang="en-US" sz="2800" dirty="0" err="1">
                <a:latin typeface="Times New Roman" panose="02020603050405020304" pitchFamily="18" charset="0"/>
                <a:cs typeface="Times New Roman" panose="02020603050405020304" pitchFamily="18" charset="0"/>
              </a:rPr>
              <a:t>serializable</a:t>
            </a:r>
            <a:r>
              <a:rPr lang="en-US" sz="2800" dirty="0">
                <a:latin typeface="Times New Roman" panose="02020603050405020304" pitchFamily="18" charset="0"/>
                <a:cs typeface="Times New Roman" panose="02020603050405020304" pitchFamily="18" charset="0"/>
              </a:rPr>
              <a:t> schedule equivalent to the timestamp-ordered-based transaction schedule.</a:t>
            </a:r>
          </a:p>
          <a:p>
            <a:pPr algn="just"/>
            <a:r>
              <a:rPr lang="en-US" sz="2800" dirty="0">
                <a:latin typeface="Times New Roman" panose="02020603050405020304" pitchFamily="18" charset="0"/>
                <a:cs typeface="Times New Roman" panose="02020603050405020304" pitchFamily="18" charset="0"/>
              </a:rPr>
              <a:t>In order to ensure that the conflicting operation occurring in the schedule does not violate the timestamp ordering two-time stamp values relating to each database item (X) are used :</a:t>
            </a:r>
          </a:p>
          <a:p>
            <a:pPr algn="just"/>
            <a:r>
              <a:rPr lang="en-US" sz="2800" b="1" dirty="0">
                <a:solidFill>
                  <a:srgbClr val="00B050"/>
                </a:solidFill>
                <a:latin typeface="Times New Roman" panose="02020603050405020304" pitchFamily="18" charset="0"/>
                <a:cs typeface="Times New Roman" panose="02020603050405020304" pitchFamily="18" charset="0"/>
              </a:rPr>
              <a:t>W_TS(X)</a:t>
            </a:r>
            <a:r>
              <a:rPr lang="en-US" sz="2800" dirty="0">
                <a:solidFill>
                  <a:srgbClr val="00B050"/>
                </a:solidFill>
                <a:latin typeface="Times New Roman" panose="02020603050405020304" pitchFamily="18" charset="0"/>
                <a:cs typeface="Times New Roman" panose="02020603050405020304" pitchFamily="18" charset="0"/>
              </a:rPr>
              <a:t> (write timestamp) is the largest timestamp of any transaction that executed write(X) successfully.</a:t>
            </a:r>
          </a:p>
          <a:p>
            <a:pPr algn="just"/>
            <a:r>
              <a:rPr lang="en-US" sz="2800" b="1" dirty="0">
                <a:solidFill>
                  <a:schemeClr val="accent6">
                    <a:lumMod val="75000"/>
                  </a:schemeClr>
                </a:solidFill>
                <a:latin typeface="Times New Roman" panose="02020603050405020304" pitchFamily="18" charset="0"/>
                <a:cs typeface="Times New Roman" panose="02020603050405020304" pitchFamily="18" charset="0"/>
              </a:rPr>
              <a:t>R_TS(X)</a:t>
            </a:r>
            <a:r>
              <a:rPr lang="en-US" sz="2800" dirty="0">
                <a:solidFill>
                  <a:schemeClr val="accent6">
                    <a:lumMod val="75000"/>
                  </a:schemeClr>
                </a:solidFill>
                <a:latin typeface="Times New Roman" panose="02020603050405020304" pitchFamily="18" charset="0"/>
                <a:cs typeface="Times New Roman" panose="02020603050405020304" pitchFamily="18" charset="0"/>
              </a:rPr>
              <a:t> (read timestamp) is the largest timestamp of any transaction that executed read(X) successfully.</a:t>
            </a:r>
          </a:p>
          <a:p>
            <a:pPr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32</a:t>
            </a:fld>
            <a:endParaRPr lang="en-IN"/>
          </a:p>
        </p:txBody>
      </p:sp>
    </p:spTree>
    <p:extLst>
      <p:ext uri="{BB962C8B-B14F-4D97-AF65-F5344CB8AC3E}">
        <p14:creationId xmlns:p14="http://schemas.microsoft.com/office/powerpoint/2010/main" val="3821488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7337"/>
            <a:ext cx="8911687" cy="1280890"/>
          </a:xfrm>
        </p:spPr>
        <p:txBody>
          <a:bodyPr/>
          <a:lstStyle/>
          <a:p>
            <a:r>
              <a:rPr lang="en-IN" b="1" dirty="0">
                <a:latin typeface="Times New Roman" panose="02020603050405020304" pitchFamily="18" charset="0"/>
                <a:cs typeface="Times New Roman" panose="02020603050405020304" pitchFamily="18" charset="0"/>
              </a:rPr>
              <a:t>Basic Timestamp Ordering</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1415" y="1152907"/>
            <a:ext cx="9871194" cy="3777622"/>
          </a:xfrm>
        </p:spPr>
        <p:txBody>
          <a:bodyPr>
            <a:noAutofit/>
          </a:bodyPr>
          <a:lstStyle/>
          <a:p>
            <a:pPr algn="just"/>
            <a:r>
              <a:rPr lang="en-US" sz="2800" dirty="0">
                <a:latin typeface="Times New Roman" panose="02020603050405020304" pitchFamily="18" charset="0"/>
                <a:cs typeface="Times New Roman" panose="02020603050405020304" pitchFamily="18" charset="0"/>
              </a:rPr>
              <a:t>When a transaction enters a system timestamp is created for the particular transaction. Suppose if the T1 transaction enters the system then it is assigned a timestamp TS(T1) and after T1 if the T2 transaction enters the system then T2 is assigned a timestamp TS(T2). According to the Timestamp ordering protocol TS(T1)&lt;TS(T2) because T1 is an older transaction and T2 is a new transaction created after T1.</a:t>
            </a:r>
          </a:p>
          <a:p>
            <a:pPr algn="just"/>
            <a:r>
              <a:rPr lang="en-US" sz="2800" dirty="0">
                <a:latin typeface="Times New Roman" panose="02020603050405020304" pitchFamily="18" charset="0"/>
                <a:cs typeface="Times New Roman" panose="02020603050405020304" pitchFamily="18" charset="0"/>
              </a:rPr>
              <a:t>The timestamp of the protocol determines the </a:t>
            </a:r>
            <a:r>
              <a:rPr lang="en-US" sz="2800" dirty="0" err="1">
                <a:latin typeface="Times New Roman" panose="02020603050405020304" pitchFamily="18" charset="0"/>
                <a:cs typeface="Times New Roman" panose="02020603050405020304" pitchFamily="18" charset="0"/>
              </a:rPr>
              <a:t>serializability</a:t>
            </a:r>
            <a:r>
              <a:rPr lang="en-US" sz="2800" dirty="0">
                <a:latin typeface="Times New Roman" panose="02020603050405020304" pitchFamily="18" charset="0"/>
                <a:cs typeface="Times New Roman" panose="02020603050405020304" pitchFamily="18" charset="0"/>
              </a:rPr>
              <a:t> order of the transactions. Timestamp ordering protocol ensures that any conflicting Read or write operation must follow the timestamp ordering protocols.</a:t>
            </a:r>
          </a:p>
          <a:p>
            <a:pPr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33</a:t>
            </a:fld>
            <a:endParaRPr lang="en-IN"/>
          </a:p>
        </p:txBody>
      </p:sp>
    </p:spTree>
    <p:extLst>
      <p:ext uri="{BB962C8B-B14F-4D97-AF65-F5344CB8AC3E}">
        <p14:creationId xmlns:p14="http://schemas.microsoft.com/office/powerpoint/2010/main" val="305120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059" y="147337"/>
            <a:ext cx="10031254" cy="1280890"/>
          </a:xfrm>
        </p:spPr>
        <p:txBody>
          <a:bodyPr>
            <a:noAutofit/>
          </a:bodyPr>
          <a:lstStyle/>
          <a:p>
            <a:pPr algn="just"/>
            <a:r>
              <a:rPr lang="en-US" sz="2000" dirty="0">
                <a:latin typeface="Times New Roman" panose="02020603050405020304" pitchFamily="18" charset="0"/>
                <a:cs typeface="Times New Roman" panose="02020603050405020304" pitchFamily="18" charset="0"/>
              </a:rPr>
              <a:t>Suppose any transaction T tries to perform a Read(X) or Write(X) on item X. In that case, the Basic timestamp ordering algorithm compares the timestamp of Read(X) and Write(X) with R_TS(X) and W_TS(X) and ensures that the timestamp ordering protocol is not violated.</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1695" y="1428227"/>
            <a:ext cx="11136573" cy="3777622"/>
          </a:xfrm>
        </p:spPr>
        <p:txBody>
          <a:bodyPr>
            <a:noAutofit/>
          </a:bodyPr>
          <a:lstStyle/>
          <a:p>
            <a:pPr algn="just"/>
            <a:r>
              <a:rPr lang="en-US" sz="2200" dirty="0">
                <a:latin typeface="Times New Roman" panose="02020603050405020304" pitchFamily="18" charset="0"/>
                <a:cs typeface="Times New Roman" panose="02020603050405020304" pitchFamily="18" charset="0"/>
              </a:rPr>
              <a:t>Basic timestamp ordering protocol can be checked by the following conditions:</a:t>
            </a:r>
          </a:p>
          <a:p>
            <a:pPr marL="0" indent="0" algn="just">
              <a:buNone/>
            </a:pPr>
            <a:r>
              <a:rPr lang="en-US" sz="2200" dirty="0" smtClean="0">
                <a:solidFill>
                  <a:srgbClr val="C00000"/>
                </a:solidFill>
                <a:latin typeface="Times New Roman" panose="02020603050405020304" pitchFamily="18" charset="0"/>
                <a:cs typeface="Times New Roman" panose="02020603050405020304" pitchFamily="18" charset="0"/>
              </a:rPr>
              <a:t>1. When </a:t>
            </a:r>
            <a:r>
              <a:rPr lang="en-US" sz="2200" dirty="0">
                <a:solidFill>
                  <a:srgbClr val="C00000"/>
                </a:solidFill>
                <a:latin typeface="Times New Roman" panose="02020603050405020304" pitchFamily="18" charset="0"/>
                <a:cs typeface="Times New Roman" panose="02020603050405020304" pitchFamily="18" charset="0"/>
              </a:rPr>
              <a:t>a transaction T performs a </a:t>
            </a:r>
            <a:r>
              <a:rPr lang="en-US" sz="2200" dirty="0" err="1">
                <a:solidFill>
                  <a:srgbClr val="C00000"/>
                </a:solidFill>
                <a:latin typeface="Times New Roman" panose="02020603050405020304" pitchFamily="18" charset="0"/>
                <a:cs typeface="Times New Roman" panose="02020603050405020304" pitchFamily="18" charset="0"/>
              </a:rPr>
              <a:t>Write_item</a:t>
            </a:r>
            <a:r>
              <a:rPr lang="en-US" sz="2200" dirty="0">
                <a:solidFill>
                  <a:srgbClr val="C00000"/>
                </a:solidFill>
                <a:latin typeface="Times New Roman" panose="02020603050405020304" pitchFamily="18" charset="0"/>
                <a:cs typeface="Times New Roman" panose="02020603050405020304" pitchFamily="18" charset="0"/>
              </a:rPr>
              <a:t>(X) operation check the following conditions :</a:t>
            </a:r>
          </a:p>
          <a:p>
            <a:pPr algn="just"/>
            <a:r>
              <a:rPr lang="en-US" sz="2200" dirty="0">
                <a:latin typeface="Times New Roman" panose="02020603050405020304" pitchFamily="18" charset="0"/>
                <a:cs typeface="Times New Roman" panose="02020603050405020304" pitchFamily="18" charset="0"/>
              </a:rPr>
              <a:t>If Read timestamp of data item X is greater than the Timestamp of the Transaction T </a:t>
            </a:r>
            <a:r>
              <a:rPr lang="en-US" sz="2200" dirty="0" smtClean="0">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R_TS(X) &gt; TS(T) or if Write Timestamp of the data item X is greater than the timestamp of the </a:t>
            </a:r>
            <a:r>
              <a:rPr lang="en-US" sz="2200" dirty="0" err="1">
                <a:latin typeface="Times New Roman" panose="02020603050405020304" pitchFamily="18" charset="0"/>
                <a:cs typeface="Times New Roman" panose="02020603050405020304" pitchFamily="18" charset="0"/>
              </a:rPr>
              <a:t>transcation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W_TS(X) &gt; TS(T), then abort and rollback T and reject the operation. else,</a:t>
            </a:r>
          </a:p>
          <a:p>
            <a:pPr algn="just"/>
            <a:r>
              <a:rPr lang="en-US" sz="2200" dirty="0">
                <a:latin typeface="Times New Roman" panose="02020603050405020304" pitchFamily="18" charset="0"/>
                <a:cs typeface="Times New Roman" panose="02020603050405020304" pitchFamily="18" charset="0"/>
              </a:rPr>
              <a:t>Execute the </a:t>
            </a:r>
            <a:r>
              <a:rPr lang="en-US" sz="2200" dirty="0" err="1">
                <a:latin typeface="Times New Roman" panose="02020603050405020304" pitchFamily="18" charset="0"/>
                <a:cs typeface="Times New Roman" panose="02020603050405020304" pitchFamily="18" charset="0"/>
              </a:rPr>
              <a:t>Write_item</a:t>
            </a:r>
            <a:r>
              <a:rPr lang="en-US" sz="2200" dirty="0">
                <a:latin typeface="Times New Roman" panose="02020603050405020304" pitchFamily="18" charset="0"/>
                <a:cs typeface="Times New Roman" panose="02020603050405020304" pitchFamily="18" charset="0"/>
              </a:rPr>
              <a:t>(X) operation of T and set W_TS(X) to TS(T</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solidFill>
                  <a:srgbClr val="C00000"/>
                </a:solidFill>
                <a:latin typeface="Times New Roman" panose="02020603050405020304" pitchFamily="18" charset="0"/>
                <a:cs typeface="Times New Roman" panose="02020603050405020304" pitchFamily="18" charset="0"/>
              </a:rPr>
              <a:t>2. When </a:t>
            </a:r>
            <a:r>
              <a:rPr lang="en-US" sz="2200" dirty="0">
                <a:solidFill>
                  <a:srgbClr val="C00000"/>
                </a:solidFill>
                <a:latin typeface="Times New Roman" panose="02020603050405020304" pitchFamily="18" charset="0"/>
                <a:cs typeface="Times New Roman" panose="02020603050405020304" pitchFamily="18" charset="0"/>
              </a:rPr>
              <a:t>a transaction T performs a </a:t>
            </a:r>
            <a:r>
              <a:rPr lang="en-US" sz="2200" dirty="0" err="1">
                <a:solidFill>
                  <a:srgbClr val="C00000"/>
                </a:solidFill>
                <a:latin typeface="Times New Roman" panose="02020603050405020304" pitchFamily="18" charset="0"/>
                <a:cs typeface="Times New Roman" panose="02020603050405020304" pitchFamily="18" charset="0"/>
              </a:rPr>
              <a:t>Read_item</a:t>
            </a:r>
            <a:r>
              <a:rPr lang="en-US" sz="2200" dirty="0">
                <a:solidFill>
                  <a:srgbClr val="C00000"/>
                </a:solidFill>
                <a:latin typeface="Times New Roman" panose="02020603050405020304" pitchFamily="18" charset="0"/>
                <a:cs typeface="Times New Roman" panose="02020603050405020304" pitchFamily="18" charset="0"/>
              </a:rPr>
              <a:t>(X) operation check the following conditions :</a:t>
            </a:r>
          </a:p>
          <a:p>
            <a:r>
              <a:rPr lang="en-US" sz="2200" dirty="0">
                <a:latin typeface="Times New Roman" panose="02020603050405020304" pitchFamily="18" charset="0"/>
                <a:cs typeface="Times New Roman" panose="02020603050405020304" pitchFamily="18" charset="0"/>
              </a:rPr>
              <a:t>If Write Timestamp of data item X is greater than the timestamp of the transaction T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W_TS(X) &gt; TS(T), then abort and reject T and reject the operation, else</a:t>
            </a:r>
          </a:p>
          <a:p>
            <a:r>
              <a:rPr lang="en-US" sz="2200" dirty="0">
                <a:latin typeface="Times New Roman" panose="02020603050405020304" pitchFamily="18" charset="0"/>
                <a:cs typeface="Times New Roman" panose="02020603050405020304" pitchFamily="18" charset="0"/>
              </a:rPr>
              <a:t>If Write Timestamp of data item X is less than or equal to the timestamp of the transaction T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W_TS(X) &lt;= TS(T), then execute the </a:t>
            </a:r>
            <a:r>
              <a:rPr lang="en-US" sz="2200" dirty="0" err="1">
                <a:latin typeface="Times New Roman" panose="02020603050405020304" pitchFamily="18" charset="0"/>
                <a:cs typeface="Times New Roman" panose="02020603050405020304" pitchFamily="18" charset="0"/>
              </a:rPr>
              <a:t>R_item</a:t>
            </a:r>
            <a:r>
              <a:rPr lang="en-US" sz="2200" dirty="0">
                <a:latin typeface="Times New Roman" panose="02020603050405020304" pitchFamily="18" charset="0"/>
                <a:cs typeface="Times New Roman" panose="02020603050405020304" pitchFamily="18" charset="0"/>
              </a:rPr>
              <a:t>(X) operation of T and set R_TS(X) to the larger of TS(T) and current R_TS(X).</a:t>
            </a:r>
          </a:p>
          <a:p>
            <a:pPr algn="just"/>
            <a:endParaRPr lang="en-US"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34</a:t>
            </a:fld>
            <a:endParaRPr lang="en-IN"/>
          </a:p>
        </p:txBody>
      </p:sp>
    </p:spTree>
    <p:extLst>
      <p:ext uri="{BB962C8B-B14F-4D97-AF65-F5344CB8AC3E}">
        <p14:creationId xmlns:p14="http://schemas.microsoft.com/office/powerpoint/2010/main" val="366576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2448" y="787782"/>
            <a:ext cx="9662164" cy="3777622"/>
          </a:xfrm>
        </p:spPr>
        <p:txBody>
          <a:bodyPr>
            <a:noAutofit/>
          </a:bodyPr>
          <a:lstStyle/>
          <a:p>
            <a:pPr algn="just"/>
            <a:r>
              <a:rPr lang="en-US" sz="2800" dirty="0">
                <a:solidFill>
                  <a:schemeClr val="accent4"/>
                </a:solidFill>
                <a:latin typeface="Times New Roman" panose="02020603050405020304" pitchFamily="18" charset="0"/>
                <a:cs typeface="Times New Roman" panose="02020603050405020304" pitchFamily="18" charset="0"/>
              </a:rPr>
              <a:t>Whenever there is a conflicting operation that violates the timestamp ordering protocol then the later operation is rejected and the transaction is aborted. Schedules created by the Basic timestamp ordering protocol are conflict </a:t>
            </a:r>
            <a:r>
              <a:rPr lang="en-US" sz="2800" dirty="0" err="1">
                <a:solidFill>
                  <a:schemeClr val="accent4"/>
                </a:solidFill>
                <a:latin typeface="Times New Roman" panose="02020603050405020304" pitchFamily="18" charset="0"/>
                <a:cs typeface="Times New Roman" panose="02020603050405020304" pitchFamily="18" charset="0"/>
              </a:rPr>
              <a:t>serializable</a:t>
            </a:r>
            <a:r>
              <a:rPr lang="en-US" sz="2800" dirty="0">
                <a:solidFill>
                  <a:schemeClr val="accent4"/>
                </a:solidFill>
                <a:latin typeface="Times New Roman" panose="02020603050405020304" pitchFamily="18" charset="0"/>
                <a:cs typeface="Times New Roman" panose="02020603050405020304" pitchFamily="18" charset="0"/>
              </a:rPr>
              <a:t> and deadlock-free.</a:t>
            </a:r>
          </a:p>
          <a:p>
            <a:pPr algn="just"/>
            <a:r>
              <a:rPr lang="en-US" sz="2800" dirty="0">
                <a:latin typeface="Times New Roman" panose="02020603050405020304" pitchFamily="18" charset="0"/>
                <a:cs typeface="Times New Roman" panose="02020603050405020304" pitchFamily="18" charset="0"/>
              </a:rPr>
              <a:t>One of the </a:t>
            </a:r>
            <a:r>
              <a:rPr lang="en-US" sz="2800" dirty="0">
                <a:solidFill>
                  <a:schemeClr val="accent6">
                    <a:lumMod val="75000"/>
                  </a:schemeClr>
                </a:solidFill>
                <a:latin typeface="Times New Roman" panose="02020603050405020304" pitchFamily="18" charset="0"/>
                <a:cs typeface="Times New Roman" panose="02020603050405020304" pitchFamily="18" charset="0"/>
              </a:rPr>
              <a:t>drawbacks</a:t>
            </a:r>
            <a:r>
              <a:rPr lang="en-US" sz="2800" dirty="0">
                <a:latin typeface="Times New Roman" panose="02020603050405020304" pitchFamily="18" charset="0"/>
                <a:cs typeface="Times New Roman" panose="02020603050405020304" pitchFamily="18" charset="0"/>
              </a:rPr>
              <a:t> of the Basic timestamp ordering protocol is that cascading Rollback is possible in the timestamp ordering protocol. For Example, if transactions T1 and T2 use a value written by T1. If T1 aborts and rollback before committing the transaction then T2 must also be aborted and rolled back. So cascading problems may occur in the Basic timestamp ordering protocol.</a:t>
            </a:r>
          </a:p>
          <a:p>
            <a:pPr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35</a:t>
            </a:fld>
            <a:endParaRPr lang="en-IN"/>
          </a:p>
        </p:txBody>
      </p:sp>
    </p:spTree>
    <p:extLst>
      <p:ext uri="{BB962C8B-B14F-4D97-AF65-F5344CB8AC3E}">
        <p14:creationId xmlns:p14="http://schemas.microsoft.com/office/powerpoint/2010/main" val="81279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Strict Timestamp Ordering</a:t>
            </a:r>
            <a:br>
              <a:rPr lang="en-IN" b="1" dirty="0"/>
            </a:br>
            <a:endParaRPr lang="en-IN" dirty="0"/>
          </a:p>
        </p:txBody>
      </p:sp>
      <p:sp>
        <p:nvSpPr>
          <p:cNvPr id="3" name="Content Placeholder 2"/>
          <p:cNvSpPr>
            <a:spLocks noGrp="1"/>
          </p:cNvSpPr>
          <p:nvPr>
            <p:ph idx="1"/>
          </p:nvPr>
        </p:nvSpPr>
        <p:spPr>
          <a:xfrm>
            <a:off x="1910687" y="1696872"/>
            <a:ext cx="9498390" cy="3777622"/>
          </a:xfrm>
        </p:spPr>
        <p:txBody>
          <a:bodyPr>
            <a:noAutofit/>
          </a:bodyPr>
          <a:lstStyle/>
          <a:p>
            <a:pPr algn="just"/>
            <a:r>
              <a:rPr lang="en-US" sz="3200" dirty="0">
                <a:latin typeface="Times New Roman" panose="02020603050405020304" pitchFamily="18" charset="0"/>
                <a:cs typeface="Times New Roman" panose="02020603050405020304" pitchFamily="18" charset="0"/>
              </a:rPr>
              <a:t>S</a:t>
            </a:r>
            <a:r>
              <a:rPr lang="en-US" sz="3200" dirty="0" smtClean="0">
                <a:latin typeface="Times New Roman" panose="02020603050405020304" pitchFamily="18" charset="0"/>
                <a:cs typeface="Times New Roman" panose="02020603050405020304" pitchFamily="18" charset="0"/>
              </a:rPr>
              <a:t>trict </a:t>
            </a:r>
            <a:r>
              <a:rPr lang="en-US" sz="3200" dirty="0">
                <a:latin typeface="Times New Roman" panose="02020603050405020304" pitchFamily="18" charset="0"/>
                <a:cs typeface="Times New Roman" panose="02020603050405020304" pitchFamily="18" charset="0"/>
              </a:rPr>
              <a:t>timestamp ordering is a variation of basic timestamp ordering. Strict timestamp ordering ensures that the transaction is both strict and conflicts </a:t>
            </a:r>
            <a:r>
              <a:rPr lang="en-US" sz="3200" dirty="0" err="1">
                <a:latin typeface="Times New Roman" panose="02020603050405020304" pitchFamily="18" charset="0"/>
                <a:cs typeface="Times New Roman" panose="02020603050405020304" pitchFamily="18" charset="0"/>
              </a:rPr>
              <a:t>serializable</a:t>
            </a:r>
            <a:r>
              <a:rPr lang="en-US" sz="3200" dirty="0">
                <a:latin typeface="Times New Roman" panose="02020603050405020304" pitchFamily="18" charset="0"/>
                <a:cs typeface="Times New Roman" panose="02020603050405020304" pitchFamily="18" charset="0"/>
              </a:rPr>
              <a:t>. In Strict timestamp ordering a transaction T that issues a </a:t>
            </a:r>
            <a:r>
              <a:rPr lang="en-US" sz="3200" dirty="0" err="1">
                <a:latin typeface="Times New Roman" panose="02020603050405020304" pitchFamily="18" charset="0"/>
                <a:cs typeface="Times New Roman" panose="02020603050405020304" pitchFamily="18" charset="0"/>
              </a:rPr>
              <a:t>Read_item</a:t>
            </a:r>
            <a:r>
              <a:rPr lang="en-US" sz="3200" dirty="0">
                <a:latin typeface="Times New Roman" panose="02020603050405020304" pitchFamily="18" charset="0"/>
                <a:cs typeface="Times New Roman" panose="02020603050405020304" pitchFamily="18" charset="0"/>
              </a:rPr>
              <a:t>(X) or </a:t>
            </a:r>
            <a:r>
              <a:rPr lang="en-US" sz="3200" dirty="0" err="1">
                <a:latin typeface="Times New Roman" panose="02020603050405020304" pitchFamily="18" charset="0"/>
                <a:cs typeface="Times New Roman" panose="02020603050405020304" pitchFamily="18" charset="0"/>
              </a:rPr>
              <a:t>Write_item</a:t>
            </a:r>
            <a:r>
              <a:rPr lang="en-US" sz="3200" dirty="0">
                <a:latin typeface="Times New Roman" panose="02020603050405020304" pitchFamily="18" charset="0"/>
                <a:cs typeface="Times New Roman" panose="02020603050405020304" pitchFamily="18" charset="0"/>
              </a:rPr>
              <a:t>(X) such that TS(T) &gt; W_TS(X) has its read or write operation delayed until the Transaction T‘ that wrote the values of X has committed or aborted.</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36</a:t>
            </a:fld>
            <a:endParaRPr lang="en-IN"/>
          </a:p>
        </p:txBody>
      </p:sp>
    </p:spTree>
    <p:extLst>
      <p:ext uri="{BB962C8B-B14F-4D97-AF65-F5344CB8AC3E}">
        <p14:creationId xmlns:p14="http://schemas.microsoft.com/office/powerpoint/2010/main" val="2800495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29904" y="1533098"/>
            <a:ext cx="9652829" cy="3777622"/>
          </a:xfrm>
        </p:spPr>
        <p:txBody>
          <a:bodyPr>
            <a:noAutofit/>
          </a:bodyPr>
          <a:lstStyle/>
          <a:p>
            <a:pPr algn="just"/>
            <a:r>
              <a:rPr lang="en-US" sz="3200" dirty="0">
                <a:latin typeface="Times New Roman" panose="02020603050405020304" pitchFamily="18" charset="0"/>
                <a:cs typeface="Times New Roman" panose="02020603050405020304" pitchFamily="18" charset="0"/>
              </a:rPr>
              <a:t>Timestamp-based protocols in </a:t>
            </a:r>
            <a:r>
              <a:rPr lang="en-US" sz="3200" dirty="0" err="1">
                <a:latin typeface="Times New Roman" panose="02020603050405020304" pitchFamily="18" charset="0"/>
                <a:cs typeface="Times New Roman" panose="02020603050405020304" pitchFamily="18" charset="0"/>
              </a:rPr>
              <a:t>dbms</a:t>
            </a:r>
            <a:r>
              <a:rPr lang="en-US" sz="3200" dirty="0">
                <a:latin typeface="Times New Roman" panose="02020603050405020304" pitchFamily="18" charset="0"/>
                <a:cs typeface="Times New Roman" panose="02020603050405020304" pitchFamily="18" charset="0"/>
              </a:rPr>
              <a:t> ensure </a:t>
            </a:r>
            <a:r>
              <a:rPr lang="en-US" sz="3200" dirty="0" err="1">
                <a:latin typeface="Times New Roman" panose="02020603050405020304" pitchFamily="18" charset="0"/>
                <a:cs typeface="Times New Roman" panose="02020603050405020304" pitchFamily="18" charset="0"/>
              </a:rPr>
              <a:t>serializability</a:t>
            </a:r>
            <a:r>
              <a:rPr lang="en-US" sz="3200" dirty="0">
                <a:latin typeface="Times New Roman" panose="02020603050405020304" pitchFamily="18" charset="0"/>
                <a:cs typeface="Times New Roman" panose="02020603050405020304" pitchFamily="18" charset="0"/>
              </a:rPr>
              <a:t> as the transaction is ordered on their creation timestamp. </a:t>
            </a:r>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No deadlock occurs when timestamp ordering protocol is used as no transaction waits.</a:t>
            </a:r>
          </a:p>
          <a:p>
            <a:pPr algn="just"/>
            <a:r>
              <a:rPr lang="en-US" sz="3200" dirty="0">
                <a:latin typeface="Times New Roman" panose="02020603050405020304" pitchFamily="18" charset="0"/>
                <a:cs typeface="Times New Roman" panose="02020603050405020304" pitchFamily="18" charset="0"/>
              </a:rPr>
              <a:t>No older transaction waits for a longer period of time so the protocol is free from deadlock.</a:t>
            </a:r>
          </a:p>
          <a:p>
            <a:pPr algn="just"/>
            <a:r>
              <a:rPr lang="en-US" sz="3200" dirty="0">
                <a:latin typeface="Times New Roman" panose="02020603050405020304" pitchFamily="18" charset="0"/>
                <a:cs typeface="Times New Roman" panose="02020603050405020304" pitchFamily="18" charset="0"/>
              </a:rPr>
              <a:t>Timestamp based protocol in </a:t>
            </a:r>
            <a:r>
              <a:rPr lang="en-US" sz="3200" dirty="0" err="1">
                <a:latin typeface="Times New Roman" panose="02020603050405020304" pitchFamily="18" charset="0"/>
                <a:cs typeface="Times New Roman" panose="02020603050405020304" pitchFamily="18" charset="0"/>
              </a:rPr>
              <a:t>dbms</a:t>
            </a:r>
            <a:r>
              <a:rPr lang="en-US" sz="3200" dirty="0">
                <a:latin typeface="Times New Roman" panose="02020603050405020304" pitchFamily="18" charset="0"/>
                <a:cs typeface="Times New Roman" panose="02020603050405020304" pitchFamily="18" charset="0"/>
              </a:rPr>
              <a:t> ensures that there are no conflicting items in the transaction execution.</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37</a:t>
            </a:fld>
            <a:endParaRPr lang="en-IN"/>
          </a:p>
        </p:txBody>
      </p:sp>
    </p:spTree>
    <p:extLst>
      <p:ext uri="{BB962C8B-B14F-4D97-AF65-F5344CB8AC3E}">
        <p14:creationId xmlns:p14="http://schemas.microsoft.com/office/powerpoint/2010/main" val="148274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a:t>
            </a:r>
            <a:br>
              <a:rPr lang="en-IN" b="1" dirty="0"/>
            </a:br>
            <a:endParaRPr lang="en-IN" dirty="0"/>
          </a:p>
        </p:txBody>
      </p:sp>
      <p:sp>
        <p:nvSpPr>
          <p:cNvPr id="3" name="Content Placeholder 2"/>
          <p:cNvSpPr>
            <a:spLocks noGrp="1"/>
          </p:cNvSpPr>
          <p:nvPr>
            <p:ph idx="1"/>
          </p:nvPr>
        </p:nvSpPr>
        <p:spPr>
          <a:xfrm>
            <a:off x="2589212" y="1505803"/>
            <a:ext cx="8915400" cy="3777622"/>
          </a:xfrm>
        </p:spPr>
        <p:txBody>
          <a:bodyPr>
            <a:normAutofit/>
          </a:bodyPr>
          <a:lstStyle/>
          <a:p>
            <a:pPr algn="just"/>
            <a:r>
              <a:rPr lang="en-US" sz="3200" dirty="0">
                <a:latin typeface="Times New Roman" panose="02020603050405020304" pitchFamily="18" charset="0"/>
                <a:cs typeface="Times New Roman" panose="02020603050405020304" pitchFamily="18" charset="0"/>
              </a:rPr>
              <a:t>Timestamp-based protocols in </a:t>
            </a:r>
            <a:r>
              <a:rPr lang="en-US" sz="3200" dirty="0" err="1">
                <a:latin typeface="Times New Roman" panose="02020603050405020304" pitchFamily="18" charset="0"/>
                <a:cs typeface="Times New Roman" panose="02020603050405020304" pitchFamily="18" charset="0"/>
              </a:rPr>
              <a:t>dbms</a:t>
            </a:r>
            <a:r>
              <a:rPr lang="en-US" sz="3200" dirty="0">
                <a:latin typeface="Times New Roman" panose="02020603050405020304" pitchFamily="18" charset="0"/>
                <a:cs typeface="Times New Roman" panose="02020603050405020304" pitchFamily="18" charset="0"/>
              </a:rPr>
              <a:t> may not be cascade free or recoverable.</a:t>
            </a:r>
          </a:p>
          <a:p>
            <a:pPr algn="just"/>
            <a:r>
              <a:rPr lang="en-US" sz="3200" dirty="0">
                <a:latin typeface="Times New Roman" panose="02020603050405020304" pitchFamily="18" charset="0"/>
                <a:cs typeface="Times New Roman" panose="02020603050405020304" pitchFamily="18" charset="0"/>
              </a:rPr>
              <a:t>In timestamp based protocol in </a:t>
            </a:r>
            <a:r>
              <a:rPr lang="en-US" sz="3200" dirty="0" err="1">
                <a:latin typeface="Times New Roman" panose="02020603050405020304" pitchFamily="18" charset="0"/>
                <a:cs typeface="Times New Roman" panose="02020603050405020304" pitchFamily="18" charset="0"/>
              </a:rPr>
              <a:t>dbms</a:t>
            </a:r>
            <a:r>
              <a:rPr lang="en-US" sz="3200" dirty="0">
                <a:latin typeface="Times New Roman" panose="02020603050405020304" pitchFamily="18" charset="0"/>
                <a:cs typeface="Times New Roman" panose="02020603050405020304" pitchFamily="18" charset="0"/>
              </a:rPr>
              <a:t> there is a possibility of starvation of long transactions if a sequence of conflicting short transactions causes repeated restarting of the long transaction.</a:t>
            </a:r>
          </a:p>
          <a:p>
            <a:pPr algn="just"/>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8C0F00B-A479-4A3B-ADD2-0FDFF0B72028}" type="slidenum">
              <a:rPr lang="en-IN" smtClean="0"/>
              <a:t>38</a:t>
            </a:fld>
            <a:endParaRPr lang="en-IN"/>
          </a:p>
        </p:txBody>
      </p:sp>
    </p:spTree>
    <p:extLst>
      <p:ext uri="{BB962C8B-B14F-4D97-AF65-F5344CB8AC3E}">
        <p14:creationId xmlns:p14="http://schemas.microsoft.com/office/powerpoint/2010/main" val="2343383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31" y="1932294"/>
            <a:ext cx="6728347" cy="2691339"/>
          </a:xfrm>
          <a:prstGeom prst="rect">
            <a:avLst/>
          </a:prstGeom>
        </p:spPr>
      </p:pic>
      <p:sp>
        <p:nvSpPr>
          <p:cNvPr id="2" name="Slide Number Placeholder 1"/>
          <p:cNvSpPr>
            <a:spLocks noGrp="1"/>
          </p:cNvSpPr>
          <p:nvPr>
            <p:ph type="sldNum" sz="quarter" idx="12"/>
          </p:nvPr>
        </p:nvSpPr>
        <p:spPr/>
        <p:txBody>
          <a:bodyPr/>
          <a:lstStyle/>
          <a:p>
            <a:fld id="{28C0F00B-A479-4A3B-ADD2-0FDFF0B72028}" type="slidenum">
              <a:rPr lang="en-IN" smtClean="0"/>
              <a:t>39</a:t>
            </a:fld>
            <a:endParaRPr lang="en-IN"/>
          </a:p>
        </p:txBody>
      </p:sp>
    </p:spTree>
    <p:extLst>
      <p:ext uri="{BB962C8B-B14F-4D97-AF65-F5344CB8AC3E}">
        <p14:creationId xmlns:p14="http://schemas.microsoft.com/office/powerpoint/2010/main" val="2075261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3181" y="193344"/>
            <a:ext cx="9817289" cy="6391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275679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87857" y="182516"/>
            <a:ext cx="9321421" cy="1143000"/>
          </a:xfrm>
        </p:spPr>
        <p:txBody>
          <a:bodyPr vert="horz" lIns="92160" tIns="46080" rIns="92160" bIns="46080" rtlCol="0" anchor="ctr">
            <a:noAutofit/>
          </a:bodyPr>
          <a:lstStyle/>
          <a:p>
            <a:pPr marL="0" indent="0" algn="ctr">
              <a:spcBef>
                <a:spcPct val="0"/>
              </a:spcBef>
              <a:buClr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dirty="0" smtClean="0">
                <a:latin typeface="Times New Roman" panose="02020603050405020304" pitchFamily="18" charset="0"/>
                <a:cs typeface="Times New Roman" panose="02020603050405020304" pitchFamily="18" charset="0"/>
              </a:rPr>
              <a:t>Why we need concurrency control (cont.)</a:t>
            </a:r>
          </a:p>
        </p:txBody>
      </p:sp>
      <p:sp>
        <p:nvSpPr>
          <p:cNvPr id="18433" name="Rectangle 1"/>
          <p:cNvSpPr>
            <a:spLocks noGrp="1" noChangeArrowheads="1"/>
          </p:cNvSpPr>
          <p:nvPr>
            <p:ph idx="1"/>
          </p:nvPr>
        </p:nvSpPr>
        <p:spPr>
          <a:xfrm>
            <a:off x="1787857" y="1325516"/>
            <a:ext cx="9987887" cy="4800600"/>
          </a:xfrm>
        </p:spPr>
        <p:txBody>
          <a:bodyPr vert="horz" lIns="90000" tIns="46800" rIns="90000" bIns="46800" rtlCol="0" anchor="t">
            <a:noAutofit/>
          </a:bodyPr>
          <a:lstStyle/>
          <a:p>
            <a:pPr marL="342900" indent="-331788" algn="just">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3200" b="1" dirty="0">
              <a:latin typeface="Times New Roman" panose="02020603050405020304" pitchFamily="18" charset="0"/>
              <a:cs typeface="Times New Roman" panose="02020603050405020304" pitchFamily="18" charset="0"/>
            </a:endParaRPr>
          </a:p>
          <a:p>
            <a:pPr marL="342900" indent="-331788" algn="just">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3200" b="1" dirty="0">
                <a:latin typeface="Times New Roman" panose="02020603050405020304" pitchFamily="18" charset="0"/>
                <a:cs typeface="Times New Roman" panose="02020603050405020304" pitchFamily="18" charset="0"/>
              </a:rPr>
              <a:t>The Incorrect Summary </a:t>
            </a:r>
            <a:r>
              <a:rPr lang="en-US" sz="3200" b="1" dirty="0" smtClean="0">
                <a:latin typeface="Times New Roman" panose="02020603050405020304" pitchFamily="18" charset="0"/>
                <a:cs typeface="Times New Roman" panose="02020603050405020304" pitchFamily="18" charset="0"/>
              </a:rPr>
              <a:t>Problem (RW conflicts).</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342900" indent="-331788" algn="just">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3200" dirty="0">
                <a:latin typeface="Times New Roman" panose="02020603050405020304" pitchFamily="18" charset="0"/>
                <a:cs typeface="Times New Roman" panose="02020603050405020304" pitchFamily="18" charset="0"/>
              </a:rPr>
              <a:t>	One transaction is calculating an aggregate summary function on a number of records (for example, sum (total) of all bank account balances) while other transactions are updating some of these records (for example, transferring a large amount between two accounts, see Figure 21.3(c)); the aggregate function may read</a:t>
            </a:r>
            <a:r>
              <a:rPr lang="en-US" sz="3200" u="sng" dirty="0">
                <a:latin typeface="Times New Roman" panose="02020603050405020304" pitchFamily="18" charset="0"/>
                <a:cs typeface="Times New Roman" panose="02020603050405020304" pitchFamily="18" charset="0"/>
              </a:rPr>
              <a:t> some values before they are updated and others after they are updated</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277347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8715" y="641445"/>
            <a:ext cx="10347721" cy="6059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735555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60311" y="453765"/>
            <a:ext cx="9962864" cy="1143000"/>
          </a:xfrm>
        </p:spPr>
        <p:txBody>
          <a:bodyPr vert="horz" lIns="92160" tIns="46080" rIns="92160" bIns="46080" rtlCol="0" anchor="ctr">
            <a:noAutofit/>
          </a:bodyPr>
          <a:lstStyle/>
          <a:p>
            <a:pPr marL="0" indent="0" algn="ctr">
              <a:spcBef>
                <a:spcPct val="0"/>
              </a:spcBef>
              <a:buClr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smtClean="0">
                <a:latin typeface="Times New Roman" panose="02020603050405020304" pitchFamily="18" charset="0"/>
                <a:cs typeface="Times New Roman" panose="02020603050405020304" pitchFamily="18" charset="0"/>
              </a:rPr>
              <a:t>Why we need concurrency control (cont.)</a:t>
            </a:r>
          </a:p>
        </p:txBody>
      </p:sp>
      <p:sp>
        <p:nvSpPr>
          <p:cNvPr id="20481" name="Rectangle 1"/>
          <p:cNvSpPr>
            <a:spLocks noGrp="1" noChangeArrowheads="1"/>
          </p:cNvSpPr>
          <p:nvPr>
            <p:ph idx="1"/>
          </p:nvPr>
        </p:nvSpPr>
        <p:spPr>
          <a:xfrm>
            <a:off x="1592818" y="1025265"/>
            <a:ext cx="10210800" cy="4800600"/>
          </a:xfrm>
        </p:spPr>
        <p:txBody>
          <a:bodyPr vert="horz" lIns="90000" tIns="46800" rIns="90000" bIns="46800" rtlCol="0" anchor="t">
            <a:noAutofit/>
          </a:bodyPr>
          <a:lstStyle/>
          <a:p>
            <a:pPr marL="342900" indent="-331788" algn="just">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4000" b="1" dirty="0">
              <a:latin typeface="Times New Roman" panose="02020603050405020304" pitchFamily="18" charset="0"/>
              <a:cs typeface="Times New Roman" panose="02020603050405020304" pitchFamily="18" charset="0"/>
            </a:endParaRPr>
          </a:p>
          <a:p>
            <a:pPr indent="-331788" algn="just">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4000" b="1" dirty="0">
                <a:latin typeface="Times New Roman" panose="02020603050405020304" pitchFamily="18" charset="0"/>
                <a:cs typeface="Times New Roman" panose="02020603050405020304" pitchFamily="18" charset="0"/>
              </a:rPr>
              <a:t>The Unrepeatable Read Problem (RW conflicts)</a:t>
            </a:r>
            <a:r>
              <a:rPr lang="en-US" sz="4000" b="1" dirty="0" smtClean="0">
                <a:latin typeface="Times New Roman" panose="02020603050405020304" pitchFamily="18" charset="0"/>
                <a:cs typeface="Times New Roman" panose="02020603050405020304" pitchFamily="18" charset="0"/>
              </a:rPr>
              <a:t>.</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342900" indent="-331788" algn="just">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4000" dirty="0">
                <a:latin typeface="Times New Roman" panose="02020603050405020304" pitchFamily="18" charset="0"/>
                <a:cs typeface="Times New Roman" panose="02020603050405020304" pitchFamily="18" charset="0"/>
              </a:rPr>
              <a:t>	A transaction T1 may read an item (say, available seats on a flight); later, T1 may read the same item again and get a different value because another transaction T2 has updated the item (reserved seats on the flight) between the two reads by </a:t>
            </a:r>
            <a:r>
              <a:rPr lang="en-US" sz="4000" dirty="0" smtClean="0">
                <a:latin typeface="Times New Roman" panose="02020603050405020304" pitchFamily="18" charset="0"/>
                <a:cs typeface="Times New Roman" panose="02020603050405020304" pitchFamily="18" charset="0"/>
              </a:rPr>
              <a:t>T1.</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1489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654" y="147337"/>
            <a:ext cx="8911687" cy="1280890"/>
          </a:xfrm>
        </p:spPr>
        <p:txBody>
          <a:bodyPr/>
          <a:lstStyle/>
          <a:p>
            <a:r>
              <a:rPr lang="en-US" b="1" i="1" u="sng" dirty="0">
                <a:solidFill>
                  <a:srgbClr val="00B0F0"/>
                </a:solidFill>
                <a:latin typeface="Times New Roman" panose="02020603050405020304" pitchFamily="18" charset="0"/>
                <a:cs typeface="Times New Roman" panose="02020603050405020304" pitchFamily="18" charset="0"/>
              </a:rPr>
              <a:t>Problems in Concurrency Control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6699" y="914166"/>
            <a:ext cx="8915400" cy="3777622"/>
          </a:xfrm>
        </p:spPr>
        <p:txBody>
          <a:bodyPr>
            <a:normAutofit/>
          </a:bodyPr>
          <a:lstStyle/>
          <a:p>
            <a:pPr fontAlgn="base"/>
            <a:r>
              <a:rPr lang="en-US" sz="2400" dirty="0">
                <a:latin typeface="Times New Roman" panose="02020603050405020304" pitchFamily="18" charset="0"/>
                <a:cs typeface="Times New Roman" panose="02020603050405020304" pitchFamily="18" charset="0"/>
              </a:rPr>
              <a:t>When multiple transactions execute concurrently in an uncontrolled or unrestricted manner, then it might lead to several problems.</a:t>
            </a:r>
          </a:p>
          <a:p>
            <a:pPr fontAlgn="base"/>
            <a:r>
              <a:rPr lang="en-US" sz="2400" dirty="0">
                <a:latin typeface="Times New Roman" panose="02020603050405020304" pitchFamily="18" charset="0"/>
                <a:cs typeface="Times New Roman" panose="02020603050405020304" pitchFamily="18" charset="0"/>
              </a:rPr>
              <a:t>Such problems are called as </a:t>
            </a:r>
            <a:r>
              <a:rPr lang="en-US" sz="2400" b="1" dirty="0">
                <a:latin typeface="Times New Roman" panose="02020603050405020304" pitchFamily="18" charset="0"/>
                <a:cs typeface="Times New Roman" panose="02020603050405020304" pitchFamily="18" charset="0"/>
              </a:rPr>
              <a:t>concurrency problems</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https://www.gatevidyalay.com/wp-content/uploads/2018/05/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403" y="3284214"/>
            <a:ext cx="7800618" cy="345252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8C0F00B-A479-4A3B-ADD2-0FDFF0B72028}" type="slidenum">
              <a:rPr lang="en-IN" smtClean="0"/>
              <a:t>8</a:t>
            </a:fld>
            <a:endParaRPr lang="en-IN"/>
          </a:p>
        </p:txBody>
      </p:sp>
    </p:spTree>
    <p:extLst>
      <p:ext uri="{BB962C8B-B14F-4D97-AF65-F5344CB8AC3E}">
        <p14:creationId xmlns:p14="http://schemas.microsoft.com/office/powerpoint/2010/main" val="157176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29" y="147337"/>
            <a:ext cx="8911687" cy="1280890"/>
          </a:xfrm>
        </p:spPr>
        <p:txBody>
          <a:bodyPr/>
          <a:lstStyle/>
          <a:p>
            <a:r>
              <a:rPr lang="en-IN" b="1" u="sng" dirty="0">
                <a:latin typeface="Times New Roman" panose="02020603050405020304" pitchFamily="18" charset="0"/>
                <a:cs typeface="Times New Roman" panose="02020603050405020304" pitchFamily="18" charset="0"/>
              </a:rPr>
              <a:t>1. Dirty Read Problem-</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505803" y="1243561"/>
            <a:ext cx="10354101" cy="954107"/>
          </a:xfrm>
          <a:prstGeom prst="rect">
            <a:avLst/>
          </a:prstGeom>
        </p:spPr>
        <p:txBody>
          <a:bodyPr wrap="square">
            <a:spAutoFit/>
          </a:bodyPr>
          <a:lstStyle/>
          <a:p>
            <a:pPr algn="just"/>
            <a:r>
              <a:rPr lang="en-US" sz="2800" dirty="0">
                <a:solidFill>
                  <a:srgbClr val="00B050"/>
                </a:solidFill>
                <a:latin typeface="Times New Roman" panose="02020603050405020304" pitchFamily="18" charset="0"/>
                <a:cs typeface="Times New Roman" panose="02020603050405020304" pitchFamily="18" charset="0"/>
              </a:rPr>
              <a:t>Reading the data written by an uncommitted transaction is called as dirty read.</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806053" y="2742906"/>
            <a:ext cx="9958315" cy="1631216"/>
          </a:xfrm>
          <a:prstGeom prst="rect">
            <a:avLst/>
          </a:prstGeom>
        </p:spPr>
        <p:txBody>
          <a:bodyPr wrap="square">
            <a:spAutoFit/>
          </a:bodyPr>
          <a:lstStyle/>
          <a:p>
            <a:pPr algn="just" fontAlgn="base"/>
            <a:r>
              <a:rPr lang="en-US" sz="2000" dirty="0">
                <a:solidFill>
                  <a:srgbClr val="303030"/>
                </a:solidFill>
                <a:latin typeface="Times New Roman" panose="02020603050405020304" pitchFamily="18" charset="0"/>
                <a:cs typeface="Times New Roman" panose="02020603050405020304" pitchFamily="18" charset="0"/>
              </a:rPr>
              <a:t>This read is called as dirty read because-</a:t>
            </a:r>
          </a:p>
          <a:p>
            <a:pPr algn="just"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There is always a chance that the uncommitted transaction might roll back later.</a:t>
            </a:r>
          </a:p>
          <a:p>
            <a:pPr algn="just"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Thus, uncommitted transaction might make other transactions read a value that does not even exist.</a:t>
            </a:r>
          </a:p>
          <a:p>
            <a:pPr algn="just" fontAlgn="base">
              <a:buFont typeface="Arial" panose="020B0604020202020204" pitchFamily="34" charset="0"/>
              <a:buChar char="•"/>
            </a:pPr>
            <a:r>
              <a:rPr lang="en-US" sz="2000" dirty="0">
                <a:solidFill>
                  <a:srgbClr val="303030"/>
                </a:solidFill>
                <a:latin typeface="Times New Roman" panose="02020603050405020304" pitchFamily="18" charset="0"/>
                <a:cs typeface="Times New Roman" panose="02020603050405020304" pitchFamily="18" charset="0"/>
              </a:rPr>
              <a:t>This leads to inconsistency of the database.</a:t>
            </a:r>
            <a:endParaRPr lang="en-US" sz="2000" b="0" i="0" dirty="0">
              <a:solidFill>
                <a:srgbClr val="30303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2592925" y="4491840"/>
            <a:ext cx="8557296" cy="2246769"/>
          </a:xfrm>
          <a:prstGeom prst="rect">
            <a:avLst/>
          </a:prstGeom>
        </p:spPr>
        <p:txBody>
          <a:bodyPr wrap="square">
            <a:spAutoFit/>
          </a:bodyPr>
          <a:lstStyle/>
          <a:p>
            <a:pPr fontAlgn="base"/>
            <a:r>
              <a:rPr lang="en-US" sz="2800" b="1" u="sng" dirty="0">
                <a:solidFill>
                  <a:srgbClr val="303030"/>
                </a:solidFill>
                <a:latin typeface="Times New Roman" panose="02020603050405020304" pitchFamily="18" charset="0"/>
                <a:cs typeface="Times New Roman" panose="02020603050405020304" pitchFamily="18" charset="0"/>
              </a:rPr>
              <a:t>NOTE-</a:t>
            </a:r>
            <a:endParaRPr lang="en-US" sz="2800" b="1" dirty="0">
              <a:solidFill>
                <a:srgbClr val="303030"/>
              </a:solidFill>
              <a:latin typeface="Times New Roman" panose="02020603050405020304" pitchFamily="18" charset="0"/>
              <a:cs typeface="Times New Roman" panose="02020603050405020304" pitchFamily="18" charset="0"/>
            </a:endParaRPr>
          </a:p>
          <a:p>
            <a:pPr fontAlgn="base"/>
            <a:r>
              <a:rPr lang="en-US" sz="2800" dirty="0">
                <a:solidFill>
                  <a:srgbClr val="303030"/>
                </a:solidFill>
                <a:latin typeface="Times New Roman" panose="02020603050405020304" pitchFamily="18" charset="0"/>
                <a:cs typeface="Times New Roman" panose="02020603050405020304" pitchFamily="18" charset="0"/>
              </a:rPr>
              <a:t> </a:t>
            </a:r>
          </a:p>
          <a:p>
            <a:pPr fontAlgn="base">
              <a:buFont typeface="Arial" panose="020B0604020202020204" pitchFamily="34" charset="0"/>
              <a:buChar char="•"/>
            </a:pPr>
            <a:r>
              <a:rPr lang="en-US" sz="2800" dirty="0">
                <a:solidFill>
                  <a:srgbClr val="303030"/>
                </a:solidFill>
                <a:latin typeface="Times New Roman" panose="02020603050405020304" pitchFamily="18" charset="0"/>
                <a:cs typeface="Times New Roman" panose="02020603050405020304" pitchFamily="18" charset="0"/>
              </a:rPr>
              <a:t>Dirty read does not lead to inconsistency always.</a:t>
            </a:r>
          </a:p>
          <a:p>
            <a:pPr fontAlgn="base">
              <a:buFont typeface="Arial" panose="020B0604020202020204" pitchFamily="34" charset="0"/>
              <a:buChar char="•"/>
            </a:pPr>
            <a:r>
              <a:rPr lang="en-US" sz="2800" dirty="0">
                <a:solidFill>
                  <a:srgbClr val="303030"/>
                </a:solidFill>
                <a:latin typeface="Times New Roman" panose="02020603050405020304" pitchFamily="18" charset="0"/>
                <a:cs typeface="Times New Roman" panose="02020603050405020304" pitchFamily="18" charset="0"/>
              </a:rPr>
              <a:t>It becomes problematic only when the uncommitted transaction fails and roll backs later due to some reason.</a:t>
            </a:r>
            <a:endParaRPr lang="en-US" sz="2800" b="0" i="0" dirty="0">
              <a:solidFill>
                <a:srgbClr val="303030"/>
              </a:solidFill>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9</a:t>
            </a:fld>
            <a:endParaRPr lang="en-IN"/>
          </a:p>
        </p:txBody>
      </p:sp>
    </p:spTree>
    <p:extLst>
      <p:ext uri="{BB962C8B-B14F-4D97-AF65-F5344CB8AC3E}">
        <p14:creationId xmlns:p14="http://schemas.microsoft.com/office/powerpoint/2010/main" val="1637324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603</TotalTime>
  <Words>1973</Words>
  <Application>Microsoft Office PowerPoint</Application>
  <PresentationFormat>Widescreen</PresentationFormat>
  <Paragraphs>252</Paragraphs>
  <Slides>39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Century Gothic</vt:lpstr>
      <vt:lpstr>inter-bold</vt:lpstr>
      <vt:lpstr>inter-regular</vt:lpstr>
      <vt:lpstr>roboto condensed</vt:lpstr>
      <vt:lpstr>Source Sans Pro</vt:lpstr>
      <vt:lpstr>Times New Roman</vt:lpstr>
      <vt:lpstr>Wingdings 3</vt:lpstr>
      <vt:lpstr>Wisp</vt:lpstr>
      <vt:lpstr>Concurrency Control</vt:lpstr>
      <vt:lpstr>Introduction</vt:lpstr>
      <vt:lpstr>Why we need concurrency control</vt:lpstr>
      <vt:lpstr>PowerPoint Presentation</vt:lpstr>
      <vt:lpstr>Why we need concurrency control (cont.)</vt:lpstr>
      <vt:lpstr>PowerPoint Presentation</vt:lpstr>
      <vt:lpstr>Why we need concurrency control (cont.)</vt:lpstr>
      <vt:lpstr>Problems in Concurrency Control</vt:lpstr>
      <vt:lpstr>1. Dirty Read Problem- </vt:lpstr>
      <vt:lpstr>Example- Dirty Read Problem- </vt:lpstr>
      <vt:lpstr>2. Unrepeatable Read Problem- </vt:lpstr>
      <vt:lpstr>3. Lost Update Problem- </vt:lpstr>
      <vt:lpstr>4. Phantom Read Problem- </vt:lpstr>
      <vt:lpstr>Concurrency Techniques/Protocols</vt:lpstr>
      <vt:lpstr>Concurrency Control Protocols </vt:lpstr>
      <vt:lpstr>I. Lock Based Concurrency Control Protocol </vt:lpstr>
      <vt:lpstr>There are two kinds of locks used in Lock-based protocols:</vt:lpstr>
      <vt:lpstr>1. Shared Lock (S):</vt:lpstr>
      <vt:lpstr>2. Exclusive Lock (X):</vt:lpstr>
      <vt:lpstr>There are four types of lock protocols available:</vt:lpstr>
      <vt:lpstr>1. Simplistic lock protocol  </vt:lpstr>
      <vt:lpstr>2. Pre-claiming Lock Protocol </vt:lpstr>
      <vt:lpstr>PowerPoint Presentation</vt:lpstr>
      <vt:lpstr>3. Two-phase locking (2PL) </vt:lpstr>
      <vt:lpstr>3. Two-phase locking (2PL) </vt:lpstr>
      <vt:lpstr>3. Two-phase locking (2PL) </vt:lpstr>
      <vt:lpstr>4. Strict Two-phase locking (Strict-2PL) </vt:lpstr>
      <vt:lpstr>Static Protocol</vt:lpstr>
      <vt:lpstr>Dynamic Protocol</vt:lpstr>
      <vt:lpstr>Strict Protocol</vt:lpstr>
      <vt:lpstr>II. Timestamp Ordering Protocol </vt:lpstr>
      <vt:lpstr>How a Timestamp Ordering Protocol Works? </vt:lpstr>
      <vt:lpstr>Basic Timestamp Ordering </vt:lpstr>
      <vt:lpstr>Suppose any transaction T tries to perform a Read(X) or Write(X) on item X. In that case, the Basic timestamp ordering algorithm compares the timestamp of Read(X) and Write(X) with R_TS(X) and W_TS(X) and ensures that the timestamp ordering protocol is not violated.</vt:lpstr>
      <vt:lpstr>PowerPoint Presentation</vt:lpstr>
      <vt:lpstr>Strict Timestamp Ordering </vt:lpstr>
      <vt:lpstr>Advantages </vt:lpstr>
      <vt:lpstr>Disadvantages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94</cp:revision>
  <dcterms:created xsi:type="dcterms:W3CDTF">2022-03-24T17:21:52Z</dcterms:created>
  <dcterms:modified xsi:type="dcterms:W3CDTF">2023-11-23T08:36:07Z</dcterms:modified>
</cp:coreProperties>
</file>