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6" r:id="rId2"/>
    <p:sldId id="257" r:id="rId3"/>
    <p:sldId id="310" r:id="rId4"/>
    <p:sldId id="333" r:id="rId5"/>
    <p:sldId id="334" r:id="rId6"/>
    <p:sldId id="335" r:id="rId7"/>
    <p:sldId id="336" r:id="rId8"/>
    <p:sldId id="311" r:id="rId9"/>
    <p:sldId id="312" r:id="rId10"/>
    <p:sldId id="313" r:id="rId11"/>
    <p:sldId id="314" r:id="rId12"/>
    <p:sldId id="315" r:id="rId13"/>
    <p:sldId id="318" r:id="rId14"/>
    <p:sldId id="316" r:id="rId15"/>
    <p:sldId id="317" r:id="rId16"/>
    <p:sldId id="319" r:id="rId17"/>
    <p:sldId id="321" r:id="rId18"/>
    <p:sldId id="322" r:id="rId19"/>
    <p:sldId id="320" r:id="rId20"/>
    <p:sldId id="323" r:id="rId21"/>
    <p:sldId id="325" r:id="rId22"/>
    <p:sldId id="324" r:id="rId23"/>
    <p:sldId id="326" r:id="rId24"/>
    <p:sldId id="327" r:id="rId25"/>
    <p:sldId id="328" r:id="rId26"/>
    <p:sldId id="329" r:id="rId27"/>
    <p:sldId id="330" r:id="rId28"/>
    <p:sldId id="331" r:id="rId29"/>
    <p:sldId id="332" r:id="rId30"/>
    <p:sldId id="29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09-09-2023</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smtClean="0"/>
              <a:t>ER </a:t>
            </a:r>
            <a:r>
              <a:rPr lang="en-US" dirty="0" smtClean="0">
                <a:solidFill>
                  <a:schemeClr val="tx2">
                    <a:lumMod val="75000"/>
                  </a:schemeClr>
                </a:solidFill>
                <a:latin typeface="Times New Roman" panose="02020603050405020304" pitchFamily="18" charset="0"/>
                <a:cs typeface="Times New Roman" panose="02020603050405020304" pitchFamily="18" charset="0"/>
              </a:rPr>
              <a:t>Model</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8965" y="3029865"/>
            <a:ext cx="7177135" cy="1374345"/>
          </a:xfrm>
        </p:spPr>
        <p:txBody>
          <a:bodyPr/>
          <a:lstStyle/>
          <a:p>
            <a:endParaRPr lang="en-US" dirty="0"/>
          </a:p>
          <a:p>
            <a:r>
              <a:rPr lang="en-US" sz="3200" b="1" dirty="0" smtClean="0"/>
              <a:t>3</a:t>
            </a:r>
            <a:endParaRPr lang="en-US" sz="3200"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0C151-12CB-4366-A0D3-16C01AD158CF}"/>
              </a:ext>
            </a:extLst>
          </p:cNvPr>
          <p:cNvSpPr>
            <a:spLocks noGrp="1"/>
          </p:cNvSpPr>
          <p:nvPr>
            <p:ph type="title"/>
          </p:nvPr>
        </p:nvSpPr>
        <p:spPr/>
        <p:txBody>
          <a:bodyPr/>
          <a:lstStyle/>
          <a:p>
            <a:r>
              <a:rPr lang="en-US" dirty="0"/>
              <a:t>Composite Attributes</a:t>
            </a:r>
            <a:endParaRPr lang="en-IN" dirty="0"/>
          </a:p>
        </p:txBody>
      </p:sp>
      <p:sp>
        <p:nvSpPr>
          <p:cNvPr id="3" name="Content Placeholder 2">
            <a:extLst>
              <a:ext uri="{FF2B5EF4-FFF2-40B4-BE49-F238E27FC236}">
                <a16:creationId xmlns:a16="http://schemas.microsoft.com/office/drawing/2014/main" xmlns="" id="{FDA245E3-BE3A-4E96-9F83-42261A9B4304}"/>
              </a:ext>
            </a:extLst>
          </p:cNvPr>
          <p:cNvSpPr>
            <a:spLocks noGrp="1"/>
          </p:cNvSpPr>
          <p:nvPr>
            <p:ph idx="1"/>
          </p:nvPr>
        </p:nvSpPr>
        <p:spPr/>
        <p:txBody>
          <a:bodyPr/>
          <a:lstStyle/>
          <a:p>
            <a:pPr algn="just"/>
            <a:r>
              <a:rPr lang="en-US" dirty="0"/>
              <a:t>Composite attributes are those attributes which are composed of many other simple attributes.</a:t>
            </a:r>
            <a:endParaRPr lang="en-IN" dirty="0"/>
          </a:p>
        </p:txBody>
      </p:sp>
      <p:pic>
        <p:nvPicPr>
          <p:cNvPr id="2050" name="Picture 2">
            <a:extLst>
              <a:ext uri="{FF2B5EF4-FFF2-40B4-BE49-F238E27FC236}">
                <a16:creationId xmlns:a16="http://schemas.microsoft.com/office/drawing/2014/main" xmlns="" id="{4A39BF2A-5E13-46BD-A13D-F6B891404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575490"/>
            <a:ext cx="58293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00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CAA0A-1E1F-476C-8790-C0FCB5C26295}"/>
              </a:ext>
            </a:extLst>
          </p:cNvPr>
          <p:cNvSpPr>
            <a:spLocks noGrp="1"/>
          </p:cNvSpPr>
          <p:nvPr>
            <p:ph type="title"/>
          </p:nvPr>
        </p:nvSpPr>
        <p:spPr/>
        <p:txBody>
          <a:bodyPr/>
          <a:lstStyle/>
          <a:p>
            <a:r>
              <a:rPr lang="en-US" dirty="0"/>
              <a:t>Single-Valued Attribute</a:t>
            </a:r>
            <a:endParaRPr lang="en-IN" dirty="0"/>
          </a:p>
        </p:txBody>
      </p:sp>
      <p:pic>
        <p:nvPicPr>
          <p:cNvPr id="3074" name="Picture 2">
            <a:extLst>
              <a:ext uri="{FF2B5EF4-FFF2-40B4-BE49-F238E27FC236}">
                <a16:creationId xmlns:a16="http://schemas.microsoft.com/office/drawing/2014/main" xmlns="" id="{69BC59DE-5835-4A25-8EED-F66D018C6A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25" y="2286794"/>
            <a:ext cx="4019550" cy="163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589C06E8-0918-495F-9D47-AA26B5708B70}"/>
              </a:ext>
            </a:extLst>
          </p:cNvPr>
          <p:cNvSpPr txBox="1"/>
          <p:nvPr/>
        </p:nvSpPr>
        <p:spPr>
          <a:xfrm>
            <a:off x="601670" y="1337021"/>
            <a:ext cx="8246070" cy="646331"/>
          </a:xfrm>
          <a:prstGeom prst="rect">
            <a:avLst/>
          </a:prstGeom>
          <a:noFill/>
        </p:spPr>
        <p:txBody>
          <a:bodyPr wrap="square">
            <a:spAutoFit/>
          </a:bodyPr>
          <a:lstStyle/>
          <a:p>
            <a:r>
              <a:rPr lang="en-US" b="0" i="0" dirty="0">
                <a:solidFill>
                  <a:srgbClr val="303030"/>
                </a:solidFill>
                <a:effectLst/>
                <a:latin typeface="Times New Roman" panose="02020603050405020304" pitchFamily="18" charset="0"/>
                <a:cs typeface="Times New Roman" panose="02020603050405020304" pitchFamily="18" charset="0"/>
              </a:rPr>
              <a:t>Single valued attributes are those attributes which can take only one value for a given entity from an entity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112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FFC64-535A-4C09-A313-9704B1120219}"/>
              </a:ext>
            </a:extLst>
          </p:cNvPr>
          <p:cNvSpPr>
            <a:spLocks noGrp="1"/>
          </p:cNvSpPr>
          <p:nvPr>
            <p:ph type="title"/>
          </p:nvPr>
        </p:nvSpPr>
        <p:spPr/>
        <p:txBody>
          <a:bodyPr/>
          <a:lstStyle/>
          <a:p>
            <a:r>
              <a:rPr lang="en-IN" dirty="0"/>
              <a:t>Multi Valued Attributes</a:t>
            </a:r>
          </a:p>
        </p:txBody>
      </p:sp>
      <p:sp>
        <p:nvSpPr>
          <p:cNvPr id="3" name="Content Placeholder 2">
            <a:extLst>
              <a:ext uri="{FF2B5EF4-FFF2-40B4-BE49-F238E27FC236}">
                <a16:creationId xmlns:a16="http://schemas.microsoft.com/office/drawing/2014/main" xmlns="" id="{878CE344-CBA0-4B92-84F7-EE8A5306D25E}"/>
              </a:ext>
            </a:extLst>
          </p:cNvPr>
          <p:cNvSpPr>
            <a:spLocks noGrp="1"/>
          </p:cNvSpPr>
          <p:nvPr>
            <p:ph idx="1"/>
          </p:nvPr>
        </p:nvSpPr>
        <p:spPr/>
        <p:txBody>
          <a:bodyPr/>
          <a:lstStyle/>
          <a:p>
            <a:pPr algn="just"/>
            <a:r>
              <a:rPr lang="en-US" dirty="0"/>
              <a:t>Multi valued attributes are those attributes which can take more than one value for a given entity from an entity set.</a:t>
            </a:r>
          </a:p>
          <a:p>
            <a:endParaRPr lang="en-US" dirty="0"/>
          </a:p>
          <a:p>
            <a:endParaRPr lang="en-IN" dirty="0"/>
          </a:p>
        </p:txBody>
      </p:sp>
      <p:pic>
        <p:nvPicPr>
          <p:cNvPr id="4099" name="Picture 3">
            <a:extLst>
              <a:ext uri="{FF2B5EF4-FFF2-40B4-BE49-F238E27FC236}">
                <a16:creationId xmlns:a16="http://schemas.microsoft.com/office/drawing/2014/main" xmlns="" id="{ED4D4BC8-F14E-4281-B9FB-F1E38C45E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2724455"/>
            <a:ext cx="42100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3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EA9FE6-EFF2-4FDE-A21A-C38986CF90E7}"/>
              </a:ext>
            </a:extLst>
          </p:cNvPr>
          <p:cNvSpPr>
            <a:spLocks noGrp="1"/>
          </p:cNvSpPr>
          <p:nvPr>
            <p:ph type="title"/>
          </p:nvPr>
        </p:nvSpPr>
        <p:spPr/>
        <p:txBody>
          <a:bodyPr/>
          <a:lstStyle/>
          <a:p>
            <a:r>
              <a:rPr lang="en-US" dirty="0"/>
              <a:t>Base/Store attribute</a:t>
            </a:r>
            <a:endParaRPr lang="en-IN" dirty="0"/>
          </a:p>
        </p:txBody>
      </p:sp>
      <p:sp>
        <p:nvSpPr>
          <p:cNvPr id="3" name="Content Placeholder 2">
            <a:extLst>
              <a:ext uri="{FF2B5EF4-FFF2-40B4-BE49-F238E27FC236}">
                <a16:creationId xmlns:a16="http://schemas.microsoft.com/office/drawing/2014/main" xmlns="" id="{FC4F8207-324E-40B9-AE6B-29312A0093A8}"/>
              </a:ext>
            </a:extLst>
          </p:cNvPr>
          <p:cNvSpPr>
            <a:spLocks noGrp="1"/>
          </p:cNvSpPr>
          <p:nvPr>
            <p:ph idx="1"/>
          </p:nvPr>
        </p:nvSpPr>
        <p:spPr/>
        <p:txBody>
          <a:bodyPr/>
          <a:lstStyle/>
          <a:p>
            <a:r>
              <a:rPr lang="en-US" dirty="0"/>
              <a:t>Stored attribute is an attribute which are physically stored in the database.</a:t>
            </a:r>
          </a:p>
          <a:p>
            <a:pPr algn="just"/>
            <a:r>
              <a:rPr lang="en-US" dirty="0"/>
              <a:t>Assume a table called as student. There are attributes such as </a:t>
            </a:r>
            <a:r>
              <a:rPr lang="en-US" dirty="0" err="1"/>
              <a:t>student_id</a:t>
            </a:r>
            <a:r>
              <a:rPr lang="en-US" dirty="0"/>
              <a:t>, name, </a:t>
            </a:r>
            <a:r>
              <a:rPr lang="en-US" dirty="0" err="1"/>
              <a:t>roll_no</a:t>
            </a:r>
            <a:r>
              <a:rPr lang="en-US" dirty="0"/>
              <a:t>, </a:t>
            </a:r>
            <a:r>
              <a:rPr lang="en-US" dirty="0" err="1"/>
              <a:t>course_Id</a:t>
            </a:r>
            <a:r>
              <a:rPr lang="en-US" dirty="0"/>
              <a:t>. We cannot derive value of these attribute using other attributes. So, these attributes are called as stored attribute.</a:t>
            </a:r>
            <a:endParaRPr lang="en-IN" dirty="0"/>
          </a:p>
        </p:txBody>
      </p:sp>
    </p:spTree>
    <p:extLst>
      <p:ext uri="{BB962C8B-B14F-4D97-AF65-F5344CB8AC3E}">
        <p14:creationId xmlns:p14="http://schemas.microsoft.com/office/powerpoint/2010/main" val="2785134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A0D2F-278C-4CCA-A52E-F1430B7510DF}"/>
              </a:ext>
            </a:extLst>
          </p:cNvPr>
          <p:cNvSpPr>
            <a:spLocks noGrp="1"/>
          </p:cNvSpPr>
          <p:nvPr>
            <p:ph type="title"/>
          </p:nvPr>
        </p:nvSpPr>
        <p:spPr/>
        <p:txBody>
          <a:bodyPr/>
          <a:lstStyle/>
          <a:p>
            <a:r>
              <a:rPr lang="en-IN" dirty="0"/>
              <a:t>Derived Attributes</a:t>
            </a:r>
          </a:p>
        </p:txBody>
      </p:sp>
      <p:sp>
        <p:nvSpPr>
          <p:cNvPr id="3" name="Content Placeholder 2">
            <a:extLst>
              <a:ext uri="{FF2B5EF4-FFF2-40B4-BE49-F238E27FC236}">
                <a16:creationId xmlns:a16="http://schemas.microsoft.com/office/drawing/2014/main" xmlns="" id="{46AA3C75-85D4-4CDC-AAA3-0A475D924E2A}"/>
              </a:ext>
            </a:extLst>
          </p:cNvPr>
          <p:cNvSpPr>
            <a:spLocks noGrp="1"/>
          </p:cNvSpPr>
          <p:nvPr>
            <p:ph idx="1"/>
          </p:nvPr>
        </p:nvSpPr>
        <p:spPr/>
        <p:txBody>
          <a:bodyPr/>
          <a:lstStyle/>
          <a:p>
            <a:pPr algn="just"/>
            <a:r>
              <a:rPr lang="en-US" dirty="0"/>
              <a:t>Derived attributes are those attributes which can be derived from other attribute(s).</a:t>
            </a:r>
          </a:p>
          <a:p>
            <a:pPr marL="0" indent="0" algn="just">
              <a:buNone/>
            </a:pPr>
            <a:endParaRPr lang="en-US" dirty="0"/>
          </a:p>
          <a:p>
            <a:pPr marL="0" indent="0" algn="just">
              <a:buNone/>
            </a:pPr>
            <a:endParaRPr lang="en-IN" dirty="0"/>
          </a:p>
        </p:txBody>
      </p:sp>
      <p:pic>
        <p:nvPicPr>
          <p:cNvPr id="5122" name="Picture 2">
            <a:extLst>
              <a:ext uri="{FF2B5EF4-FFF2-40B4-BE49-F238E27FC236}">
                <a16:creationId xmlns:a16="http://schemas.microsoft.com/office/drawing/2014/main" xmlns="" id="{F26A8CF5-3809-48B7-A7EF-D02C68ACC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950" y="2724455"/>
            <a:ext cx="36385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269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812D1-5993-4D9D-B8CA-154B295F0441}"/>
              </a:ext>
            </a:extLst>
          </p:cNvPr>
          <p:cNvSpPr>
            <a:spLocks noGrp="1"/>
          </p:cNvSpPr>
          <p:nvPr>
            <p:ph type="title"/>
          </p:nvPr>
        </p:nvSpPr>
        <p:spPr/>
        <p:txBody>
          <a:bodyPr/>
          <a:lstStyle/>
          <a:p>
            <a:r>
              <a:rPr lang="en-US" dirty="0"/>
              <a:t>Key attribute</a:t>
            </a:r>
            <a:endParaRPr lang="en-IN" dirty="0"/>
          </a:p>
        </p:txBody>
      </p:sp>
      <p:sp>
        <p:nvSpPr>
          <p:cNvPr id="3" name="Content Placeholder 2">
            <a:extLst>
              <a:ext uri="{FF2B5EF4-FFF2-40B4-BE49-F238E27FC236}">
                <a16:creationId xmlns:a16="http://schemas.microsoft.com/office/drawing/2014/main" xmlns="" id="{246A4581-9C76-45A9-8711-96DA59D1604C}"/>
              </a:ext>
            </a:extLst>
          </p:cNvPr>
          <p:cNvSpPr>
            <a:spLocks noGrp="1"/>
          </p:cNvSpPr>
          <p:nvPr>
            <p:ph idx="1"/>
          </p:nvPr>
        </p:nvSpPr>
        <p:spPr/>
        <p:txBody>
          <a:bodyPr/>
          <a:lstStyle/>
          <a:p>
            <a:pPr algn="just"/>
            <a:r>
              <a:rPr lang="en-US" dirty="0"/>
              <a:t>Key attributes are those attributes which can identify an entity uniquely in an entity set. Here, the attribute “</a:t>
            </a:r>
            <a:r>
              <a:rPr lang="en-US" dirty="0" err="1"/>
              <a:t>Roll_no</a:t>
            </a:r>
            <a:r>
              <a:rPr lang="en-US" dirty="0"/>
              <a:t>” is a key attribute as it can identify any student uniquely.</a:t>
            </a:r>
          </a:p>
          <a:p>
            <a:pPr marL="0" indent="0" algn="just">
              <a:buNone/>
            </a:pPr>
            <a:endParaRPr lang="en-US" dirty="0"/>
          </a:p>
          <a:p>
            <a:pPr marL="0" indent="0" algn="just">
              <a:buNone/>
            </a:pPr>
            <a:endParaRPr lang="en-IN" dirty="0"/>
          </a:p>
        </p:txBody>
      </p:sp>
      <p:pic>
        <p:nvPicPr>
          <p:cNvPr id="6146" name="Picture 2">
            <a:extLst>
              <a:ext uri="{FF2B5EF4-FFF2-40B4-BE49-F238E27FC236}">
                <a16:creationId xmlns:a16="http://schemas.microsoft.com/office/drawing/2014/main" xmlns="" id="{6FC140A0-8A60-4738-8939-3ABC820F4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3335275"/>
            <a:ext cx="38290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0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xmlns="" id="{98DBEFA7-6B8C-43EA-974B-3CF35B68694F}"/>
              </a:ext>
            </a:extLst>
          </p:cNvPr>
          <p:cNvSpPr>
            <a:spLocks noGrp="1"/>
          </p:cNvSpPr>
          <p:nvPr>
            <p:ph idx="1"/>
          </p:nvPr>
        </p:nvSpPr>
        <p:spPr/>
        <p:txBody>
          <a:bodyPr>
            <a:normAutofit fontScale="85000" lnSpcReduction="20000"/>
          </a:bodyPr>
          <a:lstStyle/>
          <a:p>
            <a:pPr algn="just"/>
            <a:r>
              <a:rPr lang="en-US"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dirty="0"/>
          </a:p>
          <a:p>
            <a:r>
              <a:rPr lang="en-US" dirty="0"/>
              <a:t>A relationship represent an association between two or more entities. </a:t>
            </a:r>
            <a:endParaRPr lang="en-IN" dirty="0"/>
          </a:p>
        </p:txBody>
      </p:sp>
    </p:spTree>
    <p:extLst>
      <p:ext uri="{BB962C8B-B14F-4D97-AF65-F5344CB8AC3E}">
        <p14:creationId xmlns:p14="http://schemas.microsoft.com/office/powerpoint/2010/main" val="1413243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xmlns="" id="{98DBEFA7-6B8C-43EA-974B-3CF35B68694F}"/>
              </a:ext>
            </a:extLst>
          </p:cNvPr>
          <p:cNvSpPr>
            <a:spLocks noGrp="1"/>
          </p:cNvSpPr>
          <p:nvPr>
            <p:ph idx="1"/>
          </p:nvPr>
        </p:nvSpPr>
        <p:spPr/>
        <p:txBody>
          <a:bodyPr>
            <a:normAutofit fontScale="62500" lnSpcReduction="20000"/>
          </a:bodyPr>
          <a:lstStyle/>
          <a:p>
            <a:pPr algn="just"/>
            <a:r>
              <a:rPr lang="en-US"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dirty="0"/>
          </a:p>
          <a:p>
            <a:pPr algn="just"/>
            <a:r>
              <a:rPr lang="en-US" dirty="0"/>
              <a:t>A relationship represent an association between two or more entities. Any association between two entity types is called a relationship. Entities take part in the relationship. It is represented by a diamond shape.</a:t>
            </a:r>
          </a:p>
          <a:p>
            <a:pPr algn="just"/>
            <a:endParaRPr lang="en-US" dirty="0"/>
          </a:p>
          <a:p>
            <a:pPr algn="just"/>
            <a:r>
              <a:rPr lang="en-US" dirty="0"/>
              <a:t>For example, A teacher teaches students. Here, "teaches" is a relationship and this is the relationship between a Teacher entity and a Student entity.</a:t>
            </a:r>
            <a:endParaRPr lang="en-IN" dirty="0"/>
          </a:p>
        </p:txBody>
      </p:sp>
    </p:spTree>
    <p:extLst>
      <p:ext uri="{BB962C8B-B14F-4D97-AF65-F5344CB8AC3E}">
        <p14:creationId xmlns:p14="http://schemas.microsoft.com/office/powerpoint/2010/main" val="2052097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DDB1E-F392-4F06-B7AE-E5092F75FE0C}"/>
              </a:ext>
            </a:extLst>
          </p:cNvPr>
          <p:cNvSpPr>
            <a:spLocks noGrp="1"/>
          </p:cNvSpPr>
          <p:nvPr>
            <p:ph type="title"/>
          </p:nvPr>
        </p:nvSpPr>
        <p:spPr/>
        <p:txBody>
          <a:bodyPr/>
          <a:lstStyle/>
          <a:p>
            <a:r>
              <a:rPr lang="en-US" dirty="0"/>
              <a:t>Relationship	</a:t>
            </a:r>
            <a:endParaRPr lang="en-IN" dirty="0"/>
          </a:p>
        </p:txBody>
      </p:sp>
      <p:sp>
        <p:nvSpPr>
          <p:cNvPr id="3" name="Content Placeholder 2">
            <a:extLst>
              <a:ext uri="{FF2B5EF4-FFF2-40B4-BE49-F238E27FC236}">
                <a16:creationId xmlns:a16="http://schemas.microsoft.com/office/drawing/2014/main" xmlns="" id="{98DBEFA7-6B8C-43EA-974B-3CF35B68694F}"/>
              </a:ext>
            </a:extLst>
          </p:cNvPr>
          <p:cNvSpPr>
            <a:spLocks noGrp="1"/>
          </p:cNvSpPr>
          <p:nvPr>
            <p:ph idx="1"/>
          </p:nvPr>
        </p:nvSpPr>
        <p:spPr>
          <a:xfrm>
            <a:off x="448966" y="1350110"/>
            <a:ext cx="4886559" cy="3512213"/>
          </a:xfrm>
        </p:spPr>
        <p:txBody>
          <a:bodyPr>
            <a:normAutofit fontScale="62500" lnSpcReduction="20000"/>
          </a:bodyPr>
          <a:lstStyle/>
          <a:p>
            <a:pPr algn="just"/>
            <a:r>
              <a:rPr lang="en-US" sz="2200" dirty="0"/>
              <a:t>We are related to things around us in some or the other way. We are related to our family, friends, etc. and these relationships are of different kinds. For example, you and your father are related. There is a parent-child relationship between you. You have only one father but he may have many children. You and your siblings are related. You and your teacher are related. The teacher teaches you as well as many other students. You also study from different teachers.</a:t>
            </a:r>
          </a:p>
          <a:p>
            <a:endParaRPr lang="en-US" sz="2200" dirty="0"/>
          </a:p>
          <a:p>
            <a:pPr algn="just"/>
            <a:r>
              <a:rPr lang="en-US" sz="2200" dirty="0"/>
              <a:t>A relationship represent an association between two or more entities. Any association between two entity types is called a relationship. Entities take part in the relationship. It is represented by a diamond shape.</a:t>
            </a:r>
          </a:p>
          <a:p>
            <a:pPr algn="just"/>
            <a:endParaRPr lang="en-US" sz="2200" dirty="0"/>
          </a:p>
          <a:p>
            <a:pPr algn="just"/>
            <a:r>
              <a:rPr lang="en-US" sz="2200" dirty="0"/>
              <a:t>For example, A teacher teaches students. Here, "teach/teaches" is a relationship and this is the relationship between a Teacher entity and a Student entity.</a:t>
            </a:r>
          </a:p>
          <a:p>
            <a:pPr algn="just"/>
            <a:endParaRPr lang="en-US" dirty="0"/>
          </a:p>
          <a:p>
            <a:pPr algn="just"/>
            <a:endParaRPr lang="en-US" dirty="0"/>
          </a:p>
          <a:p>
            <a:pPr algn="just"/>
            <a:endParaRPr lang="en-IN" dirty="0"/>
          </a:p>
        </p:txBody>
      </p:sp>
      <p:pic>
        <p:nvPicPr>
          <p:cNvPr id="7170" name="Picture 2">
            <a:extLst>
              <a:ext uri="{FF2B5EF4-FFF2-40B4-BE49-F238E27FC236}">
                <a16:creationId xmlns:a16="http://schemas.microsoft.com/office/drawing/2014/main" xmlns="" id="{78E804F1-3643-4300-B646-AF832A1E7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230" y="1808225"/>
            <a:ext cx="3480354" cy="6241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D603A585-9B36-400B-8173-DDC8CD95E074}"/>
              </a:ext>
            </a:extLst>
          </p:cNvPr>
          <p:cNvPicPr>
            <a:picLocks noChangeAspect="1"/>
          </p:cNvPicPr>
          <p:nvPr/>
        </p:nvPicPr>
        <p:blipFill>
          <a:blip r:embed="rId3"/>
          <a:stretch>
            <a:fillRect/>
          </a:stretch>
        </p:blipFill>
        <p:spPr>
          <a:xfrm>
            <a:off x="5373404" y="3029864"/>
            <a:ext cx="3770596" cy="1840955"/>
          </a:xfrm>
          <a:prstGeom prst="rect">
            <a:avLst/>
          </a:prstGeom>
        </p:spPr>
      </p:pic>
    </p:spTree>
    <p:extLst>
      <p:ext uri="{BB962C8B-B14F-4D97-AF65-F5344CB8AC3E}">
        <p14:creationId xmlns:p14="http://schemas.microsoft.com/office/powerpoint/2010/main" val="2051744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8D9F3-7429-4A9F-A7CA-650576BD4CF0}"/>
              </a:ext>
            </a:extLst>
          </p:cNvPr>
          <p:cNvSpPr>
            <a:spLocks noGrp="1"/>
          </p:cNvSpPr>
          <p:nvPr>
            <p:ph type="title"/>
          </p:nvPr>
        </p:nvSpPr>
        <p:spPr/>
        <p:txBody>
          <a:bodyPr/>
          <a:lstStyle/>
          <a:p>
            <a:r>
              <a:rPr lang="en-US" dirty="0"/>
              <a:t>Relationship</a:t>
            </a:r>
            <a:endParaRPr lang="en-IN" dirty="0"/>
          </a:p>
        </p:txBody>
      </p:sp>
      <p:pic>
        <p:nvPicPr>
          <p:cNvPr id="11" name="Content Placeholder 10">
            <a:extLst>
              <a:ext uri="{FF2B5EF4-FFF2-40B4-BE49-F238E27FC236}">
                <a16:creationId xmlns:a16="http://schemas.microsoft.com/office/drawing/2014/main" xmlns="" id="{79AA6B85-F519-4106-92F8-0978E032587E}"/>
              </a:ext>
            </a:extLst>
          </p:cNvPr>
          <p:cNvPicPr>
            <a:picLocks noGrp="1" noChangeAspect="1"/>
          </p:cNvPicPr>
          <p:nvPr>
            <p:ph idx="1"/>
          </p:nvPr>
        </p:nvPicPr>
        <p:blipFill>
          <a:blip r:embed="rId2"/>
          <a:stretch>
            <a:fillRect/>
          </a:stretch>
        </p:blipFill>
        <p:spPr>
          <a:xfrm>
            <a:off x="895080" y="1349375"/>
            <a:ext cx="7353841" cy="3513138"/>
          </a:xfrm>
        </p:spPr>
      </p:pic>
    </p:spTree>
    <p:extLst>
      <p:ext uri="{BB962C8B-B14F-4D97-AF65-F5344CB8AC3E}">
        <p14:creationId xmlns:p14="http://schemas.microsoft.com/office/powerpoint/2010/main" val="169934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ER Data </a:t>
            </a:r>
            <a:r>
              <a:rPr lang="en-US" dirty="0">
                <a:latin typeface="Times New Roman" panose="02020603050405020304" pitchFamily="18" charset="0"/>
                <a:cs typeface="Times New Roman" panose="02020603050405020304" pitchFamily="18" charset="0"/>
              </a:rPr>
              <a:t>Model</a:t>
            </a:r>
          </a:p>
          <a:p>
            <a:pPr marL="0" indent="0">
              <a:buNone/>
            </a:pPr>
            <a:endParaRPr lang="en-US" dirty="0"/>
          </a:p>
          <a:p>
            <a:pPr mar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8D9F3-7429-4A9F-A7CA-650576BD4CF0}"/>
              </a:ext>
            </a:extLst>
          </p:cNvPr>
          <p:cNvSpPr>
            <a:spLocks noGrp="1"/>
          </p:cNvSpPr>
          <p:nvPr>
            <p:ph type="title"/>
          </p:nvPr>
        </p:nvSpPr>
        <p:spPr/>
        <p:txBody>
          <a:bodyPr/>
          <a:lstStyle/>
          <a:p>
            <a:r>
              <a:rPr lang="en-US" dirty="0"/>
              <a:t>Degree of Relationship</a:t>
            </a:r>
            <a:endParaRPr lang="en-IN" dirty="0"/>
          </a:p>
        </p:txBody>
      </p:sp>
      <p:sp>
        <p:nvSpPr>
          <p:cNvPr id="4" name="Content Placeholder 3">
            <a:extLst>
              <a:ext uri="{FF2B5EF4-FFF2-40B4-BE49-F238E27FC236}">
                <a16:creationId xmlns:a16="http://schemas.microsoft.com/office/drawing/2014/main" xmlns="" id="{A2689979-5ED9-4CB4-8D1D-13026C252A78}"/>
              </a:ext>
            </a:extLst>
          </p:cNvPr>
          <p:cNvSpPr>
            <a:spLocks noGrp="1"/>
          </p:cNvSpPr>
          <p:nvPr>
            <p:ph idx="1"/>
          </p:nvPr>
        </p:nvSpPr>
        <p:spPr>
          <a:xfrm>
            <a:off x="448966" y="1350110"/>
            <a:ext cx="4733854" cy="3512213"/>
          </a:xfrm>
        </p:spPr>
        <p:txBody>
          <a:bodyPr>
            <a:normAutofit fontScale="92500" lnSpcReduction="10000"/>
          </a:bodyPr>
          <a:lstStyle/>
          <a:p>
            <a:pPr algn="just"/>
            <a:r>
              <a:rPr lang="en-US" dirty="0"/>
              <a:t>The degree of a relationship is the number of entities associated with the relationship. The n-array relationship is the general form for degree n.</a:t>
            </a:r>
            <a:r>
              <a:rPr lang="en-IN" dirty="0"/>
              <a:t> Special cases are the binary and ternary where the degree is 2 and 3 respectively.</a:t>
            </a:r>
            <a:endParaRPr lang="en-US" dirty="0"/>
          </a:p>
        </p:txBody>
      </p:sp>
      <p:pic>
        <p:nvPicPr>
          <p:cNvPr id="6" name="Picture 5">
            <a:extLst>
              <a:ext uri="{FF2B5EF4-FFF2-40B4-BE49-F238E27FC236}">
                <a16:creationId xmlns:a16="http://schemas.microsoft.com/office/drawing/2014/main" xmlns="" id="{9CBF5D43-4516-40E5-A0DB-FE3FB2605136}"/>
              </a:ext>
            </a:extLst>
          </p:cNvPr>
          <p:cNvPicPr>
            <a:picLocks noChangeAspect="1"/>
          </p:cNvPicPr>
          <p:nvPr/>
        </p:nvPicPr>
        <p:blipFill>
          <a:blip r:embed="rId2"/>
          <a:stretch>
            <a:fillRect/>
          </a:stretch>
        </p:blipFill>
        <p:spPr>
          <a:xfrm>
            <a:off x="5324168" y="1808224"/>
            <a:ext cx="3676278" cy="2749727"/>
          </a:xfrm>
          <a:prstGeom prst="rect">
            <a:avLst/>
          </a:prstGeom>
        </p:spPr>
      </p:pic>
      <p:sp>
        <p:nvSpPr>
          <p:cNvPr id="7" name="Rectangle 6">
            <a:extLst>
              <a:ext uri="{FF2B5EF4-FFF2-40B4-BE49-F238E27FC236}">
                <a16:creationId xmlns:a16="http://schemas.microsoft.com/office/drawing/2014/main" xmlns="" id="{47E46C16-2926-4CDC-8255-52D8C74BB76C}"/>
              </a:ext>
            </a:extLst>
          </p:cNvPr>
          <p:cNvSpPr/>
          <p:nvPr/>
        </p:nvSpPr>
        <p:spPr>
          <a:xfrm>
            <a:off x="5488230"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Unary Relationship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8D9F3-7429-4A9F-A7CA-650576BD4CF0}"/>
              </a:ext>
            </a:extLst>
          </p:cNvPr>
          <p:cNvSpPr>
            <a:spLocks noGrp="1"/>
          </p:cNvSpPr>
          <p:nvPr>
            <p:ph type="title"/>
          </p:nvPr>
        </p:nvSpPr>
        <p:spPr/>
        <p:txBody>
          <a:bodyPr/>
          <a:lstStyle/>
          <a:p>
            <a:r>
              <a:rPr lang="en-US" dirty="0"/>
              <a:t>Degree of Relationship</a:t>
            </a:r>
            <a:endParaRPr lang="en-IN" dirty="0"/>
          </a:p>
        </p:txBody>
      </p:sp>
      <p:sp>
        <p:nvSpPr>
          <p:cNvPr id="7" name="Rectangle 6">
            <a:extLst>
              <a:ext uri="{FF2B5EF4-FFF2-40B4-BE49-F238E27FC236}">
                <a16:creationId xmlns:a16="http://schemas.microsoft.com/office/drawing/2014/main" xmlns="" id="{47E46C16-2926-4CDC-8255-52D8C74BB76C}"/>
              </a:ext>
            </a:extLst>
          </p:cNvPr>
          <p:cNvSpPr/>
          <p:nvPr/>
        </p:nvSpPr>
        <p:spPr>
          <a:xfrm>
            <a:off x="5488230"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Ternary Relationship</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014F0B6-6D2D-47D0-827F-612CDC8C4DAE}"/>
              </a:ext>
            </a:extLst>
          </p:cNvPr>
          <p:cNvSpPr/>
          <p:nvPr/>
        </p:nvSpPr>
        <p:spPr>
          <a:xfrm>
            <a:off x="754375" y="1273758"/>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Binary Relationship</a:t>
            </a:r>
            <a:endParaRPr lang="en-IN" dirty="0">
              <a:latin typeface="Times New Roman" panose="02020603050405020304" pitchFamily="18" charset="0"/>
              <a:cs typeface="Times New Roman" panose="02020603050405020304" pitchFamily="18" charset="0"/>
            </a:endParaRPr>
          </a:p>
        </p:txBody>
      </p:sp>
      <p:pic>
        <p:nvPicPr>
          <p:cNvPr id="11" name="Content Placeholder 4">
            <a:extLst>
              <a:ext uri="{FF2B5EF4-FFF2-40B4-BE49-F238E27FC236}">
                <a16:creationId xmlns:a16="http://schemas.microsoft.com/office/drawing/2014/main" xmlns="" id="{5136EC45-2D83-4682-AD53-86B07B71BE0C}"/>
              </a:ext>
            </a:extLst>
          </p:cNvPr>
          <p:cNvPicPr>
            <a:picLocks noGrp="1" noChangeAspect="1"/>
          </p:cNvPicPr>
          <p:nvPr>
            <p:ph idx="1"/>
          </p:nvPr>
        </p:nvPicPr>
        <p:blipFill>
          <a:blip r:embed="rId2"/>
          <a:stretch>
            <a:fillRect/>
          </a:stretch>
        </p:blipFill>
        <p:spPr>
          <a:xfrm>
            <a:off x="5163888" y="1808225"/>
            <a:ext cx="3836558" cy="2552700"/>
          </a:xfrm>
        </p:spPr>
      </p:pic>
      <p:pic>
        <p:nvPicPr>
          <p:cNvPr id="12" name="Picture 2">
            <a:extLst>
              <a:ext uri="{FF2B5EF4-FFF2-40B4-BE49-F238E27FC236}">
                <a16:creationId xmlns:a16="http://schemas.microsoft.com/office/drawing/2014/main" xmlns="" id="{7A645928-0BD1-4790-A004-2637C52E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37" y="2113635"/>
            <a:ext cx="3480354" cy="62419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xmlns="" id="{13A73B7A-DAC7-4B53-B690-EB30058F54A9}"/>
              </a:ext>
            </a:extLst>
          </p:cNvPr>
          <p:cNvSpPr/>
          <p:nvPr/>
        </p:nvSpPr>
        <p:spPr>
          <a:xfrm>
            <a:off x="754375" y="2815779"/>
            <a:ext cx="3512216" cy="45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Quaternary Relationship</a:t>
            </a: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47049CEE-E32E-4C7F-9CC0-204274463F37}"/>
              </a:ext>
            </a:extLst>
          </p:cNvPr>
          <p:cNvPicPr>
            <a:picLocks noChangeAspect="1"/>
          </p:cNvPicPr>
          <p:nvPr/>
        </p:nvPicPr>
        <p:blipFill>
          <a:blip r:embed="rId4"/>
          <a:stretch>
            <a:fillRect/>
          </a:stretch>
        </p:blipFill>
        <p:spPr>
          <a:xfrm>
            <a:off x="525318" y="3335274"/>
            <a:ext cx="3970330" cy="1679755"/>
          </a:xfrm>
          <a:prstGeom prst="rect">
            <a:avLst/>
          </a:prstGeom>
        </p:spPr>
      </p:pic>
    </p:spTree>
    <p:extLst>
      <p:ext uri="{BB962C8B-B14F-4D97-AF65-F5344CB8AC3E}">
        <p14:creationId xmlns:p14="http://schemas.microsoft.com/office/powerpoint/2010/main" val="294525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6DAADA-D784-429F-AF49-721DEAC3030F}"/>
              </a:ext>
            </a:extLst>
          </p:cNvPr>
          <p:cNvSpPr>
            <a:spLocks noGrp="1"/>
          </p:cNvSpPr>
          <p:nvPr>
            <p:ph type="title"/>
          </p:nvPr>
        </p:nvSpPr>
        <p:spPr/>
        <p:txBody>
          <a:bodyPr/>
          <a:lstStyle/>
          <a:p>
            <a:r>
              <a:rPr lang="en-US" dirty="0"/>
              <a:t>Direction, Type and Existence</a:t>
            </a:r>
            <a:endParaRPr lang="en-IN" dirty="0"/>
          </a:p>
        </p:txBody>
      </p:sp>
      <p:sp>
        <p:nvSpPr>
          <p:cNvPr id="3" name="Content Placeholder 2">
            <a:extLst>
              <a:ext uri="{FF2B5EF4-FFF2-40B4-BE49-F238E27FC236}">
                <a16:creationId xmlns:a16="http://schemas.microsoft.com/office/drawing/2014/main" xmlns="" id="{C8581672-9E23-4DE0-A251-62ACD0C126DF}"/>
              </a:ext>
            </a:extLst>
          </p:cNvPr>
          <p:cNvSpPr>
            <a:spLocks noGrp="1"/>
          </p:cNvSpPr>
          <p:nvPr>
            <p:ph idx="1"/>
          </p:nvPr>
        </p:nvSpPr>
        <p:spPr/>
        <p:txBody>
          <a:bodyPr>
            <a:normAutofit fontScale="85000" lnSpcReduction="20000"/>
          </a:bodyPr>
          <a:lstStyle/>
          <a:p>
            <a:pPr algn="just"/>
            <a:r>
              <a:rPr lang="en-US" b="1" dirty="0"/>
              <a:t>Direction: </a:t>
            </a:r>
            <a:r>
              <a:rPr lang="en-US" dirty="0"/>
              <a:t>The direction of a relationship indicates the originating entity of a binary relationship. </a:t>
            </a:r>
            <a:r>
              <a:rPr lang="en-US" dirty="0" smtClean="0"/>
              <a:t>The </a:t>
            </a:r>
            <a:r>
              <a:rPr lang="en-US" dirty="0"/>
              <a:t>entity from which a relationship originates is the parent entity. The entity where the relationship terminates is the child entity.</a:t>
            </a:r>
            <a:r>
              <a:rPr lang="en-IN" dirty="0"/>
              <a:t> The direction of a relationship is determined by its connectivity.</a:t>
            </a:r>
          </a:p>
          <a:p>
            <a:pPr algn="just"/>
            <a:r>
              <a:rPr lang="en-IN" b="1" dirty="0"/>
              <a:t>Type: </a:t>
            </a:r>
            <a:r>
              <a:rPr lang="en-IN" dirty="0"/>
              <a:t>An identifying relationship is one in which one of the child entity is also a dependent entity. A non-identifying relationship is one in which both entities are independent.</a:t>
            </a:r>
          </a:p>
          <a:p>
            <a:pPr algn="just"/>
            <a:r>
              <a:rPr lang="en-IN" b="1" dirty="0"/>
              <a:t>Existence: </a:t>
            </a:r>
            <a:r>
              <a:rPr lang="en-IN" dirty="0"/>
              <a:t>Existence denotes whether the existence of an entity instance is dependent upon the existence of another related entity instance. It is either mandatory or optional. </a:t>
            </a:r>
          </a:p>
          <a:p>
            <a:pPr algn="just"/>
            <a:endParaRPr lang="en-US" dirty="0"/>
          </a:p>
        </p:txBody>
      </p:sp>
    </p:spTree>
    <p:extLst>
      <p:ext uri="{BB962C8B-B14F-4D97-AF65-F5344CB8AC3E}">
        <p14:creationId xmlns:p14="http://schemas.microsoft.com/office/powerpoint/2010/main" val="796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0C6A5-97C6-4EBB-990A-95EFCD7EFC5B}"/>
              </a:ext>
            </a:extLst>
          </p:cNvPr>
          <p:cNvSpPr>
            <a:spLocks noGrp="1"/>
          </p:cNvSpPr>
          <p:nvPr>
            <p:ph type="title"/>
          </p:nvPr>
        </p:nvSpPr>
        <p:spPr/>
        <p:txBody>
          <a:bodyPr>
            <a:normAutofit fontScale="90000"/>
          </a:bodyPr>
          <a:lstStyle/>
          <a:p>
            <a:r>
              <a:rPr lang="en-US" dirty="0"/>
              <a:t>Types of relationships/ Mapping Cardinalities</a:t>
            </a:r>
            <a:endParaRPr lang="en-IN" dirty="0"/>
          </a:p>
        </p:txBody>
      </p:sp>
      <p:sp>
        <p:nvSpPr>
          <p:cNvPr id="3" name="Content Placeholder 2">
            <a:extLst>
              <a:ext uri="{FF2B5EF4-FFF2-40B4-BE49-F238E27FC236}">
                <a16:creationId xmlns:a16="http://schemas.microsoft.com/office/drawing/2014/main" xmlns="" id="{531051D8-A694-4530-BB1B-53487DA2E93C}"/>
              </a:ext>
            </a:extLst>
          </p:cNvPr>
          <p:cNvSpPr>
            <a:spLocks noGrp="1"/>
          </p:cNvSpPr>
          <p:nvPr>
            <p:ph idx="1"/>
          </p:nvPr>
        </p:nvSpPr>
        <p:spPr>
          <a:xfrm>
            <a:off x="448966" y="1350111"/>
            <a:ext cx="2748689" cy="2137870"/>
          </a:xfrm>
        </p:spPr>
        <p:txBody>
          <a:bodyPr/>
          <a:lstStyle/>
          <a:p>
            <a:r>
              <a:rPr lang="en-US" dirty="0"/>
              <a:t>One to one </a:t>
            </a:r>
          </a:p>
          <a:p>
            <a:r>
              <a:rPr lang="en-US" dirty="0"/>
              <a:t>One to many</a:t>
            </a:r>
          </a:p>
          <a:p>
            <a:r>
              <a:rPr lang="en-US" dirty="0"/>
              <a:t>Many to one</a:t>
            </a:r>
          </a:p>
          <a:p>
            <a:r>
              <a:rPr lang="en-US" dirty="0"/>
              <a:t>Many to many</a:t>
            </a:r>
            <a:endParaRPr lang="en-IN" dirty="0"/>
          </a:p>
        </p:txBody>
      </p:sp>
      <p:pic>
        <p:nvPicPr>
          <p:cNvPr id="5" name="Picture 4">
            <a:extLst>
              <a:ext uri="{FF2B5EF4-FFF2-40B4-BE49-F238E27FC236}">
                <a16:creationId xmlns:a16="http://schemas.microsoft.com/office/drawing/2014/main" xmlns="" id="{BEECDEB8-4E39-42AA-81EE-8D3A849BC845}"/>
              </a:ext>
            </a:extLst>
          </p:cNvPr>
          <p:cNvPicPr>
            <a:picLocks noChangeAspect="1"/>
          </p:cNvPicPr>
          <p:nvPr/>
        </p:nvPicPr>
        <p:blipFill>
          <a:blip r:embed="rId2"/>
          <a:stretch>
            <a:fillRect/>
          </a:stretch>
        </p:blipFill>
        <p:spPr>
          <a:xfrm>
            <a:off x="3814283" y="933026"/>
            <a:ext cx="5256697" cy="998284"/>
          </a:xfrm>
          <a:prstGeom prst="rect">
            <a:avLst/>
          </a:prstGeom>
        </p:spPr>
      </p:pic>
      <p:sp>
        <p:nvSpPr>
          <p:cNvPr id="6" name="Rectangle 5">
            <a:extLst>
              <a:ext uri="{FF2B5EF4-FFF2-40B4-BE49-F238E27FC236}">
                <a16:creationId xmlns:a16="http://schemas.microsoft.com/office/drawing/2014/main" xmlns="" id="{05EA6031-81B1-4CC5-8BCD-0FF166491BBA}"/>
              </a:ext>
            </a:extLst>
          </p:cNvPr>
          <p:cNvSpPr/>
          <p:nvPr/>
        </p:nvSpPr>
        <p:spPr>
          <a:xfrm>
            <a:off x="3842179" y="2113958"/>
            <a:ext cx="1374345"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University</a:t>
            </a:r>
            <a:endParaRPr lang="en-IN" dirty="0">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xmlns="" id="{954D6251-7C2D-4801-B181-AD1C131449A8}"/>
              </a:ext>
            </a:extLst>
          </p:cNvPr>
          <p:cNvSpPr/>
          <p:nvPr/>
        </p:nvSpPr>
        <p:spPr>
          <a:xfrm>
            <a:off x="5857316" y="2006283"/>
            <a:ext cx="1068935" cy="78611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has</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366E4B35-3D99-45EE-BB74-67C80AC5C5DF}"/>
              </a:ext>
            </a:extLst>
          </p:cNvPr>
          <p:cNvSpPr/>
          <p:nvPr/>
        </p:nvSpPr>
        <p:spPr>
          <a:xfrm>
            <a:off x="7567043" y="2068378"/>
            <a:ext cx="1278828"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College</a:t>
            </a: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xmlns="" id="{4DA2C770-E392-43C4-885E-F0988A6EAD4E}"/>
              </a:ext>
            </a:extLst>
          </p:cNvPr>
          <p:cNvCxnSpPr>
            <a:stCxn id="6" idx="3"/>
          </p:cNvCxnSpPr>
          <p:nvPr/>
        </p:nvCxnSpPr>
        <p:spPr>
          <a:xfrm>
            <a:off x="5216524" y="2419368"/>
            <a:ext cx="642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FF0AA4A-ECAB-4A17-B4DA-537DE41E7812}"/>
              </a:ext>
            </a:extLst>
          </p:cNvPr>
          <p:cNvCxnSpPr/>
          <p:nvPr/>
        </p:nvCxnSpPr>
        <p:spPr>
          <a:xfrm>
            <a:off x="6926251" y="2399342"/>
            <a:ext cx="642659"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xmlns="" id="{677646B7-D0B2-4A7F-A3AE-C651948C6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244" y="2929470"/>
            <a:ext cx="4798583" cy="9912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xmlns="" id="{52D76D2D-A015-4BD5-932B-32AECD3211DD}"/>
              </a:ext>
            </a:extLst>
          </p:cNvPr>
          <p:cNvPicPr>
            <a:picLocks noChangeAspect="1"/>
          </p:cNvPicPr>
          <p:nvPr/>
        </p:nvPicPr>
        <p:blipFill>
          <a:blip r:embed="rId4"/>
          <a:stretch>
            <a:fillRect/>
          </a:stretch>
        </p:blipFill>
        <p:spPr>
          <a:xfrm>
            <a:off x="3915082" y="4045343"/>
            <a:ext cx="4827503" cy="896308"/>
          </a:xfrm>
          <a:prstGeom prst="rect">
            <a:avLst/>
          </a:prstGeom>
        </p:spPr>
      </p:pic>
      <p:sp>
        <p:nvSpPr>
          <p:cNvPr id="4" name="TextBox 3"/>
          <p:cNvSpPr txBox="1"/>
          <p:nvPr/>
        </p:nvSpPr>
        <p:spPr>
          <a:xfrm>
            <a:off x="5290273" y="2091082"/>
            <a:ext cx="196287" cy="369332"/>
          </a:xfrm>
          <a:prstGeom prst="rect">
            <a:avLst/>
          </a:prstGeom>
          <a:noFill/>
        </p:spPr>
        <p:txBody>
          <a:bodyPr wrap="square" rtlCol="0">
            <a:spAutoFit/>
          </a:bodyPr>
          <a:lstStyle/>
          <a:p>
            <a:r>
              <a:rPr lang="en-US" dirty="0" smtClean="0"/>
              <a:t>1</a:t>
            </a:r>
            <a:endParaRPr lang="en-IN" dirty="0"/>
          </a:p>
        </p:txBody>
      </p:sp>
      <p:sp>
        <p:nvSpPr>
          <p:cNvPr id="14" name="TextBox 13"/>
          <p:cNvSpPr txBox="1"/>
          <p:nvPr/>
        </p:nvSpPr>
        <p:spPr>
          <a:xfrm>
            <a:off x="7148503" y="2068378"/>
            <a:ext cx="196287" cy="369332"/>
          </a:xfrm>
          <a:prstGeom prst="rect">
            <a:avLst/>
          </a:prstGeom>
          <a:noFill/>
        </p:spPr>
        <p:txBody>
          <a:bodyPr wrap="square" rtlCol="0">
            <a:spAutoFit/>
          </a:bodyPr>
          <a:lstStyle/>
          <a:p>
            <a:r>
              <a:rPr lang="en-US" dirty="0" smtClean="0"/>
              <a:t>m</a:t>
            </a:r>
            <a:endParaRPr lang="en-IN" dirty="0"/>
          </a:p>
        </p:txBody>
      </p:sp>
    </p:spTree>
    <p:extLst>
      <p:ext uri="{BB962C8B-B14F-4D97-AF65-F5344CB8AC3E}">
        <p14:creationId xmlns:p14="http://schemas.microsoft.com/office/powerpoint/2010/main" val="4323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194"/>
                                        </p:tgtEl>
                                        <p:attrNameLst>
                                          <p:attrName>style.visibility</p:attrName>
                                        </p:attrNameLst>
                                      </p:cBhvr>
                                      <p:to>
                                        <p:strVal val="visible"/>
                                      </p:to>
                                    </p:set>
                                    <p:animEffect transition="in" filter="fade">
                                      <p:cBhvr>
                                        <p:cTn id="35" dur="1000"/>
                                        <p:tgtEl>
                                          <p:spTgt spid="8194"/>
                                        </p:tgtEl>
                                      </p:cBhvr>
                                    </p:animEffect>
                                    <p:anim calcmode="lin" valueType="num">
                                      <p:cBhvr>
                                        <p:cTn id="36" dur="1000" fill="hold"/>
                                        <p:tgtEl>
                                          <p:spTgt spid="8194"/>
                                        </p:tgtEl>
                                        <p:attrNameLst>
                                          <p:attrName>ppt_x</p:attrName>
                                        </p:attrNameLst>
                                      </p:cBhvr>
                                      <p:tavLst>
                                        <p:tav tm="0">
                                          <p:val>
                                            <p:strVal val="#ppt_x"/>
                                          </p:val>
                                        </p:tav>
                                        <p:tav tm="100000">
                                          <p:val>
                                            <p:strVal val="#ppt_x"/>
                                          </p:val>
                                        </p:tav>
                                      </p:tavLst>
                                    </p:anim>
                                    <p:anim calcmode="lin" valueType="num">
                                      <p:cBhvr>
                                        <p:cTn id="37"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3344E-512C-4A06-BE37-E40FEAEA62B9}"/>
              </a:ext>
            </a:extLst>
          </p:cNvPr>
          <p:cNvSpPr>
            <a:spLocks noGrp="1"/>
          </p:cNvSpPr>
          <p:nvPr>
            <p:ph type="title"/>
          </p:nvPr>
        </p:nvSpPr>
        <p:spPr/>
        <p:txBody>
          <a:bodyPr/>
          <a:lstStyle/>
          <a:p>
            <a:r>
              <a:rPr lang="en-US" dirty="0"/>
              <a:t>Participation constraints</a:t>
            </a:r>
            <a:endParaRPr lang="en-IN" dirty="0"/>
          </a:p>
        </p:txBody>
      </p:sp>
      <p:sp>
        <p:nvSpPr>
          <p:cNvPr id="3" name="Content Placeholder 2">
            <a:extLst>
              <a:ext uri="{FF2B5EF4-FFF2-40B4-BE49-F238E27FC236}">
                <a16:creationId xmlns:a16="http://schemas.microsoft.com/office/drawing/2014/main" xmlns="" id="{E7BC9F3E-CD25-4433-98F7-C491D4976EEB}"/>
              </a:ext>
            </a:extLst>
          </p:cNvPr>
          <p:cNvSpPr>
            <a:spLocks noGrp="1"/>
          </p:cNvSpPr>
          <p:nvPr>
            <p:ph idx="1"/>
          </p:nvPr>
        </p:nvSpPr>
        <p:spPr/>
        <p:txBody>
          <a:bodyPr>
            <a:normAutofit fontScale="85000" lnSpcReduction="10000"/>
          </a:bodyPr>
          <a:lstStyle/>
          <a:p>
            <a:pPr marL="0" indent="0" algn="just">
              <a:buNone/>
            </a:pPr>
            <a:r>
              <a:rPr lang="en-US" dirty="0"/>
              <a:t>There are two ways by which an entity can participate in a relationship.</a:t>
            </a:r>
          </a:p>
          <a:p>
            <a:pPr algn="just"/>
            <a:r>
              <a:rPr lang="en-US" dirty="0"/>
              <a:t>Total</a:t>
            </a:r>
          </a:p>
          <a:p>
            <a:pPr algn="just"/>
            <a:r>
              <a:rPr lang="en-US" dirty="0"/>
              <a:t>Partial</a:t>
            </a:r>
          </a:p>
          <a:p>
            <a:pPr marL="0" indent="0" algn="just">
              <a:buNone/>
            </a:pPr>
            <a:endParaRPr lang="en-IN" dirty="0"/>
          </a:p>
          <a:p>
            <a:pPr marL="0" indent="0" algn="just">
              <a:buNone/>
            </a:pPr>
            <a:r>
              <a:rPr lang="en-IN" dirty="0"/>
              <a:t>An entity set E in a relationship set R is said to be total, if every entity in E participates in at least one relationship in R. If only some entities in E participate in relationship in R, the participation of entity set E in relationship R is said to be partial. </a:t>
            </a:r>
          </a:p>
        </p:txBody>
      </p:sp>
    </p:spTree>
    <p:extLst>
      <p:ext uri="{BB962C8B-B14F-4D97-AF65-F5344CB8AC3E}">
        <p14:creationId xmlns:p14="http://schemas.microsoft.com/office/powerpoint/2010/main" val="4020624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19F91B-D573-4BAE-BFF5-09E8EFE478CB}"/>
              </a:ext>
            </a:extLst>
          </p:cNvPr>
          <p:cNvSpPr>
            <a:spLocks noGrp="1"/>
          </p:cNvSpPr>
          <p:nvPr>
            <p:ph type="title"/>
          </p:nvPr>
        </p:nvSpPr>
        <p:spPr/>
        <p:txBody>
          <a:bodyPr/>
          <a:lstStyle/>
          <a:p>
            <a:r>
              <a:rPr lang="en-US" dirty="0"/>
              <a:t>Participation constraints</a:t>
            </a:r>
            <a:endParaRPr lang="en-IN" dirty="0"/>
          </a:p>
        </p:txBody>
      </p:sp>
      <p:sp>
        <p:nvSpPr>
          <p:cNvPr id="3" name="Content Placeholder 2">
            <a:extLst>
              <a:ext uri="{FF2B5EF4-FFF2-40B4-BE49-F238E27FC236}">
                <a16:creationId xmlns="" xmlns:a16="http://schemas.microsoft.com/office/drawing/2014/main" id="{FAFF6D5F-24DC-4333-A9F2-F764D5AC8256}"/>
              </a:ext>
            </a:extLst>
          </p:cNvPr>
          <p:cNvSpPr>
            <a:spLocks noGrp="1"/>
          </p:cNvSpPr>
          <p:nvPr>
            <p:ph idx="1"/>
          </p:nvPr>
        </p:nvSpPr>
        <p:spPr/>
        <p:txBody>
          <a:bodyPr/>
          <a:lstStyle/>
          <a:p>
            <a:r>
              <a:rPr lang="en-US" b="1" dirty="0" smtClean="0"/>
              <a:t>Two ways are:</a:t>
            </a:r>
            <a:endParaRPr lang="en-US" b="1" dirty="0"/>
          </a:p>
          <a:p>
            <a:endParaRPr lang="en-US" dirty="0"/>
          </a:p>
          <a:p>
            <a:pPr marL="0" indent="0">
              <a:buNone/>
            </a:pPr>
            <a:endParaRPr lang="en-IN" dirty="0"/>
          </a:p>
        </p:txBody>
      </p:sp>
      <p:pic>
        <p:nvPicPr>
          <p:cNvPr id="1026" name="Picture 2">
            <a:extLst>
              <a:ext uri="{FF2B5EF4-FFF2-40B4-BE49-F238E27FC236}">
                <a16:creationId xmlns="" xmlns:a16="http://schemas.microsoft.com/office/drawing/2014/main" id="{A24049DB-8E90-4E30-A96E-694D4EFBB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13635"/>
            <a:ext cx="5348522" cy="198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48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68DA0-5C79-4FCD-8760-7DD9249C116A}"/>
              </a:ext>
            </a:extLst>
          </p:cNvPr>
          <p:cNvSpPr>
            <a:spLocks noGrp="1"/>
          </p:cNvSpPr>
          <p:nvPr>
            <p:ph type="title"/>
          </p:nvPr>
        </p:nvSpPr>
        <p:spPr/>
        <p:txBody>
          <a:bodyPr/>
          <a:lstStyle/>
          <a:p>
            <a:r>
              <a:rPr lang="en-IN" dirty="0"/>
              <a:t>Total Participation</a:t>
            </a:r>
          </a:p>
        </p:txBody>
      </p:sp>
      <p:sp>
        <p:nvSpPr>
          <p:cNvPr id="3" name="Content Placeholder 2">
            <a:extLst>
              <a:ext uri="{FF2B5EF4-FFF2-40B4-BE49-F238E27FC236}">
                <a16:creationId xmlns="" xmlns:a16="http://schemas.microsoft.com/office/drawing/2014/main" id="{9F3A5480-1130-44DC-94A2-36042FBA9382}"/>
              </a:ext>
            </a:extLst>
          </p:cNvPr>
          <p:cNvSpPr>
            <a:spLocks noGrp="1"/>
          </p:cNvSpPr>
          <p:nvPr>
            <p:ph idx="1"/>
          </p:nvPr>
        </p:nvSpPr>
        <p:spPr/>
        <p:txBody>
          <a:bodyPr/>
          <a:lstStyle/>
          <a:p>
            <a:pPr algn="just"/>
            <a:r>
              <a:rPr lang="en-US" dirty="0"/>
              <a:t>It specifies that each entity in the entity set must compulsorily participate in at least one relationship instance in that relationship set. That is why, it is also called as mandatory participation. Total participation is represented using a double line between the entity set and relationship set.</a:t>
            </a:r>
          </a:p>
          <a:p>
            <a:pPr marL="0" indent="0" algn="just">
              <a:buNone/>
            </a:pPr>
            <a:endParaRPr lang="en-IN" dirty="0"/>
          </a:p>
        </p:txBody>
      </p:sp>
      <p:pic>
        <p:nvPicPr>
          <p:cNvPr id="2050" name="Picture 2">
            <a:extLst>
              <a:ext uri="{FF2B5EF4-FFF2-40B4-BE49-F238E27FC236}">
                <a16:creationId xmlns="" xmlns:a16="http://schemas.microsoft.com/office/drawing/2014/main" id="{841AA8F7-A929-4402-B7D0-C6AD24C9A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820" y="3793390"/>
            <a:ext cx="32575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95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68DA0-5C79-4FCD-8760-7DD9249C116A}"/>
              </a:ext>
            </a:extLst>
          </p:cNvPr>
          <p:cNvSpPr>
            <a:spLocks noGrp="1"/>
          </p:cNvSpPr>
          <p:nvPr>
            <p:ph type="title"/>
          </p:nvPr>
        </p:nvSpPr>
        <p:spPr/>
        <p:txBody>
          <a:bodyPr/>
          <a:lstStyle/>
          <a:p>
            <a:r>
              <a:rPr lang="en-IN" dirty="0"/>
              <a:t>Example</a:t>
            </a:r>
          </a:p>
        </p:txBody>
      </p:sp>
      <p:pic>
        <p:nvPicPr>
          <p:cNvPr id="3074" name="Picture 2">
            <a:extLst>
              <a:ext uri="{FF2B5EF4-FFF2-40B4-BE49-F238E27FC236}">
                <a16:creationId xmlns="" xmlns:a16="http://schemas.microsoft.com/office/drawing/2014/main" id="{9778456F-C9D7-4DA9-B63B-C5975AF4DC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900" y="1502815"/>
            <a:ext cx="6115050" cy="781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ECDB5063-21A0-4CD1-840F-C56189FC6A23}"/>
              </a:ext>
            </a:extLst>
          </p:cNvPr>
          <p:cNvSpPr txBox="1"/>
          <p:nvPr/>
        </p:nvSpPr>
        <p:spPr>
          <a:xfrm>
            <a:off x="1059785" y="2714478"/>
            <a:ext cx="7320000" cy="120032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rPr>
              <a:t>Double line between the entity set “Student” and relationship set “Enrolled in” signifies total participation.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specifies that each student must be enrolled in at least one course.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051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C66DD-CA3C-4B63-BEEA-D5A1BB7F82B1}"/>
              </a:ext>
            </a:extLst>
          </p:cNvPr>
          <p:cNvSpPr>
            <a:spLocks noGrp="1"/>
          </p:cNvSpPr>
          <p:nvPr>
            <p:ph type="title"/>
          </p:nvPr>
        </p:nvSpPr>
        <p:spPr/>
        <p:txBody>
          <a:bodyPr/>
          <a:lstStyle/>
          <a:p>
            <a:r>
              <a:rPr lang="en-IN" dirty="0"/>
              <a:t>Partial Participation</a:t>
            </a:r>
          </a:p>
        </p:txBody>
      </p:sp>
      <p:sp>
        <p:nvSpPr>
          <p:cNvPr id="3" name="Content Placeholder 2">
            <a:extLst>
              <a:ext uri="{FF2B5EF4-FFF2-40B4-BE49-F238E27FC236}">
                <a16:creationId xmlns="" xmlns:a16="http://schemas.microsoft.com/office/drawing/2014/main" id="{25155690-E4BE-4B83-ADAA-70D90545233A}"/>
              </a:ext>
            </a:extLst>
          </p:cNvPr>
          <p:cNvSpPr>
            <a:spLocks noGrp="1"/>
          </p:cNvSpPr>
          <p:nvPr>
            <p:ph idx="1"/>
          </p:nvPr>
        </p:nvSpPr>
        <p:spPr/>
        <p:txBody>
          <a:bodyPr>
            <a:normAutofit/>
          </a:bodyPr>
          <a:lstStyle/>
          <a:p>
            <a:pPr algn="just"/>
            <a:r>
              <a:rPr lang="en-US" sz="2400" dirty="0"/>
              <a:t>It specifies that each entity in the entity set may or may not participate in the relationship instance in that relationship set.</a:t>
            </a:r>
          </a:p>
          <a:p>
            <a:pPr algn="just"/>
            <a:r>
              <a:rPr lang="en-US" sz="2400" dirty="0"/>
              <a:t>That is why, it is also called as optional participation.</a:t>
            </a:r>
          </a:p>
          <a:p>
            <a:pPr algn="just"/>
            <a:r>
              <a:rPr lang="en-US" sz="2400" dirty="0"/>
              <a:t>Partial participation is represented using a single line between the entity set and relationship set.</a:t>
            </a:r>
            <a:endParaRPr lang="en-IN" sz="2400" dirty="0"/>
          </a:p>
        </p:txBody>
      </p:sp>
      <p:pic>
        <p:nvPicPr>
          <p:cNvPr id="4098" name="Picture 2">
            <a:extLst>
              <a:ext uri="{FF2B5EF4-FFF2-40B4-BE49-F238E27FC236}">
                <a16:creationId xmlns="" xmlns:a16="http://schemas.microsoft.com/office/drawing/2014/main" id="{BA36E700-21BC-403D-B2BD-636E75AA0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25" y="3487980"/>
            <a:ext cx="30670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68DA0-5C79-4FCD-8760-7DD9249C116A}"/>
              </a:ext>
            </a:extLst>
          </p:cNvPr>
          <p:cNvSpPr>
            <a:spLocks noGrp="1"/>
          </p:cNvSpPr>
          <p:nvPr>
            <p:ph type="title"/>
          </p:nvPr>
        </p:nvSpPr>
        <p:spPr/>
        <p:txBody>
          <a:bodyPr/>
          <a:lstStyle/>
          <a:p>
            <a:r>
              <a:rPr lang="en-IN" dirty="0"/>
              <a:t>Example</a:t>
            </a:r>
          </a:p>
        </p:txBody>
      </p:sp>
      <p:pic>
        <p:nvPicPr>
          <p:cNvPr id="5124" name="Picture 4">
            <a:extLst>
              <a:ext uri="{FF2B5EF4-FFF2-40B4-BE49-F238E27FC236}">
                <a16:creationId xmlns="" xmlns:a16="http://schemas.microsoft.com/office/drawing/2014/main" id="{A3378D9C-A9FD-48CE-AAC4-06A7E0184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474" y="1332585"/>
            <a:ext cx="6115050" cy="781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2F2F088B-F862-4C57-A4D0-2DD34A1A9F9F}"/>
              </a:ext>
            </a:extLst>
          </p:cNvPr>
          <p:cNvSpPr txBox="1"/>
          <p:nvPr/>
        </p:nvSpPr>
        <p:spPr>
          <a:xfrm>
            <a:off x="296260" y="1770504"/>
            <a:ext cx="8398775" cy="1200329"/>
          </a:xfrm>
          <a:prstGeom prst="rect">
            <a:avLst/>
          </a:prstGeom>
          <a:noFill/>
        </p:spPr>
        <p:txBody>
          <a:bodyPr wrap="square">
            <a:spAutoFit/>
          </a:bodyPr>
          <a:lstStyle/>
          <a:p>
            <a:pPr algn="l" fontAlgn="base"/>
            <a:r>
              <a:rPr lang="en-US" b="0" i="0" dirty="0">
                <a:solidFill>
                  <a:srgbClr val="303030"/>
                </a:solidFill>
                <a:effectLst/>
                <a:latin typeface="Times New Roman" panose="02020603050405020304" pitchFamily="18" charset="0"/>
                <a:cs typeface="Times New Roman" panose="02020603050405020304" pitchFamily="18" charset="0"/>
              </a:rPr>
              <a:t>Here,</a:t>
            </a:r>
          </a:p>
          <a:p>
            <a:pPr algn="l"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Single line between the entity set “Course” and relationship set “Enrolled in” signifies partial participation.</a:t>
            </a:r>
          </a:p>
          <a:p>
            <a:pPr algn="l"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It specifies that there might exist some courses for which no enrollments are made.</a:t>
            </a:r>
          </a:p>
        </p:txBody>
      </p:sp>
      <p:sp>
        <p:nvSpPr>
          <p:cNvPr id="12" name="TextBox 11">
            <a:extLst>
              <a:ext uri="{FF2B5EF4-FFF2-40B4-BE49-F238E27FC236}">
                <a16:creationId xmlns="" xmlns:a16="http://schemas.microsoft.com/office/drawing/2014/main" id="{4CD4AAD1-5CAE-4D77-963B-4E2DB9170B5C}"/>
              </a:ext>
            </a:extLst>
          </p:cNvPr>
          <p:cNvSpPr txBox="1"/>
          <p:nvPr/>
        </p:nvSpPr>
        <p:spPr>
          <a:xfrm>
            <a:off x="296260" y="3217619"/>
            <a:ext cx="8551480" cy="1754326"/>
          </a:xfrm>
          <a:prstGeom prst="rect">
            <a:avLst/>
          </a:prstGeom>
          <a:noFill/>
        </p:spPr>
        <p:txBody>
          <a:bodyPr wrap="square">
            <a:spAutoFit/>
          </a:bodyPr>
          <a:lstStyle/>
          <a:p>
            <a:pPr algn="just" fontAlgn="base"/>
            <a:r>
              <a:rPr lang="en-US" b="1" i="0" u="sng" dirty="0">
                <a:solidFill>
                  <a:srgbClr val="303030"/>
                </a:solidFill>
                <a:effectLst/>
                <a:latin typeface="Times New Roman" panose="02020603050405020304" pitchFamily="18" charset="0"/>
                <a:cs typeface="Times New Roman" panose="02020603050405020304" pitchFamily="18" charset="0"/>
              </a:rPr>
              <a:t>Relationship between Cardinality and Participation Constraints-</a:t>
            </a:r>
            <a:endParaRPr lang="en-US" b="1" i="0" dirty="0">
              <a:solidFill>
                <a:srgbClr val="30303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303030"/>
                </a:solidFill>
                <a:effectLst/>
                <a:latin typeface="Times New Roman" panose="02020603050405020304" pitchFamily="18" charset="0"/>
                <a:cs typeface="Times New Roman" panose="02020603050405020304" pitchFamily="18" charset="0"/>
              </a:rPr>
              <a:t> Minimum cardinality tells whether the participation is partial or total.</a:t>
            </a:r>
          </a:p>
          <a:p>
            <a:pPr algn="just"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If minimum cardinality = 0, then it signifies partial participation.</a:t>
            </a:r>
          </a:p>
          <a:p>
            <a:pPr algn="just"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If minimum cardinality = 1, then it signifies total participation.</a:t>
            </a:r>
          </a:p>
          <a:p>
            <a:pPr algn="just" fontAlgn="base"/>
            <a:r>
              <a:rPr lang="en-US" b="0" i="0" dirty="0">
                <a:solidFill>
                  <a:srgbClr val="303030"/>
                </a:solidFill>
                <a:effectLst/>
                <a:latin typeface="Times New Roman" panose="02020603050405020304" pitchFamily="18" charset="0"/>
                <a:cs typeface="Times New Roman" panose="02020603050405020304" pitchFamily="18" charset="0"/>
              </a:rPr>
              <a:t>Maximum cardinality tells the maximum number of entities that participates in a relationship set.</a:t>
            </a:r>
          </a:p>
        </p:txBody>
      </p:sp>
    </p:spTree>
    <p:extLst>
      <p:ext uri="{BB962C8B-B14F-4D97-AF65-F5344CB8AC3E}">
        <p14:creationId xmlns:p14="http://schemas.microsoft.com/office/powerpoint/2010/main" val="406718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1A105-318C-4530-9514-5B8F595B6245}"/>
              </a:ext>
            </a:extLst>
          </p:cNvPr>
          <p:cNvSpPr>
            <a:spLocks noGrp="1"/>
          </p:cNvSpPr>
          <p:nvPr>
            <p:ph type="title"/>
          </p:nvPr>
        </p:nvSpPr>
        <p:spPr/>
        <p:txBody>
          <a:bodyPr/>
          <a:lstStyle/>
          <a:p>
            <a:r>
              <a:rPr lang="en-US" dirty="0"/>
              <a:t>Entity set</a:t>
            </a:r>
            <a:endParaRPr lang="en-IN" dirty="0"/>
          </a:p>
        </p:txBody>
      </p:sp>
      <p:sp>
        <p:nvSpPr>
          <p:cNvPr id="3" name="Content Placeholder 2">
            <a:extLst>
              <a:ext uri="{FF2B5EF4-FFF2-40B4-BE49-F238E27FC236}">
                <a16:creationId xmlns:a16="http://schemas.microsoft.com/office/drawing/2014/main" xmlns="" id="{4F6816BF-64CA-4DF2-AD27-C438B189900F}"/>
              </a:ext>
            </a:extLst>
          </p:cNvPr>
          <p:cNvSpPr>
            <a:spLocks noGrp="1"/>
          </p:cNvSpPr>
          <p:nvPr>
            <p:ph idx="1"/>
          </p:nvPr>
        </p:nvSpPr>
        <p:spPr/>
        <p:txBody>
          <a:bodyPr>
            <a:normAutofit/>
          </a:bodyPr>
          <a:lstStyle/>
          <a:p>
            <a:pPr marL="0" indent="0">
              <a:buNone/>
            </a:pPr>
            <a:r>
              <a:rPr lang="en-US" dirty="0"/>
              <a:t>Entity Set</a:t>
            </a:r>
          </a:p>
          <a:p>
            <a:pPr algn="just"/>
            <a:r>
              <a:rPr lang="en-IN" dirty="0"/>
              <a:t>An entity set is a set of entities of the same type that share the same properties or attributes. The set of all person who are customers at a given bank can be defined as the entity set customer. Similarly the entity set loan might represent the set of all loans given by a particular bank.</a:t>
            </a:r>
          </a:p>
          <a:p>
            <a:pPr algn="just"/>
            <a:endParaRPr lang="en-IN" dirty="0"/>
          </a:p>
          <a:p>
            <a:pPr marL="0" indent="0" algn="just">
              <a:buNone/>
            </a:pPr>
            <a:endParaRPr lang="en-IN" dirty="0"/>
          </a:p>
          <a:p>
            <a:pPr algn="just"/>
            <a:endParaRPr lang="en-IN" dirty="0"/>
          </a:p>
          <a:p>
            <a:endParaRPr lang="en-IN" dirty="0"/>
          </a:p>
        </p:txBody>
      </p:sp>
    </p:spTree>
    <p:extLst>
      <p:ext uri="{BB962C8B-B14F-4D97-AF65-F5344CB8AC3E}">
        <p14:creationId xmlns:p14="http://schemas.microsoft.com/office/powerpoint/2010/main" val="3632135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Difference between entity, entity set and entity type</a:t>
            </a:r>
            <a:br>
              <a:rPr lang="en-US" b="1" dirty="0">
                <a:effectLst/>
              </a:rPr>
            </a:br>
            <a:endParaRPr lang="en-IN" dirty="0"/>
          </a:p>
        </p:txBody>
      </p:sp>
      <p:sp>
        <p:nvSpPr>
          <p:cNvPr id="3" name="Content Placeholder 2"/>
          <p:cNvSpPr>
            <a:spLocks noGrp="1"/>
          </p:cNvSpPr>
          <p:nvPr>
            <p:ph idx="1"/>
          </p:nvPr>
        </p:nvSpPr>
        <p:spPr/>
        <p:txBody>
          <a:bodyPr>
            <a:normAutofit lnSpcReduction="10000"/>
          </a:bodyPr>
          <a:lstStyle/>
          <a:p>
            <a:r>
              <a:rPr lang="en-US" b="1" dirty="0"/>
              <a:t>1. Entity : </a:t>
            </a:r>
            <a:r>
              <a:rPr lang="en-US" dirty="0"/>
              <a:t>An entity is a thing in a real-world with independent existence. An entity can exist independently and is distinguishable from other objects. It can be identified uniquely</a:t>
            </a:r>
            <a:r>
              <a:rPr lang="en-US" dirty="0" smtClean="0"/>
              <a:t>.</a:t>
            </a:r>
          </a:p>
          <a:p>
            <a:r>
              <a:rPr lang="en-US" dirty="0" smtClean="0"/>
              <a:t>E.G. </a:t>
            </a:r>
          </a:p>
          <a:p>
            <a:pPr fontAlgn="base"/>
            <a:r>
              <a:rPr lang="en-US" b="1" dirty="0"/>
              <a:t> </a:t>
            </a:r>
            <a:r>
              <a:rPr lang="en-US" dirty="0"/>
              <a:t>A student with a particular roll number is an entity.</a:t>
            </a:r>
          </a:p>
          <a:p>
            <a:pPr fontAlgn="base"/>
            <a:r>
              <a:rPr lang="en-US" dirty="0"/>
              <a:t>A company with a particular registration number is an entity.</a:t>
            </a:r>
          </a:p>
          <a:p>
            <a:endParaRPr lang="en-IN" dirty="0"/>
          </a:p>
        </p:txBody>
      </p:sp>
    </p:spTree>
    <p:extLst>
      <p:ext uri="{BB962C8B-B14F-4D97-AF65-F5344CB8AC3E}">
        <p14:creationId xmlns:p14="http://schemas.microsoft.com/office/powerpoint/2010/main" val="42198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r>
              <a:rPr lang="en-IN" b="1" dirty="0"/>
              <a:t>Entity Type </a:t>
            </a:r>
            <a:r>
              <a:rPr lang="en-IN" b="1" dirty="0" smtClean="0"/>
              <a:t>: </a:t>
            </a:r>
            <a:r>
              <a:rPr lang="en-US" dirty="0"/>
              <a:t>It refers to the category that a particular entity belongs to</a:t>
            </a:r>
            <a:r>
              <a:rPr lang="en-US" dirty="0" smtClean="0"/>
              <a:t>.</a:t>
            </a:r>
          </a:p>
          <a:p>
            <a:endParaRPr lang="en-IN" dirty="0"/>
          </a:p>
        </p:txBody>
      </p:sp>
      <p:pic>
        <p:nvPicPr>
          <p:cNvPr id="1026" name="Picture 2" descr="Entity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885" y="1960930"/>
            <a:ext cx="1905000"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1074" y="2765479"/>
            <a:ext cx="4572000" cy="1477328"/>
          </a:xfrm>
          <a:prstGeom prst="rect">
            <a:avLst/>
          </a:prstGeom>
        </p:spPr>
        <p:txBody>
          <a:bodyPr>
            <a:spAutoFit/>
          </a:bodyPr>
          <a:lstStyle/>
          <a:p>
            <a:pPr fontAlgn="base"/>
            <a:r>
              <a:rPr lang="en-US" b="1" dirty="0">
                <a:solidFill>
                  <a:srgbClr val="273239"/>
                </a:solidFill>
                <a:latin typeface="Nunito"/>
              </a:rPr>
              <a:t>Example :</a:t>
            </a:r>
            <a:endParaRPr lang="en-US" dirty="0">
              <a:solidFill>
                <a:srgbClr val="273239"/>
              </a:solidFill>
              <a:latin typeface="Nunito"/>
            </a:endParaRPr>
          </a:p>
          <a:p>
            <a:pPr fontAlgn="base">
              <a:buFont typeface="Arial" panose="020B0604020202020204" pitchFamily="34" charset="0"/>
              <a:buChar char="•"/>
            </a:pPr>
            <a:r>
              <a:rPr lang="en-US" dirty="0">
                <a:solidFill>
                  <a:srgbClr val="273239"/>
                </a:solidFill>
                <a:latin typeface="Nunito"/>
              </a:rPr>
              <a:t>A table named student in a university database.</a:t>
            </a:r>
          </a:p>
          <a:p>
            <a:pPr fontAlgn="base">
              <a:buFont typeface="Arial" panose="020B0604020202020204" pitchFamily="34" charset="0"/>
              <a:buChar char="•"/>
            </a:pPr>
            <a:r>
              <a:rPr lang="en-US" dirty="0">
                <a:solidFill>
                  <a:srgbClr val="273239"/>
                </a:solidFill>
                <a:latin typeface="Nunito"/>
              </a:rPr>
              <a:t>A table named employee in a company database.</a:t>
            </a:r>
            <a:endParaRPr lang="en-US" b="0" i="0" dirty="0">
              <a:solidFill>
                <a:srgbClr val="273239"/>
              </a:solidFill>
              <a:effectLst/>
              <a:latin typeface="Nunito"/>
            </a:endParaRPr>
          </a:p>
        </p:txBody>
      </p:sp>
      <p:sp>
        <p:nvSpPr>
          <p:cNvPr id="5" name="Rectangle 4"/>
          <p:cNvSpPr/>
          <p:nvPr/>
        </p:nvSpPr>
        <p:spPr>
          <a:xfrm>
            <a:off x="4442943" y="3494524"/>
            <a:ext cx="4572000" cy="1477328"/>
          </a:xfrm>
          <a:prstGeom prst="rect">
            <a:avLst/>
          </a:prstGeom>
        </p:spPr>
        <p:txBody>
          <a:bodyPr>
            <a:spAutoFit/>
          </a:bodyPr>
          <a:lstStyle/>
          <a:p>
            <a:pPr fontAlgn="base"/>
            <a:r>
              <a:rPr lang="en-US" b="1" dirty="0">
                <a:solidFill>
                  <a:srgbClr val="273239"/>
                </a:solidFill>
                <a:latin typeface="Nunito"/>
              </a:rPr>
              <a:t>Note :</a:t>
            </a:r>
            <a:endParaRPr lang="en-US" dirty="0">
              <a:solidFill>
                <a:srgbClr val="273239"/>
              </a:solidFill>
              <a:latin typeface="Nunito"/>
            </a:endParaRPr>
          </a:p>
          <a:p>
            <a:pPr fontAlgn="base">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The category of a particular entity in the relation in RDBMS is called the entity type.</a:t>
            </a:r>
          </a:p>
          <a:p>
            <a:pPr fontAlgn="base">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It is represented by the name of the table and its schema.</a:t>
            </a:r>
            <a:endParaRPr lang="en-US" b="0" i="0" dirty="0">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47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r>
              <a:rPr lang="en-US" b="1" dirty="0" smtClean="0"/>
              <a:t>3. Entity Set : </a:t>
            </a:r>
            <a:r>
              <a:rPr lang="en-US" dirty="0" smtClean="0"/>
              <a:t>An</a:t>
            </a:r>
            <a:r>
              <a:rPr lang="en-US" b="1" dirty="0" smtClean="0"/>
              <a:t> </a:t>
            </a:r>
            <a:r>
              <a:rPr lang="en-US" dirty="0" smtClean="0"/>
              <a:t>entity set is a collection or set of all entities of a particular entity type at any point in time. The type of all the entities should be the same.</a:t>
            </a:r>
            <a:endParaRPr lang="en-IN" dirty="0"/>
          </a:p>
        </p:txBody>
      </p:sp>
      <p:pic>
        <p:nvPicPr>
          <p:cNvPr id="2050" name="Picture 2" descr="Entity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85" y="2724455"/>
            <a:ext cx="177165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3555" y="2661292"/>
            <a:ext cx="5955495" cy="2031325"/>
          </a:xfrm>
          <a:prstGeom prst="rect">
            <a:avLst/>
          </a:prstGeom>
        </p:spPr>
        <p:txBody>
          <a:bodyPr wrap="square">
            <a:spAutoFit/>
          </a:bodyPr>
          <a:lstStyle/>
          <a:p>
            <a:pPr fontAlgn="base"/>
            <a:r>
              <a:rPr lang="en-US" b="1" dirty="0">
                <a:solidFill>
                  <a:srgbClr val="273239"/>
                </a:solidFill>
                <a:latin typeface="Nunito"/>
              </a:rPr>
              <a:t>Example :</a:t>
            </a:r>
            <a:endParaRPr lang="en-US" dirty="0">
              <a:solidFill>
                <a:srgbClr val="273239"/>
              </a:solidFill>
              <a:latin typeface="Nunito"/>
            </a:endParaRPr>
          </a:p>
          <a:p>
            <a:pPr fontAlgn="base">
              <a:buFont typeface="Arial" panose="020B0604020202020204" pitchFamily="34" charset="0"/>
              <a:buChar char="•"/>
            </a:pPr>
            <a:r>
              <a:rPr lang="en-US" dirty="0">
                <a:solidFill>
                  <a:srgbClr val="273239"/>
                </a:solidFill>
                <a:latin typeface="Nunito"/>
              </a:rPr>
              <a:t>The collection of all the students from the student table at a particular instant of time is an example </a:t>
            </a:r>
            <a:r>
              <a:rPr lang="en-US" dirty="0">
                <a:solidFill>
                  <a:srgbClr val="273239"/>
                </a:solidFill>
                <a:latin typeface="Times New Roman" panose="02020603050405020304" pitchFamily="18" charset="0"/>
                <a:cs typeface="Times New Roman" panose="02020603050405020304" pitchFamily="18" charset="0"/>
              </a:rPr>
              <a:t>of</a:t>
            </a:r>
            <a:r>
              <a:rPr lang="en-US" dirty="0">
                <a:solidFill>
                  <a:srgbClr val="273239"/>
                </a:solidFill>
                <a:latin typeface="Nunito"/>
              </a:rPr>
              <a:t> an entity set.</a:t>
            </a:r>
          </a:p>
          <a:p>
            <a:pPr fontAlgn="base">
              <a:buFont typeface="Arial" panose="020B0604020202020204" pitchFamily="34" charset="0"/>
              <a:buChar char="•"/>
            </a:pPr>
            <a:r>
              <a:rPr lang="en-US" dirty="0">
                <a:solidFill>
                  <a:srgbClr val="273239"/>
                </a:solidFill>
                <a:latin typeface="Nunito"/>
              </a:rPr>
              <a:t>The collection of all the employees from the employee table at a particular instant of time is an example of an entity set.</a:t>
            </a:r>
            <a:endParaRPr lang="en-US" b="0" i="0" dirty="0">
              <a:solidFill>
                <a:srgbClr val="273239"/>
              </a:solidFill>
              <a:effectLst/>
              <a:latin typeface="Nunito"/>
            </a:endParaRPr>
          </a:p>
        </p:txBody>
      </p:sp>
      <p:sp>
        <p:nvSpPr>
          <p:cNvPr id="5" name="Rectangle 4"/>
          <p:cNvSpPr/>
          <p:nvPr/>
        </p:nvSpPr>
        <p:spPr>
          <a:xfrm>
            <a:off x="1976015" y="4497169"/>
            <a:ext cx="5497380" cy="646331"/>
          </a:xfrm>
          <a:prstGeom prst="rect">
            <a:avLst/>
          </a:prstGeom>
        </p:spPr>
        <p:txBody>
          <a:bodyPr wrap="square">
            <a:spAutoFit/>
          </a:bodyPr>
          <a:lstStyle/>
          <a:p>
            <a:pPr fontAlgn="base">
              <a:buFont typeface="Arial" panose="020B0604020202020204" pitchFamily="34" charset="0"/>
              <a:buChar char="•"/>
            </a:pPr>
            <a:r>
              <a:rPr lang="en-US" dirty="0" smtClean="0">
                <a:solidFill>
                  <a:srgbClr val="0070C0"/>
                </a:solidFill>
                <a:latin typeface="Nunito"/>
              </a:rPr>
              <a:t>Note: The </a:t>
            </a:r>
            <a:r>
              <a:rPr lang="en-US" dirty="0">
                <a:solidFill>
                  <a:srgbClr val="0070C0"/>
                </a:solidFill>
                <a:latin typeface="Nunito"/>
              </a:rPr>
              <a:t>collection of all the entities in the relation of RDBMS is called an entity set.</a:t>
            </a:r>
            <a:endParaRPr lang="en-US" b="0" i="0" dirty="0">
              <a:solidFill>
                <a:srgbClr val="0070C0"/>
              </a:solidFill>
              <a:effectLst/>
              <a:latin typeface="Nunito"/>
            </a:endParaRPr>
          </a:p>
        </p:txBody>
      </p:sp>
    </p:spTree>
    <p:extLst>
      <p:ext uri="{BB962C8B-B14F-4D97-AF65-F5344CB8AC3E}">
        <p14:creationId xmlns:p14="http://schemas.microsoft.com/office/powerpoint/2010/main" val="108816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274642"/>
              </p:ext>
            </p:extLst>
          </p:nvPr>
        </p:nvGraphicFramePr>
        <p:xfrm>
          <a:off x="5030115" y="2113635"/>
          <a:ext cx="3970332" cy="2446020"/>
        </p:xfrm>
        <a:graphic>
          <a:graphicData uri="http://schemas.openxmlformats.org/drawingml/2006/table">
            <a:tbl>
              <a:tblPr/>
              <a:tblGrid>
                <a:gridCol w="992583"/>
                <a:gridCol w="992583"/>
                <a:gridCol w="992583"/>
                <a:gridCol w="992583"/>
              </a:tblGrid>
              <a:tr h="616529">
                <a:tc>
                  <a:txBody>
                    <a:bodyPr/>
                    <a:lstStyle/>
                    <a:p>
                      <a:pPr algn="ctr" fontAlgn="base"/>
                      <a:r>
                        <a:rPr lang="en-IN" sz="1400" b="1" dirty="0" err="1">
                          <a:effectLst/>
                          <a:latin typeface="Times New Roman" panose="02020603050405020304" pitchFamily="18" charset="0"/>
                          <a:cs typeface="Times New Roman" panose="02020603050405020304" pitchFamily="18" charset="0"/>
                        </a:rPr>
                        <a:t>Student_ID</a:t>
                      </a:r>
                      <a:endParaRPr lang="en-IN" sz="1400" b="1" dirty="0">
                        <a:effectLst/>
                        <a:latin typeface="Times New Roman" panose="02020603050405020304" pitchFamily="18" charset="0"/>
                        <a:cs typeface="Times New Roman" panose="02020603050405020304" pitchFamily="18" charset="0"/>
                      </a:endParaRP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1400" b="1">
                          <a:effectLst/>
                          <a:latin typeface="Times New Roman" panose="02020603050405020304" pitchFamily="18" charset="0"/>
                          <a:cs typeface="Times New Roman" panose="02020603050405020304" pitchFamily="18" charset="0"/>
                        </a:rPr>
                        <a:t>Student_Name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1400" b="1">
                          <a:effectLst/>
                          <a:latin typeface="Times New Roman" panose="02020603050405020304" pitchFamily="18" charset="0"/>
                          <a:cs typeface="Times New Roman" panose="02020603050405020304" pitchFamily="18" charset="0"/>
                        </a:rPr>
                        <a:t>Student_Age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1400" b="1">
                          <a:effectLst/>
                          <a:latin typeface="Times New Roman" panose="02020603050405020304" pitchFamily="18" charset="0"/>
                          <a:cs typeface="Times New Roman" panose="02020603050405020304" pitchFamily="18" charset="0"/>
                        </a:rPr>
                        <a:t>Student_Gender</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456688">
                <a:tc>
                  <a:txBody>
                    <a:bodyPr/>
                    <a:lstStyle/>
                    <a:p>
                      <a:pPr algn="l" fontAlgn="ctr"/>
                      <a:r>
                        <a:rPr lang="en-IN" sz="1250" b="0" dirty="0">
                          <a:effectLst/>
                          <a:latin typeface="Times New Roman" panose="02020603050405020304" pitchFamily="18" charset="0"/>
                          <a:cs typeface="Times New Roman" panose="02020603050405020304" pitchFamily="18" charset="0"/>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Avi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19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456688">
                <a:tc>
                  <a:txBody>
                    <a:bodyPr/>
                    <a:lstStyle/>
                    <a:p>
                      <a:pPr algn="l" fontAlgn="ctr"/>
                      <a:r>
                        <a:rPr lang="en-IN" sz="1250" b="0">
                          <a:effectLst/>
                          <a:latin typeface="Times New Roman" panose="02020603050405020304" pitchFamily="18" charset="0"/>
                          <a:cs typeface="Times New Roman" panose="02020603050405020304" pitchFamily="18" charset="0"/>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Ayush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23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456688">
                <a:tc>
                  <a:txBody>
                    <a:bodyPr/>
                    <a:lstStyle/>
                    <a:p>
                      <a:pPr algn="l" fontAlgn="ctr"/>
                      <a:r>
                        <a:rPr lang="en-IN" sz="1250" b="0">
                          <a:effectLst/>
                          <a:latin typeface="Times New Roman" panose="02020603050405020304" pitchFamily="18" charset="0"/>
                          <a:cs typeface="Times New Roman" panose="02020603050405020304" pitchFamily="18" charset="0"/>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Nikhil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21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r h="456688">
                <a:tc>
                  <a:txBody>
                    <a:bodyPr/>
                    <a:lstStyle/>
                    <a:p>
                      <a:pPr algn="l" fontAlgn="ctr"/>
                      <a:r>
                        <a:rPr lang="en-IN" sz="1250" b="0" dirty="0">
                          <a:effectLst/>
                          <a:latin typeface="Times New Roman" panose="02020603050405020304" pitchFamily="18" charset="0"/>
                          <a:cs typeface="Times New Roman" panose="02020603050405020304" pitchFamily="18" charset="0"/>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Riya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a:effectLst/>
                          <a:latin typeface="Times New Roman" panose="02020603050405020304" pitchFamily="18" charset="0"/>
                          <a:cs typeface="Times New Roman" panose="02020603050405020304" pitchFamily="18" charset="0"/>
                        </a:rPr>
                        <a:t>16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IN" sz="1250" b="0" dirty="0">
                          <a:effectLst/>
                          <a:latin typeface="Times New Roman" panose="02020603050405020304" pitchFamily="18" charset="0"/>
                          <a:cs typeface="Times New Roman" panose="02020603050405020304" pitchFamily="18" charset="0"/>
                        </a:rPr>
                        <a:t>F</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877410" y="1639538"/>
            <a:ext cx="4266590"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Nunito"/>
              </a:rPr>
              <a:t>Table Name : Student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43555" y="1173182"/>
            <a:ext cx="4275740" cy="3693319"/>
          </a:xfrm>
          <a:prstGeom prst="rect">
            <a:avLst/>
          </a:prstGeom>
        </p:spPr>
        <p:txBody>
          <a:bodyPr wrap="square">
            <a:spAutoFit/>
          </a:bodyPr>
          <a:lstStyle/>
          <a:p>
            <a:pPr algn="just"/>
            <a:r>
              <a:rPr lang="en-IN" dirty="0">
                <a:solidFill>
                  <a:srgbClr val="0070C0"/>
                </a:solidFill>
              </a:rPr>
              <a:t>Entity : Each row is an entity. </a:t>
            </a:r>
          </a:p>
          <a:p>
            <a:pPr algn="just"/>
            <a:endParaRPr lang="en-IN" dirty="0"/>
          </a:p>
          <a:p>
            <a:pPr algn="just"/>
            <a:r>
              <a:rPr lang="en-IN" dirty="0"/>
              <a:t>Example :</a:t>
            </a:r>
          </a:p>
          <a:p>
            <a:pPr algn="just"/>
            <a:r>
              <a:rPr lang="en-IN" dirty="0" smtClean="0"/>
              <a:t>1</a:t>
            </a:r>
            <a:r>
              <a:rPr lang="en-IN" dirty="0"/>
              <a:t>	</a:t>
            </a:r>
            <a:r>
              <a:rPr lang="en-IN" dirty="0" err="1"/>
              <a:t>Avi</a:t>
            </a:r>
            <a:r>
              <a:rPr lang="en-IN" dirty="0"/>
              <a:t>	19	M</a:t>
            </a:r>
          </a:p>
          <a:p>
            <a:pPr algn="just"/>
            <a:endParaRPr lang="en-IN" dirty="0"/>
          </a:p>
          <a:p>
            <a:pPr algn="just"/>
            <a:r>
              <a:rPr lang="en-IN" dirty="0">
                <a:solidFill>
                  <a:srgbClr val="C00000"/>
                </a:solidFill>
              </a:rPr>
              <a:t>Entity Type </a:t>
            </a:r>
            <a:r>
              <a:rPr lang="en-IN" dirty="0"/>
              <a:t>: Each entity belongs to the </a:t>
            </a:r>
            <a:r>
              <a:rPr lang="en-IN" b="1" dirty="0"/>
              <a:t>student</a:t>
            </a:r>
            <a:r>
              <a:rPr lang="en-IN" dirty="0"/>
              <a:t> type. Hence, the type of entity here is a student.</a:t>
            </a:r>
          </a:p>
          <a:p>
            <a:pPr algn="just"/>
            <a:endParaRPr lang="en-IN" dirty="0"/>
          </a:p>
          <a:p>
            <a:pPr algn="just"/>
            <a:r>
              <a:rPr lang="en-IN" dirty="0">
                <a:solidFill>
                  <a:srgbClr val="00B050"/>
                </a:solidFill>
              </a:rPr>
              <a:t>Entity Set : </a:t>
            </a:r>
            <a:r>
              <a:rPr lang="en-IN" dirty="0"/>
              <a:t>The complete data set of all entities is called entity set. For the </a:t>
            </a:r>
            <a:r>
              <a:rPr lang="en-IN" dirty="0" smtClean="0"/>
              <a:t>given </a:t>
            </a:r>
            <a:r>
              <a:rPr lang="en-IN" dirty="0"/>
              <a:t>table, the records with student id 1, 2, 3, 4 are the entity set.</a:t>
            </a:r>
          </a:p>
        </p:txBody>
      </p:sp>
    </p:spTree>
    <p:extLst>
      <p:ext uri="{BB962C8B-B14F-4D97-AF65-F5344CB8AC3E}">
        <p14:creationId xmlns:p14="http://schemas.microsoft.com/office/powerpoint/2010/main" val="233622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Type of attribute</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lnSpcReduction="10000"/>
          </a:bodyPr>
          <a:lstStyle/>
          <a:p>
            <a:r>
              <a:rPr lang="en-US" dirty="0"/>
              <a:t>Single attribute</a:t>
            </a:r>
          </a:p>
          <a:p>
            <a:r>
              <a:rPr lang="en-US" dirty="0"/>
              <a:t>Composite attribute</a:t>
            </a:r>
          </a:p>
          <a:p>
            <a:r>
              <a:rPr lang="en-US" dirty="0"/>
              <a:t>Single valued attribute</a:t>
            </a:r>
          </a:p>
          <a:p>
            <a:r>
              <a:rPr lang="en-US" dirty="0"/>
              <a:t>Multi valued attribute</a:t>
            </a:r>
          </a:p>
          <a:p>
            <a:r>
              <a:rPr lang="en-US" dirty="0"/>
              <a:t>Base attribute or store attribute</a:t>
            </a:r>
          </a:p>
          <a:p>
            <a:r>
              <a:rPr lang="en-US" dirty="0"/>
              <a:t>Derived attribute</a:t>
            </a:r>
          </a:p>
          <a:p>
            <a:r>
              <a:rPr lang="en-US" dirty="0"/>
              <a:t>Key attribute</a:t>
            </a:r>
            <a:endParaRPr lang="en-IN" dirty="0"/>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3E206-D2A4-4DCD-9473-6FB37CFD8913}"/>
              </a:ext>
            </a:extLst>
          </p:cNvPr>
          <p:cNvSpPr>
            <a:spLocks noGrp="1"/>
          </p:cNvSpPr>
          <p:nvPr>
            <p:ph type="title"/>
          </p:nvPr>
        </p:nvSpPr>
        <p:spPr/>
        <p:txBody>
          <a:bodyPr/>
          <a:lstStyle/>
          <a:p>
            <a:r>
              <a:rPr lang="en-US" dirty="0"/>
              <a:t>Simple attribute</a:t>
            </a:r>
            <a:endParaRPr lang="en-IN" dirty="0"/>
          </a:p>
        </p:txBody>
      </p:sp>
      <p:pic>
        <p:nvPicPr>
          <p:cNvPr id="1026" name="Picture 2">
            <a:extLst>
              <a:ext uri="{FF2B5EF4-FFF2-40B4-BE49-F238E27FC236}">
                <a16:creationId xmlns:a16="http://schemas.microsoft.com/office/drawing/2014/main" xmlns="" id="{84339FE6-9760-430F-91F9-91C399AC2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6975" y="2334419"/>
            <a:ext cx="4210050" cy="1543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151879FD-1377-4ED0-B6C6-F618CE80C57A}"/>
              </a:ext>
            </a:extLst>
          </p:cNvPr>
          <p:cNvSpPr txBox="1"/>
          <p:nvPr/>
        </p:nvSpPr>
        <p:spPr>
          <a:xfrm>
            <a:off x="1059785" y="1502815"/>
            <a:ext cx="7940660" cy="369332"/>
          </a:xfrm>
          <a:prstGeom prst="rect">
            <a:avLst/>
          </a:prstGeom>
          <a:noFill/>
        </p:spPr>
        <p:txBody>
          <a:bodyPr wrap="square">
            <a:spAutoFit/>
          </a:bodyPr>
          <a:lstStyle/>
          <a:p>
            <a:r>
              <a:rPr lang="en-US" dirty="0">
                <a:solidFill>
                  <a:srgbClr val="303030"/>
                </a:solidFill>
                <a:latin typeface="Times New Roman" panose="02020603050405020304" pitchFamily="18" charset="0"/>
                <a:cs typeface="Times New Roman" panose="02020603050405020304" pitchFamily="18" charset="0"/>
              </a:rPr>
              <a:t>A</a:t>
            </a:r>
            <a:r>
              <a:rPr lang="en-US" b="0" i="0" dirty="0">
                <a:solidFill>
                  <a:srgbClr val="303030"/>
                </a:solidFill>
                <a:effectLst/>
                <a:latin typeface="Times New Roman" panose="02020603050405020304" pitchFamily="18" charset="0"/>
                <a:cs typeface="Times New Roman" panose="02020603050405020304" pitchFamily="18" charset="0"/>
              </a:rPr>
              <a:t>ll the attributes are simple attributes as they can not be divided further.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84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Words>
  <Application>Microsoft Office PowerPoint</Application>
  <PresentationFormat>On-screen Show (16:9)</PresentationFormat>
  <Paragraphs>150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Nunito</vt:lpstr>
      <vt:lpstr>Times New Roman</vt:lpstr>
      <vt:lpstr>Office Theme</vt:lpstr>
      <vt:lpstr>  ER Model</vt:lpstr>
      <vt:lpstr>Today’s Agenda</vt:lpstr>
      <vt:lpstr>Entity set</vt:lpstr>
      <vt:lpstr>Difference between entity, entity set and entity type </vt:lpstr>
      <vt:lpstr>Cont…</vt:lpstr>
      <vt:lpstr>Cont…</vt:lpstr>
      <vt:lpstr>Example</vt:lpstr>
      <vt:lpstr>Type of attribute</vt:lpstr>
      <vt:lpstr>Simple attribute</vt:lpstr>
      <vt:lpstr>Composite Attributes</vt:lpstr>
      <vt:lpstr>Single-Valued Attribute</vt:lpstr>
      <vt:lpstr>Multi Valued Attributes</vt:lpstr>
      <vt:lpstr>Base/Store attribute</vt:lpstr>
      <vt:lpstr>Derived Attributes</vt:lpstr>
      <vt:lpstr>Key attribute</vt:lpstr>
      <vt:lpstr>Relationship </vt:lpstr>
      <vt:lpstr>Relationship </vt:lpstr>
      <vt:lpstr>Relationship </vt:lpstr>
      <vt:lpstr>Relationship</vt:lpstr>
      <vt:lpstr>Degree of Relationship</vt:lpstr>
      <vt:lpstr>Degree of Relationship</vt:lpstr>
      <vt:lpstr>Direction, Type and Existence</vt:lpstr>
      <vt:lpstr>Types of relationships/ Mapping Cardinalities</vt:lpstr>
      <vt:lpstr>Participation constraints</vt:lpstr>
      <vt:lpstr>Participation constraints</vt:lpstr>
      <vt:lpstr>Total Participation</vt:lpstr>
      <vt:lpstr>Example</vt:lpstr>
      <vt:lpstr>Partial Participation</vt:lpstr>
      <vt:lpstr>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2023-09-09T07:35:15Z</dcterms:modified>
</cp:coreProperties>
</file>