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1" r:id="rId3"/>
    <p:sldId id="312" r:id="rId4"/>
    <p:sldId id="314" r:id="rId5"/>
    <p:sldId id="316" r:id="rId6"/>
    <p:sldId id="315" r:id="rId7"/>
    <p:sldId id="317" r:id="rId8"/>
    <p:sldId id="318" r:id="rId9"/>
    <p:sldId id="319" r:id="rId10"/>
    <p:sldId id="320" r:id="rId11"/>
    <p:sldId id="321" r:id="rId12"/>
    <p:sldId id="323" r:id="rId13"/>
    <p:sldId id="329" r:id="rId14"/>
    <p:sldId id="324" r:id="rId15"/>
    <p:sldId id="325" r:id="rId16"/>
    <p:sldId id="326" r:id="rId17"/>
    <p:sldId id="327" r:id="rId18"/>
    <p:sldId id="336" r:id="rId19"/>
    <p:sldId id="335" r:id="rId20"/>
    <p:sldId id="337" r:id="rId21"/>
    <p:sldId id="293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93" d="100"/>
          <a:sy n="93" d="100"/>
        </p:scale>
        <p:origin x="73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551480" cy="76352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Strong Entity and Weak Entity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BC5D28-9D08-472F-9983-84D85969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Key Differences Between Strong Entity and Weak Entity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</a:rPr>
              <a:t>The basic difference between strong entity and a weak entity is that the strong entity has a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primary key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whereas, a weak entity has the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partial key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which acts as a discriminator between the entities of a weak entity set.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</a:rPr>
              <a:t>A weak entity always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depends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on the strong entity for its existence whereas, a strong entity is</a:t>
            </a:r>
            <a:r>
              <a:rPr lang="en-US" b="1" i="0" dirty="0">
                <a:solidFill>
                  <a:srgbClr val="111111"/>
                </a:solidFill>
                <a:effectLst/>
              </a:rPr>
              <a:t> independent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of any other entity’s existence.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</a:rPr>
              <a:t>A strong entity is denoted with a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single rectangle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and a weak entity is denoted with a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double rectangle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</a:rPr>
              <a:t>The relationship between two strong entities is denoted with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single diamond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whereas, a relationship between a weak and a strong entity is denoted with double diamond called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Identifying Relationship</a:t>
            </a:r>
            <a:r>
              <a:rPr lang="en-US" b="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</a:rPr>
              <a:t>The strong entity may or may not show the total participation in its relations, but the weak entity always shows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total participation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in the identifying relationship which is denoted by the double line.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7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24D51D8-A56F-45AC-A29A-97A3ED9BA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2105819"/>
            <a:ext cx="5924550" cy="2000250"/>
          </a:xfrm>
        </p:spPr>
      </p:pic>
    </p:spTree>
    <p:extLst>
      <p:ext uri="{BB962C8B-B14F-4D97-AF65-F5344CB8AC3E}">
        <p14:creationId xmlns:p14="http://schemas.microsoft.com/office/powerpoint/2010/main" val="17058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86DF6F-6A4E-4126-906A-3DF32385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If the attributes are composite, they are further divided in a tree like structure.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IN" sz="1600" dirty="0"/>
          </a:p>
        </p:txBody>
      </p:sp>
      <p:pic>
        <p:nvPicPr>
          <p:cNvPr id="7172" name="Picture 4" descr="er22">
            <a:extLst>
              <a:ext uri="{FF2B5EF4-FFF2-40B4-BE49-F238E27FC236}">
                <a16:creationId xmlns:a16="http://schemas.microsoft.com/office/drawing/2014/main" xmlns="" id="{B6D137AE-2F6B-42FF-AFF1-E85076E5C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1808225"/>
            <a:ext cx="5039265" cy="12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FF700C-7184-4CD5-90FC-45673B9A0AFF}"/>
              </a:ext>
            </a:extLst>
          </p:cNvPr>
          <p:cNvSpPr txBox="1"/>
          <p:nvPr/>
        </p:nvSpPr>
        <p:spPr>
          <a:xfrm>
            <a:off x="601669" y="3164814"/>
            <a:ext cx="7787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consisting more than one value (Multivalued Attribute) for a given entity. For example,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Phone_No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[represented by double oval]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4" name="Picture 6" descr="pno">
            <a:extLst>
              <a:ext uri="{FF2B5EF4-FFF2-40B4-BE49-F238E27FC236}">
                <a16:creationId xmlns:a16="http://schemas.microsoft.com/office/drawing/2014/main" xmlns="" id="{F62CBF25-856A-4B93-B02C-29BE452D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43" y="3487980"/>
            <a:ext cx="2400300" cy="7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71B26E-4098-4E8F-AFDF-7CBA40A387FF}"/>
              </a:ext>
            </a:extLst>
          </p:cNvPr>
          <p:cNvSpPr txBox="1"/>
          <p:nvPr/>
        </p:nvSpPr>
        <p:spPr>
          <a:xfrm>
            <a:off x="488256" y="4193456"/>
            <a:ext cx="7901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which can be </a:t>
            </a:r>
            <a:r>
              <a:rPr lang="en-US" b="1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other attributes</a:t>
            </a:r>
            <a:r>
              <a:rPr lang="en-US" b="0" i="0" dirty="0"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 entity type is known as derived attribute. e.g.; Age [represented by dashed oval]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6" name="Picture 8" descr="er6">
            <a:extLst>
              <a:ext uri="{FF2B5EF4-FFF2-40B4-BE49-F238E27FC236}">
                <a16:creationId xmlns:a16="http://schemas.microsoft.com/office/drawing/2014/main" xmlns="" id="{074A1DDD-A242-4266-9E86-FF6CA8B1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308" y="4334236"/>
            <a:ext cx="1293570" cy="66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DB470-D6A6-4300-B08C-CF5F6324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representation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4EEA6B0D-3BCE-4985-A8D0-C04EBD1B6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20031"/>
            <a:ext cx="61912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37D5398E-4E64-43E5-B26A-036982C54E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580490"/>
            <a:ext cx="3970330" cy="32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hen Notation | Vertabelo Database Modeler">
            <a:extLst>
              <a:ext uri="{FF2B5EF4-FFF2-40B4-BE49-F238E27FC236}">
                <a16:creationId xmlns:a16="http://schemas.microsoft.com/office/drawing/2014/main" xmlns="" id="{FA562934-2458-4202-9D84-F48B1BC7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1580490"/>
            <a:ext cx="4662487" cy="302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Relationship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E13F29-0B0D-4177-AA3E-23A80634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defines an association among several entities.</a:t>
            </a:r>
          </a:p>
          <a:p>
            <a:pPr algn="just"/>
            <a:r>
              <a:rPr lang="en-US" dirty="0"/>
              <a:t>A relationship set is a set of same type of relationships.</a:t>
            </a:r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0D09C1DC-8088-439C-B5D0-27641CD3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59" y="3080993"/>
            <a:ext cx="56292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9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Relationship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E13F29-0B0D-4177-AA3E-23A80634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Strong Relationship Set-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strong relationship exists between two strong entity sets.</a:t>
            </a:r>
          </a:p>
          <a:p>
            <a:r>
              <a:rPr lang="en-US" dirty="0"/>
              <a:t>It is represented using a diamond symbol.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Weak Relationship Set-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weak or identifying relationship exists between the strong and weak entity set.</a:t>
            </a:r>
          </a:p>
          <a:p>
            <a:r>
              <a:rPr lang="en-US" dirty="0"/>
              <a:t>It is represented using a double diamond symbol.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8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Relationship Sets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9733B7F8-18DE-449A-BD68-76C55470A4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919287"/>
            <a:ext cx="55340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E-R diagram for student and course</a:t>
            </a:r>
          </a:p>
        </p:txBody>
      </p:sp>
      <p:pic>
        <p:nvPicPr>
          <p:cNvPr id="19458" name="Picture 2" descr="er8">
            <a:extLst>
              <a:ext uri="{FF2B5EF4-FFF2-40B4-BE49-F238E27FC236}">
                <a16:creationId xmlns:a16="http://schemas.microsoft.com/office/drawing/2014/main" xmlns="" id="{70EA248F-3BF0-4FCA-8449-1A8A2352D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340023"/>
            <a:ext cx="8245475" cy="15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E-R diagram for customer and Loan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BD62737-3064-4602-876B-57B6449A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3" y="2084421"/>
            <a:ext cx="8245475" cy="2043045"/>
          </a:xfrm>
        </p:spPr>
      </p:pic>
    </p:spTree>
    <p:extLst>
      <p:ext uri="{BB962C8B-B14F-4D97-AF65-F5344CB8AC3E}">
        <p14:creationId xmlns:p14="http://schemas.microsoft.com/office/powerpoint/2010/main" val="38308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Relationship(ER) diagram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 Diagram Symbols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E-R diagram for student and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12CD677-F01B-44B2-9AE1-EBC0FDB7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2186781"/>
            <a:ext cx="5086350" cy="1838325"/>
          </a:xfrm>
        </p:spPr>
      </p:pic>
    </p:spTree>
    <p:extLst>
      <p:ext uri="{BB962C8B-B14F-4D97-AF65-F5344CB8AC3E}">
        <p14:creationId xmlns:p14="http://schemas.microsoft.com/office/powerpoint/2010/main" val="31630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Entity Relationship(ER) diagram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C48994-496E-49E4-A659-A630981B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ER diagram or Entity Relationship diagram is a conceptual model that gives the graphical representation of the logical structure of the database.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It shows all the constraints and relationships that exist among the different components.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1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FAAC444-47A1-4527-99C2-C342D9351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868804"/>
              </p:ext>
            </p:extLst>
          </p:nvPr>
        </p:nvGraphicFramePr>
        <p:xfrm>
          <a:off x="2892245" y="1350110"/>
          <a:ext cx="2785872" cy="1828800"/>
        </p:xfrm>
        <a:graphic>
          <a:graphicData uri="http://schemas.openxmlformats.org/drawingml/2006/table">
            <a:tbl>
              <a:tblPr/>
              <a:tblGrid>
                <a:gridCol w="934733">
                  <a:extLst>
                    <a:ext uri="{9D8B030D-6E8A-4147-A177-3AD203B41FA5}">
                      <a16:colId xmlns:a16="http://schemas.microsoft.com/office/drawing/2014/main" xmlns="" val="2097832570"/>
                    </a:ext>
                  </a:extLst>
                </a:gridCol>
                <a:gridCol w="922515">
                  <a:extLst>
                    <a:ext uri="{9D8B030D-6E8A-4147-A177-3AD203B41FA5}">
                      <a16:colId xmlns:a16="http://schemas.microsoft.com/office/drawing/2014/main" xmlns="" val="4073088783"/>
                    </a:ext>
                  </a:extLst>
                </a:gridCol>
                <a:gridCol w="928624">
                  <a:extLst>
                    <a:ext uri="{9D8B030D-6E8A-4147-A177-3AD203B41FA5}">
                      <a16:colId xmlns:a16="http://schemas.microsoft.com/office/drawing/2014/main" xmlns="" val="296629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Roll_no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379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Akshay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2205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35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Pooja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3995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Aarti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24468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400238-5E39-4383-BF72-978DA1C9FFFB}"/>
              </a:ext>
            </a:extLst>
          </p:cNvPr>
          <p:cNvSpPr txBox="1"/>
          <p:nvPr/>
        </p:nvSpPr>
        <p:spPr>
          <a:xfrm>
            <a:off x="143555" y="3299653"/>
            <a:ext cx="885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complete table is referred to as “Student Entity Set” and each row represents an “entity”.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60E37CB-F2BD-47AF-A130-BBDF36E8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is represented by a rectangle which contains the entity’s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Entity in the Chen ERD notation">
            <a:extLst>
              <a:ext uri="{FF2B5EF4-FFF2-40B4-BE49-F238E27FC236}">
                <a16:creationId xmlns:a16="http://schemas.microsoft.com/office/drawing/2014/main" xmlns="" id="{2A4625D6-62AC-460A-BD39-F1738BF2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20" y="1801382"/>
            <a:ext cx="2286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1066646-2337-4F57-A30A-5DDCCF1E5CC3}"/>
              </a:ext>
            </a:extLst>
          </p:cNvPr>
          <p:cNvSpPr txBox="1"/>
          <p:nvPr/>
        </p:nvSpPr>
        <p:spPr>
          <a:xfrm>
            <a:off x="143555" y="3174361"/>
            <a:ext cx="9000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Chen notation, each attribute is represented by an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oval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containing attribute's name:</a:t>
            </a:r>
          </a:p>
        </p:txBody>
      </p:sp>
      <p:pic>
        <p:nvPicPr>
          <p:cNvPr id="3074" name="Picture 2" descr="Attribute in the Chen ERD notation">
            <a:extLst>
              <a:ext uri="{FF2B5EF4-FFF2-40B4-BE49-F238E27FC236}">
                <a16:creationId xmlns:a16="http://schemas.microsoft.com/office/drawing/2014/main" xmlns="" id="{1A1FD1EF-F7FB-429E-8FED-FF427C017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77" y="3685281"/>
            <a:ext cx="2286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60E37CB-F2BD-47AF-A130-BBDF36E8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Chen notation, we distinguish types of entities: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E451A277-DFFA-484F-8F93-06E3F5A6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2419045"/>
            <a:ext cx="38195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60E37CB-F2BD-47AF-A130-BBDF36E8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A strong entity set is an entity that contains sufficient attributes to uniquely identify all its entities.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Simply strong entity is nothing but an entity set having a primary key attribute or a table which consists of a primary key column.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primary key of the strong entity is represented by underlining it. The strong entity is represented by a single rectangle.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primary key attribute of the strong entity is represented by underlining it. 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6" name="Picture 2" descr="Entity in the Chen ERD notation">
            <a:extLst>
              <a:ext uri="{FF2B5EF4-FFF2-40B4-BE49-F238E27FC236}">
                <a16:creationId xmlns:a16="http://schemas.microsoft.com/office/drawing/2014/main" xmlns="" id="{E17365F6-3B8E-4DB2-972F-44963EF0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71" y="3335275"/>
            <a:ext cx="2286000" cy="71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585EDC-477F-419A-87A0-1EDF3A4D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280" y="4180196"/>
            <a:ext cx="1543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60E37CB-F2BD-47AF-A130-BBDF36E8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A weak entity is an entity set that does not have sufficient attributes for Unique Identification of its records.</a:t>
            </a:r>
          </a:p>
          <a:p>
            <a:pPr algn="just"/>
            <a:r>
              <a:rPr lang="en-US" sz="1600" dirty="0"/>
              <a:t>Simply a weak entity  is nothing but an entity which does not have a primary key attribute.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It contains a partial key called as discriminator which helps in identifying a group of entities from the entity set.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128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pic>
        <p:nvPicPr>
          <p:cNvPr id="6146" name="Picture 2" descr="weak_entity_set">
            <a:extLst>
              <a:ext uri="{FF2B5EF4-FFF2-40B4-BE49-F238E27FC236}">
                <a16:creationId xmlns:a16="http://schemas.microsoft.com/office/drawing/2014/main" xmlns="" id="{883CF24B-476C-4910-9798-81BD80C87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35" y="1350110"/>
            <a:ext cx="27527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rong-entity-and-weak-entity">
            <a:extLst>
              <a:ext uri="{FF2B5EF4-FFF2-40B4-BE49-F238E27FC236}">
                <a16:creationId xmlns:a16="http://schemas.microsoft.com/office/drawing/2014/main" xmlns="" id="{5704F0CE-5C73-4D83-9454-54A8E9B65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1502815"/>
            <a:ext cx="2590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2CB249F-A081-4316-93F0-978AC6C2CFBE}"/>
              </a:ext>
            </a:extLst>
          </p:cNvPr>
          <p:cNvSpPr/>
          <p:nvPr/>
        </p:nvSpPr>
        <p:spPr>
          <a:xfrm>
            <a:off x="907080" y="3360494"/>
            <a:ext cx="7329840" cy="165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discriminator or partial key of a weak entity set is a set of attributes that allow the distinction to be made. It is created by a primary key of strong entity/owner entity/identifying entity plus the partial key of the weak entity set.</a:t>
            </a:r>
          </a:p>
          <a:p>
            <a:pPr algn="ctr"/>
            <a:r>
              <a:rPr lang="en-US" dirty="0"/>
              <a:t>Primary key of loan: </a:t>
            </a:r>
            <a:r>
              <a:rPr lang="en-US" dirty="0" err="1"/>
              <a:t>Loan_name</a:t>
            </a:r>
            <a:r>
              <a:rPr lang="en-US" dirty="0"/>
              <a:t> + </a:t>
            </a:r>
            <a:r>
              <a:rPr lang="en-US" dirty="0" err="1"/>
              <a:t>Cust_ID</a:t>
            </a:r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5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On-screen Show (16:9)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  ER-1</vt:lpstr>
      <vt:lpstr>Contents</vt:lpstr>
      <vt:lpstr>Entity Relationship(ER) diagram </vt:lpstr>
      <vt:lpstr>Example </vt:lpstr>
      <vt:lpstr>Representation of Entity and Attributes</vt:lpstr>
      <vt:lpstr>Representation of Entity and Attributes</vt:lpstr>
      <vt:lpstr>Representation of Entity and Attributes</vt:lpstr>
      <vt:lpstr>Representation of Entity and Attributes</vt:lpstr>
      <vt:lpstr>Representation of Entity and Attributes</vt:lpstr>
      <vt:lpstr>Difference between Strong Entity and Weak Entity</vt:lpstr>
      <vt:lpstr>Representation of Entity and Attributes</vt:lpstr>
      <vt:lpstr>Representation of Entity and Attributes</vt:lpstr>
      <vt:lpstr>Attribute representation</vt:lpstr>
      <vt:lpstr>Representation of Entity and Attributes</vt:lpstr>
      <vt:lpstr>Relationship Sets</vt:lpstr>
      <vt:lpstr>Relationship Sets</vt:lpstr>
      <vt:lpstr>Relationship Sets</vt:lpstr>
      <vt:lpstr>E-R diagram for student and course</vt:lpstr>
      <vt:lpstr>E-R diagram for customer and Loan</vt:lpstr>
      <vt:lpstr>E-R diagram for student and course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2023-08-21T10:30:50Z</dcterms:modified>
</cp:coreProperties>
</file>