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handoutMasterIdLst>
    <p:handoutMasterId r:id="rId31"/>
  </p:handoutMasterIdLst>
  <p:sldIdLst>
    <p:sldId id="256" r:id="rId2"/>
    <p:sldId id="311" r:id="rId3"/>
    <p:sldId id="312" r:id="rId4"/>
    <p:sldId id="313" r:id="rId5"/>
    <p:sldId id="314" r:id="rId6"/>
    <p:sldId id="315" r:id="rId7"/>
    <p:sldId id="316" r:id="rId8"/>
    <p:sldId id="317" r:id="rId9"/>
    <p:sldId id="345" r:id="rId10"/>
    <p:sldId id="346" r:id="rId11"/>
    <p:sldId id="347" r:id="rId12"/>
    <p:sldId id="348" r:id="rId13"/>
    <p:sldId id="349" r:id="rId14"/>
    <p:sldId id="350" r:id="rId15"/>
    <p:sldId id="351" r:id="rId16"/>
    <p:sldId id="352" r:id="rId17"/>
    <p:sldId id="353" r:id="rId18"/>
    <p:sldId id="354" r:id="rId19"/>
    <p:sldId id="318" r:id="rId20"/>
    <p:sldId id="338" r:id="rId21"/>
    <p:sldId id="339" r:id="rId22"/>
    <p:sldId id="340" r:id="rId23"/>
    <p:sldId id="341" r:id="rId24"/>
    <p:sldId id="342" r:id="rId25"/>
    <p:sldId id="343" r:id="rId26"/>
    <p:sldId id="344" r:id="rId27"/>
    <p:sldId id="355" r:id="rId28"/>
    <p:sldId id="293"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49"/>
    <a:srgbClr val="CC0099"/>
    <a:srgbClr val="C79E37"/>
    <a:srgbClr val="5EEC3C"/>
    <a:srgbClr val="FE9202"/>
    <a:srgbClr val="99009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28-08-2023</a:t>
            </a:fld>
            <a:endParaRPr lang="en-IN"/>
          </a:p>
        </p:txBody>
      </p:sp>
      <p:sp>
        <p:nvSpPr>
          <p:cNvPr id="4" name="Footer Placeholder 3">
            <a:extLst>
              <a:ext uri="{FF2B5EF4-FFF2-40B4-BE49-F238E27FC236}">
                <a16:creationId xmlns=""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r>
              <a:rPr lang="en-US"/>
              <a:t/>
            </a:r>
            <a:br>
              <a:rPr lang="en-US"/>
            </a:br>
            <a:r>
              <a:rPr lang="en-US" smtClean="0">
                <a:solidFill>
                  <a:schemeClr val="tx2">
                    <a:lumMod val="75000"/>
                  </a:schemeClr>
                </a:solidFill>
                <a:latin typeface="Times New Roman" panose="02020603050405020304" pitchFamily="18" charset="0"/>
                <a:cs typeface="Times New Roman" panose="02020603050405020304" pitchFamily="18" charset="0"/>
              </a:rPr>
              <a:t>ER-2</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a:t>5</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6413609" cy="725349"/>
          </a:xfrm>
        </p:spPr>
        <p:txBody>
          <a:bodyPr>
            <a:normAutofit fontScale="90000"/>
          </a:bodyPr>
          <a:lstStyle/>
          <a:p>
            <a:r>
              <a:rPr lang="en-IN" dirty="0">
                <a:effectLst/>
              </a:rPr>
              <a:t>Entity Relationship Diagram Example:</a:t>
            </a:r>
            <a:endParaRPr lang="en-IN" dirty="0"/>
          </a:p>
        </p:txBody>
      </p:sp>
      <p:sp>
        <p:nvSpPr>
          <p:cNvPr id="3" name="Content Placeholder 2"/>
          <p:cNvSpPr>
            <a:spLocks noGrp="1"/>
          </p:cNvSpPr>
          <p:nvPr>
            <p:ph idx="1"/>
          </p:nvPr>
        </p:nvSpPr>
        <p:spPr/>
        <p:txBody>
          <a:bodyPr>
            <a:normAutofit lnSpcReduction="10000"/>
          </a:bodyPr>
          <a:lstStyle/>
          <a:p>
            <a:pPr algn="just"/>
            <a:r>
              <a:rPr lang="en-US" dirty="0"/>
              <a:t>In a university, a Student enrolls in Courses. </a:t>
            </a:r>
          </a:p>
          <a:p>
            <a:pPr algn="just"/>
            <a:r>
              <a:rPr lang="en-US" dirty="0"/>
              <a:t>A student must be assigned to at least one or more Courses.</a:t>
            </a:r>
          </a:p>
          <a:p>
            <a:pPr algn="just"/>
            <a:r>
              <a:rPr lang="en-US" dirty="0"/>
              <a:t> Each course is taught by a single Professor.</a:t>
            </a:r>
          </a:p>
          <a:p>
            <a:pPr algn="just"/>
            <a:r>
              <a:rPr lang="en-US" dirty="0"/>
              <a:t> To maintain instruction quality, a Professor can deliver only one course</a:t>
            </a:r>
            <a:endParaRPr lang="en-IN" dirty="0"/>
          </a:p>
        </p:txBody>
      </p:sp>
    </p:spTree>
    <p:extLst>
      <p:ext uri="{BB962C8B-B14F-4D97-AF65-F5344CB8AC3E}">
        <p14:creationId xmlns:p14="http://schemas.microsoft.com/office/powerpoint/2010/main" val="43330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Step 1) Entity Identification</a:t>
            </a:r>
            <a:br>
              <a:rPr lang="en-IN" b="1" dirty="0">
                <a:effectLst/>
              </a:rPr>
            </a:br>
            <a:endParaRPr lang="en-IN" dirty="0"/>
          </a:p>
        </p:txBody>
      </p:sp>
      <p:sp>
        <p:nvSpPr>
          <p:cNvPr id="3" name="Content Placeholder 2"/>
          <p:cNvSpPr>
            <a:spLocks noGrp="1"/>
          </p:cNvSpPr>
          <p:nvPr>
            <p:ph idx="1"/>
          </p:nvPr>
        </p:nvSpPr>
        <p:spPr>
          <a:xfrm>
            <a:off x="296260" y="1044700"/>
            <a:ext cx="6413609" cy="3511061"/>
          </a:xfrm>
        </p:spPr>
        <p:txBody>
          <a:bodyPr/>
          <a:lstStyle/>
          <a:p>
            <a:r>
              <a:rPr lang="en-US" dirty="0"/>
              <a:t>We have three entities</a:t>
            </a:r>
          </a:p>
          <a:p>
            <a:r>
              <a:rPr lang="en-US" dirty="0"/>
              <a:t>Student</a:t>
            </a:r>
          </a:p>
          <a:p>
            <a:r>
              <a:rPr lang="en-US" dirty="0"/>
              <a:t>Course</a:t>
            </a:r>
          </a:p>
          <a:p>
            <a:r>
              <a:rPr lang="en-US" dirty="0"/>
              <a:t>Professor</a:t>
            </a:r>
          </a:p>
          <a:p>
            <a:endParaRPr lang="en-IN" dirty="0"/>
          </a:p>
        </p:txBody>
      </p:sp>
      <p:pic>
        <p:nvPicPr>
          <p:cNvPr id="3074" name="Picture 2" descr="Entity Ident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369" y="3193686"/>
            <a:ext cx="55245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0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Step 2) Relationship Identification</a:t>
            </a:r>
            <a:br>
              <a:rPr lang="en-IN" b="1" dirty="0">
                <a:effectLst/>
              </a:rPr>
            </a:br>
            <a:endParaRPr lang="en-IN" dirty="0"/>
          </a:p>
        </p:txBody>
      </p:sp>
      <p:sp>
        <p:nvSpPr>
          <p:cNvPr id="3" name="Content Placeholder 2"/>
          <p:cNvSpPr>
            <a:spLocks noGrp="1"/>
          </p:cNvSpPr>
          <p:nvPr>
            <p:ph idx="1"/>
          </p:nvPr>
        </p:nvSpPr>
        <p:spPr>
          <a:xfrm>
            <a:off x="754375" y="994360"/>
            <a:ext cx="4781371" cy="2326330"/>
          </a:xfrm>
        </p:spPr>
        <p:txBody>
          <a:bodyPr>
            <a:normAutofit lnSpcReduction="10000"/>
          </a:bodyPr>
          <a:lstStyle/>
          <a:p>
            <a:r>
              <a:rPr lang="en-US" dirty="0"/>
              <a:t>We have the following two relationships</a:t>
            </a:r>
          </a:p>
          <a:p>
            <a:r>
              <a:rPr lang="en-US" dirty="0"/>
              <a:t>The student is </a:t>
            </a:r>
            <a:r>
              <a:rPr lang="en-US" b="1" dirty="0"/>
              <a:t>assigned</a:t>
            </a:r>
            <a:r>
              <a:rPr lang="en-US" dirty="0"/>
              <a:t> a course</a:t>
            </a:r>
          </a:p>
          <a:p>
            <a:r>
              <a:rPr lang="en-US" dirty="0"/>
              <a:t>Professor </a:t>
            </a:r>
            <a:r>
              <a:rPr lang="en-US" b="1" dirty="0"/>
              <a:t>delivers</a:t>
            </a:r>
            <a:r>
              <a:rPr lang="en-US" dirty="0"/>
              <a:t> a course</a:t>
            </a:r>
          </a:p>
          <a:p>
            <a:endParaRPr lang="en-IN" dirty="0"/>
          </a:p>
        </p:txBody>
      </p:sp>
      <p:pic>
        <p:nvPicPr>
          <p:cNvPr id="4098" name="Picture 2" descr="Relationship Ident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3487980"/>
            <a:ext cx="6719019" cy="126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618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Step 3) Cardinality Identification</a:t>
            </a:r>
            <a:br>
              <a:rPr lang="en-IN" b="1" dirty="0">
                <a:effectLst/>
              </a:rPr>
            </a:br>
            <a:endParaRPr lang="en-IN" dirty="0"/>
          </a:p>
        </p:txBody>
      </p:sp>
      <p:sp>
        <p:nvSpPr>
          <p:cNvPr id="3" name="Content Placeholder 2"/>
          <p:cNvSpPr>
            <a:spLocks noGrp="1"/>
          </p:cNvSpPr>
          <p:nvPr>
            <p:ph idx="1"/>
          </p:nvPr>
        </p:nvSpPr>
        <p:spPr>
          <a:xfrm>
            <a:off x="415890" y="889926"/>
            <a:ext cx="6413609" cy="3511061"/>
          </a:xfrm>
        </p:spPr>
        <p:txBody>
          <a:bodyPr/>
          <a:lstStyle/>
          <a:p>
            <a:r>
              <a:rPr lang="en-US" dirty="0"/>
              <a:t>For them problem statement we know that,</a:t>
            </a:r>
          </a:p>
          <a:p>
            <a:r>
              <a:rPr lang="en-US" dirty="0"/>
              <a:t>A student can be assigned </a:t>
            </a:r>
            <a:r>
              <a:rPr lang="en-US" b="1" dirty="0"/>
              <a:t>multiple</a:t>
            </a:r>
            <a:r>
              <a:rPr lang="en-US" dirty="0"/>
              <a:t> courses</a:t>
            </a:r>
          </a:p>
          <a:p>
            <a:r>
              <a:rPr lang="en-US" dirty="0"/>
              <a:t>A Professor can deliver only </a:t>
            </a:r>
            <a:r>
              <a:rPr lang="en-US" b="1" dirty="0"/>
              <a:t>one</a:t>
            </a:r>
            <a:r>
              <a:rPr lang="en-US" dirty="0"/>
              <a:t> course</a:t>
            </a:r>
          </a:p>
          <a:p>
            <a:endParaRPr lang="en-IN" dirty="0"/>
          </a:p>
        </p:txBody>
      </p:sp>
      <p:pic>
        <p:nvPicPr>
          <p:cNvPr id="5122" name="Picture 2" descr="Cardinality Ident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3" y="3635393"/>
            <a:ext cx="6815461" cy="122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Step 4) Identify Attributes</a:t>
            </a:r>
            <a:br>
              <a:rPr lang="en-IN" b="1" dirty="0">
                <a:effectLst/>
              </a:rPr>
            </a:b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a:t>You need to study the files, forms, reports, data currently maintained by the organization to identify attributes. You can also conduct interviews with various stakeholders to identify entities. Initially, it’s important to identify the attributes without mapping them to a particular entity.</a:t>
            </a:r>
          </a:p>
          <a:p>
            <a:pPr algn="just"/>
            <a:r>
              <a:rPr lang="en-US" dirty="0"/>
              <a:t>Once, you have a list of Attributes, you need to map them to the identified entities. Ensure an attribute is to be paired with exactly one entity. If you think an attribute should belong to more than one entity, use a modifier to make it unique.</a:t>
            </a:r>
          </a:p>
          <a:p>
            <a:pPr algn="just"/>
            <a:r>
              <a:rPr lang="en-US" dirty="0"/>
              <a:t>Once the mapping is done, identify the primary Keys. If a unique key is not readily available, create one.</a:t>
            </a:r>
          </a:p>
          <a:p>
            <a:pPr algn="just"/>
            <a:endParaRPr lang="en-IN" dirty="0"/>
          </a:p>
        </p:txBody>
      </p:sp>
    </p:spTree>
    <p:extLst>
      <p:ext uri="{BB962C8B-B14F-4D97-AF65-F5344CB8AC3E}">
        <p14:creationId xmlns:p14="http://schemas.microsoft.com/office/powerpoint/2010/main" val="2954236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73848332"/>
              </p:ext>
            </p:extLst>
          </p:nvPr>
        </p:nvGraphicFramePr>
        <p:xfrm>
          <a:off x="143555" y="1350108"/>
          <a:ext cx="6871725" cy="2748692"/>
        </p:xfrm>
        <a:graphic>
          <a:graphicData uri="http://schemas.openxmlformats.org/drawingml/2006/table">
            <a:tbl>
              <a:tblPr/>
              <a:tblGrid>
                <a:gridCol w="2290575"/>
                <a:gridCol w="2290575"/>
                <a:gridCol w="2290575"/>
              </a:tblGrid>
              <a:tr h="687173">
                <a:tc>
                  <a:txBody>
                    <a:bodyPr/>
                    <a:lstStyle/>
                    <a:p>
                      <a:pPr algn="l"/>
                      <a:r>
                        <a:rPr lang="en-IN" sz="1400" b="1" dirty="0" smtClean="0">
                          <a:effectLst/>
                        </a:rPr>
                        <a:t>Entity</a:t>
                      </a:r>
                      <a:endParaRPr lang="en-IN" sz="1400" b="1" dirty="0">
                        <a:effectLst/>
                      </a:endParaRPr>
                    </a:p>
                  </a:txBody>
                  <a:tcPr marL="73547" marR="73547" marT="36774" marB="3677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1400" b="1" dirty="0">
                          <a:effectLst/>
                        </a:rPr>
                        <a:t>Primary Key</a:t>
                      </a:r>
                    </a:p>
                  </a:txBody>
                  <a:tcPr marL="73547" marR="73547" marT="36774" marB="3677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1400" b="1" dirty="0">
                          <a:effectLst/>
                        </a:rPr>
                        <a:t>Attribute</a:t>
                      </a:r>
                    </a:p>
                  </a:txBody>
                  <a:tcPr marL="73547" marR="73547" marT="36774" marB="3677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687173">
                <a:tc>
                  <a:txBody>
                    <a:bodyPr/>
                    <a:lstStyle/>
                    <a:p>
                      <a:r>
                        <a:rPr lang="en-IN" sz="1400">
                          <a:effectLst/>
                        </a:rPr>
                        <a:t>Student</a:t>
                      </a:r>
                    </a:p>
                  </a:txBody>
                  <a:tcPr marL="73547" marR="73547" marT="36774" marB="3677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1400" dirty="0" err="1">
                          <a:effectLst/>
                        </a:rPr>
                        <a:t>Student_ID</a:t>
                      </a:r>
                      <a:endParaRPr lang="en-IN" sz="1400" dirty="0">
                        <a:effectLst/>
                      </a:endParaRPr>
                    </a:p>
                  </a:txBody>
                  <a:tcPr marL="73547" marR="73547" marT="36774" marB="3677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1400">
                          <a:effectLst/>
                        </a:rPr>
                        <a:t>StudentName</a:t>
                      </a:r>
                    </a:p>
                  </a:txBody>
                  <a:tcPr marL="73547" marR="73547" marT="36774" marB="3677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687173">
                <a:tc>
                  <a:txBody>
                    <a:bodyPr/>
                    <a:lstStyle/>
                    <a:p>
                      <a:r>
                        <a:rPr lang="en-IN" sz="1400">
                          <a:effectLst/>
                        </a:rPr>
                        <a:t>Professor</a:t>
                      </a:r>
                    </a:p>
                  </a:txBody>
                  <a:tcPr marL="73547" marR="73547" marT="36774" marB="3677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1400">
                          <a:effectLst/>
                        </a:rPr>
                        <a:t>Employee_ID</a:t>
                      </a:r>
                    </a:p>
                  </a:txBody>
                  <a:tcPr marL="73547" marR="73547" marT="36774" marB="3677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1400">
                          <a:effectLst/>
                        </a:rPr>
                        <a:t>ProfessorName</a:t>
                      </a:r>
                    </a:p>
                  </a:txBody>
                  <a:tcPr marL="73547" marR="73547" marT="36774" marB="3677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87173">
                <a:tc>
                  <a:txBody>
                    <a:bodyPr/>
                    <a:lstStyle/>
                    <a:p>
                      <a:r>
                        <a:rPr lang="en-IN" sz="1400">
                          <a:effectLst/>
                        </a:rPr>
                        <a:t>Course</a:t>
                      </a:r>
                    </a:p>
                  </a:txBody>
                  <a:tcPr marL="73547" marR="73547" marT="36774" marB="36774"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IN" sz="1400">
                          <a:effectLst/>
                        </a:rPr>
                        <a:t>Course_ID</a:t>
                      </a:r>
                    </a:p>
                  </a:txBody>
                  <a:tcPr marL="73547" marR="73547" marT="36774" marB="36774"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IN" sz="1400" dirty="0" err="1">
                          <a:effectLst/>
                        </a:rPr>
                        <a:t>CourseName</a:t>
                      </a:r>
                      <a:endParaRPr lang="en-IN" sz="1400" dirty="0">
                        <a:effectLst/>
                      </a:endParaRPr>
                    </a:p>
                  </a:txBody>
                  <a:tcPr marL="73547" marR="73547" marT="36774" marB="36774"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
        <p:nvSpPr>
          <p:cNvPr id="4" name="Title 1"/>
          <p:cNvSpPr>
            <a:spLocks noGrp="1"/>
          </p:cNvSpPr>
          <p:nvPr>
            <p:ph type="title"/>
          </p:nvPr>
        </p:nvSpPr>
        <p:spPr/>
        <p:txBody>
          <a:bodyPr>
            <a:normAutofit fontScale="90000"/>
          </a:bodyPr>
          <a:lstStyle/>
          <a:p>
            <a:r>
              <a:rPr lang="en-IN" b="1" dirty="0">
                <a:effectLst/>
              </a:rPr>
              <a:t>Step 4) Identify </a:t>
            </a:r>
            <a:r>
              <a:rPr lang="en-IN" b="1" dirty="0" smtClean="0">
                <a:effectLst/>
              </a:rPr>
              <a:t>Attributes </a:t>
            </a:r>
            <a:r>
              <a:rPr lang="en-IN" b="1" dirty="0" err="1" smtClean="0">
                <a:effectLst/>
              </a:rPr>
              <a:t>Cont</a:t>
            </a:r>
            <a:r>
              <a:rPr lang="en-IN" b="1" dirty="0" smtClean="0">
                <a:effectLst/>
              </a:rPr>
              <a:t>…</a:t>
            </a:r>
            <a:r>
              <a:rPr lang="en-IN" b="1" dirty="0">
                <a:effectLst/>
              </a:rPr>
              <a:t/>
            </a:r>
            <a:br>
              <a:rPr lang="en-IN" b="1" dirty="0">
                <a:effectLst/>
              </a:rPr>
            </a:br>
            <a:endParaRPr lang="en-IN" dirty="0"/>
          </a:p>
        </p:txBody>
      </p:sp>
    </p:spTree>
    <p:extLst>
      <p:ext uri="{BB962C8B-B14F-4D97-AF65-F5344CB8AC3E}">
        <p14:creationId xmlns:p14="http://schemas.microsoft.com/office/powerpoint/2010/main" val="2652686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Step 4) Identify Attributes </a:t>
            </a:r>
            <a:r>
              <a:rPr lang="en-IN" b="1" dirty="0" err="1">
                <a:effectLst/>
              </a:rPr>
              <a:t>Cont</a:t>
            </a:r>
            <a:r>
              <a:rPr lang="en-IN" b="1" dirty="0">
                <a:effectLst/>
              </a:rPr>
              <a:t>…</a:t>
            </a:r>
            <a:br>
              <a:rPr lang="en-IN" b="1" dirty="0">
                <a:effectLst/>
              </a:rPr>
            </a:br>
            <a:endParaRPr lang="en-IN" dirty="0"/>
          </a:p>
        </p:txBody>
      </p:sp>
      <p:pic>
        <p:nvPicPr>
          <p:cNvPr id="7170" name="Picture 2" descr="Steps to Create an Entity Relationship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500" y="1208181"/>
            <a:ext cx="6413500" cy="22477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4375" y="3640685"/>
            <a:ext cx="4572000" cy="1200329"/>
          </a:xfrm>
          <a:prstGeom prst="rect">
            <a:avLst/>
          </a:prstGeom>
        </p:spPr>
        <p:txBody>
          <a:bodyPr>
            <a:spAutoFit/>
          </a:bodyPr>
          <a:lstStyle/>
          <a:p>
            <a:pPr algn="just"/>
            <a:r>
              <a:rPr lang="en-US" dirty="0">
                <a:solidFill>
                  <a:srgbClr val="222222"/>
                </a:solidFill>
                <a:latin typeface="Source Sans Pro"/>
              </a:rPr>
              <a:t>For Course Entity, attributes could be Duration, Credits, Assignments, etc. For the sake of ease we have considered just one attribute.</a:t>
            </a:r>
            <a:endParaRPr lang="en-IN" dirty="0"/>
          </a:p>
        </p:txBody>
      </p:sp>
    </p:spTree>
    <p:extLst>
      <p:ext uri="{BB962C8B-B14F-4D97-AF65-F5344CB8AC3E}">
        <p14:creationId xmlns:p14="http://schemas.microsoft.com/office/powerpoint/2010/main" val="472067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Step 5) Create the ERD Diagram</a:t>
            </a:r>
            <a:br>
              <a:rPr lang="en-US" b="1" dirty="0">
                <a:effectLst/>
              </a:rPr>
            </a:br>
            <a:endParaRPr lang="en-IN" dirty="0"/>
          </a:p>
        </p:txBody>
      </p:sp>
      <p:pic>
        <p:nvPicPr>
          <p:cNvPr id="8194" name="Picture 2" descr="Create the ERD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88" y="1655521"/>
            <a:ext cx="6872991" cy="2290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7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down)">
                                      <p:cBhvr>
                                        <p:cTn id="7" dur="580">
                                          <p:stCondLst>
                                            <p:cond delay="0"/>
                                          </p:stCondLst>
                                        </p:cTn>
                                        <p:tgtEl>
                                          <p:spTgt spid="8194"/>
                                        </p:tgtEl>
                                      </p:cBhvr>
                                    </p:animEffect>
                                    <p:anim calcmode="lin" valueType="num">
                                      <p:cBhvr>
                                        <p:cTn id="8" dur="1822" tmFilter="0,0; 0.14,0.36; 0.43,0.73; 0.71,0.91; 1.0,1.0">
                                          <p:stCondLst>
                                            <p:cond delay="0"/>
                                          </p:stCondLst>
                                        </p:cTn>
                                        <p:tgtEl>
                                          <p:spTgt spid="819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4"/>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4"/>
                                        </p:tgtEl>
                                      </p:cBhvr>
                                      <p:to x="100000" y="60000"/>
                                    </p:animScale>
                                    <p:animScale>
                                      <p:cBhvr>
                                        <p:cTn id="14" dur="166" decel="50000">
                                          <p:stCondLst>
                                            <p:cond delay="676"/>
                                          </p:stCondLst>
                                        </p:cTn>
                                        <p:tgtEl>
                                          <p:spTgt spid="8194"/>
                                        </p:tgtEl>
                                      </p:cBhvr>
                                      <p:to x="100000" y="100000"/>
                                    </p:animScale>
                                    <p:animScale>
                                      <p:cBhvr>
                                        <p:cTn id="15" dur="26">
                                          <p:stCondLst>
                                            <p:cond delay="1312"/>
                                          </p:stCondLst>
                                        </p:cTn>
                                        <p:tgtEl>
                                          <p:spTgt spid="8194"/>
                                        </p:tgtEl>
                                      </p:cBhvr>
                                      <p:to x="100000" y="80000"/>
                                    </p:animScale>
                                    <p:animScale>
                                      <p:cBhvr>
                                        <p:cTn id="16" dur="166" decel="50000">
                                          <p:stCondLst>
                                            <p:cond delay="1338"/>
                                          </p:stCondLst>
                                        </p:cTn>
                                        <p:tgtEl>
                                          <p:spTgt spid="8194"/>
                                        </p:tgtEl>
                                      </p:cBhvr>
                                      <p:to x="100000" y="100000"/>
                                    </p:animScale>
                                    <p:animScale>
                                      <p:cBhvr>
                                        <p:cTn id="17" dur="26">
                                          <p:stCondLst>
                                            <p:cond delay="1642"/>
                                          </p:stCondLst>
                                        </p:cTn>
                                        <p:tgtEl>
                                          <p:spTgt spid="8194"/>
                                        </p:tgtEl>
                                      </p:cBhvr>
                                      <p:to x="100000" y="90000"/>
                                    </p:animScale>
                                    <p:animScale>
                                      <p:cBhvr>
                                        <p:cTn id="18" dur="166" decel="50000">
                                          <p:stCondLst>
                                            <p:cond delay="1668"/>
                                          </p:stCondLst>
                                        </p:cTn>
                                        <p:tgtEl>
                                          <p:spTgt spid="8194"/>
                                        </p:tgtEl>
                                      </p:cBhvr>
                                      <p:to x="100000" y="100000"/>
                                    </p:animScale>
                                    <p:animScale>
                                      <p:cBhvr>
                                        <p:cTn id="19" dur="26">
                                          <p:stCondLst>
                                            <p:cond delay="1808"/>
                                          </p:stCondLst>
                                        </p:cTn>
                                        <p:tgtEl>
                                          <p:spTgt spid="8194"/>
                                        </p:tgtEl>
                                      </p:cBhvr>
                                      <p:to x="100000" y="95000"/>
                                    </p:animScale>
                                    <p:animScale>
                                      <p:cBhvr>
                                        <p:cTn id="20" dur="166" decel="50000">
                                          <p:stCondLst>
                                            <p:cond delay="1834"/>
                                          </p:stCondLst>
                                        </p:cTn>
                                        <p:tgtEl>
                                          <p:spTgt spid="819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Cardinality</a:t>
            </a:r>
            <a:endParaRPr lang="en-IN" dirty="0"/>
          </a:p>
        </p:txBody>
      </p:sp>
      <p:pic>
        <p:nvPicPr>
          <p:cNvPr id="9218" name="Picture 2" descr="Cardinal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670" y="1196975"/>
            <a:ext cx="5895677" cy="3643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297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3951C7-269B-4B15-95D0-A6DD7E6CBEE9}"/>
              </a:ext>
            </a:extLst>
          </p:cNvPr>
          <p:cNvSpPr>
            <a:spLocks noGrp="1"/>
          </p:cNvSpPr>
          <p:nvPr>
            <p:ph type="title"/>
          </p:nvPr>
        </p:nvSpPr>
        <p:spPr>
          <a:xfrm>
            <a:off x="448965" y="586585"/>
            <a:ext cx="8229600" cy="857250"/>
          </a:xfrm>
        </p:spPr>
        <p:txBody>
          <a:bodyPr>
            <a:normAutofit fontScale="90000"/>
          </a:bodyPr>
          <a:lstStyle/>
          <a:p>
            <a:r>
              <a:rPr lang="en-IN" dirty="0" err="1"/>
              <a:t>EasyShop</a:t>
            </a:r>
            <a:r>
              <a:rPr lang="en-IN" dirty="0"/>
              <a:t> Retail Application Case Study</a:t>
            </a:r>
          </a:p>
        </p:txBody>
      </p:sp>
      <p:sp>
        <p:nvSpPr>
          <p:cNvPr id="6" name="Content Placeholder 5"/>
          <p:cNvSpPr>
            <a:spLocks noGrp="1"/>
          </p:cNvSpPr>
          <p:nvPr>
            <p:ph sz="half" idx="1"/>
          </p:nvPr>
        </p:nvSpPr>
        <p:spPr>
          <a:xfrm>
            <a:off x="448965" y="1350110"/>
            <a:ext cx="4038600" cy="3394472"/>
          </a:xfrm>
        </p:spPr>
        <p:txBody>
          <a:bodyPr>
            <a:normAutofit fontScale="85000" lnSpcReduction="10000"/>
          </a:bodyPr>
          <a:lstStyle/>
          <a:p>
            <a:pPr algn="just"/>
            <a:r>
              <a:rPr lang="en-US" dirty="0">
                <a:latin typeface="Times New Roman" pitchFamily="18" charset="0"/>
                <a:cs typeface="Times New Roman" pitchFamily="18" charset="0"/>
              </a:rPr>
              <a:t>1. One supplier can provide many quotations.</a:t>
            </a:r>
          </a:p>
          <a:p>
            <a:pPr algn="just"/>
            <a:r>
              <a:rPr lang="en-US" dirty="0">
                <a:latin typeface="Times New Roman" pitchFamily="18" charset="0"/>
                <a:cs typeface="Times New Roman" pitchFamily="18" charset="0"/>
              </a:rPr>
              <a:t>2. For every item, there will be a separate quotation.</a:t>
            </a:r>
          </a:p>
          <a:p>
            <a:pPr algn="just"/>
            <a:r>
              <a:rPr lang="en-US" dirty="0">
                <a:latin typeface="Times New Roman" pitchFamily="18" charset="0"/>
                <a:cs typeface="Times New Roman" pitchFamily="18" charset="0"/>
              </a:rPr>
              <a:t>3. Many suppliers can quote for the same item.</a:t>
            </a:r>
          </a:p>
          <a:p>
            <a:pPr algn="just"/>
            <a:r>
              <a:rPr lang="en-US" dirty="0">
                <a:latin typeface="Times New Roman" pitchFamily="18" charset="0"/>
                <a:cs typeface="Times New Roman" pitchFamily="18" charset="0"/>
              </a:rPr>
              <a:t>4. Many items can be outward to the several retail outlets.</a:t>
            </a:r>
          </a:p>
        </p:txBody>
      </p:sp>
      <p:sp>
        <p:nvSpPr>
          <p:cNvPr id="7" name="Content Placeholder 6"/>
          <p:cNvSpPr>
            <a:spLocks noGrp="1"/>
          </p:cNvSpPr>
          <p:nvPr>
            <p:ph sz="half" idx="2"/>
          </p:nvPr>
        </p:nvSpPr>
        <p:spPr>
          <a:xfrm>
            <a:off x="4724705" y="1350110"/>
            <a:ext cx="4038600" cy="3394472"/>
          </a:xfrm>
        </p:spPr>
        <p:txBody>
          <a:bodyPr>
            <a:normAutofit fontScale="85000" lnSpcReduction="10000"/>
          </a:bodyPr>
          <a:lstStyle/>
          <a:p>
            <a:pPr algn="just"/>
            <a:r>
              <a:rPr lang="en-US" dirty="0">
                <a:latin typeface="Times New Roman" pitchFamily="18" charset="0"/>
                <a:cs typeface="Times New Roman" pitchFamily="18" charset="0"/>
              </a:rPr>
              <a:t>5. One employee works for only one retail outlet.</a:t>
            </a:r>
          </a:p>
          <a:p>
            <a:pPr algn="just"/>
            <a:r>
              <a:rPr lang="en-US" dirty="0">
                <a:latin typeface="Times New Roman" pitchFamily="18" charset="0"/>
                <a:cs typeface="Times New Roman" pitchFamily="18" charset="0"/>
              </a:rPr>
              <a:t>6. One retail outlet can have many employees.</a:t>
            </a:r>
          </a:p>
          <a:p>
            <a:pPr algn="just"/>
            <a:r>
              <a:rPr lang="en-US" dirty="0">
                <a:latin typeface="Times New Roman" pitchFamily="18" charset="0"/>
                <a:cs typeface="Times New Roman" pitchFamily="18" charset="0"/>
              </a:rPr>
              <a:t>7. Many customers can purchase items from several  retail outlets.</a:t>
            </a:r>
          </a:p>
          <a:p>
            <a:pPr algn="just"/>
            <a:r>
              <a:rPr lang="en-US" dirty="0">
                <a:latin typeface="Times New Roman" pitchFamily="18" charset="0"/>
                <a:cs typeface="Times New Roman" pitchFamily="18" charset="0"/>
              </a:rPr>
              <a:t>8. One employee can nominate many  dependents</a:t>
            </a:r>
          </a:p>
        </p:txBody>
      </p:sp>
      <p:sp>
        <p:nvSpPr>
          <p:cNvPr id="3" name="TextBox 2"/>
          <p:cNvSpPr txBox="1"/>
          <p:nvPr/>
        </p:nvSpPr>
        <p:spPr>
          <a:xfrm>
            <a:off x="2892245" y="128470"/>
            <a:ext cx="3206805" cy="369332"/>
          </a:xfrm>
          <a:prstGeom prst="rect">
            <a:avLst/>
          </a:prstGeom>
          <a:noFill/>
        </p:spPr>
        <p:txBody>
          <a:bodyPr wrap="square" rtlCol="0">
            <a:spAutoFit/>
          </a:bodyPr>
          <a:lstStyle/>
          <a:p>
            <a:r>
              <a:rPr lang="en-US" dirty="0" smtClean="0">
                <a:solidFill>
                  <a:srgbClr val="FF2549"/>
                </a:solidFill>
              </a:rPr>
              <a:t>Case Study 2</a:t>
            </a:r>
            <a:endParaRPr lang="en-IN" dirty="0">
              <a:solidFill>
                <a:srgbClr val="FF2549"/>
              </a:solidFill>
            </a:endParaRPr>
          </a:p>
        </p:txBody>
      </p:sp>
    </p:spTree>
    <p:extLst>
      <p:ext uri="{BB962C8B-B14F-4D97-AF65-F5344CB8AC3E}">
        <p14:creationId xmlns:p14="http://schemas.microsoft.com/office/powerpoint/2010/main" val="165517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 calcmode="lin" valueType="num">
                                      <p:cBhvr additive="base">
                                        <p:cTn id="3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 calcmode="lin" valueType="num">
                                      <p:cBhvr additive="base">
                                        <p:cTn id="4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Entity Relationship(ER) diagram</a:t>
            </a:r>
          </a:p>
          <a:p>
            <a:r>
              <a:rPr lang="en-US" dirty="0">
                <a:solidFill>
                  <a:schemeClr val="tx2">
                    <a:lumMod val="75000"/>
                  </a:schemeClr>
                </a:solidFill>
              </a:rPr>
              <a:t>ER Diagram Symbols</a:t>
            </a:r>
            <a:endParaRPr lang="en-IN" dirty="0"/>
          </a:p>
        </p:txBody>
      </p:sp>
    </p:spTree>
    <p:extLst>
      <p:ext uri="{BB962C8B-B14F-4D97-AF65-F5344CB8AC3E}">
        <p14:creationId xmlns:p14="http://schemas.microsoft.com/office/powerpoint/2010/main" val="277954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Developing ER Model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604" y="1197405"/>
            <a:ext cx="6144716" cy="366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1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ER Modeling (1 of 5)</a:t>
            </a:r>
          </a:p>
        </p:txBody>
      </p:sp>
      <p:sp>
        <p:nvSpPr>
          <p:cNvPr id="3" name="Content Placeholder 2"/>
          <p:cNvSpPr>
            <a:spLocks noGrp="1"/>
          </p:cNvSpPr>
          <p:nvPr>
            <p:ph idx="1"/>
          </p:nvPr>
        </p:nvSpPr>
        <p:spPr/>
        <p:txBody>
          <a:bodyPr>
            <a:normAutofit fontScale="92500" lnSpcReduction="10000"/>
          </a:bodyPr>
          <a:lstStyle/>
          <a:p>
            <a:r>
              <a:rPr lang="en-US" b="1" dirty="0"/>
              <a:t>Step 1: Identify the entities</a:t>
            </a:r>
          </a:p>
          <a:p>
            <a:r>
              <a:rPr lang="en-US" b="1" dirty="0">
                <a:solidFill>
                  <a:srgbClr val="0070C0"/>
                </a:solidFill>
              </a:rPr>
              <a:t>Supplier</a:t>
            </a:r>
          </a:p>
          <a:p>
            <a:r>
              <a:rPr lang="en-US" b="1" dirty="0">
                <a:solidFill>
                  <a:srgbClr val="0070C0"/>
                </a:solidFill>
              </a:rPr>
              <a:t>Quotation</a:t>
            </a:r>
          </a:p>
          <a:p>
            <a:r>
              <a:rPr lang="en-US" b="1" dirty="0">
                <a:solidFill>
                  <a:srgbClr val="0070C0"/>
                </a:solidFill>
              </a:rPr>
              <a:t>Item</a:t>
            </a:r>
          </a:p>
          <a:p>
            <a:r>
              <a:rPr lang="en-US" b="1" dirty="0" err="1">
                <a:solidFill>
                  <a:srgbClr val="0070C0"/>
                </a:solidFill>
              </a:rPr>
              <a:t>RetailOutlet</a:t>
            </a:r>
            <a:endParaRPr lang="en-US" b="1" dirty="0">
              <a:solidFill>
                <a:srgbClr val="0070C0"/>
              </a:solidFill>
            </a:endParaRPr>
          </a:p>
          <a:p>
            <a:r>
              <a:rPr lang="en-US" b="1" dirty="0">
                <a:solidFill>
                  <a:srgbClr val="0070C0"/>
                </a:solidFill>
              </a:rPr>
              <a:t>Employee</a:t>
            </a:r>
          </a:p>
          <a:p>
            <a:r>
              <a:rPr lang="en-US" b="1" dirty="0">
                <a:solidFill>
                  <a:srgbClr val="0070C0"/>
                </a:solidFill>
              </a:rPr>
              <a:t>Customer</a:t>
            </a:r>
          </a:p>
          <a:p>
            <a:r>
              <a:rPr lang="en-US" b="1" dirty="0">
                <a:solidFill>
                  <a:srgbClr val="0070C0"/>
                </a:solidFill>
              </a:rPr>
              <a:t>Dependent</a:t>
            </a:r>
          </a:p>
        </p:txBody>
      </p:sp>
    </p:spTree>
    <p:extLst>
      <p:ext uri="{BB962C8B-B14F-4D97-AF65-F5344CB8AC3E}">
        <p14:creationId xmlns:p14="http://schemas.microsoft.com/office/powerpoint/2010/main" val="162737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ER Modeling (2 of 5)</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670" y="1197405"/>
            <a:ext cx="36195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621156"/>
            <a:ext cx="36861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54" y="2129343"/>
            <a:ext cx="39719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859" y="1634906"/>
            <a:ext cx="43910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0983" y="2266340"/>
            <a:ext cx="39147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260" y="3335275"/>
            <a:ext cx="53816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080" y="3793390"/>
            <a:ext cx="4722131"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22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ppt_x"/>
                                          </p:val>
                                        </p:tav>
                                        <p:tav tm="100000">
                                          <p:val>
                                            <p:strVal val="#ppt_x"/>
                                          </p:val>
                                        </p:tav>
                                      </p:tavLst>
                                    </p:anim>
                                    <p:anim calcmode="lin" valueType="num">
                                      <p:cBhvr additive="base">
                                        <p:cTn id="2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4"/>
                                        </p:tgtEl>
                                        <p:attrNameLst>
                                          <p:attrName>style.visibility</p:attrName>
                                        </p:attrNameLst>
                                      </p:cBhvr>
                                      <p:to>
                                        <p:strVal val="visible"/>
                                      </p:to>
                                    </p:set>
                                    <p:anim calcmode="lin" valueType="num">
                                      <p:cBhvr additive="base">
                                        <p:cTn id="25" dur="500" fill="hold"/>
                                        <p:tgtEl>
                                          <p:spTgt spid="2054"/>
                                        </p:tgtEl>
                                        <p:attrNameLst>
                                          <p:attrName>ppt_x</p:attrName>
                                        </p:attrNameLst>
                                      </p:cBhvr>
                                      <p:tavLst>
                                        <p:tav tm="0">
                                          <p:val>
                                            <p:strVal val="#ppt_x"/>
                                          </p:val>
                                        </p:tav>
                                        <p:tav tm="100000">
                                          <p:val>
                                            <p:strVal val="#ppt_x"/>
                                          </p:val>
                                        </p:tav>
                                      </p:tavLst>
                                    </p:anim>
                                    <p:anim calcmode="lin" valueType="num">
                                      <p:cBhvr additive="base">
                                        <p:cTn id="26"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5"/>
                                        </p:tgtEl>
                                        <p:attrNameLst>
                                          <p:attrName>style.visibility</p:attrName>
                                        </p:attrNameLst>
                                      </p:cBhvr>
                                      <p:to>
                                        <p:strVal val="visible"/>
                                      </p:to>
                                    </p:set>
                                    <p:anim calcmode="lin" valueType="num">
                                      <p:cBhvr additive="base">
                                        <p:cTn id="31" dur="500" fill="hold"/>
                                        <p:tgtEl>
                                          <p:spTgt spid="2055"/>
                                        </p:tgtEl>
                                        <p:attrNameLst>
                                          <p:attrName>ppt_x</p:attrName>
                                        </p:attrNameLst>
                                      </p:cBhvr>
                                      <p:tavLst>
                                        <p:tav tm="0">
                                          <p:val>
                                            <p:strVal val="#ppt_x"/>
                                          </p:val>
                                        </p:tav>
                                        <p:tav tm="100000">
                                          <p:val>
                                            <p:strVal val="#ppt_x"/>
                                          </p:val>
                                        </p:tav>
                                      </p:tavLst>
                                    </p:anim>
                                    <p:anim calcmode="lin" valueType="num">
                                      <p:cBhvr additive="base">
                                        <p:cTn id="32"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6"/>
                                        </p:tgtEl>
                                        <p:attrNameLst>
                                          <p:attrName>style.visibility</p:attrName>
                                        </p:attrNameLst>
                                      </p:cBhvr>
                                      <p:to>
                                        <p:strVal val="visible"/>
                                      </p:to>
                                    </p:set>
                                    <p:anim calcmode="lin" valueType="num">
                                      <p:cBhvr additive="base">
                                        <p:cTn id="37" dur="500" fill="hold"/>
                                        <p:tgtEl>
                                          <p:spTgt spid="2056"/>
                                        </p:tgtEl>
                                        <p:attrNameLst>
                                          <p:attrName>ppt_x</p:attrName>
                                        </p:attrNameLst>
                                      </p:cBhvr>
                                      <p:tavLst>
                                        <p:tav tm="0">
                                          <p:val>
                                            <p:strVal val="#ppt_x"/>
                                          </p:val>
                                        </p:tav>
                                        <p:tav tm="100000">
                                          <p:val>
                                            <p:strVal val="#ppt_x"/>
                                          </p:val>
                                        </p:tav>
                                      </p:tavLst>
                                    </p:anim>
                                    <p:anim calcmode="lin" valueType="num">
                                      <p:cBhvr additive="base">
                                        <p:cTn id="38"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ER Modeling (3 of 5)</a:t>
            </a:r>
          </a:p>
        </p:txBody>
      </p:sp>
      <p:sp>
        <p:nvSpPr>
          <p:cNvPr id="3" name="Content Placeholder 2"/>
          <p:cNvSpPr>
            <a:spLocks noGrp="1"/>
          </p:cNvSpPr>
          <p:nvPr>
            <p:ph idx="1"/>
          </p:nvPr>
        </p:nvSpPr>
        <p:spPr/>
        <p:txBody>
          <a:bodyPr/>
          <a:lstStyle/>
          <a:p>
            <a:r>
              <a:rPr lang="en-US" b="1" dirty="0"/>
              <a:t>Step 3: Identify key attributes</a:t>
            </a:r>
          </a:p>
          <a:p>
            <a:endParaRPr lang="en-US" dirty="0"/>
          </a:p>
        </p:txBody>
      </p:sp>
      <p:sp>
        <p:nvSpPr>
          <p:cNvPr id="4" name="Rectangle 3"/>
          <p:cNvSpPr/>
          <p:nvPr/>
        </p:nvSpPr>
        <p:spPr>
          <a:xfrm>
            <a:off x="754374" y="2113635"/>
            <a:ext cx="5344675" cy="2677656"/>
          </a:xfrm>
          <a:prstGeom prst="rect">
            <a:avLst/>
          </a:prstGeom>
        </p:spPr>
        <p:txBody>
          <a:bodyPr wrap="square">
            <a:spAutoFit/>
          </a:bodyPr>
          <a:lstStyle/>
          <a:p>
            <a:pPr marL="342900" indent="-342900">
              <a:buFont typeface="Wingdings" pitchFamily="2" charset="2"/>
              <a:buChar char="Ø"/>
            </a:pPr>
            <a:r>
              <a:rPr lang="en-US" sz="2400" dirty="0" smtClean="0">
                <a:solidFill>
                  <a:srgbClr val="0070C0"/>
                </a:solidFill>
                <a:latin typeface="Times New Roman" pitchFamily="18" charset="0"/>
                <a:cs typeface="Times New Roman" pitchFamily="18" charset="0"/>
              </a:rPr>
              <a:t>Supplier		</a:t>
            </a:r>
            <a:r>
              <a:rPr lang="en-US" sz="2400" dirty="0" err="1" smtClean="0">
                <a:solidFill>
                  <a:srgbClr val="007033"/>
                </a:solidFill>
                <a:latin typeface="Times New Roman" pitchFamily="18" charset="0"/>
                <a:cs typeface="Times New Roman" pitchFamily="18" charset="0"/>
              </a:rPr>
              <a:t>supplierid</a:t>
            </a:r>
            <a:endParaRPr lang="en-US" sz="2400" dirty="0" smtClean="0">
              <a:solidFill>
                <a:srgbClr val="007033"/>
              </a:solidFill>
              <a:latin typeface="Times New Roman" pitchFamily="18" charset="0"/>
              <a:cs typeface="Times New Roman" pitchFamily="18" charset="0"/>
            </a:endParaRPr>
          </a:p>
          <a:p>
            <a:pPr marL="342900" indent="-342900">
              <a:buFont typeface="Wingdings" pitchFamily="2" charset="2"/>
              <a:buChar char="Ø"/>
            </a:pPr>
            <a:r>
              <a:rPr lang="en-US" sz="2400" dirty="0" smtClean="0">
                <a:solidFill>
                  <a:srgbClr val="0070C0"/>
                </a:solidFill>
                <a:latin typeface="Times New Roman" pitchFamily="18" charset="0"/>
                <a:cs typeface="Times New Roman" pitchFamily="18" charset="0"/>
              </a:rPr>
              <a:t>Quotation		</a:t>
            </a:r>
            <a:r>
              <a:rPr lang="en-US" sz="2400" dirty="0" err="1" smtClean="0">
                <a:solidFill>
                  <a:srgbClr val="007033"/>
                </a:solidFill>
                <a:latin typeface="Times New Roman" pitchFamily="18" charset="0"/>
                <a:cs typeface="Times New Roman" pitchFamily="18" charset="0"/>
              </a:rPr>
              <a:t>quotationid</a:t>
            </a:r>
            <a:endParaRPr lang="en-US" sz="2400" dirty="0" smtClean="0">
              <a:solidFill>
                <a:srgbClr val="007033"/>
              </a:solidFill>
              <a:latin typeface="Times New Roman" pitchFamily="18" charset="0"/>
              <a:cs typeface="Times New Roman" pitchFamily="18" charset="0"/>
            </a:endParaRPr>
          </a:p>
          <a:p>
            <a:pPr marL="342900" indent="-342900">
              <a:buFont typeface="Wingdings" pitchFamily="2" charset="2"/>
              <a:buChar char="Ø"/>
            </a:pPr>
            <a:r>
              <a:rPr lang="en-US" sz="2400" dirty="0" smtClean="0">
                <a:solidFill>
                  <a:srgbClr val="0070C0"/>
                </a:solidFill>
                <a:latin typeface="Times New Roman" pitchFamily="18" charset="0"/>
                <a:cs typeface="Times New Roman" pitchFamily="18" charset="0"/>
              </a:rPr>
              <a:t>Item			</a:t>
            </a:r>
            <a:r>
              <a:rPr lang="en-US" sz="2400" dirty="0" err="1" smtClean="0">
                <a:solidFill>
                  <a:srgbClr val="007033"/>
                </a:solidFill>
                <a:latin typeface="Times New Roman" pitchFamily="18" charset="0"/>
                <a:cs typeface="Times New Roman" pitchFamily="18" charset="0"/>
              </a:rPr>
              <a:t>itemcode</a:t>
            </a:r>
            <a:endParaRPr lang="en-US" sz="2400" dirty="0" smtClean="0">
              <a:solidFill>
                <a:srgbClr val="007033"/>
              </a:solidFill>
              <a:latin typeface="Times New Roman" pitchFamily="18" charset="0"/>
              <a:cs typeface="Times New Roman" pitchFamily="18" charset="0"/>
            </a:endParaRPr>
          </a:p>
          <a:p>
            <a:pPr marL="342900" indent="-342900">
              <a:buFont typeface="Wingdings" pitchFamily="2" charset="2"/>
              <a:buChar char="Ø"/>
            </a:pPr>
            <a:r>
              <a:rPr lang="en-US" sz="2400" dirty="0" err="1" smtClean="0">
                <a:solidFill>
                  <a:srgbClr val="0070C0"/>
                </a:solidFill>
                <a:latin typeface="Times New Roman" pitchFamily="18" charset="0"/>
                <a:cs typeface="Times New Roman" pitchFamily="18" charset="0"/>
              </a:rPr>
              <a:t>RetailOutlet</a:t>
            </a:r>
            <a:r>
              <a:rPr lang="en-US" sz="2400" dirty="0" smtClean="0">
                <a:solidFill>
                  <a:srgbClr val="0070C0"/>
                </a:solidFill>
                <a:latin typeface="Times New Roman" pitchFamily="18" charset="0"/>
                <a:cs typeface="Times New Roman" pitchFamily="18" charset="0"/>
              </a:rPr>
              <a:t>	</a:t>
            </a:r>
            <a:r>
              <a:rPr lang="en-US" sz="2400" dirty="0" err="1" smtClean="0">
                <a:solidFill>
                  <a:srgbClr val="007033"/>
                </a:solidFill>
                <a:latin typeface="Times New Roman" pitchFamily="18" charset="0"/>
                <a:cs typeface="Times New Roman" pitchFamily="18" charset="0"/>
              </a:rPr>
              <a:t>retailoutletid</a:t>
            </a:r>
            <a:endParaRPr lang="en-US" sz="2400" dirty="0" smtClean="0">
              <a:solidFill>
                <a:srgbClr val="007033"/>
              </a:solidFill>
              <a:latin typeface="Times New Roman" pitchFamily="18" charset="0"/>
              <a:cs typeface="Times New Roman" pitchFamily="18" charset="0"/>
            </a:endParaRPr>
          </a:p>
          <a:p>
            <a:pPr marL="342900" indent="-342900">
              <a:buFont typeface="Wingdings" pitchFamily="2" charset="2"/>
              <a:buChar char="Ø"/>
            </a:pPr>
            <a:r>
              <a:rPr lang="en-US" sz="2400" dirty="0" smtClean="0">
                <a:solidFill>
                  <a:srgbClr val="0070C0"/>
                </a:solidFill>
                <a:latin typeface="Times New Roman" pitchFamily="18" charset="0"/>
                <a:cs typeface="Times New Roman" pitchFamily="18" charset="0"/>
              </a:rPr>
              <a:t>Employee		</a:t>
            </a:r>
            <a:r>
              <a:rPr lang="en-US" sz="2400" dirty="0" err="1" smtClean="0">
                <a:solidFill>
                  <a:srgbClr val="007033"/>
                </a:solidFill>
                <a:latin typeface="Times New Roman" pitchFamily="18" charset="0"/>
                <a:cs typeface="Times New Roman" pitchFamily="18" charset="0"/>
              </a:rPr>
              <a:t>empid</a:t>
            </a:r>
            <a:endParaRPr lang="en-US" sz="2400" dirty="0" smtClean="0">
              <a:solidFill>
                <a:srgbClr val="007033"/>
              </a:solidFill>
              <a:latin typeface="Times New Roman" pitchFamily="18" charset="0"/>
              <a:cs typeface="Times New Roman" pitchFamily="18" charset="0"/>
            </a:endParaRPr>
          </a:p>
          <a:p>
            <a:pPr marL="342900" indent="-342900">
              <a:buFont typeface="Wingdings" pitchFamily="2" charset="2"/>
              <a:buChar char="Ø"/>
            </a:pPr>
            <a:r>
              <a:rPr lang="en-US" sz="2400" dirty="0" smtClean="0">
                <a:solidFill>
                  <a:srgbClr val="0070C0"/>
                </a:solidFill>
                <a:latin typeface="Times New Roman" pitchFamily="18" charset="0"/>
                <a:cs typeface="Times New Roman" pitchFamily="18" charset="0"/>
              </a:rPr>
              <a:t>Customer</a:t>
            </a:r>
            <a:r>
              <a:rPr lang="en-US" sz="2400" dirty="0">
                <a:solidFill>
                  <a:srgbClr val="0070C0"/>
                </a:solidFill>
                <a:latin typeface="Times New Roman" pitchFamily="18" charset="0"/>
                <a:cs typeface="Times New Roman" pitchFamily="18" charset="0"/>
              </a:rPr>
              <a:t>		</a:t>
            </a:r>
            <a:r>
              <a:rPr lang="en-US" sz="2400" dirty="0" err="1">
                <a:solidFill>
                  <a:srgbClr val="007033"/>
                </a:solidFill>
                <a:latin typeface="Times New Roman" pitchFamily="18" charset="0"/>
                <a:cs typeface="Times New Roman" pitchFamily="18" charset="0"/>
              </a:rPr>
              <a:t>customerid</a:t>
            </a:r>
            <a:endParaRPr lang="en-US" sz="2400" dirty="0">
              <a:solidFill>
                <a:srgbClr val="007033"/>
              </a:solidFill>
              <a:latin typeface="Times New Roman" pitchFamily="18" charset="0"/>
              <a:cs typeface="Times New Roman" pitchFamily="18" charset="0"/>
            </a:endParaRPr>
          </a:p>
          <a:p>
            <a:pPr marL="342900" indent="-342900">
              <a:buFont typeface="Wingdings" pitchFamily="2" charset="2"/>
              <a:buChar char="Ø"/>
            </a:pPr>
            <a:r>
              <a:rPr lang="en-US" sz="2400" dirty="0" smtClean="0">
                <a:solidFill>
                  <a:srgbClr val="0070C0"/>
                </a:solidFill>
                <a:latin typeface="Times New Roman" pitchFamily="18" charset="0"/>
                <a:cs typeface="Times New Roman" pitchFamily="18" charset="0"/>
              </a:rPr>
              <a:t>Dependent</a:t>
            </a:r>
            <a:endParaRPr lang="en-US" sz="24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158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ER Modeling (4 of 5)</a:t>
            </a:r>
          </a:p>
        </p:txBody>
      </p:sp>
      <p:sp>
        <p:nvSpPr>
          <p:cNvPr id="3" name="Content Placeholder 2"/>
          <p:cNvSpPr>
            <a:spLocks noGrp="1"/>
          </p:cNvSpPr>
          <p:nvPr>
            <p:ph idx="1"/>
          </p:nvPr>
        </p:nvSpPr>
        <p:spPr/>
        <p:txBody>
          <a:bodyPr/>
          <a:lstStyle/>
          <a:p>
            <a:r>
              <a:rPr lang="en-US" b="1" dirty="0"/>
              <a:t>Step 4: Identify other relevant attributes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5" y="1960930"/>
            <a:ext cx="7428008" cy="274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5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ER Modeling (5 of 5)</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261" y="1350110"/>
            <a:ext cx="8093364" cy="366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559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F24A56-CA53-4E3C-B9F8-2080048F7678}"/>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 xmlns:a16="http://schemas.microsoft.com/office/drawing/2014/main" id="{B7182C7F-B74D-4A74-986D-D1A5B2D76F24}"/>
              </a:ext>
            </a:extLst>
          </p:cNvPr>
          <p:cNvSpPr>
            <a:spLocks noGrp="1"/>
          </p:cNvSpPr>
          <p:nvPr>
            <p:ph idx="1"/>
          </p:nvPr>
        </p:nvSpPr>
        <p:spPr>
          <a:xfrm>
            <a:off x="381830" y="1044701"/>
            <a:ext cx="8246070" cy="3512213"/>
          </a:xfrm>
        </p:spPr>
        <p:txBody>
          <a:bodyPr>
            <a:noAutofit/>
          </a:bodyPr>
          <a:lstStyle/>
          <a:p>
            <a:pPr marL="514350" indent="-514350" algn="just">
              <a:buAutoNum type="arabicPeriod"/>
            </a:pPr>
            <a:r>
              <a:rPr lang="en-US" sz="2000" dirty="0" smtClean="0"/>
              <a:t>Construct </a:t>
            </a:r>
            <a:r>
              <a:rPr lang="en-US" sz="2000" dirty="0"/>
              <a:t>an E-R diagram for Banking </a:t>
            </a:r>
            <a:r>
              <a:rPr lang="en-US" sz="2000" dirty="0" smtClean="0"/>
              <a:t>System</a:t>
            </a:r>
          </a:p>
          <a:p>
            <a:pPr marL="514350" indent="-514350" algn="just">
              <a:buAutoNum type="arabicPeriod"/>
            </a:pPr>
            <a:endParaRPr lang="en-US" sz="2000" dirty="0"/>
          </a:p>
          <a:p>
            <a:pPr marL="0" indent="0" algn="just">
              <a:buNone/>
            </a:pPr>
            <a:r>
              <a:rPr lang="en-US" sz="2000" dirty="0" smtClean="0"/>
              <a:t>2. </a:t>
            </a:r>
            <a:r>
              <a:rPr lang="en-US" sz="2000" dirty="0"/>
              <a:t>A university registrar’s office maintains data about the following entities: (a) courses</a:t>
            </a:r>
            <a:r>
              <a:rPr lang="en-US" sz="2000" dirty="0" smtClean="0"/>
              <a:t>, including </a:t>
            </a:r>
            <a:r>
              <a:rPr lang="en-US" sz="2000" dirty="0"/>
              <a:t>number, title, credits, syllabus, and prerequisites; (b) course offerings</a:t>
            </a:r>
            <a:r>
              <a:rPr lang="en-US" sz="2000" dirty="0" smtClean="0"/>
              <a:t>, including </a:t>
            </a:r>
            <a:r>
              <a:rPr lang="en-US" sz="2000" dirty="0"/>
              <a:t>course number, year, semester, section number, instructor(s), timings, </a:t>
            </a:r>
            <a:r>
              <a:rPr lang="en-US" sz="2000" dirty="0" smtClean="0"/>
              <a:t>and classroom</a:t>
            </a:r>
            <a:r>
              <a:rPr lang="en-US" sz="2000" dirty="0"/>
              <a:t>; (c) students, including student-id, name, and program; and (d) instructors</a:t>
            </a:r>
            <a:r>
              <a:rPr lang="en-US" sz="2000" dirty="0" smtClean="0"/>
              <a:t>, including </a:t>
            </a:r>
            <a:r>
              <a:rPr lang="en-US" sz="2000" dirty="0"/>
              <a:t>identification number, name, department, and title. Further, the enrollment </a:t>
            </a:r>
            <a:r>
              <a:rPr lang="en-US" sz="2000" dirty="0" smtClean="0"/>
              <a:t>of students </a:t>
            </a:r>
            <a:r>
              <a:rPr lang="en-US" sz="2000" dirty="0"/>
              <a:t>in courses and grades awarded to students in each course they are enrolled </a:t>
            </a:r>
            <a:r>
              <a:rPr lang="en-US" sz="2000" dirty="0" smtClean="0"/>
              <a:t>for must </a:t>
            </a:r>
            <a:r>
              <a:rPr lang="en-US" sz="2000" dirty="0"/>
              <a:t>be appropriately modeled. Construct an E-R diagram for the registrar’s office</a:t>
            </a:r>
            <a:r>
              <a:rPr lang="en-US" sz="2000" dirty="0" smtClean="0"/>
              <a:t>. </a:t>
            </a:r>
          </a:p>
          <a:p>
            <a:pPr marL="0" indent="0" algn="just">
              <a:buNone/>
            </a:pPr>
            <a:r>
              <a:rPr lang="en-US" sz="2000" dirty="0" smtClean="0"/>
              <a:t>Document </a:t>
            </a:r>
            <a:r>
              <a:rPr lang="en-US" sz="2000" dirty="0"/>
              <a:t>all assumptions that you make about the mapping constraints.</a:t>
            </a:r>
            <a:endParaRPr lang="en-IN" sz="2000" dirty="0"/>
          </a:p>
        </p:txBody>
      </p:sp>
    </p:spTree>
    <p:extLst>
      <p:ext uri="{BB962C8B-B14F-4D97-AF65-F5344CB8AC3E}">
        <p14:creationId xmlns:p14="http://schemas.microsoft.com/office/powerpoint/2010/main" val="253604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31509874"/>
              </p:ext>
            </p:extLst>
          </p:nvPr>
        </p:nvGraphicFramePr>
        <p:xfrm>
          <a:off x="928262" y="433880"/>
          <a:ext cx="7155953" cy="4275739"/>
        </p:xfrm>
        <a:graphic>
          <a:graphicData uri="http://schemas.openxmlformats.org/drawingml/2006/table">
            <a:tbl>
              <a:tblPr>
                <a:tableStyleId>{08FB837D-C827-4EFA-A057-4D05807E0F7C}</a:tableStyleId>
              </a:tblPr>
              <a:tblGrid>
                <a:gridCol w="1353261"/>
                <a:gridCol w="3156280"/>
                <a:gridCol w="2646412"/>
              </a:tblGrid>
              <a:tr h="449202">
                <a:tc>
                  <a:txBody>
                    <a:bodyPr/>
                    <a:lstStyle/>
                    <a:p>
                      <a:pPr algn="ctr" fontAlgn="base"/>
                      <a:r>
                        <a:rPr lang="en-IN" sz="1200" b="1" dirty="0" smtClean="0">
                          <a:effectLst/>
                        </a:rPr>
                        <a:t>Sr.NO.</a:t>
                      </a:r>
                      <a:endParaRPr lang="en-IN" sz="1200" b="1" dirty="0">
                        <a:effectLst/>
                      </a:endParaRPr>
                    </a:p>
                  </a:txBody>
                  <a:tcPr marL="33738" marR="33738" marT="84346" marB="84346" anchor="ctr"/>
                </a:tc>
                <a:tc>
                  <a:txBody>
                    <a:bodyPr/>
                    <a:lstStyle/>
                    <a:p>
                      <a:pPr algn="ctr" fontAlgn="base"/>
                      <a:r>
                        <a:rPr lang="en-IN" sz="1200" b="1" dirty="0">
                          <a:effectLst/>
                        </a:rPr>
                        <a:t>Strong Entity</a:t>
                      </a:r>
                    </a:p>
                  </a:txBody>
                  <a:tcPr marL="84346" marR="84346" marT="84346" marB="84346" anchor="ctr"/>
                </a:tc>
                <a:tc>
                  <a:txBody>
                    <a:bodyPr/>
                    <a:lstStyle/>
                    <a:p>
                      <a:pPr algn="ctr" fontAlgn="base"/>
                      <a:r>
                        <a:rPr lang="en-IN" sz="1200" b="1" dirty="0">
                          <a:effectLst/>
                        </a:rPr>
                        <a:t>Weak Entity</a:t>
                      </a:r>
                    </a:p>
                  </a:txBody>
                  <a:tcPr marL="84346" marR="84346" marT="84346" marB="84346" anchor="ctr"/>
                </a:tc>
              </a:tr>
              <a:tr h="730137">
                <a:tc>
                  <a:txBody>
                    <a:bodyPr/>
                    <a:lstStyle/>
                    <a:p>
                      <a:pPr algn="l" fontAlgn="ctr"/>
                      <a:r>
                        <a:rPr lang="en-IN" sz="1100">
                          <a:effectLst/>
                        </a:rPr>
                        <a:t>1.</a:t>
                      </a:r>
                      <a:endParaRPr lang="en-IN" sz="1100" b="0">
                        <a:effectLst/>
                      </a:endParaRPr>
                    </a:p>
                  </a:txBody>
                  <a:tcPr marL="84346" marR="84346" marT="118084" marB="118084" anchor="ctr"/>
                </a:tc>
                <a:tc>
                  <a:txBody>
                    <a:bodyPr/>
                    <a:lstStyle/>
                    <a:p>
                      <a:pPr algn="l" fontAlgn="ctr"/>
                      <a:r>
                        <a:rPr lang="en-US" sz="1100" dirty="0">
                          <a:effectLst/>
                        </a:rPr>
                        <a:t>Strong entity always has a primary key.</a:t>
                      </a:r>
                      <a:endParaRPr lang="en-US" sz="1100" b="0" dirty="0">
                        <a:effectLst/>
                      </a:endParaRPr>
                    </a:p>
                  </a:txBody>
                  <a:tcPr marL="84346" marR="84346" marT="118084" marB="118084" anchor="ctr"/>
                </a:tc>
                <a:tc>
                  <a:txBody>
                    <a:bodyPr/>
                    <a:lstStyle/>
                    <a:p>
                      <a:pPr algn="l" fontAlgn="ctr"/>
                      <a:r>
                        <a:rPr lang="en-US" sz="1100" dirty="0">
                          <a:effectLst/>
                        </a:rPr>
                        <a:t>While a weak entity has a partial discriminator key.</a:t>
                      </a:r>
                      <a:endParaRPr lang="en-US" sz="1100" b="0" dirty="0">
                        <a:effectLst/>
                      </a:endParaRPr>
                    </a:p>
                  </a:txBody>
                  <a:tcPr marL="84346" marR="84346" marT="118084" marB="118084" anchor="ctr"/>
                </a:tc>
              </a:tr>
              <a:tr h="691796">
                <a:tc>
                  <a:txBody>
                    <a:bodyPr/>
                    <a:lstStyle/>
                    <a:p>
                      <a:pPr algn="l" fontAlgn="ctr"/>
                      <a:r>
                        <a:rPr lang="en-IN" sz="1100">
                          <a:effectLst/>
                        </a:rPr>
                        <a:t>2.</a:t>
                      </a:r>
                      <a:endParaRPr lang="en-IN" sz="1100" b="0">
                        <a:effectLst/>
                      </a:endParaRPr>
                    </a:p>
                  </a:txBody>
                  <a:tcPr marL="84346" marR="84346" marT="118084" marB="118084" anchor="ctr"/>
                </a:tc>
                <a:tc>
                  <a:txBody>
                    <a:bodyPr/>
                    <a:lstStyle/>
                    <a:p>
                      <a:pPr algn="l" fontAlgn="ctr"/>
                      <a:r>
                        <a:rPr lang="en-US" sz="1100">
                          <a:effectLst/>
                        </a:rPr>
                        <a:t>Strong entity is not dependent on any other entity.</a:t>
                      </a:r>
                      <a:endParaRPr lang="en-US" sz="1100" b="0">
                        <a:effectLst/>
                      </a:endParaRPr>
                    </a:p>
                  </a:txBody>
                  <a:tcPr marL="84346" marR="84346" marT="118084" marB="118084" anchor="ctr"/>
                </a:tc>
                <a:tc>
                  <a:txBody>
                    <a:bodyPr/>
                    <a:lstStyle/>
                    <a:p>
                      <a:pPr algn="l" fontAlgn="ctr"/>
                      <a:r>
                        <a:rPr lang="en-US" sz="1100">
                          <a:effectLst/>
                        </a:rPr>
                        <a:t>Weak entity depends on strong entity.</a:t>
                      </a:r>
                      <a:endParaRPr lang="en-US" sz="1100" b="0">
                        <a:effectLst/>
                      </a:endParaRPr>
                    </a:p>
                  </a:txBody>
                  <a:tcPr marL="84346" marR="84346" marT="118084" marB="118084" anchor="ctr"/>
                </a:tc>
              </a:tr>
              <a:tr h="730137">
                <a:tc>
                  <a:txBody>
                    <a:bodyPr/>
                    <a:lstStyle/>
                    <a:p>
                      <a:pPr algn="l" fontAlgn="ctr"/>
                      <a:r>
                        <a:rPr lang="en-IN" sz="1100">
                          <a:effectLst/>
                        </a:rPr>
                        <a:t>3.</a:t>
                      </a:r>
                      <a:endParaRPr lang="en-IN" sz="1100" b="0">
                        <a:effectLst/>
                      </a:endParaRPr>
                    </a:p>
                  </a:txBody>
                  <a:tcPr marL="84346" marR="84346" marT="118084" marB="118084" anchor="ctr"/>
                </a:tc>
                <a:tc>
                  <a:txBody>
                    <a:bodyPr/>
                    <a:lstStyle/>
                    <a:p>
                      <a:pPr algn="l" fontAlgn="ctr"/>
                      <a:r>
                        <a:rPr lang="en-US" sz="1100">
                          <a:effectLst/>
                        </a:rPr>
                        <a:t>Strong entity is represented by a single rectangle.</a:t>
                      </a:r>
                      <a:endParaRPr lang="en-US" sz="1100" b="0">
                        <a:effectLst/>
                      </a:endParaRPr>
                    </a:p>
                  </a:txBody>
                  <a:tcPr marL="84346" marR="84346" marT="118084" marB="118084" anchor="ctr"/>
                </a:tc>
                <a:tc>
                  <a:txBody>
                    <a:bodyPr/>
                    <a:lstStyle/>
                    <a:p>
                      <a:pPr algn="l" fontAlgn="ctr"/>
                      <a:r>
                        <a:rPr lang="en-US" sz="1100">
                          <a:effectLst/>
                        </a:rPr>
                        <a:t>Weak entity is represented by a double rectangle.</a:t>
                      </a:r>
                      <a:endParaRPr lang="en-US" sz="1100" b="0">
                        <a:effectLst/>
                      </a:endParaRPr>
                    </a:p>
                  </a:txBody>
                  <a:tcPr marL="84346" marR="84346" marT="118084" marB="118084" anchor="ctr"/>
                </a:tc>
              </a:tr>
              <a:tr h="944330">
                <a:tc>
                  <a:txBody>
                    <a:bodyPr/>
                    <a:lstStyle/>
                    <a:p>
                      <a:pPr algn="l" fontAlgn="ctr"/>
                      <a:r>
                        <a:rPr lang="en-IN" sz="1100">
                          <a:effectLst/>
                        </a:rPr>
                        <a:t>4.</a:t>
                      </a:r>
                      <a:endParaRPr lang="en-IN" sz="1100" b="0">
                        <a:effectLst/>
                      </a:endParaRPr>
                    </a:p>
                  </a:txBody>
                  <a:tcPr marL="84346" marR="84346" marT="118084" marB="118084" anchor="ctr"/>
                </a:tc>
                <a:tc>
                  <a:txBody>
                    <a:bodyPr/>
                    <a:lstStyle/>
                    <a:p>
                      <a:pPr algn="l" fontAlgn="ctr"/>
                      <a:r>
                        <a:rPr lang="en-US" sz="1100">
                          <a:effectLst/>
                        </a:rPr>
                        <a:t>Two strong entity’s relationship is represented by a single diamond.</a:t>
                      </a:r>
                      <a:endParaRPr lang="en-US" sz="1100" b="0">
                        <a:effectLst/>
                      </a:endParaRPr>
                    </a:p>
                  </a:txBody>
                  <a:tcPr marL="84346" marR="84346" marT="118084" marB="118084" anchor="ctr"/>
                </a:tc>
                <a:tc>
                  <a:txBody>
                    <a:bodyPr/>
                    <a:lstStyle/>
                    <a:p>
                      <a:pPr algn="l" fontAlgn="ctr"/>
                      <a:r>
                        <a:rPr lang="en-US" sz="1100">
                          <a:effectLst/>
                        </a:rPr>
                        <a:t>While the relation between one strong and one weak entity is represented by a double diamond.</a:t>
                      </a:r>
                      <a:endParaRPr lang="en-US" sz="1100" b="0">
                        <a:effectLst/>
                      </a:endParaRPr>
                    </a:p>
                  </a:txBody>
                  <a:tcPr marL="84346" marR="84346" marT="118084" marB="118084" anchor="ctr"/>
                </a:tc>
              </a:tr>
              <a:tr h="730137">
                <a:tc>
                  <a:txBody>
                    <a:bodyPr/>
                    <a:lstStyle/>
                    <a:p>
                      <a:pPr algn="l" fontAlgn="ctr"/>
                      <a:r>
                        <a:rPr lang="en-IN" sz="1100">
                          <a:effectLst/>
                        </a:rPr>
                        <a:t>5.</a:t>
                      </a:r>
                      <a:endParaRPr lang="en-IN" sz="1100" b="0">
                        <a:effectLst/>
                      </a:endParaRPr>
                    </a:p>
                  </a:txBody>
                  <a:tcPr marL="84346" marR="84346" marT="118084" marB="118084" anchor="ctr"/>
                </a:tc>
                <a:tc>
                  <a:txBody>
                    <a:bodyPr/>
                    <a:lstStyle/>
                    <a:p>
                      <a:pPr algn="l" fontAlgn="ctr"/>
                      <a:r>
                        <a:rPr lang="en-US" sz="1100">
                          <a:effectLst/>
                        </a:rPr>
                        <a:t>Strong entities have either total participation or not.</a:t>
                      </a:r>
                      <a:endParaRPr lang="en-US" sz="1100" b="0">
                        <a:effectLst/>
                      </a:endParaRPr>
                    </a:p>
                  </a:txBody>
                  <a:tcPr marL="84346" marR="84346" marT="118084" marB="118084" anchor="ctr"/>
                </a:tc>
                <a:tc>
                  <a:txBody>
                    <a:bodyPr/>
                    <a:lstStyle/>
                    <a:p>
                      <a:pPr algn="l" fontAlgn="ctr"/>
                      <a:r>
                        <a:rPr lang="en-US" sz="1100" dirty="0">
                          <a:effectLst/>
                        </a:rPr>
                        <a:t>While weak entity always has total participation.</a:t>
                      </a:r>
                      <a:endParaRPr lang="en-US" sz="1100" b="0" dirty="0">
                        <a:effectLst/>
                      </a:endParaRPr>
                    </a:p>
                  </a:txBody>
                  <a:tcPr marL="84346" marR="84346" marT="118084" marB="118084" anchor="ctr"/>
                </a:tc>
              </a:tr>
            </a:tbl>
          </a:graphicData>
        </a:graphic>
      </p:graphicFrame>
    </p:spTree>
    <p:extLst>
      <p:ext uri="{BB962C8B-B14F-4D97-AF65-F5344CB8AC3E}">
        <p14:creationId xmlns:p14="http://schemas.microsoft.com/office/powerpoint/2010/main" val="1492009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CEFE-014E-4ECE-A6AF-8729FE928F5B}"/>
              </a:ext>
            </a:extLst>
          </p:cNvPr>
          <p:cNvSpPr>
            <a:spLocks noGrp="1"/>
          </p:cNvSpPr>
          <p:nvPr>
            <p:ph type="title"/>
          </p:nvPr>
        </p:nvSpPr>
        <p:spPr/>
        <p:txBody>
          <a:bodyPr/>
          <a:lstStyle/>
          <a:p>
            <a:r>
              <a:rPr lang="en-US" dirty="0"/>
              <a:t>Notations</a:t>
            </a:r>
            <a:endParaRPr lang="en-IN" dirty="0"/>
          </a:p>
        </p:txBody>
      </p:sp>
      <p:pic>
        <p:nvPicPr>
          <p:cNvPr id="8" name="Picture 4" descr="ER Diagram in DBMS - Components, Symbol and Notations - Tutorialwing">
            <a:extLst>
              <a:ext uri="{FF2B5EF4-FFF2-40B4-BE49-F238E27FC236}">
                <a16:creationId xmlns="" xmlns:a16="http://schemas.microsoft.com/office/drawing/2014/main" id="{7998CC3C-80C3-4378-98E0-F685138DF6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6016" y="1349375"/>
            <a:ext cx="5039264" cy="351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1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CEFE-014E-4ECE-A6AF-8729FE928F5B}"/>
              </a:ext>
            </a:extLst>
          </p:cNvPr>
          <p:cNvSpPr>
            <a:spLocks noGrp="1"/>
          </p:cNvSpPr>
          <p:nvPr>
            <p:ph type="title"/>
          </p:nvPr>
        </p:nvSpPr>
        <p:spPr/>
        <p:txBody>
          <a:bodyPr/>
          <a:lstStyle/>
          <a:p>
            <a:r>
              <a:rPr lang="en-US" dirty="0"/>
              <a:t>Notations</a:t>
            </a:r>
            <a:endParaRPr lang="en-IN" dirty="0"/>
          </a:p>
        </p:txBody>
      </p:sp>
      <p:pic>
        <p:nvPicPr>
          <p:cNvPr id="2050" name="Picture 2" descr="Developing an Application">
            <a:extLst>
              <a:ext uri="{FF2B5EF4-FFF2-40B4-BE49-F238E27FC236}">
                <a16:creationId xmlns="" xmlns:a16="http://schemas.microsoft.com/office/drawing/2014/main" id="{A42DDF38-801A-4C00-B29F-6D3D61FA2B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260" y="1349187"/>
            <a:ext cx="5191970" cy="35131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lt">
            <a:extLst>
              <a:ext uri="{FF2B5EF4-FFF2-40B4-BE49-F238E27FC236}">
                <a16:creationId xmlns="" xmlns:a16="http://schemas.microsoft.com/office/drawing/2014/main" id="{BE0B80A5-B9DE-461C-906A-AD2B1B0B7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605" y="0"/>
            <a:ext cx="2901395" cy="15270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en Notation Example ERD">
            <a:extLst>
              <a:ext uri="{FF2B5EF4-FFF2-40B4-BE49-F238E27FC236}">
                <a16:creationId xmlns="" xmlns:a16="http://schemas.microsoft.com/office/drawing/2014/main" id="{7E489A66-0360-4F67-B717-04CEB931B9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7896" y="1960931"/>
            <a:ext cx="3079844" cy="292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309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CEFE-014E-4ECE-A6AF-8729FE928F5B}"/>
              </a:ext>
            </a:extLst>
          </p:cNvPr>
          <p:cNvSpPr>
            <a:spLocks noGrp="1"/>
          </p:cNvSpPr>
          <p:nvPr>
            <p:ph type="title"/>
          </p:nvPr>
        </p:nvSpPr>
        <p:spPr/>
        <p:txBody>
          <a:bodyPr/>
          <a:lstStyle/>
          <a:p>
            <a:r>
              <a:rPr lang="en-US" dirty="0"/>
              <a:t>ER Diagram Example</a:t>
            </a:r>
            <a:endParaRPr lang="en-IN" dirty="0"/>
          </a:p>
        </p:txBody>
      </p:sp>
      <p:sp>
        <p:nvSpPr>
          <p:cNvPr id="3" name="Content Placeholder 2">
            <a:extLst>
              <a:ext uri="{FF2B5EF4-FFF2-40B4-BE49-F238E27FC236}">
                <a16:creationId xmlns="" xmlns:a16="http://schemas.microsoft.com/office/drawing/2014/main" id="{CC473E56-7395-481B-9DDF-4C0D2BF2FC43}"/>
              </a:ext>
            </a:extLst>
          </p:cNvPr>
          <p:cNvSpPr>
            <a:spLocks noGrp="1"/>
          </p:cNvSpPr>
          <p:nvPr>
            <p:ph idx="1"/>
          </p:nvPr>
        </p:nvSpPr>
        <p:spPr/>
        <p:txBody>
          <a:bodyPr/>
          <a:lstStyle/>
          <a:p>
            <a:r>
              <a:rPr lang="en-US" dirty="0"/>
              <a:t>E-R diagram for employee with role indicator.</a:t>
            </a:r>
          </a:p>
          <a:p>
            <a:pPr marL="0" indent="0">
              <a:buNone/>
            </a:pPr>
            <a:endParaRPr lang="en-IN" dirty="0"/>
          </a:p>
        </p:txBody>
      </p:sp>
      <p:pic>
        <p:nvPicPr>
          <p:cNvPr id="7" name="Picture 6">
            <a:extLst>
              <a:ext uri="{FF2B5EF4-FFF2-40B4-BE49-F238E27FC236}">
                <a16:creationId xmlns="" xmlns:a16="http://schemas.microsoft.com/office/drawing/2014/main" id="{0E9D91A6-067A-492A-9E4D-F673BD4EDF4A}"/>
              </a:ext>
            </a:extLst>
          </p:cNvPr>
          <p:cNvPicPr>
            <a:picLocks noChangeAspect="1"/>
          </p:cNvPicPr>
          <p:nvPr/>
        </p:nvPicPr>
        <p:blipFill>
          <a:blip r:embed="rId2"/>
          <a:stretch>
            <a:fillRect/>
          </a:stretch>
        </p:blipFill>
        <p:spPr>
          <a:xfrm>
            <a:off x="1670605" y="2113635"/>
            <a:ext cx="5076825" cy="2247900"/>
          </a:xfrm>
          <a:prstGeom prst="rect">
            <a:avLst/>
          </a:prstGeom>
        </p:spPr>
      </p:pic>
    </p:spTree>
    <p:extLst>
      <p:ext uri="{BB962C8B-B14F-4D97-AF65-F5344CB8AC3E}">
        <p14:creationId xmlns:p14="http://schemas.microsoft.com/office/powerpoint/2010/main" val="403773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CEFE-014E-4ECE-A6AF-8729FE928F5B}"/>
              </a:ext>
            </a:extLst>
          </p:cNvPr>
          <p:cNvSpPr>
            <a:spLocks noGrp="1"/>
          </p:cNvSpPr>
          <p:nvPr>
            <p:ph type="title"/>
          </p:nvPr>
        </p:nvSpPr>
        <p:spPr/>
        <p:txBody>
          <a:bodyPr/>
          <a:lstStyle/>
          <a:p>
            <a:r>
              <a:rPr lang="en-US" dirty="0"/>
              <a:t>ER Diagram Example</a:t>
            </a:r>
            <a:endParaRPr lang="en-IN" dirty="0"/>
          </a:p>
        </p:txBody>
      </p:sp>
      <p:sp>
        <p:nvSpPr>
          <p:cNvPr id="3" name="Content Placeholder 2">
            <a:extLst>
              <a:ext uri="{FF2B5EF4-FFF2-40B4-BE49-F238E27FC236}">
                <a16:creationId xmlns="" xmlns:a16="http://schemas.microsoft.com/office/drawing/2014/main" id="{CC473E56-7395-481B-9DDF-4C0D2BF2FC43}"/>
              </a:ext>
            </a:extLst>
          </p:cNvPr>
          <p:cNvSpPr>
            <a:spLocks noGrp="1"/>
          </p:cNvSpPr>
          <p:nvPr>
            <p:ph idx="1"/>
          </p:nvPr>
        </p:nvSpPr>
        <p:spPr/>
        <p:txBody>
          <a:bodyPr/>
          <a:lstStyle/>
          <a:p>
            <a:r>
              <a:rPr lang="en-US" dirty="0"/>
              <a:t>E-R diagram for student and teacher.</a:t>
            </a:r>
          </a:p>
          <a:p>
            <a:pPr marL="0" indent="0">
              <a:buNone/>
            </a:pPr>
            <a:endParaRPr lang="en-IN" dirty="0"/>
          </a:p>
        </p:txBody>
      </p:sp>
      <p:pic>
        <p:nvPicPr>
          <p:cNvPr id="5" name="Picture 4">
            <a:extLst>
              <a:ext uri="{FF2B5EF4-FFF2-40B4-BE49-F238E27FC236}">
                <a16:creationId xmlns="" xmlns:a16="http://schemas.microsoft.com/office/drawing/2014/main" id="{7E3B988A-67C6-4D48-A89B-202EAE5E5CE5}"/>
              </a:ext>
            </a:extLst>
          </p:cNvPr>
          <p:cNvPicPr>
            <a:picLocks noChangeAspect="1"/>
          </p:cNvPicPr>
          <p:nvPr/>
        </p:nvPicPr>
        <p:blipFill>
          <a:blip r:embed="rId2"/>
          <a:stretch>
            <a:fillRect/>
          </a:stretch>
        </p:blipFill>
        <p:spPr>
          <a:xfrm>
            <a:off x="2128720" y="2266340"/>
            <a:ext cx="4671465" cy="1836579"/>
          </a:xfrm>
          <a:prstGeom prst="rect">
            <a:avLst/>
          </a:prstGeom>
        </p:spPr>
      </p:pic>
    </p:spTree>
    <p:extLst>
      <p:ext uri="{BB962C8B-B14F-4D97-AF65-F5344CB8AC3E}">
        <p14:creationId xmlns:p14="http://schemas.microsoft.com/office/powerpoint/2010/main" val="107047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CEFE-014E-4ECE-A6AF-8729FE928F5B}"/>
              </a:ext>
            </a:extLst>
          </p:cNvPr>
          <p:cNvSpPr>
            <a:spLocks noGrp="1"/>
          </p:cNvSpPr>
          <p:nvPr>
            <p:ph type="title"/>
          </p:nvPr>
        </p:nvSpPr>
        <p:spPr/>
        <p:txBody>
          <a:bodyPr/>
          <a:lstStyle/>
          <a:p>
            <a:r>
              <a:rPr lang="en-US" dirty="0"/>
              <a:t>ER Diagram Example</a:t>
            </a:r>
            <a:endParaRPr lang="en-IN" dirty="0"/>
          </a:p>
        </p:txBody>
      </p:sp>
      <p:pic>
        <p:nvPicPr>
          <p:cNvPr id="6" name="Content Placeholder 5">
            <a:extLst>
              <a:ext uri="{FF2B5EF4-FFF2-40B4-BE49-F238E27FC236}">
                <a16:creationId xmlns="" xmlns:a16="http://schemas.microsoft.com/office/drawing/2014/main" id="{343AFBE7-BE89-48AE-BE16-11D241E76D2C}"/>
              </a:ext>
            </a:extLst>
          </p:cNvPr>
          <p:cNvPicPr>
            <a:picLocks noGrp="1" noChangeAspect="1"/>
          </p:cNvPicPr>
          <p:nvPr>
            <p:ph idx="1"/>
          </p:nvPr>
        </p:nvPicPr>
        <p:blipFill>
          <a:blip r:embed="rId2"/>
          <a:stretch>
            <a:fillRect/>
          </a:stretch>
        </p:blipFill>
        <p:spPr>
          <a:xfrm>
            <a:off x="1517900" y="1808226"/>
            <a:ext cx="6413609" cy="2101698"/>
          </a:xfrm>
        </p:spPr>
      </p:pic>
    </p:spTree>
    <p:extLst>
      <p:ext uri="{BB962C8B-B14F-4D97-AF65-F5344CB8AC3E}">
        <p14:creationId xmlns:p14="http://schemas.microsoft.com/office/powerpoint/2010/main" val="3755858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CEFE-014E-4ECE-A6AF-8729FE928F5B}"/>
              </a:ext>
            </a:extLst>
          </p:cNvPr>
          <p:cNvSpPr>
            <a:spLocks noGrp="1"/>
          </p:cNvSpPr>
          <p:nvPr>
            <p:ph type="title"/>
          </p:nvPr>
        </p:nvSpPr>
        <p:spPr/>
        <p:txBody>
          <a:bodyPr/>
          <a:lstStyle/>
          <a:p>
            <a:r>
              <a:rPr lang="en-US" dirty="0"/>
              <a:t>ER Diagram Example</a:t>
            </a:r>
            <a:endParaRPr lang="en-IN" dirty="0"/>
          </a:p>
        </p:txBody>
      </p:sp>
      <p:pic>
        <p:nvPicPr>
          <p:cNvPr id="7" name="Content Placeholder 6">
            <a:extLst>
              <a:ext uri="{FF2B5EF4-FFF2-40B4-BE49-F238E27FC236}">
                <a16:creationId xmlns="" xmlns:a16="http://schemas.microsoft.com/office/drawing/2014/main" id="{A66E1A20-C55E-4AF3-BD16-7291BA4EEABE}"/>
              </a:ext>
            </a:extLst>
          </p:cNvPr>
          <p:cNvPicPr>
            <a:picLocks noGrp="1" noChangeAspect="1"/>
          </p:cNvPicPr>
          <p:nvPr>
            <p:ph idx="1"/>
          </p:nvPr>
        </p:nvPicPr>
        <p:blipFill>
          <a:blip r:embed="rId2"/>
          <a:stretch>
            <a:fillRect/>
          </a:stretch>
        </p:blipFill>
        <p:spPr>
          <a:xfrm>
            <a:off x="1517901" y="1655520"/>
            <a:ext cx="5650084" cy="2235352"/>
          </a:xfrm>
        </p:spPr>
      </p:pic>
    </p:spTree>
    <p:extLst>
      <p:ext uri="{BB962C8B-B14F-4D97-AF65-F5344CB8AC3E}">
        <p14:creationId xmlns:p14="http://schemas.microsoft.com/office/powerpoint/2010/main" val="1580799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effectLst/>
              </a:rPr>
              <a:t>How to Create an Entity Relationship Diagram (ERD)</a:t>
            </a:r>
            <a:br>
              <a:rPr lang="en-US" b="1" dirty="0">
                <a:effectLst/>
              </a:rPr>
            </a:br>
            <a:endParaRPr lang="en-IN" dirty="0"/>
          </a:p>
        </p:txBody>
      </p:sp>
      <p:pic>
        <p:nvPicPr>
          <p:cNvPr id="1026" name="Picture 2" descr="Create an Entity Relationship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56" y="1960931"/>
            <a:ext cx="7024430" cy="92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461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On-screen Show (16:9)</PresentationFormat>
  <Paragraphs>110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Source Sans Pro</vt:lpstr>
      <vt:lpstr>Times New Roman</vt:lpstr>
      <vt:lpstr>Wingdings</vt:lpstr>
      <vt:lpstr>Office Theme</vt:lpstr>
      <vt:lpstr>  ER-2</vt:lpstr>
      <vt:lpstr>Contents</vt:lpstr>
      <vt:lpstr>Notations</vt:lpstr>
      <vt:lpstr>Notations</vt:lpstr>
      <vt:lpstr>ER Diagram Example</vt:lpstr>
      <vt:lpstr>ER Diagram Example</vt:lpstr>
      <vt:lpstr>ER Diagram Example</vt:lpstr>
      <vt:lpstr>ER Diagram Example</vt:lpstr>
      <vt:lpstr>How to Create an Entity Relationship Diagram (ERD) </vt:lpstr>
      <vt:lpstr>Entity Relationship Diagram Example:</vt:lpstr>
      <vt:lpstr>Step 1) Entity Identification </vt:lpstr>
      <vt:lpstr>Step 2) Relationship Identification </vt:lpstr>
      <vt:lpstr>Step 3) Cardinality Identification </vt:lpstr>
      <vt:lpstr>Step 4) Identify Attributes </vt:lpstr>
      <vt:lpstr>Step 4) Identify Attributes Cont… </vt:lpstr>
      <vt:lpstr>Step 4) Identify Attributes Cont… </vt:lpstr>
      <vt:lpstr>Step 5) Create the ERD Diagram </vt:lpstr>
      <vt:lpstr>Relationship Cardinality</vt:lpstr>
      <vt:lpstr>EasyShop Retail Application Case Study</vt:lpstr>
      <vt:lpstr>Developing ER Model</vt:lpstr>
      <vt:lpstr>Steps in ER Modeling (1 of 5)</vt:lpstr>
      <vt:lpstr>Steps in ER Modeling (2 of 5)</vt:lpstr>
      <vt:lpstr>Steps in ER Modeling (3 of 5)</vt:lpstr>
      <vt:lpstr>Steps in ER Modeling (4 of 5)</vt:lpstr>
      <vt:lpstr>Steps in ER Modeling (5 of 5)</vt:lpstr>
      <vt:lpstr>Questions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2023-08-28T16:47:54Z</dcterms:modified>
</cp:coreProperties>
</file>