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59" r:id="rId43"/>
    <p:sldId id="260" r:id="rId44"/>
    <p:sldId id="261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1"/>
            <a:ext cx="8507937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92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8967050" cy="5549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583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57" y="1721674"/>
            <a:ext cx="7690142" cy="31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1877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5" y="990600"/>
            <a:ext cx="896705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9335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5" y="1066800"/>
            <a:ext cx="8708799" cy="524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52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71600"/>
            <a:ext cx="8149255" cy="436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56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251" y="1219200"/>
            <a:ext cx="8579674" cy="515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8371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99" y="1836452"/>
            <a:ext cx="8335770" cy="447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3295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149255" cy="520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714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13" y="918226"/>
            <a:ext cx="7804921" cy="482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525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41" y="152400"/>
            <a:ext cx="364464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data models</a:t>
            </a:r>
            <a:endParaRPr sz="2400" spc="-55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641" y="2325887"/>
            <a:ext cx="8112957" cy="3878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400" b="1" spc="-5" dirty="0" smtClean="0">
                <a:cs typeface="Calibri"/>
              </a:rPr>
              <a:t>A </a:t>
            </a:r>
            <a:r>
              <a:rPr lang="en-US" sz="2400" b="1" spc="-5" dirty="0">
                <a:cs typeface="Calibri"/>
              </a:rPr>
              <a:t>Data Model in </a:t>
            </a:r>
            <a:r>
              <a:rPr lang="en-US" sz="2400" b="1" spc="-5" dirty="0" smtClean="0">
                <a:cs typeface="Calibri"/>
              </a:rPr>
              <a:t>DBMS </a:t>
            </a:r>
            <a:r>
              <a:rPr lang="en-US" sz="2400" b="1" spc="-5" dirty="0">
                <a:cs typeface="Calibri"/>
              </a:rPr>
              <a:t>is the concept of tools that are developed </a:t>
            </a:r>
            <a:r>
              <a:rPr lang="en-US" sz="2400" b="1" spc="-5" dirty="0" smtClean="0">
                <a:cs typeface="Calibri"/>
              </a:rPr>
              <a:t>to summarize </a:t>
            </a:r>
            <a:r>
              <a:rPr lang="en-US" sz="2400" b="1" spc="-5" dirty="0">
                <a:cs typeface="Calibri"/>
              </a:rPr>
              <a:t>the description of the database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It </a:t>
            </a:r>
            <a:r>
              <a:rPr lang="en-US" sz="2400" b="1" spc="-5" dirty="0">
                <a:cs typeface="Calibri"/>
              </a:rPr>
              <a:t>defines how the logical structure of a database is </a:t>
            </a:r>
            <a:r>
              <a:rPr lang="en-US" sz="2400" b="1" spc="-5" dirty="0" smtClean="0">
                <a:cs typeface="Calibri"/>
              </a:rPr>
              <a:t>modeled</a:t>
            </a:r>
          </a:p>
          <a:p>
            <a:pPr marL="365760" marR="5080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A </a:t>
            </a:r>
            <a:r>
              <a:rPr lang="en-US" sz="2400" b="1" spc="-5" dirty="0">
                <a:cs typeface="Calibri"/>
              </a:rPr>
              <a:t>Data Model is </a:t>
            </a:r>
            <a:r>
              <a:rPr lang="en-US" sz="2400" b="1" spc="-5" dirty="0" smtClean="0">
                <a:cs typeface="Calibri"/>
              </a:rPr>
              <a:t>a collection </a:t>
            </a:r>
            <a:r>
              <a:rPr lang="en-US" sz="2400" b="1" spc="-5" dirty="0">
                <a:cs typeface="Calibri"/>
              </a:rPr>
              <a:t>of conceptual tools for describing</a:t>
            </a:r>
            <a:r>
              <a:rPr lang="en-US" sz="2400" b="1" spc="-5" dirty="0" smtClean="0">
                <a:cs typeface="Calibri"/>
              </a:rPr>
              <a:t>: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 relationships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 </a:t>
            </a:r>
            <a:r>
              <a:rPr lang="en-US" sz="2400" b="1" spc="-5" dirty="0">
                <a:cs typeface="Calibri"/>
              </a:rPr>
              <a:t>semantics </a:t>
            </a:r>
            <a:r>
              <a:rPr lang="en-US" sz="2400" b="1" spc="-5" dirty="0" smtClean="0">
                <a:cs typeface="Calibri"/>
              </a:rPr>
              <a:t>and</a:t>
            </a:r>
          </a:p>
          <a:p>
            <a:pPr marL="365760" marR="5080" lvl="2" indent="-342900" algn="just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Consistency constraints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429000" y="6453144"/>
            <a:ext cx="26631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</a:t>
            </a:r>
            <a:r>
              <a:rPr spc="-5" dirty="0" smtClean="0"/>
              <a:t>:</a:t>
            </a:r>
            <a:r>
              <a:rPr spc="-65" dirty="0" smtClean="0"/>
              <a:t> </a:t>
            </a:r>
            <a:r>
              <a:rPr lang="en-US" spc="-5" dirty="0" smtClean="0"/>
              <a:t>Database Management System</a:t>
            </a:r>
            <a:endParaRPr spc="-5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100097"/>
            <a:ext cx="8456398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5" dirty="0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A Data Model gives us an idea that how the final system will look like after its complete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143000"/>
            <a:ext cx="8378812" cy="390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7916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321423" cy="464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9024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8264033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691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95400"/>
            <a:ext cx="8264033" cy="533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343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219200"/>
            <a:ext cx="8034477" cy="522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4486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524000"/>
            <a:ext cx="7575364" cy="468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167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43000"/>
            <a:ext cx="8149255" cy="5165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9040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134908" cy="527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6567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149255" cy="531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9879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1"/>
            <a:ext cx="8106213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41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150317"/>
            <a:ext cx="6384545" cy="369332"/>
          </a:xfrm>
        </p:spPr>
        <p:txBody>
          <a:bodyPr/>
          <a:lstStyle/>
          <a:p>
            <a:pPr marL="12700">
              <a:spcBef>
                <a:spcPts val="90"/>
              </a:spcBef>
            </a:pPr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533399" y="11430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It describes the design of a database at each level of data </a:t>
            </a:r>
            <a:r>
              <a:rPr lang="en-US" sz="2400" b="1" spc="-5" dirty="0" smtClean="0">
                <a:cs typeface="Calibri"/>
              </a:rPr>
              <a:t>abstraction.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It </a:t>
            </a:r>
            <a:r>
              <a:rPr lang="en-US" sz="2400" b="1" spc="-5" dirty="0">
                <a:cs typeface="Calibri"/>
              </a:rPr>
              <a:t>defines how data is connected to each other and how they are processed &amp; </a:t>
            </a:r>
            <a:r>
              <a:rPr lang="en-US" sz="2400" b="1" spc="-5" dirty="0" smtClean="0">
                <a:cs typeface="Calibri"/>
              </a:rPr>
              <a:t>stored inside </a:t>
            </a:r>
            <a:r>
              <a:rPr lang="en-US" sz="2400" b="1" spc="-5" dirty="0">
                <a:cs typeface="Calibri"/>
              </a:rPr>
              <a:t>the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8" y="2905897"/>
            <a:ext cx="8229601" cy="2482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034" y="5388701"/>
            <a:ext cx="12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focus </a:t>
            </a:r>
            <a:r>
              <a:rPr lang="en-US" dirty="0" smtClean="0"/>
              <a:t>in </a:t>
            </a:r>
            <a:r>
              <a:rPr lang="en-US" dirty="0"/>
              <a:t>this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9910" y="5388702"/>
            <a:ext cx="12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focus </a:t>
            </a:r>
            <a:r>
              <a:rPr lang="en-US" dirty="0" smtClean="0"/>
              <a:t>in </a:t>
            </a:r>
            <a:r>
              <a:rPr lang="en-US" dirty="0"/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277261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278381" cy="484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4159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43001"/>
            <a:ext cx="814925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4155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4" y="1143000"/>
            <a:ext cx="8594021" cy="53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5595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13" y="1143000"/>
            <a:ext cx="8149255" cy="5284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3491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990600"/>
            <a:ext cx="8967050" cy="5436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9454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9067481" cy="53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2775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990600"/>
            <a:ext cx="8382001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5606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8837925" cy="532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447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78" y="1447800"/>
            <a:ext cx="8952703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223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19200"/>
            <a:ext cx="8823577" cy="493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597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892" y="2611205"/>
            <a:ext cx="7962741" cy="71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2630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524000"/>
            <a:ext cx="7919699" cy="344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67797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219200"/>
            <a:ext cx="8608368" cy="532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0059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81000" y="951873"/>
            <a:ext cx="8534400" cy="543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endParaRPr lang="en-US" b="1" dirty="0"/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The most </a:t>
            </a:r>
            <a:r>
              <a:rPr lang="en-US" sz="2400" b="1" spc="-5" dirty="0">
                <a:cs typeface="Calibri"/>
              </a:rPr>
              <a:t>widely used model </a:t>
            </a:r>
            <a:r>
              <a:rPr lang="en-US" sz="2400" spc="-5" dirty="0">
                <a:cs typeface="Calibri"/>
              </a:rPr>
              <a:t>by commercial data processing applications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It uses </a:t>
            </a:r>
            <a:r>
              <a:rPr lang="en-US" sz="2400" spc="-5" dirty="0" smtClean="0">
                <a:cs typeface="Calibri"/>
              </a:rPr>
              <a:t>a collection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b="1" spc="-5" dirty="0">
                <a:cs typeface="Calibri"/>
              </a:rPr>
              <a:t>tables</a:t>
            </a:r>
            <a:r>
              <a:rPr lang="en-US" sz="2400" spc="-5" dirty="0">
                <a:cs typeface="Calibri"/>
              </a:rPr>
              <a:t> for representing </a:t>
            </a:r>
            <a:r>
              <a:rPr lang="en-US" sz="2400" b="1" spc="-5" dirty="0">
                <a:cs typeface="Calibri"/>
              </a:rPr>
              <a:t>data</a:t>
            </a:r>
            <a:r>
              <a:rPr lang="en-US" sz="2400" spc="-5" dirty="0">
                <a:cs typeface="Calibri"/>
              </a:rPr>
              <a:t> and the relationships among those data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Data is stored in </a:t>
            </a:r>
            <a:r>
              <a:rPr lang="en-US" sz="2400" b="1" spc="-5" dirty="0">
                <a:cs typeface="Calibri"/>
              </a:rPr>
              <a:t>tables</a:t>
            </a:r>
            <a:r>
              <a:rPr lang="en-US" sz="2400" spc="-5" dirty="0">
                <a:cs typeface="Calibri"/>
              </a:rPr>
              <a:t> called </a:t>
            </a:r>
            <a:r>
              <a:rPr lang="en-US" sz="2400" b="1" spc="-5" dirty="0">
                <a:cs typeface="Calibri"/>
              </a:rPr>
              <a:t>Relations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Each table is a group of </a:t>
            </a:r>
            <a:r>
              <a:rPr lang="en-US" sz="2400" spc="-5" dirty="0" smtClean="0">
                <a:cs typeface="Calibri"/>
              </a:rPr>
              <a:t>columns </a:t>
            </a:r>
            <a:r>
              <a:rPr lang="en-US" sz="2400" spc="-5" dirty="0">
                <a:cs typeface="Calibri"/>
              </a:rPr>
              <a:t>and rows, where </a:t>
            </a:r>
            <a:r>
              <a:rPr lang="en-US" sz="2400" spc="-5" dirty="0" smtClean="0">
                <a:cs typeface="Calibri"/>
              </a:rPr>
              <a:t>the column </a:t>
            </a:r>
            <a:r>
              <a:rPr lang="en-US" sz="2400" spc="-5" dirty="0">
                <a:cs typeface="Calibri"/>
              </a:rPr>
              <a:t>represents </a:t>
            </a:r>
            <a:r>
              <a:rPr lang="en-US" sz="2400" spc="-5" dirty="0" smtClean="0">
                <a:cs typeface="Calibri"/>
              </a:rPr>
              <a:t>an attribute </a:t>
            </a:r>
            <a:r>
              <a:rPr lang="en-US" sz="2400" spc="-5" dirty="0">
                <a:cs typeface="Calibri"/>
              </a:rPr>
              <a:t>of an entity and </a:t>
            </a:r>
            <a:r>
              <a:rPr lang="en-US" sz="2400" spc="-5" dirty="0" smtClean="0">
                <a:cs typeface="Calibri"/>
              </a:rPr>
              <a:t>the rows represent </a:t>
            </a:r>
            <a:r>
              <a:rPr lang="en-US" sz="2400" b="1" spc="-5" dirty="0">
                <a:cs typeface="Calibri"/>
              </a:rPr>
              <a:t>records</a:t>
            </a:r>
            <a:r>
              <a:rPr lang="en-US" sz="2400" spc="-5" dirty="0">
                <a:cs typeface="Calibri"/>
              </a:rPr>
              <a:t> (or </a:t>
            </a:r>
            <a:r>
              <a:rPr lang="en-US" sz="2400" b="1" spc="-5" dirty="0">
                <a:cs typeface="Calibri"/>
              </a:rPr>
              <a:t>tuples</a:t>
            </a:r>
            <a:r>
              <a:rPr lang="en-US" sz="2400" spc="-5" dirty="0">
                <a:cs typeface="Calibri"/>
              </a:rPr>
              <a:t>).</a:t>
            </a:r>
          </a:p>
          <a:p>
            <a:pPr marL="742950" lvl="1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Attribute</a:t>
            </a:r>
            <a:r>
              <a:rPr lang="en-US" sz="2400" spc="-5" dirty="0">
                <a:cs typeface="Calibri"/>
              </a:rPr>
              <a:t> or </a:t>
            </a: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field</a:t>
            </a:r>
            <a:r>
              <a:rPr lang="en-US" sz="2400" spc="-5" dirty="0">
                <a:cs typeface="Calibri"/>
              </a:rPr>
              <a:t>: Each column in a relation is called an attribute. The values of the attribute should be from the same domain.</a:t>
            </a:r>
          </a:p>
          <a:p>
            <a:pPr marL="285750" indent="-285750" algn="just">
              <a:lnSpc>
                <a:spcPct val="114000"/>
              </a:lnSpc>
              <a:buFont typeface="Courier New" panose="02070309020205020404" pitchFamily="49" charset="0"/>
              <a:buChar char="o"/>
            </a:pPr>
            <a:endParaRPr lang="en-US" sz="2400" b="1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2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89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1213332"/>
            <a:ext cx="8686800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 smtClean="0">
                <a:cs typeface="Calibri"/>
              </a:rPr>
              <a:t>For example</a:t>
            </a:r>
            <a:r>
              <a:rPr lang="en-US" sz="2400" b="1" spc="-5" dirty="0">
                <a:cs typeface="Calibri"/>
              </a:rPr>
              <a:t>: we have different attributes of the student like Student_Id, Student_Name, Student Age, etc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1200150" lvl="2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1100" spc="-5" dirty="0">
              <a:cs typeface="Calibri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Tuple</a:t>
            </a:r>
            <a:r>
              <a:rPr lang="en-US" sz="2400" spc="-5" dirty="0">
                <a:cs typeface="Calibri"/>
              </a:rPr>
              <a:t> or </a:t>
            </a:r>
            <a:r>
              <a:rPr lang="en-US" sz="2400" b="1" spc="-5" dirty="0">
                <a:solidFill>
                  <a:srgbClr val="C00000"/>
                </a:solidFill>
                <a:cs typeface="Calibri"/>
              </a:rPr>
              <a:t>Record</a:t>
            </a:r>
            <a:r>
              <a:rPr lang="en-US" sz="2400" spc="-5" dirty="0">
                <a:cs typeface="Calibri"/>
              </a:rPr>
              <a:t>: Each </a:t>
            </a:r>
            <a:r>
              <a:rPr lang="en-US" sz="2400" b="1" spc="-5" dirty="0">
                <a:cs typeface="Calibri"/>
              </a:rPr>
              <a:t>row</a:t>
            </a:r>
            <a:r>
              <a:rPr lang="en-US" sz="2400" spc="-5" dirty="0">
                <a:cs typeface="Calibri"/>
              </a:rPr>
              <a:t> in the relation </a:t>
            </a:r>
            <a:r>
              <a:rPr lang="en-US" sz="2400" spc="-5" dirty="0" smtClean="0">
                <a:cs typeface="Calibri"/>
              </a:rPr>
              <a:t>is called a tuple</a:t>
            </a:r>
            <a:r>
              <a:rPr lang="en-US" sz="2400" spc="-5" dirty="0">
                <a:cs typeface="Calibri"/>
              </a:rPr>
              <a:t>. A tuple defines a collection of attribute values. So each row in a relation contains unique values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11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b="1" spc="-5" dirty="0" smtClean="0">
                <a:cs typeface="Calibri"/>
              </a:rPr>
              <a:t>For example: </a:t>
            </a:r>
            <a:r>
              <a:rPr lang="en-US" sz="2400" b="1" spc="-5" dirty="0">
                <a:cs typeface="Calibri"/>
              </a:rPr>
              <a:t>each row has all the information about any specific individual like the first row has information about student Ashish</a:t>
            </a:r>
            <a:r>
              <a:rPr lang="en-US" sz="2400" b="1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sz="2400" spc="-5" dirty="0">
                <a:cs typeface="Calibri"/>
              </a:rPr>
              <a:t>This model was initially described by Edgar F. </a:t>
            </a:r>
            <a:r>
              <a:rPr lang="en-US" sz="2400" spc="-5" dirty="0" err="1">
                <a:cs typeface="Calibri"/>
              </a:rPr>
              <a:t>Codd</a:t>
            </a:r>
            <a:r>
              <a:rPr lang="en-US" sz="2400" spc="-5" dirty="0">
                <a:cs typeface="Calibri"/>
              </a:rPr>
              <a:t>, in 1969.</a:t>
            </a:r>
          </a:p>
        </p:txBody>
      </p:sp>
    </p:spTree>
    <p:extLst>
      <p:ext uri="{BB962C8B-B14F-4D97-AF65-F5344CB8AC3E}">
        <p14:creationId xmlns:p14="http://schemas.microsoft.com/office/powerpoint/2010/main" val="2557260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70"/>
            <a:ext cx="4691888" cy="369332"/>
          </a:xfrm>
        </p:spPr>
        <p:txBody>
          <a:bodyPr/>
          <a:lstStyle/>
          <a:p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Example: 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71"/>
            <a:ext cx="9055891" cy="41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066800"/>
            <a:ext cx="8378812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231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04" y="990600"/>
            <a:ext cx="8594021" cy="5436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358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57" y="914400"/>
            <a:ext cx="8737494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737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35" y="1142999"/>
            <a:ext cx="8393159" cy="5257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971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66800"/>
            <a:ext cx="8737494" cy="510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711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41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017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541</Words>
  <Application>Microsoft Office PowerPoint</Application>
  <PresentationFormat>On-screen Show (4:3)</PresentationFormat>
  <Paragraphs>76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Calibri (Body)</vt:lpstr>
      <vt:lpstr>Courier New</vt:lpstr>
      <vt:lpstr>Times New Roman</vt:lpstr>
      <vt:lpstr>Wingdings</vt:lpstr>
      <vt:lpstr>Office Theme</vt:lpstr>
      <vt:lpstr>Course Name: Database Management System Course Code: CS116   </vt:lpstr>
      <vt:lpstr>Introduction to data models</vt:lpstr>
      <vt:lpstr>Introduction to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Relational Model</vt:lpstr>
      <vt:lpstr>Introduction to Relational Model</vt:lpstr>
      <vt:lpstr>Example: Relational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Microsoft account</cp:lastModifiedBy>
  <cp:revision>65</cp:revision>
  <dcterms:created xsi:type="dcterms:W3CDTF">2023-01-04T06:48:10Z</dcterms:created>
  <dcterms:modified xsi:type="dcterms:W3CDTF">2023-08-28T16:48:19Z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