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306" r:id="rId3"/>
    <p:sldId id="307" r:id="rId4"/>
    <p:sldId id="308" r:id="rId5"/>
    <p:sldId id="309" r:id="rId6"/>
    <p:sldId id="310" r:id="rId7"/>
    <p:sldId id="311" r:id="rId8"/>
    <p:sldId id="312" r:id="rId9"/>
    <p:sldId id="313" r:id="rId10"/>
    <p:sldId id="327" r:id="rId11"/>
    <p:sldId id="314" r:id="rId12"/>
    <p:sldId id="315" r:id="rId13"/>
    <p:sldId id="328" r:id="rId14"/>
    <p:sldId id="316" r:id="rId15"/>
    <p:sldId id="317" r:id="rId16"/>
    <p:sldId id="318" r:id="rId17"/>
    <p:sldId id="319" r:id="rId18"/>
    <p:sldId id="333" r:id="rId19"/>
    <p:sldId id="334" r:id="rId20"/>
    <p:sldId id="335" r:id="rId21"/>
    <p:sldId id="336" r:id="rId22"/>
    <p:sldId id="320" r:id="rId23"/>
    <p:sldId id="337" r:id="rId24"/>
    <p:sldId id="338" r:id="rId25"/>
    <p:sldId id="321" r:id="rId26"/>
    <p:sldId id="322" r:id="rId27"/>
    <p:sldId id="340" r:id="rId28"/>
    <p:sldId id="341" r:id="rId29"/>
    <p:sldId id="342" r:id="rId30"/>
    <p:sldId id="343" r:id="rId31"/>
    <p:sldId id="344" r:id="rId32"/>
    <p:sldId id="345" r:id="rId33"/>
    <p:sldId id="346" r:id="rId34"/>
    <p:sldId id="347" r:id="rId35"/>
    <p:sldId id="348" r:id="rId36"/>
    <p:sldId id="349" r:id="rId37"/>
    <p:sldId id="323" r:id="rId38"/>
    <p:sldId id="324" r:id="rId39"/>
    <p:sldId id="339" r:id="rId40"/>
    <p:sldId id="329" r:id="rId41"/>
    <p:sldId id="330" r:id="rId42"/>
    <p:sldId id="325" r:id="rId4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42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2AA1550-A942-4D80-BBC7-5EE914867FC7}" type="datetimeFigureOut">
              <a:rPr lang="en-US" smtClean="0"/>
              <a:t>9/9/2023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3A7E5CF-1C06-4F58-A3A9-8A4F31660DEC}" type="slidenum">
              <a:rPr lang="en-US" smtClean="0"/>
              <a:t>‹#›</a:t>
            </a:fld>
            <a:endParaRPr lang="en-US"/>
          </a:p>
        </p:txBody>
      </p:sp>
    </p:spTree>
    <p:extLst>
      <p:ext uri="{BB962C8B-B14F-4D97-AF65-F5344CB8AC3E}">
        <p14:creationId xmlns:p14="http://schemas.microsoft.com/office/powerpoint/2010/main" val="3951210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r>
              <a:rPr lang="en-US" spc="-5" smtClean="0"/>
              <a:t>CS116: Database Management System</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FE04E42-C9A0-48AB-9D9D-F01463295361}" type="datetime1">
              <a:rPr lang="en-US" smtClean="0"/>
              <a:t>9/9/2023</a:t>
            </a:fld>
            <a:endParaRPr lang="en-US"/>
          </a:p>
        </p:txBody>
      </p:sp>
      <p:sp>
        <p:nvSpPr>
          <p:cNvPr id="6" name="Holder 6"/>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r>
              <a:rPr lang="en-US" spc="-5" smtClean="0"/>
              <a:t>CS116: Database Management System</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C858E8D-3733-4F79-ADC5-4C229735424D}" type="datetime1">
              <a:rPr lang="en-US" smtClean="0"/>
              <a:t>9/9/2023</a:t>
            </a:fld>
            <a:endParaRPr lang="en-US"/>
          </a:p>
        </p:txBody>
      </p:sp>
      <p:sp>
        <p:nvSpPr>
          <p:cNvPr id="6" name="Holder 6"/>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r>
              <a:rPr lang="en-US" spc="-5" smtClean="0"/>
              <a:t>CS116: Database Management System</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D1231845-F709-4257-BAF9-825C9C64F712}" type="datetime1">
              <a:rPr lang="en-US" smtClean="0"/>
              <a:t>9/9/2023</a:t>
            </a:fld>
            <a:endParaRPr lang="en-US"/>
          </a:p>
        </p:txBody>
      </p:sp>
      <p:sp>
        <p:nvSpPr>
          <p:cNvPr id="7" name="Holder 7"/>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r>
              <a:rPr lang="en-US" spc="-5" smtClean="0"/>
              <a:t>CS116: Database Management System</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DCD29513-D407-41BC-ADDD-64A27BB4B557}" type="datetime1">
              <a:rPr lang="en-US" smtClean="0"/>
              <a:t>9/9/2023</a:t>
            </a:fld>
            <a:endParaRPr lang="en-US"/>
          </a:p>
        </p:txBody>
      </p:sp>
      <p:sp>
        <p:nvSpPr>
          <p:cNvPr id="5" name="Holder 5"/>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r>
              <a:rPr lang="en-US" spc="-5" smtClean="0"/>
              <a:t>CS116: Database Management System</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72CC06B-6C78-4335-94A4-855ECB28FB3A}" type="datetime1">
              <a:rPr lang="en-US" smtClean="0"/>
              <a:t>9/9/2023</a:t>
            </a:fld>
            <a:endParaRPr lang="en-US"/>
          </a:p>
        </p:txBody>
      </p:sp>
      <p:sp>
        <p:nvSpPr>
          <p:cNvPr id="4" name="Holder 4"/>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jpg"/><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33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6696455"/>
            <a:ext cx="9142476" cy="160020"/>
          </a:xfrm>
          <a:prstGeom prst="rect">
            <a:avLst/>
          </a:prstGeom>
        </p:spPr>
      </p:pic>
      <p:pic>
        <p:nvPicPr>
          <p:cNvPr id="18" name="bg object 18"/>
          <p:cNvPicPr/>
          <p:nvPr/>
        </p:nvPicPr>
        <p:blipFill>
          <a:blip r:embed="rId8" cstate="print"/>
          <a:stretch>
            <a:fillRect/>
          </a:stretch>
        </p:blipFill>
        <p:spPr>
          <a:xfrm>
            <a:off x="6553199" y="228600"/>
            <a:ext cx="2057400" cy="633984"/>
          </a:xfrm>
          <a:prstGeom prst="rect">
            <a:avLst/>
          </a:prstGeom>
        </p:spPr>
      </p:pic>
      <p:pic>
        <p:nvPicPr>
          <p:cNvPr id="19" name="bg object 19"/>
          <p:cNvPicPr/>
          <p:nvPr/>
        </p:nvPicPr>
        <p:blipFill>
          <a:blip r:embed="rId9" cstate="print"/>
          <a:stretch>
            <a:fillRect/>
          </a:stretch>
        </p:blipFill>
        <p:spPr>
          <a:xfrm>
            <a:off x="6553199" y="228600"/>
            <a:ext cx="1920240" cy="609600"/>
          </a:xfrm>
          <a:prstGeom prst="rect">
            <a:avLst/>
          </a:prstGeom>
        </p:spPr>
      </p:pic>
      <p:pic>
        <p:nvPicPr>
          <p:cNvPr id="20" name="bg object 20"/>
          <p:cNvPicPr/>
          <p:nvPr/>
        </p:nvPicPr>
        <p:blipFill>
          <a:blip r:embed="rId10" cstate="print"/>
          <a:stretch>
            <a:fillRect/>
          </a:stretch>
        </p:blipFill>
        <p:spPr>
          <a:xfrm>
            <a:off x="6553199" y="228600"/>
            <a:ext cx="2057400" cy="633984"/>
          </a:xfrm>
          <a:prstGeom prst="rect">
            <a:avLst/>
          </a:prstGeom>
        </p:spPr>
      </p:pic>
      <p:sp>
        <p:nvSpPr>
          <p:cNvPr id="21" name="bg object 21"/>
          <p:cNvSpPr/>
          <p:nvPr/>
        </p:nvSpPr>
        <p:spPr>
          <a:xfrm>
            <a:off x="6147815" y="0"/>
            <a:ext cx="2996565" cy="838200"/>
          </a:xfrm>
          <a:custGeom>
            <a:avLst/>
            <a:gdLst/>
            <a:ahLst/>
            <a:cxnLst/>
            <a:rect l="l" t="t" r="r" b="b"/>
            <a:pathLst>
              <a:path w="2996565" h="838200">
                <a:moveTo>
                  <a:pt x="2996184" y="0"/>
                </a:moveTo>
                <a:lnTo>
                  <a:pt x="0" y="0"/>
                </a:lnTo>
                <a:lnTo>
                  <a:pt x="0" y="838200"/>
                </a:lnTo>
                <a:lnTo>
                  <a:pt x="2996184" y="838200"/>
                </a:lnTo>
                <a:lnTo>
                  <a:pt x="2996184" y="0"/>
                </a:lnTo>
                <a:close/>
              </a:path>
            </a:pathLst>
          </a:custGeom>
          <a:solidFill>
            <a:srgbClr val="FF3300"/>
          </a:solidFill>
        </p:spPr>
        <p:txBody>
          <a:bodyPr wrap="square" lIns="0" tIns="0" rIns="0" bIns="0" rtlCol="0"/>
          <a:lstStyle/>
          <a:p>
            <a:endParaRPr/>
          </a:p>
        </p:txBody>
      </p:sp>
      <p:pic>
        <p:nvPicPr>
          <p:cNvPr id="22" name="bg object 22"/>
          <p:cNvPicPr/>
          <p:nvPr/>
        </p:nvPicPr>
        <p:blipFill>
          <a:blip r:embed="rId10" cstate="print"/>
          <a:stretch>
            <a:fillRect/>
          </a:stretch>
        </p:blipFill>
        <p:spPr>
          <a:xfrm>
            <a:off x="6553199" y="228600"/>
            <a:ext cx="2057400" cy="633984"/>
          </a:xfrm>
          <a:prstGeom prst="rect">
            <a:avLst/>
          </a:prstGeom>
        </p:spPr>
      </p:pic>
      <p:sp>
        <p:nvSpPr>
          <p:cNvPr id="23" name="bg object 23"/>
          <p:cNvSpPr/>
          <p:nvPr/>
        </p:nvSpPr>
        <p:spPr>
          <a:xfrm>
            <a:off x="6528815" y="192023"/>
            <a:ext cx="2075814" cy="685800"/>
          </a:xfrm>
          <a:custGeom>
            <a:avLst/>
            <a:gdLst/>
            <a:ahLst/>
            <a:cxnLst/>
            <a:rect l="l" t="t" r="r" b="b"/>
            <a:pathLst>
              <a:path w="2075815" h="685800">
                <a:moveTo>
                  <a:pt x="2075687" y="0"/>
                </a:moveTo>
                <a:lnTo>
                  <a:pt x="0" y="0"/>
                </a:lnTo>
                <a:lnTo>
                  <a:pt x="0" y="685800"/>
                </a:lnTo>
                <a:lnTo>
                  <a:pt x="2075687" y="685800"/>
                </a:lnTo>
                <a:lnTo>
                  <a:pt x="2075687" y="0"/>
                </a:lnTo>
                <a:close/>
              </a:path>
            </a:pathLst>
          </a:custGeom>
          <a:solidFill>
            <a:srgbClr val="FFFFFF"/>
          </a:solidFill>
        </p:spPr>
        <p:txBody>
          <a:bodyPr wrap="square" lIns="0" tIns="0" rIns="0" bIns="0" rtlCol="0"/>
          <a:lstStyle/>
          <a:p>
            <a:endParaRPr/>
          </a:p>
        </p:txBody>
      </p:sp>
      <p:pic>
        <p:nvPicPr>
          <p:cNvPr id="24" name="bg object 24"/>
          <p:cNvPicPr/>
          <p:nvPr/>
        </p:nvPicPr>
        <p:blipFill>
          <a:blip r:embed="rId9" cstate="print"/>
          <a:stretch>
            <a:fillRect/>
          </a:stretch>
        </p:blipFill>
        <p:spPr>
          <a:xfrm>
            <a:off x="6553199" y="228600"/>
            <a:ext cx="1920240" cy="609600"/>
          </a:xfrm>
          <a:prstGeom prst="rect">
            <a:avLst/>
          </a:prstGeom>
        </p:spPr>
      </p:pic>
      <p:sp>
        <p:nvSpPr>
          <p:cNvPr id="2" name="Holder 2"/>
          <p:cNvSpPr>
            <a:spLocks noGrp="1"/>
          </p:cNvSpPr>
          <p:nvPr>
            <p:ph type="title"/>
          </p:nvPr>
        </p:nvSpPr>
        <p:spPr>
          <a:xfrm>
            <a:off x="2226055" y="150317"/>
            <a:ext cx="4691888" cy="512445"/>
          </a:xfrm>
          <a:prstGeom prst="rect">
            <a:avLst/>
          </a:prstGeom>
        </p:spPr>
        <p:txBody>
          <a:bodyPr wrap="square" lIns="0" tIns="0" rIns="0" bIns="0">
            <a:spAutoFit/>
          </a:bodyPr>
          <a:lstStyle>
            <a:lvl1pPr>
              <a:defRPr sz="32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79450" y="1822450"/>
            <a:ext cx="7791450" cy="40366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32809" y="6462606"/>
            <a:ext cx="2094229" cy="194309"/>
          </a:xfrm>
          <a:prstGeom prst="rect">
            <a:avLst/>
          </a:prstGeom>
        </p:spPr>
        <p:txBody>
          <a:bodyPr wrap="square" lIns="0" tIns="0" rIns="0" bIns="0">
            <a:spAutoFit/>
          </a:bodyPr>
          <a:lstStyle>
            <a:lvl1pPr>
              <a:defRPr sz="1200" b="1" i="0">
                <a:solidFill>
                  <a:srgbClr val="006FC0"/>
                </a:solidFill>
                <a:latin typeface="Times New Roman"/>
                <a:cs typeface="Times New Roman"/>
              </a:defRPr>
            </a:lvl1pPr>
          </a:lstStyle>
          <a:p>
            <a:pPr marL="12700">
              <a:lnSpc>
                <a:spcPts val="1410"/>
              </a:lnSpc>
            </a:pPr>
            <a:r>
              <a:rPr lang="en-US" spc="-5" smtClean="0"/>
              <a:t>CS116: Database Management System</a:t>
            </a:r>
            <a:endParaRPr spc="-5"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34EC0EF9-7580-41B1-9FDF-4872148A0E04}" type="datetime1">
              <a:rPr lang="en-US" smtClean="0"/>
              <a:t>9/9/2023</a:t>
            </a:fld>
            <a:endParaRPr lang="en-US"/>
          </a:p>
        </p:txBody>
      </p:sp>
      <p:sp>
        <p:nvSpPr>
          <p:cNvPr id="6" name="Holder 6"/>
          <p:cNvSpPr>
            <a:spLocks noGrp="1"/>
          </p:cNvSpPr>
          <p:nvPr>
            <p:ph type="sldNum" sz="quarter" idx="7"/>
          </p:nvPr>
        </p:nvSpPr>
        <p:spPr>
          <a:xfrm>
            <a:off x="8636507" y="6454681"/>
            <a:ext cx="152400" cy="194309"/>
          </a:xfrm>
          <a:prstGeom prst="rect">
            <a:avLst/>
          </a:prstGeom>
        </p:spPr>
        <p:txBody>
          <a:bodyPr wrap="square" lIns="0" tIns="0" rIns="0" bIns="0">
            <a:spAutoFit/>
          </a:bodyPr>
          <a:lstStyle>
            <a:lvl1pPr>
              <a:defRPr sz="1200" b="1" i="0">
                <a:solidFill>
                  <a:srgbClr val="006FC0"/>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550846"/>
            <a:ext cx="8153400" cy="2229456"/>
          </a:xfrm>
          <a:prstGeom prst="rect">
            <a:avLst/>
          </a:prstGeom>
        </p:spPr>
        <p:txBody>
          <a:bodyPr vert="horz" wrap="square" lIns="0" tIns="257175" rIns="0" bIns="0" rtlCol="0">
            <a:spAutoFit/>
          </a:bodyPr>
          <a:lstStyle/>
          <a:p>
            <a:pPr marL="12700">
              <a:lnSpc>
                <a:spcPct val="100000"/>
              </a:lnSpc>
              <a:spcBef>
                <a:spcPts val="2025"/>
              </a:spcBef>
            </a:pPr>
            <a:r>
              <a:rPr b="1" spc="-20" dirty="0">
                <a:solidFill>
                  <a:srgbClr val="375F92"/>
                </a:solidFill>
                <a:latin typeface="Calibri"/>
                <a:cs typeface="Calibri"/>
              </a:rPr>
              <a:t>Course</a:t>
            </a:r>
            <a:r>
              <a:rPr b="1" spc="50" dirty="0">
                <a:solidFill>
                  <a:srgbClr val="375F92"/>
                </a:solidFill>
                <a:latin typeface="Calibri"/>
                <a:cs typeface="Calibri"/>
              </a:rPr>
              <a:t> </a:t>
            </a:r>
            <a:r>
              <a:rPr b="1" spc="-5" dirty="0">
                <a:solidFill>
                  <a:srgbClr val="375F92"/>
                </a:solidFill>
                <a:latin typeface="Calibri"/>
                <a:cs typeface="Calibri"/>
              </a:rPr>
              <a:t>Name:</a:t>
            </a:r>
            <a:r>
              <a:rPr b="1" spc="20" dirty="0">
                <a:solidFill>
                  <a:srgbClr val="375F92"/>
                </a:solidFill>
                <a:latin typeface="Calibri"/>
                <a:cs typeface="Calibri"/>
              </a:rPr>
              <a:t> </a:t>
            </a:r>
            <a:r>
              <a:rPr lang="en-US" sz="2800" dirty="0">
                <a:solidFill>
                  <a:srgbClr val="000000"/>
                </a:solidFill>
                <a:latin typeface="Times New Roman" panose="02020603050405020304" pitchFamily="18" charset="0"/>
                <a:ea typeface="Times New Roman" panose="02020603050405020304" pitchFamily="18" charset="0"/>
              </a:rPr>
              <a:t>Database Management System</a:t>
            </a:r>
            <a:endParaRPr sz="2800" spc="-10" dirty="0" smtClean="0">
              <a:solidFill>
                <a:srgbClr val="375F92"/>
              </a:solidFill>
              <a:latin typeface="Calibri"/>
              <a:cs typeface="Calibri"/>
            </a:endParaRPr>
          </a:p>
          <a:p>
            <a:pPr marL="451484" marR="440055" indent="1121410">
              <a:lnSpc>
                <a:spcPct val="150100"/>
              </a:lnSpc>
            </a:pPr>
            <a:r>
              <a:rPr b="1" spc="-20" dirty="0" smtClean="0">
                <a:solidFill>
                  <a:srgbClr val="375F92"/>
                </a:solidFill>
                <a:latin typeface="Calibri"/>
                <a:cs typeface="Calibri"/>
              </a:rPr>
              <a:t>Course</a:t>
            </a:r>
            <a:r>
              <a:rPr b="1" spc="40" dirty="0" smtClean="0">
                <a:solidFill>
                  <a:srgbClr val="375F92"/>
                </a:solidFill>
                <a:latin typeface="Calibri"/>
                <a:cs typeface="Calibri"/>
              </a:rPr>
              <a:t> </a:t>
            </a:r>
            <a:r>
              <a:rPr b="1" spc="-10" dirty="0" smtClean="0">
                <a:solidFill>
                  <a:srgbClr val="375F92"/>
                </a:solidFill>
                <a:latin typeface="Calibri"/>
                <a:cs typeface="Calibri"/>
              </a:rPr>
              <a:t>Code:</a:t>
            </a:r>
            <a:r>
              <a:rPr b="1" spc="45" dirty="0" smtClean="0">
                <a:solidFill>
                  <a:srgbClr val="375F92"/>
                </a:solidFill>
                <a:latin typeface="Calibri"/>
                <a:cs typeface="Calibri"/>
              </a:rPr>
              <a:t> </a:t>
            </a:r>
            <a:r>
              <a:rPr lang="en-US" spc="-10" dirty="0">
                <a:solidFill>
                  <a:srgbClr val="375F92"/>
                </a:solidFill>
                <a:latin typeface="Calibri"/>
                <a:cs typeface="Calibri"/>
              </a:rPr>
              <a:t>CS116</a:t>
            </a:r>
            <a:r>
              <a:rPr spc="-10" dirty="0" smtClean="0">
                <a:solidFill>
                  <a:srgbClr val="375F92"/>
                </a:solidFill>
                <a:latin typeface="Calibri"/>
                <a:cs typeface="Calibri"/>
              </a:rPr>
              <a:t> </a:t>
            </a:r>
            <a:r>
              <a:rPr spc="-5" dirty="0" smtClean="0">
                <a:solidFill>
                  <a:srgbClr val="375F92"/>
                </a:solidFill>
                <a:latin typeface="Calibri"/>
                <a:cs typeface="Calibri"/>
              </a:rPr>
              <a:t> </a:t>
            </a:r>
            <a:r>
              <a:rPr lang="en-US" spc="-5" dirty="0" smtClean="0">
                <a:solidFill>
                  <a:srgbClr val="375F92"/>
                </a:solidFill>
                <a:latin typeface="Calibri"/>
                <a:cs typeface="Calibri"/>
              </a:rPr>
              <a:t/>
            </a:r>
            <a:br>
              <a:rPr lang="en-US" spc="-5" dirty="0" smtClean="0">
                <a:solidFill>
                  <a:srgbClr val="375F92"/>
                </a:solidFill>
                <a:latin typeface="Calibri"/>
                <a:cs typeface="Calibri"/>
              </a:rPr>
            </a:br>
            <a:endParaRPr dirty="0">
              <a:solidFill>
                <a:srgbClr val="375F92"/>
              </a:solidFill>
              <a:latin typeface="Calibri"/>
              <a:cs typeface="Calibri"/>
            </a:endParaRPr>
          </a:p>
        </p:txBody>
      </p:sp>
      <p:sp>
        <p:nvSpPr>
          <p:cNvPr id="4" name="Footer Placeholder 3"/>
          <p:cNvSpPr>
            <a:spLocks noGrp="1"/>
          </p:cNvSpPr>
          <p:nvPr>
            <p:ph type="ftr" sz="quarter" idx="5"/>
          </p:nvPr>
        </p:nvSpPr>
        <p:spPr>
          <a:xfrm>
            <a:off x="3432809" y="6462607"/>
            <a:ext cx="2739391" cy="90594"/>
          </a:xfrm>
        </p:spPr>
        <p:txBody>
          <a:bodyPr/>
          <a:lstStyle/>
          <a:p>
            <a:pPr marL="12700">
              <a:lnSpc>
                <a:spcPts val="1410"/>
              </a:lnSpc>
            </a:pPr>
            <a:r>
              <a:rPr lang="en-US" spc="-5" smtClean="0"/>
              <a:t>CS116: Database Management System</a:t>
            </a:r>
            <a:endParaRPr lang="en-US" spc="-5"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a:xfrm>
            <a:off x="3432809" y="6462607"/>
            <a:ext cx="2586991" cy="166794"/>
          </a:xfrm>
        </p:spPr>
        <p:txBody>
          <a:bodyPr/>
          <a:lstStyle/>
          <a:p>
            <a:pPr marL="12700">
              <a:lnSpc>
                <a:spcPts val="1410"/>
              </a:lnSpc>
            </a:pPr>
            <a:r>
              <a:rPr lang="en-US" spc="-5" dirty="0" smtClean="0"/>
              <a:t>CS116: Database Management System</a:t>
            </a:r>
            <a:endParaRPr lang="en-US" spc="-5" dirty="0"/>
          </a:p>
        </p:txBody>
      </p:sp>
      <p:pic>
        <p:nvPicPr>
          <p:cNvPr id="3" name="Picture 2"/>
          <p:cNvPicPr>
            <a:picLocks noChangeAspect="1"/>
          </p:cNvPicPr>
          <p:nvPr/>
        </p:nvPicPr>
        <p:blipFill>
          <a:blip r:embed="rId2"/>
          <a:stretch>
            <a:fillRect/>
          </a:stretch>
        </p:blipFill>
        <p:spPr>
          <a:xfrm>
            <a:off x="1562100" y="872294"/>
            <a:ext cx="6096000" cy="2500203"/>
          </a:xfrm>
          <a:prstGeom prst="rect">
            <a:avLst/>
          </a:prstGeom>
        </p:spPr>
      </p:pic>
      <p:sp>
        <p:nvSpPr>
          <p:cNvPr id="4" name="TextBox 3"/>
          <p:cNvSpPr txBox="1"/>
          <p:nvPr/>
        </p:nvSpPr>
        <p:spPr>
          <a:xfrm>
            <a:off x="152400" y="3351715"/>
            <a:ext cx="8915400" cy="3095847"/>
          </a:xfrm>
          <a:prstGeom prst="rect">
            <a:avLst/>
          </a:prstGeom>
          <a:noFill/>
        </p:spPr>
        <p:txBody>
          <a:bodyPr wrap="square" rtlCol="0">
            <a:spAutoFit/>
          </a:bodyPr>
          <a:lstStyle/>
          <a:p>
            <a:pPr marL="285750" indent="-285750">
              <a:lnSpc>
                <a:spcPct val="119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It is called a minimal super key because we select a candidate key from a  set of super keys.</a:t>
            </a:r>
          </a:p>
          <a:p>
            <a:pPr marL="285750" indent="-285750">
              <a:lnSpc>
                <a:spcPct val="119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From the candidate key, we have to make the primary key.</a:t>
            </a:r>
          </a:p>
          <a:p>
            <a:pPr>
              <a:lnSpc>
                <a:spcPct val="119000"/>
              </a:lnSpc>
            </a:pPr>
            <a:r>
              <a:rPr lang="en-US" sz="1600" b="1" dirty="0" smtClean="0">
                <a:solidFill>
                  <a:srgbClr val="FF0000"/>
                </a:solidFill>
                <a:latin typeface="Arial" panose="020B0604020202020204" pitchFamily="34" charset="0"/>
                <a:cs typeface="Arial" panose="020B0604020202020204" pitchFamily="34" charset="0"/>
              </a:rPr>
              <a:t>{StudID) </a:t>
            </a:r>
            <a:r>
              <a:rPr lang="en-US" sz="1600" dirty="0" smtClean="0">
                <a:solidFill>
                  <a:srgbClr val="FF0000"/>
                </a:solidFill>
                <a:latin typeface="Arial" panose="020B0604020202020204" pitchFamily="34" charset="0"/>
                <a:cs typeface="Arial" panose="020B0604020202020204" pitchFamily="34" charset="0"/>
              </a:rPr>
              <a:t>–</a:t>
            </a:r>
            <a:r>
              <a:rPr lang="en-US" sz="1600" dirty="0" smtClean="0">
                <a:latin typeface="Arial" panose="020B0604020202020204" pitchFamily="34" charset="0"/>
                <a:cs typeface="Arial" panose="020B0604020202020204" pitchFamily="34" charset="0"/>
              </a:rPr>
              <a:t> </a:t>
            </a:r>
            <a:r>
              <a:rPr lang="en-US" sz="1600" dirty="0" smtClean="0">
                <a:solidFill>
                  <a:srgbClr val="00B050"/>
                </a:solidFill>
                <a:latin typeface="Arial" panose="020B0604020202020204" pitchFamily="34" charset="0"/>
                <a:cs typeface="Arial" panose="020B0604020202020204" pitchFamily="34" charset="0"/>
              </a:rPr>
              <a:t>This can be candidate key because it is uniquely identified.</a:t>
            </a:r>
          </a:p>
          <a:p>
            <a:pPr>
              <a:lnSpc>
                <a:spcPct val="119000"/>
              </a:lnSpc>
            </a:pPr>
            <a:r>
              <a:rPr lang="en-US" sz="1600" b="1" dirty="0" smtClean="0">
                <a:solidFill>
                  <a:srgbClr val="FF0000"/>
                </a:solidFill>
                <a:latin typeface="Arial" panose="020B0604020202020204" pitchFamily="34" charset="0"/>
                <a:cs typeface="Arial" panose="020B0604020202020204" pitchFamily="34" charset="0"/>
              </a:rPr>
              <a:t>{Roll No} -</a:t>
            </a:r>
            <a:r>
              <a:rPr lang="en-US" sz="1600" dirty="0" smtClean="0">
                <a:solidFill>
                  <a:srgbClr val="00B050"/>
                </a:solidFill>
                <a:latin typeface="Arial" panose="020B0604020202020204" pitchFamily="34" charset="0"/>
                <a:cs typeface="Arial" panose="020B0604020202020204" pitchFamily="34" charset="0"/>
              </a:rPr>
              <a:t>This can be a candidate key because it is uniquely identified</a:t>
            </a:r>
            <a:r>
              <a:rPr lang="en-US" sz="1600" dirty="0" smtClean="0">
                <a:latin typeface="Arial" panose="020B0604020202020204" pitchFamily="34" charset="0"/>
                <a:cs typeface="Arial" panose="020B0604020202020204" pitchFamily="34" charset="0"/>
              </a:rPr>
              <a:t>.</a:t>
            </a:r>
          </a:p>
          <a:p>
            <a:pPr>
              <a:lnSpc>
                <a:spcPct val="119000"/>
              </a:lnSpc>
            </a:pPr>
            <a:r>
              <a:rPr lang="en-US" sz="1600" b="1" dirty="0" smtClean="0">
                <a:solidFill>
                  <a:srgbClr val="FF0000"/>
                </a:solidFill>
                <a:latin typeface="Arial" panose="020B0604020202020204" pitchFamily="34" charset="0"/>
                <a:cs typeface="Arial" panose="020B0604020202020204" pitchFamily="34" charset="0"/>
              </a:rPr>
              <a:t>{Email} - </a:t>
            </a:r>
            <a:r>
              <a:rPr lang="en-US" sz="1600" dirty="0" smtClean="0">
                <a:solidFill>
                  <a:srgbClr val="00B050"/>
                </a:solidFill>
                <a:latin typeface="Arial" panose="020B0604020202020204" pitchFamily="34" charset="0"/>
                <a:cs typeface="Arial" panose="020B0604020202020204" pitchFamily="34" charset="0"/>
              </a:rPr>
              <a:t>This can be a candidate key because it is uniquely identified.</a:t>
            </a:r>
          </a:p>
          <a:p>
            <a:pPr>
              <a:lnSpc>
                <a:spcPct val="119000"/>
              </a:lnSpc>
            </a:pPr>
            <a:r>
              <a:rPr lang="en-US" sz="1600" b="1" dirty="0" smtClean="0">
                <a:solidFill>
                  <a:srgbClr val="FF0000"/>
                </a:solidFill>
                <a:latin typeface="Arial" panose="020B0604020202020204" pitchFamily="34" charset="0"/>
                <a:cs typeface="Arial" panose="020B0604020202020204" pitchFamily="34" charset="0"/>
              </a:rPr>
              <a:t>{First Name} - </a:t>
            </a:r>
            <a:r>
              <a:rPr lang="en-US" sz="1600" dirty="0" smtClean="0">
                <a:solidFill>
                  <a:srgbClr val="00B050"/>
                </a:solidFill>
                <a:latin typeface="Arial" panose="020B0604020202020204" pitchFamily="34" charset="0"/>
                <a:cs typeface="Arial" panose="020B0604020202020204" pitchFamily="34" charset="0"/>
              </a:rPr>
              <a:t>This can’t be a candidate key because it is not uniquely identified.</a:t>
            </a:r>
          </a:p>
          <a:p>
            <a:pPr>
              <a:lnSpc>
                <a:spcPct val="119000"/>
              </a:lnSpc>
            </a:pPr>
            <a:r>
              <a:rPr lang="en-US" sz="1600" b="1" dirty="0" smtClean="0">
                <a:solidFill>
                  <a:srgbClr val="FF0000"/>
                </a:solidFill>
                <a:latin typeface="Arial" panose="020B0604020202020204" pitchFamily="34" charset="0"/>
                <a:cs typeface="Arial" panose="020B0604020202020204" pitchFamily="34" charset="0"/>
              </a:rPr>
              <a:t>{StudID, Roll No} -</a:t>
            </a:r>
            <a:r>
              <a:rPr lang="en-US" sz="1600" dirty="0" smtClean="0">
                <a:solidFill>
                  <a:srgbClr val="00B050"/>
                </a:solidFill>
                <a:latin typeface="Arial" panose="020B0604020202020204" pitchFamily="34" charset="0"/>
                <a:cs typeface="Arial" panose="020B0604020202020204" pitchFamily="34" charset="0"/>
              </a:rPr>
              <a:t>This </a:t>
            </a:r>
            <a:r>
              <a:rPr lang="en-US" sz="1600" dirty="0">
                <a:solidFill>
                  <a:srgbClr val="00B050"/>
                </a:solidFill>
                <a:latin typeface="Arial" panose="020B0604020202020204" pitchFamily="34" charset="0"/>
                <a:cs typeface="Arial" panose="020B0604020202020204" pitchFamily="34" charset="0"/>
              </a:rPr>
              <a:t>can’t be a candidate key because </a:t>
            </a:r>
            <a:r>
              <a:rPr lang="en-US" sz="1600" dirty="0" smtClean="0">
                <a:solidFill>
                  <a:srgbClr val="00B050"/>
                </a:solidFill>
                <a:latin typeface="Arial" panose="020B0604020202020204" pitchFamily="34" charset="0"/>
                <a:cs typeface="Arial" panose="020B0604020202020204" pitchFamily="34" charset="0"/>
              </a:rPr>
              <a:t>it’s a minimal subset that will {StudID} and </a:t>
            </a:r>
            <a:r>
              <a:rPr lang="en-US" sz="1600" dirty="0">
                <a:solidFill>
                  <a:srgbClr val="00B050"/>
                </a:solidFill>
                <a:latin typeface="Arial" panose="020B0604020202020204" pitchFamily="34" charset="0"/>
                <a:cs typeface="Arial" panose="020B0604020202020204" pitchFamily="34" charset="0"/>
              </a:rPr>
              <a:t>{</a:t>
            </a:r>
            <a:r>
              <a:rPr lang="en-US" sz="1600" dirty="0" smtClean="0">
                <a:solidFill>
                  <a:srgbClr val="00B050"/>
                </a:solidFill>
                <a:latin typeface="Arial" panose="020B0604020202020204" pitchFamily="34" charset="0"/>
                <a:cs typeface="Arial" panose="020B0604020202020204" pitchFamily="34" charset="0"/>
              </a:rPr>
              <a:t>Roll No}. As we know </a:t>
            </a:r>
            <a:r>
              <a:rPr lang="en-US" sz="1600" dirty="0">
                <a:solidFill>
                  <a:srgbClr val="00B050"/>
                </a:solidFill>
                <a:latin typeface="Arial" panose="020B0604020202020204" pitchFamily="34" charset="0"/>
                <a:cs typeface="Arial" panose="020B0604020202020204" pitchFamily="34" charset="0"/>
              </a:rPr>
              <a:t>{StudID} </a:t>
            </a:r>
            <a:r>
              <a:rPr lang="en-US" sz="1600" dirty="0" smtClean="0">
                <a:solidFill>
                  <a:srgbClr val="00B050"/>
                </a:solidFill>
                <a:latin typeface="Arial" panose="020B0604020202020204" pitchFamily="34" charset="0"/>
                <a:cs typeface="Arial" panose="020B0604020202020204" pitchFamily="34" charset="0"/>
              </a:rPr>
              <a:t>already candidate key so the combination of this key is not eligible for the candidate key.</a:t>
            </a:r>
            <a:endParaRPr lang="en-US" sz="1600" dirty="0">
              <a:solidFill>
                <a:srgbClr val="00B050"/>
              </a:solidFill>
              <a:latin typeface="Arial" panose="020B0604020202020204" pitchFamily="34" charset="0"/>
              <a:cs typeface="Arial" panose="020B0604020202020204" pitchFamily="34" charset="0"/>
            </a:endParaRPr>
          </a:p>
          <a:p>
            <a:pPr marL="285750" indent="-285750">
              <a:lnSpc>
                <a:spcPct val="119000"/>
              </a:lnSpc>
              <a:buFont typeface="Arial" panose="020B0604020202020204" pitchFamily="34" charset="0"/>
              <a:buChar char="•"/>
            </a:pPr>
            <a:r>
              <a:rPr lang="en-US" sz="2100" b="1" dirty="0" smtClean="0">
                <a:latin typeface="Arial" panose="020B0604020202020204" pitchFamily="34" charset="0"/>
                <a:cs typeface="Arial" panose="020B0604020202020204" pitchFamily="34" charset="0"/>
              </a:rPr>
              <a:t>Final we have candidate key : </a:t>
            </a:r>
            <a:r>
              <a:rPr lang="en-US" sz="2100" b="1" dirty="0">
                <a:solidFill>
                  <a:srgbClr val="FF0000"/>
                </a:solidFill>
                <a:latin typeface="Arial" panose="020B0604020202020204" pitchFamily="34" charset="0"/>
                <a:cs typeface="Arial" panose="020B0604020202020204" pitchFamily="34" charset="0"/>
              </a:rPr>
              <a:t>{</a:t>
            </a:r>
            <a:r>
              <a:rPr lang="en-US" sz="2100" b="1" dirty="0" smtClean="0">
                <a:solidFill>
                  <a:srgbClr val="FF0000"/>
                </a:solidFill>
                <a:latin typeface="Arial" panose="020B0604020202020204" pitchFamily="34" charset="0"/>
                <a:cs typeface="Arial" panose="020B0604020202020204" pitchFamily="34" charset="0"/>
              </a:rPr>
              <a:t>StudID},{</a:t>
            </a:r>
            <a:r>
              <a:rPr lang="en-US" sz="2100" b="1" dirty="0">
                <a:solidFill>
                  <a:srgbClr val="FF0000"/>
                </a:solidFill>
                <a:latin typeface="Arial" panose="020B0604020202020204" pitchFamily="34" charset="0"/>
                <a:cs typeface="Arial" panose="020B0604020202020204" pitchFamily="34" charset="0"/>
              </a:rPr>
              <a:t>Roll No} </a:t>
            </a:r>
            <a:r>
              <a:rPr lang="en-US" sz="2100" b="1" dirty="0" smtClean="0">
                <a:solidFill>
                  <a:srgbClr val="FF0000"/>
                </a:solidFill>
                <a:latin typeface="Arial" panose="020B0604020202020204" pitchFamily="34" charset="0"/>
                <a:cs typeface="Arial" panose="020B0604020202020204" pitchFamily="34" charset="0"/>
              </a:rPr>
              <a:t>and {Email</a:t>
            </a:r>
            <a:r>
              <a:rPr lang="en-US" sz="2100" b="1" dirty="0">
                <a:solidFill>
                  <a:srgbClr val="FF0000"/>
                </a:solidFill>
                <a:latin typeface="Arial" panose="020B0604020202020204" pitchFamily="34" charset="0"/>
                <a:cs typeface="Arial" panose="020B0604020202020204" pitchFamily="34" charset="0"/>
              </a:rPr>
              <a:t>} </a:t>
            </a:r>
            <a:endParaRPr lang="en-US" sz="2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5941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3"/>
            <a:ext cx="9153565" cy="4835033"/>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3434115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3"/>
            <a:ext cx="9153565" cy="4835033"/>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2279291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a:xfrm>
            <a:off x="3432809" y="6462607"/>
            <a:ext cx="2739391" cy="166794"/>
          </a:xfrm>
        </p:spPr>
        <p:txBody>
          <a:bodyPr/>
          <a:lstStyle/>
          <a:p>
            <a:pPr marL="12700">
              <a:lnSpc>
                <a:spcPts val="1410"/>
              </a:lnSpc>
            </a:pPr>
            <a:r>
              <a:rPr lang="en-US" spc="-5" dirty="0" smtClean="0"/>
              <a:t>CS116: Database Management System</a:t>
            </a:r>
            <a:endParaRPr lang="en-US" spc="-5" dirty="0"/>
          </a:p>
        </p:txBody>
      </p:sp>
      <p:pic>
        <p:nvPicPr>
          <p:cNvPr id="3" name="Picture 2"/>
          <p:cNvPicPr>
            <a:picLocks noChangeAspect="1"/>
          </p:cNvPicPr>
          <p:nvPr/>
        </p:nvPicPr>
        <p:blipFill>
          <a:blip r:embed="rId2"/>
          <a:stretch>
            <a:fillRect/>
          </a:stretch>
        </p:blipFill>
        <p:spPr>
          <a:xfrm>
            <a:off x="1562100" y="872294"/>
            <a:ext cx="6096000" cy="2500203"/>
          </a:xfrm>
          <a:prstGeom prst="rect">
            <a:avLst/>
          </a:prstGeom>
        </p:spPr>
      </p:pic>
      <p:sp>
        <p:nvSpPr>
          <p:cNvPr id="4" name="Rectangle 3"/>
          <p:cNvSpPr/>
          <p:nvPr/>
        </p:nvSpPr>
        <p:spPr>
          <a:xfrm>
            <a:off x="152400" y="3372497"/>
            <a:ext cx="8763000" cy="3259354"/>
          </a:xfrm>
          <a:prstGeom prst="rect">
            <a:avLst/>
          </a:prstGeom>
        </p:spPr>
        <p:txBody>
          <a:bodyPr wrap="square">
            <a:spAutoFit/>
          </a:bodyPr>
          <a:lstStyle/>
          <a:p>
            <a:pPr marL="285750" indent="-285750">
              <a:lnSpc>
                <a:spcPct val="140000"/>
              </a:lnSpc>
              <a:buFont typeface="Arial" panose="020B0604020202020204" pitchFamily="34" charset="0"/>
              <a:buChar char="•"/>
            </a:pPr>
            <a:r>
              <a:rPr lang="en-US" b="1" dirty="0">
                <a:latin typeface="Arial" panose="020B0604020202020204" pitchFamily="34" charset="0"/>
                <a:cs typeface="Arial" panose="020B0604020202020204" pitchFamily="34" charset="0"/>
              </a:rPr>
              <a:t>Final we have candidate key : </a:t>
            </a:r>
            <a:r>
              <a:rPr lang="en-US" b="1" dirty="0">
                <a:solidFill>
                  <a:srgbClr val="FF0000"/>
                </a:solidFill>
                <a:latin typeface="Arial" panose="020B0604020202020204" pitchFamily="34" charset="0"/>
                <a:cs typeface="Arial" panose="020B0604020202020204" pitchFamily="34" charset="0"/>
              </a:rPr>
              <a:t>{</a:t>
            </a:r>
            <a:r>
              <a:rPr lang="en-US" b="1" dirty="0" smtClean="0">
                <a:solidFill>
                  <a:srgbClr val="FF0000"/>
                </a:solidFill>
                <a:latin typeface="Arial" panose="020B0604020202020204" pitchFamily="34" charset="0"/>
                <a:cs typeface="Arial" panose="020B0604020202020204" pitchFamily="34" charset="0"/>
              </a:rPr>
              <a:t>StudID}, {Roll No} and {Email}</a:t>
            </a:r>
          </a:p>
          <a:p>
            <a:pPr marL="285750" indent="-285750">
              <a:lnSpc>
                <a:spcPct val="140000"/>
              </a:lnSpc>
              <a:buFont typeface="Arial" panose="020B0604020202020204" pitchFamily="34" charset="0"/>
              <a:buChar char="•"/>
            </a:pPr>
            <a:r>
              <a:rPr lang="en-US" b="1" dirty="0" smtClean="0">
                <a:latin typeface="Arial" panose="020B0604020202020204" pitchFamily="34" charset="0"/>
                <a:cs typeface="Arial" panose="020B0604020202020204" pitchFamily="34" charset="0"/>
              </a:rPr>
              <a:t>Out of all the candidate keys, only one gets selected as the primary key, the remaining keys are known as alternate keys.</a:t>
            </a:r>
          </a:p>
          <a:p>
            <a:pPr>
              <a:lnSpc>
                <a:spcPct val="140000"/>
              </a:lnSpc>
            </a:pPr>
            <a:r>
              <a:rPr lang="en-US" b="1" dirty="0" smtClean="0">
                <a:latin typeface="Arial" panose="020B0604020202020204" pitchFamily="34" charset="0"/>
                <a:cs typeface="Arial" panose="020B0604020202020204" pitchFamily="34" charset="0"/>
              </a:rPr>
              <a:t>In this table:</a:t>
            </a:r>
          </a:p>
          <a:p>
            <a:pPr marL="285750" indent="-285750">
              <a:lnSpc>
                <a:spcPct val="140000"/>
              </a:lnSpc>
              <a:buFont typeface="Arial" panose="020B0604020202020204" pitchFamily="34" charset="0"/>
              <a:buChar char="•"/>
            </a:pPr>
            <a:r>
              <a:rPr lang="en-US" b="1" dirty="0">
                <a:solidFill>
                  <a:srgbClr val="FF0000"/>
                </a:solidFill>
                <a:latin typeface="Arial" panose="020B0604020202020204" pitchFamily="34" charset="0"/>
                <a:cs typeface="Arial" panose="020B0604020202020204" pitchFamily="34" charset="0"/>
              </a:rPr>
              <a:t>{StudID</a:t>
            </a:r>
            <a:r>
              <a:rPr lang="en-US" b="1" dirty="0" smtClean="0">
                <a:solidFill>
                  <a:srgbClr val="FF0000"/>
                </a:solidFill>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is best suited for the primary key.</a:t>
            </a:r>
          </a:p>
          <a:p>
            <a:pPr marL="285750" indent="-285750">
              <a:lnSpc>
                <a:spcPct val="140000"/>
              </a:lnSpc>
              <a:buFont typeface="Arial" panose="020B0604020202020204" pitchFamily="34" charset="0"/>
              <a:buChar char="•"/>
            </a:pPr>
            <a:r>
              <a:rPr lang="en-US" b="1" dirty="0" smtClean="0">
                <a:latin typeface="Arial" panose="020B0604020202020204" pitchFamily="34" charset="0"/>
                <a:cs typeface="Arial" panose="020B0604020202020204" pitchFamily="34" charset="0"/>
              </a:rPr>
              <a:t>The rest of attributes </a:t>
            </a:r>
            <a:r>
              <a:rPr lang="en-US" b="1" dirty="0" smtClean="0">
                <a:solidFill>
                  <a:srgbClr val="FF0000"/>
                </a:solidFill>
                <a:latin typeface="Arial" panose="020B0604020202020204" pitchFamily="34" charset="0"/>
                <a:cs typeface="Arial" panose="020B0604020202020204" pitchFamily="34" charset="0"/>
              </a:rPr>
              <a:t>{Roll </a:t>
            </a:r>
            <a:r>
              <a:rPr lang="en-US" b="1" dirty="0">
                <a:solidFill>
                  <a:srgbClr val="FF0000"/>
                </a:solidFill>
                <a:latin typeface="Arial" panose="020B0604020202020204" pitchFamily="34" charset="0"/>
                <a:cs typeface="Arial" panose="020B0604020202020204" pitchFamily="34" charset="0"/>
              </a:rPr>
              <a:t>No} and {Email</a:t>
            </a:r>
            <a:r>
              <a:rPr lang="en-US" b="1" dirty="0" smtClean="0">
                <a:solidFill>
                  <a:srgbClr val="FF0000"/>
                </a:solidFill>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are considered alternate </a:t>
            </a:r>
            <a:r>
              <a:rPr lang="en-US" b="1" dirty="0">
                <a:latin typeface="Arial" panose="020B0604020202020204" pitchFamily="34" charset="0"/>
                <a:cs typeface="Arial" panose="020B0604020202020204" pitchFamily="34" charset="0"/>
              </a:rPr>
              <a:t>keys</a:t>
            </a:r>
          </a:p>
          <a:p>
            <a:pPr marL="285750" indent="-285750">
              <a:lnSpc>
                <a:spcPct val="140000"/>
              </a:lnSpc>
              <a:buFont typeface="Arial" panose="020B0604020202020204" pitchFamily="34" charset="0"/>
              <a:buChar char="•"/>
            </a:pPr>
            <a:r>
              <a:rPr lang="en-US" sz="2100" b="1" dirty="0">
                <a:latin typeface="Arial" panose="020B0604020202020204" pitchFamily="34" charset="0"/>
                <a:cs typeface="Arial" panose="020B0604020202020204" pitchFamily="34" charset="0"/>
              </a:rPr>
              <a:t>Final we have alternate keys </a:t>
            </a:r>
            <a:r>
              <a:rPr lang="en-US" sz="2100" b="1" dirty="0" smtClean="0">
                <a:latin typeface="Arial" panose="020B0604020202020204" pitchFamily="34" charset="0"/>
                <a:cs typeface="Arial" panose="020B0604020202020204" pitchFamily="34" charset="0"/>
              </a:rPr>
              <a:t>: </a:t>
            </a:r>
            <a:r>
              <a:rPr lang="en-US" sz="2100" b="1" dirty="0" smtClean="0">
                <a:solidFill>
                  <a:srgbClr val="FF0000"/>
                </a:solidFill>
                <a:latin typeface="Arial" panose="020B0604020202020204" pitchFamily="34" charset="0"/>
                <a:cs typeface="Arial" panose="020B0604020202020204" pitchFamily="34" charset="0"/>
              </a:rPr>
              <a:t>{</a:t>
            </a:r>
            <a:r>
              <a:rPr lang="en-US" sz="2100" b="1" dirty="0">
                <a:solidFill>
                  <a:srgbClr val="FF0000"/>
                </a:solidFill>
                <a:latin typeface="Arial" panose="020B0604020202020204" pitchFamily="34" charset="0"/>
                <a:cs typeface="Arial" panose="020B0604020202020204" pitchFamily="34" charset="0"/>
              </a:rPr>
              <a:t>Roll No} and {Email}</a:t>
            </a:r>
          </a:p>
          <a:p>
            <a:pPr marL="285750" indent="-285750">
              <a:lnSpc>
                <a:spcPct val="140000"/>
              </a:lnSpc>
              <a:buFont typeface="Arial" panose="020B0604020202020204" pitchFamily="34" charset="0"/>
              <a:buChar char="•"/>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3867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2"/>
            <a:ext cx="9153565" cy="5050243"/>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3366026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2"/>
            <a:ext cx="9153565" cy="2869456"/>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2784651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2"/>
            <a:ext cx="9153565" cy="4591130"/>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3652496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2"/>
            <a:ext cx="9153565" cy="4591130"/>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1340375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sz="4000" b="1" dirty="0">
                <a:solidFill>
                  <a:schemeClr val="tx2">
                    <a:lumMod val="75000"/>
                  </a:schemeClr>
                </a:solidFill>
                <a:latin typeface="Times New Roman" panose="02020603050405020304" pitchFamily="18" charset="0"/>
                <a:cs typeface="Times New Roman" panose="02020603050405020304" pitchFamily="18" charset="0"/>
              </a:rPr>
              <a:t>Integrity constraints</a:t>
            </a:r>
            <a:r>
              <a:rPr lang="en-US" dirty="0">
                <a:solidFill>
                  <a:schemeClr val="tx2">
                    <a:lumMod val="75000"/>
                  </a:schemeClr>
                </a:solidFill>
                <a:latin typeface="Times New Roman" panose="02020603050405020304" pitchFamily="18" charset="0"/>
                <a:cs typeface="Times New Roman" panose="02020603050405020304" pitchFamily="18" charset="0"/>
              </a:rPr>
              <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a:xfrm>
            <a:off x="381000" y="990600"/>
            <a:ext cx="8534400" cy="4953000"/>
          </a:xfrm>
        </p:spPr>
        <p:txBody>
          <a:bodyPr>
            <a:noAutofit/>
          </a:bodyPr>
          <a:lstStyle/>
          <a:p>
            <a:pPr algn="just"/>
            <a:r>
              <a:rPr lang="en-US" sz="2800" dirty="0">
                <a:latin typeface="Times New Roman" panose="02020603050405020304" pitchFamily="18" charset="0"/>
                <a:cs typeface="Times New Roman" panose="02020603050405020304" pitchFamily="18" charset="0"/>
              </a:rPr>
              <a:t>Integrity constraints in Database Management Systems (DBMS) are a set of rules that are applied on the table columns or relationships to ensure that the overall validity, integrity, and consistency (i.e. the quality) of the data present in the database table is maintained. Each and every time a table insert, update, delete, or alter operation is performed, it is evaluated against the terms or rules mentioned in the integrity constraint. The data is inserted, updated, deleted, or altered only if the result of the constraint comes out to be True. Thus, integrity constraint prevents accidental damage to the database by an authorized user.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755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228600" y="150317"/>
            <a:ext cx="6689343" cy="535483"/>
          </a:xfrm>
        </p:spPr>
        <p:txBody>
          <a:bodyPr>
            <a:normAutofit fontScale="90000"/>
          </a:bodyPr>
          <a:lstStyle/>
          <a:p>
            <a:r>
              <a:rPr lang="en-US" b="1" dirty="0">
                <a:solidFill>
                  <a:schemeClr val="tx2">
                    <a:lumMod val="75000"/>
                  </a:schemeClr>
                </a:solidFill>
                <a:latin typeface="Times New Roman" panose="02020603050405020304" pitchFamily="18" charset="0"/>
                <a:cs typeface="Times New Roman" panose="02020603050405020304" pitchFamily="18" charset="0"/>
              </a:rPr>
              <a:t>Types of Integrity Constraints in DBMS</a:t>
            </a:r>
            <a:endParaRPr lang="en-IN" b="1" dirty="0"/>
          </a:p>
        </p:txBody>
      </p:sp>
      <p:pic>
        <p:nvPicPr>
          <p:cNvPr id="7" name="Content Placeholder 6">
            <a:extLst>
              <a:ext uri="{FF2B5EF4-FFF2-40B4-BE49-F238E27FC236}">
                <a16:creationId xmlns:a16="http://schemas.microsoft.com/office/drawing/2014/main" xmlns="" id="{9CA620EF-C315-48F4-BE58-80172B5A8715}"/>
              </a:ext>
            </a:extLst>
          </p:cNvPr>
          <p:cNvPicPr>
            <a:picLocks noGrp="1" noChangeAspect="1"/>
          </p:cNvPicPr>
          <p:nvPr>
            <p:ph idx="1"/>
          </p:nvPr>
        </p:nvPicPr>
        <p:blipFill>
          <a:blip r:embed="rId2"/>
          <a:stretch>
            <a:fillRect/>
          </a:stretch>
        </p:blipFill>
        <p:spPr>
          <a:xfrm>
            <a:off x="448966" y="1676400"/>
            <a:ext cx="8337318" cy="3733800"/>
          </a:xfrm>
        </p:spPr>
      </p:pic>
    </p:spTree>
    <p:extLst>
      <p:ext uri="{BB962C8B-B14F-4D97-AF65-F5344CB8AC3E}">
        <p14:creationId xmlns:p14="http://schemas.microsoft.com/office/powerpoint/2010/main" val="409511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65" y="838200"/>
            <a:ext cx="9153565" cy="4591130"/>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4121443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645331" y="152400"/>
            <a:ext cx="4691888" cy="512445"/>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Domain Integrity Constraint</a:t>
            </a:r>
            <a:endParaRPr lang="en-IN" dirty="0"/>
          </a:p>
        </p:txBody>
      </p:sp>
      <p:sp>
        <p:nvSpPr>
          <p:cNvPr id="4" name="Content Placeholder 3">
            <a:extLst>
              <a:ext uri="{FF2B5EF4-FFF2-40B4-BE49-F238E27FC236}">
                <a16:creationId xmlns:a16="http://schemas.microsoft.com/office/drawing/2014/main" xmlns="" id="{B27BC53F-2EAF-4090-8B35-C4AF191359A7}"/>
              </a:ext>
            </a:extLst>
          </p:cNvPr>
          <p:cNvSpPr>
            <a:spLocks noGrp="1"/>
          </p:cNvSpPr>
          <p:nvPr>
            <p:ph idx="1"/>
          </p:nvPr>
        </p:nvSpPr>
        <p:spPr>
          <a:xfrm>
            <a:off x="0" y="1066800"/>
            <a:ext cx="8470900" cy="4792345"/>
          </a:xfrm>
        </p:spPr>
        <p:txBody>
          <a:bodyPr>
            <a:normAutofit/>
          </a:bodyPr>
          <a:lstStyle/>
          <a:p>
            <a:pPr algn="just"/>
            <a:r>
              <a:rPr lang="en-US" sz="2400" dirty="0">
                <a:latin typeface="Times New Roman" panose="02020603050405020304" pitchFamily="18" charset="0"/>
                <a:cs typeface="Times New Roman" panose="02020603050405020304" pitchFamily="18" charset="0"/>
              </a:rPr>
              <a:t>A domain integrity constraint is a set of rules that restricts the kind of attributes or values a column or relation can hold in the database table. For example, we can specify if a particular column can hold null values or not, if the values have to be unique or not, the data type or size of values that can be entered in the column, the default values for the column, etc.</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solidFill>
                  <a:schemeClr val="accent4"/>
                </a:solidFill>
                <a:latin typeface="Times New Roman" panose="02020603050405020304" pitchFamily="18" charset="0"/>
                <a:cs typeface="Times New Roman" panose="02020603050405020304" pitchFamily="18" charset="0"/>
              </a:rPr>
              <a:t>For example, </a:t>
            </a:r>
            <a:r>
              <a:rPr lang="en-US" sz="2400" dirty="0">
                <a:latin typeface="Times New Roman" panose="02020603050405020304" pitchFamily="18" charset="0"/>
                <a:cs typeface="Times New Roman" panose="02020603050405020304" pitchFamily="18" charset="0"/>
              </a:rPr>
              <a:t>we want to create a “</a:t>
            </a:r>
            <a:r>
              <a:rPr lang="en-US" sz="2400" dirty="0" err="1">
                <a:latin typeface="Times New Roman" panose="02020603050405020304" pitchFamily="18" charset="0"/>
                <a:cs typeface="Times New Roman" panose="02020603050405020304" pitchFamily="18" charset="0"/>
              </a:rPr>
              <a:t>customer_details</a:t>
            </a:r>
            <a:r>
              <a:rPr lang="en-US" sz="2400" dirty="0">
                <a:latin typeface="Times New Roman" panose="02020603050405020304" pitchFamily="18" charset="0"/>
                <a:cs typeface="Times New Roman" panose="02020603050405020304" pitchFamily="18" charset="0"/>
              </a:rPr>
              <a:t>” table, with information such as customer id, customer name, the number of items purchased, date of purchase, etc. So, in order to ensure domain integrity, we can specify the </a:t>
            </a:r>
            <a:r>
              <a:rPr lang="en-US" sz="2400" dirty="0" err="1">
                <a:latin typeface="Times New Roman" panose="02020603050405020304" pitchFamily="18" charset="0"/>
                <a:cs typeface="Times New Roman" panose="02020603050405020304" pitchFamily="18" charset="0"/>
              </a:rPr>
              <a:t>customer_id</a:t>
            </a:r>
            <a:r>
              <a:rPr lang="en-US" sz="2400" dirty="0">
                <a:latin typeface="Times New Roman" panose="02020603050405020304" pitchFamily="18" charset="0"/>
                <a:cs typeface="Times New Roman" panose="02020603050405020304" pitchFamily="18" charset="0"/>
              </a:rPr>
              <a:t> has to be unique, the quantity of items purchased has to be an integer number only and the date of purchase has to be a date or timestamp, etc.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742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1066800" y="228600"/>
            <a:ext cx="4691888" cy="512445"/>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Domain Integrity Constraint</a:t>
            </a:r>
            <a:endParaRPr lang="en-IN" dirty="0"/>
          </a:p>
        </p:txBody>
      </p:sp>
      <p:sp>
        <p:nvSpPr>
          <p:cNvPr id="4" name="Content Placeholder 3">
            <a:extLst>
              <a:ext uri="{FF2B5EF4-FFF2-40B4-BE49-F238E27FC236}">
                <a16:creationId xmlns:a16="http://schemas.microsoft.com/office/drawing/2014/main" xmlns="" id="{B27BC53F-2EAF-4090-8B35-C4AF191359A7}"/>
              </a:ext>
            </a:extLst>
          </p:cNvPr>
          <p:cNvSpPr>
            <a:spLocks noGrp="1"/>
          </p:cNvSpPr>
          <p:nvPr>
            <p:ph idx="1"/>
          </p:nvPr>
        </p:nvSpPr>
        <p:spPr>
          <a:xfrm>
            <a:off x="152400" y="1295400"/>
            <a:ext cx="8839200" cy="4036695"/>
          </a:xfrm>
        </p:spPr>
        <p:txBody>
          <a:bodyPr>
            <a:noAutofit/>
          </a:bodyPr>
          <a:lstStyle/>
          <a:p>
            <a:pPr algn="just"/>
            <a:r>
              <a:rPr lang="en-US" sz="3200" dirty="0">
                <a:latin typeface="Times New Roman" panose="02020603050405020304" pitchFamily="18" charset="0"/>
                <a:cs typeface="Times New Roman" panose="02020603050405020304" pitchFamily="18" charset="0"/>
              </a:rPr>
              <a:t>CREATE TABLE </a:t>
            </a:r>
            <a:r>
              <a:rPr lang="en-US" sz="3200" dirty="0" err="1">
                <a:latin typeface="Times New Roman" panose="02020603050405020304" pitchFamily="18" charset="0"/>
                <a:cs typeface="Times New Roman" panose="02020603050405020304" pitchFamily="18" charset="0"/>
              </a:rPr>
              <a:t>customer_details</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t>
            </a:r>
          </a:p>
          <a:p>
            <a:pPr algn="just"/>
            <a:r>
              <a:rPr lang="en-US" sz="3200" dirty="0" err="1">
                <a:latin typeface="Times New Roman" panose="02020603050405020304" pitchFamily="18" charset="0"/>
                <a:cs typeface="Times New Roman" panose="02020603050405020304" pitchFamily="18" charset="0"/>
              </a:rPr>
              <a:t>customer_id</a:t>
            </a:r>
            <a:r>
              <a:rPr lang="en-US" sz="3200" dirty="0">
                <a:latin typeface="Times New Roman" panose="02020603050405020304" pitchFamily="18" charset="0"/>
                <a:cs typeface="Times New Roman" panose="02020603050405020304" pitchFamily="18" charset="0"/>
              </a:rPr>
              <a:t> character varying(255) NOT NULL,</a:t>
            </a:r>
          </a:p>
          <a:p>
            <a:pPr algn="just"/>
            <a:r>
              <a:rPr lang="en-US" sz="3200" dirty="0" err="1">
                <a:latin typeface="Times New Roman" panose="02020603050405020304" pitchFamily="18" charset="0"/>
                <a:cs typeface="Times New Roman" panose="02020603050405020304" pitchFamily="18" charset="0"/>
              </a:rPr>
              <a:t>customer_name</a:t>
            </a:r>
            <a:r>
              <a:rPr lang="en-US" sz="3200" dirty="0">
                <a:latin typeface="Times New Roman" panose="02020603050405020304" pitchFamily="18" charset="0"/>
                <a:cs typeface="Times New Roman" panose="02020603050405020304" pitchFamily="18" charset="0"/>
              </a:rPr>
              <a:t> character varying(255) NOT NULL,</a:t>
            </a:r>
          </a:p>
          <a:p>
            <a:pPr algn="just"/>
            <a:r>
              <a:rPr lang="en-US" sz="3200" dirty="0">
                <a:latin typeface="Times New Roman" panose="02020603050405020304" pitchFamily="18" charset="0"/>
                <a:cs typeface="Times New Roman" panose="02020603050405020304" pitchFamily="18" charset="0"/>
              </a:rPr>
              <a:t>quantity integer NOT NULL,</a:t>
            </a:r>
          </a:p>
          <a:p>
            <a:pPr algn="just"/>
            <a:r>
              <a:rPr lang="en-US" sz="3200" dirty="0" err="1">
                <a:latin typeface="Times New Roman" panose="02020603050405020304" pitchFamily="18" charset="0"/>
                <a:cs typeface="Times New Roman" panose="02020603050405020304" pitchFamily="18" charset="0"/>
              </a:rPr>
              <a:t>date_purchased</a:t>
            </a:r>
            <a:r>
              <a:rPr lang="en-US" sz="3200" dirty="0">
                <a:latin typeface="Times New Roman" panose="02020603050405020304" pitchFamily="18" charset="0"/>
                <a:cs typeface="Times New Roman" panose="02020603050405020304" pitchFamily="18" charset="0"/>
              </a:rPr>
              <a:t> date</a:t>
            </a:r>
          </a:p>
          <a:p>
            <a:pPr algn="just"/>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485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851273"/>
            <a:ext cx="8967050" cy="5150674"/>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1148598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838200" y="228600"/>
            <a:ext cx="4691888" cy="512445"/>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Entity Integrity Constraint</a:t>
            </a:r>
            <a:endParaRPr lang="en-IN" dirty="0"/>
          </a:p>
        </p:txBody>
      </p:sp>
      <p:sp>
        <p:nvSpPr>
          <p:cNvPr id="4" name="Content Placeholder 3">
            <a:extLst>
              <a:ext uri="{FF2B5EF4-FFF2-40B4-BE49-F238E27FC236}">
                <a16:creationId xmlns:a16="http://schemas.microsoft.com/office/drawing/2014/main" xmlns="" id="{B27BC53F-2EAF-4090-8B35-C4AF191359A7}"/>
              </a:ext>
            </a:extLst>
          </p:cNvPr>
          <p:cNvSpPr>
            <a:spLocks noGrp="1"/>
          </p:cNvSpPr>
          <p:nvPr>
            <p:ph idx="1"/>
          </p:nvPr>
        </p:nvSpPr>
        <p:spPr>
          <a:xfrm>
            <a:off x="304799" y="1295400"/>
            <a:ext cx="8534400" cy="5105400"/>
          </a:xfrm>
        </p:spPr>
        <p:txBody>
          <a:bodyPr>
            <a:noAutofit/>
          </a:bodyPr>
          <a:lstStyle/>
          <a:p>
            <a:pPr algn="just"/>
            <a:r>
              <a:rPr lang="en-US" sz="2400" dirty="0">
                <a:latin typeface="Times New Roman" panose="02020603050405020304" pitchFamily="18" charset="0"/>
                <a:cs typeface="Times New Roman" panose="02020603050405020304" pitchFamily="18" charset="0"/>
              </a:rPr>
              <a:t>Entity Integrity Constraint is used to ensure the uniqueness of each record or row in the data table. There are primarily two types of integrity constraints that help us in ensuring the uniqueness of each row, namely, UNIQUE constraint and PRIMARY KEY constraint.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unique key helps in uniquely identifying a record in the data table. It can be considered somewhat similar to the Primary key as both of them guarantee the uniqueness of a record. But unlike the primary key, a unique key can accept NULL values and it can be used on more than one column of the data table.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258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646468" y="228600"/>
            <a:ext cx="4691888" cy="512445"/>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Entity Integrity Constraint</a:t>
            </a:r>
            <a:endParaRPr lang="en-IN" dirty="0"/>
          </a:p>
        </p:txBody>
      </p:sp>
      <p:sp>
        <p:nvSpPr>
          <p:cNvPr id="4" name="Content Placeholder 3">
            <a:extLst>
              <a:ext uri="{FF2B5EF4-FFF2-40B4-BE49-F238E27FC236}">
                <a16:creationId xmlns:a16="http://schemas.microsoft.com/office/drawing/2014/main" xmlns="" id="{B27BC53F-2EAF-4090-8B35-C4AF191359A7}"/>
              </a:ext>
            </a:extLst>
          </p:cNvPr>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CREATE TABLE Students(</a:t>
            </a:r>
          </a:p>
          <a:p>
            <a:pPr algn="just"/>
            <a:r>
              <a:rPr lang="en-US" sz="3200" dirty="0" err="1">
                <a:latin typeface="Times New Roman" panose="02020603050405020304" pitchFamily="18" charset="0"/>
                <a:cs typeface="Times New Roman" panose="02020603050405020304" pitchFamily="18" charset="0"/>
              </a:rPr>
              <a:t>Student_ID</a:t>
            </a:r>
            <a:r>
              <a:rPr lang="en-US" sz="3200" dirty="0">
                <a:latin typeface="Times New Roman" panose="02020603050405020304" pitchFamily="18" charset="0"/>
                <a:cs typeface="Times New Roman" panose="02020603050405020304" pitchFamily="18" charset="0"/>
              </a:rPr>
              <a:t> number(5) NOT NULL,</a:t>
            </a:r>
          </a:p>
          <a:p>
            <a:pPr algn="just"/>
            <a:r>
              <a:rPr lang="en-US" sz="3200" dirty="0" err="1">
                <a:latin typeface="Times New Roman" panose="02020603050405020304" pitchFamily="18" charset="0"/>
                <a:cs typeface="Times New Roman" panose="02020603050405020304" pitchFamily="18" charset="0"/>
              </a:rPr>
              <a:t>Student_Name</a:t>
            </a:r>
            <a:r>
              <a:rPr lang="en-US" sz="3200" dirty="0">
                <a:latin typeface="Times New Roman" panose="02020603050405020304" pitchFamily="18" charset="0"/>
                <a:cs typeface="Times New Roman" panose="02020603050405020304" pitchFamily="18" charset="0"/>
              </a:rPr>
              <a:t> varchar(255) NOT NULL,</a:t>
            </a:r>
          </a:p>
          <a:p>
            <a:pPr algn="just"/>
            <a:r>
              <a:rPr lang="en-US" sz="3200" dirty="0" err="1">
                <a:latin typeface="Times New Roman" panose="02020603050405020304" pitchFamily="18" charset="0"/>
                <a:cs typeface="Times New Roman" panose="02020603050405020304" pitchFamily="18" charset="0"/>
              </a:rPr>
              <a:t>Class_Name</a:t>
            </a:r>
            <a:r>
              <a:rPr lang="en-US" sz="3200" dirty="0">
                <a:latin typeface="Times New Roman" panose="02020603050405020304" pitchFamily="18" charset="0"/>
                <a:cs typeface="Times New Roman" panose="02020603050405020304" pitchFamily="18" charset="0"/>
              </a:rPr>
              <a:t> varchar(255) UNIQUE,</a:t>
            </a:r>
          </a:p>
          <a:p>
            <a:pPr algn="just"/>
            <a:r>
              <a:rPr lang="en-US" sz="3200" dirty="0">
                <a:latin typeface="Times New Roman" panose="02020603050405020304" pitchFamily="18" charset="0"/>
                <a:cs typeface="Times New Roman" panose="02020603050405020304" pitchFamily="18" charset="0"/>
              </a:rPr>
              <a:t>Age int,</a:t>
            </a:r>
          </a:p>
          <a:p>
            <a:pPr algn="just"/>
            <a:r>
              <a:rPr lang="en-US" sz="3200" dirty="0">
                <a:latin typeface="Times New Roman" panose="02020603050405020304" pitchFamily="18" charset="0"/>
                <a:cs typeface="Times New Roman" panose="02020603050405020304" pitchFamily="18" charset="0"/>
              </a:rPr>
              <a:t>PRIMARY KEY (</a:t>
            </a:r>
            <a:r>
              <a:rPr lang="en-US" sz="3200" dirty="0" err="1">
                <a:latin typeface="Times New Roman" panose="02020603050405020304" pitchFamily="18" charset="0"/>
                <a:cs typeface="Times New Roman" panose="02020603050405020304" pitchFamily="18" charset="0"/>
              </a:rPr>
              <a:t>Student_ID</a:t>
            </a:r>
            <a:r>
              <a:rPr lang="en-US" sz="3200" dirty="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619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2"/>
            <a:ext cx="9153565" cy="4591130"/>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2874235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2"/>
            <a:ext cx="9153565" cy="4361573"/>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576334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21" y="838200"/>
            <a:ext cx="9153565" cy="5212643"/>
          </a:xfrm>
          <a:prstGeom prst="rect">
            <a:avLst/>
          </a:prstGeom>
          <a:blipFill>
            <a:blip r:embed="rId2" cstate="print"/>
            <a:stretch>
              <a:fillRect/>
            </a:stretch>
          </a:blipFill>
        </p:spPr>
        <p:txBody>
          <a:bodyPr wrap="square" lIns="0" tIns="0" rIns="0" bIns="0" rtlCol="0"/>
          <a:lstStyle/>
          <a:p>
            <a:endParaRPr sz="2711"/>
          </a:p>
        </p:txBody>
      </p:sp>
    </p:spTree>
    <p:extLst>
      <p:ext uri="{BB962C8B-B14F-4D97-AF65-F5344CB8AC3E}">
        <p14:creationId xmlns:p14="http://schemas.microsoft.com/office/powerpoint/2010/main" val="3149563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3"/>
            <a:ext cx="9153565" cy="5150674"/>
          </a:xfrm>
          <a:prstGeom prst="rect">
            <a:avLst/>
          </a:prstGeom>
          <a:blipFill>
            <a:blip r:embed="rId2" cstate="print"/>
            <a:stretch>
              <a:fillRect/>
            </a:stretch>
          </a:blipFill>
        </p:spPr>
        <p:txBody>
          <a:bodyPr wrap="square" lIns="0" tIns="0" rIns="0" bIns="0" rtlCol="0"/>
          <a:lstStyle/>
          <a:p>
            <a:endParaRPr sz="2711"/>
          </a:p>
        </p:txBody>
      </p:sp>
    </p:spTree>
    <p:extLst>
      <p:ext uri="{BB962C8B-B14F-4D97-AF65-F5344CB8AC3E}">
        <p14:creationId xmlns:p14="http://schemas.microsoft.com/office/powerpoint/2010/main" val="1360128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3"/>
            <a:ext cx="9153565" cy="5150674"/>
          </a:xfrm>
          <a:prstGeom prst="rect">
            <a:avLst/>
          </a:prstGeom>
          <a:blipFill>
            <a:blip r:embed="rId2" cstate="print"/>
            <a:stretch>
              <a:fillRect/>
            </a:stretch>
          </a:blipFill>
        </p:spPr>
        <p:txBody>
          <a:bodyPr wrap="square" lIns="0" tIns="0" rIns="0" bIns="0" rtlCol="0"/>
          <a:lstStyle/>
          <a:p>
            <a:endParaRPr sz="2711"/>
          </a:p>
        </p:txBody>
      </p:sp>
    </p:spTree>
    <p:extLst>
      <p:ext uri="{BB962C8B-B14F-4D97-AF65-F5344CB8AC3E}">
        <p14:creationId xmlns:p14="http://schemas.microsoft.com/office/powerpoint/2010/main" val="337358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2"/>
            <a:ext cx="9153565" cy="4591130"/>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1682423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3"/>
            <a:ext cx="9153565" cy="5150674"/>
          </a:xfrm>
          <a:prstGeom prst="rect">
            <a:avLst/>
          </a:prstGeom>
          <a:blipFill>
            <a:blip r:embed="rId2" cstate="print"/>
            <a:stretch>
              <a:fillRect/>
            </a:stretch>
          </a:blipFill>
        </p:spPr>
        <p:txBody>
          <a:bodyPr wrap="square" lIns="0" tIns="0" rIns="0" bIns="0" rtlCol="0"/>
          <a:lstStyle/>
          <a:p>
            <a:endParaRPr sz="2711"/>
          </a:p>
        </p:txBody>
      </p:sp>
    </p:spTree>
    <p:extLst>
      <p:ext uri="{BB962C8B-B14F-4D97-AF65-F5344CB8AC3E}">
        <p14:creationId xmlns:p14="http://schemas.microsoft.com/office/powerpoint/2010/main" val="1956458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3"/>
            <a:ext cx="9153565" cy="5150674"/>
          </a:xfrm>
          <a:prstGeom prst="rect">
            <a:avLst/>
          </a:prstGeom>
          <a:blipFill>
            <a:blip r:embed="rId2" cstate="print"/>
            <a:stretch>
              <a:fillRect/>
            </a:stretch>
          </a:blipFill>
        </p:spPr>
        <p:txBody>
          <a:bodyPr wrap="square" lIns="0" tIns="0" rIns="0" bIns="0" rtlCol="0"/>
          <a:lstStyle/>
          <a:p>
            <a:endParaRPr sz="2711"/>
          </a:p>
        </p:txBody>
      </p:sp>
    </p:spTree>
    <p:extLst>
      <p:ext uri="{BB962C8B-B14F-4D97-AF65-F5344CB8AC3E}">
        <p14:creationId xmlns:p14="http://schemas.microsoft.com/office/powerpoint/2010/main" val="3405872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3"/>
            <a:ext cx="9153565" cy="5150674"/>
          </a:xfrm>
          <a:prstGeom prst="rect">
            <a:avLst/>
          </a:prstGeom>
          <a:blipFill>
            <a:blip r:embed="rId2" cstate="print"/>
            <a:stretch>
              <a:fillRect/>
            </a:stretch>
          </a:blipFill>
        </p:spPr>
        <p:txBody>
          <a:bodyPr wrap="square" lIns="0" tIns="0" rIns="0" bIns="0" rtlCol="0"/>
          <a:lstStyle/>
          <a:p>
            <a:endParaRPr sz="2711"/>
          </a:p>
        </p:txBody>
      </p:sp>
    </p:spTree>
    <p:extLst>
      <p:ext uri="{BB962C8B-B14F-4D97-AF65-F5344CB8AC3E}">
        <p14:creationId xmlns:p14="http://schemas.microsoft.com/office/powerpoint/2010/main" val="1755047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3"/>
            <a:ext cx="9153565" cy="5150674"/>
          </a:xfrm>
          <a:prstGeom prst="rect">
            <a:avLst/>
          </a:prstGeom>
          <a:blipFill>
            <a:blip r:embed="rId2" cstate="print"/>
            <a:stretch>
              <a:fillRect/>
            </a:stretch>
          </a:blipFill>
        </p:spPr>
        <p:txBody>
          <a:bodyPr wrap="square" lIns="0" tIns="0" rIns="0" bIns="0" rtlCol="0"/>
          <a:lstStyle/>
          <a:p>
            <a:endParaRPr sz="2711"/>
          </a:p>
        </p:txBody>
      </p:sp>
    </p:spTree>
    <p:extLst>
      <p:ext uri="{BB962C8B-B14F-4D97-AF65-F5344CB8AC3E}">
        <p14:creationId xmlns:p14="http://schemas.microsoft.com/office/powerpoint/2010/main" val="353323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3"/>
            <a:ext cx="9153565" cy="5150674"/>
          </a:xfrm>
          <a:prstGeom prst="rect">
            <a:avLst/>
          </a:prstGeom>
          <a:blipFill>
            <a:blip r:embed="rId2" cstate="print"/>
            <a:stretch>
              <a:fillRect/>
            </a:stretch>
          </a:blipFill>
        </p:spPr>
        <p:txBody>
          <a:bodyPr wrap="square" lIns="0" tIns="0" rIns="0" bIns="0" rtlCol="0"/>
          <a:lstStyle/>
          <a:p>
            <a:endParaRPr sz="2711"/>
          </a:p>
        </p:txBody>
      </p:sp>
    </p:spTree>
    <p:extLst>
      <p:ext uri="{BB962C8B-B14F-4D97-AF65-F5344CB8AC3E}">
        <p14:creationId xmlns:p14="http://schemas.microsoft.com/office/powerpoint/2010/main" val="3068365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3"/>
            <a:ext cx="9153565" cy="5150674"/>
          </a:xfrm>
          <a:prstGeom prst="rect">
            <a:avLst/>
          </a:prstGeom>
          <a:blipFill>
            <a:blip r:embed="rId2" cstate="print"/>
            <a:stretch>
              <a:fillRect/>
            </a:stretch>
          </a:blipFill>
        </p:spPr>
        <p:txBody>
          <a:bodyPr wrap="square" lIns="0" tIns="0" rIns="0" bIns="0" rtlCol="0"/>
          <a:lstStyle/>
          <a:p>
            <a:endParaRPr sz="2711"/>
          </a:p>
        </p:txBody>
      </p:sp>
    </p:spTree>
    <p:extLst>
      <p:ext uri="{BB962C8B-B14F-4D97-AF65-F5344CB8AC3E}">
        <p14:creationId xmlns:p14="http://schemas.microsoft.com/office/powerpoint/2010/main" val="172823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3"/>
            <a:ext cx="9153565" cy="5150674"/>
          </a:xfrm>
          <a:prstGeom prst="rect">
            <a:avLst/>
          </a:prstGeom>
          <a:blipFill>
            <a:blip r:embed="rId2" cstate="print"/>
            <a:stretch>
              <a:fillRect/>
            </a:stretch>
          </a:blipFill>
        </p:spPr>
        <p:txBody>
          <a:bodyPr wrap="square" lIns="0" tIns="0" rIns="0" bIns="0" rtlCol="0"/>
          <a:lstStyle/>
          <a:p>
            <a:endParaRPr sz="2711"/>
          </a:p>
        </p:txBody>
      </p:sp>
    </p:spTree>
    <p:extLst>
      <p:ext uri="{BB962C8B-B14F-4D97-AF65-F5344CB8AC3E}">
        <p14:creationId xmlns:p14="http://schemas.microsoft.com/office/powerpoint/2010/main" val="2565380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2"/>
            <a:ext cx="9153565" cy="4964159"/>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1289691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2"/>
            <a:ext cx="9153565" cy="3328569"/>
          </a:xfrm>
          <a:prstGeom prst="rect">
            <a:avLst/>
          </a:prstGeom>
          <a:blipFill>
            <a:blip r:embed="rId2" cstate="print"/>
            <a:stretch>
              <a:fillRect/>
            </a:stretch>
          </a:blipFill>
        </p:spPr>
        <p:txBody>
          <a:bodyPr wrap="square" lIns="0" tIns="0" rIns="0" bIns="0" rtlCol="0"/>
          <a:lstStyle/>
          <a:p>
            <a:endParaRPr sz="2711"/>
          </a:p>
        </p:txBody>
      </p:sp>
    </p:spTree>
    <p:extLst>
      <p:ext uri="{BB962C8B-B14F-4D97-AF65-F5344CB8AC3E}">
        <p14:creationId xmlns:p14="http://schemas.microsoft.com/office/powerpoint/2010/main" val="1895167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Key Constraints</a:t>
            </a:r>
            <a:endParaRPr lang="en-IN" dirty="0"/>
          </a:p>
        </p:txBody>
      </p:sp>
      <p:sp>
        <p:nvSpPr>
          <p:cNvPr id="4" name="Content Placeholder 3">
            <a:extLst>
              <a:ext uri="{FF2B5EF4-FFF2-40B4-BE49-F238E27FC236}">
                <a16:creationId xmlns:a16="http://schemas.microsoft.com/office/drawing/2014/main" xmlns="" id="{A434A589-D829-49A0-9CBA-7D856009BABF}"/>
              </a:ext>
            </a:extLst>
          </p:cNvPr>
          <p:cNvSpPr>
            <a:spLocks noGrp="1"/>
          </p:cNvSpPr>
          <p:nvPr>
            <p:ph idx="1"/>
          </p:nvPr>
        </p:nvSpPr>
        <p:spPr>
          <a:xfrm>
            <a:off x="914400" y="1143000"/>
            <a:ext cx="7791450" cy="4036695"/>
          </a:xfrm>
        </p:spPr>
        <p:txBody>
          <a:bodyPr>
            <a:noAutofit/>
          </a:bodyPr>
          <a:lstStyle/>
          <a:p>
            <a:pPr algn="just"/>
            <a:r>
              <a:rPr lang="en-US" sz="2800" dirty="0">
                <a:latin typeface="Times New Roman" panose="02020603050405020304" pitchFamily="18" charset="0"/>
                <a:cs typeface="Times New Roman" panose="02020603050405020304" pitchFamily="18" charset="0"/>
              </a:rPr>
              <a:t>There are a number of key constraints in SQL that ensure that an entity or record is uniquely or differently identified in the database. There can be more than one key in the table but it can have only one primary key.</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Some of the key constraints in SQL are :</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b="1" i="1" dirty="0">
                <a:solidFill>
                  <a:schemeClr val="accent2">
                    <a:lumMod val="75000"/>
                  </a:schemeClr>
                </a:solidFill>
                <a:latin typeface="Times New Roman" panose="02020603050405020304" pitchFamily="18" charset="0"/>
                <a:cs typeface="Times New Roman" panose="02020603050405020304" pitchFamily="18" charset="0"/>
              </a:rPr>
              <a:t>Primary Key Constraint</a:t>
            </a:r>
          </a:p>
          <a:p>
            <a:pPr marL="457200" indent="-457200" algn="just">
              <a:buFont typeface="Wingdings" panose="05000000000000000000" pitchFamily="2" charset="2"/>
              <a:buChar char="Ø"/>
            </a:pPr>
            <a:r>
              <a:rPr lang="en-US" sz="2800" b="1" i="1" dirty="0">
                <a:solidFill>
                  <a:schemeClr val="accent2">
                    <a:lumMod val="75000"/>
                  </a:schemeClr>
                </a:solidFill>
                <a:latin typeface="Times New Roman" panose="02020603050405020304" pitchFamily="18" charset="0"/>
                <a:cs typeface="Times New Roman" panose="02020603050405020304" pitchFamily="18" charset="0"/>
              </a:rPr>
              <a:t>Foreign Key Constraint</a:t>
            </a:r>
          </a:p>
          <a:p>
            <a:pPr marL="457200" indent="-457200" algn="just">
              <a:buFont typeface="Wingdings" panose="05000000000000000000" pitchFamily="2" charset="2"/>
              <a:buChar char="Ø"/>
            </a:pPr>
            <a:r>
              <a:rPr lang="en-US" sz="2800" b="1" i="1" dirty="0">
                <a:solidFill>
                  <a:schemeClr val="accent2">
                    <a:lumMod val="75000"/>
                  </a:schemeClr>
                </a:solidFill>
                <a:latin typeface="Times New Roman" panose="02020603050405020304" pitchFamily="18" charset="0"/>
                <a:cs typeface="Times New Roman" panose="02020603050405020304" pitchFamily="18" charset="0"/>
              </a:rPr>
              <a:t>Unique Key Constraint</a:t>
            </a:r>
            <a:endParaRPr lang="en-IN" sz="2800" b="1" i="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510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2167" y="2042097"/>
            <a:ext cx="8436201" cy="2596858"/>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14001893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055" y="150317"/>
            <a:ext cx="4691888" cy="492443"/>
          </a:xfrm>
        </p:spPr>
        <p:txBody>
          <a:bodyPr/>
          <a:lstStyle/>
          <a:p>
            <a:r>
              <a:rPr lang="en-US" dirty="0" smtClean="0"/>
              <a:t>Example</a:t>
            </a:r>
            <a:endParaRPr lang="en-US" dirty="0"/>
          </a:p>
        </p:txBody>
      </p:sp>
      <p:sp>
        <p:nvSpPr>
          <p:cNvPr id="3" name="Content Placeholder 2"/>
          <p:cNvSpPr>
            <a:spLocks noGrp="1"/>
          </p:cNvSpPr>
          <p:nvPr>
            <p:ph idx="1"/>
          </p:nvPr>
        </p:nvSpPr>
        <p:spPr>
          <a:xfrm>
            <a:off x="228600" y="914400"/>
            <a:ext cx="8915400" cy="5791200"/>
          </a:xfrm>
        </p:spPr>
        <p:txBody>
          <a:bodyPr>
            <a:normAutofit/>
          </a:bodyPr>
          <a:lstStyle/>
          <a:p>
            <a:r>
              <a:rPr lang="en-US" sz="2400" dirty="0">
                <a:latin typeface="Times New Roman" panose="02020603050405020304" pitchFamily="18" charset="0"/>
                <a:cs typeface="Times New Roman" panose="02020603050405020304" pitchFamily="18" charset="0"/>
              </a:rPr>
              <a:t>Table R1</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Let A,B,C,D,E are the attributes of this relation</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sym typeface="Wingdings" pitchFamily="2" charset="2"/>
              </a:rPr>
              <a:t>BCDE ( This means the attribute ‘A’ uniquely determines the other attributes B,C,D,E)</a:t>
            </a:r>
          </a:p>
          <a:p>
            <a:r>
              <a:rPr lang="en-US" sz="2400" dirty="0">
                <a:latin typeface="Times New Roman" panose="02020603050405020304" pitchFamily="18" charset="0"/>
                <a:cs typeface="Times New Roman" panose="02020603050405020304" pitchFamily="18" charset="0"/>
                <a:sym typeface="Wingdings" pitchFamily="2" charset="2"/>
              </a:rPr>
              <a:t>BC ADE (This means the attribute ‘BC’ jointly determines all the other attributes A,D,E in the relation.)</a:t>
            </a:r>
          </a:p>
          <a:p>
            <a:r>
              <a:rPr lang="en-US" sz="2400" b="1" dirty="0">
                <a:solidFill>
                  <a:schemeClr val="accent4"/>
                </a:solidFill>
                <a:latin typeface="Times New Roman" panose="02020603050405020304" pitchFamily="18" charset="0"/>
                <a:cs typeface="Times New Roman" panose="02020603050405020304" pitchFamily="18" charset="0"/>
                <a:sym typeface="Wingdings" pitchFamily="2" charset="2"/>
              </a:rPr>
              <a:t>Find the following</a:t>
            </a:r>
            <a:r>
              <a:rPr lang="en-US" sz="2400" b="1" dirty="0" smtClean="0">
                <a:solidFill>
                  <a:schemeClr val="accent4"/>
                </a:solidFill>
                <a:latin typeface="Times New Roman" panose="02020603050405020304" pitchFamily="18" charset="0"/>
                <a:cs typeface="Times New Roman" panose="02020603050405020304" pitchFamily="18" charset="0"/>
                <a:sym typeface="Wingdings" pitchFamily="2" charset="2"/>
              </a:rPr>
              <a:t>:</a:t>
            </a:r>
          </a:p>
          <a:p>
            <a:endParaRPr lang="en-US" sz="2400" dirty="0">
              <a:latin typeface="Times New Roman" panose="02020603050405020304" pitchFamily="18" charset="0"/>
              <a:cs typeface="Times New Roman" panose="02020603050405020304" pitchFamily="18" charset="0"/>
              <a:sym typeface="Wingdings" pitchFamily="2" charset="2"/>
            </a:endParaRPr>
          </a:p>
          <a:p>
            <a:pPr marL="342900" indent="-342900">
              <a:buFont typeface="Wingdings" panose="05000000000000000000" pitchFamily="2" charset="2"/>
              <a:buChar char="Ø"/>
            </a:pPr>
            <a:r>
              <a:rPr lang="en-US" sz="2400" b="1" dirty="0">
                <a:solidFill>
                  <a:schemeClr val="accent6"/>
                </a:solidFill>
                <a:latin typeface="Times New Roman" panose="02020603050405020304" pitchFamily="18" charset="0"/>
                <a:cs typeface="Times New Roman" panose="02020603050405020304" pitchFamily="18" charset="0"/>
                <a:sym typeface="Wingdings" pitchFamily="2" charset="2"/>
              </a:rPr>
              <a:t>Primary Key</a:t>
            </a:r>
          </a:p>
          <a:p>
            <a:pPr marL="342900" indent="-342900">
              <a:buFont typeface="Wingdings" panose="05000000000000000000" pitchFamily="2" charset="2"/>
              <a:buChar char="Ø"/>
            </a:pPr>
            <a:r>
              <a:rPr lang="en-US" sz="2400" b="1" dirty="0">
                <a:solidFill>
                  <a:schemeClr val="accent6"/>
                </a:solidFill>
                <a:latin typeface="Times New Roman" panose="02020603050405020304" pitchFamily="18" charset="0"/>
                <a:cs typeface="Times New Roman" panose="02020603050405020304" pitchFamily="18" charset="0"/>
                <a:sym typeface="Wingdings" pitchFamily="2" charset="2"/>
              </a:rPr>
              <a:t>Candidate Key</a:t>
            </a:r>
          </a:p>
          <a:p>
            <a:pPr marL="342900" indent="-342900">
              <a:buFont typeface="Wingdings" panose="05000000000000000000" pitchFamily="2" charset="2"/>
              <a:buChar char="Ø"/>
            </a:pPr>
            <a:r>
              <a:rPr lang="en-US" sz="2400" b="1" dirty="0">
                <a:solidFill>
                  <a:schemeClr val="accent6"/>
                </a:solidFill>
                <a:latin typeface="Times New Roman" panose="02020603050405020304" pitchFamily="18" charset="0"/>
                <a:cs typeface="Times New Roman" panose="02020603050405020304" pitchFamily="18" charset="0"/>
                <a:sym typeface="Wingdings" pitchFamily="2" charset="2"/>
              </a:rPr>
              <a:t>Super Key</a:t>
            </a:r>
          </a:p>
          <a:p>
            <a:pPr marL="342900" indent="-342900">
              <a:buFont typeface="Wingdings" panose="05000000000000000000" pitchFamily="2" charset="2"/>
              <a:buChar char="Ø"/>
            </a:pPr>
            <a:r>
              <a:rPr lang="en-US" sz="2400" b="1" dirty="0">
                <a:solidFill>
                  <a:schemeClr val="accent6"/>
                </a:solidFill>
                <a:latin typeface="Times New Roman" panose="02020603050405020304" pitchFamily="18" charset="0"/>
                <a:cs typeface="Times New Roman" panose="02020603050405020304" pitchFamily="18" charset="0"/>
                <a:sym typeface="Wingdings" pitchFamily="2" charset="2"/>
              </a:rPr>
              <a:t>Composite Key</a:t>
            </a:r>
            <a:endParaRPr lang="en-US" sz="2400" b="1" dirty="0">
              <a:solidFill>
                <a:schemeClr val="accent6"/>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49602329"/>
              </p:ext>
            </p:extLst>
          </p:nvPr>
        </p:nvGraphicFramePr>
        <p:xfrm>
          <a:off x="4419296" y="3581705"/>
          <a:ext cx="2972104" cy="2895294"/>
        </p:xfrm>
        <a:graphic>
          <a:graphicData uri="http://schemas.openxmlformats.org/drawingml/2006/table">
            <a:tbl>
              <a:tblPr firstRow="1" bandRow="1">
                <a:tableStyleId>{5C22544A-7EE6-4342-B048-85BDC9FD1C3A}</a:tableStyleId>
              </a:tblPr>
              <a:tblGrid>
                <a:gridCol w="2972104"/>
              </a:tblGrid>
              <a:tr h="482549">
                <a:tc>
                  <a:txBody>
                    <a:bodyPr/>
                    <a:lstStyle/>
                    <a:p>
                      <a:r>
                        <a:rPr lang="en-US" dirty="0" smtClean="0"/>
                        <a:t>Table</a:t>
                      </a:r>
                      <a:r>
                        <a:rPr lang="en-US" dirty="0" smtClean="0">
                          <a:sym typeface="Wingdings" pitchFamily="2" charset="2"/>
                        </a:rPr>
                        <a:t>R1</a:t>
                      </a:r>
                      <a:endParaRPr lang="en-US" dirty="0"/>
                    </a:p>
                  </a:txBody>
                  <a:tcPr/>
                </a:tc>
              </a:tr>
              <a:tr h="482549">
                <a:tc>
                  <a:txBody>
                    <a:bodyPr/>
                    <a:lstStyle/>
                    <a:p>
                      <a:pPr algn="ctr"/>
                      <a:r>
                        <a:rPr lang="en-US" dirty="0" smtClean="0"/>
                        <a:t>A</a:t>
                      </a:r>
                      <a:endParaRPr lang="en-US" dirty="0"/>
                    </a:p>
                  </a:txBody>
                  <a:tcPr/>
                </a:tc>
              </a:tr>
              <a:tr h="482549">
                <a:tc>
                  <a:txBody>
                    <a:bodyPr/>
                    <a:lstStyle/>
                    <a:p>
                      <a:pPr algn="ctr"/>
                      <a:r>
                        <a:rPr lang="en-US" dirty="0" smtClean="0"/>
                        <a:t>B</a:t>
                      </a:r>
                      <a:endParaRPr lang="en-US" dirty="0"/>
                    </a:p>
                  </a:txBody>
                  <a:tcPr/>
                </a:tc>
              </a:tr>
              <a:tr h="482549">
                <a:tc>
                  <a:txBody>
                    <a:bodyPr/>
                    <a:lstStyle/>
                    <a:p>
                      <a:pPr algn="ctr"/>
                      <a:r>
                        <a:rPr lang="en-US" dirty="0" smtClean="0"/>
                        <a:t>C</a:t>
                      </a:r>
                      <a:endParaRPr lang="en-US" dirty="0"/>
                    </a:p>
                  </a:txBody>
                  <a:tcPr/>
                </a:tc>
              </a:tr>
              <a:tr h="482549">
                <a:tc>
                  <a:txBody>
                    <a:bodyPr/>
                    <a:lstStyle/>
                    <a:p>
                      <a:pPr algn="ctr"/>
                      <a:r>
                        <a:rPr lang="en-US" dirty="0" smtClean="0"/>
                        <a:t>D</a:t>
                      </a:r>
                      <a:endParaRPr lang="en-US" dirty="0"/>
                    </a:p>
                  </a:txBody>
                  <a:tcPr/>
                </a:tc>
              </a:tr>
              <a:tr h="482549">
                <a:tc>
                  <a:txBody>
                    <a:bodyPr/>
                    <a:lstStyle/>
                    <a:p>
                      <a:pPr algn="ctr"/>
                      <a:r>
                        <a:rPr lang="en-US" dirty="0" smtClean="0"/>
                        <a:t>E</a:t>
                      </a:r>
                      <a:endParaRPr lang="en-US" dirty="0"/>
                    </a:p>
                  </a:txBody>
                  <a:tcPr/>
                </a:tc>
              </a:tr>
            </a:tbl>
          </a:graphicData>
        </a:graphic>
      </p:graphicFrame>
    </p:spTree>
    <p:extLst>
      <p:ext uri="{BB962C8B-B14F-4D97-AF65-F5344CB8AC3E}">
        <p14:creationId xmlns:p14="http://schemas.microsoft.com/office/powerpoint/2010/main" val="31060484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055" y="150317"/>
            <a:ext cx="4691888" cy="492443"/>
          </a:xfrm>
        </p:spPr>
        <p:txBody>
          <a:bodyPr/>
          <a:lstStyle/>
          <a:p>
            <a:r>
              <a:rPr lang="en-US" dirty="0" smtClean="0"/>
              <a:t>Output: Example</a:t>
            </a:r>
            <a:endParaRPr lang="en-US" dirty="0"/>
          </a:p>
        </p:txBody>
      </p:sp>
      <p:sp>
        <p:nvSpPr>
          <p:cNvPr id="3" name="Content Placeholder 2"/>
          <p:cNvSpPr>
            <a:spLocks noGrp="1"/>
          </p:cNvSpPr>
          <p:nvPr>
            <p:ph idx="1"/>
          </p:nvPr>
        </p:nvSpPr>
        <p:spPr>
          <a:xfrm>
            <a:off x="457200" y="990600"/>
            <a:ext cx="8001000" cy="5416868"/>
          </a:xfrm>
        </p:spPr>
        <p:txBody>
          <a:bodyPr/>
          <a:lstStyle/>
          <a:p>
            <a:pPr algn="just"/>
            <a:r>
              <a:rPr lang="en-US" sz="4400" dirty="0">
                <a:solidFill>
                  <a:srgbClr val="C00000"/>
                </a:solidFill>
                <a:latin typeface="Times New Roman" panose="02020603050405020304" pitchFamily="18" charset="0"/>
                <a:cs typeface="Times New Roman" panose="02020603050405020304" pitchFamily="18" charset="0"/>
                <a:sym typeface="Wingdings" pitchFamily="2" charset="2"/>
              </a:rPr>
              <a:t>Primary </a:t>
            </a:r>
            <a:r>
              <a:rPr lang="en-US" sz="4400" dirty="0" smtClean="0">
                <a:solidFill>
                  <a:srgbClr val="C00000"/>
                </a:solidFill>
                <a:latin typeface="Times New Roman" panose="02020603050405020304" pitchFamily="18" charset="0"/>
                <a:cs typeface="Times New Roman" panose="02020603050405020304" pitchFamily="18" charset="0"/>
                <a:sym typeface="Wingdings" pitchFamily="2" charset="2"/>
              </a:rPr>
              <a:t>Key: </a:t>
            </a:r>
            <a:r>
              <a:rPr lang="en-US" sz="4400" dirty="0" smtClean="0">
                <a:latin typeface="Times New Roman" panose="02020603050405020304" pitchFamily="18" charset="0"/>
                <a:cs typeface="Times New Roman" panose="02020603050405020304" pitchFamily="18" charset="0"/>
                <a:sym typeface="Wingdings" pitchFamily="2" charset="2"/>
              </a:rPr>
              <a:t>A</a:t>
            </a:r>
          </a:p>
          <a:p>
            <a:pPr algn="just"/>
            <a:endParaRPr lang="en-US" sz="4400" dirty="0">
              <a:latin typeface="Times New Roman" panose="02020603050405020304" pitchFamily="18" charset="0"/>
              <a:cs typeface="Times New Roman" panose="02020603050405020304" pitchFamily="18" charset="0"/>
              <a:sym typeface="Wingdings" pitchFamily="2" charset="2"/>
            </a:endParaRPr>
          </a:p>
          <a:p>
            <a:pPr algn="just"/>
            <a:r>
              <a:rPr lang="en-US" sz="4400" dirty="0">
                <a:solidFill>
                  <a:srgbClr val="00B050"/>
                </a:solidFill>
                <a:latin typeface="Times New Roman" panose="02020603050405020304" pitchFamily="18" charset="0"/>
                <a:cs typeface="Times New Roman" panose="02020603050405020304" pitchFamily="18" charset="0"/>
                <a:sym typeface="Wingdings" pitchFamily="2" charset="2"/>
              </a:rPr>
              <a:t>Candidate </a:t>
            </a:r>
            <a:r>
              <a:rPr lang="en-US" sz="4400" dirty="0" smtClean="0">
                <a:solidFill>
                  <a:srgbClr val="00B050"/>
                </a:solidFill>
                <a:latin typeface="Times New Roman" panose="02020603050405020304" pitchFamily="18" charset="0"/>
                <a:cs typeface="Times New Roman" panose="02020603050405020304" pitchFamily="18" charset="0"/>
                <a:sym typeface="Wingdings" pitchFamily="2" charset="2"/>
              </a:rPr>
              <a:t>Key: </a:t>
            </a:r>
            <a:r>
              <a:rPr lang="en-US" sz="4400" dirty="0" smtClean="0">
                <a:latin typeface="Times New Roman" panose="02020603050405020304" pitchFamily="18" charset="0"/>
                <a:cs typeface="Times New Roman" panose="02020603050405020304" pitchFamily="18" charset="0"/>
                <a:sym typeface="Wingdings" pitchFamily="2" charset="2"/>
              </a:rPr>
              <a:t>A &amp; BC</a:t>
            </a:r>
          </a:p>
          <a:p>
            <a:pPr algn="just"/>
            <a:endParaRPr lang="en-US" sz="4400" dirty="0">
              <a:latin typeface="Times New Roman" panose="02020603050405020304" pitchFamily="18" charset="0"/>
              <a:cs typeface="Times New Roman" panose="02020603050405020304" pitchFamily="18" charset="0"/>
              <a:sym typeface="Wingdings" pitchFamily="2" charset="2"/>
            </a:endParaRPr>
          </a:p>
          <a:p>
            <a:pPr algn="just"/>
            <a:r>
              <a:rPr lang="en-US" sz="4400" dirty="0">
                <a:solidFill>
                  <a:schemeClr val="accent6">
                    <a:lumMod val="75000"/>
                  </a:schemeClr>
                </a:solidFill>
                <a:latin typeface="Times New Roman" panose="02020603050405020304" pitchFamily="18" charset="0"/>
                <a:cs typeface="Times New Roman" panose="02020603050405020304" pitchFamily="18" charset="0"/>
                <a:sym typeface="Wingdings" pitchFamily="2" charset="2"/>
              </a:rPr>
              <a:t>Super </a:t>
            </a:r>
            <a:r>
              <a:rPr lang="en-US" sz="4400" dirty="0" smtClean="0">
                <a:solidFill>
                  <a:schemeClr val="accent6">
                    <a:lumMod val="75000"/>
                  </a:schemeClr>
                </a:solidFill>
                <a:latin typeface="Times New Roman" panose="02020603050405020304" pitchFamily="18" charset="0"/>
                <a:cs typeface="Times New Roman" panose="02020603050405020304" pitchFamily="18" charset="0"/>
                <a:sym typeface="Wingdings" pitchFamily="2" charset="2"/>
              </a:rPr>
              <a:t>Key: </a:t>
            </a:r>
            <a:r>
              <a:rPr lang="en-US" sz="4400" dirty="0" smtClean="0">
                <a:latin typeface="Times New Roman" panose="02020603050405020304" pitchFamily="18" charset="0"/>
                <a:cs typeface="Times New Roman" panose="02020603050405020304" pitchFamily="18" charset="0"/>
                <a:sym typeface="Wingdings" pitchFamily="2" charset="2"/>
              </a:rPr>
              <a:t>A, BC, AE, AD, &amp; ABC</a:t>
            </a:r>
          </a:p>
          <a:p>
            <a:pPr algn="just"/>
            <a:endParaRPr lang="en-US" sz="4400" dirty="0">
              <a:latin typeface="Times New Roman" panose="02020603050405020304" pitchFamily="18" charset="0"/>
              <a:cs typeface="Times New Roman" panose="02020603050405020304" pitchFamily="18" charset="0"/>
              <a:sym typeface="Wingdings" pitchFamily="2" charset="2"/>
            </a:endParaRPr>
          </a:p>
          <a:p>
            <a:pPr algn="just"/>
            <a:r>
              <a:rPr lang="en-US" sz="4400" dirty="0">
                <a:solidFill>
                  <a:schemeClr val="tx2">
                    <a:lumMod val="60000"/>
                    <a:lumOff val="40000"/>
                  </a:schemeClr>
                </a:solidFill>
                <a:latin typeface="Times New Roman" panose="02020603050405020304" pitchFamily="18" charset="0"/>
                <a:cs typeface="Times New Roman" panose="02020603050405020304" pitchFamily="18" charset="0"/>
                <a:sym typeface="Wingdings" pitchFamily="2" charset="2"/>
              </a:rPr>
              <a:t>Composite </a:t>
            </a:r>
            <a:r>
              <a:rPr lang="en-US" sz="4400" dirty="0" smtClean="0">
                <a:solidFill>
                  <a:schemeClr val="tx2">
                    <a:lumMod val="60000"/>
                    <a:lumOff val="40000"/>
                  </a:schemeClr>
                </a:solidFill>
                <a:latin typeface="Times New Roman" panose="02020603050405020304" pitchFamily="18" charset="0"/>
                <a:cs typeface="Times New Roman" panose="02020603050405020304" pitchFamily="18" charset="0"/>
                <a:sym typeface="Wingdings" pitchFamily="2" charset="2"/>
              </a:rPr>
              <a:t>Key: </a:t>
            </a:r>
            <a:r>
              <a:rPr lang="en-US" sz="4400" dirty="0" smtClean="0">
                <a:latin typeface="Times New Roman" panose="02020603050405020304" pitchFamily="18" charset="0"/>
                <a:cs typeface="Times New Roman" panose="02020603050405020304" pitchFamily="18" charset="0"/>
                <a:sym typeface="Wingdings" pitchFamily="2" charset="2"/>
              </a:rPr>
              <a:t>BC</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18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80">
                                          <p:stCondLst>
                                            <p:cond delay="0"/>
                                          </p:stCondLst>
                                        </p:cTn>
                                        <p:tgtEl>
                                          <p:spTgt spid="3">
                                            <p:txEl>
                                              <p:pRg st="4" end="4"/>
                                            </p:txEl>
                                          </p:spTgt>
                                        </p:tgtEl>
                                      </p:cBhvr>
                                    </p:animEffect>
                                    <p:anim calcmode="lin" valueType="num">
                                      <p:cBhvr>
                                        <p:cTn id="19"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3">
                                            <p:txEl>
                                              <p:pRg st="4" end="4"/>
                                            </p:txEl>
                                          </p:spTgt>
                                        </p:tgtEl>
                                      </p:cBhvr>
                                      <p:to x="100000" y="60000"/>
                                    </p:animScale>
                                    <p:animScale>
                                      <p:cBhvr>
                                        <p:cTn id="25" dur="166" decel="50000">
                                          <p:stCondLst>
                                            <p:cond delay="676"/>
                                          </p:stCondLst>
                                        </p:cTn>
                                        <p:tgtEl>
                                          <p:spTgt spid="3">
                                            <p:txEl>
                                              <p:pRg st="4" end="4"/>
                                            </p:txEl>
                                          </p:spTgt>
                                        </p:tgtEl>
                                      </p:cBhvr>
                                      <p:to x="100000" y="100000"/>
                                    </p:animScale>
                                    <p:animScale>
                                      <p:cBhvr>
                                        <p:cTn id="26" dur="26">
                                          <p:stCondLst>
                                            <p:cond delay="1312"/>
                                          </p:stCondLst>
                                        </p:cTn>
                                        <p:tgtEl>
                                          <p:spTgt spid="3">
                                            <p:txEl>
                                              <p:pRg st="4" end="4"/>
                                            </p:txEl>
                                          </p:spTgt>
                                        </p:tgtEl>
                                      </p:cBhvr>
                                      <p:to x="100000" y="80000"/>
                                    </p:animScale>
                                    <p:animScale>
                                      <p:cBhvr>
                                        <p:cTn id="27" dur="166" decel="50000">
                                          <p:stCondLst>
                                            <p:cond delay="1338"/>
                                          </p:stCondLst>
                                        </p:cTn>
                                        <p:tgtEl>
                                          <p:spTgt spid="3">
                                            <p:txEl>
                                              <p:pRg st="4" end="4"/>
                                            </p:txEl>
                                          </p:spTgt>
                                        </p:tgtEl>
                                      </p:cBhvr>
                                      <p:to x="100000" y="100000"/>
                                    </p:animScale>
                                    <p:animScale>
                                      <p:cBhvr>
                                        <p:cTn id="28" dur="26">
                                          <p:stCondLst>
                                            <p:cond delay="1642"/>
                                          </p:stCondLst>
                                        </p:cTn>
                                        <p:tgtEl>
                                          <p:spTgt spid="3">
                                            <p:txEl>
                                              <p:pRg st="4" end="4"/>
                                            </p:txEl>
                                          </p:spTgt>
                                        </p:tgtEl>
                                      </p:cBhvr>
                                      <p:to x="100000" y="90000"/>
                                    </p:animScale>
                                    <p:animScale>
                                      <p:cBhvr>
                                        <p:cTn id="29" dur="166" decel="50000">
                                          <p:stCondLst>
                                            <p:cond delay="1668"/>
                                          </p:stCondLst>
                                        </p:cTn>
                                        <p:tgtEl>
                                          <p:spTgt spid="3">
                                            <p:txEl>
                                              <p:pRg st="4" end="4"/>
                                            </p:txEl>
                                          </p:spTgt>
                                        </p:tgtEl>
                                      </p:cBhvr>
                                      <p:to x="100000" y="100000"/>
                                    </p:animScale>
                                    <p:animScale>
                                      <p:cBhvr>
                                        <p:cTn id="30" dur="26">
                                          <p:stCondLst>
                                            <p:cond delay="1808"/>
                                          </p:stCondLst>
                                        </p:cTn>
                                        <p:tgtEl>
                                          <p:spTgt spid="3">
                                            <p:txEl>
                                              <p:pRg st="4" end="4"/>
                                            </p:txEl>
                                          </p:spTgt>
                                        </p:tgtEl>
                                      </p:cBhvr>
                                      <p:to x="100000" y="95000"/>
                                    </p:animScale>
                                    <p:animScale>
                                      <p:cBhvr>
                                        <p:cTn id="31" dur="166" decel="50000">
                                          <p:stCondLst>
                                            <p:cond delay="1834"/>
                                          </p:stCondLst>
                                        </p:cTn>
                                        <p:tgtEl>
                                          <p:spTgt spid="3">
                                            <p:txEl>
                                              <p:pRg st="4" end="4"/>
                                            </p:txEl>
                                          </p:spTgt>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45"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2000"/>
                                        <p:tgtEl>
                                          <p:spTgt spid="3">
                                            <p:txEl>
                                              <p:pRg st="6" end="6"/>
                                            </p:txEl>
                                          </p:spTgt>
                                        </p:tgtEl>
                                      </p:cBhvr>
                                    </p:animEffect>
                                    <p:anim calcmode="lin" valueType="num">
                                      <p:cBhvr>
                                        <p:cTn id="37"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38"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3"/>
            <a:ext cx="9153565" cy="5150674"/>
          </a:xfrm>
          <a:prstGeom prst="rect">
            <a:avLst/>
          </a:prstGeom>
          <a:blipFill>
            <a:blip r:embed="rId2" cstate="print"/>
            <a:stretch>
              <a:fillRect/>
            </a:stretch>
          </a:blipFill>
        </p:spPr>
        <p:txBody>
          <a:bodyPr wrap="square" lIns="0" tIns="0" rIns="0" bIns="0" rtlCol="0"/>
          <a:lstStyle/>
          <a:p>
            <a:endParaRPr sz="2711"/>
          </a:p>
        </p:txBody>
      </p:sp>
    </p:spTree>
    <p:extLst>
      <p:ext uri="{BB962C8B-B14F-4D97-AF65-F5344CB8AC3E}">
        <p14:creationId xmlns:p14="http://schemas.microsoft.com/office/powerpoint/2010/main" val="156993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2"/>
            <a:ext cx="8264033" cy="4820686"/>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249823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9144000" cy="5150674"/>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3114115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2"/>
            <a:ext cx="9153565" cy="4705908"/>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1400451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9153565" cy="4820686"/>
          </a:xfrm>
          <a:prstGeom prst="rect">
            <a:avLst/>
          </a:prstGeom>
          <a:blipFill>
            <a:blip r:embed="rId2" cstate="print"/>
            <a:stretch>
              <a:fillRect/>
            </a:stretch>
          </a:blipFill>
        </p:spPr>
        <p:txBody>
          <a:bodyPr wrap="square" lIns="0" tIns="0" rIns="0" bIns="0" rtlCol="0"/>
          <a:lstStyle/>
          <a:p>
            <a:endParaRPr sz="2711" dirty="0"/>
          </a:p>
        </p:txBody>
      </p:sp>
      <p:sp>
        <p:nvSpPr>
          <p:cNvPr id="3" name="TextBox 2"/>
          <p:cNvSpPr txBox="1"/>
          <p:nvPr/>
        </p:nvSpPr>
        <p:spPr>
          <a:xfrm>
            <a:off x="429491" y="4343400"/>
            <a:ext cx="3228109" cy="2338076"/>
          </a:xfrm>
          <a:prstGeom prst="rect">
            <a:avLst/>
          </a:prstGeom>
          <a:noFill/>
        </p:spPr>
        <p:txBody>
          <a:bodyPr wrap="square" rtlCol="0">
            <a:spAutoFit/>
          </a:bodyPr>
          <a:lstStyle/>
          <a:p>
            <a:pPr algn="just">
              <a:lnSpc>
                <a:spcPct val="114000"/>
              </a:lnSpc>
            </a:pPr>
            <a:r>
              <a:rPr lang="en-US" sz="1600" b="1" dirty="0" smtClean="0">
                <a:latin typeface="Arial" panose="020B0604020202020204" pitchFamily="34" charset="0"/>
                <a:cs typeface="Arial" panose="020B0604020202020204" pitchFamily="34" charset="0"/>
              </a:rPr>
              <a:t>Super key superset of all combinations so we further make the candidate key or primary key from the super key.</a:t>
            </a:r>
          </a:p>
          <a:p>
            <a:pPr algn="just">
              <a:lnSpc>
                <a:spcPct val="114000"/>
              </a:lnSpc>
            </a:pPr>
            <a:endParaRPr lang="en-US" sz="1600" b="1" dirty="0">
              <a:latin typeface="Arial" panose="020B0604020202020204" pitchFamily="34" charset="0"/>
              <a:cs typeface="Arial" panose="020B0604020202020204" pitchFamily="34" charset="0"/>
            </a:endParaRPr>
          </a:p>
          <a:p>
            <a:pPr algn="just">
              <a:lnSpc>
                <a:spcPct val="114000"/>
              </a:lnSpc>
            </a:pPr>
            <a:r>
              <a:rPr lang="en-US" sz="1600" b="1" dirty="0" smtClean="0">
                <a:latin typeface="Arial" panose="020B0604020202020204" pitchFamily="34" charset="0"/>
                <a:cs typeface="Arial" panose="020B0604020202020204" pitchFamily="34" charset="0"/>
              </a:rPr>
              <a:t>A table can have many Super keys.</a:t>
            </a:r>
            <a:endParaRPr lang="en-US" sz="1600" b="1" dirty="0">
              <a:latin typeface="Arial" panose="020B0604020202020204" pitchFamily="34" charset="0"/>
              <a:cs typeface="Arial" panose="020B0604020202020204" pitchFamily="34" charset="0"/>
            </a:endParaRPr>
          </a:p>
        </p:txBody>
      </p:sp>
      <p:sp>
        <p:nvSpPr>
          <p:cNvPr id="4"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1110494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273"/>
            <a:ext cx="9153565" cy="4835033"/>
          </a:xfrm>
          <a:prstGeom prst="rect">
            <a:avLst/>
          </a:prstGeom>
          <a:blipFill>
            <a:blip r:embed="rId2" cstate="print"/>
            <a:stretch>
              <a:fillRect/>
            </a:stretch>
          </a:blipFill>
        </p:spPr>
        <p:txBody>
          <a:bodyPr wrap="square" lIns="0" tIns="0" rIns="0" bIns="0" rtlCol="0"/>
          <a:lstStyle/>
          <a:p>
            <a:endParaRPr sz="2711"/>
          </a:p>
        </p:txBody>
      </p:sp>
      <p:sp>
        <p:nvSpPr>
          <p:cNvPr id="3" name="Footer Placeholder 1"/>
          <p:cNvSpPr>
            <a:spLocks noGrp="1"/>
          </p:cNvSpPr>
          <p:nvPr>
            <p:ph type="ftr" sz="quarter" idx="5"/>
          </p:nvPr>
        </p:nvSpPr>
        <p:spPr>
          <a:xfrm>
            <a:off x="3432809" y="6400800"/>
            <a:ext cx="2815591" cy="256115"/>
          </a:xfrm>
        </p:spPr>
        <p:txBody>
          <a:bodyPr/>
          <a:lstStyle/>
          <a:p>
            <a:pPr marL="12700">
              <a:lnSpc>
                <a:spcPts val="1410"/>
              </a:lnSpc>
            </a:pPr>
            <a:r>
              <a:rPr lang="en-US" spc="-5" dirty="0" smtClean="0"/>
              <a:t>CS116: Database Management System</a:t>
            </a:r>
            <a:endParaRPr lang="en-US" spc="-5" dirty="0"/>
          </a:p>
        </p:txBody>
      </p:sp>
    </p:spTree>
    <p:extLst>
      <p:ext uri="{BB962C8B-B14F-4D97-AF65-F5344CB8AC3E}">
        <p14:creationId xmlns:p14="http://schemas.microsoft.com/office/powerpoint/2010/main" val="4291419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4517</TotalTime>
  <Words>1033</Words>
  <Application>Microsoft Office PowerPoint</Application>
  <PresentationFormat>On-screen Show (4:3)</PresentationFormat>
  <Paragraphs>101</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Times New Roman</vt:lpstr>
      <vt:lpstr>Wingdings</vt:lpstr>
      <vt:lpstr>Office Theme</vt:lpstr>
      <vt:lpstr>Course Name: Database Management System Course Code: CS116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Integrity constraints  </vt:lpstr>
      <vt:lpstr>Types of Integrity Constraints in DBMS</vt:lpstr>
      <vt:lpstr>Domain Integrity Constraint</vt:lpstr>
      <vt:lpstr>Domain Integrity Constraint</vt:lpstr>
      <vt:lpstr>PowerPoint Presentation</vt:lpstr>
      <vt:lpstr>Entity Integrity Constraint</vt:lpstr>
      <vt:lpstr>Entity Integrity Constraint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Constraints</vt:lpstr>
      <vt:lpstr>Example</vt:lpstr>
      <vt:lpstr>Output: Example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Object Oriented Software Engineering Course Code: AI102   Artificial Neural Network (ANN)-1</dc:title>
  <dc:creator>Hp</dc:creator>
  <cp:lastModifiedBy>Microsoft account</cp:lastModifiedBy>
  <cp:revision>86</cp:revision>
  <dcterms:created xsi:type="dcterms:W3CDTF">2023-01-04T06:48:10Z</dcterms:created>
  <dcterms:modified xsi:type="dcterms:W3CDTF">2023-09-09T07:40:07Z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2022-04-19T00:00:00Z</vt:filetime>
  </property>
  <property fmtid="{D5CDD505-2E9C-101B-9397-08002B2CF9AE}" pid="3" name="Creator">
    <vt:lpwstr>Microsoft® PowerPoint® 2016</vt:lpwstr>
  </property>
  <property fmtid="{D5CDD505-2E9C-101B-9397-08002B2CF9AE}" pid="4" name="LastSaved">
    <vt:filetime>2023-01-04T00:00:00Z</vt:filetime>
  </property>
</Properties>
</file>