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5"/>
  </p:notesMasterIdLst>
  <p:handoutMasterIdLst>
    <p:handoutMasterId r:id="rId46"/>
  </p:handoutMasterIdLst>
  <p:sldIdLst>
    <p:sldId id="256" r:id="rId2"/>
    <p:sldId id="342" r:id="rId3"/>
    <p:sldId id="343" r:id="rId4"/>
    <p:sldId id="320" r:id="rId5"/>
    <p:sldId id="321" r:id="rId6"/>
    <p:sldId id="322" r:id="rId7"/>
    <p:sldId id="326" r:id="rId8"/>
    <p:sldId id="327" r:id="rId9"/>
    <p:sldId id="328" r:id="rId10"/>
    <p:sldId id="329" r:id="rId11"/>
    <p:sldId id="330" r:id="rId12"/>
    <p:sldId id="331" r:id="rId13"/>
    <p:sldId id="332" r:id="rId14"/>
    <p:sldId id="333" r:id="rId15"/>
    <p:sldId id="344" r:id="rId16"/>
    <p:sldId id="334" r:id="rId17"/>
    <p:sldId id="345" r:id="rId18"/>
    <p:sldId id="346" r:id="rId19"/>
    <p:sldId id="335" r:id="rId20"/>
    <p:sldId id="347" r:id="rId21"/>
    <p:sldId id="348" r:id="rId22"/>
    <p:sldId id="349" r:id="rId23"/>
    <p:sldId id="336" r:id="rId24"/>
    <p:sldId id="337" r:id="rId25"/>
    <p:sldId id="350" r:id="rId26"/>
    <p:sldId id="351" r:id="rId27"/>
    <p:sldId id="352" r:id="rId28"/>
    <p:sldId id="353" r:id="rId29"/>
    <p:sldId id="354" r:id="rId30"/>
    <p:sldId id="355" r:id="rId31"/>
    <p:sldId id="311" r:id="rId32"/>
    <p:sldId id="313" r:id="rId33"/>
    <p:sldId id="314" r:id="rId34"/>
    <p:sldId id="315" r:id="rId35"/>
    <p:sldId id="316" r:id="rId36"/>
    <p:sldId id="317" r:id="rId37"/>
    <p:sldId id="318" r:id="rId38"/>
    <p:sldId id="319" r:id="rId39"/>
    <p:sldId id="338" r:id="rId40"/>
    <p:sldId id="339" r:id="rId41"/>
    <p:sldId id="340" r:id="rId42"/>
    <p:sldId id="341" r:id="rId43"/>
    <p:sldId id="293" r:id="rId4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C79E37"/>
    <a:srgbClr val="5EEC3C"/>
    <a:srgbClr val="FE9202"/>
    <a:srgbClr val="990099"/>
    <a:srgbClr val="FF2549"/>
    <a:srgbClr val="6C1A00"/>
    <a:srgbClr val="202E54"/>
    <a:srgbClr val="1D3A00"/>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p:cViewPr varScale="1">
        <p:scale>
          <a:sx n="93" d="100"/>
          <a:sy n="93" d="100"/>
        </p:scale>
        <p:origin x="750" y="-12"/>
      </p:cViewPr>
      <p:guideLst>
        <p:guide orient="horz" pos="1620"/>
        <p:guide pos="2880"/>
      </p:guideLst>
    </p:cSldViewPr>
  </p:slideViewPr>
  <p:notesTextViewPr>
    <p:cViewPr>
      <p:scale>
        <a:sx n="1" d="1"/>
        <a:sy n="1" d="1"/>
      </p:scale>
      <p:origin x="0" y="0"/>
    </p:cViewPr>
  </p:notesTextViewPr>
  <p:notesViewPr>
    <p:cSldViewPr>
      <p:cViewPr varScale="1">
        <p:scale>
          <a:sx n="65" d="100"/>
          <a:sy n="65" d="100"/>
        </p:scale>
        <p:origin x="3154" y="67"/>
      </p:cViewPr>
      <p:guideLst/>
    </p:cSldViewPr>
  </p:notes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1F9FB99D-41E8-464C-A268-F009253FA9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F3C106C1-A278-4CDE-A5CA-BF57AC1FCFD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8C46AE-D80C-41B8-9D6A-DB80D87570FC}" type="datetimeFigureOut">
              <a:rPr lang="en-IN" smtClean="0"/>
              <a:t>09-09-2023</a:t>
            </a:fld>
            <a:endParaRPr lang="en-IN"/>
          </a:p>
        </p:txBody>
      </p:sp>
      <p:sp>
        <p:nvSpPr>
          <p:cNvPr id="4" name="Footer Placeholder 3">
            <a:extLst>
              <a:ext uri="{FF2B5EF4-FFF2-40B4-BE49-F238E27FC236}">
                <a16:creationId xmlns:a16="http://schemas.microsoft.com/office/drawing/2014/main" xmlns="" id="{C123E369-7992-4C69-9B3B-43FD110AA2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3C6A9E23-D4A1-4F5F-B8B7-1C4719C4E1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AE779F-4EE3-423A-BC30-B0BE8DEC5884}" type="slidenum">
              <a:rPr lang="en-IN" smtClean="0"/>
              <a:t>‹#›</a:t>
            </a:fld>
            <a:endParaRPr lang="en-IN"/>
          </a:p>
        </p:txBody>
      </p:sp>
    </p:spTree>
    <p:extLst>
      <p:ext uri="{BB962C8B-B14F-4D97-AF65-F5344CB8AC3E}">
        <p14:creationId xmlns:p14="http://schemas.microsoft.com/office/powerpoint/2010/main" val="9877933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9/9/2023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877160"/>
            <a:ext cx="824607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3029865"/>
            <a:ext cx="8231372" cy="1374345"/>
          </a:xfrm>
        </p:spPr>
        <p:txBody>
          <a:bodyPr>
            <a:normAutofit/>
          </a:bodyPr>
          <a:lstStyle>
            <a:lvl1pPr marL="0" indent="0" algn="r">
              <a:buNone/>
              <a:defRPr sz="2800" b="0" i="0">
                <a:solidFill>
                  <a:srgbClr val="6C1A00"/>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6"/>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chemeClr val="tx1"/>
                </a:solidFill>
                <a:latin typeface="Times New Roman" panose="02020603050405020304" pitchFamily="18" charset="0"/>
                <a:cs typeface="Times New Roman" panose="02020603050405020304" pitchFamily="18" charset="0"/>
              </a:defRPr>
            </a:lvl1pPr>
            <a:lvl2pPr algn="l">
              <a:defRPr>
                <a:solidFill>
                  <a:schemeClr val="tx1"/>
                </a:solidFill>
                <a:latin typeface="Times New Roman" panose="02020603050405020304" pitchFamily="18" charset="0"/>
                <a:cs typeface="Times New Roman" panose="02020603050405020304" pitchFamily="18" charset="0"/>
              </a:defRPr>
            </a:lvl2pPr>
            <a:lvl3pPr algn="l">
              <a:defRPr>
                <a:solidFill>
                  <a:schemeClr val="tx1"/>
                </a:solidFill>
                <a:latin typeface="Times New Roman" panose="02020603050405020304" pitchFamily="18" charset="0"/>
                <a:cs typeface="Times New Roman" panose="02020603050405020304" pitchFamily="18" charset="0"/>
              </a:defRPr>
            </a:lvl3pPr>
            <a:lvl4pPr algn="l">
              <a:defRPr>
                <a:solidFill>
                  <a:schemeClr val="tx1"/>
                </a:solidFill>
                <a:latin typeface="Times New Roman" panose="02020603050405020304" pitchFamily="18" charset="0"/>
                <a:cs typeface="Times New Roman" panose="02020603050405020304" pitchFamily="18" charset="0"/>
              </a:defRPr>
            </a:lvl4pPr>
            <a:lvl5pPr algn="l">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413609" cy="725349"/>
          </a:xfrm>
        </p:spPr>
        <p:txBody>
          <a:bodyPr>
            <a:normAutofit/>
          </a:bodyPr>
          <a:lstStyle>
            <a:lvl1pPr algn="l">
              <a:defRPr sz="360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5" y="1197405"/>
            <a:ext cx="6413609" cy="3511061"/>
          </a:xfrm>
        </p:spPr>
        <p:txBody>
          <a:bodyPr/>
          <a:lstStyle>
            <a:lvl1pPr>
              <a:defRPr sz="2800">
                <a:solidFill>
                  <a:schemeClr val="tx1"/>
                </a:solidFill>
                <a:latin typeface="Times New Roman" panose="02020603050405020304" pitchFamily="18" charset="0"/>
                <a:cs typeface="Times New Roman" panose="02020603050405020304" pitchFamily="18" charset="0"/>
              </a:defRPr>
            </a:lvl1pPr>
            <a:lvl2pPr>
              <a:defRPr>
                <a:solidFill>
                  <a:schemeClr val="tx1"/>
                </a:solidFill>
                <a:latin typeface="Times New Roman" panose="02020603050405020304" pitchFamily="18" charset="0"/>
                <a:cs typeface="Times New Roman" panose="02020603050405020304" pitchFamily="18" charset="0"/>
              </a:defRPr>
            </a:lvl2pPr>
            <a:lvl3pPr>
              <a:defRPr>
                <a:solidFill>
                  <a:schemeClr val="tx1"/>
                </a:solidFill>
                <a:latin typeface="Times New Roman" panose="02020603050405020304" pitchFamily="18" charset="0"/>
                <a:cs typeface="Times New Roman" panose="02020603050405020304" pitchFamily="18" charset="0"/>
              </a:defRPr>
            </a:lvl3pPr>
            <a:lvl4pPr>
              <a:defRPr>
                <a:solidFill>
                  <a:schemeClr val="tx1"/>
                </a:solidFill>
                <a:latin typeface="Times New Roman" panose="02020603050405020304" pitchFamily="18" charset="0"/>
                <a:cs typeface="Times New Roman" panose="02020603050405020304" pitchFamily="18" charset="0"/>
              </a:defRPr>
            </a:lvl4pPr>
            <a:lvl5pPr>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9/9/2023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81175"/>
            <a:ext cx="8093365" cy="763525"/>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9/9/2023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9/9/2023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9/9/2023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9/9/2023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77160"/>
            <a:ext cx="7778805" cy="1374345"/>
          </a:xfrm>
        </p:spPr>
        <p:txBody>
          <a:bodyPr>
            <a:normAutofit/>
          </a:bodyPr>
          <a:lstStyle/>
          <a:p>
            <a:r>
              <a:rPr lang="en-US" dirty="0"/>
              <a:t> </a:t>
            </a:r>
            <a:br>
              <a:rPr lang="en-US" dirty="0"/>
            </a:br>
            <a:r>
              <a:rPr lang="en-US" dirty="0">
                <a:solidFill>
                  <a:schemeClr val="tx2">
                    <a:lumMod val="75000"/>
                  </a:schemeClr>
                </a:solidFill>
                <a:latin typeface="Times New Roman" panose="02020603050405020304" pitchFamily="18" charset="0"/>
                <a:cs typeface="Times New Roman" panose="02020603050405020304" pitchFamily="18" charset="0"/>
              </a:rPr>
              <a:t>Data Independence in DBMS</a:t>
            </a:r>
          </a:p>
        </p:txBody>
      </p:sp>
      <p:sp>
        <p:nvSpPr>
          <p:cNvPr id="3" name="Subtitle 2"/>
          <p:cNvSpPr>
            <a:spLocks noGrp="1"/>
          </p:cNvSpPr>
          <p:nvPr>
            <p:ph type="subTitle" idx="1"/>
          </p:nvPr>
        </p:nvSpPr>
        <p:spPr/>
        <p:txBody>
          <a:bodyPr/>
          <a:lstStyle/>
          <a:p>
            <a:endParaRPr lang="en-US" dirty="0"/>
          </a:p>
          <a:p>
            <a:r>
              <a:rPr lang="en-US"/>
              <a:t>9</a:t>
            </a:r>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B0813B-ECCD-4B01-A321-2D5D7190C47E}"/>
              </a:ext>
            </a:extLst>
          </p:cNvPr>
          <p:cNvSpPr>
            <a:spLocks noGrp="1"/>
          </p:cNvSpPr>
          <p:nvPr>
            <p:ph type="title"/>
          </p:nvPr>
        </p:nvSpPr>
        <p:spPr/>
        <p:txBody>
          <a:bodyPr/>
          <a:lstStyle/>
          <a:p>
            <a:r>
              <a:rPr lang="en-IN" dirty="0"/>
              <a:t>Storage Manager</a:t>
            </a:r>
          </a:p>
        </p:txBody>
      </p:sp>
      <p:sp>
        <p:nvSpPr>
          <p:cNvPr id="3" name="Content Placeholder 2">
            <a:extLst>
              <a:ext uri="{FF2B5EF4-FFF2-40B4-BE49-F238E27FC236}">
                <a16:creationId xmlns:a16="http://schemas.microsoft.com/office/drawing/2014/main" xmlns="" id="{A1306331-876A-4FFB-B682-D09EB6210898}"/>
              </a:ext>
            </a:extLst>
          </p:cNvPr>
          <p:cNvSpPr>
            <a:spLocks noGrp="1"/>
          </p:cNvSpPr>
          <p:nvPr>
            <p:ph idx="1"/>
          </p:nvPr>
        </p:nvSpPr>
        <p:spPr/>
        <p:txBody>
          <a:bodyPr>
            <a:normAutofit fontScale="47500" lnSpcReduction="20000"/>
          </a:bodyPr>
          <a:lstStyle/>
          <a:p>
            <a:pPr marL="0" indent="0" algn="just">
              <a:buNone/>
            </a:pPr>
            <a:r>
              <a:rPr lang="en-US" dirty="0"/>
              <a:t>A storage manager is a program module that provides the interface between the low level data stored in the database and the application programs and queries submitted to the system. The storage manager is responsible for the interaction with the file manager. The raw data are stored on the disk using the file system, which is usually provided by a conventional operating system. The storage manager translates the various DML statements into low-level file-system commands. Thus, the storage manager is responsible for storing, retrieving, and updating data in the database.</a:t>
            </a:r>
          </a:p>
          <a:p>
            <a:pPr algn="just"/>
            <a:endParaRPr lang="en-US" dirty="0"/>
          </a:p>
          <a:p>
            <a:pPr marL="0" indent="0" algn="just">
              <a:buNone/>
            </a:pPr>
            <a:r>
              <a:rPr lang="en-US" dirty="0"/>
              <a:t>The storage manager components include:</a:t>
            </a:r>
          </a:p>
          <a:p>
            <a:pPr algn="just"/>
            <a:endParaRPr lang="en-US" dirty="0"/>
          </a:p>
          <a:p>
            <a:pPr algn="just"/>
            <a:r>
              <a:rPr lang="en-US" dirty="0"/>
              <a:t>Authorization and integrity manager, which tests for the satisfaction of integrity constraints and checks the authority of users to access data.</a:t>
            </a:r>
          </a:p>
          <a:p>
            <a:pPr algn="just"/>
            <a:r>
              <a:rPr lang="en-US" dirty="0"/>
              <a:t> Transaction manager, which ensures that the database remains in a consistent (correct) state despite system failures, and that concurrent transaction executions proceed without conflicting.</a:t>
            </a:r>
          </a:p>
          <a:p>
            <a:pPr algn="just"/>
            <a:r>
              <a:rPr lang="en-US" dirty="0"/>
              <a:t>File manager, which manages the allocation of space on disk storage and the data structures used to represent information stored on disk.</a:t>
            </a:r>
          </a:p>
          <a:p>
            <a:pPr algn="just"/>
            <a:r>
              <a:rPr lang="en-US" dirty="0"/>
              <a:t>Buffer manager, which is responsible for fetching data from disk storage into main memory, and deciding what data to cache in main memory. The buffer manager is a critical part of the database system, since it enables the database to handle data sizes that are much larger than the size of main memory.</a:t>
            </a:r>
            <a:endParaRPr lang="en-IN" dirty="0"/>
          </a:p>
        </p:txBody>
      </p:sp>
    </p:spTree>
    <p:extLst>
      <p:ext uri="{BB962C8B-B14F-4D97-AF65-F5344CB8AC3E}">
        <p14:creationId xmlns:p14="http://schemas.microsoft.com/office/powerpoint/2010/main" val="435757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5EE9F8-0A37-4321-BFD6-913FD1F2952D}"/>
              </a:ext>
            </a:extLst>
          </p:cNvPr>
          <p:cNvSpPr>
            <a:spLocks noGrp="1"/>
          </p:cNvSpPr>
          <p:nvPr>
            <p:ph type="title"/>
          </p:nvPr>
        </p:nvSpPr>
        <p:spPr/>
        <p:txBody>
          <a:bodyPr/>
          <a:lstStyle/>
          <a:p>
            <a:r>
              <a:rPr lang="en-IN" dirty="0"/>
              <a:t>Transaction Manager</a:t>
            </a:r>
          </a:p>
        </p:txBody>
      </p:sp>
      <p:sp>
        <p:nvSpPr>
          <p:cNvPr id="3" name="Content Placeholder 2">
            <a:extLst>
              <a:ext uri="{FF2B5EF4-FFF2-40B4-BE49-F238E27FC236}">
                <a16:creationId xmlns:a16="http://schemas.microsoft.com/office/drawing/2014/main" xmlns="" id="{C81B9534-CFE8-46FD-8FC4-85BED7975E50}"/>
              </a:ext>
            </a:extLst>
          </p:cNvPr>
          <p:cNvSpPr>
            <a:spLocks noGrp="1"/>
          </p:cNvSpPr>
          <p:nvPr>
            <p:ph idx="1"/>
          </p:nvPr>
        </p:nvSpPr>
        <p:spPr/>
        <p:txBody>
          <a:bodyPr>
            <a:normAutofit fontScale="85000" lnSpcReduction="10000"/>
          </a:bodyPr>
          <a:lstStyle/>
          <a:p>
            <a:pPr algn="just"/>
            <a:r>
              <a:rPr lang="en-US" dirty="0"/>
              <a:t>A transaction is a collection of operations that performs a single logical function in a database application. Each transaction is a unit of both atomicity and consistency. Thus, we require that transactions do not violate any database-consistency constraints. That is, if the database was consistent when a transaction started, the database must be consistent when the transaction successfully terminates. Transaction - manager ensures that the database remains in a consistent (correct) state despite system failures (e.g., power failures and operating system crashes) and transaction failures.</a:t>
            </a:r>
            <a:endParaRPr lang="en-IN" dirty="0"/>
          </a:p>
        </p:txBody>
      </p:sp>
    </p:spTree>
    <p:extLst>
      <p:ext uri="{BB962C8B-B14F-4D97-AF65-F5344CB8AC3E}">
        <p14:creationId xmlns:p14="http://schemas.microsoft.com/office/powerpoint/2010/main" val="5270070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6957F8-A6F5-40E2-9D42-A6B2FA0E11C4}"/>
              </a:ext>
            </a:extLst>
          </p:cNvPr>
          <p:cNvSpPr>
            <a:spLocks noGrp="1"/>
          </p:cNvSpPr>
          <p:nvPr>
            <p:ph type="title"/>
          </p:nvPr>
        </p:nvSpPr>
        <p:spPr>
          <a:xfrm>
            <a:off x="448965" y="433880"/>
            <a:ext cx="8246070" cy="763526"/>
          </a:xfrm>
        </p:spPr>
        <p:txBody>
          <a:bodyPr>
            <a:normAutofit fontScale="90000"/>
          </a:bodyPr>
          <a:lstStyle/>
          <a:p>
            <a:r>
              <a:rPr lang="en-US" dirty="0">
                <a:latin typeface="Times New Roman" panose="02020603050405020304" pitchFamily="18" charset="0"/>
                <a:cs typeface="Times New Roman" panose="02020603050405020304" pitchFamily="18" charset="0"/>
              </a:rPr>
              <a:t>Data View</a:t>
            </a:r>
            <a:br>
              <a:rPr lang="en-US" dirty="0">
                <a:latin typeface="Times New Roman" panose="02020603050405020304" pitchFamily="18" charset="0"/>
                <a:cs typeface="Times New Roman" panose="02020603050405020304" pitchFamily="18" charset="0"/>
              </a:rPr>
            </a:br>
            <a:r>
              <a:rPr lang="en-US" dirty="0"/>
              <a:t/>
            </a:r>
            <a:br>
              <a:rPr lang="en-US" dirty="0"/>
            </a:br>
            <a:endParaRPr lang="en-IN" dirty="0"/>
          </a:p>
        </p:txBody>
      </p:sp>
      <p:sp>
        <p:nvSpPr>
          <p:cNvPr id="3" name="Content Placeholder 2">
            <a:extLst>
              <a:ext uri="{FF2B5EF4-FFF2-40B4-BE49-F238E27FC236}">
                <a16:creationId xmlns:a16="http://schemas.microsoft.com/office/drawing/2014/main" xmlns="" id="{34150D43-7E83-416D-9E85-35832D2FFD6D}"/>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A database system is a collection of interrelated files and a set of programs. A major purpose of a database system is to provide users with an abstract view of data means the system hide certain details of how data are stored and maintained. Hiding irrelevant details from user and providing abstract view of data to users, helps in easy and efficient user-database interaction.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34151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83E660-9017-4BA6-8131-0C8FB0D784B3}"/>
              </a:ext>
            </a:extLst>
          </p:cNvPr>
          <p:cNvSpPr>
            <a:spLocks noGrp="1"/>
          </p:cNvSpPr>
          <p:nvPr>
            <p:ph type="title"/>
          </p:nvPr>
        </p:nvSpPr>
        <p:spPr/>
        <p:txBody>
          <a:bodyPr/>
          <a:lstStyle/>
          <a:p>
            <a:r>
              <a:rPr lang="en-IN" dirty="0"/>
              <a:t>Data Abstraction in DBMS</a:t>
            </a:r>
          </a:p>
        </p:txBody>
      </p:sp>
      <p:sp>
        <p:nvSpPr>
          <p:cNvPr id="3" name="Content Placeholder 2">
            <a:extLst>
              <a:ext uri="{FF2B5EF4-FFF2-40B4-BE49-F238E27FC236}">
                <a16:creationId xmlns:a16="http://schemas.microsoft.com/office/drawing/2014/main" xmlns="" id="{0CE16307-F6AE-4589-8F31-36E574ABE24A}"/>
              </a:ext>
            </a:extLst>
          </p:cNvPr>
          <p:cNvSpPr>
            <a:spLocks noGrp="1"/>
          </p:cNvSpPr>
          <p:nvPr>
            <p:ph idx="1"/>
          </p:nvPr>
        </p:nvSpPr>
        <p:spPr>
          <a:xfrm>
            <a:off x="448966" y="1350110"/>
            <a:ext cx="3817624" cy="3512213"/>
          </a:xfrm>
        </p:spPr>
        <p:txBody>
          <a:bodyPr>
            <a:normAutofit fontScale="85000" lnSpcReduction="10000"/>
          </a:bodyPr>
          <a:lstStyle/>
          <a:p>
            <a:pPr algn="just"/>
            <a:r>
              <a:rPr lang="en-US" dirty="0"/>
              <a:t>Database systems are made-up of complex data structures. To ease the user interaction with database, the developers hide internal irrelevant details from users. This process of hiding irrelevant details from user is called data abstraction.</a:t>
            </a:r>
            <a:endParaRPr lang="en-IN" dirty="0"/>
          </a:p>
        </p:txBody>
      </p:sp>
      <p:pic>
        <p:nvPicPr>
          <p:cNvPr id="1030" name="Picture 6" descr="Data Abstraction and Data Independence - GeeksforGeeks">
            <a:extLst>
              <a:ext uri="{FF2B5EF4-FFF2-40B4-BE49-F238E27FC236}">
                <a16:creationId xmlns:a16="http://schemas.microsoft.com/office/drawing/2014/main" xmlns="" id="{3E277B5E-DD70-4525-87F9-753C8BEF4C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7412" y="1467916"/>
            <a:ext cx="400050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3962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FA44D3-4869-4A7A-95DE-9F51F5E64FCA}"/>
              </a:ext>
            </a:extLst>
          </p:cNvPr>
          <p:cNvSpPr>
            <a:spLocks noGrp="1"/>
          </p:cNvSpPr>
          <p:nvPr>
            <p:ph type="title"/>
          </p:nvPr>
        </p:nvSpPr>
        <p:spPr/>
        <p:txBody>
          <a:bodyPr/>
          <a:lstStyle/>
          <a:p>
            <a:r>
              <a:rPr lang="en-IN" dirty="0"/>
              <a:t>Data Abstraction in DBMS</a:t>
            </a:r>
          </a:p>
        </p:txBody>
      </p:sp>
      <p:sp>
        <p:nvSpPr>
          <p:cNvPr id="3" name="Content Placeholder 2">
            <a:extLst>
              <a:ext uri="{FF2B5EF4-FFF2-40B4-BE49-F238E27FC236}">
                <a16:creationId xmlns:a16="http://schemas.microsoft.com/office/drawing/2014/main" xmlns="" id="{0D8FC1BB-F567-4F00-A6A1-C64A135247DE}"/>
              </a:ext>
            </a:extLst>
          </p:cNvPr>
          <p:cNvSpPr>
            <a:spLocks noGrp="1"/>
          </p:cNvSpPr>
          <p:nvPr>
            <p:ph idx="1"/>
          </p:nvPr>
        </p:nvSpPr>
        <p:spPr/>
        <p:txBody>
          <a:bodyPr>
            <a:normAutofit fontScale="47500" lnSpcReduction="20000"/>
          </a:bodyPr>
          <a:lstStyle/>
          <a:p>
            <a:pPr marL="0" indent="0" algn="just">
              <a:buNone/>
            </a:pPr>
            <a:r>
              <a:rPr lang="en-US" dirty="0"/>
              <a:t>We have three levels of abstraction:</a:t>
            </a:r>
          </a:p>
          <a:p>
            <a:pPr marL="0" indent="0" algn="just">
              <a:buNone/>
            </a:pPr>
            <a:endParaRPr lang="en-US" dirty="0"/>
          </a:p>
          <a:p>
            <a:pPr algn="just"/>
            <a:r>
              <a:rPr lang="en-US" b="1" dirty="0"/>
              <a:t>Physical level: </a:t>
            </a:r>
            <a:r>
              <a:rPr lang="en-US" dirty="0"/>
              <a:t>This is the lowest level of data abstraction. It describes how data is actually stored in database. You can get the complex data structure details at this level.</a:t>
            </a:r>
          </a:p>
          <a:p>
            <a:pPr algn="just"/>
            <a:r>
              <a:rPr lang="en-US" b="1" dirty="0"/>
              <a:t>Logical level: </a:t>
            </a:r>
            <a:r>
              <a:rPr lang="en-US" dirty="0"/>
              <a:t>This is the middle level of 3-level data abstraction architecture. It describes what data is stored in database.</a:t>
            </a:r>
          </a:p>
          <a:p>
            <a:pPr algn="just"/>
            <a:r>
              <a:rPr lang="en-US" b="1" dirty="0"/>
              <a:t>View level: </a:t>
            </a:r>
            <a:r>
              <a:rPr lang="en-US" dirty="0"/>
              <a:t>Highest level of data abstraction. This level describes the user interaction with database system.</a:t>
            </a:r>
          </a:p>
          <a:p>
            <a:pPr marL="0" indent="0" algn="just">
              <a:buNone/>
            </a:pPr>
            <a:endParaRPr lang="en-US" dirty="0"/>
          </a:p>
          <a:p>
            <a:pPr algn="just"/>
            <a:r>
              <a:rPr lang="en-US" dirty="0"/>
              <a:t>Example: Let’s say we are storing customer information in a customer table. At physical level these records can be described as blocks of storage (bytes, gigabytes, terabytes etc.) in memory. These details are often hidden from the programmers.</a:t>
            </a:r>
          </a:p>
          <a:p>
            <a:pPr algn="just"/>
            <a:endParaRPr lang="en-US" dirty="0"/>
          </a:p>
          <a:p>
            <a:pPr algn="just"/>
            <a:r>
              <a:rPr lang="en-US" dirty="0"/>
              <a:t>At the logical level these records can be described as fields and attributes along with their data types, their relationship among each other can be logically implemented. The programmers generally work at this level because they are aware of such things about database systems.</a:t>
            </a:r>
          </a:p>
          <a:p>
            <a:pPr algn="just"/>
            <a:endParaRPr lang="en-US" dirty="0"/>
          </a:p>
          <a:p>
            <a:pPr algn="just"/>
            <a:r>
              <a:rPr lang="en-US" dirty="0"/>
              <a:t>At view level, user just interact with system with the help of GUI and enter the details at the screen, they are not aware of how the data is stored and what data is stored; such details are hidden from them.</a:t>
            </a:r>
            <a:endParaRPr lang="en-IN" dirty="0"/>
          </a:p>
        </p:txBody>
      </p:sp>
    </p:spTree>
    <p:extLst>
      <p:ext uri="{BB962C8B-B14F-4D97-AF65-F5344CB8AC3E}">
        <p14:creationId xmlns:p14="http://schemas.microsoft.com/office/powerpoint/2010/main" val="5665157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endParaRPr lang="en-IN" dirty="0"/>
          </a:p>
        </p:txBody>
      </p:sp>
      <p:sp>
        <p:nvSpPr>
          <p:cNvPr id="3" name="Content Placeholder 2"/>
          <p:cNvSpPr>
            <a:spLocks noGrp="1"/>
          </p:cNvSpPr>
          <p:nvPr>
            <p:ph idx="1"/>
          </p:nvPr>
        </p:nvSpPr>
        <p:spPr/>
        <p:txBody>
          <a:bodyPr/>
          <a:lstStyle/>
          <a:p>
            <a:r>
              <a:rPr lang="en-US" dirty="0"/>
              <a:t>Which of the following refers to the level of data abstraction that describes exactly how the data actually stored?</a:t>
            </a:r>
          </a:p>
          <a:p>
            <a:pPr marL="0" indent="0">
              <a:buNone/>
            </a:pPr>
            <a:r>
              <a:rPr lang="en-US" dirty="0"/>
              <a:t>A) Conceptual Level  </a:t>
            </a:r>
          </a:p>
          <a:p>
            <a:pPr marL="0" indent="0">
              <a:buNone/>
            </a:pPr>
            <a:r>
              <a:rPr lang="en-US" dirty="0"/>
              <a:t>B) Physical Level</a:t>
            </a:r>
          </a:p>
          <a:p>
            <a:pPr marL="0" indent="0">
              <a:buNone/>
            </a:pPr>
            <a:r>
              <a:rPr lang="en-US" dirty="0"/>
              <a:t>C) File Level</a:t>
            </a:r>
          </a:p>
          <a:p>
            <a:pPr marL="0" indent="0">
              <a:buNone/>
            </a:pPr>
            <a:r>
              <a:rPr lang="en-US" dirty="0"/>
              <a:t>D) Logical Level</a:t>
            </a:r>
          </a:p>
          <a:p>
            <a:endParaRPr lang="en-IN" dirty="0"/>
          </a:p>
        </p:txBody>
      </p:sp>
      <p:sp>
        <p:nvSpPr>
          <p:cNvPr id="4" name="Oval 3"/>
          <p:cNvSpPr/>
          <p:nvPr/>
        </p:nvSpPr>
        <p:spPr>
          <a:xfrm>
            <a:off x="5488230" y="2877160"/>
            <a:ext cx="1527050" cy="137434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800" dirty="0"/>
              <a:t>B</a:t>
            </a:r>
            <a:endParaRPr lang="en-IN" sz="4800" dirty="0"/>
          </a:p>
        </p:txBody>
      </p:sp>
    </p:spTree>
    <p:extLst>
      <p:ext uri="{BB962C8B-B14F-4D97-AF65-F5344CB8AC3E}">
        <p14:creationId xmlns:p14="http://schemas.microsoft.com/office/powerpoint/2010/main" val="4078033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EC4698-B52F-4DAD-813A-0AB5512E9CED}"/>
              </a:ext>
            </a:extLst>
          </p:cNvPr>
          <p:cNvSpPr>
            <a:spLocks noGrp="1"/>
          </p:cNvSpPr>
          <p:nvPr>
            <p:ph type="title"/>
          </p:nvPr>
        </p:nvSpPr>
        <p:spPr/>
        <p:txBody>
          <a:bodyPr>
            <a:normAutofit/>
          </a:bodyPr>
          <a:lstStyle/>
          <a:p>
            <a:r>
              <a:rPr lang="en-IN" dirty="0"/>
              <a:t>Schema</a:t>
            </a:r>
          </a:p>
        </p:txBody>
      </p:sp>
      <p:sp>
        <p:nvSpPr>
          <p:cNvPr id="3" name="Content Placeholder 2">
            <a:extLst>
              <a:ext uri="{FF2B5EF4-FFF2-40B4-BE49-F238E27FC236}">
                <a16:creationId xmlns:a16="http://schemas.microsoft.com/office/drawing/2014/main" xmlns="" id="{91D7499B-9A19-4842-A177-96F8A9C33BAC}"/>
              </a:ext>
            </a:extLst>
          </p:cNvPr>
          <p:cNvSpPr>
            <a:spLocks noGrp="1"/>
          </p:cNvSpPr>
          <p:nvPr>
            <p:ph idx="1"/>
          </p:nvPr>
        </p:nvSpPr>
        <p:spPr>
          <a:xfrm>
            <a:off x="448966" y="1350110"/>
            <a:ext cx="5650084" cy="3512213"/>
          </a:xfrm>
        </p:spPr>
        <p:txBody>
          <a:bodyPr>
            <a:normAutofit fontScale="55000" lnSpcReduction="20000"/>
          </a:bodyPr>
          <a:lstStyle/>
          <a:p>
            <a:pPr algn="just"/>
            <a:r>
              <a:rPr lang="en-US" dirty="0"/>
              <a:t>Overall design of a database is called the schema. Schema is of three types: Physical schema, logical schema and view schema.</a:t>
            </a:r>
          </a:p>
          <a:p>
            <a:pPr algn="just"/>
            <a:endParaRPr lang="en-US" dirty="0"/>
          </a:p>
          <a:p>
            <a:pPr algn="just"/>
            <a:r>
              <a:rPr lang="en-US" dirty="0"/>
              <a:t>The design of a database at physical level is called physical schema, how the data stored in blocks of storage is described at this level.</a:t>
            </a:r>
          </a:p>
          <a:p>
            <a:pPr algn="just"/>
            <a:endParaRPr lang="en-US" dirty="0"/>
          </a:p>
          <a:p>
            <a:pPr algn="just"/>
            <a:r>
              <a:rPr lang="en-US" dirty="0"/>
              <a:t>Design of database at logical level is called logical schema, programmers and database administrators work at this level, at this level data can be described as certain types of data records gets stored in data structures, however the internal details such as implementation of data structure is hidden at this level (available at physical level).</a:t>
            </a:r>
          </a:p>
          <a:p>
            <a:pPr algn="just"/>
            <a:endParaRPr lang="en-US" dirty="0"/>
          </a:p>
          <a:p>
            <a:pPr algn="just"/>
            <a:r>
              <a:rPr lang="en-US" dirty="0"/>
              <a:t>Design of database at view level is called view schema. This generally describes end user interaction with database systems.</a:t>
            </a:r>
            <a:endParaRPr lang="en-IN" dirty="0"/>
          </a:p>
        </p:txBody>
      </p:sp>
      <p:pic>
        <p:nvPicPr>
          <p:cNvPr id="3076" name="Picture 4" descr="Instance and schema in DBMS">
            <a:extLst>
              <a:ext uri="{FF2B5EF4-FFF2-40B4-BE49-F238E27FC236}">
                <a16:creationId xmlns:a16="http://schemas.microsoft.com/office/drawing/2014/main" xmlns="" id="{38E41627-3DF7-4F47-846E-0387205387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7165" y="1370273"/>
            <a:ext cx="2448535" cy="2942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0839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4" dirty="0">
                <a:cs typeface="Calibri"/>
              </a:rPr>
              <a:t>Schemas</a:t>
            </a:r>
            <a:endParaRPr lang="en-US" dirty="0"/>
          </a:p>
        </p:txBody>
      </p:sp>
      <p:sp>
        <p:nvSpPr>
          <p:cNvPr id="5" name="Rectangle 4"/>
          <p:cNvSpPr/>
          <p:nvPr/>
        </p:nvSpPr>
        <p:spPr>
          <a:xfrm>
            <a:off x="503172" y="1197405"/>
            <a:ext cx="6629400" cy="3368551"/>
          </a:xfrm>
          <a:prstGeom prst="rect">
            <a:avLst/>
          </a:prstGeom>
        </p:spPr>
        <p:txBody>
          <a:bodyPr wrap="square">
            <a:spAutoFit/>
          </a:bodyPr>
          <a:lstStyle/>
          <a:p>
            <a:pPr marL="257175" indent="-257175">
              <a:lnSpc>
                <a:spcPct val="114000"/>
              </a:lnSpc>
              <a:buClr>
                <a:schemeClr val="tx2"/>
              </a:buClr>
              <a:buFont typeface="Wingdings" panose="05000000000000000000" pitchFamily="2" charset="2"/>
              <a:buChar char="q"/>
            </a:pPr>
            <a:r>
              <a:rPr lang="en-US" b="1" spc="-4" dirty="0">
                <a:cs typeface="Calibri"/>
              </a:rPr>
              <a:t>Schemas:</a:t>
            </a:r>
            <a:endParaRPr lang="en-US" b="1" spc="-4" dirty="0">
              <a:cs typeface="Calibri"/>
            </a:endParaRPr>
          </a:p>
          <a:p>
            <a:pPr marL="600075" lvl="1" indent="-257175" algn="just">
              <a:lnSpc>
                <a:spcPct val="114000"/>
              </a:lnSpc>
              <a:buClr>
                <a:schemeClr val="tx2"/>
              </a:buClr>
              <a:buFont typeface="Wingdings" panose="05000000000000000000" pitchFamily="2" charset="2"/>
              <a:buChar char="§"/>
            </a:pPr>
            <a:r>
              <a:rPr lang="en-US" spc="-4" dirty="0">
                <a:cs typeface="Calibri"/>
              </a:rPr>
              <a:t>Schema is the overall description of the database.</a:t>
            </a:r>
            <a:endParaRPr lang="en-US" spc="-4" dirty="0">
              <a:cs typeface="Calibri"/>
            </a:endParaRPr>
          </a:p>
          <a:p>
            <a:pPr marL="603504" lvl="2" indent="-260604" algn="just">
              <a:lnSpc>
                <a:spcPct val="114000"/>
              </a:lnSpc>
              <a:buClr>
                <a:schemeClr val="tx2"/>
              </a:buClr>
              <a:buFont typeface="Wingdings" panose="05000000000000000000" pitchFamily="2" charset="2"/>
              <a:buChar char="§"/>
            </a:pPr>
            <a:r>
              <a:rPr lang="en-US" spc="-4" dirty="0">
                <a:cs typeface="Calibri"/>
              </a:rPr>
              <a:t>The basic structure of how the data will be stored</a:t>
            </a:r>
            <a:r>
              <a:rPr lang="en-US" spc="-4" dirty="0">
                <a:cs typeface="Calibri"/>
              </a:rPr>
              <a:t> </a:t>
            </a:r>
            <a:r>
              <a:rPr lang="en-US" spc="-4" dirty="0">
                <a:cs typeface="Calibri"/>
              </a:rPr>
              <a:t>in the database.</a:t>
            </a:r>
          </a:p>
          <a:p>
            <a:pPr marL="342900" lvl="2" algn="just">
              <a:lnSpc>
                <a:spcPct val="114000"/>
              </a:lnSpc>
              <a:buClr>
                <a:schemeClr val="tx2"/>
              </a:buClr>
            </a:pPr>
            <a:r>
              <a:rPr lang="en-US" sz="1575" spc="-4" dirty="0">
                <a:cs typeface="Calibri"/>
              </a:rPr>
              <a:t>For Example:</a:t>
            </a:r>
            <a:endParaRPr lang="en-US" sz="1575" spc="-4" dirty="0">
              <a:cs typeface="Calibri"/>
            </a:endParaRPr>
          </a:p>
          <a:p>
            <a:pPr marL="342900" lvl="2" algn="just">
              <a:lnSpc>
                <a:spcPct val="114000"/>
              </a:lnSpc>
              <a:buClr>
                <a:schemeClr val="tx2"/>
              </a:buClr>
            </a:pPr>
            <a:r>
              <a:rPr lang="en-US" sz="1575" spc="-4" dirty="0">
                <a:cs typeface="Calibri"/>
              </a:rPr>
              <a:t>    type CUSTOMER=record</a:t>
            </a:r>
          </a:p>
          <a:p>
            <a:pPr marL="342900" lvl="2" algn="just">
              <a:lnSpc>
                <a:spcPct val="114000"/>
              </a:lnSpc>
              <a:buClr>
                <a:schemeClr val="tx2"/>
              </a:buClr>
            </a:pPr>
            <a:r>
              <a:rPr lang="en-US" sz="1575" spc="-4" dirty="0">
                <a:cs typeface="Calibri"/>
              </a:rPr>
              <a:t>        </a:t>
            </a:r>
            <a:r>
              <a:rPr lang="en-US" sz="1575" spc="-4" dirty="0" err="1">
                <a:cs typeface="Calibri"/>
              </a:rPr>
              <a:t>CUSTOMER_ID:integer</a:t>
            </a:r>
            <a:endParaRPr lang="en-US" sz="1575" spc="-4" dirty="0">
              <a:cs typeface="Calibri"/>
            </a:endParaRPr>
          </a:p>
          <a:p>
            <a:pPr marL="342900" lvl="2" algn="just">
              <a:lnSpc>
                <a:spcPct val="114000"/>
              </a:lnSpc>
              <a:buClr>
                <a:schemeClr val="tx2"/>
              </a:buClr>
            </a:pPr>
            <a:r>
              <a:rPr lang="en-US" sz="1575" spc="-4" dirty="0">
                <a:cs typeface="Calibri"/>
              </a:rPr>
              <a:t>        </a:t>
            </a:r>
            <a:r>
              <a:rPr lang="en-US" sz="1575" spc="-4" dirty="0" err="1">
                <a:cs typeface="Calibri"/>
              </a:rPr>
              <a:t>CUSTOMER_Name:String</a:t>
            </a:r>
            <a:endParaRPr lang="en-US" sz="1575" spc="-4" dirty="0">
              <a:cs typeface="Calibri"/>
            </a:endParaRPr>
          </a:p>
          <a:p>
            <a:pPr marL="342900" lvl="2" algn="just">
              <a:lnSpc>
                <a:spcPct val="114000"/>
              </a:lnSpc>
              <a:buClr>
                <a:schemeClr val="tx2"/>
              </a:buClr>
            </a:pPr>
            <a:r>
              <a:rPr lang="en-US" sz="1575" spc="-4" dirty="0">
                <a:cs typeface="Calibri"/>
              </a:rPr>
              <a:t>         </a:t>
            </a:r>
            <a:r>
              <a:rPr lang="en-US" sz="1575" spc="-4" dirty="0" err="1">
                <a:cs typeface="Calibri"/>
              </a:rPr>
              <a:t>CUSTOMER_ADD:String</a:t>
            </a:r>
            <a:endParaRPr lang="en-US" sz="1575" spc="-4" dirty="0">
              <a:cs typeface="Calibri"/>
            </a:endParaRPr>
          </a:p>
          <a:p>
            <a:pPr marL="342900" lvl="2" algn="just">
              <a:lnSpc>
                <a:spcPct val="114000"/>
              </a:lnSpc>
            </a:pPr>
            <a:endParaRPr lang="en-US" b="1" spc="-4" dirty="0">
              <a:cs typeface="Calibri"/>
            </a:endParaRPr>
          </a:p>
          <a:p>
            <a:pPr marL="603504" lvl="2" indent="-260604">
              <a:lnSpc>
                <a:spcPct val="114000"/>
              </a:lnSpc>
              <a:buFont typeface="Wingdings" panose="05000000000000000000" pitchFamily="2" charset="2"/>
              <a:buChar char="§"/>
            </a:pPr>
            <a:endParaRPr lang="en-US" b="1" spc="-4" dirty="0">
              <a:cs typeface="Calibri"/>
            </a:endParaRPr>
          </a:p>
        </p:txBody>
      </p:sp>
      <p:pic>
        <p:nvPicPr>
          <p:cNvPr id="7" name="Picture 6"/>
          <p:cNvPicPr>
            <a:picLocks noChangeAspect="1"/>
          </p:cNvPicPr>
          <p:nvPr/>
        </p:nvPicPr>
        <p:blipFill>
          <a:blip r:embed="rId2"/>
          <a:stretch>
            <a:fillRect/>
          </a:stretch>
        </p:blipFill>
        <p:spPr>
          <a:xfrm>
            <a:off x="3350360" y="3793390"/>
            <a:ext cx="3793331" cy="1300163"/>
          </a:xfrm>
          <a:prstGeom prst="rect">
            <a:avLst/>
          </a:prstGeom>
        </p:spPr>
      </p:pic>
    </p:spTree>
    <p:extLst>
      <p:ext uri="{BB962C8B-B14F-4D97-AF65-F5344CB8AC3E}">
        <p14:creationId xmlns:p14="http://schemas.microsoft.com/office/powerpoint/2010/main" val="27124480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pc="-4" dirty="0">
                <a:cs typeface="Calibri"/>
              </a:rPr>
              <a:t>Sub Schemas:</a:t>
            </a:r>
            <a:br>
              <a:rPr lang="en-US" b="1" spc="-4" dirty="0">
                <a:cs typeface="Calibri"/>
              </a:rPr>
            </a:br>
            <a:endParaRPr lang="en-US" dirty="0"/>
          </a:p>
        </p:txBody>
      </p:sp>
      <p:sp>
        <p:nvSpPr>
          <p:cNvPr id="5" name="Rectangle 4"/>
          <p:cNvSpPr/>
          <p:nvPr/>
        </p:nvSpPr>
        <p:spPr>
          <a:xfrm>
            <a:off x="143555" y="1197405"/>
            <a:ext cx="6629400" cy="1671291"/>
          </a:xfrm>
          <a:prstGeom prst="rect">
            <a:avLst/>
          </a:prstGeom>
        </p:spPr>
        <p:txBody>
          <a:bodyPr wrap="square">
            <a:spAutoFit/>
          </a:bodyPr>
          <a:lstStyle/>
          <a:p>
            <a:pPr marL="257175" indent="-257175">
              <a:lnSpc>
                <a:spcPct val="114000"/>
              </a:lnSpc>
              <a:buClr>
                <a:schemeClr val="tx2"/>
              </a:buClr>
              <a:buFont typeface="Wingdings" panose="05000000000000000000" pitchFamily="2" charset="2"/>
              <a:buChar char="q"/>
            </a:pPr>
            <a:r>
              <a:rPr lang="en-US" b="1" spc="-4" dirty="0">
                <a:cs typeface="Calibri"/>
              </a:rPr>
              <a:t>Sub Schemas</a:t>
            </a:r>
            <a:r>
              <a:rPr lang="en-US" b="1" spc="-4" dirty="0">
                <a:cs typeface="Calibri"/>
              </a:rPr>
              <a:t>:</a:t>
            </a:r>
            <a:endParaRPr lang="en-US" b="1" spc="-4" dirty="0">
              <a:cs typeface="Calibri"/>
            </a:endParaRPr>
          </a:p>
          <a:p>
            <a:pPr marL="600075" lvl="1" indent="-257175" algn="just">
              <a:lnSpc>
                <a:spcPct val="114000"/>
              </a:lnSpc>
              <a:buClr>
                <a:schemeClr val="tx2"/>
              </a:buClr>
              <a:buFont typeface="Wingdings" panose="05000000000000000000" pitchFamily="2" charset="2"/>
              <a:buChar char="§"/>
            </a:pPr>
            <a:r>
              <a:rPr lang="en-US" spc="-4" dirty="0">
                <a:cs typeface="Calibri"/>
              </a:rPr>
              <a:t>It is the subset of the schema and inherits the same property that a schema has</a:t>
            </a:r>
            <a:r>
              <a:rPr lang="en-US" spc="-4" dirty="0">
                <a:cs typeface="Calibri"/>
              </a:rPr>
              <a:t>.</a:t>
            </a:r>
          </a:p>
          <a:p>
            <a:pPr marL="600075" lvl="1" indent="-257175" algn="just">
              <a:lnSpc>
                <a:spcPct val="114000"/>
              </a:lnSpc>
              <a:buClr>
                <a:schemeClr val="tx2"/>
              </a:buClr>
              <a:buFont typeface="Wingdings" panose="05000000000000000000" pitchFamily="2" charset="2"/>
              <a:buChar char="§"/>
            </a:pPr>
            <a:r>
              <a:rPr lang="en-US" spc="-4" dirty="0">
                <a:cs typeface="Calibri"/>
              </a:rPr>
              <a:t>It gives the users a window through which he/she can view only that part of the database which he </a:t>
            </a:r>
            <a:r>
              <a:rPr lang="en-US" spc="-4" dirty="0">
                <a:cs typeface="Calibri"/>
              </a:rPr>
              <a:t>want.</a:t>
            </a:r>
          </a:p>
        </p:txBody>
      </p:sp>
      <p:pic>
        <p:nvPicPr>
          <p:cNvPr id="6" name="Picture 5"/>
          <p:cNvPicPr>
            <a:picLocks noChangeAspect="1"/>
          </p:cNvPicPr>
          <p:nvPr/>
        </p:nvPicPr>
        <p:blipFill>
          <a:blip r:embed="rId2"/>
          <a:stretch>
            <a:fillRect/>
          </a:stretch>
        </p:blipFill>
        <p:spPr>
          <a:xfrm>
            <a:off x="5488230" y="2776250"/>
            <a:ext cx="3387075" cy="2086075"/>
          </a:xfrm>
          <a:prstGeom prst="rect">
            <a:avLst/>
          </a:prstGeom>
        </p:spPr>
      </p:pic>
    </p:spTree>
    <p:extLst>
      <p:ext uri="{BB962C8B-B14F-4D97-AF65-F5344CB8AC3E}">
        <p14:creationId xmlns:p14="http://schemas.microsoft.com/office/powerpoint/2010/main" val="9072863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EC4698-B52F-4DAD-813A-0AB5512E9CED}"/>
              </a:ext>
            </a:extLst>
          </p:cNvPr>
          <p:cNvSpPr>
            <a:spLocks noGrp="1"/>
          </p:cNvSpPr>
          <p:nvPr>
            <p:ph type="title"/>
          </p:nvPr>
        </p:nvSpPr>
        <p:spPr/>
        <p:txBody>
          <a:bodyPr>
            <a:normAutofit fontScale="90000"/>
          </a:bodyPr>
          <a:lstStyle/>
          <a:p>
            <a:r>
              <a:rPr lang="en-IN" dirty="0"/>
              <a:t>Instances</a:t>
            </a:r>
            <a:br>
              <a:rPr lang="en-IN" dirty="0"/>
            </a:br>
            <a:endParaRPr lang="en-IN" dirty="0"/>
          </a:p>
        </p:txBody>
      </p:sp>
      <p:sp>
        <p:nvSpPr>
          <p:cNvPr id="3" name="Content Placeholder 2">
            <a:extLst>
              <a:ext uri="{FF2B5EF4-FFF2-40B4-BE49-F238E27FC236}">
                <a16:creationId xmlns:a16="http://schemas.microsoft.com/office/drawing/2014/main" xmlns="" id="{91D7499B-9A19-4842-A177-96F8A9C33BAC}"/>
              </a:ext>
            </a:extLst>
          </p:cNvPr>
          <p:cNvSpPr>
            <a:spLocks noGrp="1"/>
          </p:cNvSpPr>
          <p:nvPr>
            <p:ph idx="1"/>
          </p:nvPr>
        </p:nvSpPr>
        <p:spPr>
          <a:xfrm>
            <a:off x="448966" y="1350110"/>
            <a:ext cx="7787954" cy="3512213"/>
          </a:xfrm>
        </p:spPr>
        <p:txBody>
          <a:bodyPr>
            <a:normAutofit fontScale="70000" lnSpcReduction="20000"/>
          </a:bodyPr>
          <a:lstStyle/>
          <a:p>
            <a:pPr algn="just"/>
            <a:r>
              <a:rPr lang="en-US" dirty="0"/>
              <a:t>The data stored in database at a particular moment of time is called instance of database. Database schema defines the variable declarations in tables that belong to a particular database; the value of these variables at a moment of time is called the instance of that database.</a:t>
            </a:r>
          </a:p>
          <a:p>
            <a:pPr algn="just"/>
            <a:endParaRPr lang="en-US" dirty="0"/>
          </a:p>
          <a:p>
            <a:pPr algn="just"/>
            <a:r>
              <a:rPr lang="en-US" dirty="0"/>
              <a:t>For example, lets say we have a single table student in the database, today the table has 100 records, so today the instance of the database has 100 records. Lets say we are going to add another 100 records in this table by tomorrow so the instance of database tomorrow will have 200 records in table. In short, at a particular moment the data stored in database is called the instance, that changes over time when we add or delete data from the database.</a:t>
            </a:r>
            <a:endParaRPr lang="en-IN" dirty="0"/>
          </a:p>
        </p:txBody>
      </p:sp>
    </p:spTree>
    <p:extLst>
      <p:ext uri="{BB962C8B-B14F-4D97-AF65-F5344CB8AC3E}">
        <p14:creationId xmlns:p14="http://schemas.microsoft.com/office/powerpoint/2010/main" val="7474740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endParaRPr lang="en-IN" dirty="0"/>
          </a:p>
        </p:txBody>
      </p:sp>
      <p:sp>
        <p:nvSpPr>
          <p:cNvPr id="3" name="Content Placeholder 2"/>
          <p:cNvSpPr>
            <a:spLocks noGrp="1"/>
          </p:cNvSpPr>
          <p:nvPr>
            <p:ph idx="1"/>
          </p:nvPr>
        </p:nvSpPr>
        <p:spPr/>
        <p:txBody>
          <a:bodyPr/>
          <a:lstStyle/>
          <a:p>
            <a:r>
              <a:rPr lang="en-US" dirty="0"/>
              <a:t>Which of the following provides the ability to query information from the database and insert tuples into, delete tuples from, and modify tuples in the database?</a:t>
            </a:r>
          </a:p>
          <a:p>
            <a:pPr marL="0" indent="0">
              <a:buNone/>
            </a:pPr>
            <a:r>
              <a:rPr lang="en-IN" dirty="0"/>
              <a:t>a) DML(Data Manipulation Language)</a:t>
            </a:r>
          </a:p>
          <a:p>
            <a:pPr marL="0" indent="0">
              <a:buNone/>
            </a:pPr>
            <a:r>
              <a:rPr lang="en-IN" dirty="0"/>
              <a:t>b) DDL(Data Definition Language)</a:t>
            </a:r>
          </a:p>
          <a:p>
            <a:pPr marL="0" indent="0">
              <a:buNone/>
            </a:pPr>
            <a:r>
              <a:rPr lang="en-IN" dirty="0"/>
              <a:t>c) Query</a:t>
            </a:r>
          </a:p>
          <a:p>
            <a:pPr marL="0" indent="0">
              <a:buNone/>
            </a:pPr>
            <a:r>
              <a:rPr lang="en-IN" dirty="0"/>
              <a:t>d) Relational Schema</a:t>
            </a:r>
          </a:p>
          <a:p>
            <a:endParaRPr lang="en-IN" dirty="0"/>
          </a:p>
        </p:txBody>
      </p:sp>
      <p:sp>
        <p:nvSpPr>
          <p:cNvPr id="4" name="Oval 3"/>
          <p:cNvSpPr/>
          <p:nvPr/>
        </p:nvSpPr>
        <p:spPr>
          <a:xfrm>
            <a:off x="6709870" y="3335275"/>
            <a:ext cx="1374345" cy="10689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A</a:t>
            </a:r>
            <a:endParaRPr lang="en-IN" sz="3600" b="1" dirty="0"/>
          </a:p>
        </p:txBody>
      </p:sp>
    </p:spTree>
    <p:extLst>
      <p:ext uri="{BB962C8B-B14F-4D97-AF65-F5344CB8AC3E}">
        <p14:creationId xmlns:p14="http://schemas.microsoft.com/office/powerpoint/2010/main" val="1716496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4" dirty="0">
                <a:cs typeface="Calibri"/>
              </a:rPr>
              <a:t>Instances</a:t>
            </a:r>
            <a:endParaRPr lang="en-US" dirty="0"/>
          </a:p>
        </p:txBody>
      </p:sp>
      <p:sp>
        <p:nvSpPr>
          <p:cNvPr id="5" name="Rectangle 4"/>
          <p:cNvSpPr/>
          <p:nvPr/>
        </p:nvSpPr>
        <p:spPr>
          <a:xfrm>
            <a:off x="907080" y="1197405"/>
            <a:ext cx="6629400" cy="3566041"/>
          </a:xfrm>
          <a:prstGeom prst="rect">
            <a:avLst/>
          </a:prstGeom>
        </p:spPr>
        <p:txBody>
          <a:bodyPr wrap="square">
            <a:spAutoFit/>
          </a:bodyPr>
          <a:lstStyle/>
          <a:p>
            <a:pPr marL="257175" indent="-257175">
              <a:lnSpc>
                <a:spcPct val="114000"/>
              </a:lnSpc>
              <a:buClr>
                <a:schemeClr val="tx2"/>
              </a:buClr>
              <a:buFont typeface="Wingdings" panose="05000000000000000000" pitchFamily="2" charset="2"/>
              <a:buChar char="q"/>
            </a:pPr>
            <a:r>
              <a:rPr lang="en-US" b="1" spc="-4" dirty="0">
                <a:cs typeface="Calibri"/>
              </a:rPr>
              <a:t>Instances:</a:t>
            </a:r>
          </a:p>
          <a:p>
            <a:pPr marL="600075" lvl="1" indent="-257175" algn="just">
              <a:lnSpc>
                <a:spcPct val="114000"/>
              </a:lnSpc>
              <a:buClr>
                <a:schemeClr val="tx2"/>
              </a:buClr>
              <a:buFont typeface="Wingdings" panose="05000000000000000000" pitchFamily="2" charset="2"/>
              <a:buChar char="§"/>
            </a:pPr>
            <a:r>
              <a:rPr lang="en-US" spc="-4" dirty="0">
                <a:cs typeface="Calibri"/>
              </a:rPr>
              <a:t>The collection of the data stored in the database at a particular moment is called an instance of a database.</a:t>
            </a:r>
          </a:p>
          <a:p>
            <a:pPr lvl="1" algn="just">
              <a:lnSpc>
                <a:spcPct val="114000"/>
              </a:lnSpc>
              <a:buClr>
                <a:schemeClr val="tx2"/>
              </a:buClr>
            </a:pPr>
            <a:endParaRPr lang="en-US" spc="-4" dirty="0">
              <a:cs typeface="Calibri"/>
            </a:endParaRPr>
          </a:p>
          <a:p>
            <a:pPr lvl="1" algn="just">
              <a:lnSpc>
                <a:spcPct val="114000"/>
              </a:lnSpc>
              <a:buClr>
                <a:schemeClr val="tx2"/>
              </a:buClr>
            </a:pPr>
            <a:r>
              <a:rPr lang="en-US" spc="-4" dirty="0">
                <a:cs typeface="Calibri"/>
              </a:rPr>
              <a:t>For example:</a:t>
            </a:r>
          </a:p>
          <a:p>
            <a:pPr marL="600075" lvl="1" indent="-257175" algn="just">
              <a:lnSpc>
                <a:spcPct val="114000"/>
              </a:lnSpc>
              <a:buClr>
                <a:schemeClr val="tx2"/>
              </a:buClr>
              <a:buFont typeface="Arial" panose="020B0604020202020204" pitchFamily="34" charset="0"/>
              <a:buChar char="•"/>
            </a:pPr>
            <a:r>
              <a:rPr lang="en-US" spc="-4" dirty="0">
                <a:cs typeface="Calibri"/>
              </a:rPr>
              <a:t>Let’s </a:t>
            </a:r>
            <a:r>
              <a:rPr lang="en-US" spc="-4" dirty="0">
                <a:cs typeface="Calibri"/>
              </a:rPr>
              <a:t>say we have a single table student in the database, </a:t>
            </a:r>
            <a:r>
              <a:rPr lang="en-US" spc="-4" dirty="0">
                <a:cs typeface="Calibri"/>
              </a:rPr>
              <a:t>Today the </a:t>
            </a:r>
            <a:r>
              <a:rPr lang="en-US" spc="-4" dirty="0">
                <a:cs typeface="Calibri"/>
              </a:rPr>
              <a:t>table has 100 records, so today the instance of the </a:t>
            </a:r>
            <a:r>
              <a:rPr lang="en-US" spc="-4" dirty="0">
                <a:cs typeface="Calibri"/>
              </a:rPr>
              <a:t>database </a:t>
            </a:r>
            <a:r>
              <a:rPr lang="en-US" spc="-4" dirty="0">
                <a:cs typeface="Calibri"/>
              </a:rPr>
              <a:t>has 100 records. </a:t>
            </a:r>
            <a:endParaRPr lang="en-US" spc="-4" dirty="0">
              <a:cs typeface="Calibri"/>
            </a:endParaRPr>
          </a:p>
          <a:p>
            <a:pPr marL="600075" lvl="1" indent="-257175" algn="just">
              <a:lnSpc>
                <a:spcPct val="114000"/>
              </a:lnSpc>
              <a:buClr>
                <a:schemeClr val="tx2"/>
              </a:buClr>
              <a:buFont typeface="Arial" panose="020B0604020202020204" pitchFamily="34" charset="0"/>
              <a:buChar char="•"/>
            </a:pPr>
            <a:r>
              <a:rPr lang="en-US" spc="-4" dirty="0">
                <a:cs typeface="Calibri"/>
              </a:rPr>
              <a:t>Let’s </a:t>
            </a:r>
            <a:r>
              <a:rPr lang="en-US" spc="-4" dirty="0">
                <a:cs typeface="Calibri"/>
              </a:rPr>
              <a:t>say we are going to add </a:t>
            </a:r>
            <a:r>
              <a:rPr lang="en-US" spc="-4" dirty="0">
                <a:cs typeface="Calibri"/>
              </a:rPr>
              <a:t>another </a:t>
            </a:r>
            <a:r>
              <a:rPr lang="en-US" spc="-4" dirty="0">
                <a:cs typeface="Calibri"/>
              </a:rPr>
              <a:t>100 records in this table by tomorrow so the instance </a:t>
            </a:r>
            <a:r>
              <a:rPr lang="en-US" spc="-4" dirty="0">
                <a:cs typeface="Calibri"/>
              </a:rPr>
              <a:t>of the database </a:t>
            </a:r>
            <a:r>
              <a:rPr lang="en-US" spc="-4" dirty="0">
                <a:cs typeface="Calibri"/>
              </a:rPr>
              <a:t>tomorrow will have 200 records in </a:t>
            </a:r>
            <a:r>
              <a:rPr lang="en-US" spc="-4" dirty="0">
                <a:cs typeface="Calibri"/>
              </a:rPr>
              <a:t>a table</a:t>
            </a:r>
            <a:r>
              <a:rPr lang="en-US" spc="-4" dirty="0">
                <a:cs typeface="Calibri"/>
              </a:rPr>
              <a:t>.</a:t>
            </a:r>
            <a:endParaRPr lang="en-US" spc="-4" dirty="0">
              <a:cs typeface="Calibri"/>
            </a:endParaRPr>
          </a:p>
        </p:txBody>
      </p:sp>
    </p:spTree>
    <p:extLst>
      <p:ext uri="{BB962C8B-B14F-4D97-AF65-F5344CB8AC3E}">
        <p14:creationId xmlns:p14="http://schemas.microsoft.com/office/powerpoint/2010/main" val="12087255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4" dirty="0">
                <a:cs typeface="Calibri"/>
              </a:rPr>
              <a:t>Schema Architecture</a:t>
            </a:r>
            <a:endParaRPr lang="en-US" dirty="0"/>
          </a:p>
        </p:txBody>
      </p:sp>
      <p:sp>
        <p:nvSpPr>
          <p:cNvPr id="5" name="Rectangle 4"/>
          <p:cNvSpPr/>
          <p:nvPr/>
        </p:nvSpPr>
        <p:spPr>
          <a:xfrm>
            <a:off x="1257300" y="1197405"/>
            <a:ext cx="6629400" cy="2618666"/>
          </a:xfrm>
          <a:prstGeom prst="rect">
            <a:avLst/>
          </a:prstGeom>
        </p:spPr>
        <p:txBody>
          <a:bodyPr wrap="square">
            <a:spAutoFit/>
          </a:bodyPr>
          <a:lstStyle/>
          <a:p>
            <a:pPr marL="257175" indent="-257175">
              <a:lnSpc>
                <a:spcPct val="114000"/>
              </a:lnSpc>
              <a:buClr>
                <a:schemeClr val="tx2"/>
              </a:buClr>
              <a:buFont typeface="Wingdings" panose="05000000000000000000" pitchFamily="2" charset="2"/>
              <a:buChar char="q"/>
            </a:pPr>
            <a:r>
              <a:rPr lang="en-US" b="1" spc="-4" dirty="0">
                <a:cs typeface="Calibri"/>
              </a:rPr>
              <a:t>Schema </a:t>
            </a:r>
            <a:r>
              <a:rPr lang="en-US" b="1" spc="-4" dirty="0">
                <a:cs typeface="Calibri"/>
              </a:rPr>
              <a:t>Architecture</a:t>
            </a:r>
            <a:r>
              <a:rPr lang="en-US" b="1" spc="-4" dirty="0">
                <a:cs typeface="Calibri"/>
              </a:rPr>
              <a:t>:</a:t>
            </a:r>
            <a:endParaRPr lang="en-US" b="1" spc="-4" dirty="0">
              <a:cs typeface="Calibri"/>
            </a:endParaRPr>
          </a:p>
          <a:p>
            <a:pPr marL="600075" lvl="1" indent="-257175" algn="just">
              <a:lnSpc>
                <a:spcPct val="114000"/>
              </a:lnSpc>
              <a:buClr>
                <a:schemeClr val="tx2"/>
              </a:buClr>
              <a:buFont typeface="Wingdings" panose="05000000000000000000" pitchFamily="2" charset="2"/>
              <a:buChar char="§"/>
            </a:pPr>
            <a:r>
              <a:rPr lang="en-US" spc="-4" dirty="0">
                <a:cs typeface="Calibri"/>
              </a:rPr>
              <a:t>The three-schema model consisting conceptual level, an external level, and </a:t>
            </a:r>
            <a:r>
              <a:rPr lang="en-US" spc="-4" dirty="0">
                <a:cs typeface="Calibri"/>
              </a:rPr>
              <a:t>internal </a:t>
            </a:r>
            <a:r>
              <a:rPr lang="en-US" spc="-4" dirty="0">
                <a:cs typeface="Calibri"/>
              </a:rPr>
              <a:t>or physical level was first introduced by Charles Bachman in 1975</a:t>
            </a:r>
            <a:r>
              <a:rPr lang="en-US" spc="-4" dirty="0">
                <a:cs typeface="Calibri"/>
              </a:rPr>
              <a:t>.</a:t>
            </a:r>
          </a:p>
          <a:p>
            <a:pPr marL="600075" lvl="1" indent="-257175" algn="just">
              <a:lnSpc>
                <a:spcPct val="114000"/>
              </a:lnSpc>
              <a:buClr>
                <a:schemeClr val="tx2"/>
              </a:buClr>
              <a:buFont typeface="Wingdings" panose="05000000000000000000" pitchFamily="2" charset="2"/>
              <a:buChar char="§"/>
            </a:pPr>
            <a:r>
              <a:rPr lang="en-US" spc="-4" dirty="0">
                <a:cs typeface="Calibri"/>
              </a:rPr>
              <a:t>The motive of studying </a:t>
            </a:r>
            <a:r>
              <a:rPr lang="en-US" spc="-4" dirty="0">
                <a:cs typeface="Calibri"/>
              </a:rPr>
              <a:t>database </a:t>
            </a:r>
            <a:r>
              <a:rPr lang="en-US" spc="-4" dirty="0">
                <a:cs typeface="Calibri"/>
              </a:rPr>
              <a:t>architecture is to provide an abstract view</a:t>
            </a:r>
            <a:r>
              <a:rPr lang="en-US" spc="-4" dirty="0">
                <a:cs typeface="Calibri"/>
              </a:rPr>
              <a:t>.</a:t>
            </a:r>
          </a:p>
          <a:p>
            <a:pPr marL="600075" lvl="1" indent="-257175" algn="just">
              <a:lnSpc>
                <a:spcPct val="114000"/>
              </a:lnSpc>
              <a:buClr>
                <a:schemeClr val="tx2"/>
              </a:buClr>
              <a:buFont typeface="Wingdings" panose="05000000000000000000" pitchFamily="2" charset="2"/>
              <a:buChar char="§"/>
            </a:pPr>
            <a:r>
              <a:rPr lang="en-US" spc="-4" dirty="0">
                <a:cs typeface="Calibri"/>
              </a:rPr>
              <a:t>Abstract view means that the system hides </a:t>
            </a:r>
            <a:r>
              <a:rPr lang="en-US" spc="-4" dirty="0">
                <a:cs typeface="Calibri"/>
              </a:rPr>
              <a:t>details </a:t>
            </a:r>
            <a:r>
              <a:rPr lang="en-US" spc="-4" dirty="0">
                <a:cs typeface="Calibri"/>
              </a:rPr>
              <a:t>on how the data is stored &amp; </a:t>
            </a:r>
            <a:r>
              <a:rPr lang="en-US" spc="-4" dirty="0">
                <a:cs typeface="Calibri"/>
              </a:rPr>
              <a:t>and maintained </a:t>
            </a:r>
            <a:r>
              <a:rPr lang="en-US" spc="-4" dirty="0">
                <a:cs typeface="Calibri"/>
              </a:rPr>
              <a:t>in data base</a:t>
            </a:r>
            <a:r>
              <a:rPr lang="en-US" spc="-4" dirty="0">
                <a:cs typeface="Calibri"/>
              </a:rPr>
              <a:t>.</a:t>
            </a:r>
          </a:p>
        </p:txBody>
      </p:sp>
    </p:spTree>
    <p:extLst>
      <p:ext uri="{BB962C8B-B14F-4D97-AF65-F5344CB8AC3E}">
        <p14:creationId xmlns:p14="http://schemas.microsoft.com/office/powerpoint/2010/main" val="1472897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4" dirty="0">
                <a:cs typeface="Calibri"/>
              </a:rPr>
              <a:t>Schema Architecture</a:t>
            </a:r>
            <a:endParaRPr lang="en-US" dirty="0"/>
          </a:p>
        </p:txBody>
      </p:sp>
      <p:sp>
        <p:nvSpPr>
          <p:cNvPr id="5" name="Rectangle 4"/>
          <p:cNvSpPr/>
          <p:nvPr/>
        </p:nvSpPr>
        <p:spPr>
          <a:xfrm>
            <a:off x="296260" y="1197405"/>
            <a:ext cx="6629400" cy="1671291"/>
          </a:xfrm>
          <a:prstGeom prst="rect">
            <a:avLst/>
          </a:prstGeom>
        </p:spPr>
        <p:txBody>
          <a:bodyPr wrap="square">
            <a:spAutoFit/>
          </a:bodyPr>
          <a:lstStyle/>
          <a:p>
            <a:pPr marL="257175" indent="-257175">
              <a:lnSpc>
                <a:spcPct val="114000"/>
              </a:lnSpc>
              <a:buClr>
                <a:schemeClr val="tx2"/>
              </a:buClr>
              <a:buFont typeface="Wingdings" panose="05000000000000000000" pitchFamily="2" charset="2"/>
              <a:buChar char="q"/>
            </a:pPr>
            <a:r>
              <a:rPr lang="en-US" b="1" spc="-4" dirty="0">
                <a:cs typeface="Calibri"/>
              </a:rPr>
              <a:t>Schema </a:t>
            </a:r>
            <a:r>
              <a:rPr lang="en-US" b="1" spc="-4" dirty="0">
                <a:cs typeface="Calibri"/>
              </a:rPr>
              <a:t>Architecture:</a:t>
            </a:r>
          </a:p>
          <a:p>
            <a:pPr marL="600075" lvl="1" indent="-257175" algn="just">
              <a:lnSpc>
                <a:spcPct val="114000"/>
              </a:lnSpc>
              <a:buClr>
                <a:schemeClr val="tx2"/>
              </a:buClr>
              <a:buFont typeface="Wingdings" panose="05000000000000000000" pitchFamily="2" charset="2"/>
              <a:buChar char="§"/>
            </a:pPr>
            <a:r>
              <a:rPr lang="en-US" spc="-4" dirty="0">
                <a:cs typeface="Calibri"/>
              </a:rPr>
              <a:t>The abstraction can be achieved by the help of 3-levels </a:t>
            </a:r>
            <a:r>
              <a:rPr lang="en-US" spc="-4" dirty="0">
                <a:cs typeface="Calibri"/>
              </a:rPr>
              <a:t>&gt;</a:t>
            </a:r>
          </a:p>
          <a:p>
            <a:pPr marL="1028700" lvl="2" indent="-342900" algn="just">
              <a:lnSpc>
                <a:spcPct val="114000"/>
              </a:lnSpc>
              <a:buClr>
                <a:schemeClr val="tx2"/>
              </a:buClr>
              <a:buFont typeface="+mj-lt"/>
              <a:buAutoNum type="alphaLcParenR"/>
            </a:pPr>
            <a:r>
              <a:rPr lang="en-US" spc="-4" dirty="0">
                <a:cs typeface="Calibri"/>
              </a:rPr>
              <a:t>Internal (Physical) Level</a:t>
            </a:r>
          </a:p>
          <a:p>
            <a:pPr marL="1028700" lvl="2" indent="-342900" algn="just">
              <a:lnSpc>
                <a:spcPct val="114000"/>
              </a:lnSpc>
              <a:buClr>
                <a:schemeClr val="tx2"/>
              </a:buClr>
              <a:buFont typeface="+mj-lt"/>
              <a:buAutoNum type="alphaLcParenR"/>
            </a:pPr>
            <a:r>
              <a:rPr lang="en-US" spc="-4" dirty="0">
                <a:cs typeface="Calibri"/>
              </a:rPr>
              <a:t>Conceptual (Logical) Level</a:t>
            </a:r>
          </a:p>
          <a:p>
            <a:pPr marL="1028700" lvl="2" indent="-342900" algn="just">
              <a:lnSpc>
                <a:spcPct val="114000"/>
              </a:lnSpc>
              <a:buClr>
                <a:schemeClr val="tx2"/>
              </a:buClr>
              <a:buFont typeface="+mj-lt"/>
              <a:buAutoNum type="alphaLcParenR"/>
            </a:pPr>
            <a:r>
              <a:rPr lang="en-US" spc="-4" dirty="0">
                <a:cs typeface="Calibri"/>
              </a:rPr>
              <a:t>External (View) </a:t>
            </a:r>
            <a:r>
              <a:rPr lang="en-US" spc="-4" dirty="0">
                <a:cs typeface="Calibri"/>
              </a:rPr>
              <a:t>L</a:t>
            </a:r>
            <a:r>
              <a:rPr lang="en-US" spc="-4" dirty="0">
                <a:cs typeface="Calibri"/>
              </a:rPr>
              <a:t>evel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3885" y="2450227"/>
            <a:ext cx="4457700" cy="2396728"/>
          </a:xfrm>
          <a:prstGeom prst="rect">
            <a:avLst/>
          </a:prstGeom>
        </p:spPr>
      </p:pic>
    </p:spTree>
    <p:extLst>
      <p:ext uri="{BB962C8B-B14F-4D97-AF65-F5344CB8AC3E}">
        <p14:creationId xmlns:p14="http://schemas.microsoft.com/office/powerpoint/2010/main" val="41451142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9B87D8-DC36-41FC-94F1-19830CB14D79}"/>
              </a:ext>
            </a:extLst>
          </p:cNvPr>
          <p:cNvSpPr>
            <a:spLocks noGrp="1"/>
          </p:cNvSpPr>
          <p:nvPr>
            <p:ph type="title"/>
          </p:nvPr>
        </p:nvSpPr>
        <p:spPr/>
        <p:txBody>
          <a:bodyPr>
            <a:normAutofit fontScale="90000"/>
          </a:bodyPr>
          <a:lstStyle/>
          <a:p>
            <a:r>
              <a:rPr lang="en-US" dirty="0"/>
              <a:t>Three schema architecture</a:t>
            </a:r>
            <a:br>
              <a:rPr lang="en-US" dirty="0"/>
            </a:br>
            <a:endParaRPr lang="en-IN" dirty="0"/>
          </a:p>
        </p:txBody>
      </p:sp>
      <p:pic>
        <p:nvPicPr>
          <p:cNvPr id="1026" name="Picture 2" descr="Three Schema Architecture of DBMS - Tutorial And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6015" y="1197405"/>
            <a:ext cx="4733855" cy="3766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76112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9B87D8-DC36-41FC-94F1-19830CB14D79}"/>
              </a:ext>
            </a:extLst>
          </p:cNvPr>
          <p:cNvSpPr>
            <a:spLocks noGrp="1"/>
          </p:cNvSpPr>
          <p:nvPr>
            <p:ph type="title"/>
          </p:nvPr>
        </p:nvSpPr>
        <p:spPr/>
        <p:txBody>
          <a:bodyPr>
            <a:normAutofit fontScale="90000"/>
          </a:bodyPr>
          <a:lstStyle/>
          <a:p>
            <a:r>
              <a:rPr lang="en-US" dirty="0"/>
              <a:t>Three schema architecture</a:t>
            </a:r>
            <a:br>
              <a:rPr lang="en-US" dirty="0"/>
            </a:br>
            <a:endParaRPr lang="en-IN" dirty="0"/>
          </a:p>
        </p:txBody>
      </p:sp>
      <p:sp>
        <p:nvSpPr>
          <p:cNvPr id="10" name="Content Placeholder 9">
            <a:extLst>
              <a:ext uri="{FF2B5EF4-FFF2-40B4-BE49-F238E27FC236}">
                <a16:creationId xmlns:a16="http://schemas.microsoft.com/office/drawing/2014/main" xmlns="" id="{CA40F7C9-95E1-4D08-B69F-E03DAFFC194F}"/>
              </a:ext>
            </a:extLst>
          </p:cNvPr>
          <p:cNvSpPr>
            <a:spLocks noGrp="1"/>
          </p:cNvSpPr>
          <p:nvPr>
            <p:ph idx="1"/>
          </p:nvPr>
        </p:nvSpPr>
        <p:spPr/>
        <p:txBody>
          <a:bodyPr>
            <a:normAutofit fontScale="55000" lnSpcReduction="20000"/>
          </a:bodyPr>
          <a:lstStyle/>
          <a:p>
            <a:pPr marL="0" indent="0" algn="just">
              <a:buNone/>
            </a:pPr>
            <a:r>
              <a:rPr lang="en-US" b="1" i="0" dirty="0">
                <a:solidFill>
                  <a:srgbClr val="444542"/>
                </a:solidFill>
                <a:effectLst/>
                <a:latin typeface="Times New Roman" panose="02020603050405020304" pitchFamily="18" charset="0"/>
                <a:cs typeface="Times New Roman" panose="02020603050405020304" pitchFamily="18" charset="0"/>
              </a:rPr>
              <a:t>External level</a:t>
            </a:r>
          </a:p>
          <a:p>
            <a:pPr algn="just"/>
            <a:r>
              <a:rPr lang="en-US" b="0" i="0" dirty="0">
                <a:solidFill>
                  <a:srgbClr val="222426"/>
                </a:solidFill>
                <a:effectLst/>
                <a:latin typeface="Times New Roman" panose="02020603050405020304" pitchFamily="18" charset="0"/>
                <a:cs typeface="Times New Roman" panose="02020603050405020304" pitchFamily="18" charset="0"/>
              </a:rPr>
              <a:t>It is also called </a:t>
            </a:r>
            <a:r>
              <a:rPr lang="en-US" b="1" i="0" dirty="0">
                <a:solidFill>
                  <a:srgbClr val="222426"/>
                </a:solidFill>
                <a:effectLst/>
                <a:latin typeface="Times New Roman" panose="02020603050405020304" pitchFamily="18" charset="0"/>
                <a:cs typeface="Times New Roman" panose="02020603050405020304" pitchFamily="18" charset="0"/>
              </a:rPr>
              <a:t>view level</a:t>
            </a:r>
            <a:r>
              <a:rPr lang="en-US" b="0" i="0" dirty="0">
                <a:solidFill>
                  <a:srgbClr val="222426"/>
                </a:solidFill>
                <a:effectLst/>
                <a:latin typeface="Times New Roman" panose="02020603050405020304" pitchFamily="18" charset="0"/>
                <a:cs typeface="Times New Roman" panose="02020603050405020304" pitchFamily="18" charset="0"/>
              </a:rPr>
              <a:t>. The reason this level is called “view” is because several users can view their desired data from this level which is internally fetched from database with the help of conceptual and internal level mapping.</a:t>
            </a:r>
          </a:p>
          <a:p>
            <a:pPr marL="0" indent="0" algn="just">
              <a:buNone/>
            </a:pPr>
            <a:endParaRPr lang="en-US" b="1" i="0" dirty="0">
              <a:solidFill>
                <a:srgbClr val="222426"/>
              </a:solidFill>
              <a:effectLst/>
              <a:latin typeface="Times New Roman" panose="02020603050405020304" pitchFamily="18" charset="0"/>
              <a:cs typeface="Times New Roman" panose="02020603050405020304" pitchFamily="18" charset="0"/>
            </a:endParaRPr>
          </a:p>
          <a:p>
            <a:pPr marL="0" indent="0" algn="just">
              <a:buNone/>
            </a:pPr>
            <a:r>
              <a:rPr lang="en-US" b="1" i="0" dirty="0">
                <a:solidFill>
                  <a:srgbClr val="222426"/>
                </a:solidFill>
                <a:effectLst/>
                <a:latin typeface="Times New Roman" panose="02020603050405020304" pitchFamily="18" charset="0"/>
                <a:cs typeface="Times New Roman" panose="02020603050405020304" pitchFamily="18" charset="0"/>
              </a:rPr>
              <a:t>Conceptual level</a:t>
            </a:r>
          </a:p>
          <a:p>
            <a:pPr algn="just"/>
            <a:r>
              <a:rPr lang="en-US" b="0" i="0" dirty="0">
                <a:solidFill>
                  <a:srgbClr val="222426"/>
                </a:solidFill>
                <a:effectLst/>
                <a:latin typeface="Times New Roman" panose="02020603050405020304" pitchFamily="18" charset="0"/>
                <a:cs typeface="Times New Roman" panose="02020603050405020304" pitchFamily="18" charset="0"/>
              </a:rPr>
              <a:t>It is also called logical level. The whole design of the database such as relationship among data, schema of data etc. are described in this level. Database constraints and security are also implemented in this level of architecture. This level is maintained by DBA or the designer.</a:t>
            </a:r>
          </a:p>
          <a:p>
            <a:pPr marL="0" indent="0" algn="just">
              <a:buNone/>
            </a:pPr>
            <a:endParaRPr lang="en-US" b="1" i="0" dirty="0">
              <a:solidFill>
                <a:srgbClr val="222426"/>
              </a:solidFill>
              <a:effectLst/>
              <a:latin typeface="Times New Roman" panose="02020603050405020304" pitchFamily="18" charset="0"/>
              <a:cs typeface="Times New Roman" panose="02020603050405020304" pitchFamily="18" charset="0"/>
            </a:endParaRPr>
          </a:p>
          <a:p>
            <a:pPr marL="0" indent="0" algn="just">
              <a:buNone/>
            </a:pPr>
            <a:r>
              <a:rPr lang="en-US" b="1" i="0" dirty="0">
                <a:solidFill>
                  <a:srgbClr val="222426"/>
                </a:solidFill>
                <a:effectLst/>
                <a:latin typeface="Times New Roman" panose="02020603050405020304" pitchFamily="18" charset="0"/>
                <a:cs typeface="Times New Roman" panose="02020603050405020304" pitchFamily="18" charset="0"/>
              </a:rPr>
              <a:t>Internal level</a:t>
            </a:r>
          </a:p>
          <a:p>
            <a:pPr algn="just"/>
            <a:r>
              <a:rPr lang="en-US" b="0" i="0" dirty="0">
                <a:solidFill>
                  <a:srgbClr val="222426"/>
                </a:solidFill>
                <a:effectLst/>
                <a:latin typeface="Times New Roman" panose="02020603050405020304" pitchFamily="18" charset="0"/>
                <a:cs typeface="Times New Roman" panose="02020603050405020304" pitchFamily="18" charset="0"/>
              </a:rPr>
              <a:t>This level is also known as physical level. This level describes how the data is actually stored in the storage devices. This level is also responsible for allocating space to the data. This is the lowest level of the architecture.</a:t>
            </a:r>
          </a:p>
          <a:p>
            <a:endParaRPr lang="en-IN" dirty="0"/>
          </a:p>
        </p:txBody>
      </p:sp>
    </p:spTree>
    <p:extLst>
      <p:ext uri="{BB962C8B-B14F-4D97-AF65-F5344CB8AC3E}">
        <p14:creationId xmlns:p14="http://schemas.microsoft.com/office/powerpoint/2010/main" val="32992991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4" dirty="0">
                <a:cs typeface="Calibri"/>
              </a:rPr>
              <a:t>Internal (Physical) Level</a:t>
            </a:r>
            <a:endParaRPr lang="en-US" dirty="0"/>
          </a:p>
        </p:txBody>
      </p:sp>
      <p:sp>
        <p:nvSpPr>
          <p:cNvPr id="5" name="Rectangle 4"/>
          <p:cNvSpPr/>
          <p:nvPr/>
        </p:nvSpPr>
        <p:spPr>
          <a:xfrm>
            <a:off x="143555" y="1197405"/>
            <a:ext cx="6629400" cy="2618666"/>
          </a:xfrm>
          <a:prstGeom prst="rect">
            <a:avLst/>
          </a:prstGeom>
        </p:spPr>
        <p:txBody>
          <a:bodyPr wrap="square">
            <a:spAutoFit/>
          </a:bodyPr>
          <a:lstStyle/>
          <a:p>
            <a:pPr marL="685800" lvl="1" indent="-342900" algn="just">
              <a:lnSpc>
                <a:spcPct val="114000"/>
              </a:lnSpc>
              <a:buClr>
                <a:schemeClr val="tx2"/>
              </a:buClr>
              <a:buFont typeface="+mj-lt"/>
              <a:buAutoNum type="alphaLcParenR"/>
            </a:pPr>
            <a:r>
              <a:rPr lang="en-US" b="1" spc="-4" dirty="0">
                <a:cs typeface="Calibri"/>
              </a:rPr>
              <a:t>Internal (Physical) Level:</a:t>
            </a:r>
          </a:p>
          <a:p>
            <a:pPr marL="942975" lvl="2" indent="-257175" algn="just">
              <a:lnSpc>
                <a:spcPct val="114000"/>
              </a:lnSpc>
              <a:buClr>
                <a:schemeClr val="tx2"/>
              </a:buClr>
              <a:buFont typeface="Arial" panose="020B0604020202020204" pitchFamily="34" charset="0"/>
              <a:buChar char="•"/>
            </a:pPr>
            <a:r>
              <a:rPr lang="en-US" spc="-4" dirty="0">
                <a:cs typeface="Calibri"/>
              </a:rPr>
              <a:t>The internal level has an internal schema </a:t>
            </a:r>
            <a:r>
              <a:rPr lang="en-US" spc="-4" dirty="0">
                <a:cs typeface="Calibri"/>
              </a:rPr>
              <a:t>that </a:t>
            </a:r>
            <a:r>
              <a:rPr lang="en-US" spc="-4" dirty="0">
                <a:cs typeface="Calibri"/>
              </a:rPr>
              <a:t>describes the physical storage structure of the database</a:t>
            </a:r>
            <a:r>
              <a:rPr lang="en-US" spc="-4" dirty="0">
                <a:cs typeface="Calibri"/>
              </a:rPr>
              <a:t>.</a:t>
            </a:r>
          </a:p>
          <a:p>
            <a:pPr marL="942975" lvl="2" indent="-257175" algn="just">
              <a:lnSpc>
                <a:spcPct val="114000"/>
              </a:lnSpc>
              <a:buClr>
                <a:schemeClr val="tx2"/>
              </a:buClr>
              <a:buFont typeface="Arial" panose="020B0604020202020204" pitchFamily="34" charset="0"/>
              <a:buChar char="•"/>
            </a:pPr>
            <a:r>
              <a:rPr lang="en-US" spc="-4" dirty="0">
                <a:cs typeface="Calibri"/>
              </a:rPr>
              <a:t>The internal schema is also known as a physical schema</a:t>
            </a:r>
            <a:r>
              <a:rPr lang="en-US" spc="-4" dirty="0">
                <a:cs typeface="Calibri"/>
              </a:rPr>
              <a:t>.</a:t>
            </a:r>
          </a:p>
          <a:p>
            <a:pPr marL="942975" lvl="2" indent="-257175" algn="just">
              <a:lnSpc>
                <a:spcPct val="114000"/>
              </a:lnSpc>
              <a:buClr>
                <a:schemeClr val="tx2"/>
              </a:buClr>
              <a:buFont typeface="Arial" panose="020B0604020202020204" pitchFamily="34" charset="0"/>
              <a:buChar char="•"/>
            </a:pPr>
            <a:r>
              <a:rPr lang="en-US" spc="-4" dirty="0">
                <a:cs typeface="Calibri"/>
              </a:rPr>
              <a:t>It </a:t>
            </a:r>
            <a:r>
              <a:rPr lang="en-US" spc="-4" dirty="0">
                <a:cs typeface="Calibri"/>
              </a:rPr>
              <a:t>gives complete details of data storage access paths, various record types, physical sequence of records etc.</a:t>
            </a:r>
          </a:p>
          <a:p>
            <a:pPr marL="942975" lvl="2" indent="-257175" algn="just">
              <a:lnSpc>
                <a:spcPct val="114000"/>
              </a:lnSpc>
              <a:buClr>
                <a:schemeClr val="tx2"/>
              </a:buClr>
              <a:buFont typeface="Arial" panose="020B0604020202020204" pitchFamily="34" charset="0"/>
              <a:buChar char="•"/>
            </a:pPr>
            <a:r>
              <a:rPr lang="en-US" spc="-4" dirty="0">
                <a:cs typeface="Calibri"/>
              </a:rPr>
              <a:t>This is the low-level representation of the entire database in detail</a:t>
            </a:r>
            <a:r>
              <a:rPr lang="en-US" spc="-4" dirty="0">
                <a:cs typeface="Calibri"/>
              </a:rPr>
              <a:t>.</a:t>
            </a:r>
            <a:endParaRPr lang="en-US" spc="-4" dirty="0">
              <a:cs typeface="Calibri"/>
            </a:endParaRPr>
          </a:p>
        </p:txBody>
      </p:sp>
      <p:pic>
        <p:nvPicPr>
          <p:cNvPr id="6" name="Picture 5"/>
          <p:cNvPicPr>
            <a:picLocks noChangeAspect="1"/>
          </p:cNvPicPr>
          <p:nvPr/>
        </p:nvPicPr>
        <p:blipFill>
          <a:blip r:embed="rId2"/>
          <a:stretch>
            <a:fillRect/>
          </a:stretch>
        </p:blipFill>
        <p:spPr>
          <a:xfrm>
            <a:off x="5946345" y="3487980"/>
            <a:ext cx="2386013" cy="1400175"/>
          </a:xfrm>
          <a:prstGeom prst="rect">
            <a:avLst/>
          </a:prstGeom>
        </p:spPr>
      </p:pic>
    </p:spTree>
    <p:extLst>
      <p:ext uri="{BB962C8B-B14F-4D97-AF65-F5344CB8AC3E}">
        <p14:creationId xmlns:p14="http://schemas.microsoft.com/office/powerpoint/2010/main" val="39164684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b="1" spc="-4" dirty="0" smtClean="0">
                <a:cs typeface="Calibri"/>
              </a:rPr>
              <a:t>Conceptual (Logical) Level</a:t>
            </a:r>
            <a:br>
              <a:rPr lang="en-US" b="1" spc="-4" dirty="0" smtClean="0">
                <a:cs typeface="Calibri"/>
              </a:rPr>
            </a:br>
            <a:endParaRPr lang="en-US" dirty="0"/>
          </a:p>
        </p:txBody>
      </p:sp>
      <p:sp>
        <p:nvSpPr>
          <p:cNvPr id="5" name="Rectangle 4"/>
          <p:cNvSpPr/>
          <p:nvPr/>
        </p:nvSpPr>
        <p:spPr>
          <a:xfrm>
            <a:off x="424548" y="1197405"/>
            <a:ext cx="6629400" cy="3566041"/>
          </a:xfrm>
          <a:prstGeom prst="rect">
            <a:avLst/>
          </a:prstGeom>
        </p:spPr>
        <p:txBody>
          <a:bodyPr wrap="square">
            <a:spAutoFit/>
          </a:bodyPr>
          <a:lstStyle/>
          <a:p>
            <a:pPr lvl="1" algn="just">
              <a:lnSpc>
                <a:spcPct val="114000"/>
              </a:lnSpc>
              <a:buClr>
                <a:schemeClr val="tx2"/>
              </a:buClr>
            </a:pPr>
            <a:r>
              <a:rPr lang="en-US" b="1" spc="-4" dirty="0">
                <a:cs typeface="Calibri"/>
              </a:rPr>
              <a:t>b) Conceptual </a:t>
            </a:r>
            <a:r>
              <a:rPr lang="en-US" b="1" spc="-4" dirty="0">
                <a:cs typeface="Calibri"/>
              </a:rPr>
              <a:t>(Logical) </a:t>
            </a:r>
            <a:r>
              <a:rPr lang="en-US" b="1" spc="-4" dirty="0">
                <a:cs typeface="Calibri"/>
              </a:rPr>
              <a:t>Level</a:t>
            </a:r>
            <a:endParaRPr lang="en-US" b="1" spc="-4" dirty="0">
              <a:cs typeface="Calibri"/>
            </a:endParaRPr>
          </a:p>
          <a:p>
            <a:pPr marL="942975" lvl="2" indent="-257175" algn="just">
              <a:lnSpc>
                <a:spcPct val="114000"/>
              </a:lnSpc>
              <a:buClr>
                <a:schemeClr val="tx2"/>
              </a:buClr>
              <a:buFont typeface="Arial" panose="020B0604020202020204" pitchFamily="34" charset="0"/>
              <a:buChar char="•"/>
            </a:pPr>
            <a:r>
              <a:rPr lang="en-US" spc="-4" dirty="0">
                <a:cs typeface="Calibri"/>
              </a:rPr>
              <a:t>The conceptual schema describes the design of a database at the conceptual level. </a:t>
            </a:r>
            <a:r>
              <a:rPr lang="en-US" spc="-4" dirty="0">
                <a:cs typeface="Calibri"/>
              </a:rPr>
              <a:t>The conceptual </a:t>
            </a:r>
            <a:r>
              <a:rPr lang="en-US" spc="-4" dirty="0">
                <a:cs typeface="Calibri"/>
              </a:rPr>
              <a:t>level is also known as </a:t>
            </a:r>
            <a:r>
              <a:rPr lang="en-US" spc="-4" dirty="0">
                <a:cs typeface="Calibri"/>
              </a:rPr>
              <a:t>the logical </a:t>
            </a:r>
            <a:r>
              <a:rPr lang="en-US" spc="-4" dirty="0">
                <a:cs typeface="Calibri"/>
              </a:rPr>
              <a:t>level</a:t>
            </a:r>
            <a:r>
              <a:rPr lang="en-US" spc="-4" dirty="0">
                <a:cs typeface="Calibri"/>
              </a:rPr>
              <a:t>.</a:t>
            </a:r>
          </a:p>
          <a:p>
            <a:pPr marL="942975" lvl="2" indent="-257175" algn="just">
              <a:lnSpc>
                <a:spcPct val="114000"/>
              </a:lnSpc>
              <a:buClr>
                <a:schemeClr val="tx2"/>
              </a:buClr>
              <a:buFont typeface="Arial" panose="020B0604020202020204" pitchFamily="34" charset="0"/>
              <a:buChar char="•"/>
            </a:pPr>
            <a:r>
              <a:rPr lang="en-US" spc="-4" dirty="0">
                <a:cs typeface="Calibri"/>
              </a:rPr>
              <a:t>The conceptual schema describes the structure of the whole database</a:t>
            </a:r>
            <a:r>
              <a:rPr lang="en-US" spc="-4" dirty="0">
                <a:cs typeface="Calibri"/>
              </a:rPr>
              <a:t>.</a:t>
            </a:r>
          </a:p>
          <a:p>
            <a:pPr marL="942975" lvl="2" indent="-257175" algn="just">
              <a:lnSpc>
                <a:spcPct val="114000"/>
              </a:lnSpc>
              <a:buClr>
                <a:schemeClr val="tx2"/>
              </a:buClr>
              <a:buFont typeface="Arial" panose="020B0604020202020204" pitchFamily="34" charset="0"/>
              <a:buChar char="•"/>
            </a:pPr>
            <a:r>
              <a:rPr lang="en-US" spc="-4" dirty="0">
                <a:cs typeface="Calibri"/>
              </a:rPr>
              <a:t>The conceptual level describes what data are to be stored in the database and also describes what relationship exists among those data</a:t>
            </a:r>
            <a:r>
              <a:rPr lang="en-US" spc="-4" dirty="0">
                <a:cs typeface="Calibri"/>
              </a:rPr>
              <a:t>.</a:t>
            </a:r>
          </a:p>
          <a:p>
            <a:pPr marL="942975" lvl="2" indent="-257175" algn="just">
              <a:lnSpc>
                <a:spcPct val="114000"/>
              </a:lnSpc>
              <a:buClr>
                <a:schemeClr val="tx2"/>
              </a:buClr>
              <a:buFont typeface="Arial" panose="020B0604020202020204" pitchFamily="34" charset="0"/>
              <a:buChar char="•"/>
            </a:pPr>
            <a:r>
              <a:rPr lang="en-US" spc="-4" dirty="0">
                <a:cs typeface="Calibri"/>
              </a:rPr>
              <a:t>In the conceptual level, internal details such as an implementation of the data structure are hidden.</a:t>
            </a:r>
            <a:endParaRPr lang="en-US" spc="-4" dirty="0">
              <a:cs typeface="Calibri"/>
            </a:endParaRPr>
          </a:p>
        </p:txBody>
      </p:sp>
    </p:spTree>
    <p:extLst>
      <p:ext uri="{BB962C8B-B14F-4D97-AF65-F5344CB8AC3E}">
        <p14:creationId xmlns:p14="http://schemas.microsoft.com/office/powerpoint/2010/main" val="22505433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b="1" spc="-4" dirty="0" smtClean="0">
                <a:cs typeface="Calibri"/>
              </a:rPr>
              <a:t>Conceptual (Logical) Level</a:t>
            </a:r>
            <a:br>
              <a:rPr lang="en-US" b="1" spc="-4" dirty="0" smtClean="0">
                <a:cs typeface="Calibri"/>
              </a:rPr>
            </a:br>
            <a:endParaRPr lang="en-US" dirty="0"/>
          </a:p>
        </p:txBody>
      </p:sp>
      <p:sp>
        <p:nvSpPr>
          <p:cNvPr id="5" name="Rectangle 4"/>
          <p:cNvSpPr/>
          <p:nvPr/>
        </p:nvSpPr>
        <p:spPr>
          <a:xfrm>
            <a:off x="754375" y="1358762"/>
            <a:ext cx="6629400" cy="1039708"/>
          </a:xfrm>
          <a:prstGeom prst="rect">
            <a:avLst/>
          </a:prstGeom>
        </p:spPr>
        <p:txBody>
          <a:bodyPr wrap="square">
            <a:spAutoFit/>
          </a:bodyPr>
          <a:lstStyle/>
          <a:p>
            <a:pPr lvl="1" algn="just">
              <a:lnSpc>
                <a:spcPct val="114000"/>
              </a:lnSpc>
              <a:buClr>
                <a:schemeClr val="tx2"/>
              </a:buClr>
            </a:pPr>
            <a:r>
              <a:rPr lang="en-US" b="1" spc="-4" dirty="0">
                <a:solidFill>
                  <a:schemeClr val="accent1"/>
                </a:solidFill>
                <a:cs typeface="Calibri"/>
              </a:rPr>
              <a:t>b) </a:t>
            </a:r>
            <a:r>
              <a:rPr lang="en-US" b="1" spc="-4" dirty="0">
                <a:cs typeface="Calibri"/>
              </a:rPr>
              <a:t>Conceptual </a:t>
            </a:r>
            <a:r>
              <a:rPr lang="en-US" b="1" spc="-4" dirty="0">
                <a:cs typeface="Calibri"/>
              </a:rPr>
              <a:t>(Logical) </a:t>
            </a:r>
            <a:r>
              <a:rPr lang="en-US" b="1" spc="-4" dirty="0">
                <a:cs typeface="Calibri"/>
              </a:rPr>
              <a:t>Level</a:t>
            </a:r>
            <a:endParaRPr lang="en-US" b="1" spc="-4" dirty="0">
              <a:cs typeface="Calibri"/>
            </a:endParaRPr>
          </a:p>
          <a:p>
            <a:pPr marL="942975" lvl="2" indent="-257175" algn="just">
              <a:lnSpc>
                <a:spcPct val="114000"/>
              </a:lnSpc>
              <a:buClr>
                <a:schemeClr val="tx2"/>
              </a:buClr>
              <a:buFont typeface="Arial" panose="020B0604020202020204" pitchFamily="34" charset="0"/>
              <a:buChar char="•"/>
            </a:pPr>
            <a:r>
              <a:rPr lang="en-US" spc="-4" dirty="0">
                <a:cs typeface="Calibri"/>
              </a:rPr>
              <a:t>Programmers and database administrators work at </a:t>
            </a:r>
            <a:r>
              <a:rPr lang="en-US" spc="-4" dirty="0">
                <a:cs typeface="Calibri"/>
              </a:rPr>
              <a:t>this level.</a:t>
            </a:r>
          </a:p>
        </p:txBody>
      </p:sp>
      <p:pic>
        <p:nvPicPr>
          <p:cNvPr id="4" name="Picture 3"/>
          <p:cNvPicPr>
            <a:picLocks noChangeAspect="1"/>
          </p:cNvPicPr>
          <p:nvPr/>
        </p:nvPicPr>
        <p:blipFill>
          <a:blip r:embed="rId2"/>
          <a:stretch>
            <a:fillRect/>
          </a:stretch>
        </p:blipFill>
        <p:spPr>
          <a:xfrm>
            <a:off x="4374485" y="2419045"/>
            <a:ext cx="3512215" cy="2311554"/>
          </a:xfrm>
          <a:prstGeom prst="rect">
            <a:avLst/>
          </a:prstGeom>
        </p:spPr>
      </p:pic>
    </p:spTree>
    <p:extLst>
      <p:ext uri="{BB962C8B-B14F-4D97-AF65-F5344CB8AC3E}">
        <p14:creationId xmlns:p14="http://schemas.microsoft.com/office/powerpoint/2010/main" val="8058321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b="1" spc="-4" dirty="0" smtClean="0">
                <a:cs typeface="Calibri"/>
              </a:rPr>
              <a:t>External (View) Level</a:t>
            </a:r>
            <a:br>
              <a:rPr lang="en-US" b="1" spc="-4" dirty="0" smtClean="0">
                <a:cs typeface="Calibri"/>
              </a:rPr>
            </a:br>
            <a:endParaRPr lang="en-US" dirty="0"/>
          </a:p>
        </p:txBody>
      </p:sp>
      <p:sp>
        <p:nvSpPr>
          <p:cNvPr id="5" name="Rectangle 4"/>
          <p:cNvSpPr/>
          <p:nvPr/>
        </p:nvSpPr>
        <p:spPr>
          <a:xfrm>
            <a:off x="754375" y="1063229"/>
            <a:ext cx="6629400" cy="3250249"/>
          </a:xfrm>
          <a:prstGeom prst="rect">
            <a:avLst/>
          </a:prstGeom>
        </p:spPr>
        <p:txBody>
          <a:bodyPr wrap="square">
            <a:spAutoFit/>
          </a:bodyPr>
          <a:lstStyle/>
          <a:p>
            <a:pPr lvl="1" algn="just">
              <a:lnSpc>
                <a:spcPct val="114000"/>
              </a:lnSpc>
              <a:buClr>
                <a:schemeClr val="tx2"/>
              </a:buClr>
            </a:pPr>
            <a:r>
              <a:rPr lang="en-US" b="1" spc="-4" dirty="0">
                <a:solidFill>
                  <a:schemeClr val="accent1"/>
                </a:solidFill>
                <a:cs typeface="Calibri"/>
              </a:rPr>
              <a:t>c</a:t>
            </a:r>
            <a:r>
              <a:rPr lang="en-US" b="1" spc="-4" dirty="0">
                <a:solidFill>
                  <a:schemeClr val="accent1"/>
                </a:solidFill>
                <a:cs typeface="Calibri"/>
              </a:rPr>
              <a:t>) </a:t>
            </a:r>
            <a:r>
              <a:rPr lang="en-US" b="1" spc="-4" dirty="0">
                <a:cs typeface="Calibri"/>
              </a:rPr>
              <a:t>External (View) Level</a:t>
            </a:r>
          </a:p>
          <a:p>
            <a:pPr marL="942975" lvl="2" indent="-257175" algn="just">
              <a:lnSpc>
                <a:spcPct val="114000"/>
              </a:lnSpc>
              <a:buClr>
                <a:schemeClr val="tx2"/>
              </a:buClr>
              <a:buFont typeface="Arial" panose="020B0604020202020204" pitchFamily="34" charset="0"/>
              <a:buChar char="•"/>
            </a:pPr>
            <a:r>
              <a:rPr lang="en-US" spc="-4" dirty="0">
                <a:cs typeface="Calibri"/>
              </a:rPr>
              <a:t>The external level is concerned with individual users.</a:t>
            </a:r>
          </a:p>
          <a:p>
            <a:pPr marL="942975" lvl="2" indent="-257175" algn="just">
              <a:lnSpc>
                <a:spcPct val="114000"/>
              </a:lnSpc>
              <a:buClr>
                <a:schemeClr val="tx2"/>
              </a:buClr>
              <a:buFont typeface="Arial" panose="020B0604020202020204" pitchFamily="34" charset="0"/>
              <a:buChar char="•"/>
            </a:pPr>
            <a:r>
              <a:rPr lang="en-US" spc="-4" dirty="0">
                <a:cs typeface="Calibri"/>
              </a:rPr>
              <a:t>At the external level, a database contains several schemas that </a:t>
            </a:r>
            <a:r>
              <a:rPr lang="en-US" spc="-4" dirty="0">
                <a:cs typeface="Calibri"/>
              </a:rPr>
              <a:t>are sometimes </a:t>
            </a:r>
            <a:r>
              <a:rPr lang="en-US" spc="-4" dirty="0">
                <a:cs typeface="Calibri"/>
              </a:rPr>
              <a:t>called </a:t>
            </a:r>
            <a:r>
              <a:rPr lang="en-US" spc="-4" dirty="0">
                <a:cs typeface="Calibri"/>
              </a:rPr>
              <a:t>subschema</a:t>
            </a:r>
            <a:r>
              <a:rPr lang="en-US" spc="-4" dirty="0">
                <a:cs typeface="Calibri"/>
              </a:rPr>
              <a:t>. The subschema is used to describe the different </a:t>
            </a:r>
            <a:r>
              <a:rPr lang="en-US" spc="-4" dirty="0">
                <a:cs typeface="Calibri"/>
              </a:rPr>
              <a:t>views </a:t>
            </a:r>
            <a:r>
              <a:rPr lang="en-US" spc="-4" dirty="0">
                <a:cs typeface="Calibri"/>
              </a:rPr>
              <a:t>of the database. </a:t>
            </a:r>
            <a:endParaRPr lang="en-US" spc="-4" dirty="0">
              <a:cs typeface="Calibri"/>
            </a:endParaRPr>
          </a:p>
          <a:p>
            <a:pPr marL="942975" lvl="2" indent="-257175" algn="just">
              <a:lnSpc>
                <a:spcPct val="114000"/>
              </a:lnSpc>
              <a:buClr>
                <a:schemeClr val="tx2"/>
              </a:buClr>
              <a:buFont typeface="Arial" panose="020B0604020202020204" pitchFamily="34" charset="0"/>
              <a:buChar char="•"/>
            </a:pPr>
            <a:r>
              <a:rPr lang="en-US" spc="-4" dirty="0">
                <a:cs typeface="Calibri"/>
              </a:rPr>
              <a:t>An external schema is also known as </a:t>
            </a:r>
            <a:r>
              <a:rPr lang="en-US" spc="-4" dirty="0">
                <a:cs typeface="Calibri"/>
              </a:rPr>
              <a:t>a view </a:t>
            </a:r>
            <a:r>
              <a:rPr lang="en-US" spc="-4" dirty="0">
                <a:cs typeface="Calibri"/>
              </a:rPr>
              <a:t>schema</a:t>
            </a:r>
            <a:r>
              <a:rPr lang="en-US" spc="-4" dirty="0">
                <a:cs typeface="Calibri"/>
              </a:rPr>
              <a:t>.</a:t>
            </a:r>
          </a:p>
          <a:p>
            <a:pPr marL="942975" lvl="2" indent="-257175" algn="just">
              <a:lnSpc>
                <a:spcPct val="114000"/>
              </a:lnSpc>
              <a:buClr>
                <a:schemeClr val="tx2"/>
              </a:buClr>
              <a:buFont typeface="Arial" panose="020B0604020202020204" pitchFamily="34" charset="0"/>
              <a:buChar char="•"/>
            </a:pPr>
            <a:r>
              <a:rPr lang="en-US" spc="-4" dirty="0">
                <a:cs typeface="Calibri"/>
              </a:rPr>
              <a:t>Each view schema describes the database part that a particular user group is interested </a:t>
            </a:r>
            <a:r>
              <a:rPr lang="en-US" spc="-4" dirty="0">
                <a:cs typeface="Calibri"/>
              </a:rPr>
              <a:t>in and </a:t>
            </a:r>
            <a:r>
              <a:rPr lang="en-US" spc="-4" dirty="0">
                <a:cs typeface="Calibri"/>
              </a:rPr>
              <a:t>hides the remaining database from that user group</a:t>
            </a:r>
            <a:r>
              <a:rPr lang="en-US" spc="-4" dirty="0">
                <a:cs typeface="Calibri"/>
              </a:rPr>
              <a:t>.</a:t>
            </a:r>
          </a:p>
          <a:p>
            <a:pPr marL="942975" lvl="2" indent="-257175" algn="just">
              <a:lnSpc>
                <a:spcPct val="114000"/>
              </a:lnSpc>
              <a:buClr>
                <a:schemeClr val="tx2"/>
              </a:buClr>
              <a:buFont typeface="Arial" panose="020B0604020202020204" pitchFamily="34" charset="0"/>
              <a:buChar char="•"/>
            </a:pPr>
            <a:endParaRPr lang="en-US" spc="-4" dirty="0">
              <a:cs typeface="Calibri"/>
            </a:endParaRPr>
          </a:p>
        </p:txBody>
      </p:sp>
      <p:pic>
        <p:nvPicPr>
          <p:cNvPr id="6" name="Picture 5"/>
          <p:cNvPicPr>
            <a:picLocks noChangeAspect="1"/>
          </p:cNvPicPr>
          <p:nvPr/>
        </p:nvPicPr>
        <p:blipFill>
          <a:blip r:embed="rId2"/>
          <a:stretch>
            <a:fillRect/>
          </a:stretch>
        </p:blipFill>
        <p:spPr>
          <a:xfrm>
            <a:off x="2128720" y="4190666"/>
            <a:ext cx="5193506" cy="679008"/>
          </a:xfrm>
          <a:prstGeom prst="rect">
            <a:avLst/>
          </a:prstGeom>
        </p:spPr>
      </p:pic>
    </p:spTree>
    <p:extLst>
      <p:ext uri="{BB962C8B-B14F-4D97-AF65-F5344CB8AC3E}">
        <p14:creationId xmlns:p14="http://schemas.microsoft.com/office/powerpoint/2010/main" val="28744717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a:t>
            </a:r>
            <a:endParaRPr lang="en-US" dirty="0"/>
          </a:p>
        </p:txBody>
      </p:sp>
      <p:sp>
        <p:nvSpPr>
          <p:cNvPr id="5" name="Rectangle 4"/>
          <p:cNvSpPr/>
          <p:nvPr/>
        </p:nvSpPr>
        <p:spPr>
          <a:xfrm>
            <a:off x="1212490" y="1502815"/>
            <a:ext cx="6629400" cy="3416320"/>
          </a:xfrm>
          <a:prstGeom prst="rect">
            <a:avLst/>
          </a:prstGeom>
        </p:spPr>
        <p:txBody>
          <a:bodyPr wrap="square">
            <a:spAutoFit/>
          </a:bodyPr>
          <a:lstStyle/>
          <a:p>
            <a:pPr marL="257175" indent="-257175">
              <a:lnSpc>
                <a:spcPct val="150000"/>
              </a:lnSpc>
              <a:buClr>
                <a:schemeClr val="tx2"/>
              </a:buClr>
              <a:buFont typeface="Wingdings" panose="05000000000000000000" pitchFamily="2" charset="2"/>
              <a:buChar char="q"/>
            </a:pPr>
            <a:r>
              <a:rPr lang="en-US" b="1" spc="-4" dirty="0">
                <a:cs typeface="Calibri"/>
              </a:rPr>
              <a:t>Different Mapping in Three Levels:</a:t>
            </a:r>
          </a:p>
          <a:p>
            <a:pPr lvl="1" algn="just">
              <a:lnSpc>
                <a:spcPct val="150000"/>
              </a:lnSpc>
              <a:buClr>
                <a:schemeClr val="tx2"/>
              </a:buClr>
            </a:pPr>
            <a:r>
              <a:rPr lang="en-US" b="1" spc="-4" dirty="0">
                <a:cs typeface="Calibri"/>
              </a:rPr>
              <a:t>1) The Conceptual / Internal Mapping:</a:t>
            </a:r>
          </a:p>
          <a:p>
            <a:pPr marL="942975" lvl="2" indent="-257175" algn="just">
              <a:lnSpc>
                <a:spcPct val="150000"/>
              </a:lnSpc>
              <a:buClr>
                <a:schemeClr val="tx2"/>
              </a:buClr>
              <a:buFont typeface="Wingdings" panose="05000000000000000000" pitchFamily="2" charset="2"/>
              <a:buChar char="§"/>
            </a:pPr>
            <a:r>
              <a:rPr lang="en-US" spc="-4" dirty="0">
                <a:cs typeface="Calibri"/>
              </a:rPr>
              <a:t>The Conceptual/ Internal Mapping lies between the conceptual level and the internal level</a:t>
            </a:r>
            <a:r>
              <a:rPr lang="en-US" spc="-4" dirty="0">
                <a:cs typeface="Calibri"/>
              </a:rPr>
              <a:t>.</a:t>
            </a:r>
          </a:p>
          <a:p>
            <a:pPr marL="942975" lvl="2" indent="-257175" algn="just">
              <a:lnSpc>
                <a:spcPct val="150000"/>
              </a:lnSpc>
              <a:buClr>
                <a:schemeClr val="tx2"/>
              </a:buClr>
              <a:buFont typeface="Wingdings" panose="05000000000000000000" pitchFamily="2" charset="2"/>
              <a:buChar char="§"/>
            </a:pPr>
            <a:r>
              <a:rPr lang="en-US" spc="-4" dirty="0">
                <a:cs typeface="Calibri"/>
              </a:rPr>
              <a:t>It specifies how the data is retrieved from physical storage and shown at the conceptual level and vice-versa.</a:t>
            </a:r>
          </a:p>
          <a:p>
            <a:pPr marL="942975" lvl="2" indent="-257175" algn="just">
              <a:lnSpc>
                <a:spcPct val="150000"/>
              </a:lnSpc>
              <a:buClr>
                <a:schemeClr val="tx2"/>
              </a:buClr>
              <a:buFont typeface="Wingdings" panose="05000000000000000000" pitchFamily="2" charset="2"/>
              <a:buChar char="§"/>
            </a:pPr>
            <a:r>
              <a:rPr lang="en-US" spc="-4" dirty="0">
                <a:cs typeface="Calibri"/>
              </a:rPr>
              <a:t>It also specifies how the conceptual record and field are represented at the internal level.</a:t>
            </a:r>
          </a:p>
        </p:txBody>
      </p:sp>
    </p:spTree>
    <p:extLst>
      <p:ext uri="{BB962C8B-B14F-4D97-AF65-F5344CB8AC3E}">
        <p14:creationId xmlns:p14="http://schemas.microsoft.com/office/powerpoint/2010/main" val="41319881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endParaRPr lang="en-IN" dirty="0"/>
          </a:p>
        </p:txBody>
      </p:sp>
      <p:sp>
        <p:nvSpPr>
          <p:cNvPr id="3" name="Content Placeholder 2"/>
          <p:cNvSpPr>
            <a:spLocks noGrp="1"/>
          </p:cNvSpPr>
          <p:nvPr>
            <p:ph idx="1"/>
          </p:nvPr>
        </p:nvSpPr>
        <p:spPr/>
        <p:txBody>
          <a:bodyPr/>
          <a:lstStyle/>
          <a:p>
            <a:r>
              <a:rPr lang="en-US" dirty="0"/>
              <a:t>What do you mean by one to many relationships?</a:t>
            </a:r>
          </a:p>
          <a:p>
            <a:pPr marL="0" indent="0">
              <a:buNone/>
            </a:pPr>
            <a:r>
              <a:rPr lang="en-US" dirty="0"/>
              <a:t>A) One class may have many teachers</a:t>
            </a:r>
          </a:p>
          <a:p>
            <a:pPr marL="0" indent="0">
              <a:buNone/>
            </a:pPr>
            <a:r>
              <a:rPr lang="en-US" dirty="0"/>
              <a:t>B) One teacher can have many classes</a:t>
            </a:r>
          </a:p>
          <a:p>
            <a:pPr marL="0" indent="0">
              <a:buNone/>
            </a:pPr>
            <a:r>
              <a:rPr lang="en-US" dirty="0"/>
              <a:t>C) Many classes may have many teachers</a:t>
            </a:r>
          </a:p>
          <a:p>
            <a:pPr marL="0" indent="0">
              <a:buNone/>
            </a:pPr>
            <a:r>
              <a:rPr lang="en-US" dirty="0"/>
              <a:t>D) Many teachers may have many classes</a:t>
            </a:r>
          </a:p>
          <a:p>
            <a:endParaRPr lang="en-IN" dirty="0"/>
          </a:p>
        </p:txBody>
      </p:sp>
      <p:sp>
        <p:nvSpPr>
          <p:cNvPr id="4" name="Rounded Rectangle 3"/>
          <p:cNvSpPr/>
          <p:nvPr/>
        </p:nvSpPr>
        <p:spPr>
          <a:xfrm>
            <a:off x="7167985" y="3487980"/>
            <a:ext cx="1221640" cy="916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B</a:t>
            </a:r>
            <a:endParaRPr lang="en-IN" sz="3600" dirty="0"/>
          </a:p>
        </p:txBody>
      </p:sp>
    </p:spTree>
    <p:extLst>
      <p:ext uri="{BB962C8B-B14F-4D97-AF65-F5344CB8AC3E}">
        <p14:creationId xmlns:p14="http://schemas.microsoft.com/office/powerpoint/2010/main" val="1544385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pc="-4" dirty="0">
                <a:cs typeface="Calibri"/>
              </a:rPr>
              <a:t>Different Mapping in Three Levels:</a:t>
            </a:r>
            <a:br>
              <a:rPr lang="en-US" b="1" spc="-4" dirty="0">
                <a:cs typeface="Calibri"/>
              </a:rPr>
            </a:br>
            <a:endParaRPr lang="en-US" dirty="0"/>
          </a:p>
        </p:txBody>
      </p:sp>
      <p:sp>
        <p:nvSpPr>
          <p:cNvPr id="5" name="Rectangle 4"/>
          <p:cNvSpPr/>
          <p:nvPr/>
        </p:nvSpPr>
        <p:spPr>
          <a:xfrm>
            <a:off x="754375" y="1354642"/>
            <a:ext cx="6629400" cy="3788858"/>
          </a:xfrm>
          <a:prstGeom prst="rect">
            <a:avLst/>
          </a:prstGeom>
        </p:spPr>
        <p:txBody>
          <a:bodyPr wrap="square">
            <a:spAutoFit/>
          </a:bodyPr>
          <a:lstStyle/>
          <a:p>
            <a:pPr lvl="1" algn="just">
              <a:lnSpc>
                <a:spcPct val="150000"/>
              </a:lnSpc>
              <a:buClr>
                <a:schemeClr val="tx2"/>
              </a:buClr>
            </a:pPr>
            <a:r>
              <a:rPr lang="en-US" b="1" spc="-4" dirty="0" smtClean="0">
                <a:cs typeface="Calibri"/>
              </a:rPr>
              <a:t>1</a:t>
            </a:r>
            <a:r>
              <a:rPr lang="en-US" b="1" spc="-4" dirty="0">
                <a:cs typeface="Calibri"/>
              </a:rPr>
              <a:t>) The External / Conceptual  Mapping:</a:t>
            </a:r>
          </a:p>
          <a:p>
            <a:pPr marL="942975" lvl="2" indent="-257175" algn="just">
              <a:lnSpc>
                <a:spcPct val="150000"/>
              </a:lnSpc>
              <a:buClr>
                <a:schemeClr val="tx2"/>
              </a:buClr>
              <a:buFont typeface="Wingdings" panose="05000000000000000000" pitchFamily="2" charset="2"/>
              <a:buChar char="§"/>
            </a:pPr>
            <a:r>
              <a:rPr lang="en-US" spc="-4" dirty="0">
                <a:cs typeface="Calibri"/>
              </a:rPr>
              <a:t>The External/Conceptual </a:t>
            </a:r>
            <a:r>
              <a:rPr lang="en-US" spc="-4" dirty="0">
                <a:cs typeface="Calibri"/>
              </a:rPr>
              <a:t>Mapping lies between the external level and the </a:t>
            </a:r>
            <a:r>
              <a:rPr lang="en-US" spc="-4" dirty="0">
                <a:cs typeface="Calibri"/>
              </a:rPr>
              <a:t>conceptual </a:t>
            </a:r>
            <a:r>
              <a:rPr lang="en-US" spc="-4" dirty="0">
                <a:cs typeface="Calibri"/>
              </a:rPr>
              <a:t>level</a:t>
            </a:r>
            <a:r>
              <a:rPr lang="en-US" spc="-4" dirty="0">
                <a:cs typeface="Calibri"/>
              </a:rPr>
              <a:t>.</a:t>
            </a:r>
          </a:p>
          <a:p>
            <a:pPr marL="942975" lvl="2" indent="-257175" algn="just">
              <a:lnSpc>
                <a:spcPct val="150000"/>
              </a:lnSpc>
              <a:buClr>
                <a:schemeClr val="tx2"/>
              </a:buClr>
              <a:buFont typeface="Wingdings" panose="05000000000000000000" pitchFamily="2" charset="2"/>
              <a:buChar char="§"/>
            </a:pPr>
            <a:r>
              <a:rPr lang="en-US" spc="-4" dirty="0">
                <a:cs typeface="Calibri"/>
              </a:rPr>
              <a:t>Its role is to define the correspondence between a particular external and the conceptual view</a:t>
            </a:r>
            <a:r>
              <a:rPr lang="en-US" spc="-4" dirty="0">
                <a:cs typeface="Calibri"/>
              </a:rPr>
              <a:t>.</a:t>
            </a:r>
          </a:p>
          <a:p>
            <a:pPr marL="942975" lvl="2" indent="-257175" algn="just">
              <a:lnSpc>
                <a:spcPct val="150000"/>
              </a:lnSpc>
              <a:buClr>
                <a:schemeClr val="tx2"/>
              </a:buClr>
              <a:buFont typeface="Wingdings" panose="05000000000000000000" pitchFamily="2" charset="2"/>
              <a:buChar char="§"/>
            </a:pPr>
            <a:r>
              <a:rPr lang="en-US" spc="-4" dirty="0">
                <a:cs typeface="Calibri"/>
              </a:rPr>
              <a:t>It also specifies how the data is retrieved from the conceptual level and shown at the external level because, at an external level, some part of the database is hidden from a particular user.</a:t>
            </a:r>
          </a:p>
        </p:txBody>
      </p:sp>
    </p:spTree>
    <p:extLst>
      <p:ext uri="{BB962C8B-B14F-4D97-AF65-F5344CB8AC3E}">
        <p14:creationId xmlns:p14="http://schemas.microsoft.com/office/powerpoint/2010/main" val="12194889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58E663-9A9B-4C3A-8D02-A5AD58ED0061}"/>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xmlns="" id="{FD90A91E-4040-4545-956C-E0A0D1A11770}"/>
              </a:ext>
            </a:extLst>
          </p:cNvPr>
          <p:cNvSpPr>
            <a:spLocks noGrp="1"/>
          </p:cNvSpPr>
          <p:nvPr>
            <p:ph idx="1"/>
          </p:nvPr>
        </p:nvSpPr>
        <p:spPr/>
        <p:txBody>
          <a:bodyPr>
            <a:normAutofit/>
          </a:bodyPr>
          <a:lstStyle/>
          <a:p>
            <a:r>
              <a:rPr lang="en-US" dirty="0">
                <a:solidFill>
                  <a:schemeClr val="tx2">
                    <a:lumMod val="75000"/>
                  </a:schemeClr>
                </a:solidFill>
              </a:rPr>
              <a:t>Data Independence</a:t>
            </a:r>
          </a:p>
          <a:p>
            <a:pPr>
              <a:buFont typeface="Wingdings" panose="05000000000000000000" pitchFamily="2" charset="2"/>
              <a:buChar char="ü"/>
            </a:pPr>
            <a:r>
              <a:rPr lang="en-US" sz="2400" dirty="0">
                <a:solidFill>
                  <a:schemeClr val="tx2">
                    <a:lumMod val="75000"/>
                  </a:schemeClr>
                </a:solidFill>
                <a:latin typeface="Times New Roman" panose="02020603050405020304" pitchFamily="18" charset="0"/>
                <a:cs typeface="Times New Roman" panose="02020603050405020304" pitchFamily="18" charset="0"/>
              </a:rPr>
              <a:t>Physical data independence</a:t>
            </a:r>
          </a:p>
          <a:p>
            <a:pPr>
              <a:buFont typeface="Wingdings" panose="05000000000000000000" pitchFamily="2" charset="2"/>
              <a:buChar char="ü"/>
            </a:pPr>
            <a:r>
              <a:rPr lang="en-US" sz="2400" dirty="0">
                <a:solidFill>
                  <a:schemeClr val="tx2">
                    <a:lumMod val="75000"/>
                  </a:schemeClr>
                </a:solidFill>
                <a:latin typeface="Times New Roman" panose="02020603050405020304" pitchFamily="18" charset="0"/>
                <a:cs typeface="Times New Roman" panose="02020603050405020304" pitchFamily="18" charset="0"/>
              </a:rPr>
              <a:t>Logical data independence</a:t>
            </a:r>
          </a:p>
        </p:txBody>
      </p:sp>
    </p:spTree>
    <p:extLst>
      <p:ext uri="{BB962C8B-B14F-4D97-AF65-F5344CB8AC3E}">
        <p14:creationId xmlns:p14="http://schemas.microsoft.com/office/powerpoint/2010/main" val="2779548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1C5ABC-64E9-48E1-A39E-5E1FE87EB8D4}"/>
              </a:ext>
            </a:extLst>
          </p:cNvPr>
          <p:cNvSpPr>
            <a:spLocks noGrp="1"/>
          </p:cNvSpPr>
          <p:nvPr>
            <p:ph type="title"/>
          </p:nvPr>
        </p:nvSpPr>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Data Independence</a:t>
            </a:r>
            <a:br>
              <a:rPr lang="en-US" dirty="0">
                <a:solidFill>
                  <a:schemeClr val="tx2">
                    <a:lumMod val="75000"/>
                  </a:schemeClr>
                </a:solidFill>
                <a:latin typeface="Times New Roman" panose="02020603050405020304" pitchFamily="18" charset="0"/>
                <a:cs typeface="Times New Roman" panose="02020603050405020304" pitchFamily="18" charset="0"/>
              </a:rPr>
            </a:br>
            <a:r>
              <a:rPr lang="en-IN" dirty="0"/>
              <a:t/>
            </a:r>
            <a:br>
              <a:rPr lang="en-IN" dirty="0"/>
            </a:br>
            <a:endParaRPr lang="en-IN" dirty="0"/>
          </a:p>
        </p:txBody>
      </p:sp>
      <p:sp>
        <p:nvSpPr>
          <p:cNvPr id="3" name="Content Placeholder 2">
            <a:extLst>
              <a:ext uri="{FF2B5EF4-FFF2-40B4-BE49-F238E27FC236}">
                <a16:creationId xmlns:a16="http://schemas.microsoft.com/office/drawing/2014/main" xmlns="" id="{1B19CF09-37FF-43BB-AC5F-9D9385D26B5A}"/>
              </a:ext>
            </a:extLst>
          </p:cNvPr>
          <p:cNvSpPr>
            <a:spLocks noGrp="1"/>
          </p:cNvSpPr>
          <p:nvPr>
            <p:ph idx="1"/>
          </p:nvPr>
        </p:nvSpPr>
        <p:spPr/>
        <p:txBody>
          <a:bodyPr>
            <a:normAutofit fontScale="92500" lnSpcReduction="10000"/>
          </a:bodyPr>
          <a:lstStyle/>
          <a:p>
            <a:pPr algn="just"/>
            <a:r>
              <a:rPr lang="en-US" dirty="0"/>
              <a:t>Data Independence is defined as a property of DBMS that helps you to change the Database schema at one level of a database system without requiring to change the schema at the next higher level. Data independence helps you to keep data separated from all programs that make use of it.</a:t>
            </a:r>
          </a:p>
          <a:p>
            <a:pPr algn="just"/>
            <a:endParaRPr lang="en-US" dirty="0"/>
          </a:p>
          <a:p>
            <a:pPr algn="just"/>
            <a:r>
              <a:rPr lang="en-US" dirty="0"/>
              <a:t>You can use this stored data for computing and presentation. In many systems, data independence is an essential function for components of the system.</a:t>
            </a:r>
            <a:endParaRPr lang="en-IN" dirty="0"/>
          </a:p>
        </p:txBody>
      </p:sp>
    </p:spTree>
    <p:extLst>
      <p:ext uri="{BB962C8B-B14F-4D97-AF65-F5344CB8AC3E}">
        <p14:creationId xmlns:p14="http://schemas.microsoft.com/office/powerpoint/2010/main" val="42477582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1C5ABC-64E9-48E1-A39E-5E1FE87EB8D4}"/>
              </a:ext>
            </a:extLst>
          </p:cNvPr>
          <p:cNvSpPr>
            <a:spLocks noGrp="1"/>
          </p:cNvSpPr>
          <p:nvPr>
            <p:ph type="title"/>
          </p:nvPr>
        </p:nvSpPr>
        <p:spPr>
          <a:xfrm>
            <a:off x="448966" y="570049"/>
            <a:ext cx="8246070" cy="763526"/>
          </a:xfrm>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Physical Data Independence</a:t>
            </a:r>
            <a:br>
              <a:rPr lang="en-US" dirty="0">
                <a:solidFill>
                  <a:schemeClr val="tx2">
                    <a:lumMod val="75000"/>
                  </a:schemeClr>
                </a:solidFill>
                <a:latin typeface="Times New Roman" panose="02020603050405020304" pitchFamily="18" charset="0"/>
                <a:cs typeface="Times New Roman" panose="02020603050405020304" pitchFamily="18" charset="0"/>
              </a:rPr>
            </a:br>
            <a:r>
              <a:rPr lang="en-IN" dirty="0"/>
              <a:t/>
            </a:r>
            <a:br>
              <a:rPr lang="en-IN" dirty="0"/>
            </a:br>
            <a:endParaRPr lang="en-IN" dirty="0"/>
          </a:p>
        </p:txBody>
      </p:sp>
      <p:sp>
        <p:nvSpPr>
          <p:cNvPr id="3" name="Content Placeholder 2">
            <a:extLst>
              <a:ext uri="{FF2B5EF4-FFF2-40B4-BE49-F238E27FC236}">
                <a16:creationId xmlns:a16="http://schemas.microsoft.com/office/drawing/2014/main" xmlns="" id="{1B19CF09-37FF-43BB-AC5F-9D9385D26B5A}"/>
              </a:ext>
            </a:extLst>
          </p:cNvPr>
          <p:cNvSpPr>
            <a:spLocks noGrp="1"/>
          </p:cNvSpPr>
          <p:nvPr>
            <p:ph idx="1"/>
          </p:nvPr>
        </p:nvSpPr>
        <p:spPr/>
        <p:txBody>
          <a:bodyPr>
            <a:normAutofit fontScale="70000" lnSpcReduction="20000"/>
          </a:bodyPr>
          <a:lstStyle/>
          <a:p>
            <a:pPr algn="just"/>
            <a:r>
              <a:rPr lang="en-US" dirty="0"/>
              <a:t>Physical data independence helps you to separate conceptual levels from the internal/physical levels. It allows you to provide a logical description of the database without the need to specify physical structures. Compared to Logical Independence, it is easy to achieve physical data independence.</a:t>
            </a:r>
          </a:p>
          <a:p>
            <a:pPr algn="just"/>
            <a:endParaRPr lang="en-US" dirty="0"/>
          </a:p>
          <a:p>
            <a:pPr algn="just"/>
            <a:r>
              <a:rPr lang="en-US" dirty="0"/>
              <a:t>With Physical independence, you can easily change the physical storage structures or devices with an effect on the conceptual schema. Any change done would be absorbed by the mapping between the conceptual and internal levels. Physical data independence is achieved by the presence of the internal level of the database and then the transformation from the conceptual level of the database to the internal level.</a:t>
            </a:r>
            <a:endParaRPr lang="en-IN" dirty="0"/>
          </a:p>
        </p:txBody>
      </p:sp>
    </p:spTree>
    <p:extLst>
      <p:ext uri="{BB962C8B-B14F-4D97-AF65-F5344CB8AC3E}">
        <p14:creationId xmlns:p14="http://schemas.microsoft.com/office/powerpoint/2010/main" val="10600871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1C5ABC-64E9-48E1-A39E-5E1FE87EB8D4}"/>
              </a:ext>
            </a:extLst>
          </p:cNvPr>
          <p:cNvSpPr>
            <a:spLocks noGrp="1"/>
          </p:cNvSpPr>
          <p:nvPr>
            <p:ph type="title"/>
          </p:nvPr>
        </p:nvSpPr>
        <p:spPr>
          <a:xfrm>
            <a:off x="448966" y="570049"/>
            <a:ext cx="8246070" cy="763526"/>
          </a:xfrm>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Physical Data Independence</a:t>
            </a:r>
            <a:br>
              <a:rPr lang="en-US" dirty="0">
                <a:solidFill>
                  <a:schemeClr val="tx2">
                    <a:lumMod val="75000"/>
                  </a:schemeClr>
                </a:solidFill>
                <a:latin typeface="Times New Roman" panose="02020603050405020304" pitchFamily="18" charset="0"/>
                <a:cs typeface="Times New Roman" panose="02020603050405020304" pitchFamily="18" charset="0"/>
              </a:rPr>
            </a:br>
            <a:r>
              <a:rPr lang="en-IN" dirty="0"/>
              <a:t/>
            </a:r>
            <a:br>
              <a:rPr lang="en-IN" dirty="0"/>
            </a:br>
            <a:endParaRPr lang="en-IN" dirty="0"/>
          </a:p>
        </p:txBody>
      </p:sp>
      <p:sp>
        <p:nvSpPr>
          <p:cNvPr id="3" name="Content Placeholder 2">
            <a:extLst>
              <a:ext uri="{FF2B5EF4-FFF2-40B4-BE49-F238E27FC236}">
                <a16:creationId xmlns:a16="http://schemas.microsoft.com/office/drawing/2014/main" xmlns="" id="{1B19CF09-37FF-43BB-AC5F-9D9385D26B5A}"/>
              </a:ext>
            </a:extLst>
          </p:cNvPr>
          <p:cNvSpPr>
            <a:spLocks noGrp="1"/>
          </p:cNvSpPr>
          <p:nvPr>
            <p:ph idx="1"/>
          </p:nvPr>
        </p:nvSpPr>
        <p:spPr/>
        <p:txBody>
          <a:bodyPr>
            <a:normAutofit fontScale="85000" lnSpcReduction="10000"/>
          </a:bodyPr>
          <a:lstStyle/>
          <a:p>
            <a:pPr algn="just"/>
            <a:r>
              <a:rPr lang="en-US" dirty="0"/>
              <a:t>Using a new storage device like Hard Drive or Magnetic Tapes</a:t>
            </a:r>
          </a:p>
          <a:p>
            <a:pPr algn="just"/>
            <a:r>
              <a:rPr lang="en-US" dirty="0"/>
              <a:t>Modifying the file organization technique in the Database</a:t>
            </a:r>
          </a:p>
          <a:p>
            <a:pPr algn="just"/>
            <a:r>
              <a:rPr lang="en-US" dirty="0"/>
              <a:t>Switching to different data structures.</a:t>
            </a:r>
          </a:p>
          <a:p>
            <a:pPr algn="just"/>
            <a:r>
              <a:rPr lang="en-US" dirty="0"/>
              <a:t>Changing the access method.</a:t>
            </a:r>
          </a:p>
          <a:p>
            <a:pPr algn="just"/>
            <a:r>
              <a:rPr lang="en-US" dirty="0"/>
              <a:t>Modifying indexes.</a:t>
            </a:r>
          </a:p>
          <a:p>
            <a:pPr algn="just"/>
            <a:r>
              <a:rPr lang="en-US" dirty="0"/>
              <a:t>Changes to compression techniques or hashing algorithms.</a:t>
            </a:r>
          </a:p>
          <a:p>
            <a:pPr algn="just"/>
            <a:r>
              <a:rPr lang="en-US" dirty="0"/>
              <a:t>Change of Location of Database from say C drive to D Drive.</a:t>
            </a:r>
            <a:endParaRPr lang="en-IN" dirty="0"/>
          </a:p>
        </p:txBody>
      </p:sp>
    </p:spTree>
    <p:extLst>
      <p:ext uri="{BB962C8B-B14F-4D97-AF65-F5344CB8AC3E}">
        <p14:creationId xmlns:p14="http://schemas.microsoft.com/office/powerpoint/2010/main" val="23188322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1C5ABC-64E9-48E1-A39E-5E1FE87EB8D4}"/>
              </a:ext>
            </a:extLst>
          </p:cNvPr>
          <p:cNvSpPr>
            <a:spLocks noGrp="1"/>
          </p:cNvSpPr>
          <p:nvPr>
            <p:ph type="title"/>
          </p:nvPr>
        </p:nvSpPr>
        <p:spPr>
          <a:xfrm>
            <a:off x="448966" y="570049"/>
            <a:ext cx="8246070" cy="763526"/>
          </a:xfrm>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Logical Data Independence</a:t>
            </a:r>
            <a:br>
              <a:rPr lang="en-US" dirty="0">
                <a:solidFill>
                  <a:schemeClr val="tx2">
                    <a:lumMod val="75000"/>
                  </a:schemeClr>
                </a:solidFill>
                <a:latin typeface="Times New Roman" panose="02020603050405020304" pitchFamily="18" charset="0"/>
                <a:cs typeface="Times New Roman" panose="02020603050405020304" pitchFamily="18" charset="0"/>
              </a:rPr>
            </a:br>
            <a:r>
              <a:rPr lang="en-IN" dirty="0"/>
              <a:t/>
            </a:r>
            <a:br>
              <a:rPr lang="en-IN" dirty="0"/>
            </a:br>
            <a:endParaRPr lang="en-IN" dirty="0"/>
          </a:p>
        </p:txBody>
      </p:sp>
      <p:sp>
        <p:nvSpPr>
          <p:cNvPr id="3" name="Content Placeholder 2">
            <a:extLst>
              <a:ext uri="{FF2B5EF4-FFF2-40B4-BE49-F238E27FC236}">
                <a16:creationId xmlns:a16="http://schemas.microsoft.com/office/drawing/2014/main" xmlns="" id="{1B19CF09-37FF-43BB-AC5F-9D9385D26B5A}"/>
              </a:ext>
            </a:extLst>
          </p:cNvPr>
          <p:cNvSpPr>
            <a:spLocks noGrp="1"/>
          </p:cNvSpPr>
          <p:nvPr>
            <p:ph idx="1"/>
          </p:nvPr>
        </p:nvSpPr>
        <p:spPr/>
        <p:txBody>
          <a:bodyPr>
            <a:normAutofit fontScale="92500" lnSpcReduction="20000"/>
          </a:bodyPr>
          <a:lstStyle/>
          <a:p>
            <a:pPr algn="just"/>
            <a:r>
              <a:rPr lang="en-US" dirty="0"/>
              <a:t>Logical Data Independence is the ability to change the conceptual scheme without changing</a:t>
            </a:r>
          </a:p>
          <a:p>
            <a:pPr algn="just"/>
            <a:r>
              <a:rPr lang="en-US" dirty="0"/>
              <a:t>External views</a:t>
            </a:r>
          </a:p>
          <a:p>
            <a:pPr algn="just"/>
            <a:r>
              <a:rPr lang="en-US" dirty="0"/>
              <a:t>External API or programs</a:t>
            </a:r>
          </a:p>
          <a:p>
            <a:pPr algn="just"/>
            <a:r>
              <a:rPr lang="en-US" dirty="0"/>
              <a:t>Any change made will be absorbed by the mapping between external and conceptual levels.</a:t>
            </a:r>
          </a:p>
          <a:p>
            <a:pPr algn="just"/>
            <a:endParaRPr lang="en-US" dirty="0"/>
          </a:p>
          <a:p>
            <a:pPr algn="just"/>
            <a:r>
              <a:rPr lang="en-US" dirty="0"/>
              <a:t>When compared to Physical Data independence, it is challenging to achieve logical data independence.</a:t>
            </a:r>
            <a:endParaRPr lang="en-IN" dirty="0"/>
          </a:p>
        </p:txBody>
      </p:sp>
    </p:spTree>
    <p:extLst>
      <p:ext uri="{BB962C8B-B14F-4D97-AF65-F5344CB8AC3E}">
        <p14:creationId xmlns:p14="http://schemas.microsoft.com/office/powerpoint/2010/main" val="5755874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1C5ABC-64E9-48E1-A39E-5E1FE87EB8D4}"/>
              </a:ext>
            </a:extLst>
          </p:cNvPr>
          <p:cNvSpPr>
            <a:spLocks noGrp="1"/>
          </p:cNvSpPr>
          <p:nvPr>
            <p:ph type="title"/>
          </p:nvPr>
        </p:nvSpPr>
        <p:spPr>
          <a:xfrm>
            <a:off x="448966" y="570049"/>
            <a:ext cx="8246070" cy="763526"/>
          </a:xfrm>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Logical Data Independence</a:t>
            </a:r>
            <a:br>
              <a:rPr lang="en-US" dirty="0">
                <a:solidFill>
                  <a:schemeClr val="tx2">
                    <a:lumMod val="75000"/>
                  </a:schemeClr>
                </a:solidFill>
                <a:latin typeface="Times New Roman" panose="02020603050405020304" pitchFamily="18" charset="0"/>
                <a:cs typeface="Times New Roman" panose="02020603050405020304" pitchFamily="18" charset="0"/>
              </a:rPr>
            </a:br>
            <a:r>
              <a:rPr lang="en-IN" dirty="0"/>
              <a:t/>
            </a:r>
            <a:br>
              <a:rPr lang="en-IN" dirty="0"/>
            </a:br>
            <a:endParaRPr lang="en-IN" dirty="0"/>
          </a:p>
        </p:txBody>
      </p:sp>
      <p:sp>
        <p:nvSpPr>
          <p:cNvPr id="3" name="Content Placeholder 2">
            <a:extLst>
              <a:ext uri="{FF2B5EF4-FFF2-40B4-BE49-F238E27FC236}">
                <a16:creationId xmlns:a16="http://schemas.microsoft.com/office/drawing/2014/main" xmlns="" id="{1B19CF09-37FF-43BB-AC5F-9D9385D26B5A}"/>
              </a:ext>
            </a:extLst>
          </p:cNvPr>
          <p:cNvSpPr>
            <a:spLocks noGrp="1"/>
          </p:cNvSpPr>
          <p:nvPr>
            <p:ph idx="1"/>
          </p:nvPr>
        </p:nvSpPr>
        <p:spPr/>
        <p:txBody>
          <a:bodyPr>
            <a:normAutofit fontScale="92500" lnSpcReduction="10000"/>
          </a:bodyPr>
          <a:lstStyle/>
          <a:p>
            <a:pPr marL="0" indent="0" algn="just">
              <a:buNone/>
            </a:pPr>
            <a:r>
              <a:rPr lang="en-US" dirty="0"/>
              <a:t>Due to Logical independence, any of the below change will not affect the external layer.</a:t>
            </a:r>
          </a:p>
          <a:p>
            <a:pPr algn="just"/>
            <a:endParaRPr lang="en-US" dirty="0"/>
          </a:p>
          <a:p>
            <a:pPr algn="just"/>
            <a:r>
              <a:rPr lang="en-US" dirty="0"/>
              <a:t>Add/Modify/Delete a new attribute, entity or relationship is possible without a rewrite of existing application programs</a:t>
            </a:r>
          </a:p>
          <a:p>
            <a:pPr algn="just"/>
            <a:r>
              <a:rPr lang="en-US" dirty="0"/>
              <a:t>Merging two records into one</a:t>
            </a:r>
          </a:p>
          <a:p>
            <a:pPr algn="just"/>
            <a:r>
              <a:rPr lang="en-US" dirty="0"/>
              <a:t>Breaking an existing record into two or more records</a:t>
            </a:r>
            <a:endParaRPr lang="en-IN" dirty="0"/>
          </a:p>
        </p:txBody>
      </p:sp>
    </p:spTree>
    <p:extLst>
      <p:ext uri="{BB962C8B-B14F-4D97-AF65-F5344CB8AC3E}">
        <p14:creationId xmlns:p14="http://schemas.microsoft.com/office/powerpoint/2010/main" val="34480843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1C5ABC-64E9-48E1-A39E-5E1FE87EB8D4}"/>
              </a:ext>
            </a:extLst>
          </p:cNvPr>
          <p:cNvSpPr>
            <a:spLocks noGrp="1"/>
          </p:cNvSpPr>
          <p:nvPr>
            <p:ph type="title"/>
          </p:nvPr>
        </p:nvSpPr>
        <p:spPr>
          <a:xfrm>
            <a:off x="448966" y="570049"/>
            <a:ext cx="8246070" cy="763526"/>
          </a:xfrm>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Difference between Physical and Logical Data Independence</a:t>
            </a:r>
            <a:br>
              <a:rPr lang="en-US" dirty="0">
                <a:solidFill>
                  <a:schemeClr val="tx2">
                    <a:lumMod val="75000"/>
                  </a:schemeClr>
                </a:solidFill>
                <a:latin typeface="Times New Roman" panose="02020603050405020304" pitchFamily="18" charset="0"/>
                <a:cs typeface="Times New Roman" panose="02020603050405020304" pitchFamily="18" charset="0"/>
              </a:rPr>
            </a:br>
            <a:r>
              <a:rPr lang="en-IN" dirty="0"/>
              <a:t/>
            </a:r>
            <a:br>
              <a:rPr lang="en-IN" dirty="0"/>
            </a:br>
            <a:endParaRPr lang="en-IN" dirty="0"/>
          </a:p>
        </p:txBody>
      </p:sp>
      <p:graphicFrame>
        <p:nvGraphicFramePr>
          <p:cNvPr id="4" name="Content Placeholder 3">
            <a:extLst>
              <a:ext uri="{FF2B5EF4-FFF2-40B4-BE49-F238E27FC236}">
                <a16:creationId xmlns:a16="http://schemas.microsoft.com/office/drawing/2014/main" xmlns="" id="{375608E0-D7D4-419B-A02B-3F5212E01562}"/>
              </a:ext>
            </a:extLst>
          </p:cNvPr>
          <p:cNvGraphicFramePr>
            <a:graphicFrameLocks noGrp="1"/>
          </p:cNvGraphicFramePr>
          <p:nvPr>
            <p:ph idx="1"/>
            <p:extLst>
              <p:ext uri="{D42A27DB-BD31-4B8C-83A1-F6EECF244321}">
                <p14:modId xmlns:p14="http://schemas.microsoft.com/office/powerpoint/2010/main" val="3353322987"/>
              </p:ext>
            </p:extLst>
          </p:nvPr>
        </p:nvGraphicFramePr>
        <p:xfrm>
          <a:off x="907080" y="1349375"/>
          <a:ext cx="6871724" cy="3513139"/>
        </p:xfrm>
        <a:graphic>
          <a:graphicData uri="http://schemas.openxmlformats.org/drawingml/2006/table">
            <a:tbl>
              <a:tblPr/>
              <a:tblGrid>
                <a:gridCol w="3435862">
                  <a:extLst>
                    <a:ext uri="{9D8B030D-6E8A-4147-A177-3AD203B41FA5}">
                      <a16:colId xmlns:a16="http://schemas.microsoft.com/office/drawing/2014/main" xmlns="" val="2167817010"/>
                    </a:ext>
                  </a:extLst>
                </a:gridCol>
                <a:gridCol w="3435862">
                  <a:extLst>
                    <a:ext uri="{9D8B030D-6E8A-4147-A177-3AD203B41FA5}">
                      <a16:colId xmlns:a16="http://schemas.microsoft.com/office/drawing/2014/main" xmlns="" val="1543846897"/>
                    </a:ext>
                  </a:extLst>
                </a:gridCol>
              </a:tblGrid>
              <a:tr h="177707">
                <a:tc>
                  <a:txBody>
                    <a:bodyPr/>
                    <a:lstStyle/>
                    <a:p>
                      <a:pPr algn="l" fontAlgn="t"/>
                      <a:r>
                        <a:rPr lang="en-IN" sz="800" b="1">
                          <a:effectLst/>
                        </a:rPr>
                        <a:t>Logica Data Independence</a:t>
                      </a:r>
                      <a:endParaRPr lang="en-IN" sz="800">
                        <a:effectLst/>
                      </a:endParaRPr>
                    </a:p>
                  </a:txBody>
                  <a:tcPr marL="27340" marR="27340" marT="27340" marB="27340">
                    <a:lnL w="12700" cap="flat" cmpd="sng" algn="ctr">
                      <a:solidFill>
                        <a:srgbClr val="D03FAD"/>
                      </a:solidFill>
                      <a:prstDash val="solid"/>
                      <a:round/>
                      <a:headEnd type="none" w="med" len="med"/>
                      <a:tailEnd type="none" w="med" len="med"/>
                    </a:lnL>
                    <a:lnR w="12700" cap="flat" cmpd="sng" algn="ctr">
                      <a:solidFill>
                        <a:srgbClr val="D03EA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800" b="1">
                          <a:effectLst/>
                        </a:rPr>
                        <a:t>Physical Data Independence</a:t>
                      </a:r>
                      <a:endParaRPr lang="en-IN" sz="800">
                        <a:effectLst/>
                      </a:endParaRPr>
                    </a:p>
                  </a:txBody>
                  <a:tcPr marL="27340" marR="27340" marT="27340" marB="27340">
                    <a:lnL w="12700" cap="flat" cmpd="sng" algn="ctr">
                      <a:solidFill>
                        <a:srgbClr val="D03EAD"/>
                      </a:solidFill>
                      <a:prstDash val="solid"/>
                      <a:round/>
                      <a:headEnd type="none" w="med" len="med"/>
                      <a:tailEnd type="none" w="med" len="med"/>
                    </a:lnL>
                    <a:lnR w="12700" cap="flat" cmpd="sng" algn="ctr">
                      <a:solidFill>
                        <a:srgbClr val="F03DA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xmlns="" val="1668315492"/>
                  </a:ext>
                </a:extLst>
              </a:tr>
              <a:tr h="546792">
                <a:tc>
                  <a:txBody>
                    <a:bodyPr/>
                    <a:lstStyle/>
                    <a:p>
                      <a:pPr algn="l" fontAlgn="t"/>
                      <a:r>
                        <a:rPr lang="en-US" sz="800">
                          <a:effectLst/>
                        </a:rPr>
                        <a:t>Logical Data Independence is mainly concerned with the structure or changing the data definition.</a:t>
                      </a:r>
                    </a:p>
                  </a:txBody>
                  <a:tcPr marL="27340" marR="27340" marT="27340" marB="27340">
                    <a:lnL w="12700" cap="flat" cmpd="sng" algn="ctr">
                      <a:solidFill>
                        <a:srgbClr val="B052AD"/>
                      </a:solidFill>
                      <a:prstDash val="solid"/>
                      <a:round/>
                      <a:headEnd type="none" w="med" len="med"/>
                      <a:tailEnd type="none" w="med" len="med"/>
                    </a:lnL>
                    <a:lnR w="12700" cap="flat" cmpd="sng" algn="ctr">
                      <a:solidFill>
                        <a:srgbClr val="1053A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800">
                          <a:effectLst/>
                        </a:rPr>
                        <a:t>Mainly concerned with the storage of the data.</a:t>
                      </a:r>
                    </a:p>
                  </a:txBody>
                  <a:tcPr marL="27340" marR="27340" marT="27340" marB="27340">
                    <a:lnL w="12700" cap="flat" cmpd="sng" algn="ctr">
                      <a:solidFill>
                        <a:srgbClr val="1053AD"/>
                      </a:solidFill>
                      <a:prstDash val="solid"/>
                      <a:round/>
                      <a:headEnd type="none" w="med" len="med"/>
                      <a:tailEnd type="none" w="med" len="med"/>
                    </a:lnL>
                    <a:lnR w="12700" cap="flat" cmpd="sng" algn="ctr">
                      <a:solidFill>
                        <a:srgbClr val="F041A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975759385"/>
                  </a:ext>
                </a:extLst>
              </a:tr>
              <a:tr h="423764">
                <a:tc>
                  <a:txBody>
                    <a:bodyPr/>
                    <a:lstStyle/>
                    <a:p>
                      <a:pPr algn="l" fontAlgn="t"/>
                      <a:r>
                        <a:rPr lang="en-US" sz="800">
                          <a:effectLst/>
                        </a:rPr>
                        <a:t>It is difficult as the retrieving of data is mainly dependent on the logical structure of data.</a:t>
                      </a:r>
                    </a:p>
                  </a:txBody>
                  <a:tcPr marL="27340" marR="27340" marT="27340" marB="27340">
                    <a:lnL w="12700" cap="flat" cmpd="sng" algn="ctr">
                      <a:solidFill>
                        <a:srgbClr val="705FAD"/>
                      </a:solidFill>
                      <a:prstDash val="solid"/>
                      <a:round/>
                      <a:headEnd type="none" w="med" len="med"/>
                      <a:tailEnd type="none" w="med" len="med"/>
                    </a:lnL>
                    <a:lnR w="12700" cap="flat" cmpd="sng" algn="ctr">
                      <a:solidFill>
                        <a:srgbClr val="B05CA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800">
                          <a:effectLst/>
                        </a:rPr>
                        <a:t>It is easy to retrieve.</a:t>
                      </a:r>
                    </a:p>
                  </a:txBody>
                  <a:tcPr marL="27340" marR="27340" marT="27340" marB="27340">
                    <a:lnL w="12700" cap="flat" cmpd="sng" algn="ctr">
                      <a:solidFill>
                        <a:srgbClr val="B05CAD"/>
                      </a:solidFill>
                      <a:prstDash val="solid"/>
                      <a:round/>
                      <a:headEnd type="none" w="med" len="med"/>
                      <a:tailEnd type="none" w="med" len="med"/>
                    </a:lnL>
                    <a:lnR w="12700" cap="flat" cmpd="sng" algn="ctr">
                      <a:solidFill>
                        <a:srgbClr val="F041A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xmlns="" val="3647498271"/>
                  </a:ext>
                </a:extLst>
              </a:tr>
              <a:tr h="546792">
                <a:tc>
                  <a:txBody>
                    <a:bodyPr/>
                    <a:lstStyle/>
                    <a:p>
                      <a:pPr algn="l" fontAlgn="t"/>
                      <a:r>
                        <a:rPr lang="en-US" sz="800">
                          <a:effectLst/>
                        </a:rPr>
                        <a:t>Compared to Logic Physical independence it is difficult to achieve logical data independence.</a:t>
                      </a:r>
                    </a:p>
                  </a:txBody>
                  <a:tcPr marL="27340" marR="27340" marT="27340" marB="27340">
                    <a:lnL w="12700" cap="flat" cmpd="sng" algn="ctr">
                      <a:solidFill>
                        <a:srgbClr val="D06AE5"/>
                      </a:solidFill>
                      <a:prstDash val="solid"/>
                      <a:round/>
                      <a:headEnd type="none" w="med" len="med"/>
                      <a:tailEnd type="none" w="med" len="med"/>
                    </a:lnL>
                    <a:lnR w="12700" cap="flat" cmpd="sng" algn="ctr">
                      <a:solidFill>
                        <a:srgbClr val="D06AE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800">
                          <a:effectLst/>
                        </a:rPr>
                        <a:t>Compared to Logical Independence it is easy to achieve physical data independence.</a:t>
                      </a:r>
                    </a:p>
                  </a:txBody>
                  <a:tcPr marL="27340" marR="27340" marT="27340" marB="27340">
                    <a:lnL w="12700" cap="flat" cmpd="sng" algn="ctr">
                      <a:solidFill>
                        <a:srgbClr val="D06AE5"/>
                      </a:solidFill>
                      <a:prstDash val="solid"/>
                      <a:round/>
                      <a:headEnd type="none" w="med" len="med"/>
                      <a:tailEnd type="none" w="med" len="med"/>
                    </a:lnL>
                    <a:lnR w="12700" cap="flat" cmpd="sng" algn="ctr">
                      <a:solidFill>
                        <a:srgbClr val="106AE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3571860202"/>
                  </a:ext>
                </a:extLst>
              </a:tr>
              <a:tr h="546792">
                <a:tc>
                  <a:txBody>
                    <a:bodyPr/>
                    <a:lstStyle/>
                    <a:p>
                      <a:pPr algn="l" fontAlgn="t"/>
                      <a:r>
                        <a:rPr lang="en-US" sz="800">
                          <a:effectLst/>
                        </a:rPr>
                        <a:t>You need to make changes in the Application program if new fields are added or deleted from the database.</a:t>
                      </a:r>
                    </a:p>
                  </a:txBody>
                  <a:tcPr marL="27340" marR="27340" marT="27340" marB="27340">
                    <a:lnL w="12700" cap="flat" cmpd="sng" algn="ctr">
                      <a:solidFill>
                        <a:srgbClr val="D070E5"/>
                      </a:solidFill>
                      <a:prstDash val="solid"/>
                      <a:round/>
                      <a:headEnd type="none" w="med" len="med"/>
                      <a:tailEnd type="none" w="med" len="med"/>
                    </a:lnL>
                    <a:lnR w="12700" cap="flat" cmpd="sng" algn="ctr">
                      <a:solidFill>
                        <a:srgbClr val="306EE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800">
                          <a:effectLst/>
                        </a:rPr>
                        <a:t>A change in the physical level usually does not need change at the Application program level.</a:t>
                      </a:r>
                    </a:p>
                  </a:txBody>
                  <a:tcPr marL="27340" marR="27340" marT="27340" marB="27340">
                    <a:lnL w="12700" cap="flat" cmpd="sng" algn="ctr">
                      <a:solidFill>
                        <a:srgbClr val="306EE5"/>
                      </a:solidFill>
                      <a:prstDash val="solid"/>
                      <a:round/>
                      <a:headEnd type="none" w="med" len="med"/>
                      <a:tailEnd type="none" w="med" len="med"/>
                    </a:lnL>
                    <a:lnR w="12700" cap="flat" cmpd="sng" algn="ctr">
                      <a:solidFill>
                        <a:srgbClr val="D06BE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xmlns="" val="3870424867"/>
                  </a:ext>
                </a:extLst>
              </a:tr>
              <a:tr h="546792">
                <a:tc>
                  <a:txBody>
                    <a:bodyPr/>
                    <a:lstStyle/>
                    <a:p>
                      <a:pPr algn="l" fontAlgn="t"/>
                      <a:r>
                        <a:rPr lang="en-US" sz="800">
                          <a:effectLst/>
                        </a:rPr>
                        <a:t>Modification at the logical levels is significant whenever the logical structures of the database are changed.</a:t>
                      </a:r>
                    </a:p>
                  </a:txBody>
                  <a:tcPr marL="27340" marR="27340" marT="27340" marB="27340">
                    <a:lnL w="12700" cap="flat" cmpd="sng" algn="ctr">
                      <a:solidFill>
                        <a:srgbClr val="F07BE5"/>
                      </a:solidFill>
                      <a:prstDash val="solid"/>
                      <a:round/>
                      <a:headEnd type="none" w="med" len="med"/>
                      <a:tailEnd type="none" w="med" len="med"/>
                    </a:lnL>
                    <a:lnR w="12700" cap="flat" cmpd="sng" algn="ctr">
                      <a:solidFill>
                        <a:srgbClr val="707AE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800">
                          <a:effectLst/>
                        </a:rPr>
                        <a:t>Modifications made at the internal levels may or may not be needed to improve the performance of the structure.</a:t>
                      </a:r>
                    </a:p>
                  </a:txBody>
                  <a:tcPr marL="27340" marR="27340" marT="27340" marB="27340">
                    <a:lnL w="12700" cap="flat" cmpd="sng" algn="ctr">
                      <a:solidFill>
                        <a:srgbClr val="707AE5"/>
                      </a:solidFill>
                      <a:prstDash val="solid"/>
                      <a:round/>
                      <a:headEnd type="none" w="med" len="med"/>
                      <a:tailEnd type="none" w="med" len="med"/>
                    </a:lnL>
                    <a:lnR w="12700" cap="flat" cmpd="sng" algn="ctr">
                      <a:solidFill>
                        <a:srgbClr val="3079E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780279107"/>
                  </a:ext>
                </a:extLst>
              </a:tr>
              <a:tr h="300736">
                <a:tc>
                  <a:txBody>
                    <a:bodyPr/>
                    <a:lstStyle/>
                    <a:p>
                      <a:pPr algn="l" fontAlgn="t"/>
                      <a:r>
                        <a:rPr lang="en-IN" sz="800">
                          <a:effectLst/>
                        </a:rPr>
                        <a:t>Concerned with conceptual schema</a:t>
                      </a:r>
                    </a:p>
                  </a:txBody>
                  <a:tcPr marL="27340" marR="27340" marT="27340" marB="27340">
                    <a:lnL w="12700" cap="flat" cmpd="sng" algn="ctr">
                      <a:solidFill>
                        <a:srgbClr val="306EE5"/>
                      </a:solidFill>
                      <a:prstDash val="solid"/>
                      <a:round/>
                      <a:headEnd type="none" w="med" len="med"/>
                      <a:tailEnd type="none" w="med" len="med"/>
                    </a:lnL>
                    <a:lnR w="12700" cap="flat" cmpd="sng" algn="ctr">
                      <a:solidFill>
                        <a:srgbClr val="1076E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800">
                          <a:effectLst/>
                        </a:rPr>
                        <a:t>Concerned with internal schema</a:t>
                      </a:r>
                    </a:p>
                  </a:txBody>
                  <a:tcPr marL="27340" marR="27340" marT="27340" marB="27340">
                    <a:lnL w="12700" cap="flat" cmpd="sng" algn="ctr">
                      <a:solidFill>
                        <a:srgbClr val="1076E5"/>
                      </a:solidFill>
                      <a:prstDash val="solid"/>
                      <a:round/>
                      <a:headEnd type="none" w="med" len="med"/>
                      <a:tailEnd type="none" w="med" len="med"/>
                    </a:lnL>
                    <a:lnR w="12700" cap="flat" cmpd="sng" algn="ctr">
                      <a:solidFill>
                        <a:srgbClr val="306BE5"/>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xmlns="" val="2532181748"/>
                  </a:ext>
                </a:extLst>
              </a:tr>
              <a:tr h="423764">
                <a:tc>
                  <a:txBody>
                    <a:bodyPr/>
                    <a:lstStyle/>
                    <a:p>
                      <a:pPr algn="l" fontAlgn="t"/>
                      <a:r>
                        <a:rPr lang="en-US" sz="800">
                          <a:effectLst/>
                        </a:rPr>
                        <a:t>Example: Add/Modify/Delete a new attribute</a:t>
                      </a:r>
                    </a:p>
                  </a:txBody>
                  <a:tcPr marL="27340" marR="27340" marT="27340" marB="27340">
                    <a:lnL w="12700" cap="flat" cmpd="sng" algn="ctr">
                      <a:solidFill>
                        <a:srgbClr val="9077E5"/>
                      </a:solidFill>
                      <a:prstDash val="solid"/>
                      <a:round/>
                      <a:headEnd type="none" w="med" len="med"/>
                      <a:tailEnd type="none" w="med" len="med"/>
                    </a:lnL>
                    <a:lnR w="12700" cap="flat" cmpd="sng" algn="ctr">
                      <a:solidFill>
                        <a:srgbClr val="B08EE5"/>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1066E5"/>
                      </a:solidFill>
                      <a:prstDash val="solid"/>
                      <a:round/>
                      <a:headEnd type="none" w="med" len="med"/>
                      <a:tailEnd type="none" w="med" len="med"/>
                    </a:lnB>
                    <a:solidFill>
                      <a:srgbClr val="FFFFFF"/>
                    </a:solidFill>
                  </a:tcPr>
                </a:tc>
                <a:tc>
                  <a:txBody>
                    <a:bodyPr/>
                    <a:lstStyle/>
                    <a:p>
                      <a:pPr algn="l" fontAlgn="t"/>
                      <a:r>
                        <a:rPr lang="fr-FR" sz="800" dirty="0">
                          <a:effectLst/>
                        </a:rPr>
                        <a:t>Example: change in compression techniques, </a:t>
                      </a:r>
                      <a:r>
                        <a:rPr lang="fr-FR" sz="800" dirty="0" err="1">
                          <a:effectLst/>
                        </a:rPr>
                        <a:t>hashing</a:t>
                      </a:r>
                      <a:r>
                        <a:rPr lang="fr-FR" sz="800" dirty="0">
                          <a:effectLst/>
                        </a:rPr>
                        <a:t> </a:t>
                      </a:r>
                      <a:r>
                        <a:rPr lang="fr-FR" sz="800" dirty="0" err="1">
                          <a:effectLst/>
                        </a:rPr>
                        <a:t>algorithms</a:t>
                      </a:r>
                      <a:r>
                        <a:rPr lang="fr-FR" sz="800" dirty="0">
                          <a:effectLst/>
                        </a:rPr>
                        <a:t>, </a:t>
                      </a:r>
                      <a:r>
                        <a:rPr lang="fr-FR" sz="800" dirty="0" err="1">
                          <a:effectLst/>
                        </a:rPr>
                        <a:t>storage</a:t>
                      </a:r>
                      <a:r>
                        <a:rPr lang="fr-FR" sz="800" dirty="0">
                          <a:effectLst/>
                        </a:rPr>
                        <a:t> </a:t>
                      </a:r>
                      <a:r>
                        <a:rPr lang="fr-FR" sz="800" dirty="0" err="1">
                          <a:effectLst/>
                        </a:rPr>
                        <a:t>devices</a:t>
                      </a:r>
                      <a:r>
                        <a:rPr lang="fr-FR" sz="800" dirty="0">
                          <a:effectLst/>
                        </a:rPr>
                        <a:t>, </a:t>
                      </a:r>
                      <a:r>
                        <a:rPr lang="fr-FR" sz="800" dirty="0" err="1">
                          <a:effectLst/>
                        </a:rPr>
                        <a:t>etc</a:t>
                      </a:r>
                      <a:endParaRPr lang="fr-FR" sz="800" dirty="0">
                        <a:effectLst/>
                      </a:endParaRPr>
                    </a:p>
                  </a:txBody>
                  <a:tcPr marL="27340" marR="27340" marT="27340" marB="27340">
                    <a:lnL w="12700" cap="flat" cmpd="sng" algn="ctr">
                      <a:solidFill>
                        <a:srgbClr val="B08EE5"/>
                      </a:solidFill>
                      <a:prstDash val="solid"/>
                      <a:round/>
                      <a:headEnd type="none" w="med" len="med"/>
                      <a:tailEnd type="none" w="med" len="med"/>
                    </a:lnL>
                    <a:lnR w="12700" cap="flat" cmpd="sng" algn="ctr">
                      <a:solidFill>
                        <a:srgbClr val="D06BE5"/>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106CE5"/>
                      </a:solidFill>
                      <a:prstDash val="solid"/>
                      <a:round/>
                      <a:headEnd type="none" w="med" len="med"/>
                      <a:tailEnd type="none" w="med" len="med"/>
                    </a:lnB>
                    <a:solidFill>
                      <a:srgbClr val="FFFFFF"/>
                    </a:solidFill>
                  </a:tcPr>
                </a:tc>
                <a:extLst>
                  <a:ext uri="{0D108BD9-81ED-4DB2-BD59-A6C34878D82A}">
                    <a16:rowId xmlns:a16="http://schemas.microsoft.com/office/drawing/2014/main" xmlns="" val="207418793"/>
                  </a:ext>
                </a:extLst>
              </a:tr>
            </a:tbl>
          </a:graphicData>
        </a:graphic>
      </p:graphicFrame>
    </p:spTree>
    <p:extLst>
      <p:ext uri="{BB962C8B-B14F-4D97-AF65-F5344CB8AC3E}">
        <p14:creationId xmlns:p14="http://schemas.microsoft.com/office/powerpoint/2010/main" val="17202007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1C5ABC-64E9-48E1-A39E-5E1FE87EB8D4}"/>
              </a:ext>
            </a:extLst>
          </p:cNvPr>
          <p:cNvSpPr>
            <a:spLocks noGrp="1"/>
          </p:cNvSpPr>
          <p:nvPr>
            <p:ph type="title"/>
          </p:nvPr>
        </p:nvSpPr>
        <p:spPr>
          <a:xfrm>
            <a:off x="448966" y="570049"/>
            <a:ext cx="8246070" cy="763526"/>
          </a:xfrm>
        </p:spPr>
        <p:txBody>
          <a:bodyPr>
            <a:normAutofit fontScale="90000"/>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Importance of Data Independence</a:t>
            </a:r>
            <a:r>
              <a:rPr lang="en-IN" dirty="0"/>
              <a:t/>
            </a:r>
            <a:br>
              <a:rPr lang="en-IN" dirty="0"/>
            </a:br>
            <a:endParaRPr lang="en-IN" dirty="0"/>
          </a:p>
        </p:txBody>
      </p:sp>
      <p:sp>
        <p:nvSpPr>
          <p:cNvPr id="5" name="Content Placeholder 4">
            <a:extLst>
              <a:ext uri="{FF2B5EF4-FFF2-40B4-BE49-F238E27FC236}">
                <a16:creationId xmlns:a16="http://schemas.microsoft.com/office/drawing/2014/main" xmlns="" id="{0A13562D-4403-424F-B615-DE9C4A5E8473}"/>
              </a:ext>
            </a:extLst>
          </p:cNvPr>
          <p:cNvSpPr>
            <a:spLocks noGrp="1"/>
          </p:cNvSpPr>
          <p:nvPr>
            <p:ph idx="1"/>
          </p:nvPr>
        </p:nvSpPr>
        <p:spPr/>
        <p:txBody>
          <a:bodyPr>
            <a:normAutofit fontScale="77500" lnSpcReduction="20000"/>
          </a:bodyPr>
          <a:lstStyle/>
          <a:p>
            <a:r>
              <a:rPr lang="en-US" dirty="0"/>
              <a:t>Helps you to improve the quality of the data</a:t>
            </a:r>
          </a:p>
          <a:p>
            <a:r>
              <a:rPr lang="en-US" dirty="0"/>
              <a:t>Database system maintenance becomes affordable</a:t>
            </a:r>
          </a:p>
          <a:p>
            <a:r>
              <a:rPr lang="en-US" dirty="0"/>
              <a:t>Enforcement of standards and improvement in database security</a:t>
            </a:r>
          </a:p>
          <a:p>
            <a:r>
              <a:rPr lang="en-US" dirty="0"/>
              <a:t>You don't need to alter data structure in application programs</a:t>
            </a:r>
          </a:p>
          <a:p>
            <a:r>
              <a:rPr lang="en-US" dirty="0"/>
              <a:t>Permit developers to focus on the general structure of the Database rather than worrying about the internal implementation</a:t>
            </a:r>
          </a:p>
          <a:p>
            <a:r>
              <a:rPr lang="en-US" dirty="0"/>
              <a:t>It allows you to improve state which is undamaged or undivided</a:t>
            </a:r>
          </a:p>
          <a:p>
            <a:r>
              <a:rPr lang="en-US" dirty="0"/>
              <a:t>Database incongruity is vastly reduced.</a:t>
            </a:r>
          </a:p>
          <a:p>
            <a:r>
              <a:rPr lang="en-US" dirty="0"/>
              <a:t>Easily make modifications in the physical level is needed to improve the performance of the system.</a:t>
            </a:r>
            <a:endParaRPr lang="en-IN" dirty="0"/>
          </a:p>
        </p:txBody>
      </p:sp>
    </p:spTree>
    <p:extLst>
      <p:ext uri="{BB962C8B-B14F-4D97-AF65-F5344CB8AC3E}">
        <p14:creationId xmlns:p14="http://schemas.microsoft.com/office/powerpoint/2010/main" val="7641544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6957F8-A6F5-40E2-9D42-A6B2FA0E11C4}"/>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DBMS Architecture</a:t>
            </a:r>
            <a:r>
              <a:rPr lang="en-US" dirty="0"/>
              <a:t/>
            </a:r>
            <a:br>
              <a:rPr lang="en-US" dirty="0"/>
            </a:br>
            <a:endParaRPr lang="en-IN" dirty="0"/>
          </a:p>
        </p:txBody>
      </p:sp>
      <p:sp>
        <p:nvSpPr>
          <p:cNvPr id="3" name="Content Placeholder 2">
            <a:extLst>
              <a:ext uri="{FF2B5EF4-FFF2-40B4-BE49-F238E27FC236}">
                <a16:creationId xmlns:a16="http://schemas.microsoft.com/office/drawing/2014/main" xmlns="" id="{34150D43-7E83-416D-9E85-35832D2FFD6D}"/>
              </a:ext>
            </a:extLst>
          </p:cNvPr>
          <p:cNvSpPr>
            <a:spLocks noGrp="1"/>
          </p:cNvSpPr>
          <p:nvPr>
            <p:ph idx="1"/>
          </p:nvPr>
        </p:nvSpPr>
        <p:spPr/>
        <p:txBody>
          <a:bodyPr>
            <a:normAutofit fontScale="70000" lnSpcReduction="20000"/>
          </a:bodyPr>
          <a:lstStyle/>
          <a:p>
            <a:pPr algn="just"/>
            <a:r>
              <a:rPr lang="en-US" dirty="0">
                <a:latin typeface="Times New Roman" panose="02020603050405020304" pitchFamily="18" charset="0"/>
                <a:cs typeface="Times New Roman" panose="02020603050405020304" pitchFamily="18" charset="0"/>
              </a:rPr>
              <a:t>Database management systems architecture will help us understand the components of database system and the relation among them.</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architecture of DBMS depends on the computer system on which it runs. For example, in a client-server DBMS architecture, the database systems at server machine can run several requests made by client machine. </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There are three types of DBMS architecture: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Single tier architecture</a:t>
            </a:r>
          </a:p>
          <a:p>
            <a:pPr algn="just"/>
            <a:r>
              <a:rPr lang="en-US" dirty="0">
                <a:latin typeface="Times New Roman" panose="02020603050405020304" pitchFamily="18" charset="0"/>
                <a:cs typeface="Times New Roman" panose="02020603050405020304" pitchFamily="18" charset="0"/>
              </a:rPr>
              <a:t>Two tier architecture</a:t>
            </a:r>
          </a:p>
          <a:p>
            <a:pPr algn="just"/>
            <a:r>
              <a:rPr lang="en-US" dirty="0">
                <a:latin typeface="Times New Roman" panose="02020603050405020304" pitchFamily="18" charset="0"/>
                <a:cs typeface="Times New Roman" panose="02020603050405020304" pitchFamily="18" charset="0"/>
              </a:rPr>
              <a:t>Three tier architecture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1306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6957F8-A6F5-40E2-9D42-A6B2FA0E11C4}"/>
              </a:ext>
            </a:extLst>
          </p:cNvPr>
          <p:cNvSpPr>
            <a:spLocks noGrp="1"/>
          </p:cNvSpPr>
          <p:nvPr>
            <p:ph type="title"/>
          </p:nvPr>
        </p:nvSpPr>
        <p:spPr/>
        <p:txBody>
          <a:bodyPr>
            <a:normAutofit/>
          </a:bodyPr>
          <a:lstStyle/>
          <a:p>
            <a:r>
              <a:rPr lang="en-US" sz="2800" dirty="0"/>
              <a:t>System structure of a database or Architecture of DBMS</a:t>
            </a:r>
          </a:p>
        </p:txBody>
      </p:sp>
      <p:pic>
        <p:nvPicPr>
          <p:cNvPr id="1028" name="Picture 4">
            <a:extLst>
              <a:ext uri="{FF2B5EF4-FFF2-40B4-BE49-F238E27FC236}">
                <a16:creationId xmlns:a16="http://schemas.microsoft.com/office/drawing/2014/main" xmlns="" id="{F29C02C9-D82D-4B25-B052-4BC0BCBBCB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0605" y="1197406"/>
            <a:ext cx="5650085" cy="3817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819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3E60D0-3943-4F8C-929D-F8DFF306CC67}"/>
              </a:ext>
            </a:extLst>
          </p:cNvPr>
          <p:cNvSpPr>
            <a:spLocks noGrp="1"/>
          </p:cNvSpPr>
          <p:nvPr>
            <p:ph type="title"/>
          </p:nvPr>
        </p:nvSpPr>
        <p:spPr/>
        <p:txBody>
          <a:bodyPr/>
          <a:lstStyle/>
          <a:p>
            <a:r>
              <a:rPr lang="en-US" dirty="0"/>
              <a:t>One tier architecture/ Client tier</a:t>
            </a:r>
            <a:endParaRPr lang="en-IN" dirty="0"/>
          </a:p>
        </p:txBody>
      </p:sp>
      <p:sp>
        <p:nvSpPr>
          <p:cNvPr id="3" name="Content Placeholder 2">
            <a:extLst>
              <a:ext uri="{FF2B5EF4-FFF2-40B4-BE49-F238E27FC236}">
                <a16:creationId xmlns:a16="http://schemas.microsoft.com/office/drawing/2014/main" xmlns="" id="{A10D7730-B074-4855-BBCE-63ADE8B3D2B3}"/>
              </a:ext>
            </a:extLst>
          </p:cNvPr>
          <p:cNvSpPr>
            <a:spLocks noGrp="1"/>
          </p:cNvSpPr>
          <p:nvPr>
            <p:ph idx="1"/>
          </p:nvPr>
        </p:nvSpPr>
        <p:spPr>
          <a:xfrm>
            <a:off x="448965" y="1148040"/>
            <a:ext cx="4123034" cy="3512213"/>
          </a:xfrm>
        </p:spPr>
        <p:txBody>
          <a:bodyPr>
            <a:noAutofit/>
          </a:bodyPr>
          <a:lstStyle/>
          <a:p>
            <a:pPr algn="just"/>
            <a:r>
              <a:rPr lang="en-US" sz="1600" b="0" i="0" dirty="0">
                <a:solidFill>
                  <a:srgbClr val="222426"/>
                </a:solidFill>
                <a:effectLst/>
              </a:rPr>
              <a:t>In this type of architecture, the database is readily available on the client machine, any request made by client doesn’t require a network connection to perform the action on the database.</a:t>
            </a:r>
          </a:p>
          <a:p>
            <a:pPr algn="just"/>
            <a:endParaRPr lang="en-US" sz="1600" b="0" i="0" dirty="0">
              <a:solidFill>
                <a:srgbClr val="222426"/>
              </a:solidFill>
              <a:effectLst/>
            </a:endParaRPr>
          </a:p>
          <a:p>
            <a:pPr algn="just"/>
            <a:r>
              <a:rPr lang="en-US" sz="1600" b="0" i="0" dirty="0">
                <a:solidFill>
                  <a:srgbClr val="222426"/>
                </a:solidFill>
                <a:effectLst/>
              </a:rPr>
              <a:t>For example, lets say you want to fetch the records of employee from the database and the database is available on your computer system, so the request to fetch employee details will be done by your computer and the records will be fetched from the database by your computer as well. This type of system is generally referred as local database system.</a:t>
            </a:r>
          </a:p>
          <a:p>
            <a:endParaRPr lang="en-IN" sz="1600" dirty="0"/>
          </a:p>
        </p:txBody>
      </p:sp>
      <p:pic>
        <p:nvPicPr>
          <p:cNvPr id="5" name="Picture 4">
            <a:extLst>
              <a:ext uri="{FF2B5EF4-FFF2-40B4-BE49-F238E27FC236}">
                <a16:creationId xmlns:a16="http://schemas.microsoft.com/office/drawing/2014/main" xmlns="" id="{6ACF0F77-9B53-4ED4-86DF-3E6E4B5DDB53}"/>
              </a:ext>
            </a:extLst>
          </p:cNvPr>
          <p:cNvPicPr>
            <a:picLocks noChangeAspect="1"/>
          </p:cNvPicPr>
          <p:nvPr/>
        </p:nvPicPr>
        <p:blipFill>
          <a:blip r:embed="rId2"/>
          <a:stretch>
            <a:fillRect/>
          </a:stretch>
        </p:blipFill>
        <p:spPr>
          <a:xfrm>
            <a:off x="5793639" y="891995"/>
            <a:ext cx="2705379" cy="2601830"/>
          </a:xfrm>
          <a:prstGeom prst="rect">
            <a:avLst/>
          </a:prstGeom>
        </p:spPr>
      </p:pic>
      <p:sp>
        <p:nvSpPr>
          <p:cNvPr id="4" name="Cloud Callout 3"/>
          <p:cNvSpPr/>
          <p:nvPr/>
        </p:nvSpPr>
        <p:spPr>
          <a:xfrm>
            <a:off x="4572001" y="3335276"/>
            <a:ext cx="4428444" cy="1679754"/>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6C1A00"/>
                </a:solidFill>
                <a:latin typeface="Times New Roman" pitchFamily="18" charset="0"/>
                <a:cs typeface="Times New Roman" pitchFamily="18" charset="0"/>
              </a:rPr>
              <a:t>The simplest of Database Architecture are 1 tier where the Client, Server, and Database all reside on the same machine. Anytime you install a DB in your system and access it to practice SQL queries it is 1 tier architecture. But such architecture is rarely used in production.</a:t>
            </a:r>
          </a:p>
        </p:txBody>
      </p:sp>
    </p:spTree>
    <p:extLst>
      <p:ext uri="{BB962C8B-B14F-4D97-AF65-F5344CB8AC3E}">
        <p14:creationId xmlns:p14="http://schemas.microsoft.com/office/powerpoint/2010/main" val="3536409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592723-7BD8-4D6B-BED7-4EDE799870E3}"/>
              </a:ext>
            </a:extLst>
          </p:cNvPr>
          <p:cNvSpPr>
            <a:spLocks noGrp="1"/>
          </p:cNvSpPr>
          <p:nvPr>
            <p:ph type="title"/>
          </p:nvPr>
        </p:nvSpPr>
        <p:spPr/>
        <p:txBody>
          <a:bodyPr>
            <a:normAutofit fontScale="90000"/>
          </a:bodyPr>
          <a:lstStyle/>
          <a:p>
            <a:r>
              <a:rPr lang="en-IN" dirty="0"/>
              <a:t>Two tier architecture</a:t>
            </a:r>
            <a:br>
              <a:rPr lang="en-IN" dirty="0"/>
            </a:br>
            <a:endParaRPr lang="en-IN" dirty="0"/>
          </a:p>
        </p:txBody>
      </p:sp>
      <p:pic>
        <p:nvPicPr>
          <p:cNvPr id="5" name="Content Placeholder 4">
            <a:extLst>
              <a:ext uri="{FF2B5EF4-FFF2-40B4-BE49-F238E27FC236}">
                <a16:creationId xmlns:a16="http://schemas.microsoft.com/office/drawing/2014/main" xmlns="" id="{E9B4AA3E-8A64-49B6-8F2A-6C4701A71A88}"/>
              </a:ext>
            </a:extLst>
          </p:cNvPr>
          <p:cNvPicPr>
            <a:picLocks noGrp="1" noChangeAspect="1"/>
          </p:cNvPicPr>
          <p:nvPr>
            <p:ph idx="1"/>
          </p:nvPr>
        </p:nvPicPr>
        <p:blipFill>
          <a:blip r:embed="rId2"/>
          <a:stretch>
            <a:fillRect/>
          </a:stretch>
        </p:blipFill>
        <p:spPr>
          <a:xfrm>
            <a:off x="6224923" y="204821"/>
            <a:ext cx="2610901" cy="2061518"/>
          </a:xfrm>
        </p:spPr>
      </p:pic>
      <p:sp>
        <p:nvSpPr>
          <p:cNvPr id="7" name="TextBox 6">
            <a:extLst>
              <a:ext uri="{FF2B5EF4-FFF2-40B4-BE49-F238E27FC236}">
                <a16:creationId xmlns:a16="http://schemas.microsoft.com/office/drawing/2014/main" xmlns="" id="{1F7A8E14-B659-414C-9598-BFC0ACD0C2B8}"/>
              </a:ext>
            </a:extLst>
          </p:cNvPr>
          <p:cNvSpPr txBox="1"/>
          <p:nvPr/>
        </p:nvSpPr>
        <p:spPr>
          <a:xfrm>
            <a:off x="296260" y="1197405"/>
            <a:ext cx="5191970" cy="3693319"/>
          </a:xfrm>
          <a:prstGeom prst="rect">
            <a:avLst/>
          </a:prstGeom>
          <a:noFill/>
        </p:spPr>
        <p:txBody>
          <a:bodyPr wrap="square">
            <a:spAutoFit/>
          </a:bodyPr>
          <a:lstStyle/>
          <a:p>
            <a:pPr algn="just"/>
            <a:r>
              <a:rPr lang="en-US" b="0" i="0" dirty="0">
                <a:solidFill>
                  <a:srgbClr val="222426"/>
                </a:solidFill>
                <a:effectLst/>
                <a:latin typeface="Times New Roman" panose="02020603050405020304" pitchFamily="18" charset="0"/>
                <a:cs typeface="Times New Roman" panose="02020603050405020304" pitchFamily="18" charset="0"/>
              </a:rPr>
              <a:t>In two-tier architecture, the Database system is present at the server machine and the DBMS application is present at the client machine, these two machines are connected with each other through a reliable network as shown in the above diagram.</a:t>
            </a:r>
          </a:p>
          <a:p>
            <a:pPr algn="just"/>
            <a:endParaRPr lang="en-US" b="0" i="0" dirty="0">
              <a:solidFill>
                <a:srgbClr val="222426"/>
              </a:solidFill>
              <a:effectLst/>
              <a:latin typeface="Times New Roman" panose="02020603050405020304" pitchFamily="18" charset="0"/>
              <a:cs typeface="Times New Roman" panose="02020603050405020304" pitchFamily="18" charset="0"/>
            </a:endParaRPr>
          </a:p>
          <a:p>
            <a:pPr algn="just"/>
            <a:r>
              <a:rPr lang="en-US" b="0" i="0" dirty="0">
                <a:solidFill>
                  <a:srgbClr val="222426"/>
                </a:solidFill>
                <a:effectLst/>
                <a:latin typeface="Times New Roman" panose="02020603050405020304" pitchFamily="18" charset="0"/>
                <a:cs typeface="Times New Roman" panose="02020603050405020304" pitchFamily="18" charset="0"/>
              </a:rPr>
              <a:t>Whenever client machine makes a request to access the database present at server using a query language like SQL, the server perform the request on the database and returns the result back to the client. The application connection interface such as JDBC, ODBC are used for the interaction between server and client.</a:t>
            </a:r>
          </a:p>
        </p:txBody>
      </p:sp>
      <p:pic>
        <p:nvPicPr>
          <p:cNvPr id="9" name="Picture 8">
            <a:extLst>
              <a:ext uri="{FF2B5EF4-FFF2-40B4-BE49-F238E27FC236}">
                <a16:creationId xmlns:a16="http://schemas.microsoft.com/office/drawing/2014/main" xmlns="" id="{827420D2-5075-4CB2-A35F-818E2E58A3B3}"/>
              </a:ext>
            </a:extLst>
          </p:cNvPr>
          <p:cNvPicPr>
            <a:picLocks noChangeAspect="1"/>
          </p:cNvPicPr>
          <p:nvPr/>
        </p:nvPicPr>
        <p:blipFill>
          <a:blip r:embed="rId3"/>
          <a:stretch>
            <a:fillRect/>
          </a:stretch>
        </p:blipFill>
        <p:spPr>
          <a:xfrm>
            <a:off x="6251755" y="2266339"/>
            <a:ext cx="2748690" cy="2867635"/>
          </a:xfrm>
          <a:prstGeom prst="rect">
            <a:avLst/>
          </a:prstGeom>
        </p:spPr>
      </p:pic>
    </p:spTree>
    <p:extLst>
      <p:ext uri="{BB962C8B-B14F-4D97-AF65-F5344CB8AC3E}">
        <p14:creationId xmlns:p14="http://schemas.microsoft.com/office/powerpoint/2010/main" val="36991970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68C1E5-A577-4034-B847-A74BD2CD16E0}"/>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Three tier architecture</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xmlns="" id="{F714BFAA-36C1-4E83-95F2-C55E7377F904}"/>
              </a:ext>
            </a:extLst>
          </p:cNvPr>
          <p:cNvPicPr>
            <a:picLocks noGrp="1" noChangeAspect="1"/>
          </p:cNvPicPr>
          <p:nvPr>
            <p:ph idx="1"/>
          </p:nvPr>
        </p:nvPicPr>
        <p:blipFill>
          <a:blip r:embed="rId2"/>
          <a:stretch>
            <a:fillRect/>
          </a:stretch>
        </p:blipFill>
        <p:spPr>
          <a:xfrm>
            <a:off x="5121532" y="117228"/>
            <a:ext cx="3440206" cy="2463918"/>
          </a:xfrm>
        </p:spPr>
      </p:pic>
      <p:sp>
        <p:nvSpPr>
          <p:cNvPr id="7" name="TextBox 6">
            <a:extLst>
              <a:ext uri="{FF2B5EF4-FFF2-40B4-BE49-F238E27FC236}">
                <a16:creationId xmlns:a16="http://schemas.microsoft.com/office/drawing/2014/main" xmlns="" id="{C87D5039-4F8E-4425-AC9A-FC4E2F3EBE09}"/>
              </a:ext>
            </a:extLst>
          </p:cNvPr>
          <p:cNvSpPr txBox="1"/>
          <p:nvPr/>
        </p:nvSpPr>
        <p:spPr>
          <a:xfrm>
            <a:off x="448965" y="1349187"/>
            <a:ext cx="3898321" cy="3416320"/>
          </a:xfrm>
          <a:prstGeom prst="rect">
            <a:avLst/>
          </a:prstGeom>
          <a:noFill/>
        </p:spPr>
        <p:txBody>
          <a:bodyPr wrap="square">
            <a:spAutoFit/>
          </a:bodyPr>
          <a:lstStyle/>
          <a:p>
            <a:pPr algn="just"/>
            <a:r>
              <a:rPr lang="en-US" b="0" i="0" dirty="0">
                <a:solidFill>
                  <a:srgbClr val="222426"/>
                </a:solidFill>
                <a:effectLst/>
                <a:latin typeface="PT Sans"/>
              </a:rPr>
              <a:t>In three-tier architecture, another layer is present between the client machine and server machine. In this architecture, the client application doesn’t communicate directly with the database systems present at the server machine, rather the client application communicates with server application and the server application internally communicates with the database system present at the server.</a:t>
            </a:r>
            <a:endParaRPr lang="en-I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6889" y="2724455"/>
            <a:ext cx="3849493" cy="2266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6722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1000"/>
                                        <p:tgtEl>
                                          <p:spTgt spid="1026"/>
                                        </p:tgtEl>
                                      </p:cBhvr>
                                    </p:animEffect>
                                    <p:anim calcmode="lin" valueType="num">
                                      <p:cBhvr>
                                        <p:cTn id="15" dur="1000" fill="hold"/>
                                        <p:tgtEl>
                                          <p:spTgt spid="1026"/>
                                        </p:tgtEl>
                                        <p:attrNameLst>
                                          <p:attrName>ppt_x</p:attrName>
                                        </p:attrNameLst>
                                      </p:cBhvr>
                                      <p:tavLst>
                                        <p:tav tm="0">
                                          <p:val>
                                            <p:strVal val="#ppt_x"/>
                                          </p:val>
                                        </p:tav>
                                        <p:tav tm="100000">
                                          <p:val>
                                            <p:strVal val="#ppt_x"/>
                                          </p:val>
                                        </p:tav>
                                      </p:tavLst>
                                    </p:anim>
                                    <p:anim calcmode="lin" valueType="num">
                                      <p:cBhvr>
                                        <p:cTn id="16"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130" y="1655520"/>
            <a:ext cx="4419894" cy="1527050"/>
          </a:xfrm>
        </p:spPr>
      </p:pic>
    </p:spTree>
    <p:extLst>
      <p:ext uri="{BB962C8B-B14F-4D97-AF65-F5344CB8AC3E}">
        <p14:creationId xmlns:p14="http://schemas.microsoft.com/office/powerpoint/2010/main" val="1369535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023DF4-D4AF-4A2E-8B0D-40124856F4A1}"/>
              </a:ext>
            </a:extLst>
          </p:cNvPr>
          <p:cNvSpPr>
            <a:spLocks noGrp="1"/>
          </p:cNvSpPr>
          <p:nvPr>
            <p:ph type="title"/>
          </p:nvPr>
        </p:nvSpPr>
        <p:spPr/>
        <p:txBody>
          <a:bodyPr/>
          <a:lstStyle/>
          <a:p>
            <a:r>
              <a:rPr lang="en-US" dirty="0"/>
              <a:t>Disk Storage</a:t>
            </a:r>
            <a:endParaRPr lang="en-IN" dirty="0"/>
          </a:p>
        </p:txBody>
      </p:sp>
      <p:sp>
        <p:nvSpPr>
          <p:cNvPr id="3" name="Content Placeholder 2">
            <a:extLst>
              <a:ext uri="{FF2B5EF4-FFF2-40B4-BE49-F238E27FC236}">
                <a16:creationId xmlns:a16="http://schemas.microsoft.com/office/drawing/2014/main" xmlns="" id="{441A7590-9B20-4747-BD42-28760A5A28A1}"/>
              </a:ext>
            </a:extLst>
          </p:cNvPr>
          <p:cNvSpPr>
            <a:spLocks noGrp="1"/>
          </p:cNvSpPr>
          <p:nvPr>
            <p:ph idx="1"/>
          </p:nvPr>
        </p:nvSpPr>
        <p:spPr>
          <a:xfrm>
            <a:off x="448965" y="1197405"/>
            <a:ext cx="8246070" cy="3512213"/>
          </a:xfrm>
        </p:spPr>
        <p:txBody>
          <a:bodyPr>
            <a:noAutofit/>
          </a:bodyPr>
          <a:lstStyle/>
          <a:p>
            <a:pPr algn="just"/>
            <a:r>
              <a:rPr lang="en-US" sz="1800" dirty="0"/>
              <a:t>Starting from  very beginning we know that the disk storage or the physical storage is use for storing the data. In many big enterprises, the database range in size from hundred of gigabytes to terabytes of data. The main memory is not so large that it holds that much information and data. So we need a larger disk storage for the database.</a:t>
            </a:r>
          </a:p>
          <a:p>
            <a:pPr algn="just"/>
            <a:r>
              <a:rPr lang="en-US" sz="1800" b="1" dirty="0"/>
              <a:t>Components are as follows:</a:t>
            </a:r>
          </a:p>
          <a:p>
            <a:pPr marL="0" indent="0" algn="just">
              <a:buNone/>
            </a:pPr>
            <a:r>
              <a:rPr lang="en-US" sz="1800" dirty="0"/>
              <a:t>      Data</a:t>
            </a:r>
          </a:p>
          <a:p>
            <a:pPr marL="0" indent="0" algn="just">
              <a:buNone/>
            </a:pPr>
            <a:r>
              <a:rPr lang="en-US" sz="1800" dirty="0"/>
              <a:t>      Indices</a:t>
            </a:r>
          </a:p>
          <a:p>
            <a:pPr marL="0" indent="0" algn="just">
              <a:buNone/>
            </a:pPr>
            <a:r>
              <a:rPr lang="en-US" sz="1800" dirty="0"/>
              <a:t>      Data Dictionary</a:t>
            </a:r>
          </a:p>
          <a:p>
            <a:pPr marL="0" indent="0" algn="just">
              <a:buNone/>
            </a:pPr>
            <a:r>
              <a:rPr lang="en-US" sz="1800" dirty="0"/>
              <a:t>      Metadata</a:t>
            </a:r>
          </a:p>
          <a:p>
            <a:pPr marL="0" indent="0" algn="just">
              <a:buNone/>
            </a:pPr>
            <a:r>
              <a:rPr lang="en-US" sz="1800" dirty="0"/>
              <a:t>      Statistical Data</a:t>
            </a:r>
          </a:p>
        </p:txBody>
      </p:sp>
    </p:spTree>
    <p:extLst>
      <p:ext uri="{BB962C8B-B14F-4D97-AF65-F5344CB8AC3E}">
        <p14:creationId xmlns:p14="http://schemas.microsoft.com/office/powerpoint/2010/main" val="17393611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0A925B-0C33-464A-B5B3-7AA0F822A572}"/>
              </a:ext>
            </a:extLst>
          </p:cNvPr>
          <p:cNvSpPr>
            <a:spLocks noGrp="1"/>
          </p:cNvSpPr>
          <p:nvPr>
            <p:ph type="title"/>
          </p:nvPr>
        </p:nvSpPr>
        <p:spPr/>
        <p:txBody>
          <a:bodyPr/>
          <a:lstStyle/>
          <a:p>
            <a:r>
              <a:rPr lang="en-US" dirty="0"/>
              <a:t>Index</a:t>
            </a:r>
            <a:endParaRPr lang="en-IN" dirty="0"/>
          </a:p>
        </p:txBody>
      </p:sp>
      <p:sp>
        <p:nvSpPr>
          <p:cNvPr id="3" name="Content Placeholder 2">
            <a:extLst>
              <a:ext uri="{FF2B5EF4-FFF2-40B4-BE49-F238E27FC236}">
                <a16:creationId xmlns:a16="http://schemas.microsoft.com/office/drawing/2014/main" xmlns="" id="{31C475F0-3A52-485D-B8A4-1A29E9743A9F}"/>
              </a:ext>
            </a:extLst>
          </p:cNvPr>
          <p:cNvSpPr>
            <a:spLocks noGrp="1"/>
          </p:cNvSpPr>
          <p:nvPr>
            <p:ph idx="1"/>
          </p:nvPr>
        </p:nvSpPr>
        <p:spPr/>
        <p:txBody>
          <a:bodyPr/>
          <a:lstStyle/>
          <a:p>
            <a:pPr algn="just"/>
            <a:r>
              <a:rPr lang="en-US" dirty="0"/>
              <a:t>Indexing is used to optimize the performance of a database by minimizing the number of disk accesses required when a query is processed.</a:t>
            </a:r>
          </a:p>
          <a:p>
            <a:pPr algn="just"/>
            <a:r>
              <a:rPr lang="en-US" dirty="0"/>
              <a:t>The index is a type of data structure. It is used to locate and access the data in a database table quickly.</a:t>
            </a:r>
            <a:endParaRPr lang="en-IN" dirty="0"/>
          </a:p>
        </p:txBody>
      </p:sp>
      <p:pic>
        <p:nvPicPr>
          <p:cNvPr id="7" name="Picture 6">
            <a:extLst>
              <a:ext uri="{FF2B5EF4-FFF2-40B4-BE49-F238E27FC236}">
                <a16:creationId xmlns:a16="http://schemas.microsoft.com/office/drawing/2014/main" xmlns="" id="{FF82329F-3DC1-43EC-894A-47DE76A1211D}"/>
              </a:ext>
            </a:extLst>
          </p:cNvPr>
          <p:cNvPicPr>
            <a:picLocks noChangeAspect="1"/>
          </p:cNvPicPr>
          <p:nvPr/>
        </p:nvPicPr>
        <p:blipFill>
          <a:blip r:embed="rId2"/>
          <a:stretch>
            <a:fillRect/>
          </a:stretch>
        </p:blipFill>
        <p:spPr>
          <a:xfrm>
            <a:off x="2242278" y="3793390"/>
            <a:ext cx="3479198" cy="916230"/>
          </a:xfrm>
          <a:prstGeom prst="rect">
            <a:avLst/>
          </a:prstGeom>
        </p:spPr>
      </p:pic>
    </p:spTree>
    <p:extLst>
      <p:ext uri="{BB962C8B-B14F-4D97-AF65-F5344CB8AC3E}">
        <p14:creationId xmlns:p14="http://schemas.microsoft.com/office/powerpoint/2010/main" val="39776899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DE3A2B-F3EC-482B-B461-4333182CA3A7}"/>
              </a:ext>
            </a:extLst>
          </p:cNvPr>
          <p:cNvSpPr>
            <a:spLocks noGrp="1"/>
          </p:cNvSpPr>
          <p:nvPr>
            <p:ph type="title"/>
          </p:nvPr>
        </p:nvSpPr>
        <p:spPr/>
        <p:txBody>
          <a:bodyPr/>
          <a:lstStyle/>
          <a:p>
            <a:r>
              <a:rPr lang="en-US" dirty="0"/>
              <a:t>Data Dictionary</a:t>
            </a:r>
            <a:endParaRPr lang="en-IN" dirty="0"/>
          </a:p>
        </p:txBody>
      </p:sp>
      <p:sp>
        <p:nvSpPr>
          <p:cNvPr id="5" name="Content Placeholder 4">
            <a:extLst>
              <a:ext uri="{FF2B5EF4-FFF2-40B4-BE49-F238E27FC236}">
                <a16:creationId xmlns:a16="http://schemas.microsoft.com/office/drawing/2014/main" xmlns="" id="{348A3A6D-D08E-41CF-8741-D7B69BC0C6FE}"/>
              </a:ext>
            </a:extLst>
          </p:cNvPr>
          <p:cNvSpPr>
            <a:spLocks noGrp="1"/>
          </p:cNvSpPr>
          <p:nvPr>
            <p:ph idx="1"/>
          </p:nvPr>
        </p:nvSpPr>
        <p:spPr/>
        <p:txBody>
          <a:bodyPr>
            <a:normAutofit fontScale="55000" lnSpcReduction="20000"/>
          </a:bodyPr>
          <a:lstStyle/>
          <a:p>
            <a:pPr algn="just"/>
            <a:r>
              <a:rPr lang="en-US" dirty="0"/>
              <a:t>A data dictionary is a file or a set of files that contains a database's metadata. The data dictionary contains records about other objects in the database, such as data ownership, data relationships to other objects, and other data. The data dictionary is a crucial component of any relational database. It provides additional information about relationships between different database tables, helps to organize data in a neat and easily searchable way, and prevents data redundancy issues. Ironically, because of its importance, it is invisible to most database users. Typically, only database administrators interact with the data dictionary.</a:t>
            </a:r>
          </a:p>
          <a:p>
            <a:pPr algn="just"/>
            <a:endParaRPr lang="en-US" dirty="0"/>
          </a:p>
          <a:p>
            <a:pPr marL="0" indent="0" algn="just">
              <a:buNone/>
            </a:pPr>
            <a:r>
              <a:rPr lang="en-US" b="1" dirty="0"/>
              <a:t>In a relational database, the metadata in the data dictionary includes the following:</a:t>
            </a:r>
          </a:p>
          <a:p>
            <a:pPr algn="just"/>
            <a:endParaRPr lang="en-US" dirty="0"/>
          </a:p>
          <a:p>
            <a:pPr algn="just"/>
            <a:r>
              <a:rPr lang="en-US" dirty="0"/>
              <a:t>Names of all tables in the database and their owners.</a:t>
            </a:r>
          </a:p>
          <a:p>
            <a:pPr algn="just"/>
            <a:r>
              <a:rPr lang="en-US" dirty="0"/>
              <a:t>Names of all indexes and the columns to which the tables in those indexes relate.</a:t>
            </a:r>
          </a:p>
          <a:p>
            <a:pPr algn="just"/>
            <a:r>
              <a:rPr lang="en-US" dirty="0"/>
              <a:t>Constraints defined on tables, including primary keys, foreign-key relationships to other tables, and not-null constraints.</a:t>
            </a:r>
          </a:p>
          <a:p>
            <a:pPr algn="just"/>
            <a:r>
              <a:rPr lang="en-US" dirty="0"/>
              <a:t>Additional physical information about the tables including their storage location, storage method, etc.</a:t>
            </a:r>
            <a:endParaRPr lang="en-IN" dirty="0"/>
          </a:p>
        </p:txBody>
      </p:sp>
    </p:spTree>
    <p:extLst>
      <p:ext uri="{BB962C8B-B14F-4D97-AF65-F5344CB8AC3E}">
        <p14:creationId xmlns:p14="http://schemas.microsoft.com/office/powerpoint/2010/main" val="308191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 calcmode="lin" valueType="num">
                                      <p:cBhvr additive="base">
                                        <p:cTn id="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anim calcmode="lin" valueType="num">
                                      <p:cBhvr additive="base">
                                        <p:cTn id="1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anim calcmode="lin" valueType="num">
                                      <p:cBhvr additive="base">
                                        <p:cTn id="1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anim calcmode="lin" valueType="num">
                                      <p:cBhvr additive="base">
                                        <p:cTn id="1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DE3A2B-F3EC-482B-B461-4333182CA3A7}"/>
              </a:ext>
            </a:extLst>
          </p:cNvPr>
          <p:cNvSpPr>
            <a:spLocks noGrp="1"/>
          </p:cNvSpPr>
          <p:nvPr>
            <p:ph type="title"/>
          </p:nvPr>
        </p:nvSpPr>
        <p:spPr/>
        <p:txBody>
          <a:bodyPr/>
          <a:lstStyle/>
          <a:p>
            <a:r>
              <a:rPr lang="en-US" dirty="0"/>
              <a:t>Data Dictionary</a:t>
            </a:r>
            <a:endParaRPr lang="en-IN" dirty="0"/>
          </a:p>
        </p:txBody>
      </p:sp>
      <p:graphicFrame>
        <p:nvGraphicFramePr>
          <p:cNvPr id="4" name="Table 4">
            <a:extLst>
              <a:ext uri="{FF2B5EF4-FFF2-40B4-BE49-F238E27FC236}">
                <a16:creationId xmlns:a16="http://schemas.microsoft.com/office/drawing/2014/main" xmlns="" id="{1F902D1D-3EE1-4929-909A-FC2C973591AD}"/>
              </a:ext>
            </a:extLst>
          </p:cNvPr>
          <p:cNvGraphicFramePr>
            <a:graphicFrameLocks noGrp="1"/>
          </p:cNvGraphicFramePr>
          <p:nvPr>
            <p:ph idx="1"/>
          </p:nvPr>
        </p:nvGraphicFramePr>
        <p:xfrm>
          <a:off x="296260" y="1350110"/>
          <a:ext cx="5955495" cy="2966720"/>
        </p:xfrm>
        <a:graphic>
          <a:graphicData uri="http://schemas.openxmlformats.org/drawingml/2006/table">
            <a:tbl>
              <a:tblPr firstRow="1" bandRow="1">
                <a:tableStyleId>{5C22544A-7EE6-4342-B048-85BDC9FD1C3A}</a:tableStyleId>
              </a:tblPr>
              <a:tblGrid>
                <a:gridCol w="1985165">
                  <a:extLst>
                    <a:ext uri="{9D8B030D-6E8A-4147-A177-3AD203B41FA5}">
                      <a16:colId xmlns:a16="http://schemas.microsoft.com/office/drawing/2014/main" xmlns="" val="2817921160"/>
                    </a:ext>
                  </a:extLst>
                </a:gridCol>
                <a:gridCol w="1533991">
                  <a:extLst>
                    <a:ext uri="{9D8B030D-6E8A-4147-A177-3AD203B41FA5}">
                      <a16:colId xmlns:a16="http://schemas.microsoft.com/office/drawing/2014/main" xmlns="" val="1094628621"/>
                    </a:ext>
                  </a:extLst>
                </a:gridCol>
                <a:gridCol w="2436339">
                  <a:extLst>
                    <a:ext uri="{9D8B030D-6E8A-4147-A177-3AD203B41FA5}">
                      <a16:colId xmlns:a16="http://schemas.microsoft.com/office/drawing/2014/main" xmlns="" val="1165755685"/>
                    </a:ext>
                  </a:extLst>
                </a:gridCol>
              </a:tblGrid>
              <a:tr h="370840">
                <a:tc>
                  <a:txBody>
                    <a:bodyPr/>
                    <a:lstStyle/>
                    <a:p>
                      <a:r>
                        <a:rPr lang="en-US" dirty="0">
                          <a:latin typeface="Times New Roman" panose="02020603050405020304" pitchFamily="18" charset="0"/>
                          <a:cs typeface="Times New Roman" panose="02020603050405020304" pitchFamily="18" charset="0"/>
                        </a:rPr>
                        <a:t>Attribute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Required</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Format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739576899"/>
                  </a:ext>
                </a:extLst>
              </a:tr>
              <a:tr h="370840">
                <a:tc>
                  <a:txBody>
                    <a:bodyPr/>
                    <a:lstStyle/>
                    <a:p>
                      <a:r>
                        <a:rPr lang="en-US" dirty="0">
                          <a:latin typeface="Times New Roman" panose="02020603050405020304" pitchFamily="18" charset="0"/>
                          <a:cs typeface="Times New Roman" panose="02020603050405020304" pitchFamily="18" charset="0"/>
                        </a:rPr>
                        <a:t>SID</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Yes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Text + Number</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42648104"/>
                  </a:ext>
                </a:extLst>
              </a:tr>
              <a:tr h="370840">
                <a:tc>
                  <a:txBody>
                    <a:bodyPr/>
                    <a:lstStyle/>
                    <a:p>
                      <a:r>
                        <a:rPr lang="en-US" dirty="0">
                          <a:latin typeface="Times New Roman" panose="02020603050405020304" pitchFamily="18" charset="0"/>
                          <a:cs typeface="Times New Roman" panose="02020603050405020304" pitchFamily="18" charset="0"/>
                        </a:rPr>
                        <a:t>SNAME</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Yes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Text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030075718"/>
                  </a:ext>
                </a:extLst>
              </a:tr>
              <a:tr h="370840">
                <a:tc>
                  <a:txBody>
                    <a:bodyPr/>
                    <a:lstStyle/>
                    <a:p>
                      <a:r>
                        <a:rPr lang="en-US" dirty="0">
                          <a:latin typeface="Times New Roman" panose="02020603050405020304" pitchFamily="18" charset="0"/>
                          <a:cs typeface="Times New Roman" panose="02020603050405020304" pitchFamily="18" charset="0"/>
                        </a:rPr>
                        <a:t>ADDRESS</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No</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Text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303856669"/>
                  </a:ext>
                </a:extLst>
              </a:tr>
              <a:tr h="370840">
                <a:tc>
                  <a:txBody>
                    <a:bodyPr/>
                    <a:lstStyle/>
                    <a:p>
                      <a:r>
                        <a:rPr lang="en-US" dirty="0">
                          <a:latin typeface="Times New Roman" panose="02020603050405020304" pitchFamily="18" charset="0"/>
                          <a:cs typeface="Times New Roman" panose="02020603050405020304" pitchFamily="18" charset="0"/>
                        </a:rPr>
                        <a:t>Mobile</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Yes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Number</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79169306"/>
                  </a:ext>
                </a:extLst>
              </a:tr>
              <a:tr h="370840">
                <a:tc>
                  <a:txBody>
                    <a:bodyPr/>
                    <a:lstStyle/>
                    <a:p>
                      <a:r>
                        <a:rPr lang="en-US" dirty="0">
                          <a:latin typeface="Times New Roman" panose="02020603050405020304" pitchFamily="18" charset="0"/>
                          <a:cs typeface="Times New Roman" panose="02020603050405020304" pitchFamily="18" charset="0"/>
                        </a:rPr>
                        <a:t>Email</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No</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Text + Number</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344576687"/>
                  </a:ext>
                </a:extLst>
              </a:tr>
              <a:tr h="370840">
                <a:tc>
                  <a:txBody>
                    <a:bodyPr/>
                    <a:lstStyle/>
                    <a:p>
                      <a:r>
                        <a:rPr lang="en-US" dirty="0">
                          <a:latin typeface="Times New Roman" panose="02020603050405020304" pitchFamily="18" charset="0"/>
                          <a:cs typeface="Times New Roman" panose="02020603050405020304" pitchFamily="18" charset="0"/>
                        </a:rPr>
                        <a:t>Birth Date</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Yes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Date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374597739"/>
                  </a:ext>
                </a:extLst>
              </a:tr>
              <a:tr h="370840">
                <a:tc>
                  <a:txBody>
                    <a:bodyPr/>
                    <a:lstStyle/>
                    <a:p>
                      <a:r>
                        <a:rPr lang="en-US" dirty="0">
                          <a:latin typeface="Times New Roman" panose="02020603050405020304" pitchFamily="18" charset="0"/>
                          <a:cs typeface="Times New Roman" panose="02020603050405020304" pitchFamily="18" charset="0"/>
                        </a:rPr>
                        <a:t>Age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Yes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Number</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821169601"/>
                  </a:ext>
                </a:extLst>
              </a:tr>
            </a:tbl>
          </a:graphicData>
        </a:graphic>
      </p:graphicFrame>
      <p:graphicFrame>
        <p:nvGraphicFramePr>
          <p:cNvPr id="6" name="Table 5">
            <a:extLst>
              <a:ext uri="{FF2B5EF4-FFF2-40B4-BE49-F238E27FC236}">
                <a16:creationId xmlns:a16="http://schemas.microsoft.com/office/drawing/2014/main" xmlns="" id="{9DF51B8B-2A5B-4C65-9A64-385DBA3A2C48}"/>
              </a:ext>
            </a:extLst>
          </p:cNvPr>
          <p:cNvGraphicFramePr>
            <a:graphicFrameLocks noGrp="1"/>
          </p:cNvGraphicFramePr>
          <p:nvPr/>
        </p:nvGraphicFramePr>
        <p:xfrm>
          <a:off x="6251755" y="1350110"/>
          <a:ext cx="2436339" cy="2966720"/>
        </p:xfrm>
        <a:graphic>
          <a:graphicData uri="http://schemas.openxmlformats.org/drawingml/2006/table">
            <a:tbl>
              <a:tblPr firstRow="1" bandRow="1">
                <a:tableStyleId>{5C22544A-7EE6-4342-B048-85BDC9FD1C3A}</a:tableStyleId>
              </a:tblPr>
              <a:tblGrid>
                <a:gridCol w="2436339">
                  <a:extLst>
                    <a:ext uri="{9D8B030D-6E8A-4147-A177-3AD203B41FA5}">
                      <a16:colId xmlns:a16="http://schemas.microsoft.com/office/drawing/2014/main" xmlns="" val="4079212042"/>
                    </a:ext>
                  </a:extLst>
                </a:gridCol>
              </a:tblGrid>
              <a:tr h="370840">
                <a:tc>
                  <a:txBody>
                    <a:bodyPr/>
                    <a:lstStyle/>
                    <a:p>
                      <a:r>
                        <a:rPr lang="en-US" dirty="0">
                          <a:latin typeface="Times New Roman" panose="02020603050405020304" pitchFamily="18" charset="0"/>
                          <a:cs typeface="Times New Roman" panose="02020603050405020304" pitchFamily="18" charset="0"/>
                        </a:rPr>
                        <a:t>Constraints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609317197"/>
                  </a:ext>
                </a:extLst>
              </a:tr>
              <a:tr h="370840">
                <a:tc>
                  <a:txBody>
                    <a:bodyPr/>
                    <a:lstStyle/>
                    <a:p>
                      <a:r>
                        <a:rPr lang="en-US" dirty="0">
                          <a:latin typeface="Times New Roman" panose="02020603050405020304" pitchFamily="18" charset="0"/>
                          <a:cs typeface="Times New Roman" panose="02020603050405020304" pitchFamily="18" charset="0"/>
                        </a:rPr>
                        <a:t>Primary Key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443705990"/>
                  </a:ext>
                </a:extLst>
              </a:tr>
              <a:tr h="370840">
                <a:tc>
                  <a:txBody>
                    <a:bodyPr/>
                    <a:lstStyle/>
                    <a:p>
                      <a:r>
                        <a:rPr lang="en-US" dirty="0">
                          <a:latin typeface="Times New Roman" panose="02020603050405020304" pitchFamily="18" charset="0"/>
                          <a:cs typeface="Times New Roman" panose="02020603050405020304" pitchFamily="18" charset="0"/>
                        </a:rPr>
                        <a:t>NOT NULL</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6263107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229058969"/>
                  </a:ext>
                </a:extLst>
              </a:tr>
              <a:tr h="370840">
                <a:tc>
                  <a:txBody>
                    <a:bodyPr/>
                    <a:lstStyle/>
                    <a:p>
                      <a:r>
                        <a:rPr lang="en-US" dirty="0">
                          <a:latin typeface="Times New Roman" panose="02020603050405020304" pitchFamily="18" charset="0"/>
                          <a:cs typeface="Times New Roman" panose="02020603050405020304" pitchFamily="18" charset="0"/>
                        </a:rPr>
                        <a:t>NOT NULL</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8430575"/>
                  </a:ext>
                </a:extLst>
              </a:tr>
              <a:tr h="370840">
                <a:tc>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726897711"/>
                  </a:ext>
                </a:extLst>
              </a:tr>
              <a:tr h="370840">
                <a:tc>
                  <a:txBody>
                    <a:bodyPr/>
                    <a:lstStyle/>
                    <a:p>
                      <a:r>
                        <a:rPr lang="en-US" dirty="0">
                          <a:latin typeface="Times New Roman" panose="02020603050405020304" pitchFamily="18" charset="0"/>
                          <a:cs typeface="Times New Roman" panose="02020603050405020304" pitchFamily="18" charset="0"/>
                        </a:rPr>
                        <a:t>NOT NULL</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432563912"/>
                  </a:ext>
                </a:extLst>
              </a:tr>
              <a:tr h="370840">
                <a:tc>
                  <a:txBody>
                    <a:bodyPr/>
                    <a:lstStyle/>
                    <a:p>
                      <a:r>
                        <a:rPr lang="en-US" dirty="0">
                          <a:latin typeface="Times New Roman" panose="02020603050405020304" pitchFamily="18" charset="0"/>
                          <a:cs typeface="Times New Roman" panose="02020603050405020304" pitchFamily="18" charset="0"/>
                        </a:rPr>
                        <a:t>NOT NULL</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582192183"/>
                  </a:ext>
                </a:extLst>
              </a:tr>
            </a:tbl>
          </a:graphicData>
        </a:graphic>
      </p:graphicFrame>
    </p:spTree>
    <p:extLst>
      <p:ext uri="{BB962C8B-B14F-4D97-AF65-F5344CB8AC3E}">
        <p14:creationId xmlns:p14="http://schemas.microsoft.com/office/powerpoint/2010/main" val="14894624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9D4EE6-8B3F-4A2E-8740-74B8DDE47ABC}"/>
              </a:ext>
            </a:extLst>
          </p:cNvPr>
          <p:cNvSpPr>
            <a:spLocks noGrp="1"/>
          </p:cNvSpPr>
          <p:nvPr>
            <p:ph type="title"/>
          </p:nvPr>
        </p:nvSpPr>
        <p:spPr/>
        <p:txBody>
          <a:bodyPr/>
          <a:lstStyle/>
          <a:p>
            <a:r>
              <a:rPr lang="en-IN" dirty="0"/>
              <a:t>Query Processor</a:t>
            </a:r>
          </a:p>
        </p:txBody>
      </p:sp>
      <p:sp>
        <p:nvSpPr>
          <p:cNvPr id="3" name="Content Placeholder 2">
            <a:extLst>
              <a:ext uri="{FF2B5EF4-FFF2-40B4-BE49-F238E27FC236}">
                <a16:creationId xmlns:a16="http://schemas.microsoft.com/office/drawing/2014/main" xmlns="" id="{1F3B0C04-6315-4535-88CE-E7049CFA2A46}"/>
              </a:ext>
            </a:extLst>
          </p:cNvPr>
          <p:cNvSpPr>
            <a:spLocks noGrp="1"/>
          </p:cNvSpPr>
          <p:nvPr>
            <p:ph idx="1"/>
          </p:nvPr>
        </p:nvSpPr>
        <p:spPr/>
        <p:txBody>
          <a:bodyPr>
            <a:normAutofit fontScale="55000" lnSpcReduction="20000"/>
          </a:bodyPr>
          <a:lstStyle/>
          <a:p>
            <a:pPr marL="0" indent="0">
              <a:buNone/>
            </a:pPr>
            <a:r>
              <a:rPr lang="en-US" dirty="0"/>
              <a:t>The query processor components include: </a:t>
            </a:r>
          </a:p>
          <a:p>
            <a:endParaRPr lang="en-US" dirty="0"/>
          </a:p>
          <a:p>
            <a:pPr algn="just"/>
            <a:r>
              <a:rPr lang="en-US" dirty="0"/>
              <a:t>DDL interpreter, which interprets DDL statements and records the definitions in the data dictionary.</a:t>
            </a:r>
          </a:p>
          <a:p>
            <a:endParaRPr lang="en-US" dirty="0"/>
          </a:p>
          <a:p>
            <a:pPr algn="just"/>
            <a:r>
              <a:rPr lang="en-US" dirty="0"/>
              <a:t>DML compiler, which translates DML statements in a query language into an evaluation plan consisting of low-level instructions that the query evaluation engine understands.</a:t>
            </a:r>
          </a:p>
          <a:p>
            <a:endParaRPr lang="en-US" dirty="0"/>
          </a:p>
          <a:p>
            <a:pPr algn="just"/>
            <a:r>
              <a:rPr lang="en-US" dirty="0"/>
              <a:t>A query can usually be translated into any of a number of alternative evaluation plans that all give the same result. The DML compiler also performs query optimization, that is, it picks the lowest cost evaluation plan from among the alternatives.</a:t>
            </a:r>
          </a:p>
          <a:p>
            <a:endParaRPr lang="en-US" dirty="0"/>
          </a:p>
          <a:p>
            <a:r>
              <a:rPr lang="en-US" dirty="0"/>
              <a:t>Query evaluation engine, which executes low-level instructions generated by the DML compiler.</a:t>
            </a:r>
            <a:endParaRPr lang="en-IN" dirty="0"/>
          </a:p>
        </p:txBody>
      </p:sp>
    </p:spTree>
    <p:extLst>
      <p:ext uri="{BB962C8B-B14F-4D97-AF65-F5344CB8AC3E}">
        <p14:creationId xmlns:p14="http://schemas.microsoft.com/office/powerpoint/2010/main" val="37773291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3265</Words>
  <Application>Microsoft Office PowerPoint</Application>
  <PresentationFormat>On-screen Show (16:9)</PresentationFormat>
  <Paragraphs>278</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PT Sans</vt:lpstr>
      <vt:lpstr>Times New Roman</vt:lpstr>
      <vt:lpstr>Wingdings</vt:lpstr>
      <vt:lpstr>Office Theme</vt:lpstr>
      <vt:lpstr>  Data Independence in DBMS</vt:lpstr>
      <vt:lpstr>Quiz</vt:lpstr>
      <vt:lpstr>Quiz</vt:lpstr>
      <vt:lpstr>System structure of a database or Architecture of DBMS</vt:lpstr>
      <vt:lpstr>Disk Storage</vt:lpstr>
      <vt:lpstr>Index</vt:lpstr>
      <vt:lpstr>Data Dictionary</vt:lpstr>
      <vt:lpstr>Data Dictionary</vt:lpstr>
      <vt:lpstr>Query Processor</vt:lpstr>
      <vt:lpstr>Storage Manager</vt:lpstr>
      <vt:lpstr>Transaction Manager</vt:lpstr>
      <vt:lpstr>Data View  </vt:lpstr>
      <vt:lpstr>Data Abstraction in DBMS</vt:lpstr>
      <vt:lpstr>Data Abstraction in DBMS</vt:lpstr>
      <vt:lpstr>Quiz</vt:lpstr>
      <vt:lpstr>Schema</vt:lpstr>
      <vt:lpstr>Schemas</vt:lpstr>
      <vt:lpstr>Sub Schemas: </vt:lpstr>
      <vt:lpstr>Instances </vt:lpstr>
      <vt:lpstr>Instances</vt:lpstr>
      <vt:lpstr>Schema Architecture</vt:lpstr>
      <vt:lpstr>Schema Architecture</vt:lpstr>
      <vt:lpstr>Three schema architecture </vt:lpstr>
      <vt:lpstr>Three schema architecture </vt:lpstr>
      <vt:lpstr>Internal (Physical) Level</vt:lpstr>
      <vt:lpstr>Conceptual (Logical) Level </vt:lpstr>
      <vt:lpstr>Conceptual (Logical) Level </vt:lpstr>
      <vt:lpstr>External (View) Level </vt:lpstr>
      <vt:lpstr>Mapping</vt:lpstr>
      <vt:lpstr>Different Mapping in Three Levels: </vt:lpstr>
      <vt:lpstr>Contents</vt:lpstr>
      <vt:lpstr>Data Independence  </vt:lpstr>
      <vt:lpstr>Physical Data Independence  </vt:lpstr>
      <vt:lpstr>Physical Data Independence  </vt:lpstr>
      <vt:lpstr>Logical Data Independence  </vt:lpstr>
      <vt:lpstr>Logical Data Independence  </vt:lpstr>
      <vt:lpstr>Difference between Physical and Logical Data Independence  </vt:lpstr>
      <vt:lpstr>Importance of Data Independence </vt:lpstr>
      <vt:lpstr>DBMS Architecture </vt:lpstr>
      <vt:lpstr>One tier architecture/ Client tier</vt:lpstr>
      <vt:lpstr>Two tier architecture </vt:lpstr>
      <vt:lpstr>Three tier architecture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2023-09-09T07:35:12Z</dcterms:modified>
</cp:coreProperties>
</file>