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6" r:id="rId2"/>
    <p:sldId id="294" r:id="rId3"/>
    <p:sldId id="295" r:id="rId4"/>
    <p:sldId id="296" r:id="rId5"/>
    <p:sldId id="297" r:id="rId6"/>
    <p:sldId id="298" r:id="rId7"/>
    <p:sldId id="299" r:id="rId8"/>
    <p:sldId id="301" r:id="rId9"/>
    <p:sldId id="300" r:id="rId10"/>
    <p:sldId id="29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93" d="100"/>
          <a:sy n="93" d="100"/>
        </p:scale>
        <p:origin x="750" y="-78"/>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08-09-2023</a:t>
            </a:fld>
            <a:endParaRPr lang="en-IN"/>
          </a:p>
        </p:txBody>
      </p:sp>
      <p:sp>
        <p:nvSpPr>
          <p:cNvPr id="4" name="Footer Placeholder 3">
            <a:extLst>
              <a:ext uri="{FF2B5EF4-FFF2-40B4-BE49-F238E27FC236}">
                <a16:creationId xmlns=""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smtClean="0">
                <a:solidFill>
                  <a:schemeClr val="tx2">
                    <a:lumMod val="75000"/>
                  </a:schemeClr>
                </a:solidFill>
                <a:latin typeface="Times New Roman" panose="02020603050405020304" pitchFamily="18" charset="0"/>
                <a:cs typeface="Times New Roman" panose="02020603050405020304" pitchFamily="18" charset="0"/>
              </a:rPr>
              <a:t>Practice</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smtClean="0"/>
              <a:t>9A</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a:t>
            </a:r>
            <a:endParaRPr lang="en-IN" dirty="0"/>
          </a:p>
        </p:txBody>
      </p:sp>
      <p:sp>
        <p:nvSpPr>
          <p:cNvPr id="3" name="Content Placeholder 2"/>
          <p:cNvSpPr>
            <a:spLocks noGrp="1"/>
          </p:cNvSpPr>
          <p:nvPr>
            <p:ph idx="1"/>
          </p:nvPr>
        </p:nvSpPr>
        <p:spPr/>
        <p:txBody>
          <a:bodyPr>
            <a:normAutofit fontScale="92500" lnSpcReduction="20000"/>
          </a:bodyPr>
          <a:lstStyle/>
          <a:p>
            <a:r>
              <a:rPr lang="en-US" dirty="0"/>
              <a:t>Find the minimum number of tables required for the following ER diagram in relational </a:t>
            </a:r>
            <a:r>
              <a:rPr lang="en-US" dirty="0" smtClean="0"/>
              <a:t>model.</a:t>
            </a:r>
          </a:p>
          <a:p>
            <a:endParaRPr lang="en-US" dirty="0" smtClean="0"/>
          </a:p>
          <a:p>
            <a:endParaRPr lang="en-US" dirty="0"/>
          </a:p>
          <a:p>
            <a:endParaRPr lang="en-US" dirty="0" smtClean="0"/>
          </a:p>
          <a:p>
            <a:endParaRPr lang="en-US" dirty="0"/>
          </a:p>
          <a:p>
            <a:pPr fontAlgn="base"/>
            <a:r>
              <a:rPr lang="en-US" b="1" dirty="0" err="1" smtClean="0">
                <a:solidFill>
                  <a:schemeClr val="accent6"/>
                </a:solidFill>
              </a:rPr>
              <a:t>Ans</a:t>
            </a:r>
            <a:r>
              <a:rPr lang="en-US" b="1" dirty="0" smtClean="0">
                <a:solidFill>
                  <a:schemeClr val="accent6"/>
                </a:solidFill>
              </a:rPr>
              <a:t>: </a:t>
            </a:r>
            <a:r>
              <a:rPr lang="pt-BR" b="1" dirty="0" smtClean="0">
                <a:solidFill>
                  <a:schemeClr val="accent6"/>
                </a:solidFill>
              </a:rPr>
              <a:t>M R1 </a:t>
            </a:r>
            <a:r>
              <a:rPr lang="pt-BR" b="1" dirty="0">
                <a:solidFill>
                  <a:schemeClr val="accent6"/>
                </a:solidFill>
              </a:rPr>
              <a:t>(</a:t>
            </a:r>
            <a:r>
              <a:rPr lang="pt-BR" b="1" u="sng" dirty="0">
                <a:solidFill>
                  <a:schemeClr val="accent6"/>
                </a:solidFill>
              </a:rPr>
              <a:t>M1</a:t>
            </a:r>
            <a:r>
              <a:rPr lang="pt-BR" b="1" dirty="0">
                <a:solidFill>
                  <a:schemeClr val="accent6"/>
                </a:solidFill>
              </a:rPr>
              <a:t> , M2 , M3 , P1)</a:t>
            </a:r>
          </a:p>
          <a:p>
            <a:pPr fontAlgn="base"/>
            <a:r>
              <a:rPr lang="pt-BR" b="1" dirty="0">
                <a:solidFill>
                  <a:schemeClr val="accent6"/>
                </a:solidFill>
              </a:rPr>
              <a:t>P </a:t>
            </a:r>
            <a:r>
              <a:rPr lang="pt-BR" b="1" dirty="0" smtClean="0">
                <a:solidFill>
                  <a:schemeClr val="accent6"/>
                </a:solidFill>
              </a:rPr>
              <a:t>R2(</a:t>
            </a:r>
            <a:r>
              <a:rPr lang="pt-BR" b="1" u="sng" dirty="0" smtClean="0">
                <a:solidFill>
                  <a:schemeClr val="accent6"/>
                </a:solidFill>
              </a:rPr>
              <a:t>P1</a:t>
            </a:r>
            <a:r>
              <a:rPr lang="pt-BR" b="1" dirty="0">
                <a:solidFill>
                  <a:schemeClr val="accent6"/>
                </a:solidFill>
              </a:rPr>
              <a:t> , P2)</a:t>
            </a:r>
          </a:p>
          <a:p>
            <a:pPr fontAlgn="base"/>
            <a:r>
              <a:rPr lang="pt-BR" b="1" dirty="0" smtClean="0">
                <a:solidFill>
                  <a:schemeClr val="accent6"/>
                </a:solidFill>
              </a:rPr>
              <a:t>N R3 </a:t>
            </a:r>
            <a:r>
              <a:rPr lang="pt-BR" b="1" dirty="0">
                <a:solidFill>
                  <a:schemeClr val="accent6"/>
                </a:solidFill>
              </a:rPr>
              <a:t>(</a:t>
            </a:r>
            <a:r>
              <a:rPr lang="pt-BR" b="1" u="sng" dirty="0">
                <a:solidFill>
                  <a:schemeClr val="accent6"/>
                </a:solidFill>
              </a:rPr>
              <a:t>P1</a:t>
            </a:r>
            <a:r>
              <a:rPr lang="pt-BR" b="1" dirty="0">
                <a:solidFill>
                  <a:schemeClr val="accent6"/>
                </a:solidFill>
              </a:rPr>
              <a:t> , </a:t>
            </a:r>
            <a:r>
              <a:rPr lang="pt-BR" b="1" u="sng" dirty="0">
                <a:solidFill>
                  <a:schemeClr val="accent6"/>
                </a:solidFill>
              </a:rPr>
              <a:t>N1</a:t>
            </a:r>
            <a:r>
              <a:rPr lang="pt-BR" b="1" dirty="0">
                <a:solidFill>
                  <a:schemeClr val="accent6"/>
                </a:solidFill>
              </a:rPr>
              <a:t> , N2)</a:t>
            </a:r>
          </a:p>
          <a:p>
            <a:endParaRPr lang="en-IN" dirty="0"/>
          </a:p>
        </p:txBody>
      </p:sp>
      <p:pic>
        <p:nvPicPr>
          <p:cNvPr id="5" name="Picture 4"/>
          <p:cNvPicPr>
            <a:picLocks noChangeAspect="1"/>
          </p:cNvPicPr>
          <p:nvPr/>
        </p:nvPicPr>
        <p:blipFill>
          <a:blip r:embed="rId2"/>
          <a:stretch>
            <a:fillRect/>
          </a:stretch>
        </p:blipFill>
        <p:spPr>
          <a:xfrm>
            <a:off x="1365195" y="2113635"/>
            <a:ext cx="5610225" cy="1419225"/>
          </a:xfrm>
          <a:prstGeom prst="rect">
            <a:avLst/>
          </a:prstGeom>
        </p:spPr>
      </p:pic>
    </p:spTree>
    <p:extLst>
      <p:ext uri="{BB962C8B-B14F-4D97-AF65-F5344CB8AC3E}">
        <p14:creationId xmlns:p14="http://schemas.microsoft.com/office/powerpoint/2010/main" val="322468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a:t>
            </a:r>
            <a:endParaRPr lang="en-IN" dirty="0"/>
          </a:p>
        </p:txBody>
      </p:sp>
      <p:sp>
        <p:nvSpPr>
          <p:cNvPr id="3" name="Content Placeholder 2"/>
          <p:cNvSpPr>
            <a:spLocks noGrp="1"/>
          </p:cNvSpPr>
          <p:nvPr>
            <p:ph idx="1"/>
          </p:nvPr>
        </p:nvSpPr>
        <p:spPr/>
        <p:txBody>
          <a:bodyPr/>
          <a:lstStyle/>
          <a:p>
            <a:r>
              <a:rPr lang="en-US" dirty="0"/>
              <a:t>Construct an E-R diagram for a car-insurance company whose customers own one or more cars each. Each car has associated with it zero to any number of recorded accidents.</a:t>
            </a:r>
            <a:endParaRPr lang="en-IN" dirty="0"/>
          </a:p>
        </p:txBody>
      </p:sp>
    </p:spTree>
    <p:extLst>
      <p:ext uri="{BB962C8B-B14F-4D97-AF65-F5344CB8AC3E}">
        <p14:creationId xmlns:p14="http://schemas.microsoft.com/office/powerpoint/2010/main" val="4226304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 </a:t>
            </a:r>
            <a:r>
              <a:rPr lang="en-US" dirty="0"/>
              <a:t>2</a:t>
            </a:r>
            <a:endParaRPr lang="en-IN" dirty="0"/>
          </a:p>
        </p:txBody>
      </p:sp>
      <p:pic>
        <p:nvPicPr>
          <p:cNvPr id="4" name="Picture 3"/>
          <p:cNvPicPr>
            <a:picLocks noChangeAspect="1"/>
          </p:cNvPicPr>
          <p:nvPr/>
        </p:nvPicPr>
        <p:blipFill>
          <a:blip r:embed="rId2"/>
          <a:stretch>
            <a:fillRect/>
          </a:stretch>
        </p:blipFill>
        <p:spPr>
          <a:xfrm>
            <a:off x="1212490" y="1350110"/>
            <a:ext cx="6670432" cy="3530057"/>
          </a:xfrm>
          <a:prstGeom prst="rect">
            <a:avLst/>
          </a:prstGeom>
        </p:spPr>
      </p:pic>
    </p:spTree>
    <p:extLst>
      <p:ext uri="{BB962C8B-B14F-4D97-AF65-F5344CB8AC3E}">
        <p14:creationId xmlns:p14="http://schemas.microsoft.com/office/powerpoint/2010/main" val="2755485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t>
            </a:r>
            <a:endParaRPr lang="en-IN" dirty="0"/>
          </a:p>
        </p:txBody>
      </p:sp>
      <p:sp>
        <p:nvSpPr>
          <p:cNvPr id="3" name="Content Placeholder 2"/>
          <p:cNvSpPr>
            <a:spLocks noGrp="1"/>
          </p:cNvSpPr>
          <p:nvPr>
            <p:ph idx="1"/>
          </p:nvPr>
        </p:nvSpPr>
        <p:spPr/>
        <p:txBody>
          <a:bodyPr/>
          <a:lstStyle/>
          <a:p>
            <a:r>
              <a:rPr lang="en-US" dirty="0"/>
              <a:t>Construct an E-R diagram for a hospital with a set of patients and a set of medical doctors. Associate with each patient a log of the various tests and examinations conducted.</a:t>
            </a:r>
            <a:endParaRPr lang="en-IN" dirty="0"/>
          </a:p>
        </p:txBody>
      </p:sp>
    </p:spTree>
    <p:extLst>
      <p:ext uri="{BB962C8B-B14F-4D97-AF65-F5344CB8AC3E}">
        <p14:creationId xmlns:p14="http://schemas.microsoft.com/office/powerpoint/2010/main" val="2184496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 3</a:t>
            </a:r>
            <a:endParaRPr lang="en-IN" dirty="0"/>
          </a:p>
        </p:txBody>
      </p:sp>
      <p:pic>
        <p:nvPicPr>
          <p:cNvPr id="4" name="Picture 3"/>
          <p:cNvPicPr>
            <a:picLocks noChangeAspect="1"/>
          </p:cNvPicPr>
          <p:nvPr/>
        </p:nvPicPr>
        <p:blipFill>
          <a:blip r:embed="rId2"/>
          <a:stretch>
            <a:fillRect/>
          </a:stretch>
        </p:blipFill>
        <p:spPr>
          <a:xfrm>
            <a:off x="1212490" y="1502815"/>
            <a:ext cx="7024430" cy="3416091"/>
          </a:xfrm>
          <a:prstGeom prst="rect">
            <a:avLst/>
          </a:prstGeom>
        </p:spPr>
      </p:pic>
    </p:spTree>
    <p:extLst>
      <p:ext uri="{BB962C8B-B14F-4D97-AF65-F5344CB8AC3E}">
        <p14:creationId xmlns:p14="http://schemas.microsoft.com/office/powerpoint/2010/main" val="2259596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 </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A university registrar’s office maintains data about the following entities: (a) courses, including number, title, credits, syllabus, and prerequisites; (b) course offerings, including course number, year, semester, section number, instructor(s), timings, and classroom; (c) students, including student-id, name, and program; and (d) instructors, including identification number, name, department, and title. Further, the enrollment of students in courses and grades awarded to students in each course they are enrolled for must be appropriately modeled. Construct an E-R diagram </a:t>
            </a:r>
            <a:r>
              <a:rPr lang="en-US" dirty="0" err="1"/>
              <a:t>forthe</a:t>
            </a:r>
            <a:r>
              <a:rPr lang="en-US" dirty="0"/>
              <a:t> registrar’s office. Document all assumptions that you make about the mapping constraints.</a:t>
            </a:r>
            <a:endParaRPr lang="en-IN" dirty="0"/>
          </a:p>
        </p:txBody>
      </p:sp>
    </p:spTree>
    <p:extLst>
      <p:ext uri="{BB962C8B-B14F-4D97-AF65-F5344CB8AC3E}">
        <p14:creationId xmlns:p14="http://schemas.microsoft.com/office/powerpoint/2010/main" val="3625060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In the answer given here, the main entity sets are student, course, course-offering, and instructor. and instructor. The entity set course-offering is a weak entity set dependent on course. The assumptions made are </a:t>
            </a:r>
            <a:r>
              <a:rPr lang="en-US" dirty="0" smtClean="0"/>
              <a:t>:</a:t>
            </a:r>
          </a:p>
          <a:p>
            <a:pPr algn="just"/>
            <a:r>
              <a:rPr lang="en-US" dirty="0" smtClean="0"/>
              <a:t> </a:t>
            </a:r>
            <a:r>
              <a:rPr lang="en-US" dirty="0"/>
              <a:t>a. a class meets only at one particular place and time. This E-R diagram cannot model </a:t>
            </a:r>
            <a:r>
              <a:rPr lang="en-US" dirty="0" smtClean="0"/>
              <a:t>a </a:t>
            </a:r>
            <a:r>
              <a:rPr lang="en-US" dirty="0"/>
              <a:t>class meeting at different places at different times. </a:t>
            </a:r>
            <a:endParaRPr lang="en-US" dirty="0" smtClean="0"/>
          </a:p>
          <a:p>
            <a:pPr algn="just"/>
            <a:r>
              <a:rPr lang="en-US" dirty="0" smtClean="0"/>
              <a:t>b</a:t>
            </a:r>
            <a:r>
              <a:rPr lang="en-US" dirty="0"/>
              <a:t>. There is no guarantee that the database does not have two classes meeting at the same place and time.</a:t>
            </a:r>
            <a:endParaRPr lang="en-IN" dirty="0"/>
          </a:p>
        </p:txBody>
      </p:sp>
    </p:spTree>
    <p:extLst>
      <p:ext uri="{BB962C8B-B14F-4D97-AF65-F5344CB8AC3E}">
        <p14:creationId xmlns:p14="http://schemas.microsoft.com/office/powerpoint/2010/main" val="237681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 </a:t>
            </a:r>
            <a:endParaRPr lang="en-IN" dirty="0"/>
          </a:p>
        </p:txBody>
      </p:sp>
      <p:pic>
        <p:nvPicPr>
          <p:cNvPr id="4" name="Content Placeholder 3"/>
          <p:cNvPicPr>
            <a:picLocks noGrp="1" noChangeAspect="1"/>
          </p:cNvPicPr>
          <p:nvPr>
            <p:ph idx="1"/>
          </p:nvPr>
        </p:nvPicPr>
        <p:blipFill>
          <a:blip r:embed="rId2"/>
          <a:stretch>
            <a:fillRect/>
          </a:stretch>
        </p:blipFill>
        <p:spPr>
          <a:xfrm>
            <a:off x="1365195" y="1350109"/>
            <a:ext cx="6719020" cy="3624751"/>
          </a:xfrm>
          <a:prstGeom prst="rect">
            <a:avLst/>
          </a:prstGeom>
        </p:spPr>
      </p:pic>
    </p:spTree>
    <p:extLst>
      <p:ext uri="{BB962C8B-B14F-4D97-AF65-F5344CB8AC3E}">
        <p14:creationId xmlns:p14="http://schemas.microsoft.com/office/powerpoint/2010/main" val="353783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Words>
  <Application>Microsoft Office PowerPoint</Application>
  <PresentationFormat>On-screen Show (16:9)</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Practice</vt:lpstr>
      <vt:lpstr>Q1. </vt:lpstr>
      <vt:lpstr>Q2. </vt:lpstr>
      <vt:lpstr>Ans. 2</vt:lpstr>
      <vt:lpstr>Q3. </vt:lpstr>
      <vt:lpstr>Ans. 3</vt:lpstr>
      <vt:lpstr>Q4. </vt:lpstr>
      <vt:lpstr>PowerPoint Presentation</vt:lpstr>
      <vt:lpstr>Ans.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2023-09-08T06:20:41Z</dcterms:modified>
</cp:coreProperties>
</file>