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0"/>
  </p:handout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0056CC7-92B2-4570-B3BC-9688B2E8D6EA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05889"/>
            <a:ext cx="4033943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E235BCE-260F-4CDF-87A5-53555311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</a:t>
            </a: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Engineering          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</a:t>
            </a:r>
            <a:r>
              <a:rPr lang="en-US" sz="3200" dirty="0" err="1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9580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800" b="1" spc="-5" dirty="0">
                <a:solidFill>
                  <a:prstClr val="black"/>
                </a:solidFill>
                <a:latin typeface="Cambria"/>
                <a:cs typeface="Cambria"/>
              </a:rPr>
              <a:t>What</a:t>
            </a:r>
            <a:r>
              <a:rPr lang="en-US" sz="2800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800" b="1" spc="-5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lang="en-US" sz="2800" b="1" spc="-1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800" b="1" spc="-5" dirty="0">
                <a:solidFill>
                  <a:prstClr val="black"/>
                </a:solidFill>
                <a:latin typeface="Cambria"/>
                <a:cs typeface="Cambria"/>
              </a:rPr>
              <a:t>Software</a:t>
            </a:r>
            <a:r>
              <a:rPr lang="en-US" sz="2800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800" b="1" spc="-5" dirty="0" smtClean="0">
                <a:solidFill>
                  <a:prstClr val="black"/>
                </a:solidFill>
                <a:latin typeface="Cambria"/>
                <a:cs typeface="Cambria"/>
              </a:rPr>
              <a:t>Engineering ?</a:t>
            </a:r>
          </a:p>
          <a:p>
            <a:pPr marL="0" lvl="0" indent="0">
              <a:buNone/>
            </a:pPr>
            <a:endParaRPr lang="en-US" sz="2800" b="1" spc="-5" dirty="0" smtClean="0">
              <a:solidFill>
                <a:prstClr val="black"/>
              </a:solidFill>
              <a:latin typeface="Cambria"/>
              <a:cs typeface="Cambria"/>
            </a:endParaRPr>
          </a:p>
          <a:p>
            <a:pPr marL="298450" marR="99695" indent="-285750">
              <a:lnSpc>
                <a:spcPct val="170000"/>
              </a:lnSpc>
              <a:spcBef>
                <a:spcPts val="10"/>
              </a:spcBef>
            </a:pP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 term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mbria"/>
                <a:cs typeface="Cambria"/>
              </a:rPr>
              <a:t>software</a:t>
            </a:r>
            <a:r>
              <a:rPr lang="en-US" sz="2400" b="1" spc="-5" dirty="0">
                <a:solidFill>
                  <a:prstClr val="black"/>
                </a:solidFill>
                <a:latin typeface="Cambria"/>
                <a:cs typeface="Cambria"/>
              </a:rPr>
              <a:t> engineering</a:t>
            </a:r>
            <a:r>
              <a:rPr lang="en-US" sz="2400" b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is the 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product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 of 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two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words,</a:t>
            </a:r>
            <a:r>
              <a:rPr lang="en-US" sz="2400" spc="1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prstClr val="black"/>
                </a:solidFill>
                <a:latin typeface="Cambria"/>
                <a:cs typeface="Cambria"/>
              </a:rPr>
              <a:t>software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lang="en-US" sz="2400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prstClr val="black"/>
                </a:solidFill>
                <a:latin typeface="Cambria"/>
                <a:cs typeface="Cambria"/>
              </a:rPr>
              <a:t>engineering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. </a:t>
            </a:r>
            <a:r>
              <a:rPr lang="en-US" sz="2400" spc="-2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</a:p>
          <a:p>
            <a:pPr marL="298450" marR="99695" indent="-285750">
              <a:lnSpc>
                <a:spcPct val="170000"/>
              </a:lnSpc>
              <a:spcBef>
                <a:spcPts val="10"/>
              </a:spcBef>
            </a:pP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lang="en-US" sz="2400" b="1" dirty="0">
                <a:solidFill>
                  <a:prstClr val="black"/>
                </a:solidFill>
                <a:latin typeface="Cambria"/>
                <a:cs typeface="Cambria"/>
              </a:rPr>
              <a:t>software 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lang="en-US" sz="2400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collection of</a:t>
            </a:r>
            <a:r>
              <a:rPr lang="en-US" sz="2400" spc="-5" dirty="0">
                <a:solidFill>
                  <a:prstClr val="black"/>
                </a:solidFill>
                <a:latin typeface="Cambria"/>
                <a:cs typeface="Cambria"/>
              </a:rPr>
              <a:t> integrated programs.</a:t>
            </a:r>
            <a:endParaRPr lang="en-US" sz="2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2700" marR="5080">
              <a:lnSpc>
                <a:spcPct val="147500"/>
              </a:lnSpc>
            </a:pPr>
            <a:r>
              <a:rPr lang="en-US" sz="2400" b="1" spc="-5" dirty="0">
                <a:latin typeface="Cambria"/>
                <a:cs typeface="Cambria"/>
              </a:rPr>
              <a:t>Engineering </a:t>
            </a:r>
            <a:r>
              <a:rPr lang="en-US" sz="2400" dirty="0">
                <a:latin typeface="Cambria"/>
                <a:cs typeface="Cambria"/>
              </a:rPr>
              <a:t>is</a:t>
            </a:r>
            <a:r>
              <a:rPr lang="en-US" sz="2400" spc="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the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application</a:t>
            </a:r>
            <a:r>
              <a:rPr lang="en-US" sz="2400" dirty="0">
                <a:latin typeface="Cambria"/>
                <a:cs typeface="Cambria"/>
              </a:rPr>
              <a:t> of </a:t>
            </a:r>
            <a:r>
              <a:rPr lang="en-US" sz="2400" b="1" spc="-5" dirty="0">
                <a:latin typeface="Cambria"/>
                <a:cs typeface="Cambria"/>
              </a:rPr>
              <a:t>scientific </a:t>
            </a:r>
            <a:r>
              <a:rPr lang="en-US" sz="2400" dirty="0">
                <a:latin typeface="Cambria"/>
                <a:cs typeface="Cambria"/>
              </a:rPr>
              <a:t>and </a:t>
            </a:r>
            <a:r>
              <a:rPr lang="en-US" sz="2400" b="1" spc="-5" dirty="0">
                <a:latin typeface="Cambria"/>
                <a:cs typeface="Cambria"/>
              </a:rPr>
              <a:t>practical </a:t>
            </a:r>
            <a:endParaRPr lang="en-US" sz="2400" b="1" spc="-5" dirty="0" smtClean="0">
              <a:latin typeface="Cambria"/>
              <a:cs typeface="Cambria"/>
            </a:endParaRPr>
          </a:p>
          <a:p>
            <a:pPr marL="0" marR="5080" indent="0">
              <a:lnSpc>
                <a:spcPct val="147500"/>
              </a:lnSpc>
              <a:buNone/>
            </a:pPr>
            <a:r>
              <a:rPr lang="en-US" sz="2400" b="1" spc="-5" dirty="0">
                <a:latin typeface="Cambria"/>
                <a:cs typeface="Cambria"/>
              </a:rPr>
              <a:t> </a:t>
            </a:r>
            <a:r>
              <a:rPr lang="en-US" sz="2400" b="1" spc="-5" dirty="0" smtClean="0">
                <a:latin typeface="Cambria"/>
                <a:cs typeface="Cambria"/>
              </a:rPr>
              <a:t>   </a:t>
            </a:r>
            <a:r>
              <a:rPr lang="en-US" sz="2400" spc="-10" dirty="0" smtClean="0">
                <a:latin typeface="Cambria"/>
                <a:cs typeface="Cambria"/>
              </a:rPr>
              <a:t>knowledge</a:t>
            </a:r>
            <a:r>
              <a:rPr lang="en-US" sz="2400" spc="-5" dirty="0" smtClean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to </a:t>
            </a:r>
            <a:r>
              <a:rPr lang="en-US" sz="2400" b="1" spc="-5" dirty="0">
                <a:latin typeface="Cambria"/>
                <a:cs typeface="Cambria"/>
              </a:rPr>
              <a:t>invent,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spc="-5" dirty="0">
                <a:latin typeface="Cambria"/>
                <a:cs typeface="Cambria"/>
              </a:rPr>
              <a:t>design, </a:t>
            </a:r>
            <a:r>
              <a:rPr lang="en-US" sz="2400" b="1" spc="-250" dirty="0">
                <a:latin typeface="Cambria"/>
                <a:cs typeface="Cambria"/>
              </a:rPr>
              <a:t> </a:t>
            </a:r>
            <a:r>
              <a:rPr lang="en-US" sz="2400" b="1" spc="-5" dirty="0">
                <a:latin typeface="Cambria"/>
                <a:cs typeface="Cambria"/>
              </a:rPr>
              <a:t>build,</a:t>
            </a:r>
            <a:r>
              <a:rPr lang="en-US" sz="2400" b="1" spc="-10" dirty="0">
                <a:latin typeface="Cambria"/>
                <a:cs typeface="Cambria"/>
              </a:rPr>
              <a:t> </a:t>
            </a:r>
            <a:r>
              <a:rPr lang="en-US" sz="2400" b="1" spc="-5" dirty="0">
                <a:latin typeface="Cambria"/>
                <a:cs typeface="Cambria"/>
              </a:rPr>
              <a:t>maintain</a:t>
            </a:r>
            <a:r>
              <a:rPr lang="en-US" sz="2400" spc="-5" dirty="0">
                <a:latin typeface="Cambria"/>
                <a:cs typeface="Cambria"/>
              </a:rPr>
              <a:t>,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and</a:t>
            </a:r>
            <a:r>
              <a:rPr lang="en-US" sz="2400" spc="5" dirty="0">
                <a:latin typeface="Cambria"/>
                <a:cs typeface="Cambria"/>
              </a:rPr>
              <a:t> </a:t>
            </a:r>
            <a:r>
              <a:rPr lang="en-US" sz="2400" b="1" spc="-10" dirty="0">
                <a:latin typeface="Cambria"/>
                <a:cs typeface="Cambria"/>
              </a:rPr>
              <a:t>improve</a:t>
            </a:r>
            <a:r>
              <a:rPr lang="en-US" sz="2400" b="1" spc="-5" dirty="0">
                <a:latin typeface="Cambria"/>
                <a:cs typeface="Cambria"/>
              </a:rPr>
              <a:t> </a:t>
            </a:r>
            <a:endParaRPr lang="en-US" sz="2400" b="1" spc="-5" dirty="0" smtClean="0">
              <a:latin typeface="Cambria"/>
              <a:cs typeface="Cambria"/>
            </a:endParaRPr>
          </a:p>
          <a:p>
            <a:pPr marL="0" marR="5080" indent="0">
              <a:lnSpc>
                <a:spcPct val="147500"/>
              </a:lnSpc>
              <a:buNone/>
            </a:pPr>
            <a:r>
              <a:rPr lang="en-US" sz="2400" b="1" spc="-5">
                <a:latin typeface="Cambria"/>
                <a:cs typeface="Cambria"/>
              </a:rPr>
              <a:t> </a:t>
            </a:r>
            <a:r>
              <a:rPr lang="en-US" sz="2400" b="1" spc="-5" smtClean="0">
                <a:latin typeface="Cambria"/>
                <a:cs typeface="Cambria"/>
              </a:rPr>
              <a:t>   frameworks</a:t>
            </a:r>
            <a:r>
              <a:rPr lang="en-US" sz="2400" b="1" spc="-5">
                <a:latin typeface="Cambria"/>
                <a:cs typeface="Cambria"/>
              </a:rPr>
              <a:t>, processes, </a:t>
            </a:r>
            <a:r>
              <a:rPr lang="en-US" sz="2400" b="1" spc="5">
                <a:latin typeface="Cambria"/>
                <a:cs typeface="Cambria"/>
              </a:rPr>
              <a:t>etc</a:t>
            </a:r>
            <a:r>
              <a:rPr lang="en-US" sz="2400" spc="5">
                <a:latin typeface="Cambria"/>
                <a:cs typeface="Cambria"/>
              </a:rPr>
              <a:t>.</a:t>
            </a:r>
            <a:endParaRPr lang="en-US" sz="2400">
              <a:latin typeface="Cambria"/>
              <a:cs typeface="Cambria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black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581400"/>
            <a:ext cx="4953000" cy="2658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" y="990600"/>
            <a:ext cx="8382000" cy="20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525" algn="just">
              <a:lnSpc>
                <a:spcPct val="147100"/>
              </a:lnSpc>
              <a:spcBef>
                <a:spcPts val="90"/>
              </a:spcBef>
            </a:pPr>
            <a:r>
              <a:rPr lang="en-US" sz="2200" b="1" spc="-5" dirty="0">
                <a:latin typeface="Cambria"/>
                <a:cs typeface="Cambria"/>
              </a:rPr>
              <a:t>Software</a:t>
            </a:r>
            <a:r>
              <a:rPr lang="en-US" sz="2200" b="1" dirty="0">
                <a:latin typeface="Cambria"/>
                <a:cs typeface="Cambria"/>
              </a:rPr>
              <a:t> </a:t>
            </a:r>
            <a:r>
              <a:rPr lang="en-US" sz="2200" b="1" spc="-5" dirty="0">
                <a:latin typeface="Cambria"/>
                <a:cs typeface="Cambria"/>
              </a:rPr>
              <a:t>Engineering </a:t>
            </a:r>
            <a:r>
              <a:rPr lang="en-US" sz="2200" dirty="0">
                <a:latin typeface="Cambria"/>
                <a:cs typeface="Cambria"/>
              </a:rPr>
              <a:t>is</a:t>
            </a:r>
            <a:r>
              <a:rPr lang="en-US" sz="2200" spc="5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an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engineering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branch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related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to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the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evolution</a:t>
            </a:r>
            <a:r>
              <a:rPr lang="en-US" sz="2200" dirty="0">
                <a:latin typeface="Cambria"/>
                <a:cs typeface="Cambria"/>
              </a:rPr>
              <a:t> of</a:t>
            </a:r>
            <a:r>
              <a:rPr lang="en-US" sz="2200" spc="26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software 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product using </a:t>
            </a:r>
            <a:r>
              <a:rPr lang="en-US" sz="2200" dirty="0">
                <a:latin typeface="Cambria"/>
                <a:cs typeface="Cambria"/>
              </a:rPr>
              <a:t>well-defined </a:t>
            </a:r>
            <a:r>
              <a:rPr lang="en-US" sz="2200" spc="-5" dirty="0">
                <a:latin typeface="Cambria"/>
                <a:cs typeface="Cambria"/>
              </a:rPr>
              <a:t>scientific principles, techniques, and procedures. The result </a:t>
            </a:r>
            <a:r>
              <a:rPr lang="en-US" sz="2200" dirty="0">
                <a:latin typeface="Cambria"/>
                <a:cs typeface="Cambria"/>
              </a:rPr>
              <a:t>of </a:t>
            </a:r>
            <a:r>
              <a:rPr lang="en-US" sz="2200" spc="5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software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engineering</a:t>
            </a:r>
            <a:r>
              <a:rPr lang="en-US" sz="2200" dirty="0">
                <a:latin typeface="Cambria"/>
                <a:cs typeface="Cambria"/>
              </a:rPr>
              <a:t> is </a:t>
            </a:r>
            <a:r>
              <a:rPr lang="en-US" sz="2200" spc="-5" dirty="0">
                <a:latin typeface="Cambria"/>
                <a:cs typeface="Cambria"/>
              </a:rPr>
              <a:t>an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effective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and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reliable software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spc="-5" dirty="0">
                <a:latin typeface="Cambria"/>
                <a:cs typeface="Cambria"/>
              </a:rPr>
              <a:t>product.</a:t>
            </a:r>
            <a:endParaRPr lang="en-US" sz="2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838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Characteristics </a:t>
            </a:r>
            <a:r>
              <a:rPr lang="en-US" b="1" u="sng" dirty="0"/>
              <a:t>of software in software engineering</a:t>
            </a:r>
            <a:r>
              <a:rPr lang="en-US" b="1" u="sng" dirty="0" smtClean="0"/>
              <a:t>:</a:t>
            </a:r>
          </a:p>
          <a:p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Software is developed or engineered; it is not manufactured in the classical </a:t>
            </a:r>
            <a:r>
              <a:rPr lang="en-US" b="1" dirty="0" smtClean="0"/>
              <a:t>sense: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Although some similarities exist between software development and hardware manufacturing, few activities are fundamentally different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software doesn’t “wear out</a:t>
            </a:r>
            <a:r>
              <a:rPr lang="en-US" b="1" dirty="0" smtClean="0"/>
              <a:t>.”: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no software spare parts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a hardware component wears out, it is replaced by a spare part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software continues to be custom-built</a:t>
            </a:r>
            <a:r>
              <a:rPr lang="en-US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software part should be planned and carried out with the goal that it tends to be reused in various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74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394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b="1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THE</a:t>
            </a:r>
            <a:r>
              <a:rPr lang="en-US" b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EVOLVING</a:t>
            </a:r>
            <a:r>
              <a:rPr lang="en-US" b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ROLE</a:t>
            </a:r>
            <a:r>
              <a:rPr lang="en-US" b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OF</a:t>
            </a:r>
            <a:r>
              <a:rPr lang="en-US" b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SOFTWARE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036" y="1600200"/>
            <a:ext cx="8575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-5" dirty="0">
                <a:latin typeface="Cambria"/>
                <a:cs typeface="Cambria"/>
              </a:rPr>
              <a:t>Today, software takes </a:t>
            </a:r>
            <a:r>
              <a:rPr lang="en-US" sz="2000" dirty="0">
                <a:latin typeface="Cambria"/>
                <a:cs typeface="Cambria"/>
              </a:rPr>
              <a:t>on a </a:t>
            </a:r>
            <a:r>
              <a:rPr lang="en-US" sz="2000" spc="-5" dirty="0">
                <a:latin typeface="Cambria"/>
                <a:cs typeface="Cambria"/>
              </a:rPr>
              <a:t>dual role. </a:t>
            </a:r>
            <a:endParaRPr lang="en-US" sz="2000" spc="-5" dirty="0" smtClean="0">
              <a:latin typeface="Cambria"/>
              <a:cs typeface="Cambr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 smtClean="0">
                <a:latin typeface="Cambria"/>
                <a:cs typeface="Cambria"/>
              </a:rPr>
              <a:t>It </a:t>
            </a:r>
            <a:r>
              <a:rPr lang="en-US" sz="2000" dirty="0">
                <a:latin typeface="Cambria"/>
                <a:cs typeface="Cambria"/>
              </a:rPr>
              <a:t>is a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product</a:t>
            </a:r>
            <a:r>
              <a:rPr lang="en-US" sz="2000" spc="-5" dirty="0">
                <a:latin typeface="Cambria"/>
                <a:cs typeface="Cambria"/>
              </a:rPr>
              <a:t> and, at the </a:t>
            </a:r>
            <a:r>
              <a:rPr lang="en-US" sz="2000" dirty="0">
                <a:latin typeface="Cambria"/>
                <a:cs typeface="Cambria"/>
              </a:rPr>
              <a:t>same </a:t>
            </a:r>
            <a:r>
              <a:rPr lang="en-US" sz="2000" spc="-5" dirty="0">
                <a:latin typeface="Cambria"/>
                <a:cs typeface="Cambria"/>
              </a:rPr>
              <a:t>time, the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vehicle</a:t>
            </a:r>
            <a:r>
              <a:rPr lang="en-US" sz="2000" spc="-5" dirty="0">
                <a:latin typeface="Cambria"/>
                <a:cs typeface="Cambria"/>
              </a:rPr>
              <a:t> for </a:t>
            </a:r>
            <a:r>
              <a:rPr lang="en-US" sz="2000" dirty="0">
                <a:latin typeface="Cambria"/>
                <a:cs typeface="Cambria"/>
              </a:rPr>
              <a:t> delivering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product.</a:t>
            </a:r>
            <a:r>
              <a:rPr lang="en-US" sz="2000" dirty="0">
                <a:latin typeface="Cambria"/>
                <a:cs typeface="Cambria"/>
              </a:rPr>
              <a:t> </a:t>
            </a:r>
            <a:endParaRPr lang="en-US" sz="2000" dirty="0" smtClean="0">
              <a:latin typeface="Cambria"/>
              <a:cs typeface="Cambri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 </a:t>
            </a:r>
            <a:r>
              <a:rPr lang="en-US" sz="2000" dirty="0"/>
              <a:t>a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product</a:t>
            </a:r>
            <a:r>
              <a:rPr lang="en-US" sz="2000" dirty="0"/>
              <a:t>, it delivers the computing potential embodied by computer</a:t>
            </a:r>
            <a:br>
              <a:rPr lang="en-US" sz="2000" dirty="0"/>
            </a:br>
            <a:r>
              <a:rPr lang="en-US" sz="2000" dirty="0"/>
              <a:t>hardware. Whether it resides within a mobile phone or operates inside a</a:t>
            </a:r>
            <a:br>
              <a:rPr lang="en-US" sz="2000" dirty="0"/>
            </a:br>
            <a:r>
              <a:rPr lang="en-US" sz="2000" dirty="0"/>
              <a:t>mainframe computer, software is an information transformer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 the </a:t>
            </a:r>
            <a:r>
              <a:rPr lang="en-US" sz="2000" b="1" spc="-5" dirty="0">
                <a:solidFill>
                  <a:srgbClr val="FF0000"/>
                </a:solidFill>
                <a:latin typeface="Cambria"/>
                <a:cs typeface="Cambria"/>
              </a:rPr>
              <a:t>vehicle</a:t>
            </a:r>
            <a:r>
              <a:rPr lang="en-US" sz="2000" dirty="0"/>
              <a:t> used to deliver the product, software acts as the basis for</a:t>
            </a:r>
            <a:br>
              <a:rPr lang="en-US" sz="2000" dirty="0"/>
            </a:br>
            <a:r>
              <a:rPr lang="en-US" sz="2000" dirty="0"/>
              <a:t>the control of the computer (operating systems), the communication of</a:t>
            </a:r>
            <a:br>
              <a:rPr lang="en-US" sz="2000" dirty="0"/>
            </a:br>
            <a:r>
              <a:rPr lang="en-US" sz="2000" dirty="0"/>
              <a:t>information (networks), and the creation and control other programs</a:t>
            </a:r>
            <a:br>
              <a:rPr lang="en-US" sz="2000" dirty="0"/>
            </a:br>
            <a:r>
              <a:rPr lang="en-US" sz="2000" dirty="0"/>
              <a:t>(software tools and environments).</a:t>
            </a:r>
            <a:endParaRPr lang="en-US" sz="2000" dirty="0" smtClean="0">
              <a:latin typeface="Cambria"/>
              <a:cs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38200"/>
            <a:ext cx="325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Changing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Nature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of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Software: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696200" cy="448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US" spc="-5" dirty="0">
                <a:latin typeface="Cambria"/>
                <a:cs typeface="Cambria"/>
              </a:rPr>
              <a:t>The nature</a:t>
            </a:r>
            <a:r>
              <a:rPr lang="en-US" dirty="0">
                <a:latin typeface="Cambria"/>
                <a:cs typeface="Cambria"/>
              </a:rPr>
              <a:t> of </a:t>
            </a:r>
            <a:r>
              <a:rPr lang="en-US" spc="-5" dirty="0">
                <a:latin typeface="Cambria"/>
                <a:cs typeface="Cambria"/>
              </a:rPr>
              <a:t>software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has </a:t>
            </a:r>
            <a:r>
              <a:rPr lang="en-US" spc="-5" dirty="0">
                <a:latin typeface="Cambria"/>
                <a:cs typeface="Cambria"/>
              </a:rPr>
              <a:t>changed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</a:t>
            </a:r>
            <a:r>
              <a:rPr lang="en-US" spc="-5" dirty="0">
                <a:latin typeface="Cambria"/>
                <a:cs typeface="Cambria"/>
              </a:rPr>
              <a:t> lot over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years.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>
              <a:latin typeface="Cambria"/>
              <a:cs typeface="Cambria"/>
            </a:endParaRPr>
          </a:p>
          <a:p>
            <a:pPr marL="12700" marR="6350" algn="just">
              <a:lnSpc>
                <a:spcPct val="146200"/>
              </a:lnSpc>
              <a:buSzPct val="91666"/>
              <a:buAutoNum type="arabicPeriod"/>
              <a:tabLst>
                <a:tab pos="139065" algn="l"/>
              </a:tabLst>
            </a:pPr>
            <a:r>
              <a:rPr lang="en-US" b="1" dirty="0">
                <a:latin typeface="Cambria"/>
                <a:cs typeface="Cambria"/>
              </a:rPr>
              <a:t>System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software: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Infrastructure</a:t>
            </a:r>
            <a:r>
              <a:rPr lang="en-US" spc="-5" dirty="0">
                <a:latin typeface="Cambria"/>
                <a:cs typeface="Cambria"/>
              </a:rPr>
              <a:t> software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under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this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category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like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compilers,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operating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systems,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editors,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drivers,</a:t>
            </a:r>
            <a:r>
              <a:rPr lang="en-US" dirty="0">
                <a:latin typeface="Cambria"/>
                <a:cs typeface="Cambria"/>
              </a:rPr>
              <a:t> etc.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Basically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system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software</a:t>
            </a:r>
            <a:r>
              <a:rPr lang="en-US" dirty="0">
                <a:latin typeface="Cambria"/>
                <a:cs typeface="Cambria"/>
              </a:rPr>
              <a:t> is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</a:t>
            </a:r>
            <a:r>
              <a:rPr lang="en-US" spc="26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collection</a:t>
            </a:r>
            <a:r>
              <a:rPr lang="en-US" spc="254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programs to provide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service</a:t>
            </a:r>
            <a:r>
              <a:rPr lang="en-US" dirty="0">
                <a:latin typeface="Cambria"/>
                <a:cs typeface="Cambria"/>
              </a:rPr>
              <a:t> to other</a:t>
            </a:r>
            <a:r>
              <a:rPr lang="en-US" spc="-5" dirty="0">
                <a:latin typeface="Cambria"/>
                <a:cs typeface="Cambria"/>
              </a:rPr>
              <a:t> programs.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"/>
              <a:buAutoNum type="arabicPeriod"/>
            </a:pPr>
            <a:endParaRPr lang="en-US" sz="2800" dirty="0">
              <a:latin typeface="Cambria"/>
              <a:cs typeface="Cambria"/>
            </a:endParaRPr>
          </a:p>
          <a:p>
            <a:pPr marL="12700" marR="6350" algn="just">
              <a:lnSpc>
                <a:spcPct val="146700"/>
              </a:lnSpc>
              <a:buSzPct val="91666"/>
              <a:buAutoNum type="arabicPeriod"/>
              <a:tabLst>
                <a:tab pos="172720" algn="l"/>
              </a:tabLst>
            </a:pPr>
            <a:r>
              <a:rPr lang="en-US" b="1" spc="-5" dirty="0">
                <a:latin typeface="Cambria"/>
                <a:cs typeface="Cambria"/>
              </a:rPr>
              <a:t>Real time software: </a:t>
            </a:r>
            <a:r>
              <a:rPr lang="en-US" spc="-5" dirty="0">
                <a:latin typeface="Cambria"/>
                <a:cs typeface="Cambria"/>
              </a:rPr>
              <a:t>These software are </a:t>
            </a:r>
            <a:r>
              <a:rPr lang="en-US" dirty="0">
                <a:latin typeface="Cambria"/>
                <a:cs typeface="Cambria"/>
              </a:rPr>
              <a:t>used </a:t>
            </a:r>
            <a:r>
              <a:rPr lang="en-US" spc="-5" dirty="0">
                <a:latin typeface="Cambria"/>
                <a:cs typeface="Cambria"/>
              </a:rPr>
              <a:t>to monitor, control </a:t>
            </a:r>
            <a:r>
              <a:rPr lang="en-US" dirty="0">
                <a:latin typeface="Cambria"/>
                <a:cs typeface="Cambria"/>
              </a:rPr>
              <a:t>and </a:t>
            </a:r>
            <a:r>
              <a:rPr lang="en-US" spc="-5" dirty="0">
                <a:latin typeface="Cambria"/>
                <a:cs typeface="Cambria"/>
              </a:rPr>
              <a:t>analyze real </a:t>
            </a:r>
            <a:r>
              <a:rPr lang="en-US" spc="-10" dirty="0">
                <a:latin typeface="Cambria"/>
                <a:cs typeface="Cambria"/>
              </a:rPr>
              <a:t>world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events </a:t>
            </a:r>
            <a:r>
              <a:rPr lang="en-US" spc="-5" dirty="0">
                <a:latin typeface="Cambria"/>
                <a:cs typeface="Cambria"/>
              </a:rPr>
              <a:t>as they occur. </a:t>
            </a:r>
            <a:r>
              <a:rPr lang="en-US" spc="-10" dirty="0">
                <a:latin typeface="Cambria"/>
                <a:cs typeface="Cambria"/>
              </a:rPr>
              <a:t>An </a:t>
            </a:r>
            <a:r>
              <a:rPr lang="en-US" spc="-5" dirty="0">
                <a:latin typeface="Cambria"/>
                <a:cs typeface="Cambria"/>
              </a:rPr>
              <a:t>example </a:t>
            </a:r>
            <a:r>
              <a:rPr lang="en-US" dirty="0">
                <a:latin typeface="Cambria"/>
                <a:cs typeface="Cambria"/>
              </a:rPr>
              <a:t>may be </a:t>
            </a:r>
            <a:r>
              <a:rPr lang="en-US" spc="-5" dirty="0">
                <a:latin typeface="Cambria"/>
                <a:cs typeface="Cambria"/>
              </a:rPr>
              <a:t>software required for weather forecasting. Such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software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will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gather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process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status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temperature,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humidity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other 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environmental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parameters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to </a:t>
            </a:r>
            <a:r>
              <a:rPr lang="en-US" spc="-5" dirty="0" smtClean="0">
                <a:latin typeface="Cambria"/>
                <a:cs typeface="Cambria"/>
              </a:rPr>
              <a:t>forecast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spc="-5" dirty="0">
                <a:latin typeface="Cambria"/>
                <a:cs typeface="Cambria"/>
              </a:rPr>
              <a:t>weather</a:t>
            </a:r>
            <a:r>
              <a:rPr lang="en-US" spc="-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0542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077200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Font typeface="Cambria"/>
              <a:buAutoNum type="arabicPeriod"/>
            </a:pPr>
            <a:endParaRPr lang="en-US" sz="2800" dirty="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  <a:buSzPct val="91666"/>
              <a:tabLst>
                <a:tab pos="212725" algn="l"/>
              </a:tabLst>
            </a:pPr>
            <a:r>
              <a:rPr lang="en-US" b="1" dirty="0" smtClean="0">
                <a:latin typeface="Cambria"/>
                <a:cs typeface="Cambria"/>
              </a:rPr>
              <a:t>3. Embedded </a:t>
            </a:r>
            <a:r>
              <a:rPr lang="en-US" b="1" spc="-5" dirty="0">
                <a:latin typeface="Cambria"/>
                <a:cs typeface="Cambria"/>
              </a:rPr>
              <a:t>software: </a:t>
            </a:r>
            <a:r>
              <a:rPr lang="en-US" spc="-5" dirty="0">
                <a:latin typeface="Cambria"/>
                <a:cs typeface="Cambria"/>
              </a:rPr>
              <a:t>This type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5" dirty="0">
                <a:latin typeface="Cambria"/>
                <a:cs typeface="Cambria"/>
              </a:rPr>
              <a:t>software </a:t>
            </a:r>
            <a:r>
              <a:rPr lang="en-US" dirty="0">
                <a:latin typeface="Cambria"/>
                <a:cs typeface="Cambria"/>
              </a:rPr>
              <a:t>is </a:t>
            </a:r>
            <a:r>
              <a:rPr lang="en-US" spc="-5" dirty="0">
                <a:latin typeface="Cambria"/>
                <a:cs typeface="Cambria"/>
              </a:rPr>
              <a:t>placed </a:t>
            </a:r>
            <a:r>
              <a:rPr lang="en-US" dirty="0">
                <a:latin typeface="Cambria"/>
                <a:cs typeface="Cambria"/>
              </a:rPr>
              <a:t>in </a:t>
            </a:r>
            <a:r>
              <a:rPr lang="en-US" spc="-5" dirty="0">
                <a:latin typeface="Cambria"/>
                <a:cs typeface="Cambria"/>
              </a:rPr>
              <a:t>“Read-Only- Memory (ROM</a:t>
            </a:r>
            <a:r>
              <a:rPr lang="en-US" spc="-5" dirty="0" smtClean="0">
                <a:latin typeface="Cambria"/>
                <a:cs typeface="Cambria"/>
              </a:rPr>
              <a:t>)” of 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product and control the various functions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5" dirty="0">
                <a:latin typeface="Cambria"/>
                <a:cs typeface="Cambria"/>
              </a:rPr>
              <a:t>the product. The </a:t>
            </a:r>
            <a:r>
              <a:rPr lang="en-US" dirty="0">
                <a:latin typeface="Cambria"/>
                <a:cs typeface="Cambria"/>
              </a:rPr>
              <a:t>product </a:t>
            </a:r>
            <a:r>
              <a:rPr lang="en-US" spc="-5" dirty="0">
                <a:latin typeface="Cambria"/>
                <a:cs typeface="Cambria"/>
              </a:rPr>
              <a:t>could </a:t>
            </a:r>
            <a:r>
              <a:rPr lang="en-US" dirty="0">
                <a:latin typeface="Cambria"/>
                <a:cs typeface="Cambria"/>
              </a:rPr>
              <a:t>be </a:t>
            </a:r>
            <a:r>
              <a:rPr lang="en-US" spc="-5" dirty="0">
                <a:latin typeface="Cambria"/>
                <a:cs typeface="Cambria"/>
              </a:rPr>
              <a:t>an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aircraft, automobile, security system, </a:t>
            </a:r>
            <a:r>
              <a:rPr lang="en-US" dirty="0" smtClean="0">
                <a:latin typeface="Cambria"/>
                <a:cs typeface="Cambria"/>
              </a:rPr>
              <a:t>signaling </a:t>
            </a:r>
            <a:r>
              <a:rPr lang="en-US" spc="-5" dirty="0">
                <a:latin typeface="Cambria"/>
                <a:cs typeface="Cambria"/>
              </a:rPr>
              <a:t>system, control unit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5" dirty="0">
                <a:latin typeface="Cambria"/>
                <a:cs typeface="Cambria"/>
              </a:rPr>
              <a:t>power plants, </a:t>
            </a:r>
            <a:r>
              <a:rPr lang="en-US" dirty="0">
                <a:latin typeface="Cambria"/>
                <a:cs typeface="Cambria"/>
              </a:rPr>
              <a:t>etc. he 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embedded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software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handles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hardware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components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is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also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termed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intelligent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software 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ambria"/>
              <a:buAutoNum type="arabicPeriod"/>
            </a:pPr>
            <a:endParaRPr lang="en-US" sz="2800" dirty="0">
              <a:latin typeface="Cambria"/>
              <a:cs typeface="Cambria"/>
            </a:endParaRPr>
          </a:p>
          <a:p>
            <a:pPr marL="12700" marR="5715" algn="just">
              <a:lnSpc>
                <a:spcPct val="146500"/>
              </a:lnSpc>
              <a:buSzPct val="91666"/>
              <a:tabLst>
                <a:tab pos="207645" algn="l"/>
              </a:tabLst>
            </a:pPr>
            <a:r>
              <a:rPr lang="en-US" b="1" spc="-5" dirty="0" smtClean="0">
                <a:latin typeface="Cambria"/>
                <a:cs typeface="Cambria"/>
              </a:rPr>
              <a:t>4. Business</a:t>
            </a:r>
            <a:r>
              <a:rPr lang="en-US" b="1" dirty="0" smtClean="0">
                <a:latin typeface="Cambria"/>
                <a:cs typeface="Cambria"/>
              </a:rPr>
              <a:t> software</a:t>
            </a:r>
            <a:r>
              <a:rPr lang="en-US" b="1" spc="5" dirty="0" smtClean="0">
                <a:latin typeface="Cambria"/>
                <a:cs typeface="Cambria"/>
              </a:rPr>
              <a:t> </a:t>
            </a:r>
            <a:r>
              <a:rPr lang="en-US" b="1" dirty="0" smtClean="0">
                <a:latin typeface="Cambria"/>
                <a:cs typeface="Cambria"/>
              </a:rPr>
              <a:t>:</a:t>
            </a:r>
            <a:r>
              <a:rPr lang="en-US" b="1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This</a:t>
            </a:r>
            <a:r>
              <a:rPr lang="en-US" dirty="0" smtClean="0">
                <a:latin typeface="Cambria"/>
                <a:cs typeface="Cambria"/>
              </a:rPr>
              <a:t> is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the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largest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application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area.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The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software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designed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to 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process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business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applications</a:t>
            </a:r>
            <a:r>
              <a:rPr lang="en-US" dirty="0" smtClean="0">
                <a:latin typeface="Cambria"/>
                <a:cs typeface="Cambria"/>
              </a:rPr>
              <a:t> is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called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business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software.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Business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software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could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be 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payroll,</a:t>
            </a:r>
            <a:r>
              <a:rPr lang="en-US" spc="114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file</a:t>
            </a:r>
            <a:r>
              <a:rPr lang="en-US" spc="11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monitoring</a:t>
            </a:r>
            <a:r>
              <a:rPr lang="en-US" spc="114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system,</a:t>
            </a:r>
            <a:r>
              <a:rPr lang="en-US" spc="12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employee</a:t>
            </a:r>
            <a:r>
              <a:rPr lang="en-US" spc="114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management,</a:t>
            </a:r>
            <a:r>
              <a:rPr lang="en-US" spc="114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account</a:t>
            </a:r>
            <a:r>
              <a:rPr lang="en-US" spc="12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management.</a:t>
            </a:r>
            <a:r>
              <a:rPr lang="en-US" spc="114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It</a:t>
            </a:r>
            <a:r>
              <a:rPr lang="en-US" spc="110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may</a:t>
            </a:r>
            <a:r>
              <a:rPr lang="en-US" spc="11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also </a:t>
            </a:r>
            <a:r>
              <a:rPr lang="en-US" spc="-254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be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a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data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warehousing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tool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which</a:t>
            </a:r>
            <a:r>
              <a:rPr lang="en-US" dirty="0" smtClean="0">
                <a:latin typeface="Cambria"/>
                <a:cs typeface="Cambria"/>
              </a:rPr>
              <a:t> helps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us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to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take</a:t>
            </a:r>
            <a:r>
              <a:rPr lang="en-US" dirty="0" smtClean="0">
                <a:latin typeface="Cambria"/>
                <a:cs typeface="Cambria"/>
              </a:rPr>
              <a:t> decisions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based</a:t>
            </a:r>
            <a:r>
              <a:rPr lang="en-US" dirty="0" smtClean="0">
                <a:latin typeface="Cambria"/>
                <a:cs typeface="Cambria"/>
              </a:rPr>
              <a:t> on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available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data. 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Management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information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system,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enterprise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resource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planning</a:t>
            </a:r>
            <a:r>
              <a:rPr lang="en-US" dirty="0" smtClean="0">
                <a:latin typeface="Cambria"/>
                <a:cs typeface="Cambria"/>
              </a:rPr>
              <a:t> (ERP)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and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such</a:t>
            </a:r>
            <a:r>
              <a:rPr lang="en-US" dirty="0" smtClean="0">
                <a:latin typeface="Cambria"/>
                <a:cs typeface="Cambria"/>
              </a:rPr>
              <a:t> other 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software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are</a:t>
            </a:r>
            <a:r>
              <a:rPr lang="en-US" dirty="0" smtClean="0">
                <a:latin typeface="Cambria"/>
                <a:cs typeface="Cambria"/>
              </a:rPr>
              <a:t> popular </a:t>
            </a:r>
            <a:r>
              <a:rPr lang="en-US" spc="-5" dirty="0" smtClean="0">
                <a:latin typeface="Cambria"/>
                <a:cs typeface="Cambria"/>
              </a:rPr>
              <a:t>examples </a:t>
            </a:r>
            <a:r>
              <a:rPr lang="en-US" dirty="0" smtClean="0">
                <a:latin typeface="Cambria"/>
                <a:cs typeface="Cambria"/>
              </a:rPr>
              <a:t>of</a:t>
            </a:r>
            <a:r>
              <a:rPr lang="en-US" spc="-5" dirty="0" smtClean="0">
                <a:latin typeface="Cambria"/>
                <a:cs typeface="Cambria"/>
              </a:rPr>
              <a:t> business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software.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248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2695"/>
            <a:ext cx="8229600" cy="252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 algn="just">
              <a:lnSpc>
                <a:spcPct val="146500"/>
              </a:lnSpc>
              <a:buSzPct val="91666"/>
              <a:tabLst>
                <a:tab pos="207645" algn="l"/>
              </a:tabLst>
            </a:pPr>
            <a:endParaRPr lang="en-US" dirty="0">
              <a:latin typeface="Cambria"/>
              <a:cs typeface="Cambria"/>
            </a:endParaRPr>
          </a:p>
          <a:p>
            <a:pPr marL="12700" marR="7620" algn="just">
              <a:lnSpc>
                <a:spcPct val="146400"/>
              </a:lnSpc>
              <a:buSzPct val="91666"/>
              <a:tabLst>
                <a:tab pos="177165" algn="l"/>
              </a:tabLst>
            </a:pPr>
            <a:r>
              <a:rPr lang="en-US" b="1" spc="-5" dirty="0" smtClean="0">
                <a:latin typeface="Cambria"/>
                <a:cs typeface="Cambria"/>
              </a:rPr>
              <a:t>5. Personal </a:t>
            </a:r>
            <a:r>
              <a:rPr lang="en-US" b="1" dirty="0">
                <a:latin typeface="Cambria"/>
                <a:cs typeface="Cambria"/>
              </a:rPr>
              <a:t>computer </a:t>
            </a:r>
            <a:r>
              <a:rPr lang="en-US" b="1" spc="-5" dirty="0">
                <a:latin typeface="Cambria"/>
                <a:cs typeface="Cambria"/>
              </a:rPr>
              <a:t>software: </a:t>
            </a:r>
            <a:r>
              <a:rPr lang="en-US" spc="-5" dirty="0">
                <a:latin typeface="Cambria"/>
                <a:cs typeface="Cambria"/>
              </a:rPr>
              <a:t>The software used </a:t>
            </a:r>
            <a:r>
              <a:rPr lang="en-US" dirty="0">
                <a:latin typeface="Cambria"/>
                <a:cs typeface="Cambria"/>
              </a:rPr>
              <a:t>in </a:t>
            </a:r>
            <a:r>
              <a:rPr lang="en-US" spc="-5" dirty="0">
                <a:latin typeface="Cambria"/>
                <a:cs typeface="Cambria"/>
              </a:rPr>
              <a:t>personal computers are covered </a:t>
            </a:r>
            <a:r>
              <a:rPr lang="en-US" dirty="0">
                <a:latin typeface="Cambria"/>
                <a:cs typeface="Cambria"/>
              </a:rPr>
              <a:t>in 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this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category.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Examples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are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word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processors,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computer</a:t>
            </a:r>
            <a:r>
              <a:rPr lang="en-US" dirty="0">
                <a:latin typeface="Cambria"/>
                <a:cs typeface="Cambria"/>
              </a:rPr>
              <a:t> graphics,</a:t>
            </a:r>
            <a:r>
              <a:rPr lang="en-US" spc="26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multimedia</a:t>
            </a:r>
            <a:r>
              <a:rPr lang="en-US" spc="25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animating tools, database management, computer games </a:t>
            </a:r>
            <a:r>
              <a:rPr lang="en-US" dirty="0">
                <a:latin typeface="Cambria"/>
                <a:cs typeface="Cambria"/>
              </a:rPr>
              <a:t>etc. </a:t>
            </a:r>
            <a:r>
              <a:rPr lang="en-US" spc="-5" dirty="0">
                <a:latin typeface="Cambria"/>
                <a:cs typeface="Cambria"/>
              </a:rPr>
              <a:t>This </a:t>
            </a:r>
            <a:r>
              <a:rPr lang="en-US" dirty="0">
                <a:latin typeface="Cambria"/>
                <a:cs typeface="Cambria"/>
              </a:rPr>
              <a:t>is a </a:t>
            </a:r>
            <a:r>
              <a:rPr lang="en-US" spc="-5" dirty="0">
                <a:latin typeface="Cambria"/>
                <a:cs typeface="Cambria"/>
              </a:rPr>
              <a:t>very upcoming area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many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big </a:t>
            </a:r>
            <a:r>
              <a:rPr lang="en-US" spc="-5" dirty="0" err="1">
                <a:latin typeface="Cambria"/>
                <a:cs typeface="Cambria"/>
              </a:rPr>
              <a:t>organisations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are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concentrating their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effort</a:t>
            </a:r>
            <a:r>
              <a:rPr lang="en-US" dirty="0">
                <a:latin typeface="Cambria"/>
                <a:cs typeface="Cambria"/>
              </a:rPr>
              <a:t> here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due </a:t>
            </a:r>
            <a:r>
              <a:rPr lang="en-US" spc="-5" dirty="0">
                <a:latin typeface="Cambria"/>
                <a:cs typeface="Cambria"/>
              </a:rPr>
              <a:t>to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large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customer </a:t>
            </a:r>
            <a:r>
              <a:rPr lang="en-US" spc="-5" dirty="0">
                <a:latin typeface="Cambria"/>
                <a:cs typeface="Cambria"/>
              </a:rPr>
              <a:t>base.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0620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114</TotalTime>
  <Words>550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Engineering               By  Dr. Praveen Kantha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20</cp:revision>
  <cp:lastPrinted>2023-03-17T06:02:24Z</cp:lastPrinted>
  <dcterms:created xsi:type="dcterms:W3CDTF">2020-04-16T03:02:51Z</dcterms:created>
  <dcterms:modified xsi:type="dcterms:W3CDTF">2023-03-17T06:02:47Z</dcterms:modified>
</cp:coreProperties>
</file>