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t>17-Jan-23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1CC87A-2084-49F4-9F63-8732DB616421}" type="datetimeFigureOut">
              <a:rPr lang="en-US" smtClean="0"/>
              <a:t>17-Jan-23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1CC87A-2084-49F4-9F63-8732DB616421}" type="datetimeFigureOut">
              <a:rPr lang="en-US" smtClean="0"/>
              <a:t>17-Jan-23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t>17-Jan-23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E1CC87A-2084-49F4-9F63-8732DB616421}" type="datetimeFigureOut">
              <a:rPr lang="en-US" smtClean="0"/>
              <a:t>17-Jan-23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1CC87A-2084-49F4-9F63-8732DB616421}" type="datetimeFigureOut">
              <a:rPr lang="en-US" smtClean="0"/>
              <a:t>17-Jan-23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C8E92-D437-4C8C-9793-7ED372A80AE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1CC87A-2084-49F4-9F63-8732DB616421}" type="datetimeFigureOut">
              <a:rPr lang="en-US" smtClean="0"/>
              <a:t>17-Jan-23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1CC87A-2084-49F4-9F63-8732DB616421}" type="datetimeFigureOut">
              <a:rPr lang="en-US" smtClean="0"/>
              <a:t>17-Jan-23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CC87A-2084-49F4-9F63-8732DB616421}" type="datetimeFigureOut">
              <a:rPr lang="en-US" smtClean="0"/>
              <a:t>17-Jan-23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E1CC87A-2084-49F4-9F63-8732DB616421}" type="datetimeFigureOut">
              <a:rPr lang="en-US" smtClean="0"/>
              <a:t>17-Jan-23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F8DC8E92-D437-4C8C-9793-7ED372A80AE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1CC87A-2084-49F4-9F63-8732DB616421}" type="datetimeFigureOut">
              <a:rPr lang="en-US" smtClean="0"/>
              <a:t>17-Jan-23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E1CC87A-2084-49F4-9F63-8732DB616421}" type="datetimeFigureOut">
              <a:rPr lang="en-US" smtClean="0"/>
              <a:t>17-Jan-23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F8DC8E92-D437-4C8C-9793-7ED372A80AE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alend.com/resources/understanding-data-migration-strategies-best-practices/" TargetMode="External"/><Relationship Id="rId2" Type="http://schemas.openxmlformats.org/officeDocument/2006/relationships/hyperlink" Target="https://www.talend.com/resources/what-is-data-migr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alend.com/resources/gdpr/" TargetMode="External"/><Relationship Id="rId2" Type="http://schemas.openxmlformats.org/officeDocument/2006/relationships/hyperlink" Target="https://www.talend.com/resources/what-is-data-security/" TargetMode="External"/><Relationship Id="rId1" Type="http://schemas.openxmlformats.org/officeDocument/2006/relationships/slideLayout" Target="../slideLayouts/slideLayout2.xml"/><Relationship Id="rId4" Type="http://schemas.openxmlformats.org/officeDocument/2006/relationships/hyperlink" Target="https://www.talend.com/resources/what-is-data-governanc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191000"/>
            <a:ext cx="7851648" cy="1219200"/>
          </a:xfrm>
        </p:spPr>
        <p:txBody>
          <a:bodyPr>
            <a:normAutofit fontScale="90000"/>
          </a:bodyPr>
          <a:lstStyle/>
          <a:p>
            <a:pPr algn="ctr"/>
            <a:r>
              <a:rPr lang="en-US" sz="3200" dirty="0" smtClean="0">
                <a:solidFill>
                  <a:schemeClr val="tx1"/>
                </a:solidFill>
                <a:effectLst/>
                <a:latin typeface="Times New Roman" panose="02020603050405020304" pitchFamily="18" charset="0"/>
                <a:ea typeface="Arial" panose="020B0604020202020204" pitchFamily="34" charset="0"/>
              </a:rPr>
              <a:t/>
            </a:r>
            <a:br>
              <a:rPr lang="en-US" sz="3200" dirty="0" smtClean="0">
                <a:solidFill>
                  <a:schemeClr val="tx1"/>
                </a:solidFill>
                <a:effectLst/>
                <a:latin typeface="Times New Roman" panose="02020603050405020304" pitchFamily="18" charset="0"/>
                <a:ea typeface="Arial" panose="020B0604020202020204" pitchFamily="34" charset="0"/>
              </a:rPr>
            </a:br>
            <a:r>
              <a:rPr lang="en-US" sz="3200" dirty="0" smtClean="0">
                <a:solidFill>
                  <a:schemeClr val="tx1"/>
                </a:solidFill>
                <a:effectLst/>
                <a:latin typeface="Times New Roman" panose="02020603050405020304" pitchFamily="18" charset="0"/>
                <a:ea typeface="Arial" panose="020B0604020202020204" pitchFamily="34" charset="0"/>
              </a:rPr>
              <a:t/>
            </a:r>
            <a:br>
              <a:rPr lang="en-US" sz="3200" dirty="0" smtClean="0">
                <a:solidFill>
                  <a:schemeClr val="tx1"/>
                </a:solidFill>
                <a:effectLst/>
                <a:latin typeface="Times New Roman" panose="02020603050405020304" pitchFamily="18" charset="0"/>
                <a:ea typeface="Arial" panose="020B0604020202020204" pitchFamily="34" charset="0"/>
              </a:rPr>
            </a:br>
            <a:r>
              <a:rPr lang="en-US" dirty="0">
                <a:latin typeface="Times New Roman" panose="02020603050405020304" pitchFamily="18" charset="0"/>
                <a:ea typeface="Arial" panose="020B0604020202020204" pitchFamily="34" charset="0"/>
              </a:rPr>
              <a:t/>
            </a:r>
            <a:br>
              <a:rPr lang="en-US" dirty="0">
                <a:latin typeface="Times New Roman" panose="02020603050405020304" pitchFamily="18" charset="0"/>
                <a:ea typeface="Arial" panose="020B0604020202020204" pitchFamily="34" charset="0"/>
              </a:rPr>
            </a:br>
            <a:r>
              <a:rPr lang="en-US" dirty="0" smtClean="0">
                <a:latin typeface="Times New Roman" panose="02020603050405020304" pitchFamily="18" charset="0"/>
                <a:ea typeface="Arial" panose="020B0604020202020204" pitchFamily="34" charset="0"/>
              </a:rPr>
              <a:t/>
            </a:r>
            <a:br>
              <a:rPr lang="en-US" dirty="0" smtClean="0">
                <a:latin typeface="Times New Roman" panose="02020603050405020304" pitchFamily="18" charset="0"/>
                <a:ea typeface="Arial" panose="020B0604020202020204" pitchFamily="34" charset="0"/>
              </a:rPr>
            </a:br>
            <a:r>
              <a:rPr lang="en-US" dirty="0">
                <a:latin typeface="Times New Roman" panose="02020603050405020304" pitchFamily="18" charset="0"/>
                <a:ea typeface="Arial" panose="020B0604020202020204" pitchFamily="34" charset="0"/>
              </a:rPr>
              <a:t/>
            </a:r>
            <a:br>
              <a:rPr lang="en-US" dirty="0">
                <a:latin typeface="Times New Roman" panose="02020603050405020304" pitchFamily="18" charset="0"/>
                <a:ea typeface="Arial" panose="020B0604020202020204" pitchFamily="34" charset="0"/>
              </a:rPr>
            </a:br>
            <a:r>
              <a:rPr lang="en-US" sz="3200" dirty="0" smtClean="0">
                <a:solidFill>
                  <a:schemeClr val="tx1"/>
                </a:solidFill>
                <a:effectLst/>
                <a:latin typeface="Times New Roman" panose="02020603050405020304" pitchFamily="18" charset="0"/>
                <a:ea typeface="Arial" panose="020B0604020202020204" pitchFamily="34" charset="0"/>
              </a:rPr>
              <a:t>Introduction </a:t>
            </a:r>
            <a:r>
              <a:rPr lang="en-US" sz="3200" dirty="0">
                <a:solidFill>
                  <a:schemeClr val="tx1"/>
                </a:solidFill>
                <a:effectLst/>
                <a:latin typeface="Times New Roman" panose="02020603050405020304" pitchFamily="18" charset="0"/>
                <a:ea typeface="Arial" panose="020B0604020202020204" pitchFamily="34" charset="0"/>
              </a:rPr>
              <a:t>to Software </a:t>
            </a:r>
            <a:r>
              <a:rPr lang="en-US" sz="3200" dirty="0" smtClean="0">
                <a:solidFill>
                  <a:schemeClr val="tx1"/>
                </a:solidFill>
                <a:effectLst/>
                <a:latin typeface="Times New Roman" panose="02020603050405020304" pitchFamily="18" charset="0"/>
                <a:ea typeface="Arial" panose="020B0604020202020204" pitchFamily="34" charset="0"/>
              </a:rPr>
              <a:t>Engineering</a:t>
            </a:r>
            <a:br>
              <a:rPr lang="en-US" sz="3200" dirty="0" smtClean="0">
                <a:solidFill>
                  <a:schemeClr val="tx1"/>
                </a:solidFill>
                <a:effectLst/>
                <a:latin typeface="Times New Roman" panose="02020603050405020304" pitchFamily="18" charset="0"/>
                <a:ea typeface="Arial" panose="020B0604020202020204" pitchFamily="34" charset="0"/>
              </a:rPr>
            </a:br>
            <a:r>
              <a:rPr lang="en-US" dirty="0">
                <a:latin typeface="Times New Roman" panose="02020603050405020304" pitchFamily="18" charset="0"/>
                <a:ea typeface="Arial" panose="020B0604020202020204" pitchFamily="34" charset="0"/>
              </a:rPr>
              <a:t/>
            </a:r>
            <a:br>
              <a:rPr lang="en-US" dirty="0">
                <a:latin typeface="Times New Roman" panose="02020603050405020304" pitchFamily="18" charset="0"/>
                <a:ea typeface="Arial" panose="020B0604020202020204" pitchFamily="34" charset="0"/>
              </a:rPr>
            </a:br>
            <a:r>
              <a:rPr lang="en-US" dirty="0" smtClean="0">
                <a:latin typeface="Times New Roman" panose="02020603050405020304" pitchFamily="18" charset="0"/>
                <a:ea typeface="Arial" panose="020B0604020202020204" pitchFamily="34" charset="0"/>
              </a:rPr>
              <a:t/>
            </a:r>
            <a:br>
              <a:rPr lang="en-US" dirty="0" smtClean="0">
                <a:latin typeface="Times New Roman" panose="02020603050405020304" pitchFamily="18" charset="0"/>
                <a:ea typeface="Arial" panose="020B0604020202020204" pitchFamily="34" charset="0"/>
              </a:rPr>
            </a:br>
            <a:r>
              <a:rPr lang="en-US" sz="3200" dirty="0" smtClean="0">
                <a:solidFill>
                  <a:schemeClr val="tx1"/>
                </a:solidFill>
                <a:effectLst/>
                <a:latin typeface="Times New Roman" panose="02020603050405020304" pitchFamily="18" charset="0"/>
                <a:ea typeface="Arial" panose="020B0604020202020204" pitchFamily="34" charset="0"/>
              </a:rPr>
              <a:t/>
            </a:r>
            <a:br>
              <a:rPr lang="en-US" sz="3200" dirty="0" smtClean="0">
                <a:solidFill>
                  <a:schemeClr val="tx1"/>
                </a:solidFill>
                <a:effectLst/>
                <a:latin typeface="Times New Roman" panose="02020603050405020304" pitchFamily="18" charset="0"/>
                <a:ea typeface="Arial" panose="020B0604020202020204" pitchFamily="34" charset="0"/>
              </a:rPr>
            </a:br>
            <a:r>
              <a:rPr lang="en-US" dirty="0" smtClean="0">
                <a:latin typeface="Times New Roman" panose="02020603050405020304" pitchFamily="18" charset="0"/>
                <a:ea typeface="Arial" panose="020B0604020202020204" pitchFamily="34" charset="0"/>
              </a:rPr>
              <a:t>By Dr. Praveen </a:t>
            </a:r>
            <a:r>
              <a:rPr lang="en-US" dirty="0" err="1" smtClean="0">
                <a:latin typeface="Times New Roman" panose="02020603050405020304" pitchFamily="18" charset="0"/>
                <a:ea typeface="Arial" panose="020B0604020202020204" pitchFamily="34" charset="0"/>
              </a:rPr>
              <a:t>Kantha</a:t>
            </a:r>
            <a:r>
              <a:rPr lang="en-US" dirty="0" smtClean="0">
                <a:latin typeface="Times New Roman" panose="02020603050405020304" pitchFamily="18" charset="0"/>
                <a:ea typeface="Arial" panose="020B0604020202020204" pitchFamily="34" charset="0"/>
              </a:rPr>
              <a:t/>
            </a:r>
            <a:br>
              <a:rPr lang="en-US" dirty="0" smtClean="0">
                <a:latin typeface="Times New Roman" panose="02020603050405020304" pitchFamily="18" charset="0"/>
                <a:ea typeface="Arial" panose="020B0604020202020204" pitchFamily="34" charset="0"/>
              </a:rPr>
            </a:br>
            <a:r>
              <a:rPr lang="en-US" dirty="0">
                <a:latin typeface="Times New Roman" panose="02020603050405020304" pitchFamily="18" charset="0"/>
                <a:ea typeface="Arial" panose="020B0604020202020204" pitchFamily="34" charset="0"/>
              </a:rPr>
              <a:t/>
            </a:r>
            <a:br>
              <a:rPr lang="en-US" dirty="0">
                <a:latin typeface="Times New Roman" panose="02020603050405020304" pitchFamily="18" charset="0"/>
                <a:ea typeface="Arial" panose="020B0604020202020204" pitchFamily="34" charset="0"/>
              </a:rPr>
            </a:br>
            <a:endParaRPr lang="en-US" sz="3200" dirty="0">
              <a:solidFill>
                <a:schemeClr val="tx1"/>
              </a:solidFill>
            </a:endParaRPr>
          </a:p>
        </p:txBody>
      </p:sp>
      <p:pic>
        <p:nvPicPr>
          <p:cNvPr id="3" name="Picture 2" descr="logo"/>
          <p:cNvPicPr/>
          <p:nvPr/>
        </p:nvPicPr>
        <p:blipFill>
          <a:blip r:embed="rId2" cstate="print"/>
          <a:srcRect/>
          <a:stretch>
            <a:fillRect/>
          </a:stretch>
        </p:blipFill>
        <p:spPr bwMode="auto">
          <a:xfrm>
            <a:off x="228600" y="269310"/>
            <a:ext cx="1981200" cy="9144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371600"/>
            <a:ext cx="7467600" cy="4247317"/>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t>Main principle of Software Engineering is Quality </a:t>
            </a:r>
            <a:r>
              <a:rPr lang="en-US" dirty="0" smtClean="0"/>
              <a:t>Focus.</a:t>
            </a:r>
          </a:p>
          <a:p>
            <a:pPr marL="285750" indent="-285750" algn="just">
              <a:lnSpc>
                <a:spcPct val="150000"/>
              </a:lnSpc>
              <a:buFont typeface="Arial" panose="020B0604020202020204" pitchFamily="34" charset="0"/>
              <a:buChar char="•"/>
            </a:pPr>
            <a:r>
              <a:rPr lang="en-US" dirty="0" smtClean="0"/>
              <a:t>An </a:t>
            </a:r>
            <a:r>
              <a:rPr lang="en-US" dirty="0"/>
              <a:t>engineering approach must have a focus on </a:t>
            </a:r>
            <a:r>
              <a:rPr lang="en-US" dirty="0" smtClean="0"/>
              <a:t>quality.</a:t>
            </a:r>
          </a:p>
          <a:p>
            <a:pPr marL="285750" indent="-285750" algn="just">
              <a:lnSpc>
                <a:spcPct val="150000"/>
              </a:lnSpc>
              <a:buFont typeface="Arial" panose="020B0604020202020204" pitchFamily="34" charset="0"/>
              <a:buChar char="•"/>
            </a:pPr>
            <a:r>
              <a:rPr lang="en-US" dirty="0" smtClean="0"/>
              <a:t>It </a:t>
            </a:r>
            <a:r>
              <a:rPr lang="en-US" dirty="0"/>
              <a:t>defines the continuous process improvement principles of software. It provides integrity that means providing security to the software so that data can be accessed by only an authorized person, no outsider can access the data. It also focuses on maintainability and usability</a:t>
            </a:r>
            <a:r>
              <a:rPr lang="en-US" dirty="0" smtClean="0"/>
              <a:t>.</a:t>
            </a:r>
          </a:p>
          <a:p>
            <a:pPr marL="285750" indent="-285750" algn="just">
              <a:lnSpc>
                <a:spcPct val="150000"/>
              </a:lnSpc>
              <a:buFont typeface="Arial" panose="020B0604020202020204" pitchFamily="34" charset="0"/>
              <a:buChar char="•"/>
            </a:pPr>
            <a:r>
              <a:rPr lang="en-US" dirty="0"/>
              <a:t>Total Quality Management (TQM), Six Sigma, ISO 9001, ISO 9000-3, CAPABILITY MATURITY MODEL (CMM), CMMI &amp; similar approaches encourages a continuous process improvement culture.</a:t>
            </a:r>
          </a:p>
          <a:p>
            <a:pPr marL="285750" indent="-285750" algn="just">
              <a:lnSpc>
                <a:spcPct val="150000"/>
              </a:lnSpc>
              <a:buFont typeface="Arial" panose="020B0604020202020204" pitchFamily="34" charset="0"/>
              <a:buChar char="•"/>
            </a:pPr>
            <a:endParaRPr lang="en-US" dirty="0"/>
          </a:p>
        </p:txBody>
      </p:sp>
      <p:sp>
        <p:nvSpPr>
          <p:cNvPr id="5" name="Rectangle 4"/>
          <p:cNvSpPr/>
          <p:nvPr/>
        </p:nvSpPr>
        <p:spPr>
          <a:xfrm>
            <a:off x="914400" y="914400"/>
            <a:ext cx="1888722" cy="369332"/>
          </a:xfrm>
          <a:prstGeom prst="rect">
            <a:avLst/>
          </a:prstGeom>
        </p:spPr>
        <p:txBody>
          <a:bodyPr wrap="none">
            <a:spAutoFit/>
          </a:bodyPr>
          <a:lstStyle/>
          <a:p>
            <a:r>
              <a:rPr lang="en-US" b="1" dirty="0"/>
              <a:t>A quality Focus:</a:t>
            </a:r>
          </a:p>
        </p:txBody>
      </p:sp>
    </p:spTree>
    <p:extLst>
      <p:ext uri="{BB962C8B-B14F-4D97-AF65-F5344CB8AC3E}">
        <p14:creationId xmlns:p14="http://schemas.microsoft.com/office/powerpoint/2010/main" val="1579632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685800"/>
            <a:ext cx="7467600" cy="3000821"/>
          </a:xfrm>
          <a:prstGeom prst="rect">
            <a:avLst/>
          </a:prstGeom>
        </p:spPr>
        <p:txBody>
          <a:bodyPr wrap="square">
            <a:spAutoFit/>
          </a:bodyPr>
          <a:lstStyle/>
          <a:p>
            <a:pPr algn="just">
              <a:lnSpc>
                <a:spcPct val="150000"/>
              </a:lnSpc>
            </a:pPr>
            <a:r>
              <a:rPr lang="en-US" b="1" dirty="0"/>
              <a:t>Process:</a:t>
            </a:r>
          </a:p>
          <a:p>
            <a:pPr marL="285750" indent="-285750" algn="just">
              <a:lnSpc>
                <a:spcPct val="150000"/>
              </a:lnSpc>
              <a:buFont typeface="Arial" panose="020B0604020202020204" pitchFamily="34" charset="0"/>
              <a:buChar char="•"/>
            </a:pPr>
            <a:r>
              <a:rPr lang="en-US" dirty="0"/>
              <a:t>It is a foundation of Software Engineering</a:t>
            </a:r>
          </a:p>
          <a:p>
            <a:pPr marL="285750" indent="-285750" algn="just">
              <a:lnSpc>
                <a:spcPct val="150000"/>
              </a:lnSpc>
              <a:buFont typeface="Arial" panose="020B0604020202020204" pitchFamily="34" charset="0"/>
              <a:buChar char="•"/>
            </a:pPr>
            <a:r>
              <a:rPr lang="en-US" dirty="0"/>
              <a:t>It is the glue the holds the technology layers</a:t>
            </a:r>
          </a:p>
          <a:p>
            <a:pPr marL="285750" indent="-285750" algn="just">
              <a:lnSpc>
                <a:spcPct val="150000"/>
              </a:lnSpc>
              <a:buFont typeface="Arial" panose="020B0604020202020204" pitchFamily="34" charset="0"/>
              <a:buChar char="•"/>
            </a:pPr>
            <a:r>
              <a:rPr lang="en-US" dirty="0"/>
              <a:t>It defines a framework with activities for effective delivery of software engineering </a:t>
            </a:r>
            <a:r>
              <a:rPr lang="en-US" dirty="0" smtClean="0"/>
              <a:t>technology.</a:t>
            </a:r>
          </a:p>
          <a:p>
            <a:pPr marL="285750" indent="-285750" algn="just">
              <a:lnSpc>
                <a:spcPct val="150000"/>
              </a:lnSpc>
              <a:buFont typeface="Arial" panose="020B0604020202020204" pitchFamily="34" charset="0"/>
              <a:buChar char="•"/>
            </a:pPr>
            <a:r>
              <a:rPr lang="en-US" dirty="0" smtClean="0"/>
              <a:t>The </a:t>
            </a:r>
            <a:r>
              <a:rPr lang="en-US" dirty="0"/>
              <a:t>software process covers all the activities, actions, and tasks required to be carried out for software development. </a:t>
            </a:r>
          </a:p>
        </p:txBody>
      </p:sp>
      <p:sp>
        <p:nvSpPr>
          <p:cNvPr id="6" name="Rectangle 5"/>
          <p:cNvSpPr/>
          <p:nvPr/>
        </p:nvSpPr>
        <p:spPr>
          <a:xfrm>
            <a:off x="685800" y="3686621"/>
            <a:ext cx="7543800" cy="2585323"/>
          </a:xfrm>
          <a:prstGeom prst="rect">
            <a:avLst/>
          </a:prstGeom>
        </p:spPr>
        <p:txBody>
          <a:bodyPr wrap="square">
            <a:spAutoFit/>
          </a:bodyPr>
          <a:lstStyle/>
          <a:p>
            <a:pPr algn="just">
              <a:lnSpc>
                <a:spcPct val="150000"/>
              </a:lnSpc>
            </a:pPr>
            <a:r>
              <a:rPr lang="en-US" b="1" dirty="0"/>
              <a:t>Process activities are listed below:-</a:t>
            </a:r>
            <a:endParaRPr lang="en-US" dirty="0"/>
          </a:p>
          <a:p>
            <a:pPr marL="285750" indent="-285750" algn="just">
              <a:lnSpc>
                <a:spcPct val="150000"/>
              </a:lnSpc>
              <a:buFont typeface="Arial" panose="020B0604020202020204" pitchFamily="34" charset="0"/>
              <a:buChar char="•"/>
            </a:pPr>
            <a:r>
              <a:rPr lang="en-US" b="1" dirty="0"/>
              <a:t>Communication:</a:t>
            </a:r>
            <a:r>
              <a:rPr lang="en-US" dirty="0"/>
              <a:t> It is the first and foremost thing for the development of software. Communication is necessary to know the actual demand of the client.</a:t>
            </a:r>
          </a:p>
          <a:p>
            <a:pPr marL="285750" indent="-285750" algn="just">
              <a:lnSpc>
                <a:spcPct val="150000"/>
              </a:lnSpc>
              <a:buFont typeface="Arial" panose="020B0604020202020204" pitchFamily="34" charset="0"/>
              <a:buChar char="•"/>
            </a:pPr>
            <a:r>
              <a:rPr lang="en-US" b="1" dirty="0"/>
              <a:t>Planning: </a:t>
            </a:r>
            <a:r>
              <a:rPr lang="en-US" dirty="0"/>
              <a:t>It basically means drawing a map for reduced the complication of development</a:t>
            </a:r>
            <a:r>
              <a:rPr lang="en-US" dirty="0" smtClean="0"/>
              <a:t>.</a:t>
            </a:r>
            <a:endParaRPr lang="en-US" dirty="0"/>
          </a:p>
        </p:txBody>
      </p:sp>
    </p:spTree>
    <p:extLst>
      <p:ext uri="{BB962C8B-B14F-4D97-AF65-F5344CB8AC3E}">
        <p14:creationId xmlns:p14="http://schemas.microsoft.com/office/powerpoint/2010/main" val="235512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3035734"/>
            <a:ext cx="7848600" cy="3416320"/>
          </a:xfrm>
          <a:prstGeom prst="rect">
            <a:avLst/>
          </a:prstGeom>
        </p:spPr>
        <p:txBody>
          <a:bodyPr wrap="square">
            <a:spAutoFit/>
          </a:bodyPr>
          <a:lstStyle/>
          <a:p>
            <a:pPr>
              <a:lnSpc>
                <a:spcPct val="150000"/>
              </a:lnSpc>
            </a:pPr>
            <a:r>
              <a:rPr lang="en-US" b="1" dirty="0"/>
              <a:t>Methods:</a:t>
            </a:r>
          </a:p>
          <a:p>
            <a:pPr marL="285750" indent="-285750" algn="just">
              <a:lnSpc>
                <a:spcPct val="150000"/>
              </a:lnSpc>
              <a:buFont typeface="Arial" panose="020B0604020202020204" pitchFamily="34" charset="0"/>
              <a:buChar char="•"/>
            </a:pPr>
            <a:r>
              <a:rPr lang="en-US" dirty="0"/>
              <a:t>The method provides the answers of all 'how-to' that are asked during the process.</a:t>
            </a:r>
          </a:p>
          <a:p>
            <a:pPr marL="285750" indent="-285750" algn="just">
              <a:lnSpc>
                <a:spcPct val="150000"/>
              </a:lnSpc>
              <a:buFont typeface="Arial" panose="020B0604020202020204" pitchFamily="34" charset="0"/>
              <a:buChar char="•"/>
            </a:pPr>
            <a:r>
              <a:rPr lang="en-US" dirty="0"/>
              <a:t>It provides the technical way to implement the software.</a:t>
            </a:r>
          </a:p>
          <a:p>
            <a:pPr marL="285750" indent="-285750" algn="just">
              <a:lnSpc>
                <a:spcPct val="150000"/>
              </a:lnSpc>
              <a:buFont typeface="Arial" panose="020B0604020202020204" pitchFamily="34" charset="0"/>
              <a:buChar char="•"/>
            </a:pPr>
            <a:r>
              <a:rPr lang="en-US" dirty="0"/>
              <a:t>It includes collection of tasks starting from communication, requirement analysis, analysis and design modelling, program construction, testing and support.</a:t>
            </a:r>
          </a:p>
          <a:p>
            <a:pPr marL="285750" indent="-285750" algn="just">
              <a:lnSpc>
                <a:spcPct val="150000"/>
              </a:lnSpc>
              <a:buFont typeface="Arial" panose="020B0604020202020204" pitchFamily="34" charset="0"/>
              <a:buChar char="•"/>
            </a:pPr>
            <a:endParaRPr lang="en-US" dirty="0"/>
          </a:p>
        </p:txBody>
      </p:sp>
      <p:sp>
        <p:nvSpPr>
          <p:cNvPr id="5" name="Rectangle 4"/>
          <p:cNvSpPr/>
          <p:nvPr/>
        </p:nvSpPr>
        <p:spPr>
          <a:xfrm>
            <a:off x="762000" y="838200"/>
            <a:ext cx="7924800" cy="216982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b="1" dirty="0"/>
              <a:t>Modeling: </a:t>
            </a:r>
            <a:r>
              <a:rPr lang="en-US" dirty="0"/>
              <a:t>In this process, a model is created according to the client for better understanding.</a:t>
            </a:r>
          </a:p>
          <a:p>
            <a:pPr marL="285750" indent="-285750" algn="just">
              <a:lnSpc>
                <a:spcPct val="150000"/>
              </a:lnSpc>
              <a:buFont typeface="Arial" panose="020B0604020202020204" pitchFamily="34" charset="0"/>
              <a:buChar char="•"/>
            </a:pPr>
            <a:r>
              <a:rPr lang="en-US" b="1" dirty="0"/>
              <a:t>Construction: </a:t>
            </a:r>
            <a:r>
              <a:rPr lang="en-US" dirty="0"/>
              <a:t>It includes the coding and testing of the problem.</a:t>
            </a:r>
          </a:p>
          <a:p>
            <a:pPr marL="285750" indent="-285750" algn="just">
              <a:lnSpc>
                <a:spcPct val="150000"/>
              </a:lnSpc>
              <a:buFont typeface="Arial" panose="020B0604020202020204" pitchFamily="34" charset="0"/>
              <a:buChar char="•"/>
            </a:pPr>
            <a:r>
              <a:rPr lang="en-US" b="1" dirty="0"/>
              <a:t>Deployment:-</a:t>
            </a:r>
            <a:r>
              <a:rPr lang="en-US" dirty="0"/>
              <a:t> It includes the delivery of software to the client for evaluation and feedback.</a:t>
            </a:r>
          </a:p>
        </p:txBody>
      </p:sp>
    </p:spTree>
    <p:extLst>
      <p:ext uri="{BB962C8B-B14F-4D97-AF65-F5344CB8AC3E}">
        <p14:creationId xmlns:p14="http://schemas.microsoft.com/office/powerpoint/2010/main" val="2309099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143000"/>
            <a:ext cx="8001000" cy="2585323"/>
          </a:xfrm>
          <a:prstGeom prst="rect">
            <a:avLst/>
          </a:prstGeom>
        </p:spPr>
        <p:txBody>
          <a:bodyPr wrap="square">
            <a:spAutoFit/>
          </a:bodyPr>
          <a:lstStyle/>
          <a:p>
            <a:pPr algn="just">
              <a:lnSpc>
                <a:spcPct val="150000"/>
              </a:lnSpc>
            </a:pPr>
            <a:r>
              <a:rPr lang="en-US" b="1" dirty="0" smtClean="0"/>
              <a:t>Tools</a:t>
            </a:r>
          </a:p>
          <a:p>
            <a:pPr marL="285750" indent="-285750" algn="just">
              <a:lnSpc>
                <a:spcPct val="150000"/>
              </a:lnSpc>
              <a:buFont typeface="Arial" panose="020B0604020202020204" pitchFamily="34" charset="0"/>
              <a:buChar char="•"/>
            </a:pPr>
            <a:r>
              <a:rPr lang="en-US" dirty="0" smtClean="0"/>
              <a:t>The </a:t>
            </a:r>
            <a:r>
              <a:rPr lang="en-US" dirty="0"/>
              <a:t>software engineering tool is an automated support for the software development.</a:t>
            </a:r>
          </a:p>
          <a:p>
            <a:pPr marL="285750" indent="-285750" algn="just">
              <a:lnSpc>
                <a:spcPct val="150000"/>
              </a:lnSpc>
              <a:buFont typeface="Arial" panose="020B0604020202020204" pitchFamily="34" charset="0"/>
              <a:buChar char="•"/>
            </a:pPr>
            <a:r>
              <a:rPr lang="en-US" dirty="0"/>
              <a:t>The tools are </a:t>
            </a:r>
            <a:r>
              <a:rPr lang="en-US"/>
              <a:t>integrated </a:t>
            </a:r>
            <a:r>
              <a:rPr lang="en-US" smtClean="0"/>
              <a:t>i.e. </a:t>
            </a:r>
            <a:r>
              <a:rPr lang="en-US" dirty="0"/>
              <a:t>the information created by one tool can be used by the other tool.</a:t>
            </a:r>
          </a:p>
          <a:p>
            <a:pPr marL="285750" indent="-285750" algn="just">
              <a:lnSpc>
                <a:spcPct val="150000"/>
              </a:lnSpc>
              <a:buFont typeface="Arial" panose="020B0604020202020204" pitchFamily="34" charset="0"/>
              <a:buChar char="•"/>
            </a:pPr>
            <a:r>
              <a:rPr lang="en-US" b="1" dirty="0"/>
              <a:t>For example:</a:t>
            </a:r>
            <a:r>
              <a:rPr lang="en-US" dirty="0"/>
              <a:t> The Microsoft publisher can be used as a web designing tool</a:t>
            </a:r>
            <a:r>
              <a:rPr lang="en-US" dirty="0" smtClean="0"/>
              <a:t>.</a:t>
            </a:r>
            <a:endParaRPr lang="en-US" dirty="0"/>
          </a:p>
        </p:txBody>
      </p:sp>
    </p:spTree>
    <p:extLst>
      <p:ext uri="{BB962C8B-B14F-4D97-AF65-F5344CB8AC3E}">
        <p14:creationId xmlns:p14="http://schemas.microsoft.com/office/powerpoint/2010/main" val="1760094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839200" cy="4495800"/>
          </a:xfrm>
        </p:spPr>
        <p:txBody>
          <a:bodyPr>
            <a:normAutofit lnSpcReduction="10000"/>
          </a:bodyPr>
          <a:lstStyle/>
          <a:p>
            <a:pPr marL="0" lvl="0" indent="0">
              <a:buNone/>
            </a:pPr>
            <a:r>
              <a:rPr lang="en-US" sz="2800" b="1" spc="-5" dirty="0">
                <a:solidFill>
                  <a:prstClr val="black"/>
                </a:solidFill>
                <a:latin typeface="Cambria"/>
                <a:cs typeface="Cambria"/>
              </a:rPr>
              <a:t>What</a:t>
            </a:r>
            <a:r>
              <a:rPr lang="en-US" sz="2800" b="1" spc="-10" dirty="0">
                <a:solidFill>
                  <a:prstClr val="black"/>
                </a:solidFill>
                <a:latin typeface="Cambria"/>
                <a:cs typeface="Cambria"/>
              </a:rPr>
              <a:t> </a:t>
            </a:r>
            <a:r>
              <a:rPr lang="en-US" sz="2800" b="1" spc="-5" dirty="0">
                <a:solidFill>
                  <a:prstClr val="black"/>
                </a:solidFill>
                <a:latin typeface="Cambria"/>
                <a:cs typeface="Cambria"/>
              </a:rPr>
              <a:t>is</a:t>
            </a:r>
            <a:r>
              <a:rPr lang="en-US" sz="2800" b="1" spc="-15" dirty="0">
                <a:solidFill>
                  <a:prstClr val="black"/>
                </a:solidFill>
                <a:latin typeface="Cambria"/>
                <a:cs typeface="Cambria"/>
              </a:rPr>
              <a:t> </a:t>
            </a:r>
            <a:r>
              <a:rPr lang="en-US" sz="2800" b="1" u="sng" spc="-5" dirty="0" smtClean="0">
                <a:uFill>
                  <a:solidFill>
                    <a:srgbClr val="000000"/>
                  </a:solidFill>
                </a:uFill>
                <a:latin typeface="Cambria"/>
                <a:cs typeface="Cambria"/>
              </a:rPr>
              <a:t>Legacy</a:t>
            </a:r>
            <a:r>
              <a:rPr lang="en-US" sz="2800" b="1" u="sng" spc="-40" dirty="0" smtClean="0">
                <a:uFill>
                  <a:solidFill>
                    <a:srgbClr val="000000"/>
                  </a:solidFill>
                </a:uFill>
                <a:latin typeface="Cambria"/>
                <a:cs typeface="Cambria"/>
              </a:rPr>
              <a:t> </a:t>
            </a:r>
            <a:r>
              <a:rPr lang="en-US" sz="2800" b="1" u="sng" spc="-5" dirty="0" smtClean="0">
                <a:uFill>
                  <a:solidFill>
                    <a:srgbClr val="000000"/>
                  </a:solidFill>
                </a:uFill>
                <a:latin typeface="Cambria"/>
                <a:cs typeface="Cambria"/>
              </a:rPr>
              <a:t>Software</a:t>
            </a:r>
            <a:r>
              <a:rPr lang="en-US" sz="2800" b="1" spc="-5" dirty="0" smtClean="0">
                <a:solidFill>
                  <a:prstClr val="black"/>
                </a:solidFill>
                <a:latin typeface="Cambria"/>
                <a:cs typeface="Cambria"/>
              </a:rPr>
              <a:t>?</a:t>
            </a:r>
          </a:p>
          <a:p>
            <a:pPr marL="0" lvl="0" indent="0">
              <a:buNone/>
            </a:pPr>
            <a:endParaRPr lang="en-US" sz="2800" b="1" spc="-5" dirty="0" smtClean="0">
              <a:solidFill>
                <a:prstClr val="black"/>
              </a:solidFill>
              <a:latin typeface="Cambria"/>
              <a:cs typeface="Cambria"/>
            </a:endParaRPr>
          </a:p>
          <a:p>
            <a:pPr marL="298450" marR="99695" indent="-285750">
              <a:lnSpc>
                <a:spcPct val="170000"/>
              </a:lnSpc>
              <a:spcBef>
                <a:spcPts val="10"/>
              </a:spcBef>
            </a:pPr>
            <a:r>
              <a:rPr lang="en-US" sz="2400" b="1" dirty="0"/>
              <a:t>A legacy system is outdated computing software and/or hardware that is still in use.</a:t>
            </a:r>
            <a:r>
              <a:rPr lang="en-US" sz="2400" dirty="0"/>
              <a:t> The system still meets the needs it was originally designed for, but doesn’t allow for growth. What a legacy system does now for the company is all it will ever do. A legacy system’s older technology won’t allow it to interact with newer systems.  </a:t>
            </a:r>
            <a:endParaRPr lang="en-US" sz="2800" dirty="0">
              <a:solidFill>
                <a:prstClr val="black"/>
              </a:solidFill>
              <a:latin typeface="Cambria"/>
              <a:cs typeface="Cambria"/>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914400"/>
            <a:ext cx="8077200" cy="5450851"/>
          </a:xfrm>
          <a:prstGeom prst="rect">
            <a:avLst/>
          </a:prstGeom>
        </p:spPr>
        <p:txBody>
          <a:bodyPr wrap="square">
            <a:spAutoFit/>
          </a:bodyPr>
          <a:lstStyle/>
          <a:p>
            <a:pPr>
              <a:lnSpc>
                <a:spcPct val="150000"/>
              </a:lnSpc>
            </a:pPr>
            <a:r>
              <a:rPr lang="en-US" dirty="0"/>
              <a:t>The reasons are varied as to why a company would continue to use a legacy system. </a:t>
            </a:r>
          </a:p>
          <a:p>
            <a:pPr marL="285750" indent="-285750">
              <a:lnSpc>
                <a:spcPct val="150000"/>
              </a:lnSpc>
              <a:buFont typeface="Arial" panose="020B0604020202020204" pitchFamily="34" charset="0"/>
              <a:buChar char="•"/>
            </a:pPr>
            <a:r>
              <a:rPr lang="en-US" b="1" dirty="0"/>
              <a:t>Investment</a:t>
            </a:r>
            <a:r>
              <a:rPr lang="en-US" dirty="0"/>
              <a:t>: Although maintaining a legacy system is expensive over time, upgrading to a new system requires an up-front investment, both in dollars and manpower. </a:t>
            </a:r>
          </a:p>
          <a:p>
            <a:pPr marL="285750" indent="-285750">
              <a:lnSpc>
                <a:spcPct val="150000"/>
              </a:lnSpc>
              <a:buFont typeface="Arial" panose="020B0604020202020204" pitchFamily="34" charset="0"/>
              <a:buChar char="•"/>
            </a:pPr>
            <a:r>
              <a:rPr lang="en-US" b="1" dirty="0"/>
              <a:t>Fear: </a:t>
            </a:r>
            <a:r>
              <a:rPr lang="en-US" dirty="0"/>
              <a:t>Change is hard, and moving a whole company —or even a single department — to a new system can inspire some internal resistance.  </a:t>
            </a:r>
          </a:p>
          <a:p>
            <a:pPr marL="285750" indent="-285750">
              <a:lnSpc>
                <a:spcPct val="150000"/>
              </a:lnSpc>
              <a:buFont typeface="Arial" panose="020B0604020202020204" pitchFamily="34" charset="0"/>
              <a:buChar char="•"/>
            </a:pPr>
            <a:r>
              <a:rPr lang="en-US" b="1" dirty="0"/>
              <a:t>Difficulty</a:t>
            </a:r>
            <a:r>
              <a:rPr lang="en-US" dirty="0"/>
              <a:t>: The legacy software may be built with an obsolete programming language that makes it hard to find personnel with the skills to make </a:t>
            </a:r>
            <a:r>
              <a:rPr lang="en-US" dirty="0" smtClean="0"/>
              <a:t>the </a:t>
            </a:r>
            <a:r>
              <a:rPr lang="en-US" dirty="0" smtClean="0">
                <a:hlinkClick r:id="rId2"/>
              </a:rPr>
              <a:t>migration</a:t>
            </a:r>
            <a:r>
              <a:rPr lang="en-US" dirty="0"/>
              <a:t>. There may be little documentation about the system and the original developers have left the company. Sometimes simply </a:t>
            </a:r>
            <a:r>
              <a:rPr lang="en-US" dirty="0">
                <a:hlinkClick r:id="rId3"/>
              </a:rPr>
              <a:t>planning the migration</a:t>
            </a:r>
            <a:r>
              <a:rPr lang="en-US" dirty="0"/>
              <a:t> of data from a legacy system and defining the scope of requirements for a new system are overwhelming. </a:t>
            </a:r>
          </a:p>
        </p:txBody>
      </p:sp>
    </p:spTree>
    <p:extLst>
      <p:ext uri="{BB962C8B-B14F-4D97-AF65-F5344CB8AC3E}">
        <p14:creationId xmlns:p14="http://schemas.microsoft.com/office/powerpoint/2010/main" val="3551975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143000"/>
            <a:ext cx="8229600" cy="3554819"/>
          </a:xfrm>
          <a:prstGeom prst="rect">
            <a:avLst/>
          </a:prstGeom>
        </p:spPr>
        <p:txBody>
          <a:bodyPr wrap="square">
            <a:spAutoFit/>
          </a:bodyPr>
          <a:lstStyle/>
          <a:p>
            <a:r>
              <a:rPr lang="en-US" b="1" dirty="0"/>
              <a:t>Changes needed in legacy software</a:t>
            </a:r>
            <a:br>
              <a:rPr lang="en-US" b="1" dirty="0"/>
            </a:br>
            <a:endParaRPr lang="en-US" b="1" dirty="0" smtClean="0"/>
          </a:p>
          <a:p>
            <a:pPr marL="342900" indent="-342900">
              <a:lnSpc>
                <a:spcPct val="150000"/>
              </a:lnSpc>
              <a:buFont typeface="+mj-lt"/>
              <a:buAutoNum type="arabicPeriod"/>
            </a:pPr>
            <a:r>
              <a:rPr lang="en-US" dirty="0"/>
              <a:t>The software must be adopted to meet the needs of new computing environments or technology.</a:t>
            </a:r>
          </a:p>
          <a:p>
            <a:pPr marL="342900" indent="-342900">
              <a:lnSpc>
                <a:spcPct val="150000"/>
              </a:lnSpc>
              <a:buFont typeface="+mj-lt"/>
              <a:buAutoNum type="arabicPeriod"/>
            </a:pPr>
            <a:r>
              <a:rPr lang="en-US" dirty="0"/>
              <a:t>The software must be enhanced to implement </a:t>
            </a:r>
            <a:r>
              <a:rPr lang="en-US" dirty="0" smtClean="0"/>
              <a:t>new business requirements.</a:t>
            </a:r>
            <a:endParaRPr lang="en-US" dirty="0"/>
          </a:p>
          <a:p>
            <a:pPr marL="342900" indent="-342900">
              <a:lnSpc>
                <a:spcPct val="150000"/>
              </a:lnSpc>
              <a:buFont typeface="+mj-lt"/>
              <a:buAutoNum type="arabicPeriod"/>
            </a:pPr>
            <a:r>
              <a:rPr lang="en-US" dirty="0" smtClean="0"/>
              <a:t>The </a:t>
            </a:r>
            <a:r>
              <a:rPr lang="en-US" dirty="0"/>
              <a:t>software must be extended to make it </a:t>
            </a:r>
            <a:r>
              <a:rPr lang="en-US" dirty="0" smtClean="0"/>
              <a:t>interoperable with </a:t>
            </a:r>
            <a:r>
              <a:rPr lang="en-US" dirty="0"/>
              <a:t>more modern systems or </a:t>
            </a:r>
            <a:r>
              <a:rPr lang="en-US" dirty="0" smtClean="0"/>
              <a:t>databases.</a:t>
            </a:r>
            <a:endParaRPr lang="en-US" dirty="0"/>
          </a:p>
          <a:p>
            <a:pPr marL="342900" indent="-342900">
              <a:lnSpc>
                <a:spcPct val="150000"/>
              </a:lnSpc>
              <a:buFont typeface="+mj-lt"/>
              <a:buAutoNum type="arabicPeriod"/>
            </a:pPr>
            <a:r>
              <a:rPr lang="en-US" dirty="0" smtClean="0"/>
              <a:t>The </a:t>
            </a:r>
            <a:r>
              <a:rPr lang="en-US" dirty="0"/>
              <a:t>software must be re-architected to make it </a:t>
            </a:r>
            <a:r>
              <a:rPr lang="en-US" dirty="0" smtClean="0"/>
              <a:t>viable within </a:t>
            </a:r>
            <a:r>
              <a:rPr lang="en-US" dirty="0"/>
              <a:t>a network environment.</a:t>
            </a:r>
          </a:p>
        </p:txBody>
      </p:sp>
    </p:spTree>
    <p:extLst>
      <p:ext uri="{BB962C8B-B14F-4D97-AF65-F5344CB8AC3E}">
        <p14:creationId xmlns:p14="http://schemas.microsoft.com/office/powerpoint/2010/main" val="2411318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914400"/>
            <a:ext cx="3972882" cy="369332"/>
          </a:xfrm>
          <a:prstGeom prst="rect">
            <a:avLst/>
          </a:prstGeom>
        </p:spPr>
        <p:txBody>
          <a:bodyPr wrap="none">
            <a:spAutoFit/>
          </a:bodyPr>
          <a:lstStyle/>
          <a:p>
            <a:r>
              <a:rPr lang="en-US" b="1" dirty="0"/>
              <a:t>Problems caused by legacy systems</a:t>
            </a:r>
          </a:p>
        </p:txBody>
      </p:sp>
      <p:sp>
        <p:nvSpPr>
          <p:cNvPr id="5" name="Rectangle 4"/>
          <p:cNvSpPr/>
          <p:nvPr/>
        </p:nvSpPr>
        <p:spPr>
          <a:xfrm>
            <a:off x="651164" y="1447800"/>
            <a:ext cx="7807036" cy="3000821"/>
          </a:xfrm>
          <a:prstGeom prst="rect">
            <a:avLst/>
          </a:prstGeom>
        </p:spPr>
        <p:txBody>
          <a:bodyPr wrap="square">
            <a:spAutoFit/>
          </a:bodyPr>
          <a:lstStyle/>
          <a:p>
            <a:pPr marL="342900" indent="-342900">
              <a:buFont typeface="+mj-lt"/>
              <a:buAutoNum type="arabicPeriod"/>
            </a:pPr>
            <a:r>
              <a:rPr lang="en-US" b="1" dirty="0" smtClean="0">
                <a:latin typeface="Times New Roman" panose="02020603050405020304" pitchFamily="18" charset="0"/>
                <a:ea typeface="Times New Roman" panose="02020603050405020304" pitchFamily="18" charset="0"/>
              </a:rPr>
              <a:t>Maintenance </a:t>
            </a:r>
            <a:r>
              <a:rPr lang="en-US" b="1" dirty="0">
                <a:latin typeface="Times New Roman" panose="02020603050405020304" pitchFamily="18" charset="0"/>
                <a:ea typeface="Times New Roman" panose="02020603050405020304" pitchFamily="18" charset="0"/>
              </a:rPr>
              <a:t>is </a:t>
            </a:r>
            <a:r>
              <a:rPr lang="en-US" b="1" dirty="0" smtClean="0">
                <a:latin typeface="Times New Roman" panose="02020603050405020304" pitchFamily="18" charset="0"/>
                <a:ea typeface="Times New Roman" panose="02020603050405020304" pitchFamily="18" charset="0"/>
              </a:rPr>
              <a:t>costly :</a:t>
            </a:r>
          </a:p>
          <a:p>
            <a:endParaRPr lang="en-US" b="1" dirty="0" smtClean="0">
              <a:latin typeface="Times New Roman" panose="02020603050405020304" pitchFamily="18" charset="0"/>
              <a:ea typeface="Times New Roman" panose="02020603050405020304" pitchFamily="18" charset="0"/>
            </a:endParaRPr>
          </a:p>
          <a:p>
            <a:pPr marL="457200" lvl="2" algn="just">
              <a:lnSpc>
                <a:spcPct val="150000"/>
              </a:lnSpc>
            </a:pPr>
            <a:r>
              <a:rPr lang="en-US" dirty="0"/>
              <a:t>Maintenance is to expected with any system, but the cost of maintaining a legacy system is extensive. Maintenance keeps the legacy system running, but at the same time, the company is throwing good money after bad. The status quo is maintained, but there’s never a chance for growth with the legacy system.</a:t>
            </a:r>
          </a:p>
          <a:p>
            <a:endParaRPr lang="en-US" dirty="0"/>
          </a:p>
        </p:txBody>
      </p:sp>
      <p:sp>
        <p:nvSpPr>
          <p:cNvPr id="6" name="Rectangle 5"/>
          <p:cNvSpPr/>
          <p:nvPr/>
        </p:nvSpPr>
        <p:spPr>
          <a:xfrm>
            <a:off x="685800" y="4243357"/>
            <a:ext cx="3544753" cy="369332"/>
          </a:xfrm>
          <a:prstGeom prst="rect">
            <a:avLst/>
          </a:prstGeom>
        </p:spPr>
        <p:txBody>
          <a:bodyPr wrap="none">
            <a:spAutoFit/>
          </a:bodyPr>
          <a:lstStyle/>
          <a:p>
            <a:pPr marL="342900" indent="-342900">
              <a:buFont typeface="+mj-lt"/>
              <a:buAutoNum type="arabicPeriod" startAt="2"/>
            </a:pPr>
            <a:r>
              <a:rPr lang="en-US" b="1" dirty="0"/>
              <a:t>New systems don’t </a:t>
            </a:r>
            <a:r>
              <a:rPr lang="en-US" b="1" dirty="0" smtClean="0"/>
              <a:t>integrate</a:t>
            </a:r>
            <a:endParaRPr lang="en-US" dirty="0"/>
          </a:p>
        </p:txBody>
      </p:sp>
      <p:sp>
        <p:nvSpPr>
          <p:cNvPr id="7" name="Rectangle 6"/>
          <p:cNvSpPr/>
          <p:nvPr/>
        </p:nvSpPr>
        <p:spPr>
          <a:xfrm>
            <a:off x="1122218" y="4667233"/>
            <a:ext cx="7315200" cy="1709892"/>
          </a:xfrm>
          <a:prstGeom prst="rect">
            <a:avLst/>
          </a:prstGeom>
        </p:spPr>
        <p:txBody>
          <a:bodyPr wrap="square">
            <a:spAutoFit/>
          </a:bodyPr>
          <a:lstStyle/>
          <a:p>
            <a:pPr algn="just">
              <a:lnSpc>
                <a:spcPct val="150000"/>
              </a:lnSpc>
            </a:pPr>
            <a:r>
              <a:rPr lang="en-US" dirty="0"/>
              <a:t>As a company matures, adding new systems is necessary to stay competitive in today’s world. But the older technology of a legacy system may not be able to interact with a new system. A department still using a legacy system won’t receive all the benefits that a new system offers.</a:t>
            </a:r>
          </a:p>
        </p:txBody>
      </p:sp>
    </p:spTree>
    <p:extLst>
      <p:ext uri="{BB962C8B-B14F-4D97-AF65-F5344CB8AC3E}">
        <p14:creationId xmlns:p14="http://schemas.microsoft.com/office/powerpoint/2010/main" val="319865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6582" y="805934"/>
            <a:ext cx="3726341" cy="369332"/>
          </a:xfrm>
          <a:prstGeom prst="rect">
            <a:avLst/>
          </a:prstGeom>
        </p:spPr>
        <p:txBody>
          <a:bodyPr wrap="none">
            <a:spAutoFit/>
          </a:bodyPr>
          <a:lstStyle/>
          <a:p>
            <a:pPr marL="342900" indent="-342900">
              <a:buFont typeface="+mj-lt"/>
              <a:buAutoNum type="arabicPeriod" startAt="3"/>
            </a:pPr>
            <a:r>
              <a:rPr lang="en-US" b="1" dirty="0">
                <a:latin typeface="Times New Roman" panose="02020603050405020304" pitchFamily="18" charset="0"/>
                <a:ea typeface="Times New Roman" panose="02020603050405020304" pitchFamily="18" charset="0"/>
              </a:rPr>
              <a:t>Security gets weaker by the </a:t>
            </a:r>
            <a:r>
              <a:rPr lang="en-US" b="1" dirty="0" smtClean="0">
                <a:latin typeface="Times New Roman" panose="02020603050405020304" pitchFamily="18" charset="0"/>
                <a:ea typeface="Times New Roman" panose="02020603050405020304" pitchFamily="18" charset="0"/>
              </a:rPr>
              <a:t>day:</a:t>
            </a:r>
            <a:endParaRPr lang="en-US" dirty="0"/>
          </a:p>
        </p:txBody>
      </p:sp>
      <p:sp>
        <p:nvSpPr>
          <p:cNvPr id="5" name="Rectangle 4"/>
          <p:cNvSpPr/>
          <p:nvPr/>
        </p:nvSpPr>
        <p:spPr>
          <a:xfrm>
            <a:off x="990068" y="1164967"/>
            <a:ext cx="7620000" cy="1709892"/>
          </a:xfrm>
          <a:prstGeom prst="rect">
            <a:avLst/>
          </a:prstGeom>
        </p:spPr>
        <p:txBody>
          <a:bodyPr wrap="square">
            <a:spAutoFit/>
          </a:bodyPr>
          <a:lstStyle/>
          <a:p>
            <a:pPr algn="just">
              <a:lnSpc>
                <a:spcPct val="150000"/>
              </a:lnSpc>
              <a:spcAft>
                <a:spcPts val="800"/>
              </a:spcAft>
            </a:pPr>
            <a:r>
              <a:rPr lang="en-US" dirty="0"/>
              <a:t>A data breach can cost a company dearly, and legacy systems are more weak to hackers than newer systems. Legacy systems by definition have outdated </a:t>
            </a:r>
            <a:r>
              <a:rPr lang="en-US" dirty="0">
                <a:hlinkClick r:id="rId2"/>
              </a:rPr>
              <a:t>data security</a:t>
            </a:r>
            <a:r>
              <a:rPr lang="en-US" dirty="0"/>
              <a:t> measures, such as hard-coded passwords. That wasn’t a problem when the system was built, but it is now. </a:t>
            </a:r>
          </a:p>
        </p:txBody>
      </p:sp>
      <p:sp>
        <p:nvSpPr>
          <p:cNvPr id="6" name="Rectangle 5"/>
          <p:cNvSpPr/>
          <p:nvPr/>
        </p:nvSpPr>
        <p:spPr>
          <a:xfrm>
            <a:off x="713509" y="2883747"/>
            <a:ext cx="3268844" cy="369332"/>
          </a:xfrm>
          <a:prstGeom prst="rect">
            <a:avLst/>
          </a:prstGeom>
        </p:spPr>
        <p:txBody>
          <a:bodyPr wrap="none">
            <a:spAutoFit/>
          </a:bodyPr>
          <a:lstStyle/>
          <a:p>
            <a:pPr marL="342900" indent="-342900">
              <a:buFont typeface="+mj-lt"/>
              <a:buAutoNum type="arabicPeriod" startAt="4"/>
            </a:pPr>
            <a:r>
              <a:rPr lang="en-US" b="1" dirty="0">
                <a:latin typeface="Times New Roman" panose="02020603050405020304" pitchFamily="18" charset="0"/>
                <a:ea typeface="Times New Roman" panose="02020603050405020304" pitchFamily="18" charset="0"/>
              </a:rPr>
              <a:t>Compliance is much harder</a:t>
            </a:r>
            <a:endParaRPr lang="en-US" dirty="0"/>
          </a:p>
        </p:txBody>
      </p:sp>
      <p:sp>
        <p:nvSpPr>
          <p:cNvPr id="7" name="Rectangle 6"/>
          <p:cNvSpPr/>
          <p:nvPr/>
        </p:nvSpPr>
        <p:spPr>
          <a:xfrm>
            <a:off x="1093445" y="3232297"/>
            <a:ext cx="7551259" cy="3058979"/>
          </a:xfrm>
          <a:prstGeom prst="rect">
            <a:avLst/>
          </a:prstGeom>
        </p:spPr>
        <p:txBody>
          <a:bodyPr wrap="square">
            <a:spAutoFit/>
          </a:bodyPr>
          <a:lstStyle/>
          <a:p>
            <a:pPr>
              <a:lnSpc>
                <a:spcPct val="150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Organizations today must abide by strict sets of compliance regulations. As these regulations continue to evolve, a legacy system may not be equipped to meet them.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Compliance regulations like the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3"/>
              </a:rPr>
              <a:t>GDPR</a:t>
            </a:r>
            <a:r>
              <a:rPr lang="en-US" dirty="0">
                <a:latin typeface="Times New Roman" panose="02020603050405020304" pitchFamily="18" charset="0"/>
                <a:ea typeface="Times New Roman" panose="02020603050405020304" pitchFamily="18" charset="0"/>
                <a:cs typeface="Times New Roman" panose="02020603050405020304" pitchFamily="18" charset="0"/>
              </a:rPr>
              <a:t>, for example, require a company to know (and prove) what customer data they have, where it is, and who is accessing it. Companies with customer data need to maintain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a:rPr>
              <a:t>well-governed records</a:t>
            </a:r>
            <a:r>
              <a:rPr lang="en-US" dirty="0">
                <a:latin typeface="Times New Roman" panose="02020603050405020304" pitchFamily="18" charset="0"/>
                <a:ea typeface="Times New Roman" panose="02020603050405020304" pitchFamily="18" charset="0"/>
                <a:cs typeface="Times New Roman" panose="02020603050405020304" pitchFamily="18" charset="0"/>
              </a:rPr>
              <a:t>, which is much harder (if not impossible) in outdated,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siloed</a:t>
            </a:r>
            <a:r>
              <a:rPr lang="en-US" dirty="0">
                <a:latin typeface="Times New Roman" panose="02020603050405020304" pitchFamily="18" charset="0"/>
                <a:ea typeface="Times New Roman" panose="02020603050405020304" pitchFamily="18" charset="0"/>
                <a:cs typeface="Times New Roman" panose="02020603050405020304" pitchFamily="18" charset="0"/>
              </a:rPr>
              <a:t> systems.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8325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838200"/>
            <a:ext cx="3592394" cy="375552"/>
          </a:xfrm>
          <a:prstGeom prst="rect">
            <a:avLst/>
          </a:prstGeom>
        </p:spPr>
        <p:txBody>
          <a:bodyPr wrap="none">
            <a:spAutoFit/>
          </a:bodyPr>
          <a:lstStyle/>
          <a:p>
            <a:pPr>
              <a:lnSpc>
                <a:spcPct val="107000"/>
              </a:lnSpc>
              <a:spcAft>
                <a:spcPts val="800"/>
              </a:spcAft>
            </a:pPr>
            <a:r>
              <a:rPr lang="en-US" b="1" dirty="0"/>
              <a:t>Legacy software modernization</a:t>
            </a:r>
          </a:p>
        </p:txBody>
      </p:sp>
      <p:sp>
        <p:nvSpPr>
          <p:cNvPr id="5" name="Rectangle 4"/>
          <p:cNvSpPr/>
          <p:nvPr/>
        </p:nvSpPr>
        <p:spPr>
          <a:xfrm>
            <a:off x="713509" y="1479328"/>
            <a:ext cx="7516091" cy="388696"/>
          </a:xfrm>
          <a:prstGeom prst="rect">
            <a:avLst/>
          </a:prstGeom>
        </p:spPr>
        <p:txBody>
          <a:bodyPr wrap="square">
            <a:spAutoFit/>
          </a:bodyPr>
          <a:lstStyle/>
          <a:p>
            <a:pPr>
              <a:lnSpc>
                <a:spcPct val="107000"/>
              </a:lnSpc>
              <a:spcAft>
                <a:spcPts val="800"/>
              </a:spcAft>
            </a:pPr>
            <a:r>
              <a:rPr lang="en-US" dirty="0"/>
              <a:t>There are several proven strategies to upgrade legacy systems:</a:t>
            </a:r>
          </a:p>
        </p:txBody>
      </p:sp>
      <p:sp>
        <p:nvSpPr>
          <p:cNvPr id="6" name="Rectangle 5"/>
          <p:cNvSpPr/>
          <p:nvPr/>
        </p:nvSpPr>
        <p:spPr>
          <a:xfrm>
            <a:off x="665018" y="2133600"/>
            <a:ext cx="7980221" cy="3788858"/>
          </a:xfrm>
          <a:prstGeom prst="rect">
            <a:avLst/>
          </a:prstGeom>
        </p:spPr>
        <p:txBody>
          <a:bodyPr wrap="square">
            <a:spAutoFit/>
          </a:bodyPr>
          <a:lstStyle/>
          <a:p>
            <a:pPr algn="just">
              <a:lnSpc>
                <a:spcPct val="150000"/>
              </a:lnSpc>
            </a:pPr>
            <a:r>
              <a:rPr lang="en-US" b="1" dirty="0"/>
              <a:t>Total Transformation</a:t>
            </a:r>
            <a:r>
              <a:rPr lang="en-US" dirty="0"/>
              <a:t>. The entire system is rebuilt using new technology, and the old system is sunsetted. The new system is built from scratch using modern standard platforms or built using a third-party package as a foundation layer</a:t>
            </a:r>
            <a:r>
              <a:rPr lang="en-US" dirty="0" smtClean="0"/>
              <a:t>.</a:t>
            </a:r>
          </a:p>
          <a:p>
            <a:pPr algn="just">
              <a:lnSpc>
                <a:spcPct val="150000"/>
              </a:lnSpc>
            </a:pPr>
            <a:endParaRPr lang="en-US" dirty="0"/>
          </a:p>
          <a:p>
            <a:pPr algn="just">
              <a:lnSpc>
                <a:spcPct val="150000"/>
              </a:lnSpc>
            </a:pPr>
            <a:r>
              <a:rPr lang="en-US" b="1" dirty="0"/>
              <a:t>Gradual Replacement</a:t>
            </a:r>
            <a:r>
              <a:rPr lang="en-US" dirty="0"/>
              <a:t>. A component/functional block of a legacy system is replaced with a new technology and moved to production as a separate application while the rest of the system continues to use old technology. With time, remaining components/functional blocks are replaced with separate applications and gradually the entire system is rebuilt</a:t>
            </a:r>
            <a:r>
              <a:rPr lang="en-US" dirty="0" smtClean="0"/>
              <a:t>.</a:t>
            </a:r>
            <a:endParaRPr lang="en-US" dirty="0"/>
          </a:p>
        </p:txBody>
      </p:sp>
    </p:spTree>
    <p:extLst>
      <p:ext uri="{BB962C8B-B14F-4D97-AF65-F5344CB8AC3E}">
        <p14:creationId xmlns:p14="http://schemas.microsoft.com/office/powerpoint/2010/main" val="187903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143000"/>
            <a:ext cx="8153400" cy="4896853"/>
          </a:xfrm>
          <a:prstGeom prst="rect">
            <a:avLst/>
          </a:prstGeom>
        </p:spPr>
        <p:txBody>
          <a:bodyPr wrap="square">
            <a:spAutoFit/>
          </a:bodyPr>
          <a:lstStyle/>
          <a:p>
            <a:endParaRPr lang="en-US" b="1" dirty="0" smtClean="0"/>
          </a:p>
          <a:p>
            <a:pPr algn="just">
              <a:lnSpc>
                <a:spcPct val="150000"/>
              </a:lnSpc>
            </a:pPr>
            <a:r>
              <a:rPr lang="en-US" b="1" dirty="0"/>
              <a:t>Duct Tape Approach</a:t>
            </a:r>
            <a:r>
              <a:rPr lang="en-US" dirty="0"/>
              <a:t>. Localized, small-scale changes are performed using new technology to address specific issues in the application, while the application core architecture and technology remain the same. A popular approach is to build a new application that will be bolted to the main application to bridge the gap in functionality.</a:t>
            </a:r>
          </a:p>
          <a:p>
            <a:pPr algn="just">
              <a:lnSpc>
                <a:spcPct val="150000"/>
              </a:lnSpc>
            </a:pPr>
            <a:endParaRPr lang="en-US" b="1" dirty="0" smtClean="0"/>
          </a:p>
          <a:p>
            <a:pPr algn="just">
              <a:lnSpc>
                <a:spcPct val="150000"/>
              </a:lnSpc>
            </a:pPr>
            <a:r>
              <a:rPr lang="en-US" b="1" dirty="0" smtClean="0"/>
              <a:t>Improve </a:t>
            </a:r>
            <a:r>
              <a:rPr lang="en-US" b="1" dirty="0"/>
              <a:t>Existing</a:t>
            </a:r>
            <a:r>
              <a:rPr lang="en-US" dirty="0"/>
              <a:t>. The existing legacy system is modernized to offer better results through improved design. Typically, the core technology stack remains the same or a few minor additions may be introduced.</a:t>
            </a:r>
          </a:p>
          <a:p>
            <a:pPr algn="just">
              <a:lnSpc>
                <a:spcPct val="150000"/>
              </a:lnSpc>
            </a:pPr>
            <a:r>
              <a:rPr lang="en-US" b="1" dirty="0"/>
              <a:t>No System Change</a:t>
            </a:r>
            <a:r>
              <a:rPr lang="en-US" dirty="0"/>
              <a:t>. Clients are taking a wait-and-watch approach and not going for any modernization drive or systems change.</a:t>
            </a:r>
          </a:p>
        </p:txBody>
      </p:sp>
    </p:spTree>
    <p:extLst>
      <p:ext uri="{BB962C8B-B14F-4D97-AF65-F5344CB8AC3E}">
        <p14:creationId xmlns:p14="http://schemas.microsoft.com/office/powerpoint/2010/main" val="125311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5854" y="914400"/>
            <a:ext cx="4796121" cy="369332"/>
          </a:xfrm>
          <a:prstGeom prst="rect">
            <a:avLst/>
          </a:prstGeom>
        </p:spPr>
        <p:txBody>
          <a:bodyPr wrap="none">
            <a:spAutoFit/>
          </a:bodyPr>
          <a:lstStyle/>
          <a:p>
            <a:r>
              <a:rPr lang="en-US" b="1" dirty="0"/>
              <a:t>Software Engineering–Layered Technology</a:t>
            </a:r>
          </a:p>
        </p:txBody>
      </p:sp>
      <p:sp>
        <p:nvSpPr>
          <p:cNvPr id="5" name="Rectangle 4"/>
          <p:cNvSpPr/>
          <p:nvPr/>
        </p:nvSpPr>
        <p:spPr>
          <a:xfrm>
            <a:off x="761999" y="1283732"/>
            <a:ext cx="7987145" cy="2957861"/>
          </a:xfrm>
          <a:prstGeom prst="rect">
            <a:avLst/>
          </a:prstGeom>
        </p:spPr>
        <p:txBody>
          <a:bodyPr wrap="square">
            <a:spAutoFit/>
          </a:bodyPr>
          <a:lstStyle/>
          <a:p>
            <a:pPr algn="just">
              <a:lnSpc>
                <a:spcPct val="150000"/>
              </a:lnSpc>
            </a:pPr>
            <a:r>
              <a:rPr lang="en-US" dirty="0"/>
              <a:t>Software Engineering is a layered technology. It is the application of principles used in the field of engineering, which usually deals with physical systems, to the design, development, testing, deployment and management of systems.</a:t>
            </a:r>
          </a:p>
          <a:p>
            <a:pPr algn="just">
              <a:lnSpc>
                <a:spcPct val="150000"/>
              </a:lnSpc>
            </a:pPr>
            <a:endParaRPr lang="en-US" dirty="0" smtClean="0"/>
          </a:p>
          <a:p>
            <a:pPr algn="just">
              <a:lnSpc>
                <a:spcPct val="150000"/>
              </a:lnSpc>
            </a:pPr>
            <a:r>
              <a:rPr lang="en-US" dirty="0" smtClean="0"/>
              <a:t>The </a:t>
            </a:r>
            <a:r>
              <a:rPr lang="en-US" dirty="0"/>
              <a:t>main objective of software engineering layers is to help software developers obtain high-quality software. There are four types of layers in Software Engineering such as – </a:t>
            </a:r>
            <a:r>
              <a:rPr lang="en-US" b="1" dirty="0"/>
              <a:t>Tools, methods, process, A quality focus</a:t>
            </a:r>
            <a:r>
              <a:rPr lang="en-US" dirty="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466059"/>
            <a:ext cx="2971800" cy="2364232"/>
          </a:xfrm>
          <a:prstGeom prst="rect">
            <a:avLst/>
          </a:prstGeom>
        </p:spPr>
      </p:pic>
    </p:spTree>
    <p:extLst>
      <p:ext uri="{BB962C8B-B14F-4D97-AF65-F5344CB8AC3E}">
        <p14:creationId xmlns:p14="http://schemas.microsoft.com/office/powerpoint/2010/main" val="28941478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744</TotalTime>
  <Words>960</Words>
  <Application>Microsoft Office PowerPoint</Application>
  <PresentationFormat>On-screen Show (4:3)</PresentationFormat>
  <Paragraphs>62</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Cambria</vt:lpstr>
      <vt:lpstr>Franklin Gothic Book</vt:lpstr>
      <vt:lpstr>Franklin Gothic Medium</vt:lpstr>
      <vt:lpstr>Times New Roman</vt:lpstr>
      <vt:lpstr>Tunga</vt:lpstr>
      <vt:lpstr>Wingdings</vt:lpstr>
      <vt:lpstr>Angles</vt:lpstr>
      <vt:lpstr>     Introduction to Software Engineering    By Dr. Praveen Kantha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NESTED CLASSES</dc:title>
  <dc:creator>Hp</dc:creator>
  <cp:lastModifiedBy>Praveen Kantha</cp:lastModifiedBy>
  <cp:revision>41</cp:revision>
  <dcterms:created xsi:type="dcterms:W3CDTF">2020-04-16T03:02:51Z</dcterms:created>
  <dcterms:modified xsi:type="dcterms:W3CDTF">2023-01-17T10:07:38Z</dcterms:modified>
</cp:coreProperties>
</file>