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E1CC87A-2084-49F4-9F63-8732DB616421}" type="datetimeFigureOut">
              <a:rPr lang="en-US" smtClean="0"/>
              <a:t>17-Jan-23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1CC87A-2084-49F4-9F63-8732DB616421}" type="datetimeFigureOut">
              <a:rPr lang="en-US" smtClean="0"/>
              <a:t>17-Jan-23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1CC87A-2084-49F4-9F63-8732DB616421}" type="datetimeFigureOut">
              <a:rPr lang="en-US" smtClean="0"/>
              <a:t>17-Jan-23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1CC87A-2084-49F4-9F63-8732DB616421}" type="datetimeFigureOut">
              <a:rPr lang="en-US" smtClean="0"/>
              <a:t>17-Jan-23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CC87A-2084-49F4-9F63-8732DB616421}" type="datetimeFigureOut">
              <a:rPr lang="en-US" smtClean="0"/>
              <a:t>17-Jan-23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17-Jan-23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8DC8E92-D437-4C8C-9793-7ED372A80A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CC87A-2084-49F4-9F63-8732DB616421}" type="datetimeFigureOut">
              <a:rPr lang="en-US" smtClean="0"/>
              <a:t>17-Jan-23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C8E92-D437-4C8C-9793-7ED372A80A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E1CC87A-2084-49F4-9F63-8732DB616421}" type="datetimeFigureOut">
              <a:rPr lang="en-US" smtClean="0"/>
              <a:t>17-Jan-23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8DC8E92-D437-4C8C-9793-7ED372A80AE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0"/>
            <a:ext cx="7851648" cy="1828800"/>
          </a:xfrm>
        </p:spPr>
        <p:txBody>
          <a:bodyPr>
            <a:normAutofit fontScale="90000"/>
          </a:bodyPr>
          <a:lstStyle/>
          <a:p>
            <a:pPr algn="ctr"/>
            <a:r>
              <a:rPr lang="en-US" dirty="0">
                <a:effectLst/>
                <a:latin typeface="Arial Unicode MS" pitchFamily="34" charset="-128"/>
                <a:ea typeface="Arial Unicode MS" pitchFamily="34" charset="-128"/>
                <a:cs typeface="Arial Unicode MS" pitchFamily="34" charset="-128"/>
              </a:rPr>
              <a:t>Process </a:t>
            </a:r>
            <a:r>
              <a:rPr lang="en-US" dirty="0" smtClean="0">
                <a:effectLst/>
                <a:latin typeface="Arial Unicode MS" pitchFamily="34" charset="-128"/>
                <a:ea typeface="Arial Unicode MS" pitchFamily="34" charset="-128"/>
                <a:cs typeface="Arial Unicode MS" pitchFamily="34" charset="-128"/>
              </a:rPr>
              <a:t>Models</a:t>
            </a:r>
            <a:br>
              <a:rPr lang="en-US" dirty="0" smtClean="0">
                <a:effectLst/>
                <a:latin typeface="Arial Unicode MS" pitchFamily="34" charset="-128"/>
                <a:ea typeface="Arial Unicode MS" pitchFamily="34" charset="-128"/>
                <a:cs typeface="Arial Unicode MS" pitchFamily="34" charset="-128"/>
              </a:rPr>
            </a:br>
            <a:r>
              <a:rPr lang="en-US" dirty="0">
                <a:latin typeface="Arial Unicode MS" pitchFamily="34" charset="-128"/>
                <a:ea typeface="Arial Unicode MS" pitchFamily="34" charset="-128"/>
                <a:cs typeface="Arial Unicode MS" pitchFamily="34" charset="-128"/>
              </a:rPr>
              <a:t/>
            </a:r>
            <a:br>
              <a:rPr lang="en-US" dirty="0">
                <a:latin typeface="Arial Unicode MS" pitchFamily="34" charset="-128"/>
                <a:ea typeface="Arial Unicode MS" pitchFamily="34" charset="-128"/>
                <a:cs typeface="Arial Unicode MS" pitchFamily="34" charset="-128"/>
              </a:rPr>
            </a:br>
            <a:r>
              <a:rPr lang="en-US" dirty="0" smtClean="0">
                <a:latin typeface="Arial Unicode MS" pitchFamily="34" charset="-128"/>
                <a:ea typeface="Arial Unicode MS" pitchFamily="34" charset="-128"/>
                <a:cs typeface="Arial Unicode MS" pitchFamily="34" charset="-128"/>
              </a:rPr>
              <a:t/>
            </a:r>
            <a:br>
              <a:rPr lang="en-US" dirty="0" smtClean="0">
                <a:latin typeface="Arial Unicode MS" pitchFamily="34" charset="-128"/>
                <a:ea typeface="Arial Unicode MS" pitchFamily="34" charset="-128"/>
                <a:cs typeface="Arial Unicode MS" pitchFamily="34" charset="-128"/>
              </a:rPr>
            </a:br>
            <a:r>
              <a:rPr lang="en-US" dirty="0">
                <a:latin typeface="Arial Unicode MS" pitchFamily="34" charset="-128"/>
                <a:ea typeface="Arial Unicode MS" pitchFamily="34" charset="-128"/>
                <a:cs typeface="Arial Unicode MS" pitchFamily="34" charset="-128"/>
              </a:rPr>
              <a:t/>
            </a:r>
            <a:br>
              <a:rPr lang="en-US" dirty="0">
                <a:latin typeface="Arial Unicode MS" pitchFamily="34" charset="-128"/>
                <a:ea typeface="Arial Unicode MS" pitchFamily="34" charset="-128"/>
                <a:cs typeface="Arial Unicode MS" pitchFamily="34" charset="-128"/>
              </a:rPr>
            </a:br>
            <a:r>
              <a:rPr lang="en-US" dirty="0" smtClean="0">
                <a:effectLst/>
                <a:latin typeface="Arial Unicode MS" pitchFamily="34" charset="-128"/>
                <a:ea typeface="Arial Unicode MS" pitchFamily="34" charset="-128"/>
                <a:cs typeface="Arial Unicode MS" pitchFamily="34" charset="-128"/>
              </a:rPr>
              <a:t/>
            </a:r>
            <a:br>
              <a:rPr lang="en-US" dirty="0" smtClean="0">
                <a:effectLst/>
                <a:latin typeface="Arial Unicode MS" pitchFamily="34" charset="-128"/>
                <a:ea typeface="Arial Unicode MS" pitchFamily="34" charset="-128"/>
                <a:cs typeface="Arial Unicode MS" pitchFamily="34" charset="-128"/>
              </a:rPr>
            </a:br>
            <a:r>
              <a:rPr lang="en-US" dirty="0" smtClean="0">
                <a:latin typeface="Arial Unicode MS" pitchFamily="34" charset="-128"/>
                <a:ea typeface="Arial Unicode MS" pitchFamily="34" charset="-128"/>
                <a:cs typeface="Arial Unicode MS" pitchFamily="34" charset="-128"/>
              </a:rPr>
              <a:t>By Dr. Praveen </a:t>
            </a:r>
            <a:r>
              <a:rPr lang="en-US" dirty="0" err="1" smtClean="0">
                <a:latin typeface="Arial Unicode MS" pitchFamily="34" charset="-128"/>
                <a:ea typeface="Arial Unicode MS" pitchFamily="34" charset="-128"/>
                <a:cs typeface="Arial Unicode MS" pitchFamily="34" charset="-128"/>
              </a:rPr>
              <a:t>Kantha</a:t>
            </a:r>
            <a:r>
              <a:rPr lang="en-US" dirty="0" smtClean="0">
                <a:latin typeface="Arial Unicode MS" pitchFamily="34" charset="-128"/>
                <a:ea typeface="Arial Unicode MS" pitchFamily="34" charset="-128"/>
                <a:cs typeface="Arial Unicode MS" pitchFamily="34" charset="-128"/>
              </a:rPr>
              <a:t> </a:t>
            </a:r>
            <a:endParaRPr lang="en-US" sz="3200" dirty="0">
              <a:solidFill>
                <a:schemeClr val="tx1"/>
              </a:solidFill>
              <a:latin typeface="Arial Unicode MS" pitchFamily="34" charset="-128"/>
              <a:ea typeface="Arial Unicode MS" pitchFamily="34" charset="-128"/>
              <a:cs typeface="Arial Unicode MS" pitchFamily="34" charset="-128"/>
            </a:endParaRPr>
          </a:p>
        </p:txBody>
      </p:sp>
      <p:pic>
        <p:nvPicPr>
          <p:cNvPr id="3" name="Picture 2" descr="logo"/>
          <p:cNvPicPr/>
          <p:nvPr/>
        </p:nvPicPr>
        <p:blipFill>
          <a:blip r:embed="rId2" cstate="print"/>
          <a:srcRect/>
          <a:stretch>
            <a:fillRect/>
          </a:stretch>
        </p:blipFill>
        <p:spPr bwMode="auto">
          <a:xfrm>
            <a:off x="227360" y="222336"/>
            <a:ext cx="1601440" cy="8444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43000"/>
            <a:ext cx="8229600" cy="523220"/>
          </a:xfrm>
          <a:prstGeom prst="rect">
            <a:avLst/>
          </a:prstGeom>
        </p:spPr>
        <p:txBody>
          <a:bodyPr wrap="square">
            <a:spAutoFit/>
          </a:bodyPr>
          <a:lstStyle/>
          <a:p>
            <a:r>
              <a:rPr lang="en-US" sz="2800" b="1" dirty="0" smtClean="0"/>
              <a:t>3. System Design</a:t>
            </a:r>
            <a:endParaRPr lang="en-US" sz="2800" dirty="0"/>
          </a:p>
        </p:txBody>
      </p:sp>
      <p:sp>
        <p:nvSpPr>
          <p:cNvPr id="2" name="Rectangle 1"/>
          <p:cNvSpPr/>
          <p:nvPr/>
        </p:nvSpPr>
        <p:spPr>
          <a:xfrm>
            <a:off x="838200" y="1666220"/>
            <a:ext cx="7772400"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 goal of this phase is to convert the requirements acquired in the SRS into a format that can be coded in a programming language. </a:t>
            </a:r>
            <a:endParaRPr lang="en-US" dirty="0" smtClean="0"/>
          </a:p>
          <a:p>
            <a:pPr marL="285750" indent="-285750">
              <a:lnSpc>
                <a:spcPct val="150000"/>
              </a:lnSpc>
              <a:buFont typeface="Arial" panose="020B0604020202020204" pitchFamily="34" charset="0"/>
              <a:buChar char="•"/>
            </a:pPr>
            <a:r>
              <a:rPr lang="en-US" dirty="0" smtClean="0"/>
              <a:t>It </a:t>
            </a:r>
            <a:r>
              <a:rPr lang="en-US" dirty="0"/>
              <a:t>includes high-level and detailed design as well as the overall software architecture. </a:t>
            </a:r>
            <a:endParaRPr lang="en-US" dirty="0" smtClean="0"/>
          </a:p>
          <a:p>
            <a:pPr marL="285750" indent="-285750">
              <a:lnSpc>
                <a:spcPct val="150000"/>
              </a:lnSpc>
              <a:buFont typeface="Arial" panose="020B0604020202020204" pitchFamily="34" charset="0"/>
              <a:buChar char="•"/>
            </a:pPr>
            <a:r>
              <a:rPr lang="en-US" dirty="0" smtClean="0"/>
              <a:t>A </a:t>
            </a:r>
            <a:r>
              <a:rPr lang="en-US" dirty="0"/>
              <a:t>Software Design Document is used to document all of this effort (SDD)</a:t>
            </a:r>
          </a:p>
        </p:txBody>
      </p:sp>
      <p:sp>
        <p:nvSpPr>
          <p:cNvPr id="8" name="Rectangle 7"/>
          <p:cNvSpPr/>
          <p:nvPr/>
        </p:nvSpPr>
        <p:spPr>
          <a:xfrm>
            <a:off x="609600" y="3962400"/>
            <a:ext cx="8229600" cy="523220"/>
          </a:xfrm>
          <a:prstGeom prst="rect">
            <a:avLst/>
          </a:prstGeom>
        </p:spPr>
        <p:txBody>
          <a:bodyPr wrap="square">
            <a:spAutoFit/>
          </a:bodyPr>
          <a:lstStyle/>
          <a:p>
            <a:r>
              <a:rPr lang="en-US" sz="2800" b="1" dirty="0"/>
              <a:t>4</a:t>
            </a:r>
            <a:r>
              <a:rPr lang="en-US" sz="2800" b="1" dirty="0" smtClean="0"/>
              <a:t>. </a:t>
            </a:r>
            <a:r>
              <a:rPr lang="en-US" sz="2800" b="1" dirty="0"/>
              <a:t>Coding and Unit testing:</a:t>
            </a:r>
            <a:endParaRPr lang="en-US" sz="2800" dirty="0"/>
          </a:p>
        </p:txBody>
      </p:sp>
      <p:sp>
        <p:nvSpPr>
          <p:cNvPr id="9" name="Rectangle 8"/>
          <p:cNvSpPr/>
          <p:nvPr/>
        </p:nvSpPr>
        <p:spPr>
          <a:xfrm>
            <a:off x="838200" y="4485620"/>
            <a:ext cx="7620000" cy="212686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In the coding phase software design is translated into source code using any suitable programming language. </a:t>
            </a:r>
            <a:r>
              <a:rPr lang="en-US" dirty="0" smtClean="0"/>
              <a:t>Thus </a:t>
            </a:r>
            <a:r>
              <a:rPr lang="en-US" dirty="0"/>
              <a:t>each designed module is coded. </a:t>
            </a:r>
            <a:endParaRPr lang="en-US" dirty="0" smtClean="0"/>
          </a:p>
          <a:p>
            <a:pPr marL="285750" indent="-285750" algn="just">
              <a:lnSpc>
                <a:spcPct val="150000"/>
              </a:lnSpc>
              <a:buFont typeface="Arial" panose="020B0604020202020204" pitchFamily="34" charset="0"/>
              <a:buChar char="•"/>
            </a:pPr>
            <a:r>
              <a:rPr lang="en-US" dirty="0" smtClean="0"/>
              <a:t>The </a:t>
            </a:r>
            <a:r>
              <a:rPr lang="en-US" dirty="0"/>
              <a:t>aim of the unit testing phase is to check whether each module is working properly or not. </a:t>
            </a:r>
          </a:p>
        </p:txBody>
      </p:sp>
    </p:spTree>
    <p:extLst>
      <p:ext uri="{BB962C8B-B14F-4D97-AF65-F5344CB8AC3E}">
        <p14:creationId xmlns:p14="http://schemas.microsoft.com/office/powerpoint/2010/main" val="216392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914400"/>
            <a:ext cx="5784725" cy="523220"/>
          </a:xfrm>
          <a:prstGeom prst="rect">
            <a:avLst/>
          </a:prstGeom>
        </p:spPr>
        <p:txBody>
          <a:bodyPr wrap="none">
            <a:spAutoFit/>
          </a:bodyPr>
          <a:lstStyle/>
          <a:p>
            <a:r>
              <a:rPr lang="en-US" sz="2800" b="1" dirty="0" smtClean="0"/>
              <a:t>5. Integration </a:t>
            </a:r>
            <a:r>
              <a:rPr lang="en-US" sz="2800" b="1" dirty="0"/>
              <a:t>and System testing</a:t>
            </a:r>
            <a:r>
              <a:rPr lang="en-US" dirty="0">
                <a:solidFill>
                  <a:srgbClr val="273239"/>
                </a:solidFill>
                <a:latin typeface="urw-din"/>
              </a:rPr>
              <a:t>:</a:t>
            </a:r>
            <a:endParaRPr lang="en-US" dirty="0"/>
          </a:p>
        </p:txBody>
      </p:sp>
      <p:sp>
        <p:nvSpPr>
          <p:cNvPr id="5" name="Rectangle 4"/>
          <p:cNvSpPr/>
          <p:nvPr/>
        </p:nvSpPr>
        <p:spPr>
          <a:xfrm>
            <a:off x="685800" y="1600200"/>
            <a:ext cx="8077200" cy="4204356"/>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US" dirty="0"/>
              <a:t>Integration of different modules are undertaken soon after they have been coded and unit tested. </a:t>
            </a:r>
            <a:endParaRPr lang="en-US" dirty="0" smtClean="0"/>
          </a:p>
          <a:p>
            <a:pPr marL="285750" indent="-285750" algn="just" fontAlgn="base">
              <a:lnSpc>
                <a:spcPct val="150000"/>
              </a:lnSpc>
              <a:buFont typeface="Arial" panose="020B0604020202020204" pitchFamily="34" charset="0"/>
              <a:buChar char="•"/>
            </a:pPr>
            <a:r>
              <a:rPr lang="en-US" dirty="0" smtClean="0"/>
              <a:t>Integration </a:t>
            </a:r>
            <a:r>
              <a:rPr lang="en-US" dirty="0"/>
              <a:t>of various modules is carried out incrementally over a number of steps. </a:t>
            </a:r>
            <a:endParaRPr lang="en-US" dirty="0" smtClean="0"/>
          </a:p>
          <a:p>
            <a:pPr marL="285750" indent="-285750" algn="just" fontAlgn="base">
              <a:lnSpc>
                <a:spcPct val="150000"/>
              </a:lnSpc>
              <a:buFont typeface="Arial" panose="020B0604020202020204" pitchFamily="34" charset="0"/>
              <a:buChar char="•"/>
            </a:pPr>
            <a:r>
              <a:rPr lang="en-US" dirty="0" smtClean="0"/>
              <a:t>During </a:t>
            </a:r>
            <a:r>
              <a:rPr lang="en-US" dirty="0"/>
              <a:t>each integration step, previously planned modules are added to the partially integrated system and the resultant system is tested. </a:t>
            </a:r>
            <a:endParaRPr lang="en-US" dirty="0" smtClean="0"/>
          </a:p>
          <a:p>
            <a:pPr marL="285750" indent="-285750" algn="just" fontAlgn="base">
              <a:lnSpc>
                <a:spcPct val="150000"/>
              </a:lnSpc>
              <a:buFont typeface="Arial" panose="020B0604020202020204" pitchFamily="34" charset="0"/>
              <a:buChar char="•"/>
            </a:pPr>
            <a:r>
              <a:rPr lang="en-US" dirty="0" smtClean="0"/>
              <a:t>Finally</a:t>
            </a:r>
            <a:r>
              <a:rPr lang="en-US" dirty="0"/>
              <a:t>, after all the modules have been successfully integrated and tested, the full working system is obtained and system testing is carried out on this. </a:t>
            </a:r>
            <a:endParaRPr lang="en-US" dirty="0" smtClean="0"/>
          </a:p>
          <a:p>
            <a:pPr marL="285750" indent="-285750" algn="just" fontAlgn="base">
              <a:lnSpc>
                <a:spcPct val="150000"/>
              </a:lnSpc>
              <a:buFont typeface="Arial" panose="020B0604020202020204" pitchFamily="34" charset="0"/>
              <a:buChar char="•"/>
            </a:pPr>
            <a:r>
              <a:rPr lang="en-US" dirty="0" smtClean="0"/>
              <a:t>System </a:t>
            </a:r>
            <a:r>
              <a:rPr lang="en-US" dirty="0"/>
              <a:t>testing consists of three different kinds of testing activities as described below : </a:t>
            </a:r>
          </a:p>
        </p:txBody>
      </p:sp>
    </p:spTree>
    <p:extLst>
      <p:ext uri="{BB962C8B-B14F-4D97-AF65-F5344CB8AC3E}">
        <p14:creationId xmlns:p14="http://schemas.microsoft.com/office/powerpoint/2010/main" val="302958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8077200" cy="2957861"/>
          </a:xfrm>
          <a:prstGeom prst="rect">
            <a:avLst/>
          </a:prstGeom>
        </p:spPr>
        <p:txBody>
          <a:bodyPr wrap="square">
            <a:spAutoFit/>
          </a:bodyPr>
          <a:lstStyle/>
          <a:p>
            <a:pPr marL="285750" indent="-285750" algn="just" fontAlgn="base">
              <a:lnSpc>
                <a:spcPct val="150000"/>
              </a:lnSpc>
              <a:buFont typeface="Arial" panose="020B0604020202020204" pitchFamily="34" charset="0"/>
              <a:buChar char="•"/>
            </a:pPr>
            <a:r>
              <a:rPr lang="en-US" b="1" dirty="0"/>
              <a:t>Alpha testing:</a:t>
            </a:r>
            <a:r>
              <a:rPr lang="en-US" dirty="0"/>
              <a:t> Alpha testing is the system testing performed by the development team.</a:t>
            </a:r>
          </a:p>
          <a:p>
            <a:pPr marL="285750" indent="-285750" algn="just" fontAlgn="base">
              <a:lnSpc>
                <a:spcPct val="150000"/>
              </a:lnSpc>
              <a:buFont typeface="Arial" panose="020B0604020202020204" pitchFamily="34" charset="0"/>
              <a:buChar char="•"/>
            </a:pPr>
            <a:r>
              <a:rPr lang="en-US" b="1" dirty="0"/>
              <a:t>Beta testing:</a:t>
            </a:r>
            <a:r>
              <a:rPr lang="en-US" dirty="0"/>
              <a:t> Beta testing is the system testing performed by a friendly set of customers.</a:t>
            </a:r>
          </a:p>
          <a:p>
            <a:pPr marL="285750" indent="-285750" algn="just" fontAlgn="base">
              <a:lnSpc>
                <a:spcPct val="150000"/>
              </a:lnSpc>
              <a:buFont typeface="Arial" panose="020B0604020202020204" pitchFamily="34" charset="0"/>
              <a:buChar char="•"/>
            </a:pPr>
            <a:r>
              <a:rPr lang="en-US" b="1" dirty="0"/>
              <a:t>Acceptance testing:</a:t>
            </a:r>
            <a:r>
              <a:rPr lang="en-US" dirty="0"/>
              <a:t> After the software has been delivered, the customer performed acceptance testing to determine whether to accept the delivered software or reject it.</a:t>
            </a:r>
          </a:p>
        </p:txBody>
      </p:sp>
    </p:spTree>
    <p:extLst>
      <p:ext uri="{BB962C8B-B14F-4D97-AF65-F5344CB8AC3E}">
        <p14:creationId xmlns:p14="http://schemas.microsoft.com/office/powerpoint/2010/main" val="764191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745" y="1448382"/>
            <a:ext cx="8305800" cy="4247317"/>
          </a:xfrm>
          <a:prstGeom prst="rect">
            <a:avLst/>
          </a:prstGeom>
        </p:spPr>
        <p:txBody>
          <a:bodyPr wrap="square">
            <a:spAutoFit/>
          </a:bodyPr>
          <a:lstStyle/>
          <a:p>
            <a:pPr algn="just" fontAlgn="base">
              <a:lnSpc>
                <a:spcPct val="150000"/>
              </a:lnSpc>
            </a:pPr>
            <a:r>
              <a:rPr lang="en-US" dirty="0"/>
              <a:t>Maintenance is the most important phase of a software life cycle. The effort spent on maintenance is 60% of the total effort spent to develop a full software. There are basically three types of maintenance : </a:t>
            </a:r>
            <a:endParaRPr lang="en-US" dirty="0" smtClean="0"/>
          </a:p>
          <a:p>
            <a:pPr marL="285750" indent="-285750" algn="just" fontAlgn="base">
              <a:lnSpc>
                <a:spcPct val="150000"/>
              </a:lnSpc>
              <a:buFont typeface="Arial" panose="020B0604020202020204" pitchFamily="34" charset="0"/>
              <a:buChar char="•"/>
            </a:pPr>
            <a:r>
              <a:rPr lang="en-US" dirty="0" smtClean="0"/>
              <a:t>Corrective </a:t>
            </a:r>
            <a:r>
              <a:rPr lang="en-US" dirty="0"/>
              <a:t>Maintenance: This type of maintenance is carried out to correct errors that were not discovered during the product development phase.</a:t>
            </a:r>
          </a:p>
          <a:p>
            <a:pPr marL="285750" indent="-285750" algn="just" fontAlgn="base">
              <a:lnSpc>
                <a:spcPct val="150000"/>
              </a:lnSpc>
              <a:buFont typeface="Arial" panose="020B0604020202020204" pitchFamily="34" charset="0"/>
              <a:buChar char="•"/>
            </a:pPr>
            <a:r>
              <a:rPr lang="en-US" dirty="0"/>
              <a:t>Perfective Maintenance: This type of maintenance is carried out to enhance the functionalities of the system based on the customer’s request.</a:t>
            </a:r>
          </a:p>
          <a:p>
            <a:pPr marL="285750" indent="-285750" algn="just" fontAlgn="base">
              <a:lnSpc>
                <a:spcPct val="150000"/>
              </a:lnSpc>
              <a:buFont typeface="Arial" panose="020B0604020202020204" pitchFamily="34" charset="0"/>
              <a:buChar char="•"/>
            </a:pPr>
            <a:r>
              <a:rPr lang="en-US" dirty="0"/>
              <a:t>Adaptive Maintenance: Adaptive maintenance is usually required for porting the software to work in a new environment such as working on a new computer platform or with a new operating system.</a:t>
            </a:r>
          </a:p>
        </p:txBody>
      </p:sp>
      <p:sp>
        <p:nvSpPr>
          <p:cNvPr id="6" name="Rectangle 5"/>
          <p:cNvSpPr/>
          <p:nvPr/>
        </p:nvSpPr>
        <p:spPr>
          <a:xfrm>
            <a:off x="457200" y="918235"/>
            <a:ext cx="2816156" cy="523220"/>
          </a:xfrm>
          <a:prstGeom prst="rect">
            <a:avLst/>
          </a:prstGeom>
        </p:spPr>
        <p:txBody>
          <a:bodyPr wrap="none">
            <a:spAutoFit/>
          </a:bodyPr>
          <a:lstStyle/>
          <a:p>
            <a:r>
              <a:rPr lang="en-US" sz="2800" b="1" dirty="0" smtClean="0"/>
              <a:t>5</a:t>
            </a:r>
            <a:r>
              <a:rPr lang="en-US" sz="2800" b="1" dirty="0"/>
              <a:t>. Maintenance</a:t>
            </a:r>
            <a:r>
              <a:rPr lang="en-US" dirty="0" smtClean="0">
                <a:solidFill>
                  <a:srgbClr val="273239"/>
                </a:solidFill>
                <a:latin typeface="urw-din"/>
              </a:rPr>
              <a:t>:</a:t>
            </a:r>
            <a:endParaRPr lang="en-US" dirty="0"/>
          </a:p>
        </p:txBody>
      </p:sp>
    </p:spTree>
    <p:extLst>
      <p:ext uri="{BB962C8B-B14F-4D97-AF65-F5344CB8AC3E}">
        <p14:creationId xmlns:p14="http://schemas.microsoft.com/office/powerpoint/2010/main" val="256076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4495800"/>
          </a:xfrm>
        </p:spPr>
        <p:txBody>
          <a:bodyPr>
            <a:normAutofit fontScale="85000" lnSpcReduction="20000"/>
          </a:bodyPr>
          <a:lstStyle/>
          <a:p>
            <a:pPr marL="0" lvl="0" indent="0">
              <a:buNone/>
            </a:pPr>
            <a:r>
              <a:rPr lang="en-US" sz="2400" b="1" dirty="0"/>
              <a:t>The Waterfall Model</a:t>
            </a:r>
            <a:endParaRPr lang="en-US" sz="2400" b="1" spc="-5" dirty="0" smtClean="0">
              <a:solidFill>
                <a:prstClr val="black"/>
              </a:solidFill>
              <a:latin typeface="Cambria"/>
              <a:cs typeface="Cambria"/>
            </a:endParaRPr>
          </a:p>
          <a:p>
            <a:pPr marL="355600" marR="99695" algn="just">
              <a:lnSpc>
                <a:spcPct val="170000"/>
              </a:lnSpc>
              <a:spcBef>
                <a:spcPts val="10"/>
              </a:spcBef>
              <a:buFont typeface="Arial" panose="020B0604020202020204" pitchFamily="34" charset="0"/>
              <a:buChar char="•"/>
            </a:pPr>
            <a:r>
              <a:rPr lang="en-US" sz="2400" b="0" dirty="0"/>
              <a:t>The </a:t>
            </a:r>
            <a:r>
              <a:rPr lang="en-US" sz="2400" b="0" dirty="0" smtClean="0"/>
              <a:t> </a:t>
            </a:r>
            <a:r>
              <a:rPr lang="en-US" sz="2400" b="0" dirty="0"/>
              <a:t>waterfall model is the basic software development life cycle model</a:t>
            </a:r>
            <a:r>
              <a:rPr lang="en-US" sz="2400" b="0" dirty="0" smtClean="0"/>
              <a:t>.</a:t>
            </a:r>
          </a:p>
          <a:p>
            <a:pPr marL="355600" marR="99695" algn="just">
              <a:lnSpc>
                <a:spcPct val="170000"/>
              </a:lnSpc>
              <a:spcBef>
                <a:spcPts val="10"/>
              </a:spcBef>
              <a:buFont typeface="Arial" panose="020B0604020202020204" pitchFamily="34" charset="0"/>
              <a:buChar char="•"/>
            </a:pPr>
            <a:r>
              <a:rPr lang="en-US" sz="2400" b="0" dirty="0"/>
              <a:t>It is very simple but idealistic. </a:t>
            </a:r>
            <a:endParaRPr lang="en-US" sz="2400" b="0" dirty="0" smtClean="0"/>
          </a:p>
          <a:p>
            <a:pPr marL="355600" marR="99695" algn="just">
              <a:lnSpc>
                <a:spcPct val="170000"/>
              </a:lnSpc>
              <a:spcBef>
                <a:spcPts val="10"/>
              </a:spcBef>
              <a:buFont typeface="Arial" panose="020B0604020202020204" pitchFamily="34" charset="0"/>
              <a:buChar char="•"/>
            </a:pPr>
            <a:r>
              <a:rPr lang="en-US" sz="2400" b="0" dirty="0"/>
              <a:t>The classical waterfall model divides the life cycle into a set of phases. </a:t>
            </a:r>
            <a:endParaRPr lang="en-US" sz="2400" b="0" dirty="0" smtClean="0"/>
          </a:p>
          <a:p>
            <a:pPr marL="355600" marR="99695" algn="just">
              <a:lnSpc>
                <a:spcPct val="170000"/>
              </a:lnSpc>
              <a:spcBef>
                <a:spcPts val="10"/>
              </a:spcBef>
              <a:buFont typeface="Arial" panose="020B0604020202020204" pitchFamily="34" charset="0"/>
              <a:buChar char="•"/>
            </a:pPr>
            <a:r>
              <a:rPr lang="en-US" sz="2400" b="0" dirty="0"/>
              <a:t>This model considers that one phase can be started after the completion of the previous phase</a:t>
            </a:r>
            <a:r>
              <a:rPr lang="en-US" sz="2400" b="0" dirty="0" smtClean="0"/>
              <a:t>.</a:t>
            </a:r>
          </a:p>
          <a:p>
            <a:pPr marL="355600" marR="99695" algn="just">
              <a:lnSpc>
                <a:spcPct val="170000"/>
              </a:lnSpc>
              <a:spcBef>
                <a:spcPts val="10"/>
              </a:spcBef>
              <a:buFont typeface="Arial" panose="020B0604020202020204" pitchFamily="34" charset="0"/>
              <a:buChar char="•"/>
            </a:pPr>
            <a:r>
              <a:rPr lang="en-US" sz="2400" b="0" dirty="0"/>
              <a:t>That is the output of one phase will be the input to the next phase. Thus the development process can be considered as a sequential flow in the waterfall. </a:t>
            </a:r>
            <a:endParaRPr lang="en-US" sz="2400" b="0" dirty="0" smtClean="0"/>
          </a:p>
          <a:p>
            <a:pPr marL="12700" marR="99695" indent="0">
              <a:lnSpc>
                <a:spcPct val="170000"/>
              </a:lnSpc>
              <a:spcBef>
                <a:spcPts val="10"/>
              </a:spcBef>
              <a:buNone/>
            </a:pPr>
            <a:r>
              <a:rPr lang="en-US" sz="2400" dirty="0"/>
              <a:t>  </a:t>
            </a:r>
            <a:endParaRPr lang="en-US" sz="2800" dirty="0">
              <a:solidFill>
                <a:prstClr val="black"/>
              </a:solidFill>
              <a:latin typeface="Cambria"/>
              <a:cs typeface="Cambria"/>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
        <p:nvSpPr>
          <p:cNvPr id="3" name="TextBox 2"/>
          <p:cNvSpPr txBox="1"/>
          <p:nvPr/>
        </p:nvSpPr>
        <p:spPr>
          <a:xfrm>
            <a:off x="3274401" y="6324600"/>
            <a:ext cx="2595198" cy="369332"/>
          </a:xfrm>
          <a:prstGeom prst="rect">
            <a:avLst/>
          </a:prstGeom>
          <a:noFill/>
        </p:spPr>
        <p:txBody>
          <a:bodyPr wrap="none" rtlCol="0">
            <a:spAutoFit/>
          </a:bodyPr>
          <a:lstStyle/>
          <a:p>
            <a:r>
              <a:rPr lang="en-US" dirty="0" smtClean="0"/>
              <a:t>Figure : Waterfall Model</a:t>
            </a:r>
            <a:endParaRPr lang="en-US" dirty="0"/>
          </a:p>
        </p:txBody>
      </p:sp>
    </p:spTree>
    <p:extLst>
      <p:ext uri="{BB962C8B-B14F-4D97-AF65-F5344CB8AC3E}">
        <p14:creationId xmlns:p14="http://schemas.microsoft.com/office/powerpoint/2010/main" val="355197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43000"/>
            <a:ext cx="8229600" cy="523220"/>
          </a:xfrm>
          <a:prstGeom prst="rect">
            <a:avLst/>
          </a:prstGeom>
        </p:spPr>
        <p:txBody>
          <a:bodyPr wrap="square">
            <a:spAutoFit/>
          </a:bodyPr>
          <a:lstStyle/>
          <a:p>
            <a:pPr marL="342900" indent="-342900">
              <a:buFont typeface="+mj-lt"/>
              <a:buAutoNum type="arabicPeriod"/>
            </a:pPr>
            <a:r>
              <a:rPr lang="en-US" sz="2800" b="1" dirty="0"/>
              <a:t>Feasibility Study</a:t>
            </a:r>
            <a:endParaRPr lang="en-US" sz="2800" dirty="0"/>
          </a:p>
        </p:txBody>
      </p:sp>
      <p:sp>
        <p:nvSpPr>
          <p:cNvPr id="2" name="Rectangle 1"/>
          <p:cNvSpPr/>
          <p:nvPr/>
        </p:nvSpPr>
        <p:spPr>
          <a:xfrm>
            <a:off x="914400" y="1676400"/>
            <a:ext cx="7772400"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 main goal of this phase is to determine whether it would be financially and technically feasible to develop the software</a:t>
            </a:r>
            <a:r>
              <a:rPr lang="en-US" dirty="0" smtClean="0"/>
              <a:t>.</a:t>
            </a:r>
          </a:p>
          <a:p>
            <a:pPr marL="285750" indent="-285750">
              <a:lnSpc>
                <a:spcPct val="150000"/>
              </a:lnSpc>
              <a:buFont typeface="Arial" panose="020B0604020202020204" pitchFamily="34" charset="0"/>
              <a:buChar char="•"/>
            </a:pPr>
            <a:r>
              <a:rPr lang="en-US" dirty="0"/>
              <a:t>The feasibility study involves understanding the problem and then determining the various possible strategies to solve the problem. </a:t>
            </a:r>
          </a:p>
        </p:txBody>
      </p:sp>
      <p:sp>
        <p:nvSpPr>
          <p:cNvPr id="3" name="Rectangle 2"/>
          <p:cNvSpPr/>
          <p:nvPr/>
        </p:nvSpPr>
        <p:spPr>
          <a:xfrm>
            <a:off x="914400" y="3551834"/>
            <a:ext cx="3088794" cy="369332"/>
          </a:xfrm>
          <a:prstGeom prst="rect">
            <a:avLst/>
          </a:prstGeom>
        </p:spPr>
        <p:txBody>
          <a:bodyPr wrap="none">
            <a:spAutoFit/>
          </a:bodyPr>
          <a:lstStyle/>
          <a:p>
            <a:r>
              <a:rPr lang="en-US" b="1" dirty="0"/>
              <a:t>Types of Feasibility Study :</a:t>
            </a:r>
            <a:r>
              <a:rPr lang="en-US" dirty="0"/>
              <a:t> </a:t>
            </a:r>
          </a:p>
        </p:txBody>
      </p:sp>
      <p:sp>
        <p:nvSpPr>
          <p:cNvPr id="5" name="Rectangle 4"/>
          <p:cNvSpPr/>
          <p:nvPr/>
        </p:nvSpPr>
        <p:spPr>
          <a:xfrm>
            <a:off x="914400" y="4094861"/>
            <a:ext cx="7620000" cy="369332"/>
          </a:xfrm>
          <a:prstGeom prst="rect">
            <a:avLst/>
          </a:prstGeom>
        </p:spPr>
        <p:txBody>
          <a:bodyPr wrap="square">
            <a:spAutoFit/>
          </a:bodyPr>
          <a:lstStyle/>
          <a:p>
            <a:r>
              <a:rPr lang="en-US" dirty="0"/>
              <a:t>The feasibility study mainly concentrates on below five mentioned areas.</a:t>
            </a:r>
          </a:p>
        </p:txBody>
      </p:sp>
      <p:sp>
        <p:nvSpPr>
          <p:cNvPr id="6" name="Rectangle 5"/>
          <p:cNvSpPr/>
          <p:nvPr/>
        </p:nvSpPr>
        <p:spPr>
          <a:xfrm>
            <a:off x="914400" y="4637888"/>
            <a:ext cx="2632452" cy="369332"/>
          </a:xfrm>
          <a:prstGeom prst="rect">
            <a:avLst/>
          </a:prstGeom>
        </p:spPr>
        <p:txBody>
          <a:bodyPr wrap="none">
            <a:spAutoFit/>
          </a:bodyPr>
          <a:lstStyle/>
          <a:p>
            <a:r>
              <a:rPr lang="en-US" b="1" dirty="0"/>
              <a:t>Technical Feasibility –</a:t>
            </a:r>
            <a:r>
              <a:rPr lang="en-US" dirty="0"/>
              <a:t> </a:t>
            </a:r>
          </a:p>
        </p:txBody>
      </p:sp>
      <p:sp>
        <p:nvSpPr>
          <p:cNvPr id="7" name="Rectangle 6"/>
          <p:cNvSpPr/>
          <p:nvPr/>
        </p:nvSpPr>
        <p:spPr>
          <a:xfrm>
            <a:off x="914400" y="5113973"/>
            <a:ext cx="7772400"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In Technical Feasibility current resources both hardware software along with required technology are analyzed/assessed to develop project. </a:t>
            </a:r>
          </a:p>
        </p:txBody>
      </p:sp>
    </p:spTree>
    <p:extLst>
      <p:ext uri="{BB962C8B-B14F-4D97-AF65-F5344CB8AC3E}">
        <p14:creationId xmlns:p14="http://schemas.microsoft.com/office/powerpoint/2010/main" val="241131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8077200" cy="258532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This technical feasibility study gives report whether there exists correct required resources and technologies which will be used for project development</a:t>
            </a:r>
            <a:r>
              <a:rPr lang="en-US" dirty="0" smtClean="0"/>
              <a:t>.</a:t>
            </a:r>
          </a:p>
          <a:p>
            <a:pPr marL="285750" indent="-285750" algn="just">
              <a:lnSpc>
                <a:spcPct val="150000"/>
              </a:lnSpc>
              <a:buFont typeface="Arial" panose="020B0604020202020204" pitchFamily="34" charset="0"/>
              <a:buChar char="•"/>
            </a:pPr>
            <a:r>
              <a:rPr lang="en-US" dirty="0"/>
              <a:t> </a:t>
            </a:r>
            <a:r>
              <a:rPr lang="en-US" dirty="0" smtClean="0"/>
              <a:t>Feasibility </a:t>
            </a:r>
            <a:r>
              <a:rPr lang="en-US" dirty="0"/>
              <a:t>study also analyzes technical skills and capabilities of technical team, existing technology can be used or not, maintenance and up-gradation is easy or not for chosen technology etc. </a:t>
            </a:r>
          </a:p>
        </p:txBody>
      </p:sp>
      <p:sp>
        <p:nvSpPr>
          <p:cNvPr id="3" name="Rectangle 2"/>
          <p:cNvSpPr/>
          <p:nvPr/>
        </p:nvSpPr>
        <p:spPr>
          <a:xfrm>
            <a:off x="533400" y="3810000"/>
            <a:ext cx="2918043" cy="369332"/>
          </a:xfrm>
          <a:prstGeom prst="rect">
            <a:avLst/>
          </a:prstGeom>
        </p:spPr>
        <p:txBody>
          <a:bodyPr wrap="none">
            <a:spAutoFit/>
          </a:bodyPr>
          <a:lstStyle/>
          <a:p>
            <a:r>
              <a:rPr lang="en-US" b="1" dirty="0"/>
              <a:t>Operational Feasibility –</a:t>
            </a:r>
            <a:r>
              <a:rPr lang="en-US" dirty="0"/>
              <a:t> </a:t>
            </a:r>
          </a:p>
        </p:txBody>
      </p:sp>
      <p:sp>
        <p:nvSpPr>
          <p:cNvPr id="8" name="Rectangle 7"/>
          <p:cNvSpPr/>
          <p:nvPr/>
        </p:nvSpPr>
        <p:spPr>
          <a:xfrm>
            <a:off x="685800" y="4316427"/>
            <a:ext cx="7772400" cy="129586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In Operational Feasibility degree of providing service to requirements is analyzed along with how much easy product will be to operate and maintenance after deployment. </a:t>
            </a:r>
          </a:p>
        </p:txBody>
      </p:sp>
    </p:spTree>
    <p:extLst>
      <p:ext uri="{BB962C8B-B14F-4D97-AF65-F5344CB8AC3E}">
        <p14:creationId xmlns:p14="http://schemas.microsoft.com/office/powerpoint/2010/main" val="319865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2661819" cy="369332"/>
          </a:xfrm>
          <a:prstGeom prst="rect">
            <a:avLst/>
          </a:prstGeom>
        </p:spPr>
        <p:txBody>
          <a:bodyPr wrap="none">
            <a:spAutoFit/>
          </a:bodyPr>
          <a:lstStyle/>
          <a:p>
            <a:r>
              <a:rPr lang="en-US" b="1" dirty="0"/>
              <a:t>Economic Feasibility –</a:t>
            </a:r>
            <a:r>
              <a:rPr lang="en-US" dirty="0"/>
              <a:t> </a:t>
            </a:r>
          </a:p>
        </p:txBody>
      </p:sp>
      <p:sp>
        <p:nvSpPr>
          <p:cNvPr id="3" name="Rectangle 2"/>
          <p:cNvSpPr/>
          <p:nvPr/>
        </p:nvSpPr>
        <p:spPr>
          <a:xfrm>
            <a:off x="838200" y="1371600"/>
            <a:ext cx="7848600" cy="212686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In Economic Feasibility study cost and benefit of the project is analyzed</a:t>
            </a:r>
            <a:r>
              <a:rPr lang="en-US" dirty="0" smtClean="0"/>
              <a:t>.</a:t>
            </a:r>
          </a:p>
          <a:p>
            <a:pPr marL="285750" indent="-285750" algn="just">
              <a:lnSpc>
                <a:spcPct val="150000"/>
              </a:lnSpc>
              <a:buFont typeface="Arial" panose="020B0604020202020204" pitchFamily="34" charset="0"/>
              <a:buChar char="•"/>
            </a:pPr>
            <a:r>
              <a:rPr lang="en-US" dirty="0" smtClean="0"/>
              <a:t>In this </a:t>
            </a:r>
            <a:r>
              <a:rPr lang="en-US" dirty="0"/>
              <a:t>feasibility study a detail analysis is carried out what will be cost of the project for development which includes all required cost for final development like hardware and software resource required, design and development cost and operational cost and so on.</a:t>
            </a:r>
          </a:p>
        </p:txBody>
      </p:sp>
      <p:sp>
        <p:nvSpPr>
          <p:cNvPr id="8" name="Rectangle 7"/>
          <p:cNvSpPr/>
          <p:nvPr/>
        </p:nvSpPr>
        <p:spPr>
          <a:xfrm>
            <a:off x="720436" y="3662532"/>
            <a:ext cx="2176237" cy="369332"/>
          </a:xfrm>
          <a:prstGeom prst="rect">
            <a:avLst/>
          </a:prstGeom>
        </p:spPr>
        <p:txBody>
          <a:bodyPr wrap="none">
            <a:spAutoFit/>
          </a:bodyPr>
          <a:lstStyle/>
          <a:p>
            <a:r>
              <a:rPr lang="en-US" b="1" dirty="0"/>
              <a:t>Legal Feasibility –</a:t>
            </a:r>
            <a:r>
              <a:rPr lang="en-US" dirty="0"/>
              <a:t> </a:t>
            </a:r>
          </a:p>
        </p:txBody>
      </p:sp>
      <p:sp>
        <p:nvSpPr>
          <p:cNvPr id="9" name="Rectangle 8"/>
          <p:cNvSpPr/>
          <p:nvPr/>
        </p:nvSpPr>
        <p:spPr>
          <a:xfrm>
            <a:off x="824344" y="4168223"/>
            <a:ext cx="7862455" cy="254236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In Legal Feasibility study project is analyzed in legality point of view. </a:t>
            </a:r>
            <a:endParaRPr lang="en-US" dirty="0" smtClean="0"/>
          </a:p>
          <a:p>
            <a:pPr marL="285750" indent="-285750" algn="just">
              <a:lnSpc>
                <a:spcPct val="150000"/>
              </a:lnSpc>
              <a:buFont typeface="Arial" panose="020B0604020202020204" pitchFamily="34" charset="0"/>
              <a:buChar char="•"/>
            </a:pPr>
            <a:r>
              <a:rPr lang="en-US" dirty="0" smtClean="0"/>
              <a:t>This </a:t>
            </a:r>
            <a:r>
              <a:rPr lang="en-US" dirty="0"/>
              <a:t>includes analyzing barriers of legal implementation of project, data protection acts or social media laws, project certificate, license, copyright etc. </a:t>
            </a:r>
            <a:endParaRPr lang="en-US" dirty="0" smtClean="0"/>
          </a:p>
          <a:p>
            <a:pPr marL="285750" indent="-285750" algn="just">
              <a:lnSpc>
                <a:spcPct val="150000"/>
              </a:lnSpc>
              <a:buFont typeface="Arial" panose="020B0604020202020204" pitchFamily="34" charset="0"/>
              <a:buChar char="•"/>
            </a:pPr>
            <a:r>
              <a:rPr lang="en-US" dirty="0" smtClean="0"/>
              <a:t>Overall </a:t>
            </a:r>
            <a:r>
              <a:rPr lang="en-US" dirty="0"/>
              <a:t>it can be said that Legal Feasibility Study is study to know if proposed project conform legal and ethical requirements. </a:t>
            </a:r>
          </a:p>
        </p:txBody>
      </p:sp>
    </p:spTree>
    <p:extLst>
      <p:ext uri="{BB962C8B-B14F-4D97-AF65-F5344CB8AC3E}">
        <p14:creationId xmlns:p14="http://schemas.microsoft.com/office/powerpoint/2010/main" val="420832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2576667" cy="369332"/>
          </a:xfrm>
          <a:prstGeom prst="rect">
            <a:avLst/>
          </a:prstGeom>
        </p:spPr>
        <p:txBody>
          <a:bodyPr wrap="none">
            <a:spAutoFit/>
          </a:bodyPr>
          <a:lstStyle/>
          <a:p>
            <a:r>
              <a:rPr lang="en-US" b="1"/>
              <a:t>Schedule Feasibility –</a:t>
            </a:r>
            <a:r>
              <a:rPr lang="en-US"/>
              <a:t> </a:t>
            </a:r>
          </a:p>
        </p:txBody>
      </p:sp>
      <p:sp>
        <p:nvSpPr>
          <p:cNvPr id="3" name="Rectangle 2"/>
          <p:cNvSpPr/>
          <p:nvPr/>
        </p:nvSpPr>
        <p:spPr>
          <a:xfrm>
            <a:off x="762000" y="1447800"/>
            <a:ext cx="8153400" cy="171136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In Schedule Feasibility Study mainly timelines/deadlines is analyzed for proposed project which includes how many times teams will take to complete final project which has a great impact on the organization as purpose of project may fail if it can’t be completed on time. </a:t>
            </a:r>
          </a:p>
        </p:txBody>
      </p:sp>
      <p:sp>
        <p:nvSpPr>
          <p:cNvPr id="4" name="Rectangle 3"/>
          <p:cNvSpPr/>
          <p:nvPr/>
        </p:nvSpPr>
        <p:spPr>
          <a:xfrm>
            <a:off x="762000" y="3316307"/>
            <a:ext cx="7467600" cy="523220"/>
          </a:xfrm>
          <a:prstGeom prst="rect">
            <a:avLst/>
          </a:prstGeom>
        </p:spPr>
        <p:txBody>
          <a:bodyPr wrap="square">
            <a:spAutoFit/>
          </a:bodyPr>
          <a:lstStyle/>
          <a:p>
            <a:r>
              <a:rPr lang="en-US" sz="2800" b="1" dirty="0" smtClean="0"/>
              <a:t>2. Requirements </a:t>
            </a:r>
            <a:r>
              <a:rPr lang="en-US" sz="2800" b="1" dirty="0"/>
              <a:t>analysis and </a:t>
            </a:r>
            <a:r>
              <a:rPr lang="en-US" sz="2800" b="1" dirty="0" smtClean="0"/>
              <a:t>specification</a:t>
            </a:r>
            <a:r>
              <a:rPr lang="en-US" sz="2800" dirty="0" smtClean="0"/>
              <a:t>:</a:t>
            </a:r>
            <a:endParaRPr lang="en-US" sz="2800" dirty="0"/>
          </a:p>
        </p:txBody>
      </p:sp>
      <p:sp>
        <p:nvSpPr>
          <p:cNvPr id="5" name="Rectangle 4"/>
          <p:cNvSpPr/>
          <p:nvPr/>
        </p:nvSpPr>
        <p:spPr>
          <a:xfrm>
            <a:off x="755073" y="3863562"/>
            <a:ext cx="7848600" cy="129586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The aim of the requirement analysis and specification phase is to understand the exact requirements of the customer and document them properly. </a:t>
            </a:r>
          </a:p>
        </p:txBody>
      </p:sp>
    </p:spTree>
    <p:extLst>
      <p:ext uri="{BB962C8B-B14F-4D97-AF65-F5344CB8AC3E}">
        <p14:creationId xmlns:p14="http://schemas.microsoft.com/office/powerpoint/2010/main" val="18790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19200"/>
            <a:ext cx="8610600" cy="5078313"/>
          </a:xfrm>
          <a:prstGeom prst="rect">
            <a:avLst/>
          </a:prstGeom>
        </p:spPr>
        <p:txBody>
          <a:bodyPr wrap="square">
            <a:spAutoFit/>
          </a:bodyPr>
          <a:lstStyle/>
          <a:p>
            <a:pPr algn="just">
              <a:lnSpc>
                <a:spcPct val="150000"/>
              </a:lnSpc>
            </a:pPr>
            <a:r>
              <a:rPr lang="en-US" dirty="0"/>
              <a:t>This phase consists of two different activities. </a:t>
            </a:r>
            <a:endParaRPr lang="en-US" dirty="0" smtClean="0"/>
          </a:p>
          <a:p>
            <a:pPr marL="285750" indent="-285750" algn="just">
              <a:lnSpc>
                <a:spcPct val="150000"/>
              </a:lnSpc>
              <a:buFont typeface="Arial" panose="020B0604020202020204" pitchFamily="34" charset="0"/>
              <a:buChar char="•"/>
            </a:pPr>
            <a:r>
              <a:rPr lang="en-US" b="1" dirty="0" smtClean="0"/>
              <a:t>Requirement </a:t>
            </a:r>
            <a:r>
              <a:rPr lang="en-US" b="1" dirty="0"/>
              <a:t>gathering and analysis:</a:t>
            </a:r>
            <a:r>
              <a:rPr lang="en-US" dirty="0"/>
              <a:t> Firstly all the requirements regarding the software are gathered from the customer and then the gathered requirements are analyzed. </a:t>
            </a:r>
          </a:p>
          <a:p>
            <a:pPr marL="285750" indent="-285750" algn="just">
              <a:lnSpc>
                <a:spcPct val="150000"/>
              </a:lnSpc>
              <a:buFont typeface="Arial" panose="020B0604020202020204" pitchFamily="34" charset="0"/>
              <a:buChar char="•"/>
            </a:pPr>
            <a:r>
              <a:rPr lang="en-US" dirty="0" smtClean="0"/>
              <a:t>The </a:t>
            </a:r>
            <a:r>
              <a:rPr lang="en-US" dirty="0"/>
              <a:t>goal of the analysis part is to remove incompleteness (an incomplete requirement is one in which some parts of the actual requirements have been omitted) </a:t>
            </a:r>
            <a:endParaRPr lang="en-US" dirty="0" smtClean="0"/>
          </a:p>
          <a:p>
            <a:pPr marL="285750" indent="-285750" algn="just">
              <a:lnSpc>
                <a:spcPct val="150000"/>
              </a:lnSpc>
              <a:buFont typeface="Arial" panose="020B0604020202020204" pitchFamily="34" charset="0"/>
              <a:buChar char="•"/>
            </a:pPr>
            <a:r>
              <a:rPr lang="en-US" b="1" dirty="0" smtClean="0"/>
              <a:t>Requirement </a:t>
            </a:r>
            <a:r>
              <a:rPr lang="en-US" b="1" dirty="0"/>
              <a:t>specification:</a:t>
            </a:r>
            <a:r>
              <a:rPr lang="en-US" dirty="0"/>
              <a:t> These analyzed requirements are documented in a software requirement specification (SRS) document. SRS document serves as a contract between the development team and customers. </a:t>
            </a:r>
            <a:endParaRPr lang="en-US" dirty="0" smtClean="0"/>
          </a:p>
          <a:p>
            <a:pPr marL="285750" indent="-285750" algn="just">
              <a:lnSpc>
                <a:spcPct val="150000"/>
              </a:lnSpc>
              <a:buFont typeface="Arial" panose="020B0604020202020204" pitchFamily="34" charset="0"/>
              <a:buChar char="•"/>
            </a:pPr>
            <a:r>
              <a:rPr lang="en-US" dirty="0" smtClean="0"/>
              <a:t>Any </a:t>
            </a:r>
            <a:r>
              <a:rPr lang="en-US" dirty="0"/>
              <a:t>future dispute between the customers and the developers can be settled by examining the SRS document.</a:t>
            </a:r>
          </a:p>
        </p:txBody>
      </p:sp>
    </p:spTree>
    <p:extLst>
      <p:ext uri="{BB962C8B-B14F-4D97-AF65-F5344CB8AC3E}">
        <p14:creationId xmlns:p14="http://schemas.microsoft.com/office/powerpoint/2010/main" val="125311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14400"/>
            <a:ext cx="4076309" cy="369332"/>
          </a:xfrm>
          <a:prstGeom prst="rect">
            <a:avLst/>
          </a:prstGeom>
        </p:spPr>
        <p:txBody>
          <a:bodyPr wrap="none">
            <a:spAutoFit/>
          </a:bodyPr>
          <a:lstStyle/>
          <a:p>
            <a:r>
              <a:rPr lang="en-US" b="1" dirty="0"/>
              <a:t>Requirement Gathering Techniques</a:t>
            </a:r>
          </a:p>
        </p:txBody>
      </p:sp>
      <p:sp>
        <p:nvSpPr>
          <p:cNvPr id="8" name="Rectangle 7"/>
          <p:cNvSpPr/>
          <p:nvPr/>
        </p:nvSpPr>
        <p:spPr>
          <a:xfrm>
            <a:off x="533400" y="1297587"/>
            <a:ext cx="8305800" cy="5035353"/>
          </a:xfrm>
          <a:prstGeom prst="rect">
            <a:avLst/>
          </a:prstGeom>
        </p:spPr>
        <p:txBody>
          <a:bodyPr wrap="square">
            <a:spAutoFit/>
          </a:bodyPr>
          <a:lstStyle/>
          <a:p>
            <a:pPr algn="just">
              <a:lnSpc>
                <a:spcPct val="150000"/>
              </a:lnSpc>
            </a:pPr>
            <a:r>
              <a:rPr lang="en-US" b="1" dirty="0"/>
              <a:t>Stakeholders –</a:t>
            </a:r>
          </a:p>
          <a:p>
            <a:pPr marL="285750" indent="-285750" algn="just">
              <a:lnSpc>
                <a:spcPct val="150000"/>
              </a:lnSpc>
              <a:buFont typeface="Arial" panose="020B0604020202020204" pitchFamily="34" charset="0"/>
              <a:buChar char="•"/>
            </a:pPr>
            <a:r>
              <a:rPr lang="en-US" dirty="0"/>
              <a:t>The stakeholder means person with interest or concern in outcome of project who is affected by system.</a:t>
            </a:r>
          </a:p>
          <a:p>
            <a:pPr marL="285750" indent="-285750" algn="just">
              <a:lnSpc>
                <a:spcPct val="150000"/>
              </a:lnSpc>
              <a:buFont typeface="Arial" panose="020B0604020202020204" pitchFamily="34" charset="0"/>
              <a:buChar char="•"/>
            </a:pPr>
            <a:r>
              <a:rPr lang="en-US" dirty="0"/>
              <a:t>For example- end-user, system maintenance engineer or administrator, software developer, direct user, indirect user, senior manager, etc. By collecting requirements from these stakeholders, understanding system requirements can be very easy.</a:t>
            </a:r>
          </a:p>
          <a:p>
            <a:pPr algn="just">
              <a:lnSpc>
                <a:spcPct val="150000"/>
              </a:lnSpc>
            </a:pPr>
            <a:r>
              <a:rPr lang="en-US" b="1" dirty="0"/>
              <a:t>Interviewing –</a:t>
            </a:r>
          </a:p>
          <a:p>
            <a:pPr marL="285750" indent="-285750" algn="just">
              <a:lnSpc>
                <a:spcPct val="150000"/>
              </a:lnSpc>
              <a:buFont typeface="Arial" panose="020B0604020202020204" pitchFamily="34" charset="0"/>
              <a:buChar char="•"/>
            </a:pPr>
            <a:r>
              <a:rPr lang="en-US" dirty="0"/>
              <a:t>Interviewing is important and very effective method of requirement </a:t>
            </a:r>
            <a:r>
              <a:rPr lang="en-US" dirty="0" smtClean="0"/>
              <a:t>gathering.</a:t>
            </a:r>
          </a:p>
          <a:p>
            <a:pPr marL="285750" indent="-285750" algn="just">
              <a:lnSpc>
                <a:spcPct val="150000"/>
              </a:lnSpc>
              <a:buFont typeface="Arial" panose="020B0604020202020204" pitchFamily="34" charset="0"/>
              <a:buChar char="•"/>
            </a:pPr>
            <a:r>
              <a:rPr lang="en-US" dirty="0" smtClean="0"/>
              <a:t>Different </a:t>
            </a:r>
            <a:r>
              <a:rPr lang="en-US" dirty="0"/>
              <a:t>questions are being asked about system and its uses to stakeholders by team of requirement engineering so that identification of requirements can be done using these answers. </a:t>
            </a:r>
          </a:p>
        </p:txBody>
      </p:sp>
    </p:spTree>
    <p:extLst>
      <p:ext uri="{BB962C8B-B14F-4D97-AF65-F5344CB8AC3E}">
        <p14:creationId xmlns:p14="http://schemas.microsoft.com/office/powerpoint/2010/main" val="28941478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6213</TotalTime>
  <Words>811</Words>
  <Application>Microsoft Office PowerPoint</Application>
  <PresentationFormat>On-screen Show (4:3)</PresentationFormat>
  <Paragraphs>64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 Unicode MS</vt:lpstr>
      <vt:lpstr>Arial</vt:lpstr>
      <vt:lpstr>Cambria</vt:lpstr>
      <vt:lpstr>Franklin Gothic Book</vt:lpstr>
      <vt:lpstr>Franklin Gothic Medium</vt:lpstr>
      <vt:lpstr>Tunga</vt:lpstr>
      <vt:lpstr>urw-din</vt:lpstr>
      <vt:lpstr>Wingdings</vt:lpstr>
      <vt:lpstr>Angles</vt:lpstr>
      <vt:lpstr>Process Models     By Dr. Praveen Kantha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CLASSES</dc:title>
  <dc:creator>Hp</dc:creator>
  <cp:lastModifiedBy>Praveen Kantha</cp:lastModifiedBy>
  <cp:revision>63</cp:revision>
  <dcterms:created xsi:type="dcterms:W3CDTF">2020-04-16T03:02:51Z</dcterms:created>
  <dcterms:modified xsi:type="dcterms:W3CDTF">2023-01-17T10:09:54Z</dcterms:modified>
</cp:coreProperties>
</file>