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18-Jan-23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18-Jan-23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t>18-Jan-23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t>18-Jan-23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18-Jan-23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t>18-Jan-23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ractice.geeksforgeeks.org/jobs?utm_source=gfg&amp;utm_medium=in-article&amp;utm_campaign=Get-hir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ractice.geeksforgeeks.org/jobs?utm_source=gfg&amp;utm_medium=in-article&amp;utm_campaign=Get-hir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sz="3200" dirty="0">
                <a:solidFill>
                  <a:srgbClr val="002060"/>
                </a:solidFill>
                <a:effectLst/>
                <a:latin typeface="Times New Roman" panose="02020603050405020304" pitchFamily="18" charset="0"/>
                <a:ea typeface="Arial" panose="020B0604020202020204" pitchFamily="34" charset="0"/>
              </a:rPr>
              <a:t>Introduction to Software </a:t>
            </a:r>
            <a:r>
              <a:rPr lang="en-US" sz="3200" dirty="0" smtClean="0">
                <a:solidFill>
                  <a:srgbClr val="002060"/>
                </a:solidFill>
                <a:effectLst/>
                <a:latin typeface="Times New Roman" panose="02020603050405020304" pitchFamily="18" charset="0"/>
                <a:ea typeface="Arial" panose="020B0604020202020204" pitchFamily="34" charset="0"/>
              </a:rPr>
              <a:t>Engineering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By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Dr. Praveen </a:t>
            </a:r>
            <a:r>
              <a:rPr lang="en-US" sz="3200" dirty="0" err="1" smtClean="0">
                <a:solidFill>
                  <a:srgbClr val="002060"/>
                </a:solidFill>
                <a:effectLst/>
                <a:latin typeface="Times New Roman" panose="02020603050405020304" pitchFamily="18" charset="0"/>
                <a:ea typeface="Arial" panose="020B0604020202020204" pitchFamily="34" charset="0"/>
              </a:rPr>
              <a:t>Kantha</a:t>
            </a:r>
            <a:endParaRPr lang="en-US" dirty="0">
              <a:solidFill>
                <a:srgbClr val="002060"/>
              </a:solidFill>
            </a:endParaRPr>
          </a:p>
        </p:txBody>
      </p:sp>
      <p:pic>
        <p:nvPicPr>
          <p:cNvPr id="3" name="Picture 2" descr="logo"/>
          <p:cNvPicPr/>
          <p:nvPr/>
        </p:nvPicPr>
        <p:blipFill>
          <a:blip r:embed="rId2" cstate="print"/>
          <a:srcRect/>
          <a:stretch>
            <a:fillRect/>
          </a:stretch>
        </p:blipFill>
        <p:spPr bwMode="auto">
          <a:xfrm>
            <a:off x="152400" y="152400"/>
            <a:ext cx="1676400" cy="914400"/>
          </a:xfrm>
          <a:prstGeom prst="rect">
            <a:avLst/>
          </a:prstGeom>
          <a:noFill/>
        </p:spPr>
      </p:pic>
    </p:spTree>
    <p:extLst>
      <p:ext uri="{BB962C8B-B14F-4D97-AF65-F5344CB8AC3E}">
        <p14:creationId xmlns:p14="http://schemas.microsoft.com/office/powerpoint/2010/main" val="549780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359932"/>
            <a:ext cx="8763000" cy="2834622"/>
          </a:xfrm>
          <a:prstGeom prst="rect">
            <a:avLst/>
          </a:prstGeom>
        </p:spPr>
        <p:txBody>
          <a:bodyPr wrap="square">
            <a:spAutoFit/>
          </a:bodyPr>
          <a:lstStyle/>
          <a:p>
            <a:pPr>
              <a:lnSpc>
                <a:spcPct val="90000"/>
              </a:lnSpc>
            </a:pPr>
            <a:endParaRPr lang="en-US" altLang="en-US" dirty="0" smtClean="0"/>
          </a:p>
          <a:p>
            <a:pPr marL="285750" indent="-285750">
              <a:lnSpc>
                <a:spcPct val="150000"/>
              </a:lnSpc>
              <a:buFont typeface="Arial" panose="020B0604020202020204" pitchFamily="34" charset="0"/>
              <a:buChar char="•"/>
            </a:pPr>
            <a:r>
              <a:rPr lang="en-US" altLang="en-US" dirty="0" smtClean="0"/>
              <a:t>Construct </a:t>
            </a:r>
            <a:r>
              <a:rPr lang="en-US" altLang="en-US" dirty="0"/>
              <a:t>a partial implementation of a total system </a:t>
            </a:r>
          </a:p>
          <a:p>
            <a:pPr marL="285750" indent="-285750">
              <a:lnSpc>
                <a:spcPct val="150000"/>
              </a:lnSpc>
              <a:buFont typeface="Arial" panose="020B0604020202020204" pitchFamily="34" charset="0"/>
              <a:buChar char="•"/>
            </a:pPr>
            <a:r>
              <a:rPr lang="en-US" altLang="en-US" dirty="0"/>
              <a:t>Then slowly add increased functionality</a:t>
            </a:r>
          </a:p>
          <a:p>
            <a:pPr marL="285750" indent="-285750">
              <a:lnSpc>
                <a:spcPct val="150000"/>
              </a:lnSpc>
              <a:buFont typeface="Arial" panose="020B0604020202020204" pitchFamily="34" charset="0"/>
              <a:buChar char="•"/>
            </a:pPr>
            <a:r>
              <a:rPr lang="en-US" altLang="en-US" dirty="0"/>
              <a:t>The incremental model prioritizes requirements of the system and then implements them in groups.</a:t>
            </a:r>
          </a:p>
          <a:p>
            <a:pPr marL="285750" indent="-285750">
              <a:lnSpc>
                <a:spcPct val="150000"/>
              </a:lnSpc>
              <a:buFont typeface="Arial" panose="020B0604020202020204" pitchFamily="34" charset="0"/>
              <a:buChar char="•"/>
            </a:pPr>
            <a:r>
              <a:rPr lang="en-US" altLang="en-US" dirty="0"/>
              <a:t>Each subsequent release of the system adds function to the previous release, until all designed functionality has been implemented.</a:t>
            </a:r>
          </a:p>
        </p:txBody>
      </p:sp>
      <p:sp>
        <p:nvSpPr>
          <p:cNvPr id="5" name="Rectangle 4"/>
          <p:cNvSpPr/>
          <p:nvPr/>
        </p:nvSpPr>
        <p:spPr>
          <a:xfrm>
            <a:off x="381000" y="990600"/>
            <a:ext cx="2715680" cy="369332"/>
          </a:xfrm>
          <a:prstGeom prst="rect">
            <a:avLst/>
          </a:prstGeom>
        </p:spPr>
        <p:txBody>
          <a:bodyPr wrap="none">
            <a:spAutoFit/>
          </a:bodyPr>
          <a:lstStyle/>
          <a:p>
            <a:r>
              <a:rPr lang="en-US" dirty="0"/>
              <a:t>Incremental SDLC Model</a:t>
            </a:r>
          </a:p>
        </p:txBody>
      </p:sp>
    </p:spTree>
    <p:extLst>
      <p:ext uri="{BB962C8B-B14F-4D97-AF65-F5344CB8AC3E}">
        <p14:creationId xmlns:p14="http://schemas.microsoft.com/office/powerpoint/2010/main" val="2177041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838200"/>
            <a:ext cx="3158493" cy="369332"/>
          </a:xfrm>
          <a:prstGeom prst="rect">
            <a:avLst/>
          </a:prstGeom>
        </p:spPr>
        <p:txBody>
          <a:bodyPr wrap="none">
            <a:spAutoFit/>
          </a:bodyPr>
          <a:lstStyle/>
          <a:p>
            <a:r>
              <a:rPr lang="en-US" dirty="0"/>
              <a:t>Incremental Model Strengths </a:t>
            </a:r>
          </a:p>
        </p:txBody>
      </p:sp>
      <p:sp>
        <p:nvSpPr>
          <p:cNvPr id="6" name="Rectangle 5"/>
          <p:cNvSpPr/>
          <p:nvPr/>
        </p:nvSpPr>
        <p:spPr>
          <a:xfrm>
            <a:off x="605793" y="1371600"/>
            <a:ext cx="6172200"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en-US" dirty="0"/>
              <a:t>Develop high-risk or </a:t>
            </a:r>
            <a:r>
              <a:rPr lang="en-US" altLang="en-US" dirty="0">
                <a:solidFill>
                  <a:srgbClr val="00B050"/>
                </a:solidFill>
              </a:rPr>
              <a:t>major functions first</a:t>
            </a:r>
          </a:p>
          <a:p>
            <a:pPr marL="285750" indent="-285750">
              <a:lnSpc>
                <a:spcPct val="150000"/>
              </a:lnSpc>
              <a:buFont typeface="Arial" panose="020B0604020202020204" pitchFamily="34" charset="0"/>
              <a:buChar char="•"/>
            </a:pPr>
            <a:r>
              <a:rPr lang="en-US" altLang="en-US" dirty="0"/>
              <a:t>Each release delivers an </a:t>
            </a:r>
            <a:r>
              <a:rPr lang="en-US" altLang="en-US" dirty="0">
                <a:solidFill>
                  <a:srgbClr val="00B050"/>
                </a:solidFill>
              </a:rPr>
              <a:t>operational product </a:t>
            </a:r>
          </a:p>
          <a:p>
            <a:pPr marL="285750" indent="-285750">
              <a:lnSpc>
                <a:spcPct val="150000"/>
              </a:lnSpc>
              <a:buFont typeface="Arial" panose="020B0604020202020204" pitchFamily="34" charset="0"/>
              <a:buChar char="•"/>
            </a:pPr>
            <a:r>
              <a:rPr lang="en-US" altLang="en-US" dirty="0"/>
              <a:t>Customer can </a:t>
            </a:r>
            <a:r>
              <a:rPr lang="en-US" altLang="en-US" dirty="0">
                <a:solidFill>
                  <a:srgbClr val="00B050"/>
                </a:solidFill>
              </a:rPr>
              <a:t>respond to each build</a:t>
            </a:r>
          </a:p>
          <a:p>
            <a:pPr marL="285750" indent="-285750">
              <a:lnSpc>
                <a:spcPct val="150000"/>
              </a:lnSpc>
              <a:buFont typeface="Arial" panose="020B0604020202020204" pitchFamily="34" charset="0"/>
              <a:buChar char="•"/>
            </a:pPr>
            <a:r>
              <a:rPr lang="en-US" altLang="en-US" dirty="0"/>
              <a:t>Uses  “divide and conquer” </a:t>
            </a:r>
            <a:r>
              <a:rPr lang="en-US" altLang="en-US" dirty="0">
                <a:solidFill>
                  <a:srgbClr val="00B050"/>
                </a:solidFill>
              </a:rPr>
              <a:t>breakdown of tasks</a:t>
            </a:r>
          </a:p>
          <a:p>
            <a:pPr marL="285750" indent="-285750">
              <a:lnSpc>
                <a:spcPct val="150000"/>
              </a:lnSpc>
              <a:buFont typeface="Arial" panose="020B0604020202020204" pitchFamily="34" charset="0"/>
              <a:buChar char="•"/>
            </a:pPr>
            <a:r>
              <a:rPr lang="en-US" altLang="en-US" dirty="0"/>
              <a:t>Lowers </a:t>
            </a:r>
            <a:r>
              <a:rPr lang="en-US" altLang="en-US" dirty="0">
                <a:solidFill>
                  <a:srgbClr val="00B050"/>
                </a:solidFill>
              </a:rPr>
              <a:t>initial delivery cost </a:t>
            </a:r>
          </a:p>
          <a:p>
            <a:pPr marL="285750" indent="-285750">
              <a:lnSpc>
                <a:spcPct val="150000"/>
              </a:lnSpc>
              <a:buFont typeface="Arial" panose="020B0604020202020204" pitchFamily="34" charset="0"/>
              <a:buChar char="•"/>
            </a:pPr>
            <a:r>
              <a:rPr lang="en-US" altLang="en-US" dirty="0"/>
              <a:t>Initial </a:t>
            </a:r>
            <a:r>
              <a:rPr lang="en-US" altLang="en-US" dirty="0">
                <a:solidFill>
                  <a:srgbClr val="00B050"/>
                </a:solidFill>
              </a:rPr>
              <a:t>product delivery is faster</a:t>
            </a:r>
          </a:p>
          <a:p>
            <a:pPr marL="285750" indent="-285750">
              <a:lnSpc>
                <a:spcPct val="150000"/>
              </a:lnSpc>
              <a:buFont typeface="Arial" panose="020B0604020202020204" pitchFamily="34" charset="0"/>
              <a:buChar char="•"/>
            </a:pPr>
            <a:r>
              <a:rPr lang="en-US" altLang="en-US" dirty="0"/>
              <a:t>Customers get </a:t>
            </a:r>
            <a:r>
              <a:rPr lang="en-US" altLang="en-US" dirty="0">
                <a:solidFill>
                  <a:srgbClr val="00B050"/>
                </a:solidFill>
              </a:rPr>
              <a:t>important functionality early</a:t>
            </a:r>
          </a:p>
          <a:p>
            <a:pPr marL="285750" indent="-285750">
              <a:lnSpc>
                <a:spcPct val="150000"/>
              </a:lnSpc>
              <a:buFont typeface="Arial" panose="020B0604020202020204" pitchFamily="34" charset="0"/>
              <a:buChar char="•"/>
            </a:pPr>
            <a:r>
              <a:rPr lang="en-US" altLang="en-US" dirty="0"/>
              <a:t>Risk of </a:t>
            </a:r>
            <a:r>
              <a:rPr lang="en-US" altLang="en-US" dirty="0">
                <a:solidFill>
                  <a:srgbClr val="00B050"/>
                </a:solidFill>
              </a:rPr>
              <a:t>changing requirements is reduced</a:t>
            </a:r>
          </a:p>
        </p:txBody>
      </p:sp>
    </p:spTree>
    <p:extLst>
      <p:ext uri="{BB962C8B-B14F-4D97-AF65-F5344CB8AC3E}">
        <p14:creationId xmlns:p14="http://schemas.microsoft.com/office/powerpoint/2010/main" val="677950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90600"/>
            <a:ext cx="3400226" cy="369332"/>
          </a:xfrm>
          <a:prstGeom prst="rect">
            <a:avLst/>
          </a:prstGeom>
        </p:spPr>
        <p:txBody>
          <a:bodyPr wrap="none">
            <a:spAutoFit/>
          </a:bodyPr>
          <a:lstStyle/>
          <a:p>
            <a:r>
              <a:rPr lang="en-US" dirty="0"/>
              <a:t>Incremental Model Weaknesses </a:t>
            </a:r>
          </a:p>
        </p:txBody>
      </p:sp>
      <p:sp>
        <p:nvSpPr>
          <p:cNvPr id="5" name="Rectangle 4"/>
          <p:cNvSpPr/>
          <p:nvPr/>
        </p:nvSpPr>
        <p:spPr>
          <a:xfrm>
            <a:off x="685800" y="1524000"/>
            <a:ext cx="7772400"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en-US" dirty="0"/>
              <a:t>Requires </a:t>
            </a:r>
            <a:r>
              <a:rPr lang="en-US" altLang="en-US" dirty="0">
                <a:solidFill>
                  <a:srgbClr val="00B050"/>
                </a:solidFill>
              </a:rPr>
              <a:t>good planning and design</a:t>
            </a:r>
          </a:p>
          <a:p>
            <a:pPr marL="285750" indent="-285750">
              <a:lnSpc>
                <a:spcPct val="150000"/>
              </a:lnSpc>
              <a:buFont typeface="Arial" panose="020B0604020202020204" pitchFamily="34" charset="0"/>
              <a:buChar char="•"/>
            </a:pPr>
            <a:r>
              <a:rPr lang="en-US" altLang="en-US" dirty="0">
                <a:solidFill>
                  <a:srgbClr val="00B050"/>
                </a:solidFill>
              </a:rPr>
              <a:t>Requires early definition of a complete and fully functional system </a:t>
            </a:r>
            <a:r>
              <a:rPr lang="en-US" altLang="en-US" dirty="0"/>
              <a:t>to allow for the definition of increments</a:t>
            </a:r>
          </a:p>
          <a:p>
            <a:pPr marL="285750" indent="-285750">
              <a:lnSpc>
                <a:spcPct val="150000"/>
              </a:lnSpc>
              <a:buFont typeface="Arial" panose="020B0604020202020204" pitchFamily="34" charset="0"/>
              <a:buChar char="•"/>
            </a:pPr>
            <a:r>
              <a:rPr lang="en-US" altLang="en-US" dirty="0">
                <a:solidFill>
                  <a:srgbClr val="00B050"/>
                </a:solidFill>
              </a:rPr>
              <a:t>Well-defined module interfaces are required </a:t>
            </a:r>
            <a:r>
              <a:rPr lang="en-US" altLang="en-US" dirty="0"/>
              <a:t>(some will be developed long before others)</a:t>
            </a:r>
          </a:p>
          <a:p>
            <a:pPr marL="285750" indent="-285750">
              <a:lnSpc>
                <a:spcPct val="150000"/>
              </a:lnSpc>
              <a:buFont typeface="Arial" panose="020B0604020202020204" pitchFamily="34" charset="0"/>
              <a:buChar char="•"/>
            </a:pPr>
            <a:r>
              <a:rPr lang="en-US" altLang="en-US" dirty="0"/>
              <a:t>Total cost of the complete system is </a:t>
            </a:r>
            <a:r>
              <a:rPr lang="en-US" altLang="en-US" dirty="0">
                <a:solidFill>
                  <a:srgbClr val="00B050"/>
                </a:solidFill>
              </a:rPr>
              <a:t>not lower</a:t>
            </a:r>
          </a:p>
        </p:txBody>
      </p:sp>
    </p:spTree>
    <p:extLst>
      <p:ext uri="{BB962C8B-B14F-4D97-AF65-F5344CB8AC3E}">
        <p14:creationId xmlns:p14="http://schemas.microsoft.com/office/powerpoint/2010/main" val="151630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914400"/>
            <a:ext cx="3832075" cy="369332"/>
          </a:xfrm>
          <a:prstGeom prst="rect">
            <a:avLst/>
          </a:prstGeom>
        </p:spPr>
        <p:txBody>
          <a:bodyPr wrap="none">
            <a:spAutoFit/>
          </a:bodyPr>
          <a:lstStyle/>
          <a:p>
            <a:r>
              <a:rPr lang="en-US" dirty="0"/>
              <a:t>When to use the Incremental Model </a:t>
            </a:r>
          </a:p>
        </p:txBody>
      </p:sp>
      <p:sp>
        <p:nvSpPr>
          <p:cNvPr id="5" name="Rectangle 4"/>
          <p:cNvSpPr/>
          <p:nvPr/>
        </p:nvSpPr>
        <p:spPr>
          <a:xfrm>
            <a:off x="685800" y="1447800"/>
            <a:ext cx="8001000"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en-US" dirty="0"/>
              <a:t>Risk, funding, schedule, program complexity, or need for </a:t>
            </a:r>
            <a:r>
              <a:rPr lang="en-US" altLang="en-US" dirty="0">
                <a:solidFill>
                  <a:srgbClr val="00B050"/>
                </a:solidFill>
              </a:rPr>
              <a:t>early realization of benefits.</a:t>
            </a:r>
          </a:p>
          <a:p>
            <a:pPr marL="285750" indent="-285750">
              <a:lnSpc>
                <a:spcPct val="150000"/>
              </a:lnSpc>
              <a:buFont typeface="Arial" panose="020B0604020202020204" pitchFamily="34" charset="0"/>
              <a:buChar char="•"/>
            </a:pPr>
            <a:r>
              <a:rPr lang="en-US" altLang="en-US" dirty="0"/>
              <a:t>Most of the requirements are known up-front but are expected to </a:t>
            </a:r>
            <a:r>
              <a:rPr lang="en-US" altLang="en-US" dirty="0">
                <a:solidFill>
                  <a:srgbClr val="00B050"/>
                </a:solidFill>
              </a:rPr>
              <a:t>evolve over time</a:t>
            </a:r>
          </a:p>
          <a:p>
            <a:pPr marL="285750" indent="-285750">
              <a:lnSpc>
                <a:spcPct val="150000"/>
              </a:lnSpc>
              <a:buFont typeface="Arial" panose="020B0604020202020204" pitchFamily="34" charset="0"/>
              <a:buChar char="•"/>
            </a:pPr>
            <a:r>
              <a:rPr lang="en-US" altLang="en-US" dirty="0"/>
              <a:t>A need to </a:t>
            </a:r>
            <a:r>
              <a:rPr lang="en-US" altLang="en-US" dirty="0">
                <a:solidFill>
                  <a:srgbClr val="00B050"/>
                </a:solidFill>
              </a:rPr>
              <a:t>get basic functionality to the market early</a:t>
            </a:r>
          </a:p>
          <a:p>
            <a:pPr marL="285750" indent="-285750">
              <a:lnSpc>
                <a:spcPct val="150000"/>
              </a:lnSpc>
              <a:buFont typeface="Arial" panose="020B0604020202020204" pitchFamily="34" charset="0"/>
              <a:buChar char="•"/>
            </a:pPr>
            <a:r>
              <a:rPr lang="en-US" altLang="en-US" dirty="0"/>
              <a:t>On projects which have </a:t>
            </a:r>
            <a:r>
              <a:rPr lang="en-US" altLang="en-US" dirty="0">
                <a:solidFill>
                  <a:srgbClr val="00B050"/>
                </a:solidFill>
              </a:rPr>
              <a:t>lengthy development schedules</a:t>
            </a:r>
          </a:p>
          <a:p>
            <a:pPr marL="285750" indent="-285750">
              <a:lnSpc>
                <a:spcPct val="150000"/>
              </a:lnSpc>
              <a:buFont typeface="Arial" panose="020B0604020202020204" pitchFamily="34" charset="0"/>
              <a:buChar char="•"/>
            </a:pPr>
            <a:r>
              <a:rPr lang="en-US" altLang="en-US" dirty="0"/>
              <a:t>On a project with </a:t>
            </a:r>
            <a:r>
              <a:rPr lang="en-US" altLang="en-US" dirty="0">
                <a:solidFill>
                  <a:srgbClr val="00B050"/>
                </a:solidFill>
              </a:rPr>
              <a:t>new technology</a:t>
            </a:r>
          </a:p>
        </p:txBody>
      </p:sp>
    </p:spTree>
    <p:extLst>
      <p:ext uri="{BB962C8B-B14F-4D97-AF65-F5344CB8AC3E}">
        <p14:creationId xmlns:p14="http://schemas.microsoft.com/office/powerpoint/2010/main" val="2089827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218842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Spiral Model</a:t>
            </a:r>
          </a:p>
        </p:txBody>
      </p:sp>
      <p:sp>
        <p:nvSpPr>
          <p:cNvPr id="2" name="Rectangle 1"/>
          <p:cNvSpPr/>
          <p:nvPr/>
        </p:nvSpPr>
        <p:spPr>
          <a:xfrm>
            <a:off x="838200" y="1241677"/>
            <a:ext cx="7848600" cy="5770811"/>
          </a:xfrm>
          <a:prstGeom prst="rect">
            <a:avLst/>
          </a:prstGeom>
        </p:spPr>
        <p:txBody>
          <a:bodyPr wrap="square">
            <a:spAutoFit/>
          </a:bodyPr>
          <a:lstStyle/>
          <a:p>
            <a:pPr>
              <a:lnSpc>
                <a:spcPct val="150000"/>
              </a:lnSpc>
            </a:pPr>
            <a:r>
              <a:rPr lang="en-US" b="1" dirty="0" smtClean="0">
                <a:solidFill>
                  <a:srgbClr val="273239"/>
                </a:solidFill>
                <a:latin typeface="Times New Roman" panose="02020603050405020304" pitchFamily="18" charset="0"/>
                <a:cs typeface="Times New Roman" panose="02020603050405020304" pitchFamily="18" charset="0"/>
              </a:rPr>
              <a:t>Spiral model</a:t>
            </a:r>
            <a:r>
              <a:rPr lang="en-US" dirty="0" smtClean="0">
                <a:solidFill>
                  <a:srgbClr val="273239"/>
                </a:solidFill>
                <a:latin typeface="Times New Roman" panose="02020603050405020304" pitchFamily="18" charset="0"/>
                <a:cs typeface="Times New Roman" panose="02020603050405020304" pitchFamily="18" charset="0"/>
              </a:rPr>
              <a:t> is one of the most important Software Development Life Cycle models, which provides support for </a:t>
            </a:r>
            <a:r>
              <a:rPr lang="en-US" b="1" dirty="0" smtClean="0">
                <a:solidFill>
                  <a:srgbClr val="273239"/>
                </a:solidFill>
                <a:latin typeface="Times New Roman" panose="02020603050405020304" pitchFamily="18" charset="0"/>
                <a:cs typeface="Times New Roman" panose="02020603050405020304" pitchFamily="18" charset="0"/>
              </a:rPr>
              <a:t>Risk Handling</a:t>
            </a:r>
            <a:r>
              <a:rPr lang="en-US" dirty="0" smtClean="0">
                <a:solidFill>
                  <a:srgbClr val="273239"/>
                </a:solidFill>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The </a:t>
            </a:r>
            <a:r>
              <a:rPr lang="en-US" i="1" dirty="0" smtClean="0">
                <a:latin typeface="Times New Roman" panose="02020603050405020304" pitchFamily="18" charset="0"/>
                <a:cs typeface="Times New Roman" panose="02020603050405020304" pitchFamily="18" charset="0"/>
              </a:rPr>
              <a:t>spiral model, </a:t>
            </a:r>
            <a:r>
              <a:rPr lang="en-US" dirty="0" smtClean="0">
                <a:latin typeface="Times New Roman" panose="02020603050405020304" pitchFamily="18" charset="0"/>
                <a:cs typeface="Times New Roman" panose="02020603050405020304" pitchFamily="18" charset="0"/>
              </a:rPr>
              <a:t>originally proposed by Boehm [BOE88], is an evolutionary software process model that couples the iterative nature of prototyping with the controlled and systematic aspects of the linear sequential model.</a:t>
            </a:r>
          </a:p>
          <a:p>
            <a:pPr>
              <a:lnSpc>
                <a:spcPct val="150000"/>
              </a:lnSpc>
            </a:pPr>
            <a:r>
              <a:rPr lang="en-US" dirty="0" smtClean="0">
                <a:latin typeface="Times New Roman" panose="02020603050405020304" pitchFamily="18" charset="0"/>
                <a:cs typeface="Times New Roman" panose="02020603050405020304" pitchFamily="18" charset="0"/>
              </a:rPr>
              <a:t>The spiral model has four phases. A software project repeatedly passes through these phases in iterations called Spirals.</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Customer communication</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Planning</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Risk analysis</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Engineering</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Construction and release</a:t>
            </a:r>
          </a:p>
          <a:p>
            <a:pPr marL="342900"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Customer evaluation</a:t>
            </a:r>
          </a:p>
          <a:p>
            <a:endParaRPr lang="en-US" dirty="0"/>
          </a:p>
        </p:txBody>
      </p:sp>
    </p:spTree>
    <p:extLst>
      <p:ext uri="{BB962C8B-B14F-4D97-AF65-F5344CB8AC3E}">
        <p14:creationId xmlns:p14="http://schemas.microsoft.com/office/powerpoint/2010/main" val="2052366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523999"/>
            <a:ext cx="7467600" cy="3695307"/>
          </a:xfrm>
          <a:prstGeom prst="rect">
            <a:avLst/>
          </a:prstGeom>
        </p:spPr>
      </p:pic>
      <p:sp>
        <p:nvSpPr>
          <p:cNvPr id="5" name="TextBox 4"/>
          <p:cNvSpPr txBox="1"/>
          <p:nvPr/>
        </p:nvSpPr>
        <p:spPr>
          <a:xfrm>
            <a:off x="3581400" y="5943600"/>
            <a:ext cx="2250424" cy="369332"/>
          </a:xfrm>
          <a:prstGeom prst="rect">
            <a:avLst/>
          </a:prstGeom>
          <a:noFill/>
        </p:spPr>
        <p:txBody>
          <a:bodyPr wrap="none" rtlCol="0">
            <a:spAutoFit/>
          </a:bodyPr>
          <a:lstStyle/>
          <a:p>
            <a:r>
              <a:rPr lang="en-US" dirty="0" smtClean="0"/>
              <a:t>Figure : Spiral Model</a:t>
            </a:r>
            <a:endParaRPr lang="en-US" dirty="0"/>
          </a:p>
        </p:txBody>
      </p:sp>
    </p:spTree>
    <p:extLst>
      <p:ext uri="{BB962C8B-B14F-4D97-AF65-F5344CB8AC3E}">
        <p14:creationId xmlns:p14="http://schemas.microsoft.com/office/powerpoint/2010/main" val="3724002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89844"/>
            <a:ext cx="8534400"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communication</a:t>
            </a:r>
            <a:r>
              <a:rPr lang="en-US" dirty="0">
                <a:latin typeface="Times New Roman" panose="02020603050405020304" pitchFamily="18" charset="0"/>
                <a:cs typeface="Times New Roman" panose="02020603050405020304" pitchFamily="18" charset="0"/>
              </a:rPr>
              <a:t>—tasks required to establish effective </a:t>
            </a:r>
            <a:r>
              <a:rPr lang="en-US" dirty="0" smtClean="0">
                <a:latin typeface="Times New Roman" panose="02020603050405020304" pitchFamily="18" charset="0"/>
                <a:cs typeface="Times New Roman" panose="02020603050405020304" pitchFamily="18" charset="0"/>
              </a:rPr>
              <a:t>communication between </a:t>
            </a:r>
            <a:r>
              <a:rPr lang="en-US" dirty="0">
                <a:latin typeface="Times New Roman" panose="02020603050405020304" pitchFamily="18" charset="0"/>
                <a:cs typeface="Times New Roman" panose="02020603050405020304" pitchFamily="18" charset="0"/>
              </a:rPr>
              <a:t>developer and </a:t>
            </a:r>
            <a:r>
              <a:rPr lang="en-US" dirty="0" smtClean="0">
                <a:latin typeface="Times New Roman" panose="02020603050405020304" pitchFamily="18" charset="0"/>
                <a:cs typeface="Times New Roman" panose="02020603050405020304" pitchFamily="18" charset="0"/>
              </a:rPr>
              <a:t>customer.</a:t>
            </a: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Planning</a:t>
            </a:r>
            <a:r>
              <a:rPr lang="en-US" dirty="0" smtClean="0">
                <a:latin typeface="Times New Roman" panose="02020603050405020304" pitchFamily="18" charset="0"/>
                <a:cs typeface="Times New Roman" panose="02020603050405020304" pitchFamily="18" charset="0"/>
              </a:rPr>
              <a:t>—tasks </a:t>
            </a:r>
            <a:r>
              <a:rPr lang="en-US" dirty="0">
                <a:latin typeface="Times New Roman" panose="02020603050405020304" pitchFamily="18" charset="0"/>
                <a:cs typeface="Times New Roman" panose="02020603050405020304" pitchFamily="18" charset="0"/>
              </a:rPr>
              <a:t>required to define resources, timelines, and other </a:t>
            </a:r>
            <a:r>
              <a:rPr lang="en-US" dirty="0" smtClean="0">
                <a:latin typeface="Times New Roman" panose="02020603050405020304" pitchFamily="18" charset="0"/>
                <a:cs typeface="Times New Roman" panose="02020603050405020304" pitchFamily="18" charset="0"/>
              </a:rPr>
              <a:t>project related information.</a:t>
            </a: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Risk </a:t>
            </a: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—tasks required to assess both technical and </a:t>
            </a:r>
            <a:r>
              <a:rPr lang="en-US" dirty="0" smtClean="0">
                <a:latin typeface="Times New Roman" panose="02020603050405020304" pitchFamily="18" charset="0"/>
                <a:cs typeface="Times New Roman" panose="02020603050405020304" pitchFamily="18" charset="0"/>
              </a:rPr>
              <a:t>management risks.</a:t>
            </a: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Engineering</a:t>
            </a:r>
            <a:r>
              <a:rPr lang="en-US" dirty="0" smtClean="0">
                <a:latin typeface="Times New Roman" panose="02020603050405020304" pitchFamily="18" charset="0"/>
                <a:cs typeface="Times New Roman" panose="02020603050405020304" pitchFamily="18" charset="0"/>
              </a:rPr>
              <a:t>—tasks </a:t>
            </a:r>
            <a:r>
              <a:rPr lang="en-US" dirty="0">
                <a:latin typeface="Times New Roman" panose="02020603050405020304" pitchFamily="18" charset="0"/>
                <a:cs typeface="Times New Roman" panose="02020603050405020304" pitchFamily="18" charset="0"/>
              </a:rPr>
              <a:t>required to build one or more </a:t>
            </a:r>
            <a:r>
              <a:rPr lang="en-US" dirty="0" smtClean="0">
                <a:latin typeface="Times New Roman" panose="02020603050405020304" pitchFamily="18" charset="0"/>
                <a:cs typeface="Times New Roman" panose="02020603050405020304" pitchFamily="18" charset="0"/>
              </a:rPr>
              <a:t>representations (Prototype)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the application.</a:t>
            </a: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Construction </a:t>
            </a:r>
            <a:r>
              <a:rPr lang="en-US" b="1" dirty="0">
                <a:latin typeface="Times New Roman" panose="02020603050405020304" pitchFamily="18" charset="0"/>
                <a:cs typeface="Times New Roman" panose="02020603050405020304" pitchFamily="18" charset="0"/>
              </a:rPr>
              <a:t>and release</a:t>
            </a:r>
            <a:r>
              <a:rPr lang="en-US" dirty="0">
                <a:latin typeface="Times New Roman" panose="02020603050405020304" pitchFamily="18" charset="0"/>
                <a:cs typeface="Times New Roman" panose="02020603050405020304" pitchFamily="18" charset="0"/>
              </a:rPr>
              <a:t>—tasks required to construct, test, install, </a:t>
            </a:r>
            <a:r>
              <a:rPr lang="en-US" dirty="0" smtClean="0">
                <a:latin typeface="Times New Roman" panose="02020603050405020304" pitchFamily="18" charset="0"/>
                <a:cs typeface="Times New Roman" panose="02020603050405020304" pitchFamily="18" charset="0"/>
              </a:rPr>
              <a:t>and provide </a:t>
            </a:r>
            <a:r>
              <a:rPr lang="en-US" dirty="0">
                <a:latin typeface="Times New Roman" panose="02020603050405020304" pitchFamily="18" charset="0"/>
                <a:cs typeface="Times New Roman" panose="02020603050405020304" pitchFamily="18" charset="0"/>
              </a:rPr>
              <a:t>user support (e.g., documentation and training</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evaluation</a:t>
            </a:r>
            <a:r>
              <a:rPr lang="en-US" dirty="0">
                <a:latin typeface="Times New Roman" panose="02020603050405020304" pitchFamily="18" charset="0"/>
                <a:cs typeface="Times New Roman" panose="02020603050405020304" pitchFamily="18" charset="0"/>
              </a:rPr>
              <a:t>—tasks required to obtain customer feedback </a:t>
            </a:r>
            <a:r>
              <a:rPr lang="en-US" dirty="0" smtClean="0">
                <a:latin typeface="Times New Roman" panose="02020603050405020304" pitchFamily="18" charset="0"/>
                <a:cs typeface="Times New Roman" panose="02020603050405020304" pitchFamily="18" charset="0"/>
              </a:rPr>
              <a:t>based on </a:t>
            </a:r>
            <a:r>
              <a:rPr lang="en-US" dirty="0">
                <a:latin typeface="Times New Roman" panose="02020603050405020304" pitchFamily="18" charset="0"/>
                <a:cs typeface="Times New Roman" panose="02020603050405020304" pitchFamily="18" charset="0"/>
              </a:rPr>
              <a:t>evaluation of the software representations created during the </a:t>
            </a:r>
            <a:r>
              <a:rPr lang="en-US" dirty="0" smtClean="0">
                <a:latin typeface="Times New Roman" panose="02020603050405020304" pitchFamily="18" charset="0"/>
                <a:cs typeface="Times New Roman" panose="02020603050405020304" pitchFamily="18" charset="0"/>
              </a:rPr>
              <a:t>engineering stage </a:t>
            </a:r>
            <a:r>
              <a:rPr lang="en-US" dirty="0">
                <a:latin typeface="Times New Roman" panose="02020603050405020304" pitchFamily="18" charset="0"/>
                <a:cs typeface="Times New Roman" panose="02020603050405020304" pitchFamily="18" charset="0"/>
              </a:rPr>
              <a:t>and implemented during the installation stage.</a:t>
            </a:r>
          </a:p>
        </p:txBody>
      </p:sp>
    </p:spTree>
    <p:extLst>
      <p:ext uri="{BB962C8B-B14F-4D97-AF65-F5344CB8AC3E}">
        <p14:creationId xmlns:p14="http://schemas.microsoft.com/office/powerpoint/2010/main" val="206806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990600"/>
            <a:ext cx="7772400" cy="5493812"/>
          </a:xfrm>
          <a:prstGeom prst="rect">
            <a:avLst/>
          </a:prstGeom>
        </p:spPr>
        <p:txBody>
          <a:bodyPr wrap="square">
            <a:spAutoFit/>
          </a:bodyPr>
          <a:lstStyle/>
          <a:p>
            <a:pPr algn="just">
              <a:lnSpc>
                <a:spcPct val="150000"/>
              </a:lnSpc>
            </a:pPr>
            <a:r>
              <a:rPr lang="en-US" dirty="0"/>
              <a:t/>
            </a:r>
            <a:br>
              <a:rPr lang="en-US" dirty="0"/>
            </a:br>
            <a:r>
              <a:rPr lang="en-US" dirty="0"/>
              <a:t>Below are some advantages of the Spiral Model. </a:t>
            </a:r>
          </a:p>
          <a:p>
            <a:pPr marL="285750" indent="-285750" algn="just">
              <a:lnSpc>
                <a:spcPct val="150000"/>
              </a:lnSpc>
              <a:buFont typeface="Arial" panose="020B0604020202020204" pitchFamily="34" charset="0"/>
              <a:buChar char="•"/>
            </a:pPr>
            <a:r>
              <a:rPr lang="en-US" b="1" dirty="0"/>
              <a:t>Risk Handling:</a:t>
            </a:r>
            <a:r>
              <a:rPr lang="en-US" dirty="0"/>
              <a:t> The projects with many unknown risks that occur as the development proceeds, in that case, Spiral Model is the best development model to follow due to the risk analysis and risk handling at every </a:t>
            </a:r>
            <a:r>
              <a:rPr lang="en-US" dirty="0" smtClean="0"/>
              <a:t>phase.</a:t>
            </a:r>
          </a:p>
          <a:p>
            <a:pPr marL="285750" indent="-285750" algn="just">
              <a:lnSpc>
                <a:spcPct val="150000"/>
              </a:lnSpc>
              <a:buFont typeface="Arial" panose="020B0604020202020204" pitchFamily="34" charset="0"/>
              <a:buChar char="•"/>
            </a:pPr>
            <a:r>
              <a:rPr lang="en-US" b="1" dirty="0" smtClean="0"/>
              <a:t>Good </a:t>
            </a:r>
            <a:r>
              <a:rPr lang="en-US" b="1" dirty="0"/>
              <a:t>for large projects:</a:t>
            </a:r>
            <a:r>
              <a:rPr lang="en-US" dirty="0"/>
              <a:t> It is recommended to use the Spiral Model in large and complex </a:t>
            </a:r>
            <a:r>
              <a:rPr lang="en-US" dirty="0" smtClean="0"/>
              <a:t>projects.</a:t>
            </a:r>
          </a:p>
          <a:p>
            <a:pPr marL="285750" indent="-285750" algn="just">
              <a:lnSpc>
                <a:spcPct val="150000"/>
              </a:lnSpc>
              <a:buFont typeface="Arial" panose="020B0604020202020204" pitchFamily="34" charset="0"/>
              <a:buChar char="•"/>
            </a:pPr>
            <a:r>
              <a:rPr lang="en-US" b="1" dirty="0" smtClean="0"/>
              <a:t>Flexibility </a:t>
            </a:r>
            <a:r>
              <a:rPr lang="en-US" b="1" dirty="0"/>
              <a:t>in Requirements:</a:t>
            </a:r>
            <a:r>
              <a:rPr lang="en-US" dirty="0"/>
              <a:t> Change requests in the Requirements at later phase can be incorporated accurately by using this </a:t>
            </a:r>
            <a:r>
              <a:rPr lang="en-US" dirty="0" smtClean="0"/>
              <a:t>model.</a:t>
            </a:r>
          </a:p>
          <a:p>
            <a:pPr marL="285750" indent="-285750" algn="just">
              <a:lnSpc>
                <a:spcPct val="150000"/>
              </a:lnSpc>
              <a:buFont typeface="Arial" panose="020B0604020202020204" pitchFamily="34" charset="0"/>
              <a:buChar char="•"/>
            </a:pPr>
            <a:r>
              <a:rPr lang="en-US" b="1" dirty="0" smtClean="0"/>
              <a:t>Customer </a:t>
            </a:r>
            <a:r>
              <a:rPr lang="en-US" b="1" dirty="0"/>
              <a:t>Satisfaction:</a:t>
            </a:r>
            <a:r>
              <a:rPr lang="en-US" dirty="0"/>
              <a:t> Customer can see the development of the product at the early phase of the software development and thus, they habituated with the system by using it before completion of the total product.</a:t>
            </a:r>
          </a:p>
        </p:txBody>
      </p:sp>
      <p:sp>
        <p:nvSpPr>
          <p:cNvPr id="6" name="Rectangle 5"/>
          <p:cNvSpPr/>
          <p:nvPr/>
        </p:nvSpPr>
        <p:spPr>
          <a:xfrm>
            <a:off x="76200" y="1018903"/>
            <a:ext cx="3252044" cy="369332"/>
          </a:xfrm>
          <a:prstGeom prst="rect">
            <a:avLst/>
          </a:prstGeom>
        </p:spPr>
        <p:txBody>
          <a:bodyPr wrap="none">
            <a:spAutoFit/>
          </a:bodyPr>
          <a:lstStyle/>
          <a:p>
            <a:r>
              <a:rPr lang="en-US" b="1" dirty="0"/>
              <a:t>Advantages of Spiral Model</a:t>
            </a:r>
            <a:r>
              <a:rPr lang="en-US" dirty="0"/>
              <a:t>: </a:t>
            </a:r>
          </a:p>
        </p:txBody>
      </p:sp>
    </p:spTree>
    <p:extLst>
      <p:ext uri="{BB962C8B-B14F-4D97-AF65-F5344CB8AC3E}">
        <p14:creationId xmlns:p14="http://schemas.microsoft.com/office/powerpoint/2010/main" val="1805207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28343"/>
            <a:ext cx="7924800" cy="4662815"/>
          </a:xfrm>
          <a:prstGeom prst="rect">
            <a:avLst/>
          </a:prstGeom>
        </p:spPr>
        <p:txBody>
          <a:bodyPr wrap="square">
            <a:spAutoFit/>
          </a:bodyPr>
          <a:lstStyle/>
          <a:p>
            <a:pPr>
              <a:lnSpc>
                <a:spcPct val="150000"/>
              </a:lnSpc>
            </a:pPr>
            <a:r>
              <a:rPr lang="en-US" b="1" dirty="0"/>
              <a:t>Disadvantages of Spiral Model</a:t>
            </a:r>
            <a:r>
              <a:rPr lang="en-US" dirty="0"/>
              <a:t>: </a:t>
            </a:r>
            <a:br>
              <a:rPr lang="en-US" dirty="0"/>
            </a:br>
            <a:r>
              <a:rPr lang="en-US" dirty="0"/>
              <a:t>Below are some main disadvantages of the spiral model. </a:t>
            </a:r>
          </a:p>
          <a:p>
            <a:pPr marL="285750" indent="-285750">
              <a:lnSpc>
                <a:spcPct val="150000"/>
              </a:lnSpc>
              <a:buFont typeface="Arial" panose="020B0604020202020204" pitchFamily="34" charset="0"/>
              <a:buChar char="•"/>
            </a:pPr>
            <a:r>
              <a:rPr lang="en-US" b="1" dirty="0"/>
              <a:t>Complex:</a:t>
            </a:r>
            <a:r>
              <a:rPr lang="en-US" dirty="0"/>
              <a:t> The Spiral Model is much more complex than other SDLC </a:t>
            </a:r>
            <a:r>
              <a:rPr lang="en-US" dirty="0" smtClean="0"/>
              <a:t>models.</a:t>
            </a:r>
          </a:p>
          <a:p>
            <a:pPr marL="285750" indent="-285750">
              <a:lnSpc>
                <a:spcPct val="150000"/>
              </a:lnSpc>
              <a:buFont typeface="Arial" panose="020B0604020202020204" pitchFamily="34" charset="0"/>
              <a:buChar char="•"/>
            </a:pPr>
            <a:r>
              <a:rPr lang="en-US" b="1" dirty="0" smtClean="0"/>
              <a:t>Expensive</a:t>
            </a:r>
            <a:r>
              <a:rPr lang="en-US" b="1" dirty="0"/>
              <a:t>:</a:t>
            </a:r>
            <a:r>
              <a:rPr lang="en-US" dirty="0"/>
              <a:t> Spiral Model is not suitable for small projects as it is </a:t>
            </a:r>
            <a:r>
              <a:rPr lang="en-US" dirty="0" smtClean="0"/>
              <a:t>expensive.</a:t>
            </a:r>
          </a:p>
          <a:p>
            <a:pPr marL="285750" indent="-285750">
              <a:lnSpc>
                <a:spcPct val="150000"/>
              </a:lnSpc>
              <a:buFont typeface="Arial" panose="020B0604020202020204" pitchFamily="34" charset="0"/>
              <a:buChar char="•"/>
            </a:pPr>
            <a:r>
              <a:rPr lang="en-US" b="1" dirty="0" smtClean="0"/>
              <a:t>Too </a:t>
            </a:r>
            <a:r>
              <a:rPr lang="en-US" b="1" dirty="0"/>
              <a:t>much dependability on Risk Analysis:</a:t>
            </a:r>
            <a:r>
              <a:rPr lang="en-US" dirty="0"/>
              <a:t> The successful completion of the project is very much dependent on Risk Analysis. Without very highly experienced experts, it is going to be a failure to develop a project using this </a:t>
            </a:r>
            <a:r>
              <a:rPr lang="en-US" dirty="0" smtClean="0"/>
              <a:t>model.</a:t>
            </a:r>
          </a:p>
          <a:p>
            <a:pPr marL="285750" indent="-285750">
              <a:lnSpc>
                <a:spcPct val="150000"/>
              </a:lnSpc>
              <a:buFont typeface="Arial" panose="020B0604020202020204" pitchFamily="34" charset="0"/>
              <a:buChar char="•"/>
            </a:pPr>
            <a:r>
              <a:rPr lang="en-US" b="1" dirty="0" smtClean="0"/>
              <a:t>Difficulty </a:t>
            </a:r>
            <a:r>
              <a:rPr lang="en-US" b="1" dirty="0"/>
              <a:t>in time management:</a:t>
            </a:r>
            <a:r>
              <a:rPr lang="en-US" dirty="0"/>
              <a:t> As the number of phases is unknown at the start of the project, so time estimation is very difficult.</a:t>
            </a:r>
          </a:p>
        </p:txBody>
      </p:sp>
    </p:spTree>
    <p:extLst>
      <p:ext uri="{BB962C8B-B14F-4D97-AF65-F5344CB8AC3E}">
        <p14:creationId xmlns:p14="http://schemas.microsoft.com/office/powerpoint/2010/main" val="1056448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6324600"/>
          </a:xfrm>
        </p:spPr>
        <p:txBody>
          <a:bodyPr>
            <a:normAutofit fontScale="85000" lnSpcReduction="10000"/>
          </a:bodyPr>
          <a:lstStyle/>
          <a:p>
            <a:pPr marL="0" indent="0">
              <a:lnSpc>
                <a:spcPct val="170000"/>
              </a:lnSpc>
              <a:buNone/>
            </a:pPr>
            <a:r>
              <a:rPr lang="en-US" sz="4500" b="1" dirty="0" smtClean="0">
                <a:latin typeface="Times New Roman" panose="02020603050405020304" pitchFamily="18" charset="0"/>
                <a:cs typeface="Times New Roman" panose="02020603050405020304" pitchFamily="18" charset="0"/>
              </a:rPr>
              <a:t>Evolutionary Process Models</a:t>
            </a:r>
          </a:p>
          <a:p>
            <a:pPr algn="just">
              <a:lnSpc>
                <a:spcPct val="170000"/>
              </a:lnSpc>
            </a:pPr>
            <a:r>
              <a:rPr lang="en-US" b="1" dirty="0" smtClean="0">
                <a:latin typeface="Times New Roman" panose="02020603050405020304" pitchFamily="18" charset="0"/>
                <a:cs typeface="Times New Roman" panose="02020603050405020304" pitchFamily="18" charset="0"/>
              </a:rPr>
              <a:t>Evolutionary </a:t>
            </a:r>
            <a:r>
              <a:rPr lang="en-US" b="1" dirty="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is a combination of Iterative and Incremental model of software development life cycle</a:t>
            </a:r>
            <a:r>
              <a:rPr lang="en-US" dirty="0" smtClean="0">
                <a:latin typeface="Times New Roman" panose="02020603050405020304" pitchFamily="18" charset="0"/>
                <a:cs typeface="Times New Roman" panose="02020603050405020304" pitchFamily="18" charset="0"/>
              </a:rPr>
              <a:t>.</a:t>
            </a:r>
          </a:p>
          <a:p>
            <a:pPr algn="just">
              <a:lnSpc>
                <a:spcPct val="170000"/>
              </a:lnSpc>
            </a:pPr>
            <a:r>
              <a:rPr lang="en-US" dirty="0">
                <a:latin typeface="Times New Roman" panose="02020603050405020304" pitchFamily="18" charset="0"/>
                <a:cs typeface="Times New Roman" panose="02020603050405020304" pitchFamily="18" charset="0"/>
              </a:rPr>
              <a:t>Incremental model first implement a few basic features and deliver to the customer. Then build the next part and deliver it again and repeat this step until the desired system is fully realized . No long term plans are made.</a:t>
            </a:r>
          </a:p>
          <a:p>
            <a:pPr algn="just">
              <a:lnSpc>
                <a:spcPct val="170000"/>
              </a:lnSpc>
            </a:pPr>
            <a:r>
              <a:rPr lang="en-US" dirty="0">
                <a:latin typeface="Times New Roman" panose="02020603050405020304" pitchFamily="18" charset="0"/>
                <a:cs typeface="Times New Roman" panose="02020603050405020304" pitchFamily="18" charset="0"/>
              </a:rPr>
              <a:t>Iterative model main advantage is its feedback process in every phase</a:t>
            </a:r>
          </a:p>
          <a:p>
            <a:pPr algn="just">
              <a:lnSpc>
                <a:spcPct val="170000"/>
              </a:lnSpc>
            </a:pPr>
            <a:r>
              <a:rPr lang="en-US" dirty="0" smtClean="0">
                <a:latin typeface="Times New Roman" panose="02020603050405020304" pitchFamily="18" charset="0"/>
                <a:cs typeface="Times New Roman" panose="02020603050405020304" pitchFamily="18" charset="0"/>
              </a:rPr>
              <a:t>Developers </a:t>
            </a:r>
            <a:r>
              <a:rPr lang="en-US" dirty="0">
                <a:latin typeface="Times New Roman" panose="02020603050405020304" pitchFamily="18" charset="0"/>
                <a:cs typeface="Times New Roman" panose="02020603050405020304" pitchFamily="18" charset="0"/>
              </a:rPr>
              <a:t>build a prototype during the requirements phase</a:t>
            </a:r>
          </a:p>
          <a:p>
            <a:pPr algn="just">
              <a:lnSpc>
                <a:spcPct val="170000"/>
              </a:lnSpc>
            </a:pPr>
            <a:r>
              <a:rPr lang="en-US" dirty="0">
                <a:latin typeface="Times New Roman" panose="02020603050405020304" pitchFamily="18" charset="0"/>
                <a:cs typeface="Times New Roman" panose="02020603050405020304" pitchFamily="18" charset="0"/>
              </a:rPr>
              <a:t>Prototype is evaluated by end users</a:t>
            </a:r>
          </a:p>
          <a:p>
            <a:pPr algn="just">
              <a:lnSpc>
                <a:spcPct val="170000"/>
              </a:lnSpc>
            </a:pPr>
            <a:r>
              <a:rPr lang="en-US" dirty="0">
                <a:latin typeface="Times New Roman" panose="02020603050405020304" pitchFamily="18" charset="0"/>
                <a:cs typeface="Times New Roman" panose="02020603050405020304" pitchFamily="18" charset="0"/>
              </a:rPr>
              <a:t>Users give corrective feedback </a:t>
            </a:r>
          </a:p>
          <a:p>
            <a:pPr algn="just">
              <a:lnSpc>
                <a:spcPct val="170000"/>
              </a:lnSpc>
            </a:pPr>
            <a:r>
              <a:rPr lang="en-US" dirty="0">
                <a:latin typeface="Times New Roman" panose="02020603050405020304" pitchFamily="18" charset="0"/>
                <a:cs typeface="Times New Roman" panose="02020603050405020304" pitchFamily="18" charset="0"/>
              </a:rPr>
              <a:t>Developers further refine the prototype</a:t>
            </a:r>
          </a:p>
          <a:p>
            <a:pPr algn="just">
              <a:lnSpc>
                <a:spcPct val="170000"/>
              </a:lnSpc>
            </a:pPr>
            <a:r>
              <a:rPr lang="en-US" dirty="0">
                <a:latin typeface="Times New Roman" panose="02020603050405020304" pitchFamily="18" charset="0"/>
                <a:cs typeface="Times New Roman" panose="02020603050405020304" pitchFamily="18" charset="0"/>
              </a:rPr>
              <a:t>When the user is satisfied, the prototype code is brought up to the standards needed for a final product.</a:t>
            </a:r>
          </a:p>
          <a:p>
            <a:pPr algn="just">
              <a:lnSpc>
                <a:spcPct val="170000"/>
              </a:lnSpc>
            </a:pPr>
            <a:r>
              <a:rPr lang="en-US" dirty="0" smtClean="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rPr>
              <a:t>known as "design a </a:t>
            </a:r>
            <a:r>
              <a:rPr lang="en-US" dirty="0" smtClean="0">
                <a:latin typeface="Times New Roman" panose="02020603050405020304" pitchFamily="18" charset="0"/>
                <a:cs typeface="Times New Roman" panose="02020603050405020304" pitchFamily="18" charset="0"/>
              </a:rPr>
              <a:t>little, build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little, test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little, deploy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little </a:t>
            </a:r>
            <a:r>
              <a:rPr lang="en-US" dirty="0">
                <a:latin typeface="Times New Roman" panose="02020603050405020304" pitchFamily="18" charset="0"/>
                <a:cs typeface="Times New Roman" panose="02020603050405020304" pitchFamily="18" charset="0"/>
              </a:rPr>
              <a:t>model".</a:t>
            </a:r>
            <a:endParaRPr lang="en-US" dirty="0" smtClean="0">
              <a:latin typeface="Times New Roman" panose="02020603050405020304" pitchFamily="18" charset="0"/>
              <a:cs typeface="Times New Roman" panose="02020603050405020304" pitchFamily="18" charset="0"/>
            </a:endParaRPr>
          </a:p>
          <a:p>
            <a:endParaRPr lang="en-US" sz="2400" dirty="0"/>
          </a:p>
          <a:p>
            <a:pPr marL="12700" marR="99695" indent="0">
              <a:lnSpc>
                <a:spcPct val="170000"/>
              </a:lnSpc>
              <a:spcBef>
                <a:spcPts val="10"/>
              </a:spcBef>
              <a:buNone/>
            </a:pPr>
            <a:r>
              <a:rPr lang="en-US" sz="2400" dirty="0"/>
              <a:t>  </a:t>
            </a:r>
            <a:endParaRPr lang="en-US" dirty="0"/>
          </a:p>
        </p:txBody>
      </p:sp>
    </p:spTree>
    <p:extLst>
      <p:ext uri="{BB962C8B-B14F-4D97-AF65-F5344CB8AC3E}">
        <p14:creationId xmlns:p14="http://schemas.microsoft.com/office/powerpoint/2010/main" val="3511081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90600"/>
            <a:ext cx="4481755" cy="5009742"/>
          </a:xfrm>
          <a:prstGeom prst="rect">
            <a:avLst/>
          </a:prstGeom>
        </p:spPr>
      </p:pic>
    </p:spTree>
    <p:extLst>
      <p:ext uri="{BB962C8B-B14F-4D97-AF65-F5344CB8AC3E}">
        <p14:creationId xmlns:p14="http://schemas.microsoft.com/office/powerpoint/2010/main" val="267540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990600"/>
            <a:ext cx="6248400" cy="2451438"/>
          </a:xfrm>
          <a:prstGeom prst="rect">
            <a:avLst/>
          </a:prstGeom>
        </p:spPr>
      </p:pic>
      <p:sp>
        <p:nvSpPr>
          <p:cNvPr id="5" name="Rectangle 4"/>
          <p:cNvSpPr/>
          <p:nvPr/>
        </p:nvSpPr>
        <p:spPr>
          <a:xfrm>
            <a:off x="304800" y="3733800"/>
            <a:ext cx="8610600" cy="2862322"/>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a:solidFill>
                  <a:srgbClr val="8B4513"/>
                </a:solidFill>
                <a:latin typeface="Times New Roman" panose="02020603050405020304" pitchFamily="18" charset="0"/>
                <a:cs typeface="Times New Roman" panose="02020603050405020304" pitchFamily="18" charset="0"/>
              </a:rPr>
              <a:t>evolutionary development model</a:t>
            </a:r>
            <a:r>
              <a:rPr lang="en-US" sz="2000" dirty="0">
                <a:latin typeface="Times New Roman" panose="02020603050405020304" pitchFamily="18" charset="0"/>
                <a:cs typeface="Times New Roman" panose="02020603050405020304" pitchFamily="18" charset="0"/>
              </a:rPr>
              <a:t> or </a:t>
            </a:r>
            <a:r>
              <a:rPr lang="en-US" sz="2000" dirty="0">
                <a:solidFill>
                  <a:srgbClr val="8B4513"/>
                </a:solidFill>
                <a:latin typeface="Times New Roman" panose="02020603050405020304" pitchFamily="18" charset="0"/>
                <a:cs typeface="Times New Roman" panose="02020603050405020304" pitchFamily="18" charset="0"/>
              </a:rPr>
              <a:t>evolutionary </a:t>
            </a:r>
            <a:r>
              <a:rPr lang="en-US" sz="2000" i="1" dirty="0">
                <a:solidFill>
                  <a:srgbClr val="8B4513"/>
                </a:solidFill>
                <a:latin typeface="Times New Roman" panose="02020603050405020304" pitchFamily="18" charset="0"/>
                <a:cs typeface="Times New Roman" panose="02020603050405020304" pitchFamily="18" charset="0"/>
              </a:rPr>
              <a:t>life cycle model</a:t>
            </a:r>
            <a:r>
              <a:rPr lang="en-US" sz="2000" dirty="0">
                <a:latin typeface="Times New Roman" panose="02020603050405020304" pitchFamily="18" charset="0"/>
                <a:cs typeface="Times New Roman" panose="02020603050405020304" pitchFamily="18" charset="0"/>
              </a:rPr>
              <a:t>, each of the version (V1, V2, V3, V4) as shown in the diagram will be released with new functionality or functionalities and added to the previous version(s).</a:t>
            </a:r>
          </a:p>
          <a:p>
            <a:pPr algn="just"/>
            <a:r>
              <a:rPr lang="en-US"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Version V2 will have more functional capability or capabilities as compared to its previous version V1 but will exhibit less capability in terms of functionality from V3. With the incremental pattern of new version release, the software product is built over the period of time to exhibit the functionality of fully developed system.</a:t>
            </a:r>
          </a:p>
        </p:txBody>
      </p:sp>
    </p:spTree>
    <p:extLst>
      <p:ext uri="{BB962C8B-B14F-4D97-AF65-F5344CB8AC3E}">
        <p14:creationId xmlns:p14="http://schemas.microsoft.com/office/powerpoint/2010/main" val="2257918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90600"/>
            <a:ext cx="8153400"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various phases of this model are:</a:t>
            </a:r>
          </a:p>
          <a:p>
            <a:pPr algn="just">
              <a:lnSpc>
                <a:spcPct val="150000"/>
              </a:lnSpc>
            </a:pPr>
            <a:r>
              <a:rPr lang="en-US" sz="2000" b="1" dirty="0">
                <a:latin typeface="Times New Roman" panose="02020603050405020304" pitchFamily="18" charset="0"/>
                <a:cs typeface="Times New Roman" panose="02020603050405020304" pitchFamily="18" charset="0"/>
              </a:rPr>
              <a:t>1. Requirement Definition:</a:t>
            </a:r>
            <a:r>
              <a:rPr lang="en-US" sz="2000" dirty="0">
                <a:latin typeface="Times New Roman" panose="02020603050405020304" pitchFamily="18" charset="0"/>
                <a:cs typeface="Times New Roman" panose="02020603050405020304" pitchFamily="18" charset="0"/>
              </a:rPr>
              <a:t> is a step of thorough analysis used to create an initial requirements and specifications for the software.</a:t>
            </a:r>
          </a:p>
          <a:p>
            <a:pPr algn="just">
              <a:lnSpc>
                <a:spcPct val="150000"/>
              </a:lnSpc>
            </a:pPr>
            <a:r>
              <a:rPr lang="en-US" sz="2000" b="1" dirty="0">
                <a:latin typeface="Times New Roman" panose="02020603050405020304" pitchFamily="18" charset="0"/>
                <a:cs typeface="Times New Roman" panose="02020603050405020304" pitchFamily="18" charset="0"/>
              </a:rPr>
              <a:t>2. Model Construction:</a:t>
            </a:r>
            <a:r>
              <a:rPr lang="en-US" sz="2000" dirty="0">
                <a:latin typeface="Times New Roman" panose="02020603050405020304" pitchFamily="18" charset="0"/>
                <a:cs typeface="Times New Roman" panose="02020603050405020304" pitchFamily="18" charset="0"/>
              </a:rPr>
              <a:t> is done having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phases design, coding and testing.</a:t>
            </a:r>
          </a:p>
          <a:p>
            <a:pPr algn="just">
              <a:lnSpc>
                <a:spcPct val="150000"/>
              </a:lnSpc>
            </a:pPr>
            <a:r>
              <a:rPr lang="en-US" sz="2000" b="1" dirty="0">
                <a:latin typeface="Times New Roman" panose="02020603050405020304" pitchFamily="18" charset="0"/>
                <a:cs typeface="Times New Roman" panose="02020603050405020304" pitchFamily="18" charset="0"/>
              </a:rPr>
              <a:t>3. User Evaluation:</a:t>
            </a:r>
            <a:r>
              <a:rPr lang="en-US" sz="2000" dirty="0">
                <a:latin typeface="Times New Roman" panose="02020603050405020304" pitchFamily="18" charset="0"/>
                <a:cs typeface="Times New Roman" panose="02020603050405020304" pitchFamily="18" charset="0"/>
              </a:rPr>
              <a:t> is to check for its satisfaction and completion of work.</a:t>
            </a:r>
          </a:p>
          <a:p>
            <a:pPr algn="just">
              <a:lnSpc>
                <a:spcPct val="150000"/>
              </a:lnSpc>
            </a:pPr>
            <a:r>
              <a:rPr lang="en-US" sz="2000" b="1" dirty="0">
                <a:latin typeface="Times New Roman" panose="02020603050405020304" pitchFamily="18" charset="0"/>
                <a:cs typeface="Times New Roman" panose="02020603050405020304" pitchFamily="18" charset="0"/>
              </a:rPr>
              <a:t>4. Iteration</a:t>
            </a:r>
            <a:r>
              <a:rPr lang="en-US" sz="2000" dirty="0">
                <a:latin typeface="Times New Roman" panose="02020603050405020304" pitchFamily="18" charset="0"/>
                <a:cs typeface="Times New Roman" panose="02020603050405020304" pitchFamily="18" charset="0"/>
              </a:rPr>
              <a:t>: is refining the model. If needed then any feedback can be given by the user that is implemented.</a:t>
            </a:r>
          </a:p>
          <a:p>
            <a:pPr algn="just">
              <a:lnSpc>
                <a:spcPct val="150000"/>
              </a:lnSpc>
            </a:pPr>
            <a:r>
              <a:rPr lang="en-US" sz="2000" dirty="0">
                <a:latin typeface="Times New Roman" panose="02020603050405020304" pitchFamily="18" charset="0"/>
                <a:cs typeface="Times New Roman" panose="02020603050405020304" pitchFamily="18" charset="0"/>
              </a:rPr>
              <a:t>At last the end product is the   working system.</a:t>
            </a:r>
          </a:p>
        </p:txBody>
      </p:sp>
    </p:spTree>
    <p:extLst>
      <p:ext uri="{BB962C8B-B14F-4D97-AF65-F5344CB8AC3E}">
        <p14:creationId xmlns:p14="http://schemas.microsoft.com/office/powerpoint/2010/main" val="1538957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4609" y="-6853282"/>
            <a:ext cx="8927444" cy="1414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Application of Evolutionary Model:</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is used in large projects where you can easily find modules for incremental </a:t>
            </a:r>
          </a:p>
          <a:p>
            <a:pPr marR="0" lvl="0" algn="just" defTabSz="914400" rtl="0" eaLnBrk="0" fontAlgn="base" latinLnBrk="0" hangingPunct="0">
              <a:lnSpc>
                <a:spcPct val="15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implementation.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Evolutionary model is commonly used when the customer wants to start using the </a:t>
            </a:r>
          </a:p>
          <a:p>
            <a:pPr marR="0" lvl="0" algn="just" defTabSz="914400" rtl="0" eaLnBrk="0" fontAlgn="base" latinLnBrk="0" hangingPunct="0">
              <a:lnSpc>
                <a:spcPct val="15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core features instead of waiting for the full software.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Evolutionary model is also used in object oriented software development </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because the system can be easily portioned into units in terms of objects.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Necessary conditions for implementing this model:-</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Customer needs are clear and been explained in deep to the developer team.</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There might be small changes required in separate parts but not a major change.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it requires time, so there must be some time left for the market constraints.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Risk is high and continuous targets to achieve and report to customer repeatedly.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is used when working on a technology is new and requires time to learn.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hlinkClick r:id="rId2"/>
              </a:rPr>
              <a:t>  </a:t>
            </a: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33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927" y="-4800600"/>
            <a:ext cx="9259266" cy="911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Advantages: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evolutionary model, a user gets a chance to experiment partially developed system.</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reduces the error because the core modules get tested thoroughly.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Disadvantages: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Sometimes it is hard to divide the problem into several versions that would be </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acceptable to the customer which can be incrementally implemented and </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delivered.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https://media.geeksforgeeks.org/wp-content/post-ads-banner/2022-05-24-11-19-54-Top-Tech-CompaniesIn-Article-Ad.webp">
            <a:hlinkClick r:id="rId2"/>
          </p:cNvPr>
          <p:cNvSpPr>
            <a:spLocks noChangeAspect="1" noChangeArrowheads="1"/>
          </p:cNvSpPr>
          <p:nvPr/>
        </p:nvSpPr>
        <p:spPr bwMode="auto">
          <a:xfrm>
            <a:off x="6705600" y="3505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0800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62000"/>
            <a:ext cx="3118098"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Incremental Model</a:t>
            </a:r>
          </a:p>
        </p:txBody>
      </p:sp>
      <p:sp>
        <p:nvSpPr>
          <p:cNvPr id="5" name="Rectangle 4"/>
          <p:cNvSpPr/>
          <p:nvPr/>
        </p:nvSpPr>
        <p:spPr>
          <a:xfrm>
            <a:off x="457200" y="1600200"/>
            <a:ext cx="8305800" cy="258532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Incremental Model is a process of software development where requirements divided into multiple standalone modules of the software development cycle. </a:t>
            </a:r>
            <a:endParaRPr lang="en-US" dirty="0" smtClean="0"/>
          </a:p>
          <a:p>
            <a:pPr marL="285750" indent="-285750" algn="just">
              <a:lnSpc>
                <a:spcPct val="150000"/>
              </a:lnSpc>
              <a:buFont typeface="Arial" panose="020B0604020202020204" pitchFamily="34" charset="0"/>
              <a:buChar char="•"/>
            </a:pPr>
            <a:r>
              <a:rPr lang="en-US" dirty="0" smtClean="0"/>
              <a:t>In </a:t>
            </a:r>
            <a:r>
              <a:rPr lang="en-US" dirty="0"/>
              <a:t>this model, each module goes through the requirements, design, implementation and testing phases. </a:t>
            </a:r>
            <a:endParaRPr lang="en-US" dirty="0" smtClean="0"/>
          </a:p>
          <a:p>
            <a:pPr marL="285750" indent="-285750" algn="just">
              <a:lnSpc>
                <a:spcPct val="150000"/>
              </a:lnSpc>
              <a:buFont typeface="Arial" panose="020B0604020202020204" pitchFamily="34" charset="0"/>
              <a:buChar char="•"/>
            </a:pPr>
            <a:r>
              <a:rPr lang="en-US" dirty="0" smtClean="0"/>
              <a:t>Every </a:t>
            </a:r>
            <a:r>
              <a:rPr lang="en-US" dirty="0"/>
              <a:t>subsequent release of the module adds function to the previous release. The process continues until the complete system achieved.</a:t>
            </a:r>
          </a:p>
        </p:txBody>
      </p:sp>
    </p:spTree>
    <p:extLst>
      <p:ext uri="{BB962C8B-B14F-4D97-AF65-F5344CB8AC3E}">
        <p14:creationId xmlns:p14="http://schemas.microsoft.com/office/powerpoint/2010/main" val="1530867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71600"/>
            <a:ext cx="7162800" cy="4114800"/>
          </a:xfrm>
          <a:prstGeom prst="rect">
            <a:avLst/>
          </a:prstGeom>
        </p:spPr>
      </p:pic>
    </p:spTree>
    <p:extLst>
      <p:ext uri="{BB962C8B-B14F-4D97-AF65-F5344CB8AC3E}">
        <p14:creationId xmlns:p14="http://schemas.microsoft.com/office/powerpoint/2010/main" val="2618966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114</TotalTime>
  <Words>841</Words>
  <Application>Microsoft Office PowerPoint</Application>
  <PresentationFormat>On-screen Show (4:3)</PresentationFormat>
  <Paragraphs>147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Franklin Gothic Book</vt:lpstr>
      <vt:lpstr>Franklin Gothic Medium</vt:lpstr>
      <vt:lpstr>Times New Roman</vt:lpstr>
      <vt:lpstr>Tunga</vt:lpstr>
      <vt:lpstr>Wingdings</vt:lpstr>
      <vt:lpstr>Angles</vt:lpstr>
      <vt:lpstr>Introduction to Software Engineering               By  Dr. Praveen Kantha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Praveen Kantha</cp:lastModifiedBy>
  <cp:revision>20</cp:revision>
  <dcterms:created xsi:type="dcterms:W3CDTF">2020-04-16T03:02:51Z</dcterms:created>
  <dcterms:modified xsi:type="dcterms:W3CDTF">2023-01-18T04:09:42Z</dcterms:modified>
</cp:coreProperties>
</file>