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2" r:id="rId3"/>
    <p:sldId id="261" r:id="rId4"/>
    <p:sldId id="278" r:id="rId5"/>
    <p:sldId id="290" r:id="rId6"/>
    <p:sldId id="282" r:id="rId7"/>
    <p:sldId id="283" r:id="rId8"/>
    <p:sldId id="288" r:id="rId9"/>
    <p:sldId id="287" r:id="rId10"/>
    <p:sldId id="286" r:id="rId11"/>
    <p:sldId id="285" r:id="rId12"/>
    <p:sldId id="258" r:id="rId13"/>
    <p:sldId id="265" r:id="rId14"/>
    <p:sldId id="259" r:id="rId15"/>
    <p:sldId id="260" r:id="rId16"/>
    <p:sldId id="266" r:id="rId17"/>
    <p:sldId id="263" r:id="rId18"/>
    <p:sldId id="267" r:id="rId19"/>
    <p:sldId id="268" r:id="rId20"/>
    <p:sldId id="264" r:id="rId21"/>
    <p:sldId id="269" r:id="rId22"/>
    <p:sldId id="270" r:id="rId23"/>
    <p:sldId id="280" r:id="rId24"/>
    <p:sldId id="281" r:id="rId25"/>
    <p:sldId id="271" r:id="rId26"/>
    <p:sldId id="273" r:id="rId27"/>
    <p:sldId id="272" r:id="rId28"/>
    <p:sldId id="274" r:id="rId29"/>
    <p:sldId id="276" r:id="rId30"/>
    <p:sldId id="277" r:id="rId31"/>
    <p:sldId id="291" r:id="rId32"/>
    <p:sldId id="289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41" autoAdjust="0"/>
    <p:restoredTop sz="94660"/>
  </p:normalViewPr>
  <p:slideViewPr>
    <p:cSldViewPr snapToGrid="0">
      <p:cViewPr varScale="1">
        <p:scale>
          <a:sx n="88" d="100"/>
          <a:sy n="88" d="100"/>
        </p:scale>
        <p:origin x="3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step-functions/latest/dg/tutorial-creating-lambda-state-machine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slack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slack.com/scopes/chat:writ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slack.com/bot-users" TargetMode="External"/><Relationship Id="rId2" Type="http://schemas.openxmlformats.org/officeDocument/2006/relationships/hyperlink" Target="https://qiita.com/j_nakayama/items/b3855ed4a2135a9b95c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X7Ji2UwRCKI&amp;t=342s&amp;ab_channel=Dr.JoanneSkiles" TargetMode="External"/><Relationship Id="rId4" Type="http://schemas.openxmlformats.org/officeDocument/2006/relationships/hyperlink" Target="https://slack.dev/node-slack-sdk/tutorials/local-development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uccessglo.com/case-studie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wsl/install-win10#step-4---download-the-linux-kernel-update-package" TargetMode="External"/><Relationship Id="rId2" Type="http://schemas.openxmlformats.org/officeDocument/2006/relationships/hyperlink" Target="https://docs.docker.com/desktop/windows/ws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grok.com/download" TargetMode="External"/><Relationship Id="rId5" Type="http://schemas.openxmlformats.org/officeDocument/2006/relationships/hyperlink" Target="https://docs.aws.amazon.com/toolkit-for-vscode/latest/userguide/serverless-apps.html" TargetMode="External"/><Relationship Id="rId4" Type="http://schemas.openxmlformats.org/officeDocument/2006/relationships/hyperlink" Target="https://docs.aws.amazon.com/toolkit-for-vscode/latest/userguide/setup-credentials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AWS </a:t>
            </a:r>
            <a:r>
              <a:rPr lang="en-US" dirty="0" err="1" smtClean="0"/>
              <a:t>TranSlatE</a:t>
            </a:r>
            <a:r>
              <a:rPr lang="en-US" dirty="0" smtClean="0"/>
              <a:t> on </a:t>
            </a:r>
            <a:r>
              <a:rPr lang="en-US" dirty="0" err="1" smtClean="0"/>
              <a:t>SLaCK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Furucrm</a:t>
            </a:r>
            <a:r>
              <a:rPr lang="en-US" dirty="0" smtClean="0"/>
              <a:t>-Dung-</a:t>
            </a:r>
            <a:r>
              <a:rPr lang="en-US" dirty="0" err="1" smtClean="0"/>
              <a:t>Haruji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98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Path: Directly  (</a:t>
            </a:r>
            <a:r>
              <a:rPr lang="en-US" dirty="0" smtClean="0"/>
              <a:t>Solution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vi-VN" dirty="0" smtClean="0">
                <a:solidFill>
                  <a:schemeClr val="tx1"/>
                </a:solidFill>
                <a:latin typeface="Verdana (Body)"/>
              </a:rPr>
              <a:t>Solution </a:t>
            </a:r>
            <a:r>
              <a:rPr lang="vi-VN" dirty="0">
                <a:solidFill>
                  <a:schemeClr val="tx1"/>
                </a:solidFill>
                <a:latin typeface="Verdana (Body)"/>
              </a:rPr>
              <a:t>2:</a:t>
            </a:r>
            <a:br>
              <a:rPr lang="vi-VN" dirty="0">
                <a:solidFill>
                  <a:schemeClr val="tx1"/>
                </a:solidFill>
                <a:latin typeface="Verdana (Body)"/>
              </a:rPr>
            </a:br>
            <a:r>
              <a:rPr lang="en-US" dirty="0" smtClean="0">
                <a:solidFill>
                  <a:schemeClr val="tx1"/>
                </a:solidFill>
                <a:latin typeface="Verdana (Body)"/>
              </a:rPr>
              <a:t>	Use </a:t>
            </a:r>
            <a:r>
              <a:rPr lang="en-US" dirty="0" smtClean="0">
                <a:solidFill>
                  <a:schemeClr val="tx1"/>
                </a:solidFill>
                <a:latin typeface="Verdana (Body)"/>
                <a:hlinkClick r:id="rId2"/>
              </a:rPr>
              <a:t> Step Functions State Machine </a:t>
            </a:r>
            <a:endParaRPr lang="en-US" dirty="0" smtClean="0">
              <a:solidFill>
                <a:schemeClr val="tx1"/>
              </a:solidFill>
              <a:latin typeface="Verdana (Body)"/>
            </a:endParaRPr>
          </a:p>
          <a:p>
            <a:pPr marL="45720" indent="0">
              <a:buNone/>
            </a:pPr>
            <a:r>
              <a:rPr lang="vi-VN" dirty="0" smtClean="0">
                <a:solidFill>
                  <a:schemeClr val="tx1"/>
                </a:solidFill>
                <a:latin typeface="Verdana (Body)"/>
              </a:rPr>
              <a:t>Pro: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 </a:t>
            </a:r>
          </a:p>
          <a:p>
            <a:r>
              <a:rPr lang="en-US" dirty="0" smtClean="0">
                <a:solidFill>
                  <a:schemeClr val="tx1"/>
                </a:solidFill>
                <a:latin typeface="Verdana (Body)"/>
              </a:rPr>
              <a:t>Require small budget</a:t>
            </a:r>
          </a:p>
          <a:p>
            <a:r>
              <a:rPr lang="en-US" dirty="0" smtClean="0">
                <a:solidFill>
                  <a:schemeClr val="tx1"/>
                </a:solidFill>
                <a:latin typeface="Verdana (Body)"/>
              </a:rPr>
              <a:t>Fast to dev/deploy in short term</a:t>
            </a:r>
            <a:endParaRPr lang="en-US" dirty="0">
              <a:solidFill>
                <a:schemeClr val="tx1"/>
              </a:solidFill>
              <a:latin typeface="Verdana (Body)"/>
            </a:endParaRPr>
          </a:p>
          <a:p>
            <a:pPr marL="45720" indent="0">
              <a:buNone/>
            </a:pPr>
            <a:r>
              <a:rPr lang="vi-VN" dirty="0" smtClean="0">
                <a:solidFill>
                  <a:schemeClr val="tx1"/>
                </a:solidFill>
                <a:latin typeface="Verdana (Body)"/>
              </a:rPr>
              <a:t>Con: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  <a:latin typeface="Verdana (Body)"/>
              </a:rPr>
              <a:t>H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ard to develop in long term due to distribute project to places on AWS</a:t>
            </a:r>
            <a:r>
              <a:rPr lang="vi-VN" dirty="0">
                <a:solidFill>
                  <a:schemeClr val="tx1"/>
                </a:solidFill>
                <a:latin typeface="Verdana (Body)"/>
              </a:rPr>
              <a:t/>
            </a:r>
            <a:br>
              <a:rPr lang="vi-VN" dirty="0">
                <a:solidFill>
                  <a:schemeClr val="tx1"/>
                </a:solidFill>
                <a:latin typeface="Verdana (Body)"/>
              </a:rPr>
            </a:br>
            <a:endParaRPr lang="vi-VN" dirty="0">
              <a:solidFill>
                <a:schemeClr val="tx1"/>
              </a:solidFill>
              <a:latin typeface="Verdana (Body)"/>
            </a:endParaRPr>
          </a:p>
        </p:txBody>
      </p:sp>
    </p:spTree>
    <p:extLst>
      <p:ext uri="{BB962C8B-B14F-4D97-AF65-F5344CB8AC3E}">
        <p14:creationId xmlns:p14="http://schemas.microsoft.com/office/powerpoint/2010/main" val="240719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Path: Directly  (</a:t>
            </a:r>
            <a:r>
              <a:rPr lang="en-US" dirty="0" smtClean="0"/>
              <a:t>Solution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vi-VN" dirty="0" smtClean="0">
                <a:solidFill>
                  <a:schemeClr val="tx1"/>
                </a:solidFill>
                <a:latin typeface="Verdana (Body)"/>
              </a:rPr>
              <a:t>Solution </a:t>
            </a:r>
            <a:r>
              <a:rPr lang="vi-VN" dirty="0">
                <a:solidFill>
                  <a:schemeClr val="tx1"/>
                </a:solidFill>
                <a:latin typeface="Verdana (Body)"/>
              </a:rPr>
              <a:t>1: </a:t>
            </a:r>
            <a:r>
              <a:rPr lang="en-US" dirty="0">
                <a:solidFill>
                  <a:schemeClr val="tx1"/>
                </a:solidFill>
                <a:latin typeface="Verdana (Body)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Move to 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Verdana (Body)"/>
              </a:rPr>
              <a:t>Indirectly Developing Path</a:t>
            </a:r>
            <a:r>
              <a:rPr lang="vi-VN" dirty="0">
                <a:solidFill>
                  <a:schemeClr val="tx1"/>
                </a:solidFill>
                <a:latin typeface="Verdana (Body)"/>
              </a:rPr>
              <a:t/>
            </a:r>
            <a:br>
              <a:rPr lang="vi-VN" dirty="0">
                <a:solidFill>
                  <a:schemeClr val="tx1"/>
                </a:solidFill>
                <a:latin typeface="Verdana (Body)"/>
              </a:rPr>
            </a:br>
            <a:r>
              <a:rPr lang="vi-VN" dirty="0">
                <a:solidFill>
                  <a:schemeClr val="tx1"/>
                </a:solidFill>
                <a:latin typeface="Verdana (Body)"/>
              </a:rPr>
              <a:t>Pro</a:t>
            </a:r>
            <a:r>
              <a:rPr lang="vi-VN" dirty="0" smtClean="0">
                <a:solidFill>
                  <a:schemeClr val="tx1"/>
                </a:solidFill>
                <a:latin typeface="Verdana (Body)"/>
              </a:rPr>
              <a:t>:</a:t>
            </a:r>
            <a:r>
              <a:rPr lang="vi-VN" dirty="0">
                <a:solidFill>
                  <a:schemeClr val="tx1"/>
                </a:solidFill>
                <a:latin typeface="Verdana (Body)"/>
              </a:rPr>
              <a:t/>
            </a:r>
            <a:br>
              <a:rPr lang="vi-VN" dirty="0">
                <a:solidFill>
                  <a:schemeClr val="tx1"/>
                </a:solidFill>
                <a:latin typeface="Verdana (Body)"/>
              </a:rPr>
            </a:br>
            <a:r>
              <a:rPr lang="vi-VN" dirty="0">
                <a:solidFill>
                  <a:schemeClr val="tx1"/>
                </a:solidFill>
                <a:latin typeface="Verdana (Body)"/>
              </a:rPr>
              <a:t>- 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Easily develop </a:t>
            </a:r>
            <a:r>
              <a:rPr lang="en-US" dirty="0">
                <a:solidFill>
                  <a:schemeClr val="tx1"/>
                </a:solidFill>
                <a:latin typeface="Verdana (Body)"/>
              </a:rPr>
              <a:t>project as ease in short and long term.</a:t>
            </a:r>
            <a:r>
              <a:rPr lang="vi-VN" dirty="0">
                <a:solidFill>
                  <a:schemeClr val="tx1"/>
                </a:solidFill>
                <a:latin typeface="Verdana (Body)"/>
              </a:rPr>
              <a:t/>
            </a:r>
            <a:br>
              <a:rPr lang="vi-VN" dirty="0">
                <a:solidFill>
                  <a:schemeClr val="tx1"/>
                </a:solidFill>
                <a:latin typeface="Verdana (Body)"/>
              </a:rPr>
            </a:br>
            <a:r>
              <a:rPr lang="vi-VN" dirty="0">
                <a:solidFill>
                  <a:schemeClr val="tx1"/>
                </a:solidFill>
                <a:latin typeface="Verdana (Body)"/>
              </a:rPr>
              <a:t>Con:</a:t>
            </a:r>
            <a:br>
              <a:rPr lang="vi-VN" dirty="0">
                <a:solidFill>
                  <a:schemeClr val="tx1"/>
                </a:solidFill>
                <a:latin typeface="Verdana (Body)"/>
              </a:rPr>
            </a:br>
            <a:r>
              <a:rPr lang="vi-VN" dirty="0">
                <a:solidFill>
                  <a:schemeClr val="tx1"/>
                </a:solidFill>
                <a:latin typeface="Verdana (Body)"/>
              </a:rPr>
              <a:t>- 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Adding budget for running EC2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0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Path: </a:t>
            </a:r>
            <a:r>
              <a:rPr lang="en-US" dirty="0" smtClean="0"/>
              <a:t>Indirectly  (Diagram)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008" y="2057400"/>
            <a:ext cx="9804646" cy="4038600"/>
          </a:xfrm>
        </p:spPr>
      </p:pic>
    </p:spTree>
    <p:extLst>
      <p:ext uri="{BB962C8B-B14F-4D97-AF65-F5344CB8AC3E}">
        <p14:creationId xmlns:p14="http://schemas.microsoft.com/office/powerpoint/2010/main" val="45722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Path: </a:t>
            </a:r>
            <a:r>
              <a:rPr lang="en-US" dirty="0" smtClean="0"/>
              <a:t>Indirectly (</a:t>
            </a:r>
            <a:r>
              <a:rPr lang="en-US" dirty="0"/>
              <a:t>F</a:t>
            </a:r>
            <a:r>
              <a:rPr lang="en-US" dirty="0" smtClean="0"/>
              <a:t>low)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1. </a:t>
            </a:r>
            <a:r>
              <a:rPr lang="en-US" dirty="0">
                <a:solidFill>
                  <a:schemeClr val="tx1"/>
                </a:solidFill>
              </a:rPr>
              <a:t>** </a:t>
            </a:r>
            <a:r>
              <a:rPr lang="en-US" dirty="0" smtClean="0">
                <a:solidFill>
                  <a:schemeClr val="tx1"/>
                </a:solidFill>
              </a:rPr>
              <a:t>On </a:t>
            </a:r>
            <a:r>
              <a:rPr lang="en-US" dirty="0">
                <a:solidFill>
                  <a:schemeClr val="tx1"/>
                </a:solidFill>
              </a:rPr>
              <a:t>Slack, type /translate hello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2. Slack send a message to spring boot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3. Spring boot create a thread to process translating later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4. Spring boot response “translating...”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5. Spring boot translate and send result via slack’s sending message </a:t>
            </a:r>
            <a:r>
              <a:rPr lang="en-US" dirty="0" smtClean="0">
                <a:solidFill>
                  <a:schemeClr val="tx1"/>
                </a:solidFill>
              </a:rPr>
              <a:t>API</a:t>
            </a:r>
          </a:p>
          <a:p>
            <a:pPr marL="4572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</a:rPr>
              <a:t>**: after 3 seconds, Slack will throw error on client if have no response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27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Prepare: EC2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Go </a:t>
            </a:r>
            <a:r>
              <a:rPr lang="en-US" dirty="0" smtClean="0">
                <a:solidFill>
                  <a:schemeClr val="tx1"/>
                </a:solidFill>
              </a:rPr>
              <a:t>“EC2” from </a:t>
            </a:r>
            <a:r>
              <a:rPr lang="en-US" dirty="0">
                <a:solidFill>
                  <a:schemeClr val="tx1"/>
                </a:solidFill>
              </a:rPr>
              <a:t>search box at top of Aws Management console </a:t>
            </a:r>
            <a:endParaRPr lang="en-US" dirty="0" smtClean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Choose EC2 instance, get  hostname from “Public </a:t>
            </a:r>
            <a:r>
              <a:rPr lang="en-US" dirty="0">
                <a:solidFill>
                  <a:schemeClr val="tx1"/>
                </a:solidFill>
              </a:rPr>
              <a:t>IPv4 DNS</a:t>
            </a:r>
            <a:r>
              <a:rPr lang="en-US" dirty="0" smtClean="0">
                <a:solidFill>
                  <a:schemeClr val="tx1"/>
                </a:solidFill>
              </a:rPr>
              <a:t>” save to notepad for </a:t>
            </a:r>
            <a:r>
              <a:rPr lang="en-US" dirty="0" err="1" smtClean="0">
                <a:solidFill>
                  <a:schemeClr val="tx1"/>
                </a:solidFill>
              </a:rPr>
              <a:t>configging</a:t>
            </a:r>
            <a:r>
              <a:rPr lang="en-US" dirty="0" smtClean="0">
                <a:solidFill>
                  <a:schemeClr val="tx1"/>
                </a:solidFill>
              </a:rPr>
              <a:t> “</a:t>
            </a:r>
            <a:r>
              <a:rPr lang="en-US" dirty="0" err="1" smtClean="0">
                <a:solidFill>
                  <a:schemeClr val="tx1"/>
                </a:solidFill>
              </a:rPr>
              <a:t>Resquest</a:t>
            </a:r>
            <a:r>
              <a:rPr lang="en-US" dirty="0" smtClean="0">
                <a:solidFill>
                  <a:schemeClr val="tx1"/>
                </a:solidFill>
              </a:rPr>
              <a:t> URL” in slack app later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41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Create slack 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Go to 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Slack </a:t>
            </a:r>
            <a:r>
              <a:rPr lang="en-US" dirty="0" err="1" smtClean="0">
                <a:solidFill>
                  <a:schemeClr val="tx1"/>
                </a:solidFill>
                <a:hlinkClick r:id="rId2"/>
              </a:rPr>
              <a:t>Api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 site</a:t>
            </a:r>
            <a:endParaRPr lang="en-US" dirty="0" smtClean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Click Create App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Choose from scratch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Choose a name for Slack App/Bot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Choose  a workspace from “</a:t>
            </a:r>
            <a:r>
              <a:rPr lang="en-US" b="1" dirty="0">
                <a:solidFill>
                  <a:schemeClr val="tx1"/>
                </a:solidFill>
              </a:rPr>
              <a:t>Pick a workspace to develop your app </a:t>
            </a:r>
            <a:r>
              <a:rPr lang="en-US" b="1" dirty="0" smtClean="0">
                <a:solidFill>
                  <a:schemeClr val="tx1"/>
                </a:solidFill>
              </a:rPr>
              <a:t>in</a:t>
            </a:r>
            <a:r>
              <a:rPr lang="en-US" dirty="0" smtClean="0">
                <a:solidFill>
                  <a:schemeClr val="tx1"/>
                </a:solidFill>
              </a:rPr>
              <a:t>”, so app will be </a:t>
            </a:r>
            <a:r>
              <a:rPr lang="en-US" dirty="0" err="1" smtClean="0">
                <a:solidFill>
                  <a:schemeClr val="tx1"/>
                </a:solidFill>
              </a:rPr>
              <a:t>actived</a:t>
            </a:r>
            <a:r>
              <a:rPr lang="en-US" dirty="0" smtClean="0">
                <a:solidFill>
                  <a:schemeClr val="tx1"/>
                </a:solidFill>
              </a:rPr>
              <a:t> in workspace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Click create app.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From left menu, choose </a:t>
            </a:r>
            <a:r>
              <a:rPr lang="en-US" dirty="0" smtClean="0">
                <a:solidFill>
                  <a:schemeClr val="tx1"/>
                </a:solidFill>
              </a:rPr>
              <a:t>“Slash Commands” and choose “</a:t>
            </a:r>
            <a:r>
              <a:rPr lang="en-US" dirty="0">
                <a:solidFill>
                  <a:schemeClr val="tx1"/>
                </a:solidFill>
              </a:rPr>
              <a:t>create </a:t>
            </a:r>
            <a:r>
              <a:rPr lang="en-US" dirty="0" smtClean="0">
                <a:solidFill>
                  <a:schemeClr val="tx1"/>
                </a:solidFill>
              </a:rPr>
              <a:t>new command”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Choose name for command</a:t>
            </a:r>
          </a:p>
          <a:p>
            <a:pPr marL="502920" indent="-457200">
              <a:buFont typeface="+mj-lt"/>
              <a:buAutoNum type="arabicPeriod"/>
            </a:pPr>
            <a:endParaRPr lang="en-US" dirty="0"/>
          </a:p>
          <a:p>
            <a:pPr marL="50292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21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Create slack </a:t>
            </a:r>
            <a:r>
              <a:rPr lang="en-US" dirty="0" smtClean="0"/>
              <a:t>bot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02920" indent="-457200">
              <a:buFont typeface="+mj-lt"/>
              <a:buAutoNum type="arabicPeriod" startAt="9"/>
            </a:pPr>
            <a:r>
              <a:rPr lang="en-US" dirty="0">
                <a:solidFill>
                  <a:schemeClr val="tx1"/>
                </a:solidFill>
              </a:rPr>
              <a:t>Choose “request URL”  to which will be sent when command is </a:t>
            </a:r>
            <a:r>
              <a:rPr lang="en-US" dirty="0" smtClean="0">
                <a:solidFill>
                  <a:schemeClr val="tx1"/>
                </a:solidFill>
              </a:rPr>
              <a:t>used, use saved hostname of EC2.</a:t>
            </a:r>
            <a:endParaRPr lang="en-US" dirty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 startAt="9"/>
            </a:pPr>
            <a:r>
              <a:rPr lang="en-US" dirty="0">
                <a:solidFill>
                  <a:schemeClr val="tx1"/>
                </a:solidFill>
              </a:rPr>
              <a:t>Choose “Short </a:t>
            </a:r>
            <a:r>
              <a:rPr lang="en-US" dirty="0" err="1">
                <a:solidFill>
                  <a:schemeClr val="tx1"/>
                </a:solidFill>
              </a:rPr>
              <a:t>decription</a:t>
            </a:r>
            <a:r>
              <a:rPr lang="en-US" dirty="0">
                <a:solidFill>
                  <a:schemeClr val="tx1"/>
                </a:solidFill>
              </a:rPr>
              <a:t>” and  “Usage hint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</a:p>
          <a:p>
            <a:pPr marL="502920" indent="-457200">
              <a:buFont typeface="+mj-lt"/>
              <a:buAutoNum type="arabicPeriod" startAt="9"/>
            </a:pPr>
            <a:r>
              <a:rPr lang="en-US" dirty="0" smtClean="0">
                <a:solidFill>
                  <a:schemeClr val="tx1"/>
                </a:solidFill>
              </a:rPr>
              <a:t>Click save</a:t>
            </a:r>
            <a:endParaRPr lang="en-US" dirty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 startAt="9"/>
            </a:pPr>
            <a:r>
              <a:rPr lang="en-US" dirty="0">
                <a:solidFill>
                  <a:schemeClr val="tx1"/>
                </a:solidFill>
              </a:rPr>
              <a:t>From left menu, choose “OAuth &amp; Permissions”</a:t>
            </a:r>
          </a:p>
          <a:p>
            <a:pPr marL="502920" indent="-457200">
              <a:buFont typeface="+mj-lt"/>
              <a:buAutoNum type="arabicPeriod" startAt="9"/>
            </a:pPr>
            <a:r>
              <a:rPr lang="en-US" dirty="0">
                <a:solidFill>
                  <a:schemeClr val="tx1"/>
                </a:solidFill>
              </a:rPr>
              <a:t>Move page to “Scope”, Add </a:t>
            </a:r>
            <a:r>
              <a:rPr lang="en-US" b="1" dirty="0" err="1" smtClean="0">
                <a:solidFill>
                  <a:schemeClr val="tx1"/>
                </a:solidFill>
                <a:hlinkClick r:id="rId2"/>
              </a:rPr>
              <a:t>chat:write</a:t>
            </a:r>
            <a:endParaRPr lang="en-US" dirty="0" smtClean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 startAt="9"/>
            </a:pPr>
            <a:r>
              <a:rPr lang="en-US" dirty="0" smtClean="0">
                <a:solidFill>
                  <a:schemeClr val="tx1"/>
                </a:solidFill>
              </a:rPr>
              <a:t>Move space to top, click “Reinstall to Workspace”</a:t>
            </a:r>
          </a:p>
          <a:p>
            <a:pPr marL="502920" indent="-457200">
              <a:buFont typeface="+mj-lt"/>
              <a:buAutoNum type="arabicPeriod" startAt="9"/>
            </a:pPr>
            <a:r>
              <a:rPr lang="en-US" dirty="0">
                <a:solidFill>
                  <a:schemeClr val="tx1"/>
                </a:solidFill>
              </a:rPr>
              <a:t>From left menu, choose </a:t>
            </a:r>
            <a:r>
              <a:rPr lang="en-US" dirty="0" smtClean="0">
                <a:solidFill>
                  <a:schemeClr val="tx1"/>
                </a:solidFill>
              </a:rPr>
              <a:t>“Install App” then save “</a:t>
            </a:r>
            <a:r>
              <a:rPr lang="en-US" b="1" dirty="0" smtClean="0">
                <a:solidFill>
                  <a:schemeClr val="tx1"/>
                </a:solidFill>
              </a:rPr>
              <a:t>Bot </a:t>
            </a:r>
            <a:r>
              <a:rPr lang="en-US" b="1" dirty="0">
                <a:solidFill>
                  <a:schemeClr val="tx1"/>
                </a:solidFill>
              </a:rPr>
              <a:t>User OAuth </a:t>
            </a:r>
            <a:r>
              <a:rPr lang="en-US" b="1" dirty="0" smtClean="0">
                <a:solidFill>
                  <a:schemeClr val="tx1"/>
                </a:solidFill>
              </a:rPr>
              <a:t>Token</a:t>
            </a:r>
            <a:r>
              <a:rPr lang="en-US" dirty="0" smtClean="0">
                <a:solidFill>
                  <a:schemeClr val="tx1"/>
                </a:solidFill>
              </a:rPr>
              <a:t>” to notepad to use later as “SLACK_BOT_TOKEN”</a:t>
            </a:r>
          </a:p>
          <a:p>
            <a:pPr marL="502920" indent="-457200">
              <a:buFont typeface="+mj-lt"/>
              <a:buAutoNum type="arabicPeriod" startAt="9"/>
            </a:pPr>
            <a:r>
              <a:rPr lang="en-US" dirty="0" smtClean="0">
                <a:solidFill>
                  <a:schemeClr val="tx1"/>
                </a:solidFill>
              </a:rPr>
              <a:t>From </a:t>
            </a:r>
            <a:r>
              <a:rPr lang="en-US" dirty="0">
                <a:solidFill>
                  <a:schemeClr val="tx1"/>
                </a:solidFill>
              </a:rPr>
              <a:t>left menu, choose </a:t>
            </a:r>
            <a:r>
              <a:rPr lang="en-US" dirty="0" smtClean="0">
                <a:solidFill>
                  <a:schemeClr val="tx1"/>
                </a:solidFill>
              </a:rPr>
              <a:t>“Basic information” </a:t>
            </a:r>
            <a:r>
              <a:rPr lang="en-US" dirty="0">
                <a:solidFill>
                  <a:schemeClr val="tx1"/>
                </a:solidFill>
              </a:rPr>
              <a:t>then save </a:t>
            </a:r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b="1" dirty="0">
                <a:solidFill>
                  <a:schemeClr val="tx1"/>
                </a:solidFill>
              </a:rPr>
              <a:t>Verification Token</a:t>
            </a:r>
            <a:r>
              <a:rPr lang="en-US" dirty="0" smtClean="0">
                <a:solidFill>
                  <a:schemeClr val="tx1"/>
                </a:solidFill>
              </a:rPr>
              <a:t>” </a:t>
            </a:r>
            <a:r>
              <a:rPr lang="en-US" dirty="0">
                <a:solidFill>
                  <a:schemeClr val="tx1"/>
                </a:solidFill>
              </a:rPr>
              <a:t>to notepad to use </a:t>
            </a:r>
            <a:r>
              <a:rPr lang="en-US" dirty="0" smtClean="0">
                <a:solidFill>
                  <a:schemeClr val="tx1"/>
                </a:solidFill>
              </a:rPr>
              <a:t>later </a:t>
            </a:r>
            <a:r>
              <a:rPr lang="en-US" dirty="0">
                <a:solidFill>
                  <a:schemeClr val="tx1"/>
                </a:solidFill>
              </a:rPr>
              <a:t>as “SECRET_KEY 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  <a:endParaRPr lang="en-US" dirty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 startAt="9"/>
            </a:pPr>
            <a:endParaRPr lang="en-US" dirty="0" smtClean="0"/>
          </a:p>
          <a:p>
            <a:pPr marL="502920" indent="-457200">
              <a:buFont typeface="+mj-lt"/>
              <a:buAutoNum type="arabicPeriod" startAt="9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91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</a:t>
            </a:r>
            <a:r>
              <a:rPr lang="en-US" dirty="0" err="1" smtClean="0"/>
              <a:t>config</a:t>
            </a:r>
            <a:r>
              <a:rPr lang="en-US" dirty="0" smtClean="0"/>
              <a:t> Aws IAM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Go to </a:t>
            </a:r>
            <a:r>
              <a:rPr lang="en-US" dirty="0">
                <a:solidFill>
                  <a:schemeClr val="tx1"/>
                </a:solidFill>
              </a:rPr>
              <a:t>AWS Management </a:t>
            </a:r>
            <a:r>
              <a:rPr lang="en-US" dirty="0" smtClean="0">
                <a:solidFill>
                  <a:schemeClr val="tx1"/>
                </a:solidFill>
              </a:rPr>
              <a:t>Console on website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Go to IAM, create  role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Choose “Aws Service”, choose “Lambda”,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Choose “next: Permission”,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O</a:t>
            </a:r>
            <a:r>
              <a:rPr lang="en-US" dirty="0" smtClean="0">
                <a:solidFill>
                  <a:schemeClr val="tx1"/>
                </a:solidFill>
              </a:rPr>
              <a:t>n  “Attach </a:t>
            </a:r>
            <a:r>
              <a:rPr lang="en-US" dirty="0">
                <a:solidFill>
                  <a:schemeClr val="tx1"/>
                </a:solidFill>
              </a:rPr>
              <a:t>permissions </a:t>
            </a:r>
            <a:r>
              <a:rPr lang="en-US" dirty="0" smtClean="0">
                <a:solidFill>
                  <a:schemeClr val="tx1"/>
                </a:solidFill>
              </a:rPr>
              <a:t>policies”, attach </a:t>
            </a:r>
            <a:r>
              <a:rPr lang="en-US" dirty="0" err="1" smtClean="0">
                <a:solidFill>
                  <a:schemeClr val="tx1"/>
                </a:solidFill>
              </a:rPr>
              <a:t>translateReadOnly,CloudWatchLogsFullAccess</a:t>
            </a:r>
            <a:endParaRPr lang="en-US" dirty="0" smtClean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Click “Next : tags” 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Click “Next: preview”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Choose name (ex: “</a:t>
            </a:r>
            <a:r>
              <a:rPr lang="en-US" dirty="0" err="1" smtClean="0">
                <a:solidFill>
                  <a:schemeClr val="tx1"/>
                </a:solidFill>
              </a:rPr>
              <a:t>translate_user</a:t>
            </a:r>
            <a:r>
              <a:rPr lang="en-US" dirty="0" smtClean="0">
                <a:solidFill>
                  <a:schemeClr val="tx1"/>
                </a:solidFill>
              </a:rPr>
              <a:t>”) for role name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Click “create role”</a:t>
            </a:r>
          </a:p>
          <a:p>
            <a:pPr marL="502920" indent="-457200">
              <a:buFont typeface="+mj-lt"/>
              <a:buAutoNum type="arabicPeriod"/>
            </a:pPr>
            <a:endParaRPr lang="en-US" dirty="0"/>
          </a:p>
          <a:p>
            <a:pPr marL="50292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  <a:p>
            <a:pPr marL="502920" indent="-457200">
              <a:buFont typeface="+mj-lt"/>
              <a:buAutoNum type="arabicPeriod"/>
            </a:pPr>
            <a:endParaRPr lang="en-US" dirty="0"/>
          </a:p>
          <a:p>
            <a:pPr marL="50292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06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</a:t>
            </a:r>
            <a:r>
              <a:rPr lang="en-US" dirty="0" err="1" smtClean="0"/>
              <a:t>config</a:t>
            </a:r>
            <a:r>
              <a:rPr lang="en-US" dirty="0" smtClean="0"/>
              <a:t> Aws Lambda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Go Aws Lambda  from search box at top of Aws Management console 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Click “Create function”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Choose “Author from </a:t>
            </a:r>
            <a:r>
              <a:rPr lang="en-US" dirty="0" err="1" smtClean="0">
                <a:solidFill>
                  <a:schemeClr val="tx1"/>
                </a:solidFill>
              </a:rPr>
              <a:t>scrath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Choose “Function Name” (ex:”</a:t>
            </a:r>
            <a:r>
              <a:rPr lang="en-US" dirty="0" err="1">
                <a:solidFill>
                  <a:schemeClr val="tx1"/>
                </a:solidFill>
              </a:rPr>
              <a:t>T</a:t>
            </a:r>
            <a:r>
              <a:rPr lang="en-US" dirty="0" err="1" smtClean="0">
                <a:solidFill>
                  <a:schemeClr val="tx1"/>
                </a:solidFill>
              </a:rPr>
              <a:t>ranslateFunc</a:t>
            </a:r>
            <a:r>
              <a:rPr lang="en-US" dirty="0" smtClean="0">
                <a:solidFill>
                  <a:schemeClr val="tx1"/>
                </a:solidFill>
              </a:rPr>
              <a:t>”)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Choose Runtime for developed language, choose python 3.8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On permission, choose “Use an existing role” for  “Execution Role”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hoose “</a:t>
            </a:r>
            <a:r>
              <a:rPr lang="en-US" dirty="0" err="1" smtClean="0">
                <a:solidFill>
                  <a:schemeClr val="tx1"/>
                </a:solidFill>
              </a:rPr>
              <a:t>Translate_user</a:t>
            </a:r>
            <a:r>
              <a:rPr lang="en-US" dirty="0" smtClean="0">
                <a:solidFill>
                  <a:schemeClr val="tx1"/>
                </a:solidFill>
              </a:rPr>
              <a:t>” from </a:t>
            </a:r>
            <a:r>
              <a:rPr lang="en-US" dirty="0" err="1" smtClean="0">
                <a:solidFill>
                  <a:schemeClr val="tx1"/>
                </a:solidFill>
              </a:rPr>
              <a:t>dropbox</a:t>
            </a:r>
            <a:endParaRPr lang="en-US" dirty="0" smtClean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Choose “Create </a:t>
            </a:r>
            <a:r>
              <a:rPr lang="en-US" dirty="0" err="1" smtClean="0">
                <a:solidFill>
                  <a:schemeClr val="tx1"/>
                </a:solidFill>
              </a:rPr>
              <a:t>funtion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Write code on “</a:t>
            </a:r>
            <a:r>
              <a:rPr lang="en-US" dirty="0" err="1" smtClean="0">
                <a:solidFill>
                  <a:schemeClr val="tx1"/>
                </a:solidFill>
              </a:rPr>
              <a:t>Lambda_function</a:t>
            </a:r>
            <a:r>
              <a:rPr lang="en-US" dirty="0" smtClean="0">
                <a:solidFill>
                  <a:schemeClr val="tx1"/>
                </a:solidFill>
              </a:rPr>
              <a:t>” and click “Deploy”</a:t>
            </a:r>
          </a:p>
          <a:p>
            <a:pPr marL="502920" indent="-457200">
              <a:buFont typeface="+mj-lt"/>
              <a:buAutoNum type="arabicPeriod"/>
            </a:pPr>
            <a:endParaRPr lang="en-US" dirty="0" smtClean="0"/>
          </a:p>
          <a:p>
            <a:pPr marL="50292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73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</a:t>
            </a:r>
            <a:r>
              <a:rPr lang="en-US" dirty="0" err="1" smtClean="0"/>
              <a:t>config</a:t>
            </a:r>
            <a:r>
              <a:rPr lang="en-US" dirty="0" smtClean="0"/>
              <a:t> Aws Lambda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/>
            </a:pPr>
            <a:endParaRPr lang="en-US" dirty="0" smtClean="0"/>
          </a:p>
          <a:p>
            <a:pPr marL="50292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492" y="1965960"/>
            <a:ext cx="871537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9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Goal: </a:t>
            </a:r>
            <a:r>
              <a:rPr lang="en-US" dirty="0" err="1" smtClean="0">
                <a:solidFill>
                  <a:schemeClr val="tx1"/>
                </a:solidFill>
              </a:rPr>
              <a:t>Intergating</a:t>
            </a:r>
            <a:r>
              <a:rPr lang="en-US" dirty="0" smtClean="0">
                <a:solidFill>
                  <a:schemeClr val="tx1"/>
                </a:solidFill>
              </a:rPr>
              <a:t> AWS Translate on Slack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Tools: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Vscode</a:t>
            </a:r>
            <a:r>
              <a:rPr lang="en-US" dirty="0" smtClean="0">
                <a:solidFill>
                  <a:schemeClr val="tx1"/>
                </a:solidFill>
              </a:rPr>
              <a:t>: using python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IntelJ</a:t>
            </a:r>
            <a:r>
              <a:rPr lang="en-US" dirty="0" smtClean="0">
                <a:solidFill>
                  <a:schemeClr val="tx1"/>
                </a:solidFill>
              </a:rPr>
              <a:t>: developing Spring boot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AWS  Services: </a:t>
            </a:r>
            <a:r>
              <a:rPr lang="en-US" dirty="0">
                <a:solidFill>
                  <a:schemeClr val="tx1"/>
                </a:solidFill>
              </a:rPr>
              <a:t>API </a:t>
            </a:r>
            <a:r>
              <a:rPr lang="en-US" dirty="0" smtClean="0">
                <a:solidFill>
                  <a:schemeClr val="tx1"/>
                </a:solidFill>
              </a:rPr>
              <a:t>Gateway, Lambda, EC2,</a:t>
            </a:r>
            <a:r>
              <a:rPr lang="en-US" dirty="0">
                <a:solidFill>
                  <a:schemeClr val="tx1"/>
                </a:solidFill>
              </a:rPr>
              <a:t> AWS </a:t>
            </a:r>
            <a:r>
              <a:rPr lang="en-US" dirty="0" smtClean="0">
                <a:solidFill>
                  <a:schemeClr val="tx1"/>
                </a:solidFill>
              </a:rPr>
              <a:t>Translate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42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</a:t>
            </a:r>
            <a:r>
              <a:rPr lang="en-US" dirty="0" err="1"/>
              <a:t>config</a:t>
            </a:r>
            <a:r>
              <a:rPr lang="en-US" dirty="0"/>
              <a:t> Aws Lambda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9947" y="2057400"/>
            <a:ext cx="6948129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3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</a:t>
            </a:r>
            <a:r>
              <a:rPr lang="en-US" dirty="0" err="1"/>
              <a:t>config</a:t>
            </a:r>
            <a:r>
              <a:rPr lang="en-US" dirty="0"/>
              <a:t> Aws Lambda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39" y="2443162"/>
            <a:ext cx="10881361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87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" y="556260"/>
            <a:ext cx="11262360" cy="5469449"/>
          </a:xfrm>
        </p:spPr>
      </p:pic>
    </p:spTree>
    <p:extLst>
      <p:ext uri="{BB962C8B-B14F-4D97-AF65-F5344CB8AC3E}">
        <p14:creationId xmlns:p14="http://schemas.microsoft.com/office/powerpoint/2010/main" val="410990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Add trigger to Lambda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342460"/>
            <a:ext cx="9872663" cy="346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72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Add trigger to </a:t>
            </a:r>
            <a:r>
              <a:rPr lang="en-US" dirty="0" smtClean="0"/>
              <a:t>Lambda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On “Trigger configuration”, choose  “API Gateway”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At “</a:t>
            </a:r>
            <a:r>
              <a:rPr lang="en-US" dirty="0" err="1" smtClean="0">
                <a:solidFill>
                  <a:schemeClr val="tx1"/>
                </a:solidFill>
              </a:rPr>
              <a:t>Api</a:t>
            </a:r>
            <a:r>
              <a:rPr lang="en-US" dirty="0" smtClean="0">
                <a:solidFill>
                  <a:schemeClr val="tx1"/>
                </a:solidFill>
              </a:rPr>
              <a:t>”, choose “Create an </a:t>
            </a:r>
            <a:r>
              <a:rPr lang="en-US" dirty="0" err="1" smtClean="0">
                <a:solidFill>
                  <a:schemeClr val="tx1"/>
                </a:solidFill>
              </a:rPr>
              <a:t>Api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dirty="0" err="1" smtClean="0">
                <a:solidFill>
                  <a:schemeClr val="tx1"/>
                </a:solidFill>
              </a:rPr>
              <a:t>Api</a:t>
            </a:r>
            <a:r>
              <a:rPr lang="en-US" dirty="0" smtClean="0">
                <a:solidFill>
                  <a:schemeClr val="tx1"/>
                </a:solidFill>
              </a:rPr>
              <a:t> type”, choose HTTP API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“Security”, choose “Open”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Click “Create”</a:t>
            </a:r>
          </a:p>
          <a:p>
            <a:pPr marL="50292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21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en-US" dirty="0" smtClean="0"/>
              <a:t>4: prepare spring boot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" y="2514600"/>
            <a:ext cx="9872663" cy="2574247"/>
          </a:xfrm>
        </p:spPr>
      </p:pic>
    </p:spTree>
    <p:extLst>
      <p:ext uri="{BB962C8B-B14F-4D97-AF65-F5344CB8AC3E}">
        <p14:creationId xmlns:p14="http://schemas.microsoft.com/office/powerpoint/2010/main" val="58254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prepare spring </a:t>
            </a:r>
            <a:r>
              <a:rPr lang="en-US" dirty="0" smtClean="0"/>
              <a:t>boot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168094"/>
            <a:ext cx="9872663" cy="381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2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prepare spring boot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142082"/>
            <a:ext cx="9872663" cy="386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2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464820"/>
            <a:ext cx="10925139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8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140" y="755495"/>
            <a:ext cx="11186160" cy="580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32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Cloud Translate Price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77" y="1767841"/>
            <a:ext cx="11476715" cy="4328160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78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740" y="738565"/>
            <a:ext cx="11125200" cy="585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7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Intergate</a:t>
            </a:r>
            <a:r>
              <a:rPr lang="en-US" dirty="0" smtClean="0">
                <a:hlinkClick r:id="rId2"/>
              </a:rPr>
              <a:t> Aws Translate on Slack</a:t>
            </a:r>
            <a:r>
              <a:rPr lang="en-US" dirty="0" smtClean="0"/>
              <a:t> (Japanese)</a:t>
            </a:r>
          </a:p>
          <a:p>
            <a:r>
              <a:rPr lang="en-US" dirty="0" smtClean="0">
                <a:hlinkClick r:id="rId3"/>
              </a:rPr>
              <a:t>Create Slack bot</a:t>
            </a:r>
            <a:endParaRPr lang="en-US" dirty="0" smtClean="0"/>
          </a:p>
          <a:p>
            <a:r>
              <a:rPr lang="en-US" dirty="0">
                <a:hlinkClick r:id="rId4"/>
              </a:rPr>
              <a:t>D</a:t>
            </a:r>
            <a:r>
              <a:rPr lang="en-US" dirty="0" smtClean="0">
                <a:hlinkClick r:id="rId4"/>
              </a:rPr>
              <a:t>ev Slack bot locally</a:t>
            </a:r>
            <a:endParaRPr lang="en-US" dirty="0" smtClean="0"/>
          </a:p>
          <a:p>
            <a:r>
              <a:rPr lang="en-US" dirty="0" err="1" smtClean="0">
                <a:hlinkClick r:id="rId5"/>
              </a:rPr>
              <a:t>Debugg</a:t>
            </a:r>
            <a:r>
              <a:rPr lang="en-US" dirty="0" smtClean="0">
                <a:hlinkClick r:id="rId5"/>
              </a:rPr>
              <a:t> AWS lambda on  </a:t>
            </a:r>
            <a:r>
              <a:rPr lang="en-US" smtClean="0">
                <a:hlinkClick r:id="rId5"/>
              </a:rPr>
              <a:t>vscode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6028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383" y="426720"/>
            <a:ext cx="11617234" cy="6052457"/>
          </a:xfrm>
        </p:spPr>
        <p:txBody>
          <a:bodyPr/>
          <a:lstStyle/>
          <a:p>
            <a:pPr algn="ctr"/>
            <a:r>
              <a:rPr lang="en-US" dirty="0" smtClean="0"/>
              <a:t>Thank you for taking time with me !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Path: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706880"/>
            <a:ext cx="10221686" cy="438912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Verdana (Body)"/>
              </a:rPr>
              <a:t>Có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 2 </a:t>
            </a:r>
            <a:r>
              <a:rPr lang="en-US" dirty="0" err="1" smtClean="0">
                <a:solidFill>
                  <a:schemeClr val="tx1"/>
                </a:solidFill>
                <a:latin typeface="Verdana (Body)"/>
              </a:rPr>
              <a:t>hướng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Verdana (Body)"/>
              </a:rPr>
              <a:t>để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Verdana (Body)"/>
              </a:rPr>
              <a:t>giải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Verdana (Body)"/>
              </a:rPr>
              <a:t>quyết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Verdana (Body)"/>
              </a:rPr>
              <a:t>vấn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Verdana (Body)"/>
              </a:rPr>
              <a:t>đề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:</a:t>
            </a:r>
          </a:p>
          <a:p>
            <a:r>
              <a:rPr lang="en-US" u="sng" dirty="0" smtClean="0">
                <a:solidFill>
                  <a:schemeClr val="tx1"/>
                </a:solidFill>
                <a:latin typeface="Verdana (Body)"/>
              </a:rPr>
              <a:t>Directly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 :Slack Bot send translating request directly to Lambda to get translated result.</a:t>
            </a:r>
          </a:p>
          <a:p>
            <a:r>
              <a:rPr lang="en-US" u="sng" dirty="0" smtClean="0">
                <a:solidFill>
                  <a:schemeClr val="tx1"/>
                </a:solidFill>
                <a:latin typeface="Verdana (Body)"/>
              </a:rPr>
              <a:t>Indirectly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 :Slack </a:t>
            </a:r>
            <a:r>
              <a:rPr lang="en-US" dirty="0">
                <a:solidFill>
                  <a:schemeClr val="tx1"/>
                </a:solidFill>
                <a:latin typeface="Verdana (Body)"/>
              </a:rPr>
              <a:t>Bot send translating 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request to get translated result via a medium server </a:t>
            </a:r>
          </a:p>
        </p:txBody>
      </p:sp>
    </p:spTree>
    <p:extLst>
      <p:ext uri="{BB962C8B-B14F-4D97-AF65-F5344CB8AC3E}">
        <p14:creationId xmlns:p14="http://schemas.microsoft.com/office/powerpoint/2010/main" val="364053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706880"/>
            <a:ext cx="10221686" cy="438912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Reduced </a:t>
            </a:r>
            <a:r>
              <a:rPr lang="en-US" b="1" dirty="0">
                <a:solidFill>
                  <a:schemeClr val="tx1"/>
                </a:solidFill>
              </a:rPr>
              <a:t>time required for employee awareness </a:t>
            </a:r>
            <a:r>
              <a:rPr lang="en-US" b="1" dirty="0" smtClean="0">
                <a:solidFill>
                  <a:schemeClr val="tx1"/>
                </a:solidFill>
              </a:rPr>
              <a:t>surveys</a:t>
            </a:r>
          </a:p>
          <a:p>
            <a:r>
              <a:rPr lang="en-US" b="1" dirty="0">
                <a:solidFill>
                  <a:schemeClr val="tx1"/>
                </a:solidFill>
              </a:rPr>
              <a:t>Instantly translate the information stored on your </a:t>
            </a:r>
            <a:r>
              <a:rPr lang="en-US" b="1" dirty="0" smtClean="0">
                <a:solidFill>
                  <a:schemeClr val="tx1"/>
                </a:solidFill>
              </a:rPr>
              <a:t>website</a:t>
            </a:r>
          </a:p>
          <a:p>
            <a:r>
              <a:rPr lang="en-US" b="1" dirty="0">
                <a:solidFill>
                  <a:schemeClr val="tx1"/>
                </a:solidFill>
              </a:rPr>
              <a:t>Utilize Amazon Translate for services provided to customers</a:t>
            </a:r>
          </a:p>
          <a:p>
            <a:pPr marL="4572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Another </a:t>
            </a:r>
            <a:r>
              <a:rPr lang="en-US" b="1" dirty="0">
                <a:solidFill>
                  <a:schemeClr val="tx1"/>
                </a:solidFill>
              </a:rPr>
              <a:t>stud case: </a:t>
            </a:r>
            <a:r>
              <a:rPr lang="en-US" b="1" dirty="0">
                <a:solidFill>
                  <a:schemeClr val="tx1"/>
                </a:solidFill>
                <a:hlinkClick r:id="rId2"/>
              </a:rPr>
              <a:t>https://www.successglo.com/case-studies/</a:t>
            </a:r>
            <a:endParaRPr lang="en-US" b="1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en-US" dirty="0" smtClean="0">
              <a:solidFill>
                <a:schemeClr val="tx1"/>
              </a:solidFill>
              <a:latin typeface="Verdana (Body)"/>
            </a:endParaRPr>
          </a:p>
        </p:txBody>
      </p:sp>
    </p:spTree>
    <p:extLst>
      <p:ext uri="{BB962C8B-B14F-4D97-AF65-F5344CB8AC3E}">
        <p14:creationId xmlns:p14="http://schemas.microsoft.com/office/powerpoint/2010/main" val="340975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Path: Directly  </a:t>
            </a:r>
            <a:r>
              <a:rPr lang="en-US" dirty="0" smtClean="0"/>
              <a:t>(Diagram)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2717" y="1965960"/>
            <a:ext cx="8332703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83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</a:t>
            </a:r>
            <a:r>
              <a:rPr lang="en-US" dirty="0" smtClean="0"/>
              <a:t>Path: Directly  (Flow)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  <a:latin typeface="Verdana (Body)"/>
              </a:rPr>
              <a:t>1. Slack type /translate hello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  <a:latin typeface="Verdana (Body)"/>
              </a:rPr>
              <a:t>2. Lambda received translate request from Slack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  <a:latin typeface="Verdana (Body)"/>
              </a:rPr>
              <a:t>3. Lambda create and start Translate thread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  <a:latin typeface="Verdana (Body)"/>
              </a:rPr>
              <a:t>4. Lambda response "translating...“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  <a:latin typeface="Verdana (Body)"/>
              </a:rPr>
              <a:t>5. Translate thread translate =&gt; konnichiwa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  <a:latin typeface="Verdana (Body)"/>
              </a:rPr>
              <a:t>6. </a:t>
            </a:r>
            <a:r>
              <a:rPr lang="en-US" dirty="0" err="1">
                <a:solidFill>
                  <a:schemeClr val="tx1"/>
                </a:solidFill>
                <a:latin typeface="Verdana (Body)"/>
              </a:rPr>
              <a:t>TranslateThread</a:t>
            </a:r>
            <a:r>
              <a:rPr lang="en-US" dirty="0">
                <a:solidFill>
                  <a:schemeClr val="tx1"/>
                </a:solidFill>
                <a:latin typeface="Verdana (Body)"/>
              </a:rPr>
              <a:t> response to Slack</a:t>
            </a:r>
            <a:r>
              <a:rPr lang="vi-VN" dirty="0">
                <a:solidFill>
                  <a:schemeClr val="tx1"/>
                </a:solidFill>
                <a:latin typeface="Verdana (Body)"/>
              </a:rPr>
              <a:t/>
            </a:r>
            <a:br>
              <a:rPr lang="vi-VN" dirty="0">
                <a:solidFill>
                  <a:schemeClr val="tx1"/>
                </a:solidFill>
                <a:latin typeface="Verdana (Body)"/>
              </a:rPr>
            </a:br>
            <a:r>
              <a:rPr lang="vi-VN" dirty="0">
                <a:solidFill>
                  <a:schemeClr val="tx1"/>
                </a:solidFill>
                <a:latin typeface="Verdana (Body)"/>
              </a:rPr>
              <a:t/>
            </a:r>
            <a:br>
              <a:rPr lang="vi-VN" dirty="0">
                <a:solidFill>
                  <a:schemeClr val="tx1"/>
                </a:solidFill>
                <a:latin typeface="Verdana (Body)"/>
              </a:rPr>
            </a:br>
            <a:r>
              <a:rPr lang="en-US" u="sng" dirty="0" smtClean="0">
                <a:solidFill>
                  <a:srgbClr val="FF0000"/>
                </a:solidFill>
                <a:latin typeface="Verdana (Body)"/>
              </a:rPr>
              <a:t>Notice</a:t>
            </a:r>
            <a:r>
              <a:rPr lang="en-US" dirty="0" smtClean="0">
                <a:solidFill>
                  <a:srgbClr val="FF0000"/>
                </a:solidFill>
                <a:latin typeface="Verdana (Body)"/>
              </a:rPr>
              <a:t>:</a:t>
            </a:r>
            <a:r>
              <a:rPr lang="vi-VN" dirty="0" smtClean="0">
                <a:solidFill>
                  <a:srgbClr val="FF0000"/>
                </a:solidFill>
                <a:latin typeface="Verdana (Body)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After sending request from Slack Bot</a:t>
            </a:r>
            <a:r>
              <a:rPr lang="vi-VN" dirty="0" smtClean="0">
                <a:solidFill>
                  <a:schemeClr val="tx1"/>
                </a:solidFill>
                <a:latin typeface="Verdana (Body)"/>
              </a:rPr>
              <a:t> 3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 seconds,</a:t>
            </a:r>
            <a:r>
              <a:rPr lang="vi-VN" dirty="0" smtClean="0">
                <a:solidFill>
                  <a:schemeClr val="tx1"/>
                </a:solidFill>
                <a:latin typeface="Verdana (Body)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It will automatically return </a:t>
            </a:r>
            <a:r>
              <a:rPr lang="vi-VN" dirty="0" smtClean="0">
                <a:solidFill>
                  <a:schemeClr val="tx1"/>
                </a:solidFill>
                <a:latin typeface="Verdana (Body)"/>
              </a:rPr>
              <a:t>command 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error</a:t>
            </a:r>
            <a:r>
              <a:rPr lang="vi-VN" dirty="0">
                <a:solidFill>
                  <a:schemeClr val="tx1"/>
                </a:solidFill>
                <a:latin typeface="Verdana (Body)"/>
              </a:rPr>
              <a:t>  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“</a:t>
            </a:r>
            <a:r>
              <a:rPr lang="vi-VN" dirty="0" smtClean="0">
                <a:solidFill>
                  <a:schemeClr val="accent2"/>
                </a:solidFill>
                <a:latin typeface="Verdana (Body)"/>
              </a:rPr>
              <a:t>operation_timeout</a:t>
            </a:r>
            <a:r>
              <a:rPr lang="en-US" dirty="0" smtClean="0">
                <a:solidFill>
                  <a:schemeClr val="accent2"/>
                </a:solidFill>
                <a:latin typeface="Verdana (Body)"/>
              </a:rPr>
              <a:t>”  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=&gt;  response first then send result later via sending message Slack </a:t>
            </a:r>
            <a:r>
              <a:rPr lang="en-US" dirty="0" err="1">
                <a:solidFill>
                  <a:schemeClr val="tx1"/>
                </a:solidFill>
                <a:latin typeface="Verdana (Body)"/>
              </a:rPr>
              <a:t>A</a:t>
            </a:r>
            <a:r>
              <a:rPr lang="en-US" dirty="0" err="1" smtClean="0">
                <a:solidFill>
                  <a:schemeClr val="tx1"/>
                </a:solidFill>
                <a:latin typeface="Verdana (Body)"/>
              </a:rPr>
              <a:t>pi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.</a:t>
            </a:r>
            <a:endParaRPr lang="en-US" dirty="0">
              <a:solidFill>
                <a:schemeClr val="tx1"/>
              </a:solidFill>
              <a:latin typeface="Verdana (Body)"/>
            </a:endParaRPr>
          </a:p>
          <a:p>
            <a:pPr marL="45720" indent="0">
              <a:buNone/>
            </a:pPr>
            <a:endParaRPr lang="en-US" dirty="0" smtClean="0">
              <a:latin typeface="Verdana (Body)"/>
            </a:endParaRPr>
          </a:p>
          <a:p>
            <a:pPr marL="45720" indent="0">
              <a:buNone/>
            </a:pPr>
            <a:r>
              <a:rPr lang="vi-VN" dirty="0">
                <a:latin typeface="Verdana (Body)"/>
              </a:rPr>
              <a:t/>
            </a:r>
            <a:br>
              <a:rPr lang="vi-VN" dirty="0">
                <a:latin typeface="Verdana (Body)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40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Path: Directly  (</a:t>
            </a:r>
            <a:r>
              <a:rPr lang="en-US" dirty="0" smtClean="0"/>
              <a:t>Dev)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Environment: Python </a:t>
            </a:r>
            <a:r>
              <a:rPr lang="en-US" dirty="0">
                <a:solidFill>
                  <a:schemeClr val="tx1"/>
                </a:solidFill>
              </a:rPr>
              <a:t>lambda on </a:t>
            </a:r>
            <a:r>
              <a:rPr lang="en-US" dirty="0" err="1" smtClean="0">
                <a:solidFill>
                  <a:schemeClr val="tx1"/>
                </a:solidFill>
              </a:rPr>
              <a:t>VScode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Requirement: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+ </a:t>
            </a:r>
            <a:r>
              <a:rPr lang="en-US" dirty="0" err="1" smtClean="0">
                <a:solidFill>
                  <a:schemeClr val="tx1"/>
                </a:solidFill>
              </a:rPr>
              <a:t>Vscode</a:t>
            </a:r>
            <a:endParaRPr lang="en-US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+Python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+ Installed  WSL on OS. Ref: 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Link 1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link 2</a:t>
            </a:r>
            <a:endParaRPr lang="en-US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+ Aws toolkit plugin : </a:t>
            </a:r>
            <a:r>
              <a:rPr lang="en-US" dirty="0" err="1" smtClean="0">
                <a:solidFill>
                  <a:schemeClr val="tx1"/>
                </a:solidFill>
                <a:hlinkClick r:id="rId4"/>
              </a:rPr>
              <a:t>guide</a:t>
            </a:r>
            <a:r>
              <a:rPr lang="en-US" dirty="0" err="1" smtClean="0">
                <a:solidFill>
                  <a:schemeClr val="tx1"/>
                </a:solidFill>
              </a:rPr>
              <a:t>,</a:t>
            </a:r>
            <a:r>
              <a:rPr lang="en-US" dirty="0" err="1" smtClean="0">
                <a:solidFill>
                  <a:schemeClr val="tx1"/>
                </a:solidFill>
                <a:hlinkClick r:id="rId5"/>
              </a:rPr>
              <a:t>create</a:t>
            </a:r>
            <a:r>
              <a:rPr lang="en-US" dirty="0" smtClean="0">
                <a:solidFill>
                  <a:schemeClr val="tx1"/>
                </a:solidFill>
                <a:hlinkClick r:id="rId5"/>
              </a:rPr>
              <a:t> </a:t>
            </a:r>
            <a:r>
              <a:rPr lang="en-US" smtClean="0">
                <a:solidFill>
                  <a:schemeClr val="tx1"/>
                </a:solidFill>
                <a:hlinkClick r:id="rId5"/>
              </a:rPr>
              <a:t>SAM app</a:t>
            </a:r>
            <a:endParaRPr lang="en-US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Command to run: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Build container: SAM </a:t>
            </a:r>
            <a:r>
              <a:rPr lang="en-US" dirty="0">
                <a:solidFill>
                  <a:schemeClr val="tx1"/>
                </a:solidFill>
              </a:rPr>
              <a:t>build --</a:t>
            </a:r>
            <a:r>
              <a:rPr lang="en-US" dirty="0" smtClean="0">
                <a:solidFill>
                  <a:schemeClr val="tx1"/>
                </a:solidFill>
              </a:rPr>
              <a:t>use-container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M</a:t>
            </a:r>
            <a:r>
              <a:rPr lang="en-US" dirty="0" smtClean="0">
                <a:solidFill>
                  <a:schemeClr val="tx1"/>
                </a:solidFill>
              </a:rPr>
              <a:t>ount and run container:  SAM </a:t>
            </a:r>
            <a:r>
              <a:rPr lang="en-US" dirty="0">
                <a:solidFill>
                  <a:schemeClr val="tx1"/>
                </a:solidFill>
              </a:rPr>
              <a:t>local start-</a:t>
            </a:r>
            <a:r>
              <a:rPr lang="en-US" dirty="0" err="1">
                <a:solidFill>
                  <a:schemeClr val="tx1"/>
                </a:solidFill>
              </a:rPr>
              <a:t>api</a:t>
            </a:r>
            <a:r>
              <a:rPr lang="en-US" dirty="0">
                <a:solidFill>
                  <a:schemeClr val="tx1"/>
                </a:solidFill>
              </a:rPr>
              <a:t> --host localhost --port </a:t>
            </a:r>
            <a:r>
              <a:rPr lang="en-US" dirty="0" smtClean="0">
                <a:solidFill>
                  <a:schemeClr val="tx1"/>
                </a:solidFill>
              </a:rPr>
              <a:t>123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Use </a:t>
            </a:r>
            <a:r>
              <a:rPr lang="en-US" dirty="0" err="1" smtClean="0">
                <a:solidFill>
                  <a:schemeClr val="tx1"/>
                </a:solidFill>
                <a:hlinkClick r:id="rId6"/>
              </a:rPr>
              <a:t>ngrok</a:t>
            </a:r>
            <a:r>
              <a:rPr lang="en-US" dirty="0" smtClean="0">
                <a:solidFill>
                  <a:schemeClr val="tx1"/>
                </a:solidFill>
              </a:rPr>
              <a:t> to publish port 123 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to slack app in an hour.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74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Lambda’s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  <a:latin typeface="Verdana (Body)"/>
              </a:rPr>
              <a:t>Lambda will </a:t>
            </a:r>
            <a:r>
              <a:rPr lang="vi-VN" dirty="0" smtClean="0">
                <a:solidFill>
                  <a:schemeClr val="tx1"/>
                </a:solidFill>
                <a:latin typeface="Verdana (Body)"/>
              </a:rPr>
              <a:t>sleep/suspend/killed 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current thread  and its childlike thread after returning </a:t>
            </a:r>
            <a:r>
              <a:rPr lang="vi-VN" dirty="0" smtClean="0">
                <a:solidFill>
                  <a:schemeClr val="tx1"/>
                </a:solidFill>
                <a:latin typeface="Verdana (Body)"/>
              </a:rPr>
              <a:t>response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 in most case.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  <a:latin typeface="Verdana (Body)"/>
              </a:rPr>
              <a:t>As result, creating childlike thread to response to Slack bot is unstable.</a:t>
            </a:r>
          </a:p>
          <a:p>
            <a:pPr marL="45720" indent="0">
              <a:buNone/>
            </a:pPr>
            <a:endParaRPr lang="en-US" dirty="0" smtClean="0">
              <a:solidFill>
                <a:schemeClr val="tx1"/>
              </a:solidFill>
              <a:latin typeface="Verdana (Body)"/>
            </a:endParaRPr>
          </a:p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  <a:latin typeface="Verdana (Body)"/>
              </a:rPr>
              <a:t>Question: </a:t>
            </a:r>
            <a:r>
              <a:rPr lang="en-US" dirty="0" smtClean="0">
                <a:solidFill>
                  <a:srgbClr val="FF3399"/>
                </a:solidFill>
                <a:latin typeface="Verdana (Body)"/>
              </a:rPr>
              <a:t>How to call thread from Lambda and send translate result stably?</a:t>
            </a:r>
            <a:endParaRPr lang="en-US" dirty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92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862</TotalTime>
  <Words>794</Words>
  <Application>Microsoft Office PowerPoint</Application>
  <PresentationFormat>Widescreen</PresentationFormat>
  <Paragraphs>124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Corbel</vt:lpstr>
      <vt:lpstr>Verdana (Body)</vt:lpstr>
      <vt:lpstr>Wingdings</vt:lpstr>
      <vt:lpstr>Basis</vt:lpstr>
      <vt:lpstr>AWS TranSlatE on SLaCK</vt:lpstr>
      <vt:lpstr>Introduce</vt:lpstr>
      <vt:lpstr>Cloud Translate Price</vt:lpstr>
      <vt:lpstr>Developing Path:</vt:lpstr>
      <vt:lpstr>Case study:</vt:lpstr>
      <vt:lpstr>Developing Path: Directly  (Diagram)</vt:lpstr>
      <vt:lpstr>Developing Path: Directly  (Flow)</vt:lpstr>
      <vt:lpstr>Developing Path: Directly  (Dev)</vt:lpstr>
      <vt:lpstr>Lambda’s mechanism</vt:lpstr>
      <vt:lpstr>Developing Path: Directly  (Solution 1)</vt:lpstr>
      <vt:lpstr>Developing Path: Directly  (Solution 2)</vt:lpstr>
      <vt:lpstr>Developing Path: Indirectly  (Diagram)</vt:lpstr>
      <vt:lpstr>Developing Path: Indirectly (Flow)</vt:lpstr>
      <vt:lpstr>Prepare: EC2</vt:lpstr>
      <vt:lpstr>Step 1: Create slack bot</vt:lpstr>
      <vt:lpstr>Step 1: Create slack bot (cont)</vt:lpstr>
      <vt:lpstr>Step 2: config Aws IAM</vt:lpstr>
      <vt:lpstr>Step 3: config Aws Lambda</vt:lpstr>
      <vt:lpstr>Step 3: config Aws Lambda (cont)</vt:lpstr>
      <vt:lpstr>Step 3: config Aws Lambda (cont)</vt:lpstr>
      <vt:lpstr>Step 3: config Aws Lambda (cont)</vt:lpstr>
      <vt:lpstr>PowerPoint Presentation</vt:lpstr>
      <vt:lpstr>Step 3: Add trigger to Lambda</vt:lpstr>
      <vt:lpstr>Step 3: Add trigger to Lambda (Cont)</vt:lpstr>
      <vt:lpstr>Step 4: prepare spring boot</vt:lpstr>
      <vt:lpstr>Step 4: prepare spring boot (cont)</vt:lpstr>
      <vt:lpstr>Step 4: prepare spring boot (cont)</vt:lpstr>
      <vt:lpstr>PowerPoint Presentation</vt:lpstr>
      <vt:lpstr>PowerPoint Presentation</vt:lpstr>
      <vt:lpstr>PowerPoint Presentation</vt:lpstr>
      <vt:lpstr>Reference</vt:lpstr>
      <vt:lpstr>Thank you for taking time with me ! 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TranSlator on cloud</dc:title>
  <dc:creator>DELL</dc:creator>
  <cp:lastModifiedBy>DELL</cp:lastModifiedBy>
  <cp:revision>82</cp:revision>
  <dcterms:created xsi:type="dcterms:W3CDTF">2021-08-30T02:05:43Z</dcterms:created>
  <dcterms:modified xsi:type="dcterms:W3CDTF">2021-09-07T02:02:47Z</dcterms:modified>
</cp:coreProperties>
</file>