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9"/>
  </p:notesMasterIdLst>
  <p:sldIdLst>
    <p:sldId id="257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8" r:id="rId10"/>
    <p:sldId id="322" r:id="rId11"/>
    <p:sldId id="324" r:id="rId12"/>
    <p:sldId id="326" r:id="rId13"/>
    <p:sldId id="331" r:id="rId14"/>
    <p:sldId id="325" r:id="rId15"/>
    <p:sldId id="329" r:id="rId16"/>
    <p:sldId id="330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1" autoAdjust="0"/>
    <p:restoredTop sz="94660"/>
  </p:normalViewPr>
  <p:slideViewPr>
    <p:cSldViewPr snapToGrid="0">
      <p:cViewPr varScale="1">
        <p:scale>
          <a:sx n="32" d="100"/>
          <a:sy n="32" d="100"/>
        </p:scale>
        <p:origin x="16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9394-844F-4B60-AB18-91B39F7D68C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EC19-E4D9-40B0-9553-8B16846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57859" y="3251532"/>
            <a:ext cx="513155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A7181-AD1B-4958-BF42-33A9B9C69546}" type="datetime1">
              <a:rPr lang="id-ID" smtClean="0">
                <a:solidFill>
                  <a:prstClr val="black"/>
                </a:solidFill>
              </a:rPr>
              <a:pPr/>
              <a:t>16/01/22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71E0C8-17A9-4AC5-B598-6306D882C3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1" y="216579"/>
            <a:ext cx="4353103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6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D843D-EFFD-4E89-B4A1-A7D092762A84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CDE3-60A2-4723-96A3-559CD9A9FE4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410BF6-FE79-4D56-8FC5-DB4719BF4F63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FFDCC97-455B-43D0-AA00-602B0EEC87A5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0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F4B16455-9256-4FC0-AA7F-59FAE9833570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858D660B-A1D0-4E6C-8D5C-85EAB1A49740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2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9" y="6359811"/>
            <a:ext cx="3663951" cy="4572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+mn-lt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RMB/Intro to SE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8132-AD6C-4B4F-87B9-0C4DC2FEA77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9F750-41CF-4F69-A9D0-A1C79BAA20E8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5600" y="6248400"/>
            <a:ext cx="853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imes New Roman" pitchFamily="18" charset="0"/>
              </a:rPr>
              <a:t>RMB/Intro to 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16426-4FB4-42BA-AD07-161D7F2F182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B871E0C8-17A9-4AC5-B598-6306D882C37B}" type="slidenum">
              <a:rPr lang="en-US" smtClean="0">
                <a:solidFill>
                  <a:prstClr val="white"/>
                </a:solidFill>
              </a:rPr>
              <a:pPr defTabSz="914400" eaLnBrk="0" hangingPunct="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eaLnBrk="0" hangingPunct="0"/>
            <a:fld id="{7380C7AF-17BF-4514-A509-9B1822032905}" type="datetime1">
              <a:rPr lang="id-ID" smtClean="0">
                <a:solidFill>
                  <a:prstClr val="white"/>
                </a:solidFill>
              </a:rPr>
              <a:pPr defTabSz="914400" eaLnBrk="0" hangingPunct="0"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7F7F7F"/>
                </a:solidFill>
                <a:latin typeface="Times New Roman" pitchFamily="18" charset="0"/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 advAuto="0"/>
      <p:bldP spid="1031" grpId="0" build="p" bldLvl="4" autoUpdateAnimBg="0"/>
    </p:bld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hyperlink" Target="https://stackabuse.com/bucket-sort-un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646245" y="1269243"/>
            <a:ext cx="10545755" cy="152696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Kompleksitas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672750" y="2796209"/>
            <a:ext cx="9472329" cy="325634"/>
          </a:xfrm>
        </p:spPr>
        <p:txBody>
          <a:bodyPr/>
          <a:lstStyle/>
          <a:p>
            <a:r>
              <a:rPr lang="id-ID" b="1" dirty="0"/>
              <a:t>Judul : BUBBLE SORT, </a:t>
            </a:r>
            <a:r>
              <a:rPr lang="en-US" b="1" dirty="0"/>
              <a:t>INSERTION</a:t>
            </a:r>
            <a:r>
              <a:rPr lang="id-ID" b="1" dirty="0"/>
              <a:t> SORT, DAN </a:t>
            </a:r>
            <a:r>
              <a:rPr lang="en-US" b="1" dirty="0"/>
              <a:t>BUCKET</a:t>
            </a:r>
            <a:r>
              <a:rPr lang="id-ID" b="1" dirty="0"/>
              <a:t> SORT</a:t>
            </a:r>
            <a:endParaRPr lang="en-ID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5C423-AA27-49C9-BCE7-CC007AFFFC8A}"/>
              </a:ext>
            </a:extLst>
          </p:cNvPr>
          <p:cNvSpPr txBox="1"/>
          <p:nvPr/>
        </p:nvSpPr>
        <p:spPr>
          <a:xfrm>
            <a:off x="5943600" y="3856383"/>
            <a:ext cx="5466522" cy="203132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D" dirty="0" err="1"/>
              <a:t>Kelompok</a:t>
            </a:r>
            <a:r>
              <a:rPr lang="en-ID" dirty="0"/>
              <a:t> 10</a:t>
            </a:r>
          </a:p>
          <a:p>
            <a:endParaRPr lang="en-ID" dirty="0"/>
          </a:p>
          <a:p>
            <a:r>
              <a:rPr lang="en-ID" dirty="0" err="1"/>
              <a:t>Aldira</a:t>
            </a:r>
            <a:r>
              <a:rPr lang="en-ID" dirty="0"/>
              <a:t> </a:t>
            </a:r>
            <a:r>
              <a:rPr lang="en-ID" dirty="0" err="1"/>
              <a:t>Fazri</a:t>
            </a:r>
            <a:r>
              <a:rPr lang="en-ID" dirty="0"/>
              <a:t>  (1301204564)</a:t>
            </a:r>
          </a:p>
          <a:p>
            <a:r>
              <a:rPr lang="en-ID" dirty="0"/>
              <a:t>Abdul Halim </a:t>
            </a:r>
            <a:r>
              <a:rPr lang="en-ID" dirty="0" err="1"/>
              <a:t>Ichwan</a:t>
            </a:r>
            <a:r>
              <a:rPr lang="en-ID" dirty="0"/>
              <a:t> (1301204478)</a:t>
            </a:r>
          </a:p>
          <a:p>
            <a:r>
              <a:rPr lang="en-ID" dirty="0" err="1"/>
              <a:t>Firhan</a:t>
            </a:r>
            <a:r>
              <a:rPr lang="en-ID" dirty="0"/>
              <a:t> Maulana (1301208566)</a:t>
            </a:r>
          </a:p>
          <a:p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4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714B-FD38-B244-B3DF-52690828DF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Illustrasi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F6C5B-6795-B449-94EC-98A05C6BCE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4ED-274B-D549-8242-FC51B2397A9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F122E-7DCD-AE48-88E9-8A9E4385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Bucket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4C93B-64EA-A547-A64B-9AEFECB134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AC15A-0A97-ED4E-860B-85F798E4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64" y="1977657"/>
            <a:ext cx="3010608" cy="4247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4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C6B3E9-A8A4-2347-B6C6-9EC966C5C1E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07367111"/>
              </p:ext>
            </p:extLst>
          </p:nvPr>
        </p:nvGraphicFramePr>
        <p:xfrm>
          <a:off x="759060" y="2194559"/>
          <a:ext cx="3435146" cy="14995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91058">
                  <a:extLst>
                    <a:ext uri="{9D8B030D-6E8A-4147-A177-3AD203B41FA5}">
                      <a16:colId xmlns:a16="http://schemas.microsoft.com/office/drawing/2014/main" val="108813228"/>
                    </a:ext>
                  </a:extLst>
                </a:gridCol>
                <a:gridCol w="1944088">
                  <a:extLst>
                    <a:ext uri="{9D8B030D-6E8A-4147-A177-3AD203B41FA5}">
                      <a16:colId xmlns:a16="http://schemas.microsoft.com/office/drawing/2014/main" val="4258587203"/>
                    </a:ext>
                  </a:extLst>
                </a:gridCol>
              </a:tblGrid>
              <a:tr h="428432"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Input Size(n)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Hasil Running Time /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262421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343295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249744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812652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2.8459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669363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307.33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31155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D7960-3710-2A48-9B80-5A39B13C5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EAA8-7696-A042-9A7D-E6C1E0DED2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88FC98-928A-D942-8DD6-66CC0CA7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input size(n)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3BBED-DDD3-824F-BD1E-FDA8F3DB54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4792-260D-6A41-9467-218B7D6F2555}"/>
              </a:ext>
            </a:extLst>
          </p:cNvPr>
          <p:cNvSpPr txBox="1"/>
          <p:nvPr/>
        </p:nvSpPr>
        <p:spPr>
          <a:xfrm>
            <a:off x="998245" y="3788229"/>
            <a:ext cx="1792478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Insertion Sort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B2ADB1-1A6A-D04F-BD8F-471D86BA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85320"/>
              </p:ext>
            </p:extLst>
          </p:nvPr>
        </p:nvGraphicFramePr>
        <p:xfrm>
          <a:off x="6518750" y="2134798"/>
          <a:ext cx="3435146" cy="14995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4245">
                  <a:extLst>
                    <a:ext uri="{9D8B030D-6E8A-4147-A177-3AD203B41FA5}">
                      <a16:colId xmlns:a16="http://schemas.microsoft.com/office/drawing/2014/main" val="542461044"/>
                    </a:ext>
                  </a:extLst>
                </a:gridCol>
                <a:gridCol w="2060901">
                  <a:extLst>
                    <a:ext uri="{9D8B030D-6E8A-4147-A177-3AD203B41FA5}">
                      <a16:colId xmlns:a16="http://schemas.microsoft.com/office/drawing/2014/main" val="2518955314"/>
                    </a:ext>
                  </a:extLst>
                </a:gridCol>
              </a:tblGrid>
              <a:tr h="428431"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Input Size(n)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Hasil Running Time /ms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518452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228723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0.0010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723012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46872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2.8459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267317"/>
                  </a:ext>
                </a:extLst>
              </a:tr>
              <a:tr h="214216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43.108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1326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9E5F60D-1D1C-8C48-BCA9-E8675F02DC9F}"/>
              </a:ext>
            </a:extLst>
          </p:cNvPr>
          <p:cNvSpPr/>
          <p:nvPr/>
        </p:nvSpPr>
        <p:spPr>
          <a:xfrm>
            <a:off x="6518750" y="3725634"/>
            <a:ext cx="154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Bucket Sort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0A12C2-2EF6-C548-8A23-CAB2430B3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71898"/>
              </p:ext>
            </p:extLst>
          </p:nvPr>
        </p:nvGraphicFramePr>
        <p:xfrm>
          <a:off x="3553481" y="4186291"/>
          <a:ext cx="3121639" cy="16524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84777">
                  <a:extLst>
                    <a:ext uri="{9D8B030D-6E8A-4147-A177-3AD203B41FA5}">
                      <a16:colId xmlns:a16="http://schemas.microsoft.com/office/drawing/2014/main" val="4133061721"/>
                    </a:ext>
                  </a:extLst>
                </a:gridCol>
                <a:gridCol w="1836862">
                  <a:extLst>
                    <a:ext uri="{9D8B030D-6E8A-4147-A177-3AD203B41FA5}">
                      <a16:colId xmlns:a16="http://schemas.microsoft.com/office/drawing/2014/main" val="3331338147"/>
                    </a:ext>
                  </a:extLst>
                </a:gridCol>
              </a:tblGrid>
              <a:tr h="551902"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Input Size(n)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Hasil Running Time /ms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6913594"/>
                  </a:ext>
                </a:extLst>
              </a:tr>
              <a:tr h="156258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7838682"/>
                  </a:ext>
                </a:extLst>
              </a:tr>
              <a:tr h="156258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0.0010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349403"/>
                  </a:ext>
                </a:extLst>
              </a:tr>
              <a:tr h="156258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0.0702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672914"/>
                  </a:ext>
                </a:extLst>
              </a:tr>
              <a:tr h="275952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>
                          <a:effectLst/>
                        </a:rPr>
                        <a:t>7.1116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8910333"/>
                  </a:ext>
                </a:extLst>
              </a:tr>
              <a:tr h="275952"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>
                          <a:effectLst/>
                        </a:rPr>
                        <a:t>100000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/>
                      <a:r>
                        <a:rPr lang="en-US" sz="1200" dirty="0">
                          <a:effectLst/>
                        </a:rPr>
                        <a:t>937.43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307583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68B7668-AE50-C149-900C-C11DF9CF05FB}"/>
              </a:ext>
            </a:extLst>
          </p:cNvPr>
          <p:cNvSpPr/>
          <p:nvPr/>
        </p:nvSpPr>
        <p:spPr>
          <a:xfrm>
            <a:off x="4344217" y="5880760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57417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7A1B49-842A-4E4D-9BB7-A43B5CC934A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98245" y="1977657"/>
            <a:ext cx="4921140" cy="4025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1E56A-436B-1849-906F-E3935596C8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889E-141F-7849-B2A5-16CEDCA3F9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E070F5-9258-E344-B47D-44435E6E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D5070-59CF-9740-A933-727FCD7D17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1F9FF-558D-BA40-9A20-48E9D303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96" y="1977657"/>
            <a:ext cx="4921141" cy="4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4A2931-D195-6246-8112-3BA33BB751D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93998" y="2244907"/>
            <a:ext cx="7937831" cy="35357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9E126-B74F-CF43-BD0D-63ED5CDFE8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C86A-A387-6547-B0F1-8F0C727FED3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A8004-AE07-2043-B8F7-8CC649FF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9A71A1-ACAC-9F42-B6C2-BBBF327101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2CB5D-1C13-5B4B-AFAE-F4C1714495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C6F7-1558-8546-B019-BF8499C01D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C81363-78CE-0848-BA72-D85C2AE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77389-1167-2340-95FD-A507E548C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8F94B9-9C88-0346-AACC-3FFFD1E107E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54" y="2207623"/>
            <a:ext cx="7528560" cy="347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32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3A359-4BDF-8B41-B883-706B736E10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0FB0-76D6-3341-B545-DE01943B4BD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8DB351-5839-7D4D-940D-109B0BF7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CDC1C-9B0C-F74B-B199-49879923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E26F03-F601-C448-9175-560DE02B21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64" y="2140200"/>
            <a:ext cx="6096272" cy="3577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20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8B98F6-7F25-5E4A-94F7-16972E419A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[1] 	</a:t>
            </a:r>
            <a:r>
              <a:rPr lang="en-US" dirty="0" err="1"/>
              <a:t>Rheinadi</a:t>
            </a:r>
            <a:r>
              <a:rPr lang="en-US" dirty="0"/>
              <a:t>, R. (2009).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Sort. Bandung, </a:t>
            </a:r>
            <a:r>
              <a:rPr lang="en-US" dirty="0" err="1"/>
              <a:t>Jawa</a:t>
            </a:r>
            <a:r>
              <a:rPr lang="en-US" dirty="0"/>
              <a:t> Barat, Indonesia</a:t>
            </a:r>
            <a:endParaRPr lang="en-ID" dirty="0"/>
          </a:p>
          <a:p>
            <a:r>
              <a:rPr lang="en-US" dirty="0"/>
              <a:t>[2] 	Khalid, M.J (</a:t>
            </a:r>
            <a:r>
              <a:rPr lang="en-US" dirty="0" err="1"/>
              <a:t>t.thn</a:t>
            </a:r>
            <a:r>
              <a:rPr lang="en-US" dirty="0"/>
              <a:t>.). Bucket sort in phyton.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kembaliari</a:t>
            </a:r>
            <a:r>
              <a:rPr lang="en-US" dirty="0"/>
              <a:t> stack Abuse : </a:t>
            </a:r>
            <a:r>
              <a:rPr lang="en-US" u="sng" dirty="0">
                <a:hlinkClick r:id="rId2"/>
              </a:rPr>
              <a:t>https://stackabuse.com/bucket-sort-un-python</a:t>
            </a:r>
            <a:r>
              <a:rPr lang="en-US" dirty="0"/>
              <a:t> </a:t>
            </a:r>
            <a:endParaRPr lang="en-ID" dirty="0"/>
          </a:p>
          <a:p>
            <a:r>
              <a:rPr lang="en-ID" dirty="0"/>
              <a:t> [3] </a:t>
            </a:r>
            <a:r>
              <a:rPr lang="en-ID" dirty="0" err="1"/>
              <a:t>geeksforgeeks</a:t>
            </a:r>
            <a:r>
              <a:rPr lang="en-ID" dirty="0"/>
              <a:t>, “Insertion Sort”, </a:t>
            </a:r>
            <a:r>
              <a:rPr lang="en-ID" u="sng" dirty="0">
                <a:hlinkClick r:id="rId3"/>
              </a:rPr>
              <a:t>Insertion Sort - GeeksforGeeks</a:t>
            </a:r>
            <a:r>
              <a:rPr lang="en-ID" dirty="0"/>
              <a:t>, </a:t>
            </a:r>
            <a:r>
              <a:rPr lang="en-ID" dirty="0" err="1"/>
              <a:t>diakses</a:t>
            </a:r>
            <a:r>
              <a:rPr lang="en-ID" dirty="0"/>
              <a:t> pada 14 </a:t>
            </a:r>
            <a:r>
              <a:rPr lang="en-ID" dirty="0" err="1"/>
              <a:t>januari</a:t>
            </a:r>
            <a:r>
              <a:rPr lang="en-ID" dirty="0"/>
              <a:t> 2022.</a:t>
            </a:r>
          </a:p>
          <a:p>
            <a:pPr marL="0" indent="0">
              <a:buNone/>
            </a:pPr>
            <a:br>
              <a:rPr lang="en-ID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66060-A88D-5B4D-BC2D-596F7E7977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0717-0338-5F47-AA64-C4BB099730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0F241-B359-024F-A672-D86B1BC7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Dan </a:t>
            </a:r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1D262C-FC33-9449-81F7-CE5FB03365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78" y="3429000"/>
            <a:ext cx="10590506" cy="961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/>
              <a:t>Terima</a:t>
            </a:r>
            <a:r>
              <a:rPr lang="en-US" sz="4400" dirty="0"/>
              <a:t> </a:t>
            </a:r>
            <a:r>
              <a:rPr lang="en-US" sz="4400" dirty="0" err="1"/>
              <a:t>Kasih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2F00-7160-4F2F-8256-8271C325280D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132-AD6C-4B4F-87B9-0C4DC2FEA77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1B0AE-57B7-E343-B687-202F941F60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data, </a:t>
            </a:r>
            <a:r>
              <a:rPr lang="en-US" dirty="0" err="1"/>
              <a:t>yaitu</a:t>
            </a:r>
            <a:r>
              <a:rPr lang="en-US" dirty="0"/>
              <a:t> insertion sort, bucket sort, dan bubble sort.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insertion </a:t>
            </a:r>
            <a:r>
              <a:rPr lang="en-US" dirty="0" err="1"/>
              <a:t>sort,bucket</a:t>
            </a:r>
            <a:r>
              <a:rPr lang="en-US" dirty="0"/>
              <a:t> sort, dan bubble sort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6857E-091B-DC48-91F4-8BE99E62D9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87E1-15EC-E946-BD65-E2CEFB39488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EBBB0-EAA3-EE4F-8C75-1EC8B5CA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2DD8C9-1CEA-C04F-ADA0-3AD3AE198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53934-75C9-5F43-B6F1-5B01293AB7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Insertion sort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membandingkan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array,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membandingkan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C89A5-E638-3748-81FA-9A5669E7C6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5C90-A761-CD4F-9625-7EC41E2B57C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8D93AA-4EA0-7540-8593-69993BBC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8528E1-ECE4-CE47-B2D5-18AA27869E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5CEF8-8140-3247-90C5-5A3AE618567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b="1" dirty="0"/>
              <a:t>Strategi </a:t>
            </a:r>
            <a:r>
              <a:rPr lang="en-US" sz="1800" b="1" dirty="0" err="1"/>
              <a:t>Algoritma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mengurutkan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insertion sort array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berukuran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ascending: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[n] di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array.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2. 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Bandingkan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pendahulunya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3. Jika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pendahulunya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bandingkan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Pindahkan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ditukar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mengurutkan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insertion sort array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berukuran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descending: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1. Jika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di sort. Lalu “return 1”.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Bandingkan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sub-daftar yang di sort.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Geser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sub-daftar sort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5. Masukkan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nilainya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 daftar </a:t>
            </a:r>
            <a:r>
              <a:rPr lang="en-ID" sz="1400" dirty="0" err="1"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ID" sz="1400" dirty="0"/>
            </a:b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6DF4D-E73A-6546-BA3E-1B1A3D9234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B27F-F838-F541-85CD-2483F9CDC3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4E5896-224E-664C-9B35-68296363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1D942-AB05-384F-A4CF-AAC4BC3A10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3EBCEE-5414-1E4C-AFDB-61269615727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T(n),C(n), dan Kelas </a:t>
            </a:r>
            <a:r>
              <a:rPr lang="en-US" dirty="0" err="1"/>
              <a:t>Efisiensi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97E83-7CEB-DC41-BFC7-3D8E05167E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F248-BF68-AF49-92B3-3F4B706B15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FA0EDB-9F49-3A4A-BC74-6886B5CD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D04B27-3E34-554C-8F4E-8DF9A10D01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FA0A1-14C9-EA41-BF99-0C0FEC09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2547055"/>
            <a:ext cx="3919831" cy="36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8C25D9-34FD-894F-B7F5-7BB92E9E71B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Illustrasi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C955D-6057-7949-8A92-D99C00011E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3BC8-35A2-6F47-BFEB-1CE703184A1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8AEDDF-533B-CD43-ABD8-24D9D840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C237-B1EB-EC4A-AEA7-99436943A7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1D3B6-28A5-3247-B334-17098F2A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64" y="1977657"/>
            <a:ext cx="5905500" cy="414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4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A229F-A3C9-D041-AC80-DCE972A4E8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GB" dirty="0"/>
              <a:t>Bucket sort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</a:t>
            </a:r>
            <a:r>
              <a:rPr lang="en-GB" dirty="0" err="1"/>
              <a:t>perbandingan</a:t>
            </a:r>
            <a:r>
              <a:rPr lang="en-GB" dirty="0"/>
              <a:t> yang </a:t>
            </a:r>
            <a:r>
              <a:rPr lang="en-GB" dirty="0" err="1"/>
              <a:t>menetapkan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list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urutkan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bucket, </a:t>
            </a:r>
            <a:r>
              <a:rPr lang="en-GB" dirty="0" err="1"/>
              <a:t>atau</a:t>
            </a:r>
            <a:r>
              <a:rPr lang="en-GB" dirty="0"/>
              <a:t> bins. Isi bucket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diurutkan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lain. Setelah </a:t>
            </a:r>
            <a:r>
              <a:rPr lang="en-GB" dirty="0" err="1"/>
              <a:t>pengurutan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bucket </a:t>
            </a:r>
            <a:r>
              <a:rPr lang="en-GB" dirty="0" err="1"/>
              <a:t>ditambahkan</a:t>
            </a:r>
            <a:r>
              <a:rPr lang="en-GB" dirty="0"/>
              <a:t>, </a:t>
            </a:r>
            <a:r>
              <a:rPr lang="en-GB" dirty="0" err="1"/>
              <a:t>membentuk</a:t>
            </a:r>
            <a:r>
              <a:rPr lang="en-GB" dirty="0"/>
              <a:t> </a:t>
            </a:r>
            <a:r>
              <a:rPr lang="en-GB" dirty="0" err="1"/>
              <a:t>koleksi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diurutkan</a:t>
            </a:r>
            <a:r>
              <a:rPr lang="en-GB" dirty="0"/>
              <a:t>.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644E4-6038-0A45-9B68-1A10A6056D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6859-F7BF-6143-93FA-64AE21D2D9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1983DC-8777-384B-BD34-ECCE3001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Bucket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E383F1-6606-6744-A60F-755EC8650B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FC720-7D29-074C-A3AD-A0664E840C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b="1" dirty="0"/>
              <a:t>Strategi </a:t>
            </a:r>
            <a:r>
              <a:rPr lang="en-US" sz="1400" b="1" dirty="0" err="1"/>
              <a:t>Algoritma</a:t>
            </a:r>
            <a:endParaRPr lang="en-US" sz="1400" b="1" dirty="0"/>
          </a:p>
          <a:p>
            <a:pPr marL="0" indent="0">
              <a:buNone/>
            </a:pPr>
            <a:r>
              <a:rPr lang="en-ID" sz="1400" dirty="0"/>
              <a:t>Pada </a:t>
            </a:r>
            <a:r>
              <a:rPr lang="en-ID" sz="1400" dirty="0" err="1"/>
              <a:t>dasarnya</a:t>
            </a:r>
            <a:r>
              <a:rPr lang="en-ID" sz="1400" dirty="0"/>
              <a:t>, bucket sort </a:t>
            </a:r>
            <a:r>
              <a:rPr lang="en-ID" sz="1400" dirty="0" err="1"/>
              <a:t>memiliki</a:t>
            </a:r>
            <a:r>
              <a:rPr lang="en-ID" sz="1400" dirty="0"/>
              <a:t> 4 </a:t>
            </a:r>
            <a:r>
              <a:rPr lang="en-ID" sz="1400" dirty="0" err="1"/>
              <a:t>tahapan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proses </a:t>
            </a:r>
            <a:r>
              <a:rPr lang="en-ID" sz="1400" dirty="0" err="1"/>
              <a:t>pengurutan</a:t>
            </a:r>
            <a:r>
              <a:rPr lang="en-ID" sz="1400" dirty="0"/>
              <a:t>, </a:t>
            </a:r>
            <a:r>
              <a:rPr lang="en-ID" sz="1400" dirty="0" err="1"/>
              <a:t>yaitu</a:t>
            </a:r>
            <a:r>
              <a:rPr lang="en-ID" sz="1400" dirty="0"/>
              <a:t>: </a:t>
            </a:r>
          </a:p>
          <a:p>
            <a:pPr>
              <a:buFontTx/>
              <a:buChar char="-"/>
            </a:pPr>
            <a:r>
              <a:rPr lang="en-ID" sz="1400" dirty="0" err="1"/>
              <a:t>Siapkan</a:t>
            </a:r>
            <a:r>
              <a:rPr lang="en-ID" sz="1400" dirty="0"/>
              <a:t> list bucket </a:t>
            </a:r>
            <a:r>
              <a:rPr lang="en-ID" sz="1400" dirty="0" err="1"/>
              <a:t>kosong</a:t>
            </a:r>
            <a:r>
              <a:rPr lang="en-ID" sz="1400" dirty="0"/>
              <a:t>. </a:t>
            </a:r>
            <a:r>
              <a:rPr lang="en-ID" sz="1400" dirty="0" err="1"/>
              <a:t>Sebuah</a:t>
            </a:r>
            <a:r>
              <a:rPr lang="en-ID" sz="1400" dirty="0"/>
              <a:t> bucket </a:t>
            </a:r>
            <a:r>
              <a:rPr lang="en-ID" sz="1400" dirty="0" err="1"/>
              <a:t>diinisialisasi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list.</a:t>
            </a:r>
          </a:p>
          <a:p>
            <a:pPr>
              <a:buFontTx/>
              <a:buChar char="-"/>
            </a:pPr>
            <a:r>
              <a:rPr lang="en-ID" sz="1400" dirty="0" err="1"/>
              <a:t>Lakukan</a:t>
            </a:r>
            <a:r>
              <a:rPr lang="en-ID" sz="1400" dirty="0"/>
              <a:t> </a:t>
            </a:r>
            <a:r>
              <a:rPr lang="en-ID" sz="1400" dirty="0" err="1"/>
              <a:t>iterasi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list bucket dan </a:t>
            </a:r>
            <a:r>
              <a:rPr lang="en-ID" sz="1400" dirty="0" err="1"/>
              <a:t>masukkan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list. Dimana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disisipkan</a:t>
            </a:r>
            <a:r>
              <a:rPr lang="en-ID" sz="1400" dirty="0"/>
              <a:t> dan </a:t>
            </a:r>
            <a:r>
              <a:rPr lang="en-ID" sz="1400" dirty="0" err="1"/>
              <a:t>digantung</a:t>
            </a:r>
            <a:r>
              <a:rPr lang="en-ID" sz="1400" dirty="0"/>
              <a:t> pada input list dan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terbesarnya</a:t>
            </a:r>
            <a:r>
              <a:rPr lang="en-ID" sz="1400" dirty="0"/>
              <a:t>. Kita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mendapatkan</a:t>
            </a:r>
            <a:r>
              <a:rPr lang="en-ID" sz="1400" dirty="0"/>
              <a:t> O…….n </a:t>
            </a:r>
            <a:r>
              <a:rPr lang="en-ID" sz="1400" dirty="0" err="1"/>
              <a:t>elemen</a:t>
            </a:r>
            <a:r>
              <a:rPr lang="en-ID" sz="1400" dirty="0"/>
              <a:t> di </a:t>
            </a:r>
            <a:r>
              <a:rPr lang="en-ID" sz="1400" dirty="0" err="1"/>
              <a:t>setiap</a:t>
            </a:r>
            <a:r>
              <a:rPr lang="en-ID" sz="1400" dirty="0"/>
              <a:t> bucket.</a:t>
            </a:r>
          </a:p>
          <a:p>
            <a:pPr>
              <a:buFontTx/>
              <a:buChar char="-"/>
            </a:pPr>
            <a:r>
              <a:rPr lang="en-ID" sz="1400" dirty="0" err="1"/>
              <a:t>Urutkan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bucket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kosong</a:t>
            </a:r>
            <a:r>
              <a:rPr lang="en-ID" sz="1400" dirty="0"/>
              <a:t>. Kita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algoritma</a:t>
            </a:r>
            <a:r>
              <a:rPr lang="en-ID" sz="1400" dirty="0"/>
              <a:t> </a:t>
            </a:r>
            <a:r>
              <a:rPr lang="en-ID" sz="1400" dirty="0" err="1"/>
              <a:t>pengurutan</a:t>
            </a:r>
            <a:r>
              <a:rPr lang="en-ID" sz="1400" dirty="0"/>
              <a:t> </a:t>
            </a:r>
            <a:r>
              <a:rPr lang="en-ID" sz="1400" dirty="0" err="1"/>
              <a:t>apa</a:t>
            </a:r>
            <a:r>
              <a:rPr lang="en-ID" sz="1400" dirty="0"/>
              <a:t> pun. Karena </a:t>
            </a:r>
            <a:r>
              <a:rPr lang="en-ID" sz="1400" dirty="0" err="1"/>
              <a:t>bekerja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kumpulan</a:t>
            </a:r>
            <a:r>
              <a:rPr lang="en-ID" sz="1400" dirty="0"/>
              <a:t> data </a:t>
            </a:r>
            <a:r>
              <a:rPr lang="en-ID" sz="1400" dirty="0" err="1"/>
              <a:t>kecil</a:t>
            </a:r>
            <a:r>
              <a:rPr lang="en-ID" sz="1400" dirty="0"/>
              <a:t>,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 </a:t>
            </a:r>
            <a:r>
              <a:rPr lang="en-ID" sz="1400" dirty="0" err="1"/>
              <a:t>relatif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sehingga</a:t>
            </a:r>
            <a:r>
              <a:rPr lang="en-ID" sz="1400" dirty="0"/>
              <a:t> Insertion </a:t>
            </a:r>
            <a:r>
              <a:rPr lang="en-ID" sz="1400" dirty="0" err="1"/>
              <a:t>bekerja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sangat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kami di </a:t>
            </a:r>
            <a:r>
              <a:rPr lang="en-ID" sz="1400" dirty="0" err="1"/>
              <a:t>sini</a:t>
            </a:r>
            <a:r>
              <a:rPr lang="en-ID" sz="1400" dirty="0"/>
              <a:t>.</a:t>
            </a:r>
          </a:p>
          <a:p>
            <a:pPr>
              <a:buFontTx/>
              <a:buChar char="-"/>
            </a:pPr>
            <a:r>
              <a:rPr lang="en-ID" sz="1400" dirty="0" err="1"/>
              <a:t>kunjungi</a:t>
            </a:r>
            <a:r>
              <a:rPr lang="en-ID" sz="1400" dirty="0"/>
              <a:t> bucket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berurutan</a:t>
            </a:r>
            <a:r>
              <a:rPr lang="en-ID" sz="1400" dirty="0"/>
              <a:t>. Setelah </a:t>
            </a:r>
            <a:r>
              <a:rPr lang="en-ID" sz="1400" dirty="0" err="1"/>
              <a:t>konten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bucket </a:t>
            </a:r>
            <a:r>
              <a:rPr lang="en-ID" sz="1400" dirty="0" err="1"/>
              <a:t>diurutkan</a:t>
            </a:r>
            <a:r>
              <a:rPr lang="en-ID" sz="1400" dirty="0"/>
              <a:t>, </a:t>
            </a:r>
            <a:r>
              <a:rPr lang="en-ID" sz="1400" dirty="0" err="1"/>
              <a:t>ketika</a:t>
            </a:r>
            <a:r>
              <a:rPr lang="en-ID" sz="1400" dirty="0"/>
              <a:t> </a:t>
            </a:r>
            <a:r>
              <a:rPr lang="en-ID" sz="1400" dirty="0" err="1"/>
              <a:t>digabungkan</a:t>
            </a:r>
            <a:r>
              <a:rPr lang="en-ID" sz="1400" dirty="0"/>
              <a:t>,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menghasilkan</a:t>
            </a:r>
            <a:r>
              <a:rPr lang="en-ID" sz="1400" dirty="0"/>
              <a:t> list di mana </a:t>
            </a:r>
            <a:r>
              <a:rPr lang="en-ID" sz="1400" dirty="0" err="1"/>
              <a:t>elemen-elemen</a:t>
            </a:r>
            <a:r>
              <a:rPr lang="en-ID" sz="1400" dirty="0"/>
              <a:t> </a:t>
            </a:r>
            <a:r>
              <a:rPr lang="en-ID" sz="1400" dirty="0" err="1"/>
              <a:t>disusun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kriteria</a:t>
            </a:r>
            <a:r>
              <a:rPr lang="en-ID" sz="1400" dirty="0"/>
              <a:t> yang </a:t>
            </a:r>
            <a:r>
              <a:rPr lang="en-ID" sz="1400" dirty="0" err="1"/>
              <a:t>diinginkan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6F66B-175D-9246-B140-15B9610B55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3D0A-B72D-274C-B274-7C91C36B9BD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37B67B-8B29-7146-AE5C-55528D3B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Bucket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E6F25-D2DA-3247-A4DA-CF15F3DA75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91CF7-640E-3941-83BD-E0665A2513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T(n), C(n), dan Kelas </a:t>
            </a:r>
            <a:r>
              <a:rPr lang="en-US" dirty="0" err="1"/>
              <a:t>Efisiensi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FFCF3-A9DB-2C46-8DD1-3C925856C3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71E0C8-17A9-4AC5-B598-6306D882C37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BCB1-966F-EC41-B344-E225F073872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F3058A-B4E8-4D1A-928C-83D39E7317BC}" type="datetime1">
              <a:rPr lang="id-ID" smtClean="0">
                <a:solidFill>
                  <a:prstClr val="white"/>
                </a:solidFill>
              </a:rPr>
              <a:pPr/>
              <a:t>16/01/22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96A46F-BD37-5444-BADD-A49F8CCB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Bucket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0742EA-2378-E44E-97B2-DFE2C0C3CE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75EEB-B53A-5441-8812-EBFBABD9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3" y="2527090"/>
            <a:ext cx="4650559" cy="3539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06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1613</TotalTime>
  <Words>718</Words>
  <Application>Microsoft Macintosh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Brush Script Std</vt:lpstr>
      <vt:lpstr>Calibri</vt:lpstr>
      <vt:lpstr>Lucida Grande</vt:lpstr>
      <vt:lpstr>Times New Roman</vt:lpstr>
      <vt:lpstr>Verdana</vt:lpstr>
      <vt:lpstr>Wingdings</vt:lpstr>
      <vt:lpstr>Theme3</vt:lpstr>
      <vt:lpstr>Tugas Besar Analisis Kompleksitas Algoritma</vt:lpstr>
      <vt:lpstr>Pendahuluan</vt:lpstr>
      <vt:lpstr>Penjelasan Algoritma Insertion Sort</vt:lpstr>
      <vt:lpstr>Penjelasan Algoritma Insertion Sort</vt:lpstr>
      <vt:lpstr>Penjelasan Algoritma Insertion Sort</vt:lpstr>
      <vt:lpstr>Penjelasan Algoritma Insertion Sort</vt:lpstr>
      <vt:lpstr>Penjelasan Algoritma Bucket Sort</vt:lpstr>
      <vt:lpstr>Penjelasan Algoritma Bucket Sort</vt:lpstr>
      <vt:lpstr>Penjelasan Algoritma Bucket Sort</vt:lpstr>
      <vt:lpstr>Penjelasan Algoritma Bucket Sort</vt:lpstr>
      <vt:lpstr>Tabel terhadap setiap input size(n)</vt:lpstr>
      <vt:lpstr>Cara Kerja Program</vt:lpstr>
      <vt:lpstr>PowerPoint Presentation</vt:lpstr>
      <vt:lpstr>Output Program</vt:lpstr>
      <vt:lpstr>Grafik perbandingan</vt:lpstr>
      <vt:lpstr>Referensi Dan penutup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ALDIRA FAZRI</cp:lastModifiedBy>
  <cp:revision>35</cp:revision>
  <dcterms:created xsi:type="dcterms:W3CDTF">2015-09-08T21:38:27Z</dcterms:created>
  <dcterms:modified xsi:type="dcterms:W3CDTF">2022-01-16T12:21:35Z</dcterms:modified>
</cp:coreProperties>
</file>