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74" r:id="rId1"/>
  </p:sldMasterIdLst>
  <p:notesMasterIdLst>
    <p:notesMasterId r:id="rId7"/>
  </p:notesMasterIdLst>
  <p:sldIdLst>
    <p:sldId id="261" r:id="rId2"/>
    <p:sldId id="257" r:id="rId3"/>
    <p:sldId id="258" r:id="rId4"/>
    <p:sldId id="259" r:id="rId5"/>
    <p:sldId id="267"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w Cen MT" panose="020B0602020104020603"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5:18.216"/>
    </inkml:context>
    <inkml:brush xml:id="br0">
      <inkml:brushProperty name="width" value="0.05" units="cm"/>
      <inkml:brushProperty name="height" value="0.05" units="cm"/>
      <inkml:brushProperty name="color" value="#FFFFFF"/>
    </inkml:brush>
  </inkml:definitions>
  <inkml:trace contextRef="#ctx0" brushRef="#br0">323 448 24575,'77'3'0,"1"4"0,-1 3 0,89 25 0,159 11 0,-259-39 0,19-2 0,102-6 0,56 3 0,-240-2 0,0 0 0,0 1 0,1 0 0,-1 0 0,0 0 0,0 0 0,5 3 0,-8-4 0,0 0 0,0 0 0,0 0 0,1 0 0,-1 0 0,0 0 0,0 0 0,0 0 0,0 0 0,1 0 0,-1 1 0,0-1 0,0 0 0,0 0 0,0 0 0,0 0 0,0 0 0,0 1 0,1-1 0,-1 0 0,0 0 0,0 0 0,0 0 0,0 1 0,0-1 0,0 0 0,0 0 0,0 0 0,0 0 0,0 1 0,0-1 0,0 0 0,0 0 0,0 0 0,0 0 0,0 1 0,0-1 0,0 0 0,0 0 0,-1 0 0,1 0 0,0 1 0,0-1 0,-17 6 0,-27-1 0,-1-2 0,1-2 0,-49-4 0,-134-24 0,-57-3 0,-11 29 0,132 3 0,133 0 0,-1 1 0,1 2 0,0 1 0,1 1 0,-1 2 0,-30 13 0,49-18 0,-10 3 0,-1-1 0,1-1 0,-1-1 0,-34 3 0,628-11 0,-361 5 0,-160-5 0,0-1 0,0-3 0,0-2 0,59-20 0,46-9 0,-121 31 0,28-5 0,1 2 0,101-5 0,-127 16 0,-1-2 0,61-11 0,-87 10 0,-10 0 0,-20-1 0,-388 1 0,204 6 0,186-3 0,-1 0 0,0 0 0,1-2 0,-1 0 0,1-1 0,0-1 0,-23-8 0,19 5 0,0 0 0,0 1 0,-1 1 0,-43-3 0,-86 7 0,538 0 0,-170 3 0,581-2 0,-1597 0 0,749 2 0,-56 10 0,55-5 0,-53 1 0,-36-11 0,-107 5 0,168 11 0,55-7 0,-38 2 0,-110-7 0,697-1 0,-613 1 0,29 2 0,-85-9 0,123 2 0,1-1 0,-1 0 0,-19-10 0,-24-6 0,34 13 0,5 1 0,-1 1 0,1 1 0,-1 1 0,-27 0 0,-27 5 0,112-2 0,0-2 0,37-7 0,40-4 0,55 14 0,-116 2 0,0-1 0,1-3 0,-1-2 0,78-16 0,-92 11 0,16-6 0,1 3 0,0 1 0,102-6 0,-13 19 0,-643-4 0,237 4 0,55-2 0,1269 0 0,-1047 0 0,-7 0 0,1-1 0,0 1 0,-1 0 0,1 0 0,0 1 0,-1 0 0,1 0 0,-1 0 0,1 0 0,-1 0 0,0 1 0,7 3 0,-11-5 0,1 1 0,-1-1 0,1 0 0,-1 0 0,0 1 0,0-1 0,1 0 0,-1 1 0,0-1 0,1 0 0,-1 1 0,0-1 0,0 0 0,0 1 0,1-1 0,-1 1 0,0-1 0,0 0 0,0 1 0,0-1 0,0 1 0,0-1 0,0 1 0,0-1 0,0 0 0,0 1 0,0-1 0,0 1 0,0-1 0,0 1 0,0-1 0,0 1 0,-13 11 0,-24 5 0,34-17 0,-22 9 0,0-3 0,0 0 0,-1-1 0,-45 2 0,-110-7 0,104-1 0,-418-1 0,494 2 0,-8 0 0,0 0 0,0 1 0,0 0 0,-12 3 0,20-4 0,0 0 0,0 1 0,0-1 0,0 0 0,0 1 0,0-1 0,0 1 0,0 0 0,0-1 0,1 1 0,-1 0 0,0-1 0,0 1 0,0 0 0,1 0 0,-1 0 0,0 0 0,0 1 0,1-1 0,0 1 0,-1-1 0,1 0 0,0 0 0,0 0 0,1 1 0,-1-1 0,0 0 0,0 0 0,1 1 0,-1-1 0,0 0 0,1 0 0,-1 0 0,1 0 0,0 0 0,-1 0 0,1 0 0,0 0 0,0 0 0,1 1 0,1 2 0,1 0 0,0-1 0,1 1 0,-1-1 0,0 0 0,1 0 0,0 0 0,0-1 0,0 0 0,0 0 0,0 0 0,0-1 0,0 1 0,1-1 0,5 0 0,13 2 0,0-2 0,26-1 0,-31 0 0,262 0 0,153-4 0,-249-10 0,56-1 0,-167 14 0,94-14 0,-68 6 0,187 6 0,-145 5 0,-96-8 0,-44 6 0,-1 0 0,0-1 0,1 1 0,-1-1 0,1 1 0,-1-1 0,0 0 0,1 1 0,-1-1 0,0 0 0,0 0 0,2-2 0,-3 3 0,1-1 0,-1 1 0,0-1 0,0 0 0,0 1 0,1-1 0,-1 1 0,0-1 0,0 0 0,0 1 0,0-1 0,0 0 0,0 1 0,0-1 0,-1 1 0,1-1 0,0 0 0,0 1 0,0-1 0,0 1 0,-1-1 0,1 1 0,0-1 0,-1 0 0,1 1 0,0-1 0,-1 1 0,1-1 0,-1 1 0,1 0 0,-1-1 0,-2-2 0,0 1 0,0 0 0,0 0 0,0 0 0,0 0 0,0 1 0,-1-1 0,1 1 0,0 0 0,-1 0 0,1 0 0,-1 0 0,-4 0 0,-51-3 0,47 4 0,-579 0 0,258 2 0,127-2 0,287 0 0,20-1 0,118 13 0,-69 1 0,174-8 0,-280-6 0,-79 10 0,9 0 0,-14-3 0,-77 2 0,-13 1 0,104-5 0,-86 14 0,-197 7 0,232-27 0,-68 2 0,140 1 0,-1 0 0,0 1 0,0-1 0,0 1 0,-5 3 0,10-5 0,0 1 0,0-1 0,0 1 0,0-1 0,0 1 0,1-1 0,-1 1 0,0 0 0,0-1 0,1 1 0,-1 0 0,0 0 0,1-1 0,-1 1 0,0 2 0,1-3 0,0 1 0,0 0 0,0-1 0,0 1 0,0-1 0,0 1 0,0 0 0,1-1 0,-1 1 0,0-1 0,0 1 0,1 0 0,-1-1 0,0 1 0,1-1 0,-1 1 0,1-1 0,-1 1 0,0-1 0,1 0 0,-1 1 0,1-1 0,-1 0 0,1 1 0,0-1 0,-1 0 0,1 1 0,0-1 0,7 4 0,0-1 0,0 0 0,0 0 0,0-1 0,0 0 0,0-1 0,16 1 0,67-1 0,-55-2 0,729-1 0,-765 2 0,16 0 0,0-1 0,31-5 0,-44 6 0,0 0 0,0-1 0,0 0 0,0 0 0,0 0 0,0 0 0,0 0 0,-1-1 0,1 1 0,0-1 0,-1 0 0,1 0 0,-1 0 0,0 0 0,0 0 0,1 0 0,-1 0 0,-1-1 0,1 1 0,0-1 0,-1 0 0,3-3 0,-4 4 0,0 1 0,1 0 0,-1-1 0,0 1 0,0 0 0,1-1 0,-1 1 0,0-1 0,0 1 0,-1 0 0,1-1 0,0 1 0,0 0 0,-1-1 0,1 1 0,-1 0 0,1-1 0,-1 1 0,0 0 0,1 0 0,-2-2 0,-1 0 0,1 1 0,0 0 0,0 0 0,-1 1 0,1-1 0,-1 0 0,1 1 0,-1-1 0,-5-1 0,-3 0 0,0-1 0,-1 2 0,0 0 0,-12-1 0,-78-9 0,-93-5 0,115 16 0,-126 4 0,186 0 0,0 1 0,0 1 0,1 1 0,0 0 0,-22 11 0,19-8 0,0 0 0,-1-2 0,-29 7 0,-53 1 0,-210 3 0,-96-18 0,424-2 0,-1 0 0,1-1 0,-1 0 0,0-1 0,0 0 0,-1 0 0,1-2 0,10-6 0,42-16 0,103-20 0,61-46 0,-161 60 0,-49 23 0,1 2 0,0-1 0,0 2 0,1 1 0,0 0 0,0 1 0,30-4 0,-33 9 0,-15 0 0,-4 1 0,-26 1 0,5 0 0,21-1 0,-55 0 0,0 3 0,-105 18 0,-122 38 0,-272 68 0,528-120 0,0-2 0,-1-1 0,1-1 0,-1-2 0,-35-2 0,370 1 0,-124-1 0,-133-2 0,62-10 0,-60 6 0,54-1 0,138 9 0,-707-1 0,634 14 0,-13 1 0,631-12 0,-396-5 0,79 2 0,-523 8 0,11 0 0,-228 22 0,56-20 0,187-10 0,1654-3 0,-822 6 0,-717-3 0,-54 0 0,-29 0 0,-12 0 0,-863 0 0,832-2 0,-59-11 0,56 7 0,-46-2 0,64 6 0,0-1 0,0-1 0,0-1 0,0-1 0,1 0 0,-31-15 0,14 6 0,18 10 0,15 4 0,1 0 0,0 0 0,-1 0 0,1 0 0,0-1 0,0 0 0,0 0 0,-7-4 0,11 5 0,-1 1 0,1-1 0,0 1 0,0-1 0,0 1 0,0-1 0,1 1 0,-1-1 0,0 1 0,0-1 0,0 1 0,0 0 0,0-1 0,1 1 0,-1-1 0,0 1 0,0-1 0,1 1 0,-1 0 0,0-1 0,1 1 0,-1 0 0,0-1 0,1 1 0,-1 0 0,0 0 0,1-1 0,-1 1 0,1 0 0,-1 0 0,0-1 0,1 1 0,-1 0 0,1 0 0,-1 0 0,1 0 0,-1 0 0,1 0 0,0 0 0,21-7 0,21 0 0,1 3 0,0 1 0,81 5 0,-26 1 0,441-3 0,-1872 0 0,1341 0 0,519 17 0,76-3 0,-380-17 0,-533 17 0,-5 1 0,-397-16 0,1042-13 0,19-1 0,-11 16 0,-869-1 0,491 2 0,-60 11 0,58-7 0,-45 2 0,1282-11 0,-633 5 0,-563-2 0,0 0 0,0 0 0,0 0 0,0 0 0,0 0 0,0 0 0,0 0 0,0 0 0,0 0 0,0 1 0,0-1 0,0 0 0,0 0 0,0 0 0,0 0 0,0 0 0,0 0 0,0 0 0,-1 0 0,1 0 0,0 0 0,0 0 0,0 0 0,0 0 0,0 0 0,0 0 0,0 0 0,0 0 0,0 1 0,0-1 0,0 0 0,0 0 0,0 0 0,0 0 0,0 0 0,0 0 0,0 0 0,0 0 0,0 0 0,0 0 0,0 0 0,0 0 0,1 0 0,-1 0 0,0 1 0,0-1 0,0 0 0,-13 5 0,-17 5 0,-9-4 0,24-4 0,0 0 0,1 1 0,-1 0 0,1 2 0,0-1 0,0 2 0,0-1 0,-23 16 0,18-11 0,0-1 0,-1 0 0,0-1 0,-1-2 0,1 0 0,-1-1 0,0 0 0,-26 0 0,39-4 0,1-1 0,-1 0 0,1 0 0,-1-1 0,1 1 0,0-2 0,-1 1 0,1-1 0,-12-5 0,-2-3 0,-36-21 0,44 22 0,0 1 0,-1 1 0,0 0 0,0 1 0,0 0 0,-26-5 0,-16 6 0,47 5 0,0 0 0,-1-1 0,1 0 0,0 0 0,0-1 0,0-1 0,0 1 0,1-1 0,-1-1 0,-12-6 0,-10-13 0,28 19 0,-1 1 0,0-1 0,0 1 0,-1 0 0,1 0 0,-1 1 0,1-1 0,-1 1 0,0 0 0,0 0 0,0 1 0,0-1 0,-8 0 0,-50 1 0,-1 3 0,-82 13 0,-69 2 0,187-18 0,-28 1 0,53 0 0,0 0 0,0 0 0,0 1 0,0 0 0,1-1 0,-1 1 0,0 0 0,0 0 0,0 1 0,1-1 0,-1 0 0,1 1 0,-1 0 0,-2 2 0,4-3 0,1-1 0,-1 1 0,1 0 0,0 0 0,-1 0 0,1 0 0,-1-1 0,1 1 0,0 0 0,0 0 0,0 0 0,0 0 0,-1 0 0,1 0 0,0 0 0,1 0 0,-1 0 0,0 0 0,0-1 0,0 1 0,0 0 0,1 0 0,-1 0 0,0 0 0,1 0 0,-1 0 0,1-1 0,-1 1 0,1 0 0,-1 0 0,2 0 0,25 27 0,-16-16 0,-1 0 0,-3-4 0,1 1 0,-1-1 0,1-1 0,1 1 0,17 11 0,-20-16 0,-1 1 0,1-1 0,-1 1 0,0 0 0,0 0 0,5 6 0,-9-9 0,0 0 0,-1 0 0,1 0 0,0 0 0,-1 0 0,1 0 0,0 1 0,-1-1 0,0 0 0,1 0 0,-1 1 0,0-1 0,1 0 0,-1 0 0,0 1 0,0-1 0,0 0 0,0 1 0,0-1 0,-1 0 0,1 0 0,0 1 0,0-1 0,-1 0 0,1 0 0,-1 1 0,1-1 0,-1 0 0,0 0 0,1 0 0,-1 0 0,0 0 0,0 0 0,0 0 0,0 0 0,0 0 0,-1 1 0,-5 4 0,0-1 0,-1 0 0,1-1 0,-1 0 0,1 0 0,-1 0 0,-1-1 0,1 0 0,-17 3 0,22-5 0,0-1 0,-1 1 0,1-1 0,0 0 0,-1 0 0,1 0 0,0-1 0,0 1 0,-1-1 0,1 0 0,0 0 0,-5-2 0,6 2 0,0 0 0,0-1 0,0 1 0,1-1 0,-1 1 0,1-1 0,-1 1 0,1-1 0,-1 0 0,1 0 0,0 0 0,0 0 0,0 0 0,0 0 0,0 0 0,1 0 0,-1 0 0,0 0 0,1 0 0,-1-5 0,1 0 0,0-1 0,0 1 0,1-1 0,0 1 0,0 0 0,1-1 0,0 1 0,0 0 0,5-9 0,32-62 0,-34 68 0,6-9 0,-5 9 0,0-1 0,0 0 0,-1 1 0,0-2 0,-1 1 0,-1-1 0,0 1 0,2-14 0,-3 13 0,2-35 0,-4 45 0,0-1 0,0 1 0,0-1 0,0 0 0,-1 1 0,1-1 0,-1 1 0,1-1 0,-1 1 0,0 0 0,0-1 0,0 1 0,-2-4 0,2 5 0,0 0 0,0 1 0,1-1 0,-1 1 0,0-1 0,0 1 0,0-1 0,0 1 0,1 0 0,-1-1 0,0 1 0,0 0 0,0-1 0,0 1 0,0 0 0,0 0 0,0 0 0,0 0 0,0 0 0,0 0 0,0 0 0,0 0 0,0 1 0,0-1 0,0 0 0,1 1 0,-1-1 0,0 0 0,0 1 0,0-1 0,0 1 0,-1 0 0,-27 26 0,21-19 0,-64 58 0,-36 37 0,29-18 0,79-85 0,0 0 0,0 0 0,0 1 0,0-1 0,0 0 0,0 0 0,0 0 0,0 1 0,0-1 0,0 0 0,0 0 0,0 1 0,0-1 0,0 0 0,0 0 0,0 0 0,0 1 0,0-1 0,0 0 0,0 0 0,0 0 0,0 1 0,0-1 0,0 0 0,1 0 0,-1 0 0,0 0 0,0 1 0,0-1 0,0 0 0,0 0 0,1 0 0,-1 0 0,0 0 0,0 1 0,0-1 0,1 0 0,-1 0 0,0 0 0,0 0 0,0 0 0,1 0 0,-1 0 0,0 0 0,0 0 0,0 0 0,1 0 0,-1 0 0,0 0 0,0 0 0,0 0 0,1 0 0,-1 0 0,0 0 0,0 0 0,0 0 0,1 0 0,-1 0 0,0 0 0,0-1 0,0 1 0,1 0 0,20-1 0,-18 1 0,30-2 0,-13 2 0,0-1 0,0-1 0,0-1 0,0 0 0,-1-2 0,1 0 0,-1-1 0,33-16 0,-34 12 0,23-14 0,1 2 0,1 2 0,69-23 0,-85 37 0,1 2 0,-1 0 0,1 2 0,0 1 0,0 2 0,30 4 0,-55-5 0,0 0 0,0 1 0,0 0 0,0 0 0,0 0 0,0 0 0,-1 0 0,1 1 0,0-1 0,-1 1 0,1 0 0,-1 0 0,1 0 0,-1 0 0,0 0 0,0 0 0,4 5 0,0 3 0,0 0 0,-1 0 0,7 18 0,-9-18 0,1 0 0,0-1 0,1 0 0,9 14 0,5 0 0,1-1 0,45 38 0,-59-55 0,0-1 0,1 0 0,0-1 0,0 0 0,0 0 0,1 0 0,-1-1 0,0 0 0,1-1 0,0 1 0,-1-1 0,16-1 0,-12 0 0,0-1 0,0 0 0,0 0 0,0-1 0,0-1 0,-1 0 0,1 0 0,14-8 0,15-8 0,-22 11 0,0 0 0,-1-1 0,0-1 0,0-1 0,-1-1 0,23-20 0,50-63 0,-85 90 0,0 0 0,-1 0 0,0 0 0,0 0 0,0-1 0,2-6 0,-2 4 0,-2 57 0,-2-18 0,-1-9 0,1 1 0,5 39 0,-4-57 0,1 0 0,0 0 0,0 0 0,0 0 0,1 0 0,0-1 0,-1 1 0,2-1 0,-1 1 0,0-1 0,1 0 0,0 0 0,0 0 0,0 0 0,1 0 0,-1-1 0,1 1 0,5 3 0,-4-5 0,-1 0 0,0 0 0,1-1 0,-1 1 0,1-1 0,-1 0 0,1 0 0,-1-1 0,10 1 0,46-5 0,-27 1 0,-12 3 0,-7 0 0,0-1 0,24-3 0,-36 3 0,1 1 0,-1-1 0,0 1 0,1-1 0,-1 0 0,1 0 0,-1 0 0,0 0 0,0 0 0,0-1 0,0 1 0,0-1 0,0 1 0,0-1 0,0 0 0,0 1 0,-1-1 0,1 0 0,-1 0 0,1-1 0,0-1 0,-2 2 0,1 0 0,-1 0 0,0 1 0,0-1 0,-1 0 0,1 0 0,0 0 0,-1 1 0,1-1 0,-1 0 0,1 0 0,-1 1 0,0-1 0,0 1 0,0-1 0,0 1 0,0-1 0,0 1 0,0-1 0,0 1 0,0 0 0,-1-1 0,1 1 0,-1 0 0,1 0 0,-1 0 0,-2-1 0,-4-3 0,0 0 0,0 1 0,0 0 0,-11-4 0,-22 1 0,35 6 0,-1 1 0,1-1 0,0-1 0,-1 1 0,1-1 0,0 0 0,-10-5 0,15 6 0,0 0 0,0 1 0,0-1 0,0 0 0,0 0 0,1 0 0,-1 0 0,0 0 0,0 0 0,1 0 0,-1 0 0,1 0 0,-1 0 0,1-1 0,-1 1 0,1 0 0,0 0 0,-1-2 0,1 0 0,0 1 0,0-1 0,1 0 0,-1 0 0,1 0 0,-1 1 0,1-1 0,0 0 0,0 1 0,0-1 0,2-2 0,12-26 0,18-55 0,-31 162 0,-1-20 0,-4 55 0,3-108 0,0-1 0,0 1 0,-1 0 0,1-1 0,-1 1 0,1 0 0,-1-1 0,0 1 0,0-1 0,0 1 0,-1-1 0,1 0 0,0 1 0,-1-1 0,0 0 0,1 0 0,-1 0 0,0 0 0,0 0 0,-4 2 0,3-2 0,0-1 0,0 0 0,0 0 0,0 0 0,0-1 0,-1 1 0,1-1 0,0 0 0,0 1 0,0-2 0,-1 1 0,1 0 0,0-1 0,-6-1 0,-6-2 0,1-1 0,-1-1 0,1-1 0,0 0 0,-21-15 0,-32-21 0,2-3 0,-98-93 0,151 128 0,0 0 0,0 0 0,-1 1 0,0 1 0,-1 0 0,0 1 0,0 1 0,-1 0 0,0 1 0,0 0 0,-1 1 0,1 1 0,-20-3 0,-9 1 0,-1 3 0,1 1 0,-89 8 0,120-5 0,0 1 0,0 0 0,1 2 0,-1-1 0,0 1 0,1 1 0,-17 9 0,21-9 0,0 0 0,1 1 0,0-1 0,0 1 0,0 1 0,1 0 0,0 0 0,0 0 0,0 0 0,1 1 0,-5 9 0,4-6 0,0 0 0,-1-1 0,0 1 0,0-2 0,-2 1 0,1-1 0,-1 0 0,-19 14 0,1 2 0,-12 9 0,37-32 0,0 0 0,0-1 0,-1 1 0,1-1 0,-1 0 0,1 1 0,-1-1 0,1 0 0,-1-1 0,0 1 0,1 0 0,-1-1 0,-3 1 0,5-1 0,1 0 0,-1-1 0,1 1 0,-1 0 0,1 0 0,-1 0 0,1 0 0,0-1 0,-1 1 0,1 0 0,-1-1 0,1 1 0,0 0 0,-1-1 0,1 1 0,0 0 0,-1-1 0,1 1 0,0 0 0,-1-1 0,1 1 0,0-1 0,0 1 0,0-1 0,-1 1 0,1-1 0,0 1 0,0-1 0,0 1 0,0-1 0,0 1 0,0-1 0,0 1 0,0-1 0,0 1 0,0-1 0,0 1 0,0-1 0,1 1 0,-1 0 0,0-1 0,0 1 0,1-2 0,8-22 0,5 1 0,0 0 0,22-26 0,-17 23 0,20-34 0,-33 50 0,38-76 0,-41 78 0,0 1 0,0-1 0,-1 0 0,0 0 0,0 0 0,-1 0 0,0 0 0,0 0 0,-1-10 0,0 17 0,0 0 0,0-1 0,0 1 0,-1 0 0,1 0 0,0-1 0,-1 1 0,1 0 0,-1 0 0,1 0 0,-1 0 0,0 0 0,1 0 0,-1 0 0,0 0 0,0 0 0,0 0 0,0 0 0,0 0 0,0 0 0,0 1 0,0-1 0,-2-1 0,1 1 0,-1 1 0,1-1 0,0 1 0,-1 0 0,1 0 0,0-1 0,-1 2 0,1-1 0,0 0 0,-1 0 0,-4 2 0,0 0 0,-1 1 0,0 0 0,1 0 0,-1 1 0,1 0 0,-9 6 0,-227 180 0,242-189-59,0 0 0,0 0-1,0 0 1,-1-1-1,1 1 1,0 0 0,0-1-1,-1 1 1,1-1 0,0 1-1,-1-1 1,1 0 0,-1 1-1,1-1 1,-1 0-1,1 0 1,0 0 0,-1 0-1,1 0 1,-1 0 0,1-1-1,-2 1 1,-11-7-6767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42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37900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7845332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8094543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56347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8937241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3505983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42105701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6807070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7996038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extLst>
      <p:ext uri="{BB962C8B-B14F-4D97-AF65-F5344CB8AC3E}">
        <p14:creationId xmlns:p14="http://schemas.microsoft.com/office/powerpoint/2010/main" val="255682347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extLst>
      <p:ext uri="{BB962C8B-B14F-4D97-AF65-F5344CB8AC3E}">
        <p14:creationId xmlns:p14="http://schemas.microsoft.com/office/powerpoint/2010/main" val="31786823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896995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871731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90206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509184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978147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5881702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042975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977950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0885632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customXml" Target="../ink/ink1.xml"/><Relationship Id="rId5" Type="http://schemas.openxmlformats.org/officeDocument/2006/relationships/image" Target="../media/image11.tmp"/><Relationship Id="rId4" Type="http://schemas.openxmlformats.org/officeDocument/2006/relationships/image" Target="../media/image10.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1080460" y="2018006"/>
            <a:ext cx="10031079" cy="610863"/>
          </a:xfrm>
          <a:prstGeom prst="rect">
            <a:avLst/>
          </a:prstGeom>
          <a:noFill/>
          <a:ln>
            <a:noFill/>
          </a:ln>
        </p:spPr>
        <p:txBody>
          <a:bodyPr spcFirstLastPara="1" wrap="square" lIns="0" tIns="0" rIns="0" bIns="0" anchor="b" anchorCtr="0">
            <a:normAutofit fontScale="90000"/>
          </a:bodyPr>
          <a:lstStyle/>
          <a:p>
            <a:pPr lvl="0" algn="ctr"/>
            <a:r>
              <a:rPr lang="en-US" dirty="0">
                <a:solidFill>
                  <a:srgbClr val="002060"/>
                </a:solidFill>
              </a:rPr>
              <a:t>G20-MAIT INTRA-COLLEGE HACKATHON</a:t>
            </a:r>
            <a:br>
              <a:rPr lang="en-US" sz="4000" dirty="0"/>
            </a:br>
            <a:r>
              <a:rPr lang="en-US" sz="4000" dirty="0">
                <a:solidFill>
                  <a:srgbClr val="FF0000"/>
                </a:solidFill>
              </a:rPr>
              <a:t>28-29</a:t>
            </a:r>
            <a:r>
              <a:rPr lang="en-US" sz="3200" i="1" dirty="0">
                <a:solidFill>
                  <a:srgbClr val="FF0000"/>
                </a:solidFill>
              </a:rPr>
              <a:t>, MARCH 2023</a:t>
            </a:r>
            <a:endParaRPr dirty="0"/>
          </a:p>
        </p:txBody>
      </p:sp>
      <p:sp>
        <p:nvSpPr>
          <p:cNvPr id="14" name="Google Shape;211;p1">
            <a:extLst>
              <a:ext uri="{FF2B5EF4-FFF2-40B4-BE49-F238E27FC236}">
                <a16:creationId xmlns:a16="http://schemas.microsoft.com/office/drawing/2014/main" id="{9E9862F3-5572-49A5-8692-2E37FDF8271B}"/>
              </a:ext>
            </a:extLst>
          </p:cNvPr>
          <p:cNvSpPr txBox="1">
            <a:spLocks noGrp="1"/>
          </p:cNvSpPr>
          <p:nvPr>
            <p:ph type="body" idx="1"/>
          </p:nvPr>
        </p:nvSpPr>
        <p:spPr>
          <a:xfrm>
            <a:off x="355438" y="3279635"/>
            <a:ext cx="11481124" cy="2435255"/>
          </a:xfrm>
          <a:prstGeom prst="rect">
            <a:avLst/>
          </a:prstGeom>
          <a:noFill/>
          <a:ln>
            <a:noFill/>
          </a:ln>
        </p:spPr>
        <p:txBody>
          <a:bodyPr spcFirstLastPara="1" wrap="square" lIns="0" tIns="0" rIns="0" bIns="0" anchor="t" anchorCtr="0">
            <a:noAutofit/>
          </a:bodyPr>
          <a:lstStyle/>
          <a:p>
            <a:pPr marL="0" indent="0">
              <a:buClr>
                <a:schemeClr val="lt2"/>
              </a:buClr>
              <a:buSzPts val="1800"/>
            </a:pPr>
            <a:r>
              <a:rPr lang="en-US" b="1" dirty="0">
                <a:solidFill>
                  <a:schemeClr val="bg1">
                    <a:lumMod val="95000"/>
                    <a:lumOff val="5000"/>
                  </a:schemeClr>
                </a:solidFill>
                <a:latin typeface="Franklin Gothic"/>
                <a:ea typeface="Franklin Gothic"/>
                <a:cs typeface="Franklin Gothic"/>
                <a:sym typeface="Franklin Gothic"/>
              </a:rPr>
              <a:t>   </a:t>
            </a:r>
            <a:br>
              <a:rPr lang="en-US" b="1" dirty="0">
                <a:solidFill>
                  <a:schemeClr val="bg1">
                    <a:lumMod val="95000"/>
                    <a:lumOff val="5000"/>
                  </a:schemeClr>
                </a:solidFill>
                <a:latin typeface="Franklin Gothic"/>
                <a:ea typeface="Franklin Gothic"/>
                <a:cs typeface="Franklin Gothic"/>
                <a:sym typeface="Franklin Gothic"/>
              </a:rPr>
            </a:br>
            <a:r>
              <a:rPr lang="en-US" sz="1800" b="1" dirty="0">
                <a:solidFill>
                  <a:schemeClr val="bg1">
                    <a:lumMod val="95000"/>
                    <a:lumOff val="5000"/>
                  </a:schemeClr>
                </a:solidFill>
                <a:latin typeface="Franklin Gothic"/>
                <a:ea typeface="Franklin Gothic"/>
                <a:cs typeface="Franklin Gothic"/>
                <a:sym typeface="Franklin Gothic"/>
              </a:rPr>
              <a:t>Problem Statement Title: </a:t>
            </a:r>
            <a:r>
              <a:rPr lang="en-US" sz="1800" b="1" i="0" dirty="0">
                <a:solidFill>
                  <a:schemeClr val="bg1">
                    <a:lumMod val="95000"/>
                    <a:lumOff val="5000"/>
                  </a:schemeClr>
                </a:solidFill>
                <a:effectLst/>
                <a:latin typeface="Roboto" panose="02000000000000000000" pitchFamily="2" charset="0"/>
              </a:rPr>
              <a:t>NEW AGE WOMEN SAFETY</a:t>
            </a:r>
            <a:endParaRPr lang="en-US" sz="1800" b="1" dirty="0">
              <a:solidFill>
                <a:schemeClr val="bg1">
                  <a:lumMod val="95000"/>
                  <a:lumOff val="5000"/>
                </a:schemeClr>
              </a:solidFill>
            </a:endParaRPr>
          </a:p>
          <a:p>
            <a:pPr marL="0" lvl="0" indent="0" algn="l" rtl="0">
              <a:lnSpc>
                <a:spcPct val="90000"/>
              </a:lnSpc>
              <a:spcBef>
                <a:spcPts val="1000"/>
              </a:spcBef>
              <a:spcAft>
                <a:spcPts val="0"/>
              </a:spcAft>
              <a:buClr>
                <a:schemeClr val="lt2"/>
              </a:buClr>
              <a:buSzPts val="1800"/>
              <a:buNone/>
            </a:pPr>
            <a:br>
              <a:rPr lang="en-US" sz="1800" b="1" dirty="0">
                <a:solidFill>
                  <a:schemeClr val="bg1">
                    <a:lumMod val="95000"/>
                    <a:lumOff val="5000"/>
                  </a:schemeClr>
                </a:solidFill>
                <a:latin typeface="Franklin Gothic"/>
                <a:ea typeface="Franklin Gothic"/>
                <a:cs typeface="Franklin Gothic"/>
                <a:sym typeface="Franklin Gothic"/>
              </a:rPr>
            </a:br>
            <a:r>
              <a:rPr lang="en-US" sz="1800" b="1" dirty="0">
                <a:solidFill>
                  <a:schemeClr val="bg1">
                    <a:lumMod val="95000"/>
                    <a:lumOff val="5000"/>
                  </a:schemeClr>
                </a:solidFill>
                <a:latin typeface="Franklin Gothic"/>
                <a:ea typeface="Franklin Gothic"/>
                <a:cs typeface="Franklin Gothic"/>
                <a:sym typeface="Franklin Gothic"/>
              </a:rPr>
              <a:t>Team Name: SHESHIELD</a:t>
            </a:r>
            <a:endParaRPr sz="1800" b="1" dirty="0">
              <a:solidFill>
                <a:schemeClr val="bg1">
                  <a:lumMod val="95000"/>
                  <a:lumOff val="5000"/>
                </a:schemeClr>
              </a:solidFill>
            </a:endParaRPr>
          </a:p>
          <a:p>
            <a:pPr marL="0" lvl="0" indent="0" algn="l" rtl="0">
              <a:lnSpc>
                <a:spcPct val="90000"/>
              </a:lnSpc>
              <a:spcBef>
                <a:spcPts val="1000"/>
              </a:spcBef>
              <a:spcAft>
                <a:spcPts val="0"/>
              </a:spcAft>
              <a:buClr>
                <a:schemeClr val="lt2"/>
              </a:buClr>
              <a:buSzPts val="1800"/>
              <a:buNone/>
            </a:pPr>
            <a:br>
              <a:rPr lang="en-US" sz="1800" b="1" dirty="0">
                <a:solidFill>
                  <a:schemeClr val="bg1">
                    <a:lumMod val="95000"/>
                    <a:lumOff val="5000"/>
                  </a:schemeClr>
                </a:solidFill>
                <a:latin typeface="Franklin Gothic"/>
                <a:ea typeface="Franklin Gothic"/>
                <a:cs typeface="Franklin Gothic"/>
                <a:sym typeface="Franklin Gothic"/>
              </a:rPr>
            </a:br>
            <a:r>
              <a:rPr lang="en-US" sz="1800" b="1" dirty="0">
                <a:solidFill>
                  <a:schemeClr val="bg1">
                    <a:lumMod val="95000"/>
                    <a:lumOff val="5000"/>
                  </a:schemeClr>
                </a:solidFill>
                <a:latin typeface="Franklin Gothic"/>
                <a:ea typeface="Franklin Gothic"/>
                <a:cs typeface="Franklin Gothic"/>
                <a:sym typeface="Franklin Gothic"/>
              </a:rPr>
              <a:t>Team Leader Name: AKSHIT SHARMA</a:t>
            </a:r>
            <a:endParaRPr sz="1800" b="1" dirty="0">
              <a:solidFill>
                <a:schemeClr val="bg1">
                  <a:lumMod val="95000"/>
                  <a:lumOff val="5000"/>
                </a:schemeClr>
              </a:solidFill>
            </a:endParaRPr>
          </a:p>
          <a:p>
            <a:pPr marL="0" lvl="0" indent="0" algn="l" rtl="0">
              <a:lnSpc>
                <a:spcPct val="90000"/>
              </a:lnSpc>
              <a:spcBef>
                <a:spcPts val="1000"/>
              </a:spcBef>
              <a:spcAft>
                <a:spcPts val="0"/>
              </a:spcAft>
              <a:buClr>
                <a:schemeClr val="lt2"/>
              </a:buClr>
              <a:buSzPts val="1800"/>
              <a:buNone/>
            </a:pPr>
            <a:br>
              <a:rPr lang="en-US" b="1" dirty="0">
                <a:solidFill>
                  <a:schemeClr val="bg1">
                    <a:lumMod val="95000"/>
                    <a:lumOff val="5000"/>
                  </a:schemeClr>
                </a:solidFill>
                <a:latin typeface="Franklin Gothic"/>
                <a:ea typeface="Franklin Gothic"/>
                <a:cs typeface="Franklin Gothic"/>
                <a:sym typeface="Franklin Gothic"/>
              </a:rPr>
            </a:br>
            <a:r>
              <a:rPr lang="en-US" sz="1800" b="1" dirty="0">
                <a:solidFill>
                  <a:schemeClr val="bg1">
                    <a:lumMod val="95000"/>
                    <a:lumOff val="5000"/>
                  </a:schemeClr>
                </a:solidFill>
                <a:latin typeface="Franklin Gothic"/>
                <a:ea typeface="Franklin Gothic"/>
                <a:cs typeface="Franklin Gothic"/>
                <a:sym typeface="Franklin Gothic"/>
              </a:rPr>
              <a:t>Mentor Name: DR.TEJNA KHOSLA</a:t>
            </a:r>
            <a:endParaRPr sz="1800" b="1" dirty="0">
              <a:solidFill>
                <a:schemeClr val="bg1">
                  <a:lumMod val="95000"/>
                  <a:lumOff val="5000"/>
                </a:schemeClr>
              </a:solidFill>
              <a:latin typeface="Franklin Gothic"/>
              <a:ea typeface="Franklin Gothic"/>
              <a:cs typeface="Franklin Gothic"/>
              <a:sym typeface="Franklin Gothic"/>
            </a:endParaRPr>
          </a:p>
        </p:txBody>
      </p:sp>
      <p:sp>
        <p:nvSpPr>
          <p:cNvPr id="246" name="Google Shape;246;p5"/>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a:t>
            </a:fld>
            <a:endParaRPr dirty="0"/>
          </a:p>
        </p:txBody>
      </p:sp>
      <p:pic>
        <p:nvPicPr>
          <p:cNvPr id="5" name="Picture 4">
            <a:extLst>
              <a:ext uri="{FF2B5EF4-FFF2-40B4-BE49-F238E27FC236}">
                <a16:creationId xmlns:a16="http://schemas.microsoft.com/office/drawing/2014/main" id="{3100504F-29B6-4D23-90CD-3EDD37117616}"/>
              </a:ext>
            </a:extLst>
          </p:cNvPr>
          <p:cNvPicPr>
            <a:picLocks noChangeAspect="1"/>
          </p:cNvPicPr>
          <p:nvPr/>
        </p:nvPicPr>
        <p:blipFill>
          <a:blip r:embed="rId3"/>
          <a:stretch>
            <a:fillRect/>
          </a:stretch>
        </p:blipFill>
        <p:spPr>
          <a:xfrm>
            <a:off x="387312" y="239939"/>
            <a:ext cx="920103" cy="1126280"/>
          </a:xfrm>
          <a:prstGeom prst="rect">
            <a:avLst/>
          </a:prstGeom>
        </p:spPr>
      </p:pic>
      <p:pic>
        <p:nvPicPr>
          <p:cNvPr id="7" name="Picture 6">
            <a:extLst>
              <a:ext uri="{FF2B5EF4-FFF2-40B4-BE49-F238E27FC236}">
                <a16:creationId xmlns:a16="http://schemas.microsoft.com/office/drawing/2014/main" id="{7E6EC3DF-D4D7-44FC-AAD8-E3972E12E5DF}"/>
              </a:ext>
            </a:extLst>
          </p:cNvPr>
          <p:cNvPicPr>
            <a:picLocks noChangeAspect="1"/>
          </p:cNvPicPr>
          <p:nvPr/>
        </p:nvPicPr>
        <p:blipFill>
          <a:blip r:embed="rId4"/>
          <a:stretch>
            <a:fillRect/>
          </a:stretch>
        </p:blipFill>
        <p:spPr>
          <a:xfrm>
            <a:off x="1833018" y="125867"/>
            <a:ext cx="2007461" cy="1042471"/>
          </a:xfrm>
          <a:prstGeom prst="rect">
            <a:avLst/>
          </a:prstGeom>
        </p:spPr>
      </p:pic>
      <p:pic>
        <p:nvPicPr>
          <p:cNvPr id="9" name="Picture 8">
            <a:extLst>
              <a:ext uri="{FF2B5EF4-FFF2-40B4-BE49-F238E27FC236}">
                <a16:creationId xmlns:a16="http://schemas.microsoft.com/office/drawing/2014/main" id="{1029EC36-EEC8-4B77-B36A-8F17B35B6259}"/>
              </a:ext>
            </a:extLst>
          </p:cNvPr>
          <p:cNvPicPr>
            <a:picLocks noChangeAspect="1"/>
          </p:cNvPicPr>
          <p:nvPr/>
        </p:nvPicPr>
        <p:blipFill rotWithShape="1">
          <a:blip r:embed="rId5"/>
          <a:srcRect l="25198" t="26256" r="26732" b="26154"/>
          <a:stretch/>
        </p:blipFill>
        <p:spPr>
          <a:xfrm>
            <a:off x="4357479" y="90804"/>
            <a:ext cx="2145058" cy="1213789"/>
          </a:xfrm>
          <a:prstGeom prst="rect">
            <a:avLst/>
          </a:prstGeom>
        </p:spPr>
      </p:pic>
      <p:pic>
        <p:nvPicPr>
          <p:cNvPr id="11" name="Picture 10">
            <a:extLst>
              <a:ext uri="{FF2B5EF4-FFF2-40B4-BE49-F238E27FC236}">
                <a16:creationId xmlns:a16="http://schemas.microsoft.com/office/drawing/2014/main" id="{74E3C6C9-76A4-428B-B6E5-922C00A9A4EE}"/>
              </a:ext>
            </a:extLst>
          </p:cNvPr>
          <p:cNvPicPr>
            <a:picLocks noChangeAspect="1"/>
          </p:cNvPicPr>
          <p:nvPr/>
        </p:nvPicPr>
        <p:blipFill>
          <a:blip r:embed="rId6"/>
          <a:stretch>
            <a:fillRect/>
          </a:stretch>
        </p:blipFill>
        <p:spPr>
          <a:xfrm>
            <a:off x="7019537" y="16984"/>
            <a:ext cx="1349333" cy="1349333"/>
          </a:xfrm>
          <a:prstGeom prst="rect">
            <a:avLst/>
          </a:prstGeom>
        </p:spPr>
      </p:pic>
      <p:pic>
        <p:nvPicPr>
          <p:cNvPr id="13" name="Picture 12">
            <a:extLst>
              <a:ext uri="{FF2B5EF4-FFF2-40B4-BE49-F238E27FC236}">
                <a16:creationId xmlns:a16="http://schemas.microsoft.com/office/drawing/2014/main" id="{5422E43D-A76F-473B-AD81-BE5851D8E254}"/>
              </a:ext>
            </a:extLst>
          </p:cNvPr>
          <p:cNvPicPr>
            <a:picLocks noChangeAspect="1"/>
          </p:cNvPicPr>
          <p:nvPr/>
        </p:nvPicPr>
        <p:blipFill>
          <a:blip r:embed="rId7"/>
          <a:stretch>
            <a:fillRect/>
          </a:stretch>
        </p:blipFill>
        <p:spPr>
          <a:xfrm>
            <a:off x="8885870" y="64652"/>
            <a:ext cx="1253996" cy="1253996"/>
          </a:xfrm>
          <a:prstGeom prst="rect">
            <a:avLst/>
          </a:prstGeom>
        </p:spPr>
      </p:pic>
      <p:sp>
        <p:nvSpPr>
          <p:cNvPr id="2" name="Rectangle 1">
            <a:extLst>
              <a:ext uri="{FF2B5EF4-FFF2-40B4-BE49-F238E27FC236}">
                <a16:creationId xmlns:a16="http://schemas.microsoft.com/office/drawing/2014/main" id="{9334FF82-EAC6-267F-EB21-95B06D7954BB}"/>
              </a:ext>
            </a:extLst>
          </p:cNvPr>
          <p:cNvSpPr/>
          <p:nvPr/>
        </p:nvSpPr>
        <p:spPr>
          <a:xfrm>
            <a:off x="152400" y="3190240"/>
            <a:ext cx="7548880" cy="314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7263B84C-62A6-4DBB-B247-D9CDBF8013A3}"/>
              </a:ext>
            </a:extLst>
          </p:cNvPr>
          <p:cNvPicPr>
            <a:picLocks noChangeAspect="1"/>
          </p:cNvPicPr>
          <p:nvPr/>
        </p:nvPicPr>
        <p:blipFill>
          <a:blip r:embed="rId8"/>
          <a:stretch>
            <a:fillRect/>
          </a:stretch>
        </p:blipFill>
        <p:spPr>
          <a:xfrm>
            <a:off x="10706368" y="90804"/>
            <a:ext cx="1098320" cy="1184762"/>
          </a:xfrm>
          <a:prstGeom prst="rect">
            <a:avLst/>
          </a:prstGeom>
        </p:spPr>
      </p:pic>
    </p:spTree>
    <p:extLst>
      <p:ext uri="{BB962C8B-B14F-4D97-AF65-F5344CB8AC3E}">
        <p14:creationId xmlns:p14="http://schemas.microsoft.com/office/powerpoint/2010/main" val="146412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33170" y="-40386"/>
            <a:ext cx="5534431"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t>Idea/Approach Details</a:t>
            </a:r>
            <a:endParaRPr sz="3600" dirty="0"/>
          </a:p>
        </p:txBody>
      </p:sp>
      <p:sp>
        <p:nvSpPr>
          <p:cNvPr id="218" name="Google Shape;218;p2"/>
          <p:cNvSpPr txBox="1">
            <a:spLocks noGrp="1"/>
          </p:cNvSpPr>
          <p:nvPr>
            <p:ph type="body" idx="1"/>
          </p:nvPr>
        </p:nvSpPr>
        <p:spPr>
          <a:xfrm>
            <a:off x="579119" y="755124"/>
            <a:ext cx="5852161" cy="610287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650" dirty="0">
                <a:solidFill>
                  <a:schemeClr val="tx2">
                    <a:lumMod val="10000"/>
                  </a:schemeClr>
                </a:solidFill>
                <a:latin typeface="Franklin Gothic"/>
                <a:ea typeface="Franklin Gothic"/>
                <a:cs typeface="Franklin Gothic"/>
                <a:sym typeface="Franklin Gothic"/>
              </a:rPr>
              <a:t>               </a:t>
            </a:r>
            <a:r>
              <a:rPr lang="en-US" sz="2400" dirty="0">
                <a:solidFill>
                  <a:schemeClr val="tx2">
                    <a:lumMod val="10000"/>
                  </a:schemeClr>
                </a:solidFill>
                <a:latin typeface="Franklin Gothic"/>
                <a:ea typeface="Franklin Gothic"/>
                <a:cs typeface="Franklin Gothic"/>
                <a:sym typeface="Franklin Gothic"/>
              </a:rPr>
              <a:t>Our idea/Solution/Prototype here:</a:t>
            </a:r>
            <a:endParaRPr lang="en-US" sz="2400" dirty="0">
              <a:solidFill>
                <a:schemeClr val="tx2">
                  <a:lumMod val="10000"/>
                </a:schemeClr>
              </a:solidFill>
            </a:endParaRPr>
          </a:p>
          <a:p>
            <a:pPr marL="514350" indent="-285750">
              <a:buFont typeface="Wingdings" panose="05000000000000000000" pitchFamily="2" charset="2"/>
              <a:buChar char="v"/>
            </a:pPr>
            <a:r>
              <a:rPr lang="en-US" sz="1650" b="0" i="0" dirty="0">
                <a:solidFill>
                  <a:schemeClr val="bg1">
                    <a:lumMod val="95000"/>
                    <a:lumOff val="5000"/>
                  </a:schemeClr>
                </a:solidFill>
                <a:effectLst/>
                <a:latin typeface="inherit"/>
              </a:rPr>
              <a:t>   Women's security is a major issue in today's world due to the increasing number of crimes against females, causing fear and harassment in educational institutes, workplaces, and homes.</a:t>
            </a:r>
          </a:p>
          <a:p>
            <a:pPr marL="514350" indent="-285750">
              <a:buFont typeface="Wingdings" panose="05000000000000000000" pitchFamily="2" charset="2"/>
              <a:buChar char="v"/>
            </a:pPr>
            <a:r>
              <a:rPr lang="en-US" sz="1650" b="0" i="0" dirty="0">
                <a:solidFill>
                  <a:schemeClr val="bg1">
                    <a:lumMod val="95000"/>
                    <a:lumOff val="5000"/>
                  </a:schemeClr>
                </a:solidFill>
                <a:effectLst/>
                <a:latin typeface="inherit"/>
              </a:rPr>
              <a:t>Using available resources to escape unsafe situations effectively reduces the risk of violent crimes. To aid women in distress, an Android app is developed that facilitates easy help and escape, thereby promoting self-protection.</a:t>
            </a:r>
          </a:p>
          <a:p>
            <a:pPr marL="514350" indent="-285750" algn="l">
              <a:buFont typeface="Wingdings" panose="05000000000000000000" pitchFamily="2" charset="2"/>
              <a:buChar char="v"/>
            </a:pPr>
            <a:r>
              <a:rPr lang="en-US" sz="1650" i="0" dirty="0">
                <a:solidFill>
                  <a:schemeClr val="bg1">
                    <a:lumMod val="95000"/>
                    <a:lumOff val="5000"/>
                  </a:schemeClr>
                </a:solidFill>
                <a:effectLst/>
                <a:latin typeface="gg sans"/>
              </a:rPr>
              <a:t>Introducing </a:t>
            </a:r>
            <a:r>
              <a:rPr lang="en-US" sz="1650" b="1" i="0" dirty="0">
                <a:solidFill>
                  <a:schemeClr val="tx2">
                    <a:lumMod val="10000"/>
                  </a:schemeClr>
                </a:solidFill>
                <a:effectLst/>
                <a:latin typeface="gg sans"/>
              </a:rPr>
              <a:t>"SHESHIELD</a:t>
            </a:r>
            <a:r>
              <a:rPr lang="en-US" sz="1650" i="0" dirty="0">
                <a:solidFill>
                  <a:schemeClr val="bg1">
                    <a:lumMod val="95000"/>
                    <a:lumOff val="5000"/>
                  </a:schemeClr>
                </a:solidFill>
                <a:effectLst/>
                <a:latin typeface="gg sans"/>
              </a:rPr>
              <a:t>", an Android app designed for safety and emergency purposes, unlike other apps that are only useful in hazardous or emergencies. This app can be used as a precautionary measure for women's protection, and in the event of an emergency, it assists to ensure their safety</a:t>
            </a:r>
            <a:r>
              <a:rPr lang="en-US" sz="1650" i="0" dirty="0">
                <a:solidFill>
                  <a:schemeClr val="bg1">
                    <a:lumMod val="95000"/>
                    <a:lumOff val="5000"/>
                  </a:schemeClr>
                </a:solidFill>
                <a:effectLst/>
                <a:latin typeface="ff2"/>
              </a:rPr>
              <a:t>.</a:t>
            </a:r>
          </a:p>
          <a:p>
            <a:pPr marL="514350" indent="-285750">
              <a:buFont typeface="Wingdings" panose="05000000000000000000" pitchFamily="2" charset="2"/>
              <a:buChar char="v"/>
            </a:pPr>
            <a:r>
              <a:rPr lang="en-US" sz="1650" b="0" i="0" dirty="0">
                <a:solidFill>
                  <a:schemeClr val="bg1">
                    <a:lumMod val="95000"/>
                    <a:lumOff val="5000"/>
                  </a:schemeClr>
                </a:solidFill>
                <a:effectLst/>
                <a:latin typeface="inherit"/>
              </a:rPr>
              <a:t>As the name suggests is an application that shields, protects, saves, and guards oneself against danger. The main purpose of creating this program was to provide a safe environment through smartphones. A message is immediately sent to the police, containing the user's geographical location as well as the contact details of a pre-selected list of an emergency      </a:t>
            </a:r>
            <a:r>
              <a:rPr lang="en-US" dirty="0">
                <a:solidFill>
                  <a:schemeClr val="bg1">
                    <a:lumMod val="95000"/>
                    <a:lumOff val="5000"/>
                  </a:schemeClr>
                </a:solidFill>
                <a:latin typeface="inherit"/>
              </a:rPr>
              <a:t>contact.</a:t>
            </a:r>
            <a:endParaRPr lang="en-US" sz="1650" b="0" i="0" dirty="0">
              <a:solidFill>
                <a:schemeClr val="bg1">
                  <a:lumMod val="95000"/>
                  <a:lumOff val="5000"/>
                </a:schemeClr>
              </a:solidFill>
              <a:effectLst/>
              <a:latin typeface="inherit"/>
            </a:endParaRPr>
          </a:p>
          <a:p>
            <a:pPr marL="514350" indent="-285750" algn="l">
              <a:buFont typeface="Wingdings" panose="05000000000000000000" pitchFamily="2" charset="2"/>
              <a:buChar char="v"/>
            </a:pPr>
            <a:endParaRPr lang="en-IN" sz="165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87350" lvl="0" indent="-285750" algn="l" rtl="0">
              <a:lnSpc>
                <a:spcPct val="100000"/>
              </a:lnSpc>
              <a:spcBef>
                <a:spcPts val="1000"/>
              </a:spcBef>
              <a:spcAft>
                <a:spcPts val="0"/>
              </a:spcAft>
              <a:buClr>
                <a:schemeClr val="dk1"/>
              </a:buClr>
              <a:buSzPts val="1600"/>
              <a:buFont typeface="Wingdings" panose="05000000000000000000" pitchFamily="2" charset="2"/>
              <a:buChar char="v"/>
            </a:pPr>
            <a:endParaRPr sz="1650" dirty="0"/>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dirty="0"/>
          </a:p>
        </p:txBody>
      </p:sp>
      <p:sp>
        <p:nvSpPr>
          <p:cNvPr id="221" name="Google Shape;221;p2"/>
          <p:cNvSpPr txBox="1"/>
          <p:nvPr/>
        </p:nvSpPr>
        <p:spPr>
          <a:xfrm>
            <a:off x="7303655" y="239285"/>
            <a:ext cx="403352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bg1">
                    <a:lumMod val="95000"/>
                    <a:lumOff val="5000"/>
                  </a:schemeClr>
                </a:solidFill>
                <a:latin typeface="Franklin Gothic"/>
                <a:ea typeface="Franklin Gothic"/>
                <a:cs typeface="Franklin Gothic"/>
                <a:sym typeface="Franklin Gothic"/>
              </a:rPr>
              <a:t>Flow Chart of our Idea   </a:t>
            </a:r>
            <a:endParaRPr sz="2400" dirty="0">
              <a:solidFill>
                <a:schemeClr val="bg1">
                  <a:lumMod val="95000"/>
                  <a:lumOff val="5000"/>
                </a:schemeClr>
              </a:solidFill>
            </a:endParaRPr>
          </a:p>
        </p:txBody>
      </p:sp>
      <p:sp>
        <p:nvSpPr>
          <p:cNvPr id="15" name="Rectangle 14">
            <a:extLst>
              <a:ext uri="{FF2B5EF4-FFF2-40B4-BE49-F238E27FC236}">
                <a16:creationId xmlns:a16="http://schemas.microsoft.com/office/drawing/2014/main" id="{30C1F179-5298-755C-9249-895BFCB20CA6}"/>
              </a:ext>
            </a:extLst>
          </p:cNvPr>
          <p:cNvSpPr/>
          <p:nvPr/>
        </p:nvSpPr>
        <p:spPr>
          <a:xfrm>
            <a:off x="6553200" y="724705"/>
            <a:ext cx="5534431" cy="60775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0" name="Group 29">
            <a:extLst>
              <a:ext uri="{FF2B5EF4-FFF2-40B4-BE49-F238E27FC236}">
                <a16:creationId xmlns:a16="http://schemas.microsoft.com/office/drawing/2014/main" id="{95E31BB6-6DEA-B0A0-D04F-014BC1E43FD1}"/>
              </a:ext>
            </a:extLst>
          </p:cNvPr>
          <p:cNvGrpSpPr/>
          <p:nvPr/>
        </p:nvGrpSpPr>
        <p:grpSpPr>
          <a:xfrm>
            <a:off x="6929123" y="772298"/>
            <a:ext cx="4612638" cy="5991581"/>
            <a:chOff x="6929123" y="836000"/>
            <a:chExt cx="4612638" cy="5991581"/>
          </a:xfrm>
        </p:grpSpPr>
        <p:grpSp>
          <p:nvGrpSpPr>
            <p:cNvPr id="18" name="Group 17">
              <a:extLst>
                <a:ext uri="{FF2B5EF4-FFF2-40B4-BE49-F238E27FC236}">
                  <a16:creationId xmlns:a16="http://schemas.microsoft.com/office/drawing/2014/main" id="{66F05E78-A52D-BAFD-B27C-0E6070DDA597}"/>
                </a:ext>
              </a:extLst>
            </p:cNvPr>
            <p:cNvGrpSpPr/>
            <p:nvPr/>
          </p:nvGrpSpPr>
          <p:grpSpPr>
            <a:xfrm>
              <a:off x="6939281" y="836000"/>
              <a:ext cx="4602480" cy="5325535"/>
              <a:chOff x="5590306" y="1"/>
              <a:chExt cx="3739277" cy="6121544"/>
            </a:xfrm>
          </p:grpSpPr>
          <p:pic>
            <p:nvPicPr>
              <p:cNvPr id="19" name="Picture 18">
                <a:extLst>
                  <a:ext uri="{FF2B5EF4-FFF2-40B4-BE49-F238E27FC236}">
                    <a16:creationId xmlns:a16="http://schemas.microsoft.com/office/drawing/2014/main" id="{92AF643B-7164-EF62-2675-F78EF9FC2964}"/>
                  </a:ext>
                </a:extLst>
              </p:cNvPr>
              <p:cNvPicPr>
                <a:picLocks noChangeAspect="1"/>
              </p:cNvPicPr>
              <p:nvPr/>
            </p:nvPicPr>
            <p:blipFill rotWithShape="1">
              <a:blip r:embed="rId3"/>
              <a:srcRect l="11474" r="2735"/>
              <a:stretch/>
            </p:blipFill>
            <p:spPr>
              <a:xfrm>
                <a:off x="5590306" y="1"/>
                <a:ext cx="3739277" cy="3997723"/>
              </a:xfrm>
              <a:prstGeom prst="rect">
                <a:avLst/>
              </a:prstGeom>
            </p:spPr>
          </p:pic>
          <p:pic>
            <p:nvPicPr>
              <p:cNvPr id="20" name="Picture 19">
                <a:extLst>
                  <a:ext uri="{FF2B5EF4-FFF2-40B4-BE49-F238E27FC236}">
                    <a16:creationId xmlns:a16="http://schemas.microsoft.com/office/drawing/2014/main" id="{8AD0CFC2-20B8-21B2-64BD-AF09C6DEDDCC}"/>
                  </a:ext>
                </a:extLst>
              </p:cNvPr>
              <p:cNvPicPr>
                <a:picLocks noChangeAspect="1"/>
              </p:cNvPicPr>
              <p:nvPr/>
            </p:nvPicPr>
            <p:blipFill>
              <a:blip r:embed="rId4"/>
              <a:stretch>
                <a:fillRect/>
              </a:stretch>
            </p:blipFill>
            <p:spPr>
              <a:xfrm>
                <a:off x="5590306" y="3691367"/>
                <a:ext cx="3739277" cy="2430178"/>
              </a:xfrm>
              <a:prstGeom prst="rect">
                <a:avLst/>
              </a:prstGeom>
            </p:spPr>
          </p:pic>
        </p:grpSp>
        <p:sp>
          <p:nvSpPr>
            <p:cNvPr id="22" name="TextBox 21">
              <a:extLst>
                <a:ext uri="{FF2B5EF4-FFF2-40B4-BE49-F238E27FC236}">
                  <a16:creationId xmlns:a16="http://schemas.microsoft.com/office/drawing/2014/main" id="{CDF68B82-C2AB-587F-A8B5-724D2321A98C}"/>
                </a:ext>
              </a:extLst>
            </p:cNvPr>
            <p:cNvSpPr txBox="1"/>
            <p:nvPr/>
          </p:nvSpPr>
          <p:spPr>
            <a:xfrm>
              <a:off x="9179564" y="5128392"/>
              <a:ext cx="640080" cy="245198"/>
            </a:xfrm>
            <a:prstGeom prst="rect">
              <a:avLst/>
            </a:prstGeom>
            <a:noFill/>
          </p:spPr>
          <p:txBody>
            <a:bodyPr wrap="square" rtlCol="0">
              <a:spAutoFit/>
            </a:bodyPr>
            <a:lstStyle/>
            <a:p>
              <a:r>
                <a:rPr lang="en-IN" sz="1000" dirty="0">
                  <a:solidFill>
                    <a:schemeClr val="bg1"/>
                  </a:solidFill>
                </a:rPr>
                <a:t>YES</a:t>
              </a:r>
              <a:endParaRPr lang="en-IN" sz="700" dirty="0">
                <a:solidFill>
                  <a:schemeClr val="bg1"/>
                </a:solidFill>
              </a:endParaRPr>
            </a:p>
          </p:txBody>
        </p:sp>
        <p:sp>
          <p:nvSpPr>
            <p:cNvPr id="23" name="TextBox 22">
              <a:extLst>
                <a:ext uri="{FF2B5EF4-FFF2-40B4-BE49-F238E27FC236}">
                  <a16:creationId xmlns:a16="http://schemas.microsoft.com/office/drawing/2014/main" id="{FE25BE74-2BF7-2D31-6484-D65084435E01}"/>
                </a:ext>
              </a:extLst>
            </p:cNvPr>
            <p:cNvSpPr txBox="1"/>
            <p:nvPr/>
          </p:nvSpPr>
          <p:spPr>
            <a:xfrm>
              <a:off x="8554723" y="5136824"/>
              <a:ext cx="640080" cy="245198"/>
            </a:xfrm>
            <a:prstGeom prst="rect">
              <a:avLst/>
            </a:prstGeom>
            <a:noFill/>
          </p:spPr>
          <p:txBody>
            <a:bodyPr wrap="square" rtlCol="0">
              <a:spAutoFit/>
            </a:bodyPr>
            <a:lstStyle/>
            <a:p>
              <a:r>
                <a:rPr lang="en-IN" sz="1000" dirty="0">
                  <a:solidFill>
                    <a:schemeClr val="bg1"/>
                  </a:solidFill>
                </a:rPr>
                <a:t>YES</a:t>
              </a:r>
              <a:endParaRPr lang="en-IN" sz="700" dirty="0">
                <a:solidFill>
                  <a:schemeClr val="bg1"/>
                </a:solidFill>
              </a:endParaRPr>
            </a:p>
          </p:txBody>
        </p:sp>
        <p:sp>
          <p:nvSpPr>
            <p:cNvPr id="24" name="TextBox 23">
              <a:extLst>
                <a:ext uri="{FF2B5EF4-FFF2-40B4-BE49-F238E27FC236}">
                  <a16:creationId xmlns:a16="http://schemas.microsoft.com/office/drawing/2014/main" id="{FE5B9604-B8B7-2707-7906-54FB4B250647}"/>
                </a:ext>
              </a:extLst>
            </p:cNvPr>
            <p:cNvSpPr txBox="1"/>
            <p:nvPr/>
          </p:nvSpPr>
          <p:spPr>
            <a:xfrm>
              <a:off x="7579360" y="4780106"/>
              <a:ext cx="640080" cy="245198"/>
            </a:xfrm>
            <a:prstGeom prst="rect">
              <a:avLst/>
            </a:prstGeom>
            <a:noFill/>
          </p:spPr>
          <p:txBody>
            <a:bodyPr wrap="square" rtlCol="0">
              <a:spAutoFit/>
            </a:bodyPr>
            <a:lstStyle/>
            <a:p>
              <a:r>
                <a:rPr lang="en-IN" sz="1000" dirty="0">
                  <a:solidFill>
                    <a:schemeClr val="bg1"/>
                  </a:solidFill>
                </a:rPr>
                <a:t>NO</a:t>
              </a:r>
              <a:endParaRPr lang="en-IN" sz="700" dirty="0">
                <a:solidFill>
                  <a:schemeClr val="bg1"/>
                </a:solidFill>
              </a:endParaRPr>
            </a:p>
          </p:txBody>
        </p:sp>
        <p:sp>
          <p:nvSpPr>
            <p:cNvPr id="25" name="TextBox 24">
              <a:extLst>
                <a:ext uri="{FF2B5EF4-FFF2-40B4-BE49-F238E27FC236}">
                  <a16:creationId xmlns:a16="http://schemas.microsoft.com/office/drawing/2014/main" id="{E844555A-7F1A-C8F0-B191-1A77A05B5DE9}"/>
                </a:ext>
              </a:extLst>
            </p:cNvPr>
            <p:cNvSpPr txBox="1"/>
            <p:nvPr/>
          </p:nvSpPr>
          <p:spPr>
            <a:xfrm>
              <a:off x="10292080" y="4780106"/>
              <a:ext cx="640080" cy="245198"/>
            </a:xfrm>
            <a:prstGeom prst="rect">
              <a:avLst/>
            </a:prstGeom>
            <a:noFill/>
          </p:spPr>
          <p:txBody>
            <a:bodyPr wrap="square" rtlCol="0">
              <a:spAutoFit/>
            </a:bodyPr>
            <a:lstStyle/>
            <a:p>
              <a:r>
                <a:rPr lang="en-IN" sz="1000" dirty="0">
                  <a:solidFill>
                    <a:schemeClr val="bg1"/>
                  </a:solidFill>
                </a:rPr>
                <a:t>NO</a:t>
              </a:r>
              <a:endParaRPr lang="en-IN" sz="700" dirty="0">
                <a:solidFill>
                  <a:schemeClr val="bg1"/>
                </a:solidFill>
              </a:endParaRPr>
            </a:p>
          </p:txBody>
        </p:sp>
        <p:pic>
          <p:nvPicPr>
            <p:cNvPr id="27" name="Picture 26">
              <a:extLst>
                <a:ext uri="{FF2B5EF4-FFF2-40B4-BE49-F238E27FC236}">
                  <a16:creationId xmlns:a16="http://schemas.microsoft.com/office/drawing/2014/main" id="{99C45995-4A5D-C6DF-4A10-E962A568A551}"/>
                </a:ext>
              </a:extLst>
            </p:cNvPr>
            <p:cNvPicPr>
              <a:picLocks noChangeAspect="1"/>
            </p:cNvPicPr>
            <p:nvPr/>
          </p:nvPicPr>
          <p:blipFill>
            <a:blip r:embed="rId5"/>
            <a:stretch>
              <a:fillRect/>
            </a:stretch>
          </p:blipFill>
          <p:spPr>
            <a:xfrm>
              <a:off x="6929123" y="6136982"/>
              <a:ext cx="4602480" cy="690599"/>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D9C0BCBA-CF0E-FDE6-C71F-F9334FF5DFDD}"/>
                  </a:ext>
                </a:extLst>
              </p14:cNvPr>
              <p14:cNvContentPartPr/>
              <p14:nvPr/>
            </p14:nvContentPartPr>
            <p14:xfrm>
              <a:off x="9810440" y="5873920"/>
              <a:ext cx="1697760" cy="223200"/>
            </p14:xfrm>
          </p:contentPart>
        </mc:Choice>
        <mc:Fallback xmlns="">
          <p:pic>
            <p:nvPicPr>
              <p:cNvPr id="31" name="Ink 30">
                <a:extLst>
                  <a:ext uri="{FF2B5EF4-FFF2-40B4-BE49-F238E27FC236}">
                    <a16:creationId xmlns:a16="http://schemas.microsoft.com/office/drawing/2014/main" id="{D9C0BCBA-CF0E-FDE6-C71F-F9334FF5DFDD}"/>
                  </a:ext>
                </a:extLst>
              </p:cNvPr>
              <p:cNvPicPr/>
              <p:nvPr/>
            </p:nvPicPr>
            <p:blipFill>
              <a:blip r:embed="rId7"/>
              <a:stretch>
                <a:fillRect/>
              </a:stretch>
            </p:blipFill>
            <p:spPr>
              <a:xfrm>
                <a:off x="9801440" y="5864920"/>
                <a:ext cx="1715400" cy="240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2601615" y="70488"/>
            <a:ext cx="5780809" cy="610863"/>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solidFill>
                  <a:schemeClr val="tx2">
                    <a:lumMod val="10000"/>
                  </a:schemeClr>
                </a:solidFill>
              </a:rPr>
              <a:t>    Idea/Approach Details</a:t>
            </a:r>
            <a:endParaRPr sz="3600" dirty="0">
              <a:solidFill>
                <a:schemeClr val="tx2">
                  <a:lumMod val="10000"/>
                </a:schemeClr>
              </a:solidFill>
            </a:endParaRPr>
          </a:p>
        </p:txBody>
      </p:sp>
      <p:sp>
        <p:nvSpPr>
          <p:cNvPr id="229" name="Google Shape;229;p3"/>
          <p:cNvSpPr txBox="1">
            <a:spLocks noGrp="1"/>
          </p:cNvSpPr>
          <p:nvPr>
            <p:ph type="body" idx="1"/>
          </p:nvPr>
        </p:nvSpPr>
        <p:spPr>
          <a:xfrm>
            <a:off x="1" y="850392"/>
            <a:ext cx="6164704" cy="59371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r>
              <a:rPr lang="en-US" sz="1550" b="1"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"SHESHIELD" </a:t>
            </a:r>
            <a:r>
              <a:rPr lang="en-US" sz="155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is an Android application that serves as a valuable tool for personal </a:t>
            </a:r>
            <a:r>
              <a:rPr lang="en-US" sz="155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S</a:t>
            </a:r>
            <a:r>
              <a:rPr lang="en-US" sz="155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ecurity. The system is powered by Artificial Intelligence, which forms the main functionality of the application. By leveraging AI, the system can accurately detect potential threats and provide the necessary help to ensure the safety of the user.</a:t>
            </a:r>
            <a:endParaRPr lang="en-US" sz="155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IN" sz="155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purpose  of  this  project  is  to  develop  a  portable women’s safety software tool, which can be helpful in following cases</a:t>
            </a:r>
          </a:p>
          <a:p>
            <a:pPr marL="342900" indent="-342900">
              <a:spcBef>
                <a:spcPts val="0"/>
              </a:spcBef>
              <a:buFont typeface="+mj-lt"/>
              <a:buAutoNum type="arabicPeriod"/>
            </a:pPr>
            <a:r>
              <a:rPr lang="en-US" sz="1600" b="1" i="0" dirty="0">
                <a:solidFill>
                  <a:schemeClr val="bg1"/>
                </a:solidFill>
                <a:effectLst/>
                <a:latin typeface="Söhne"/>
              </a:rPr>
              <a:t>Assault and harassment in public spaces: </a:t>
            </a:r>
            <a:r>
              <a:rPr lang="en-US" sz="1600" b="0" i="0" dirty="0">
                <a:solidFill>
                  <a:schemeClr val="bg1"/>
                </a:solidFill>
                <a:effectLst/>
                <a:latin typeface="Söhne"/>
              </a:rPr>
              <a:t>Women are often subjected to unwanted attention, catcalling, and even physical assault when walking alone in public spaces. Our app provides user with a panic button and an emergency contact feature that can help her call for help in case of danger in with her accurate location coordinates sent to the law enforcements</a:t>
            </a:r>
          </a:p>
          <a:p>
            <a:pPr marL="342900" indent="-342900">
              <a:spcBef>
                <a:spcPts val="0"/>
              </a:spcBef>
              <a:buFont typeface="+mj-lt"/>
              <a:buAutoNum type="arabicPeriod"/>
            </a:pPr>
            <a:r>
              <a:rPr lang="en-US" b="1" i="0" dirty="0">
                <a:solidFill>
                  <a:schemeClr val="bg1"/>
                </a:solidFill>
                <a:effectLst/>
                <a:latin typeface="Söhne"/>
              </a:rPr>
              <a:t>Domestic violence:</a:t>
            </a:r>
            <a:r>
              <a:rPr lang="en-US" i="0" dirty="0">
                <a:solidFill>
                  <a:schemeClr val="bg1"/>
                </a:solidFill>
                <a:effectLst/>
                <a:latin typeface="Söhne"/>
              </a:rPr>
              <a:t> Many women experience domestic violence and are unable to seek help due to fear or lack of resources. Our app </a:t>
            </a:r>
            <a:r>
              <a:rPr lang="en-US" dirty="0">
                <a:solidFill>
                  <a:schemeClr val="bg1"/>
                </a:solidFill>
                <a:latin typeface="Söhne"/>
              </a:rPr>
              <a:t>works on a dynamic AI which can detect screams or call of help and can trigger an emergency protocol and inform the law </a:t>
            </a:r>
            <a:r>
              <a:rPr lang="en-US">
                <a:solidFill>
                  <a:schemeClr val="bg1"/>
                </a:solidFill>
                <a:latin typeface="Söhne"/>
              </a:rPr>
              <a:t>enforcement organization</a:t>
            </a:r>
            <a:endParaRPr lang="en-US" sz="1600" b="0" i="0" dirty="0">
              <a:solidFill>
                <a:srgbClr val="D1D5DB"/>
              </a:solidFill>
              <a:effectLst/>
              <a:latin typeface="Söhne"/>
            </a:endParaRPr>
          </a:p>
          <a:p>
            <a:pPr marL="342900" indent="-342900">
              <a:spcBef>
                <a:spcPts val="0"/>
              </a:spcBef>
              <a:buFont typeface="+mj-lt"/>
              <a:buAutoNum type="arabicPeriod"/>
            </a:pPr>
            <a:r>
              <a:rPr lang="en-US" b="1" i="0" dirty="0">
                <a:solidFill>
                  <a:schemeClr val="bg1"/>
                </a:solidFill>
                <a:effectLst/>
                <a:latin typeface="Söhne"/>
              </a:rPr>
              <a:t>Travel safety: </a:t>
            </a:r>
            <a:r>
              <a:rPr lang="en-US" b="0" i="0" dirty="0">
                <a:solidFill>
                  <a:schemeClr val="bg1"/>
                </a:solidFill>
                <a:effectLst/>
                <a:latin typeface="Söhne"/>
              </a:rPr>
              <a:t>Many women travel alone for work or leisure and may feel vulnerable in unfamiliar places. Our app continuously monitors the route, </a:t>
            </a:r>
            <a:r>
              <a:rPr lang="en-US" dirty="0">
                <a:solidFill>
                  <a:schemeClr val="bg1"/>
                </a:solidFill>
                <a:latin typeface="Söhne"/>
              </a:rPr>
              <a:t>inside conversation between the user and anyone else inside the transport. Our AI can also detect whether the user is still near the device or not. If she is not near the device, our app will trigger a warring notification alert to check whether the user is fine and no dangerous activities are taking place inside or outside the vehicle.</a:t>
            </a:r>
            <a:endParaRPr lang="en-US" sz="1600" b="0" i="0" dirty="0">
              <a:solidFill>
                <a:srgbClr val="D1D5DB"/>
              </a:solidFill>
              <a:effectLst/>
              <a:latin typeface="Söhne"/>
            </a:endParaRPr>
          </a:p>
          <a:p>
            <a:pPr marL="342900" lvl="0" indent="-342900" algn="l" rtl="0">
              <a:lnSpc>
                <a:spcPct val="90000"/>
              </a:lnSpc>
              <a:spcBef>
                <a:spcPts val="0"/>
              </a:spcBef>
              <a:spcAft>
                <a:spcPts val="0"/>
              </a:spcAft>
              <a:buClr>
                <a:schemeClr val="dk1"/>
              </a:buClr>
              <a:buSzPts val="1600"/>
              <a:buFont typeface="+mj-lt"/>
              <a:buAutoNum type="arabicPeriod"/>
            </a:pPr>
            <a:endParaRPr lang="en-US" sz="1400" b="0" i="0" dirty="0">
              <a:solidFill>
                <a:srgbClr val="000000"/>
              </a:solidFill>
              <a:effectLst/>
              <a:latin typeface="+mn-lt"/>
            </a:endParaRPr>
          </a:p>
          <a:p>
            <a:pPr marL="571500" indent="-342900">
              <a:lnSpc>
                <a:spcPct val="107000"/>
              </a:lnSpc>
              <a:spcAft>
                <a:spcPts val="800"/>
              </a:spcAft>
              <a:buAutoNum type="arabicParenR" startAt="2"/>
            </a:pPr>
            <a:endParaRPr lang="en-IN" dirty="0">
              <a:effectLst/>
              <a:latin typeface="+mj-lt"/>
              <a:ea typeface="Calibri" panose="020F0502020204030204" pitchFamily="34" charset="0"/>
              <a:cs typeface="Times New Roman" panose="02020603050405020304" pitchFamily="18" charset="0"/>
            </a:endParaRPr>
          </a:p>
          <a:p>
            <a:pPr marL="571500" indent="-342900">
              <a:lnSpc>
                <a:spcPct val="107000"/>
              </a:lnSpc>
              <a:spcAft>
                <a:spcPts val="800"/>
              </a:spcAft>
              <a:buAutoNum type="arabicParenR"/>
            </a:pPr>
            <a:endParaRPr lang="en-IN" sz="1500" dirty="0">
              <a:latin typeface="+mn-lt"/>
            </a:endParaRPr>
          </a:p>
        </p:txBody>
      </p:sp>
      <p:sp>
        <p:nvSpPr>
          <p:cNvPr id="228" name="Google Shape;228;p3"/>
          <p:cNvSpPr txBox="1">
            <a:spLocks noGrp="1"/>
          </p:cNvSpPr>
          <p:nvPr>
            <p:ph type="body" idx="2"/>
          </p:nvPr>
        </p:nvSpPr>
        <p:spPr>
          <a:xfrm>
            <a:off x="1031133" y="57609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solidFill>
                  <a:srgbClr val="FF0000"/>
                </a:solidFill>
              </a:rPr>
              <a:t>Our</a:t>
            </a:r>
            <a:r>
              <a:rPr lang="en-US" sz="1800" dirty="0">
                <a:solidFill>
                  <a:srgbClr val="FF0000"/>
                </a:solidFill>
              </a:rPr>
              <a:t> Use Cases here </a:t>
            </a:r>
            <a:endParaRPr dirty="0">
              <a:solidFill>
                <a:srgbClr val="FF0000"/>
              </a:solidFill>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231" name="Google Shape;231;p3"/>
          <p:cNvSpPr txBox="1"/>
          <p:nvPr/>
        </p:nvSpPr>
        <p:spPr>
          <a:xfrm>
            <a:off x="6329680" y="3622064"/>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tx1"/>
                </a:solidFill>
                <a:latin typeface="Franklin Gothic"/>
                <a:ea typeface="Franklin Gothic"/>
                <a:cs typeface="Franklin Gothic"/>
                <a:sym typeface="Franklin Gothic"/>
              </a:rPr>
              <a:t>Describe your Dependencies / Show stopper here</a:t>
            </a:r>
            <a:endParaRPr dirty="0">
              <a:solidFill>
                <a:schemeClr val="tx1"/>
              </a:solidFill>
            </a:endParaRPr>
          </a:p>
        </p:txBody>
      </p:sp>
      <p:sp>
        <p:nvSpPr>
          <p:cNvPr id="232" name="Google Shape;232;p3"/>
          <p:cNvSpPr txBox="1"/>
          <p:nvPr/>
        </p:nvSpPr>
        <p:spPr>
          <a:xfrm>
            <a:off x="6164705" y="981598"/>
            <a:ext cx="6027294" cy="570225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buClr>
                <a:schemeClr val="dk1"/>
              </a:buClr>
              <a:buSzPts val="1600"/>
            </a:pPr>
            <a:endParaRPr lang="en-US" sz="1600" dirty="0">
              <a:solidFill>
                <a:schemeClr val="dk1"/>
              </a:solidFill>
              <a:latin typeface="Libre Franklin"/>
              <a:sym typeface="Libre Franklin"/>
            </a:endParaRPr>
          </a:p>
        </p:txBody>
      </p:sp>
      <p:sp>
        <p:nvSpPr>
          <p:cNvPr id="2" name="Google Shape;222;p2">
            <a:extLst>
              <a:ext uri="{FF2B5EF4-FFF2-40B4-BE49-F238E27FC236}">
                <a16:creationId xmlns:a16="http://schemas.microsoft.com/office/drawing/2014/main" id="{E5062966-CC21-CA4A-7CD2-5D137A39DC37}"/>
              </a:ext>
            </a:extLst>
          </p:cNvPr>
          <p:cNvSpPr txBox="1"/>
          <p:nvPr/>
        </p:nvSpPr>
        <p:spPr>
          <a:xfrm>
            <a:off x="6164707" y="980174"/>
            <a:ext cx="6027293" cy="570225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endParaRPr dirty="0">
              <a:effectLst>
                <a:outerShdw blurRad="50800" dist="50800" dir="5400000" algn="ctr" rotWithShape="0">
                  <a:srgbClr val="000000">
                    <a:alpha val="88000"/>
                  </a:srgbClr>
                </a:outerShdw>
              </a:effectLs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effectLst>
                <a:outerShdw blurRad="50800" dist="50800" dir="5400000" algn="ctr" rotWithShape="0">
                  <a:srgbClr val="000000">
                    <a:alpha val="88000"/>
                  </a:srgbClr>
                </a:outerShdw>
              </a:effectLst>
              <a:latin typeface="Libre Franklin"/>
              <a:ea typeface="Libre Franklin"/>
              <a:cs typeface="Libre Franklin"/>
              <a:sym typeface="Libre Franklin"/>
            </a:endParaRPr>
          </a:p>
        </p:txBody>
      </p:sp>
      <p:sp>
        <p:nvSpPr>
          <p:cNvPr id="4" name="Google Shape;222;p2">
            <a:extLst>
              <a:ext uri="{FF2B5EF4-FFF2-40B4-BE49-F238E27FC236}">
                <a16:creationId xmlns:a16="http://schemas.microsoft.com/office/drawing/2014/main" id="{D7195CC6-24BB-204B-46C9-1ACD42B008E1}"/>
              </a:ext>
            </a:extLst>
          </p:cNvPr>
          <p:cNvSpPr txBox="1"/>
          <p:nvPr/>
        </p:nvSpPr>
        <p:spPr>
          <a:xfrm>
            <a:off x="6329680" y="1176601"/>
            <a:ext cx="5740400" cy="244403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latin typeface="Franklin Gothic"/>
                <a:ea typeface="Franklin Gothic"/>
                <a:cs typeface="Franklin Gothic"/>
                <a:sym typeface="Franklin Gothic"/>
              </a:rPr>
              <a:t>                   </a:t>
            </a:r>
            <a:r>
              <a:rPr lang="en-US" dirty="0">
                <a:solidFill>
                  <a:srgbClr val="FF0000"/>
                </a:solidFill>
                <a:latin typeface="Franklin Gothic"/>
                <a:ea typeface="Franklin Gothic"/>
                <a:cs typeface="Franklin Gothic"/>
                <a:sym typeface="Franklin Gothic"/>
              </a:rPr>
              <a:t>Our</a:t>
            </a:r>
            <a:r>
              <a:rPr lang="en-US" sz="1800" b="0" i="0" dirty="0">
                <a:solidFill>
                  <a:srgbClr val="FF0000"/>
                </a:solidFill>
                <a:latin typeface="Franklin Gothic"/>
                <a:ea typeface="Franklin Gothic"/>
                <a:cs typeface="Franklin Gothic"/>
                <a:sym typeface="Franklin Gothic"/>
              </a:rPr>
              <a:t> Technology stack here</a:t>
            </a:r>
            <a:r>
              <a:rPr lang="en-US" sz="1600" b="0" i="0" dirty="0">
                <a:solidFill>
                  <a:schemeClr val="tx2">
                    <a:lumMod val="10000"/>
                  </a:schemeClr>
                </a:solidFill>
                <a:latin typeface="Libre Franklin"/>
                <a:ea typeface="Libre Franklin"/>
                <a:cs typeface="Libre Franklin"/>
                <a:sym typeface="Libre Franklin"/>
              </a:rPr>
              <a:t>:</a:t>
            </a:r>
          </a:p>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sz="155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sz="155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Python and Java are popular programming languages used to develop and execute applications. Additionally, the Kivy framework in Python provides a powerful toolkit for building user interfaces and developing cross-platform applications with ease. Combining these technologies can enable developers to create robust and scalable applications that deliver a rich and engaging user experience.</a:t>
            </a:r>
            <a:endParaRPr lang="en-US" sz="1550" b="0" i="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Libre Franklin"/>
            </a:endParaRPr>
          </a:p>
          <a:p>
            <a:pPr marL="0" marR="0" lvl="0" indent="0" algn="l" rtl="0">
              <a:lnSpc>
                <a:spcPct val="100000"/>
              </a:lnSpc>
              <a:spcBef>
                <a:spcPts val="0"/>
              </a:spcBef>
              <a:spcAft>
                <a:spcPts val="0"/>
              </a:spcAft>
              <a:buClr>
                <a:schemeClr val="lt2"/>
              </a:buClr>
              <a:buSzPts val="1800"/>
              <a:buFont typeface="Arial"/>
              <a:buNone/>
            </a:pPr>
            <a:endParaRPr dirty="0">
              <a:solidFill>
                <a:schemeClr val="tx2">
                  <a:lumMod val="10000"/>
                </a:schemeClr>
              </a:solidFill>
            </a:endParaRPr>
          </a:p>
        </p:txBody>
      </p:sp>
      <p:sp>
        <p:nvSpPr>
          <p:cNvPr id="3" name="Google Shape;222;p2">
            <a:extLst>
              <a:ext uri="{FF2B5EF4-FFF2-40B4-BE49-F238E27FC236}">
                <a16:creationId xmlns:a16="http://schemas.microsoft.com/office/drawing/2014/main" id="{E5A3BFF2-E10F-2C98-033D-ED14FBFA15AF}"/>
              </a:ext>
            </a:extLst>
          </p:cNvPr>
          <p:cNvSpPr txBox="1"/>
          <p:nvPr/>
        </p:nvSpPr>
        <p:spPr>
          <a:xfrm>
            <a:off x="6308152" y="4025336"/>
            <a:ext cx="5740400" cy="225239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latin typeface="Franklin Gothic"/>
                <a:ea typeface="Franklin Gothic"/>
                <a:cs typeface="Franklin Gothic"/>
                <a:sym typeface="Franklin Gothic"/>
              </a:rPr>
              <a:t>                   </a:t>
            </a:r>
            <a:r>
              <a:rPr lang="en-US" dirty="0">
                <a:solidFill>
                  <a:srgbClr val="FF0000"/>
                </a:solidFill>
                <a:latin typeface="Franklin Gothic"/>
                <a:ea typeface="Franklin Gothic"/>
                <a:cs typeface="Franklin Gothic"/>
                <a:sym typeface="Franklin Gothic"/>
              </a:rPr>
              <a:t>Our Dependencies/Show Stopper here:</a:t>
            </a:r>
          </a:p>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Ø"/>
            </a:pPr>
            <a:endParaRPr lang="en-US" sz="160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lnSpc>
                <a:spcPct val="100000"/>
              </a:lnSpc>
              <a:spcBef>
                <a:spcPts val="0"/>
              </a:spcBef>
              <a:spcAft>
                <a:spcPts val="0"/>
              </a:spcAft>
              <a:buClr>
                <a:schemeClr val="lt2"/>
              </a:buClr>
              <a:buSzPts val="1800"/>
              <a:buFont typeface="Wingdings" panose="05000000000000000000" pitchFamily="2" charset="2"/>
              <a:buChar char="Ø"/>
            </a:pPr>
            <a:r>
              <a:rPr lang="en-US" sz="160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When dealing with a large dataset, building an AI can present challenges. The sheer size of the data can make it difficult to </a:t>
            </a:r>
            <a:r>
              <a:rPr lang="en-IN" sz="160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analyse effectively.</a:t>
            </a:r>
            <a:r>
              <a:rPr lang="en-US" sz="1600" b="0" i="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Additionally, training an AI model on a large dataset can be a resource-intensive task, requiring significant computational power and time.</a:t>
            </a:r>
            <a:endParaRPr sz="16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4000" dirty="0">
                <a:solidFill>
                  <a:schemeClr val="bg1">
                    <a:lumMod val="95000"/>
                    <a:lumOff val="5000"/>
                  </a:schemeClr>
                </a:solidFill>
              </a:rPr>
              <a:t>Team Member Details </a:t>
            </a:r>
            <a:endParaRPr sz="4000" dirty="0">
              <a:solidFill>
                <a:schemeClr val="bg1">
                  <a:lumMod val="95000"/>
                  <a:lumOff val="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94912191"/>
              </p:ext>
            </p:extLst>
          </p:nvPr>
        </p:nvGraphicFramePr>
        <p:xfrm>
          <a:off x="297767" y="906377"/>
          <a:ext cx="11535877" cy="3611880"/>
        </p:xfrm>
        <a:graphic>
          <a:graphicData uri="http://schemas.openxmlformats.org/drawingml/2006/table">
            <a:tbl>
              <a:tblPr firstRow="1" bandRow="1">
                <a:tableStyleId>{5C22544A-7EE6-4342-B048-85BDC9FD1C3A}</a:tableStyleId>
              </a:tblPr>
              <a:tblGrid>
                <a:gridCol w="767313">
                  <a:extLst>
                    <a:ext uri="{9D8B030D-6E8A-4147-A177-3AD203B41FA5}">
                      <a16:colId xmlns:a16="http://schemas.microsoft.com/office/drawing/2014/main" val="2824836338"/>
                    </a:ext>
                  </a:extLst>
                </a:gridCol>
                <a:gridCol w="2976832">
                  <a:extLst>
                    <a:ext uri="{9D8B030D-6E8A-4147-A177-3AD203B41FA5}">
                      <a16:colId xmlns:a16="http://schemas.microsoft.com/office/drawing/2014/main" val="648567316"/>
                    </a:ext>
                  </a:extLst>
                </a:gridCol>
                <a:gridCol w="1947933">
                  <a:extLst>
                    <a:ext uri="{9D8B030D-6E8A-4147-A177-3AD203B41FA5}">
                      <a16:colId xmlns:a16="http://schemas.microsoft.com/office/drawing/2014/main" val="414414887"/>
                    </a:ext>
                  </a:extLst>
                </a:gridCol>
                <a:gridCol w="1925123">
                  <a:extLst>
                    <a:ext uri="{9D8B030D-6E8A-4147-A177-3AD203B41FA5}">
                      <a16:colId xmlns:a16="http://schemas.microsoft.com/office/drawing/2014/main" val="3526582794"/>
                    </a:ext>
                  </a:extLst>
                </a:gridCol>
                <a:gridCol w="1996453">
                  <a:extLst>
                    <a:ext uri="{9D8B030D-6E8A-4147-A177-3AD203B41FA5}">
                      <a16:colId xmlns:a16="http://schemas.microsoft.com/office/drawing/2014/main" val="79086586"/>
                    </a:ext>
                  </a:extLst>
                </a:gridCol>
                <a:gridCol w="1922223">
                  <a:extLst>
                    <a:ext uri="{9D8B030D-6E8A-4147-A177-3AD203B41FA5}">
                      <a16:colId xmlns:a16="http://schemas.microsoft.com/office/drawing/2014/main" val="3249055975"/>
                    </a:ext>
                  </a:extLst>
                </a:gridCol>
              </a:tblGrid>
              <a:tr h="629646">
                <a:tc>
                  <a:txBody>
                    <a:bodyPr/>
                    <a:lstStyle/>
                    <a:p>
                      <a:r>
                        <a:rPr lang="en-US" sz="1500" dirty="0"/>
                        <a:t>Sr. No.</a:t>
                      </a:r>
                    </a:p>
                  </a:txBody>
                  <a:tcPr/>
                </a:tc>
                <a:tc>
                  <a:txBody>
                    <a:bodyPr/>
                    <a:lstStyle/>
                    <a:p>
                      <a:r>
                        <a:rPr lang="en-US" sz="1500" dirty="0"/>
                        <a:t>Name of Team Member</a:t>
                      </a:r>
                      <a:r>
                        <a:rPr lang="en-US" sz="1500" baseline="0" dirty="0"/>
                        <a:t> </a:t>
                      </a:r>
                      <a:endParaRPr lang="en-US" sz="1500" dirty="0"/>
                    </a:p>
                  </a:txBody>
                  <a:tcPr/>
                </a:tc>
                <a:tc>
                  <a:txBody>
                    <a:bodyPr/>
                    <a:lstStyle/>
                    <a:p>
                      <a:r>
                        <a:rPr lang="en-US" sz="1500" dirty="0"/>
                        <a:t>Course</a:t>
                      </a:r>
                      <a:r>
                        <a:rPr lang="en-US" sz="1500" baseline="0" dirty="0"/>
                        <a:t> </a:t>
                      </a:r>
                      <a:r>
                        <a:rPr lang="en-US" sz="1500" dirty="0"/>
                        <a:t>(B.Tech/MBA etc.):</a:t>
                      </a:r>
                    </a:p>
                  </a:txBody>
                  <a:tcPr/>
                </a:tc>
                <a:tc>
                  <a:txBody>
                    <a:bodyPr/>
                    <a:lstStyle/>
                    <a:p>
                      <a:r>
                        <a:rPr lang="en-US" sz="1500" dirty="0"/>
                        <a:t>Stream (ECE, CSE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t>Year</a:t>
                      </a:r>
                    </a:p>
                    <a:p>
                      <a:endParaRPr lang="en-US" sz="1500" dirty="0"/>
                    </a:p>
                    <a:p>
                      <a:endParaRPr lang="en-US" sz="1500" dirty="0"/>
                    </a:p>
                  </a:txBody>
                  <a:tcPr/>
                </a:tc>
                <a:tc>
                  <a:txBody>
                    <a:bodyPr/>
                    <a:lstStyle/>
                    <a:p>
                      <a:r>
                        <a:rPr lang="en-US" sz="1500" dirty="0"/>
                        <a:t>Position</a:t>
                      </a:r>
                      <a:r>
                        <a:rPr lang="en-US" sz="1500" baseline="0" dirty="0"/>
                        <a:t> in team (Team Leader, Front end Developer, Back end Developer, Full Stack, Data base management etc.)</a:t>
                      </a:r>
                      <a:endParaRPr lang="en-US" sz="1500" dirty="0"/>
                    </a:p>
                  </a:txBody>
                  <a:tcPr/>
                </a:tc>
                <a:extLst>
                  <a:ext uri="{0D108BD9-81ED-4DB2-BD59-A6C34878D82A}">
                    <a16:rowId xmlns:a16="http://schemas.microsoft.com/office/drawing/2014/main" val="2093876814"/>
                  </a:ext>
                </a:extLst>
              </a:tr>
              <a:tr h="440752">
                <a:tc>
                  <a:txBody>
                    <a:bodyPr/>
                    <a:lstStyle/>
                    <a:p>
                      <a:r>
                        <a:rPr lang="en-US" sz="1500" dirty="0"/>
                        <a:t>1</a:t>
                      </a:r>
                    </a:p>
                  </a:txBody>
                  <a:tcPr/>
                </a:tc>
                <a:tc>
                  <a:txBody>
                    <a:bodyPr/>
                    <a:lstStyle/>
                    <a:p>
                      <a:r>
                        <a:rPr lang="en-US" sz="1500" dirty="0"/>
                        <a:t>AKSHIT SHARMA</a:t>
                      </a:r>
                    </a:p>
                  </a:txBody>
                  <a:tcPr/>
                </a:tc>
                <a:tc>
                  <a:txBody>
                    <a:bodyPr/>
                    <a:lstStyle/>
                    <a:p>
                      <a:r>
                        <a:rPr lang="en-US" sz="1500" dirty="0"/>
                        <a:t>B.Tech</a:t>
                      </a:r>
                    </a:p>
                  </a:txBody>
                  <a:tcPr/>
                </a:tc>
                <a:tc>
                  <a:txBody>
                    <a:bodyPr/>
                    <a:lstStyle/>
                    <a:p>
                      <a:r>
                        <a:rPr lang="en-US" sz="1500" dirty="0"/>
                        <a:t>AI&amp;DS</a:t>
                      </a:r>
                    </a:p>
                  </a:txBody>
                  <a:tcPr/>
                </a:tc>
                <a:tc>
                  <a:txBody>
                    <a:bodyPr/>
                    <a:lstStyle/>
                    <a:p>
                      <a:r>
                        <a:rPr lang="en-US" sz="1500" dirty="0"/>
                        <a:t>1</a:t>
                      </a:r>
                      <a:r>
                        <a:rPr lang="en-US" sz="1500" baseline="30000" dirty="0"/>
                        <a:t>st</a:t>
                      </a:r>
                      <a:r>
                        <a:rPr lang="en-US" sz="1500" dirty="0"/>
                        <a:t>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Team leader , Full Stack Developer</a:t>
                      </a:r>
                    </a:p>
                  </a:txBody>
                  <a:tcPr/>
                </a:tc>
                <a:extLst>
                  <a:ext uri="{0D108BD9-81ED-4DB2-BD59-A6C34878D82A}">
                    <a16:rowId xmlns:a16="http://schemas.microsoft.com/office/drawing/2014/main" val="205475727"/>
                  </a:ext>
                </a:extLst>
              </a:tr>
              <a:tr h="255356">
                <a:tc>
                  <a:txBody>
                    <a:bodyPr/>
                    <a:lstStyle/>
                    <a:p>
                      <a:r>
                        <a:rPr lang="en-US" sz="1500" dirty="0"/>
                        <a:t>2</a:t>
                      </a:r>
                    </a:p>
                  </a:txBody>
                  <a:tcPr/>
                </a:tc>
                <a:tc>
                  <a:txBody>
                    <a:bodyPr/>
                    <a:lstStyle/>
                    <a:p>
                      <a:r>
                        <a:rPr lang="en-US" sz="1500" dirty="0"/>
                        <a:t>SHASHI KANT SHARMA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a:t>
                      </a:r>
                      <a:r>
                        <a:rPr lang="en-US" sz="1500" baseline="30000" dirty="0"/>
                        <a:t>st</a:t>
                      </a:r>
                      <a:r>
                        <a:rPr lang="en-US" sz="1500" dirty="0"/>
                        <a:t> Year</a:t>
                      </a:r>
                    </a:p>
                  </a:txBody>
                  <a:tcPr/>
                </a:tc>
                <a:tc>
                  <a:txBody>
                    <a:bodyPr/>
                    <a:lstStyle/>
                    <a:p>
                      <a:r>
                        <a:rPr lang="en-US" sz="1500" dirty="0"/>
                        <a:t>Frontend Developer</a:t>
                      </a:r>
                    </a:p>
                  </a:txBody>
                  <a:tcPr/>
                </a:tc>
                <a:extLst>
                  <a:ext uri="{0D108BD9-81ED-4DB2-BD59-A6C34878D82A}">
                    <a16:rowId xmlns:a16="http://schemas.microsoft.com/office/drawing/2014/main" val="2431725522"/>
                  </a:ext>
                </a:extLst>
              </a:tr>
              <a:tr h="255356">
                <a:tc>
                  <a:txBody>
                    <a:bodyPr/>
                    <a:lstStyle/>
                    <a:p>
                      <a:r>
                        <a:rPr lang="en-US" sz="1500" dirty="0"/>
                        <a:t>3</a:t>
                      </a:r>
                    </a:p>
                  </a:txBody>
                  <a:tcPr/>
                </a:tc>
                <a:tc>
                  <a:txBody>
                    <a:bodyPr/>
                    <a:lstStyle/>
                    <a:p>
                      <a:r>
                        <a:rPr lang="en-US" sz="1500" dirty="0"/>
                        <a:t>VINEET GOYAL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a:t>
                      </a:r>
                      <a:r>
                        <a:rPr lang="en-US" sz="1500" baseline="30000" dirty="0"/>
                        <a:t>st</a:t>
                      </a:r>
                      <a:r>
                        <a:rPr lang="en-US" sz="1500" dirty="0"/>
                        <a:t> Year</a:t>
                      </a:r>
                    </a:p>
                  </a:txBody>
                  <a:tcPr/>
                </a:tc>
                <a:tc>
                  <a:txBody>
                    <a:bodyPr/>
                    <a:lstStyle/>
                    <a:p>
                      <a:r>
                        <a:rPr lang="en-US" sz="1500" dirty="0"/>
                        <a:t>Backend Developer</a:t>
                      </a:r>
                    </a:p>
                  </a:txBody>
                  <a:tcPr/>
                </a:tc>
                <a:extLst>
                  <a:ext uri="{0D108BD9-81ED-4DB2-BD59-A6C34878D82A}">
                    <a16:rowId xmlns:a16="http://schemas.microsoft.com/office/drawing/2014/main" val="1999168005"/>
                  </a:ext>
                </a:extLst>
              </a:tr>
              <a:tr h="255356">
                <a:tc>
                  <a:txBody>
                    <a:bodyPr/>
                    <a:lstStyle/>
                    <a:p>
                      <a:r>
                        <a:rPr lang="en-US" sz="1500" dirty="0"/>
                        <a:t>4</a:t>
                      </a:r>
                    </a:p>
                  </a:txBody>
                  <a:tcPr/>
                </a:tc>
                <a:tc>
                  <a:txBody>
                    <a:bodyPr/>
                    <a:lstStyle/>
                    <a:p>
                      <a:r>
                        <a:rPr lang="en-US" sz="1500" dirty="0"/>
                        <a:t>JOYAL JIJO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a:t>
                      </a:r>
                      <a:r>
                        <a:rPr lang="en-US" sz="1500" baseline="30000" dirty="0"/>
                        <a:t>st</a:t>
                      </a:r>
                      <a:r>
                        <a:rPr lang="en-US" sz="1500" dirty="0"/>
                        <a:t> Year</a:t>
                      </a:r>
                    </a:p>
                  </a:txBody>
                  <a:tcPr/>
                </a:tc>
                <a:tc>
                  <a:txBody>
                    <a:bodyPr/>
                    <a:lstStyle/>
                    <a:p>
                      <a:r>
                        <a:rPr lang="en-US" sz="1500" dirty="0"/>
                        <a:t>Backend Developer</a:t>
                      </a:r>
                    </a:p>
                  </a:txBody>
                  <a:tcPr/>
                </a:tc>
                <a:extLst>
                  <a:ext uri="{0D108BD9-81ED-4DB2-BD59-A6C34878D82A}">
                    <a16:rowId xmlns:a16="http://schemas.microsoft.com/office/drawing/2014/main" val="429007208"/>
                  </a:ext>
                </a:extLst>
              </a:tr>
              <a:tr h="255356">
                <a:tc>
                  <a:txBody>
                    <a:bodyPr/>
                    <a:lstStyle/>
                    <a:p>
                      <a:r>
                        <a:rPr lang="en-US" sz="1500" dirty="0"/>
                        <a:t>5</a:t>
                      </a:r>
                    </a:p>
                  </a:txBody>
                  <a:tcPr/>
                </a:tc>
                <a:tc>
                  <a:txBody>
                    <a:bodyPr/>
                    <a:lstStyle/>
                    <a:p>
                      <a:r>
                        <a:rPr lang="en-US" sz="1500" dirty="0"/>
                        <a:t>PULKIT GARG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a:t>
                      </a:r>
                      <a:r>
                        <a:rPr lang="en-US" sz="1500" baseline="30000" dirty="0"/>
                        <a:t>st</a:t>
                      </a:r>
                      <a:r>
                        <a:rPr lang="en-US" sz="1500" dirty="0"/>
                        <a:t> Year</a:t>
                      </a:r>
                    </a:p>
                  </a:txBody>
                  <a:tcPr/>
                </a:tc>
                <a:tc>
                  <a:txBody>
                    <a:bodyPr/>
                    <a:lstStyle/>
                    <a:p>
                      <a:r>
                        <a:rPr lang="en-IN" sz="1500" b="0" i="0" kern="1200" dirty="0">
                          <a:solidFill>
                            <a:schemeClr val="dk1"/>
                          </a:solidFill>
                          <a:effectLst/>
                          <a:latin typeface="+mn-lt"/>
                          <a:ea typeface="+mn-ea"/>
                          <a:cs typeface="+mn-cs"/>
                        </a:rPr>
                        <a:t>Artificial intelligence</a:t>
                      </a:r>
                      <a:endParaRPr lang="en-US" sz="1500" b="0" dirty="0"/>
                    </a:p>
                  </a:txBody>
                  <a:tcPr/>
                </a:tc>
                <a:extLst>
                  <a:ext uri="{0D108BD9-81ED-4DB2-BD59-A6C34878D82A}">
                    <a16:rowId xmlns:a16="http://schemas.microsoft.com/office/drawing/2014/main" val="1653030234"/>
                  </a:ext>
                </a:extLst>
              </a:tr>
              <a:tr h="255356">
                <a:tc>
                  <a:txBody>
                    <a:bodyPr/>
                    <a:lstStyle/>
                    <a:p>
                      <a:r>
                        <a:rPr lang="en-US" sz="1500" dirty="0"/>
                        <a:t>6</a:t>
                      </a:r>
                    </a:p>
                  </a:txBody>
                  <a:tcPr/>
                </a:tc>
                <a:tc>
                  <a:txBody>
                    <a:bodyPr/>
                    <a:lstStyle/>
                    <a:p>
                      <a:r>
                        <a:rPr lang="en-US" sz="1500" dirty="0"/>
                        <a:t>VANSH SINGHAL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B.Tech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AI&amp;DS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1</a:t>
                      </a:r>
                      <a:r>
                        <a:rPr lang="en-US" sz="1500" baseline="30000" dirty="0"/>
                        <a:t>st</a:t>
                      </a:r>
                      <a:r>
                        <a:rPr lang="en-US" sz="1500" dirty="0"/>
                        <a:t> Year</a:t>
                      </a:r>
                    </a:p>
                  </a:txBody>
                  <a:tcPr/>
                </a:tc>
                <a:tc>
                  <a:txBody>
                    <a:bodyPr/>
                    <a:lstStyle/>
                    <a:p>
                      <a:r>
                        <a:rPr lang="en-US" sz="1500" dirty="0"/>
                        <a:t>Artificial intelligence</a:t>
                      </a:r>
                    </a:p>
                  </a:txBody>
                  <a:tcPr/>
                </a:tc>
                <a:extLst>
                  <a:ext uri="{0D108BD9-81ED-4DB2-BD59-A6C34878D82A}">
                    <a16:rowId xmlns:a16="http://schemas.microsoft.com/office/drawing/2014/main" val="20419242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6377023"/>
              </p:ext>
            </p:extLst>
          </p:nvPr>
        </p:nvGraphicFramePr>
        <p:xfrm>
          <a:off x="221909" y="5288221"/>
          <a:ext cx="11687594" cy="13817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82719">
                  <a:extLst>
                    <a:ext uri="{9D8B030D-6E8A-4147-A177-3AD203B41FA5}">
                      <a16:colId xmlns:a16="http://schemas.microsoft.com/office/drawing/2014/main" val="648567316"/>
                    </a:ext>
                  </a:extLst>
                </a:gridCol>
                <a:gridCol w="232699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70840">
                <a:tc>
                  <a:txBody>
                    <a:bodyPr/>
                    <a:lstStyle/>
                    <a:p>
                      <a:r>
                        <a:rPr lang="en-US" dirty="0"/>
                        <a:t>Sr. No.</a:t>
                      </a:r>
                    </a:p>
                  </a:txBody>
                  <a:tcPr/>
                </a:tc>
                <a:tc>
                  <a:txBody>
                    <a:bodyPr/>
                    <a:lstStyle/>
                    <a:p>
                      <a:r>
                        <a:rPr lang="en-US" dirty="0"/>
                        <a:t>Name of Mentor </a:t>
                      </a:r>
                    </a:p>
                  </a:txBody>
                  <a:tcPr/>
                </a:tc>
                <a:tc>
                  <a:txBody>
                    <a:bodyPr/>
                    <a:lstStyle/>
                    <a:p>
                      <a:r>
                        <a:rPr lang="en-US" sz="1800" dirty="0"/>
                        <a:t>Department</a:t>
                      </a:r>
                      <a:endParaRPr lang="en-US" sz="1600" dirty="0"/>
                    </a:p>
                  </a:txBody>
                  <a:tcPr/>
                </a:tc>
                <a:tc>
                  <a:txBody>
                    <a:bodyPr/>
                    <a:lstStyle/>
                    <a:p>
                      <a:endParaRPr lang="en-US" dirty="0"/>
                    </a:p>
                  </a:txBody>
                  <a:tcPr/>
                </a:tc>
                <a:tc>
                  <a:txBody>
                    <a:bodyPr/>
                    <a:lstStyle/>
                    <a:p>
                      <a:endParaRPr lang="en-US" sz="1600" dirty="0"/>
                    </a:p>
                  </a:txBody>
                  <a:tcPr/>
                </a:tc>
                <a:extLst>
                  <a:ext uri="{0D108BD9-81ED-4DB2-BD59-A6C34878D82A}">
                    <a16:rowId xmlns:a16="http://schemas.microsoft.com/office/drawing/2014/main" val="2093876814"/>
                  </a:ext>
                </a:extLst>
              </a:tr>
              <a:tr h="370840">
                <a:tc>
                  <a:txBody>
                    <a:bodyPr/>
                    <a:lstStyle/>
                    <a:p>
                      <a:r>
                        <a:rPr lang="en-US" dirty="0"/>
                        <a:t>1</a:t>
                      </a:r>
                    </a:p>
                  </a:txBody>
                  <a:tcPr/>
                </a:tc>
                <a:tc>
                  <a:txBody>
                    <a:bodyPr/>
                    <a:lstStyle/>
                    <a:p>
                      <a:r>
                        <a:rPr lang="en-US" dirty="0"/>
                        <a:t>Ms. Tejna Khosla</a:t>
                      </a:r>
                    </a:p>
                  </a:txBody>
                  <a:tcPr/>
                </a:tc>
                <a:tc>
                  <a:txBody>
                    <a:bodyPr/>
                    <a:lstStyle/>
                    <a:p>
                      <a:r>
                        <a:rPr lang="en-US" b="0" dirty="0"/>
                        <a:t>Assistant Professor IT </a:t>
                      </a:r>
                    </a:p>
                    <a:p>
                      <a:endParaRPr lang="en-US" b="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47572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1725522"/>
                  </a:ext>
                </a:extLst>
              </a:tr>
            </a:tbl>
          </a:graphicData>
        </a:graphic>
      </p:graphicFrame>
      <p:sp>
        <p:nvSpPr>
          <p:cNvPr id="7" name="Google Shape;237;p4"/>
          <p:cNvSpPr txBox="1">
            <a:spLocks/>
          </p:cNvSpPr>
          <p:nvPr/>
        </p:nvSpPr>
        <p:spPr>
          <a:xfrm>
            <a:off x="297767" y="4597807"/>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4000" dirty="0">
                <a:solidFill>
                  <a:schemeClr val="bg1">
                    <a:lumMod val="95000"/>
                    <a:lumOff val="5000"/>
                  </a:schemeClr>
                </a:solidFill>
              </a:rPr>
              <a:t>Team Mentor Details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9D345D-80B5-D46C-F3F4-3594B2E6AE1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a:t>
            </a:fld>
            <a:endParaRPr lang="en-US" dirty="0"/>
          </a:p>
        </p:txBody>
      </p:sp>
      <p:sp>
        <p:nvSpPr>
          <p:cNvPr id="7" name="TextBox 6">
            <a:extLst>
              <a:ext uri="{FF2B5EF4-FFF2-40B4-BE49-F238E27FC236}">
                <a16:creationId xmlns:a16="http://schemas.microsoft.com/office/drawing/2014/main" id="{A9D5C0F3-2013-5109-2ED7-9D7BE606FF7B}"/>
              </a:ext>
            </a:extLst>
          </p:cNvPr>
          <p:cNvSpPr txBox="1"/>
          <p:nvPr/>
        </p:nvSpPr>
        <p:spPr>
          <a:xfrm>
            <a:off x="1818640" y="1432560"/>
            <a:ext cx="8564880" cy="3631763"/>
          </a:xfrm>
          <a:prstGeom prst="rect">
            <a:avLst/>
          </a:prstGeom>
          <a:noFill/>
        </p:spPr>
        <p:txBody>
          <a:bodyPr wrap="square" rtlCol="0">
            <a:spAutoFit/>
          </a:bodyPr>
          <a:lstStyle/>
          <a:p>
            <a:pPr algn="ctr"/>
            <a:r>
              <a:rPr lang="en-IN" sz="11500" dirty="0">
                <a:solidFill>
                  <a:schemeClr val="bg2">
                    <a:lumMod val="10000"/>
                  </a:schemeClr>
                </a:solidFill>
              </a:rPr>
              <a:t>THANKING </a:t>
            </a:r>
          </a:p>
          <a:p>
            <a:pPr algn="ctr"/>
            <a:r>
              <a:rPr lang="en-IN" sz="11500" dirty="0">
                <a:solidFill>
                  <a:schemeClr val="bg2">
                    <a:lumMod val="10000"/>
                  </a:schemeClr>
                </a:solidFill>
              </a:rPr>
              <a:t>YOU</a:t>
            </a:r>
          </a:p>
        </p:txBody>
      </p:sp>
    </p:spTree>
    <p:extLst>
      <p:ext uri="{BB962C8B-B14F-4D97-AF65-F5344CB8AC3E}">
        <p14:creationId xmlns:p14="http://schemas.microsoft.com/office/powerpoint/2010/main" val="378488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505</TotalTime>
  <Words>828</Words>
  <Application>Microsoft Office PowerPoint</Application>
  <PresentationFormat>Widescreen</PresentationFormat>
  <Paragraphs>87</Paragraphs>
  <Slides>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vt:i4>
      </vt:variant>
    </vt:vector>
  </HeadingPairs>
  <TitlesOfParts>
    <vt:vector size="18" baseType="lpstr">
      <vt:lpstr>inherit</vt:lpstr>
      <vt:lpstr>ff2</vt:lpstr>
      <vt:lpstr>Roboto</vt:lpstr>
      <vt:lpstr>Wingdings</vt:lpstr>
      <vt:lpstr>Arial</vt:lpstr>
      <vt:lpstr>gg sans</vt:lpstr>
      <vt:lpstr>Franklin Gothic</vt:lpstr>
      <vt:lpstr>Noto Sans Symbols</vt:lpstr>
      <vt:lpstr>Libre Franklin</vt:lpstr>
      <vt:lpstr>Söhne</vt:lpstr>
      <vt:lpstr>Tw Cen MT</vt:lpstr>
      <vt:lpstr>Calibri</vt:lpstr>
      <vt:lpstr>Circuit</vt:lpstr>
      <vt:lpstr>G20-MAIT INTRA-COLLEGE HACKATHON 28-29, MARCH 2023</vt:lpstr>
      <vt:lpstr>Idea/Approach Details</vt:lpstr>
      <vt:lpstr>    Idea/Approach Details</vt:lpstr>
      <vt:lpstr>Team Member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Akshit Sharma</cp:lastModifiedBy>
  <cp:revision>19</cp:revision>
  <dcterms:created xsi:type="dcterms:W3CDTF">2022-02-11T07:14:46Z</dcterms:created>
  <dcterms:modified xsi:type="dcterms:W3CDTF">2023-03-23T16:41:04Z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