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74" r:id="rId4"/>
  </p:sldMasterIdLst>
  <p:notesMasterIdLst>
    <p:notesMasterId r:id="rId10"/>
  </p:notesMasterIdLst>
  <p:sldIdLst>
    <p:sldId id="261" r:id="rId5"/>
    <p:sldId id="257" r:id="rId6"/>
    <p:sldId id="258" r:id="rId7"/>
    <p:sldId id="259" r:id="rId8"/>
    <p:sldId id="267"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ambria" panose="02040503050406030204" pitchFamily="18" charset="0"/>
      <p:regular r:id="rId15"/>
      <p:bold r:id="rId16"/>
      <p:italic r:id="rId17"/>
      <p:boldItalic r:id="rId18"/>
    </p:embeddedFont>
    <p:embeddedFont>
      <p:font typeface="Franklin Gothic" panose="020B0604020202020204" charset="0"/>
      <p:bold r:id="rId19"/>
    </p:embeddedFont>
    <p:embeddedFont>
      <p:font typeface="Georgia" panose="02040502050405020303" pitchFamily="18" charset="0"/>
      <p:regular r:id="rId20"/>
      <p:bold r:id="rId21"/>
      <p:italic r:id="rId22"/>
      <p:boldItalic r:id="rId23"/>
    </p:embeddedFont>
    <p:embeddedFont>
      <p:font typeface="Libre Franklin" pitchFamily="2" charset="0"/>
      <p:regular r:id="rId24"/>
      <p:bold r:id="rId25"/>
      <p:italic r:id="rId26"/>
      <p:boldItalic r:id="rId27"/>
    </p:embeddedFont>
    <p:embeddedFont>
      <p:font typeface="Tw Cen MT" panose="020B0602020104020603"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80" d="100"/>
          <a:sy n="80" d="100"/>
        </p:scale>
        <p:origin x="75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customXml" Target="../customXml/item3.xml"/><Relationship Id="rId21" Type="http://schemas.openxmlformats.org/officeDocument/2006/relationships/font" Target="fonts/font1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font" Target="fonts/font14.fntdata"/><Relationship Id="rId32" Type="http://customschemas.google.com/relationships/presentationmetadata" Target="metadata"/><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heme" Target="theme/theme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0T14:15:18.216"/>
    </inkml:context>
    <inkml:brush xml:id="br0">
      <inkml:brushProperty name="width" value="0.05" units="cm"/>
      <inkml:brushProperty name="height" value="0.05" units="cm"/>
      <inkml:brushProperty name="color" value="#FFFFFF"/>
    </inkml:brush>
  </inkml:definitions>
  <inkml:trace contextRef="#ctx0" brushRef="#br0">323 448 24575,'77'3'0,"1"4"0,-1 3 0,89 25 0,159 11 0,-259-39 0,19-2 0,102-6 0,56 3 0,-240-2 0,0 0 0,0 1 0,1 0 0,-1 0 0,0 0 0,0 0 0,5 3 0,-8-4 0,0 0 0,0 0 0,0 0 0,1 0 0,-1 0 0,0 0 0,0 0 0,0 0 0,0 0 0,1 0 0,-1 1 0,0-1 0,0 0 0,0 0 0,0 0 0,0 0 0,0 0 0,0 1 0,1-1 0,-1 0 0,0 0 0,0 0 0,0 0 0,0 1 0,0-1 0,0 0 0,0 0 0,0 0 0,0 0 0,0 1 0,0-1 0,0 0 0,0 0 0,0 0 0,0 0 0,0 1 0,0-1 0,0 0 0,0 0 0,-1 0 0,1 0 0,0 1 0,0-1 0,-17 6 0,-27-1 0,-1-2 0,1-2 0,-49-4 0,-134-24 0,-57-3 0,-11 29 0,132 3 0,133 0 0,-1 1 0,1 2 0,0 1 0,1 1 0,-1 2 0,-30 13 0,49-18 0,-10 3 0,-1-1 0,1-1 0,-1-1 0,-34 3 0,628-11 0,-361 5 0,-160-5 0,0-1 0,0-3 0,0-2 0,59-20 0,46-9 0,-121 31 0,28-5 0,1 2 0,101-5 0,-127 16 0,-1-2 0,61-11 0,-87 10 0,-10 0 0,-20-1 0,-388 1 0,204 6 0,186-3 0,-1 0 0,0 0 0,1-2 0,-1 0 0,1-1 0,0-1 0,-23-8 0,19 5 0,0 0 0,0 1 0,-1 1 0,-43-3 0,-86 7 0,538 0 0,-170 3 0,581-2 0,-1597 0 0,749 2 0,-56 10 0,55-5 0,-53 1 0,-36-11 0,-107 5 0,168 11 0,55-7 0,-38 2 0,-110-7 0,697-1 0,-613 1 0,29 2 0,-85-9 0,123 2 0,1-1 0,-1 0 0,-19-10 0,-24-6 0,34 13 0,5 1 0,-1 1 0,1 1 0,-1 1 0,-27 0 0,-27 5 0,112-2 0,0-2 0,37-7 0,40-4 0,55 14 0,-116 2 0,0-1 0,1-3 0,-1-2 0,78-16 0,-92 11 0,16-6 0,1 3 0,0 1 0,102-6 0,-13 19 0,-643-4 0,237 4 0,55-2 0,1269 0 0,-1047 0 0,-7 0 0,1-1 0,0 1 0,-1 0 0,1 0 0,0 1 0,-1 0 0,1 0 0,-1 0 0,1 0 0,-1 0 0,0 1 0,7 3 0,-11-5 0,1 1 0,-1-1 0,1 0 0,-1 0 0,0 1 0,0-1 0,1 0 0,-1 1 0,0-1 0,1 0 0,-1 1 0,0-1 0,0 0 0,0 1 0,1-1 0,-1 1 0,0-1 0,0 0 0,0 1 0,0-1 0,0 1 0,0-1 0,0 1 0,0-1 0,0 0 0,0 1 0,0-1 0,0 1 0,0-1 0,0 1 0,0-1 0,0 1 0,-13 11 0,-24 5 0,34-17 0,-22 9 0,0-3 0,0 0 0,-1-1 0,-45 2 0,-110-7 0,104-1 0,-418-1 0,494 2 0,-8 0 0,0 0 0,0 1 0,0 0 0,-12 3 0,20-4 0,0 0 0,0 1 0,0-1 0,0 0 0,0 1 0,0-1 0,0 1 0,0 0 0,0-1 0,1 1 0,-1 0 0,0-1 0,0 1 0,0 0 0,1 0 0,-1 0 0,0 0 0,0 1 0,1-1 0,0 1 0,-1-1 0,1 0 0,0 0 0,0 0 0,1 1 0,-1-1 0,0 0 0,0 0 0,1 1 0,-1-1 0,0 0 0,1 0 0,-1 0 0,1 0 0,0 0 0,-1 0 0,1 0 0,0 0 0,0 0 0,1 1 0,1 2 0,1 0 0,0-1 0,1 1 0,-1-1 0,0 0 0,1 0 0,0 0 0,0-1 0,0 0 0,0 0 0,0 0 0,0-1 0,0 1 0,1-1 0,5 0 0,13 2 0,0-2 0,26-1 0,-31 0 0,262 0 0,153-4 0,-249-10 0,56-1 0,-167 14 0,94-14 0,-68 6 0,187 6 0,-145 5 0,-96-8 0,-44 6 0,-1 0 0,0-1 0,1 1 0,-1-1 0,1 1 0,-1-1 0,0 0 0,1 1 0,-1-1 0,0 0 0,0 0 0,2-2 0,-3 3 0,1-1 0,-1 1 0,0-1 0,0 0 0,0 1 0,1-1 0,-1 1 0,0-1 0,0 0 0,0 1 0,0-1 0,0 0 0,0 1 0,0-1 0,-1 1 0,1-1 0,0 0 0,0 1 0,0-1 0,0 1 0,-1-1 0,1 1 0,0-1 0,-1 0 0,1 1 0,0-1 0,-1 1 0,1-1 0,-1 1 0,1 0 0,-1-1 0,-2-2 0,0 1 0,0 0 0,0 0 0,0 0 0,0 0 0,0 1 0,-1-1 0,1 1 0,0 0 0,-1 0 0,1 0 0,-1 0 0,-4 0 0,-51-3 0,47 4 0,-579 0 0,258 2 0,127-2 0,287 0 0,20-1 0,118 13 0,-69 1 0,174-8 0,-280-6 0,-79 10 0,9 0 0,-14-3 0,-77 2 0,-13 1 0,104-5 0,-86 14 0,-197 7 0,232-27 0,-68 2 0,140 1 0,-1 0 0,0 1 0,0-1 0,0 1 0,-5 3 0,10-5 0,0 1 0,0-1 0,0 1 0,0-1 0,0 1 0,1-1 0,-1 1 0,0 0 0,0-1 0,1 1 0,-1 0 0,0 0 0,1-1 0,-1 1 0,0 2 0,1-3 0,0 1 0,0 0 0,0-1 0,0 1 0,0-1 0,0 1 0,0 0 0,1-1 0,-1 1 0,0-1 0,0 1 0,1 0 0,-1-1 0,0 1 0,1-1 0,-1 1 0,1-1 0,-1 1 0,0-1 0,1 0 0,-1 1 0,1-1 0,-1 0 0,1 1 0,0-1 0,-1 0 0,1 1 0,0-1 0,7 4 0,0-1 0,0 0 0,0 0 0,0-1 0,0 0 0,0-1 0,16 1 0,67-1 0,-55-2 0,729-1 0,-765 2 0,16 0 0,0-1 0,31-5 0,-44 6 0,0 0 0,0-1 0,0 0 0,0 0 0,0 0 0,0 0 0,0 0 0,-1-1 0,1 1 0,0-1 0,-1 0 0,1 0 0,-1 0 0,0 0 0,0 0 0,1 0 0,-1 0 0,-1-1 0,1 1 0,0-1 0,-1 0 0,3-3 0,-4 4 0,0 1 0,1 0 0,-1-1 0,0 1 0,0 0 0,1-1 0,-1 1 0,0-1 0,0 1 0,-1 0 0,1-1 0,0 1 0,0 0 0,-1-1 0,1 1 0,-1 0 0,1-1 0,-1 1 0,0 0 0,1 0 0,-2-2 0,-1 0 0,1 1 0,0 0 0,0 0 0,-1 1 0,1-1 0,-1 0 0,1 1 0,-1-1 0,-5-1 0,-3 0 0,0-1 0,-1 2 0,0 0 0,-12-1 0,-78-9 0,-93-5 0,115 16 0,-126 4 0,186 0 0,0 1 0,0 1 0,1 1 0,0 0 0,-22 11 0,19-8 0,0 0 0,-1-2 0,-29 7 0,-53 1 0,-210 3 0,-96-18 0,424-2 0,-1 0 0,1-1 0,-1 0 0,0-1 0,0 0 0,-1 0 0,1-2 0,10-6 0,42-16 0,103-20 0,61-46 0,-161 60 0,-49 23 0,1 2 0,0-1 0,0 2 0,1 1 0,0 0 0,0 1 0,30-4 0,-33 9 0,-15 0 0,-4 1 0,-26 1 0,5 0 0,21-1 0,-55 0 0,0 3 0,-105 18 0,-122 38 0,-272 68 0,528-120 0,0-2 0,-1-1 0,1-1 0,-1-2 0,-35-2 0,370 1 0,-124-1 0,-133-2 0,62-10 0,-60 6 0,54-1 0,138 9 0,-707-1 0,634 14 0,-13 1 0,631-12 0,-396-5 0,79 2 0,-523 8 0,11 0 0,-228 22 0,56-20 0,187-10 0,1654-3 0,-822 6 0,-717-3 0,-54 0 0,-29 0 0,-12 0 0,-863 0 0,832-2 0,-59-11 0,56 7 0,-46-2 0,64 6 0,0-1 0,0-1 0,0-1 0,0-1 0,1 0 0,-31-15 0,14 6 0,18 10 0,15 4 0,1 0 0,0 0 0,-1 0 0,1 0 0,0-1 0,0 0 0,0 0 0,-7-4 0,11 5 0,-1 1 0,1-1 0,0 1 0,0-1 0,0 1 0,0-1 0,1 1 0,-1-1 0,0 1 0,0-1 0,0 1 0,0 0 0,0-1 0,1 1 0,-1-1 0,0 1 0,0-1 0,1 1 0,-1 0 0,0-1 0,1 1 0,-1 0 0,0-1 0,1 1 0,-1 0 0,0 0 0,1-1 0,-1 1 0,1 0 0,-1 0 0,0-1 0,1 1 0,-1 0 0,1 0 0,-1 0 0,1 0 0,-1 0 0,1 0 0,0 0 0,21-7 0,21 0 0,1 3 0,0 1 0,81 5 0,-26 1 0,441-3 0,-1872 0 0,1341 0 0,519 17 0,76-3 0,-380-17 0,-533 17 0,-5 1 0,-397-16 0,1042-13 0,19-1 0,-11 16 0,-869-1 0,491 2 0,-60 11 0,58-7 0,-45 2 0,1282-11 0,-633 5 0,-563-2 0,0 0 0,0 0 0,0 0 0,0 0 0,0 0 0,0 0 0,0 0 0,0 0 0,0 0 0,0 1 0,0-1 0,0 0 0,0 0 0,0 0 0,0 0 0,0 0 0,0 0 0,0 0 0,-1 0 0,1 0 0,0 0 0,0 0 0,0 0 0,0 0 0,0 0 0,0 0 0,0 0 0,0 0 0,0 1 0,0-1 0,0 0 0,0 0 0,0 0 0,0 0 0,0 0 0,0 0 0,0 0 0,0 0 0,0 0 0,0 0 0,0 0 0,0 0 0,1 0 0,-1 0 0,0 1 0,0-1 0,0 0 0,-13 5 0,-17 5 0,-9-4 0,24-4 0,0 0 0,1 1 0,-1 0 0,1 2 0,0-1 0,0 2 0,0-1 0,-23 16 0,18-11 0,0-1 0,-1 0 0,0-1 0,-1-2 0,1 0 0,-1-1 0,0 0 0,-26 0 0,39-4 0,1-1 0,-1 0 0,1 0 0,-1-1 0,1 1 0,0-2 0,-1 1 0,1-1 0,-12-5 0,-2-3 0,-36-21 0,44 22 0,0 1 0,-1 1 0,0 0 0,0 1 0,0 0 0,-26-5 0,-16 6 0,47 5 0,0 0 0,-1-1 0,1 0 0,0 0 0,0-1 0,0-1 0,0 1 0,1-1 0,-1-1 0,-12-6 0,-10-13 0,28 19 0,-1 1 0,0-1 0,0 1 0,-1 0 0,1 0 0,-1 1 0,1-1 0,-1 1 0,0 0 0,0 0 0,0 1 0,0-1 0,-8 0 0,-50 1 0,-1 3 0,-82 13 0,-69 2 0,187-18 0,-28 1 0,53 0 0,0 0 0,0 0 0,0 1 0,0 0 0,1-1 0,-1 1 0,0 0 0,0 0 0,0 1 0,1-1 0,-1 0 0,1 1 0,-1 0 0,-2 2 0,4-3 0,1-1 0,-1 1 0,1 0 0,0 0 0,-1 0 0,1 0 0,-1-1 0,1 1 0,0 0 0,0 0 0,0 0 0,0 0 0,-1 0 0,1 0 0,0 0 0,1 0 0,-1 0 0,0 0 0,0-1 0,0 1 0,0 0 0,1 0 0,-1 0 0,0 0 0,1 0 0,-1 0 0,1-1 0,-1 1 0,1 0 0,-1 0 0,2 0 0,25 27 0,-16-16 0,-1 0 0,-3-4 0,1 1 0,-1-1 0,1-1 0,1 1 0,17 11 0,-20-16 0,-1 1 0,1-1 0,-1 1 0,0 0 0,0 0 0,5 6 0,-9-9 0,0 0 0,-1 0 0,1 0 0,0 0 0,-1 0 0,1 0 0,0 1 0,-1-1 0,0 0 0,1 0 0,-1 1 0,0-1 0,1 0 0,-1 0 0,0 1 0,0-1 0,0 0 0,0 1 0,0-1 0,-1 0 0,1 0 0,0 1 0,0-1 0,-1 0 0,1 0 0,-1 1 0,1-1 0,-1 0 0,0 0 0,1 0 0,-1 0 0,0 0 0,0 0 0,0 0 0,0 0 0,0 0 0,-1 1 0,-5 4 0,0-1 0,-1 0 0,1-1 0,-1 0 0,1 0 0,-1 0 0,-1-1 0,1 0 0,-17 3 0,22-5 0,0-1 0,-1 1 0,1-1 0,0 0 0,-1 0 0,1 0 0,0-1 0,0 1 0,-1-1 0,1 0 0,0 0 0,-5-2 0,6 2 0,0 0 0,0-1 0,0 1 0,1-1 0,-1 1 0,1-1 0,-1 1 0,1-1 0,-1 0 0,1 0 0,0 0 0,0 0 0,0 0 0,0 0 0,0 0 0,1 0 0,-1 0 0,0 0 0,1 0 0,-1-5 0,1 0 0,0-1 0,0 1 0,1-1 0,0 1 0,0 0 0,1-1 0,0 1 0,0 0 0,5-9 0,32-62 0,-34 68 0,6-9 0,-5 9 0,0-1 0,0 0 0,-1 1 0,0-2 0,-1 1 0,-1-1 0,0 1 0,2-14 0,-3 13 0,2-35 0,-4 45 0,0-1 0,0 1 0,0-1 0,0 0 0,-1 1 0,1-1 0,-1 1 0,1-1 0,-1 1 0,0 0 0,0-1 0,0 1 0,-2-4 0,2 5 0,0 0 0,0 1 0,1-1 0,-1 1 0,0-1 0,0 1 0,0-1 0,0 1 0,1 0 0,-1-1 0,0 1 0,0 0 0,0-1 0,0 1 0,0 0 0,0 0 0,0 0 0,0 0 0,0 0 0,0 0 0,0 0 0,0 0 0,0 1 0,0-1 0,0 0 0,1 1 0,-1-1 0,0 0 0,0 1 0,0-1 0,0 1 0,-1 0 0,-27 26 0,21-19 0,-64 58 0,-36 37 0,29-18 0,79-85 0,0 0 0,0 0 0,0 1 0,0-1 0,0 0 0,0 0 0,0 0 0,0 1 0,0-1 0,0 0 0,0 0 0,0 1 0,0-1 0,0 0 0,0 0 0,0 0 0,0 1 0,0-1 0,0 0 0,0 0 0,0 0 0,0 1 0,0-1 0,0 0 0,1 0 0,-1 0 0,0 0 0,0 1 0,0-1 0,0 0 0,0 0 0,1 0 0,-1 0 0,0 0 0,0 1 0,0-1 0,1 0 0,-1 0 0,0 0 0,0 0 0,0 0 0,1 0 0,-1 0 0,0 0 0,0 0 0,0 0 0,1 0 0,-1 0 0,0 0 0,0 0 0,0 0 0,1 0 0,-1 0 0,0 0 0,0 0 0,0 0 0,1 0 0,-1 0 0,0 0 0,0-1 0,0 1 0,1 0 0,20-1 0,-18 1 0,30-2 0,-13 2 0,0-1 0,0-1 0,0-1 0,0 0 0,-1-2 0,1 0 0,-1-1 0,33-16 0,-34 12 0,23-14 0,1 2 0,1 2 0,69-23 0,-85 37 0,1 2 0,-1 0 0,1 2 0,0 1 0,0 2 0,30 4 0,-55-5 0,0 0 0,0 1 0,0 0 0,0 0 0,0 0 0,0 0 0,-1 0 0,1 1 0,0-1 0,-1 1 0,1 0 0,-1 0 0,1 0 0,-1 0 0,0 0 0,0 0 0,4 5 0,0 3 0,0 0 0,-1 0 0,7 18 0,-9-18 0,1 0 0,0-1 0,1 0 0,9 14 0,5 0 0,1-1 0,45 38 0,-59-55 0,0-1 0,1 0 0,0-1 0,0 0 0,0 0 0,1 0 0,-1-1 0,0 0 0,1-1 0,0 1 0,-1-1 0,16-1 0,-12 0 0,0-1 0,0 0 0,0 0 0,0-1 0,0-1 0,-1 0 0,1 0 0,14-8 0,15-8 0,-22 11 0,0 0 0,-1-1 0,0-1 0,0-1 0,-1-1 0,23-20 0,50-63 0,-85 90 0,0 0 0,-1 0 0,0 0 0,0 0 0,0-1 0,2-6 0,-2 4 0,-2 57 0,-2-18 0,-1-9 0,1 1 0,5 39 0,-4-57 0,1 0 0,0 0 0,0 0 0,0 0 0,1 0 0,0-1 0,-1 1 0,2-1 0,-1 1 0,0-1 0,1 0 0,0 0 0,0 0 0,0 0 0,1 0 0,-1-1 0,1 1 0,5 3 0,-4-5 0,-1 0 0,0 0 0,1-1 0,-1 1 0,1-1 0,-1 0 0,1 0 0,-1-1 0,10 1 0,46-5 0,-27 1 0,-12 3 0,-7 0 0,0-1 0,24-3 0,-36 3 0,1 1 0,-1-1 0,0 1 0,1-1 0,-1 0 0,1 0 0,-1 0 0,0 0 0,0 0 0,0-1 0,0 1 0,0-1 0,0 1 0,0-1 0,0 0 0,0 1 0,-1-1 0,1 0 0,-1 0 0,1-1 0,0-1 0,-2 2 0,1 0 0,-1 0 0,0 1 0,0-1 0,-1 0 0,1 0 0,0 0 0,-1 1 0,1-1 0,-1 0 0,1 0 0,-1 1 0,0-1 0,0 1 0,0-1 0,0 1 0,0-1 0,0 1 0,0-1 0,0 1 0,0 0 0,-1-1 0,1 1 0,-1 0 0,1 0 0,-1 0 0,-2-1 0,-4-3 0,0 0 0,0 1 0,0 0 0,-11-4 0,-22 1 0,35 6 0,-1 1 0,1-1 0,0-1 0,-1 1 0,1-1 0,0 0 0,-10-5 0,15 6 0,0 0 0,0 1 0,0-1 0,0 0 0,0 0 0,1 0 0,-1 0 0,0 0 0,0 0 0,1 0 0,-1 0 0,1 0 0,-1 0 0,1-1 0,-1 1 0,1 0 0,0 0 0,-1-2 0,1 0 0,0 1 0,0-1 0,1 0 0,-1 0 0,1 0 0,-1 1 0,1-1 0,0 0 0,0 1 0,0-1 0,2-2 0,12-26 0,18-55 0,-31 162 0,-1-20 0,-4 55 0,3-108 0,0-1 0,0 1 0,-1 0 0,1-1 0,-1 1 0,1 0 0,-1-1 0,0 1 0,0-1 0,0 1 0,-1-1 0,1 0 0,0 1 0,-1-1 0,0 0 0,1 0 0,-1 0 0,0 0 0,0 0 0,-4 2 0,3-2 0,0-1 0,0 0 0,0 0 0,0 0 0,0-1 0,-1 1 0,1-1 0,0 0 0,0 1 0,0-2 0,-1 1 0,1 0 0,0-1 0,-6-1 0,-6-2 0,1-1 0,-1-1 0,1-1 0,0 0 0,-21-15 0,-32-21 0,2-3 0,-98-93 0,151 128 0,0 0 0,0 0 0,-1 1 0,0 1 0,-1 0 0,0 1 0,0 1 0,-1 0 0,0 1 0,0 0 0,-1 1 0,1 1 0,-20-3 0,-9 1 0,-1 3 0,1 1 0,-89 8 0,120-5 0,0 1 0,0 0 0,1 2 0,-1-1 0,0 1 0,1 1 0,-17 9 0,21-9 0,0 0 0,1 1 0,0-1 0,0 1 0,0 1 0,1 0 0,0 0 0,0 0 0,0 0 0,1 1 0,-5 9 0,4-6 0,0 0 0,-1-1 0,0 1 0,0-2 0,-2 1 0,1-1 0,-1 0 0,-19 14 0,1 2 0,-12 9 0,37-32 0,0 0 0,0-1 0,-1 1 0,1-1 0,-1 0 0,1 1 0,-1-1 0,1 0 0,-1-1 0,0 1 0,1 0 0,-1-1 0,-3 1 0,5-1 0,1 0 0,-1-1 0,1 1 0,-1 0 0,1 0 0,-1 0 0,1 0 0,0-1 0,-1 1 0,1 0 0,-1-1 0,1 1 0,0 0 0,-1-1 0,1 1 0,0 0 0,-1-1 0,1 1 0,0 0 0,-1-1 0,1 1 0,0-1 0,0 1 0,0-1 0,-1 1 0,1-1 0,0 1 0,0-1 0,0 1 0,0-1 0,0 1 0,0-1 0,0 1 0,0-1 0,0 1 0,0-1 0,0 1 0,0-1 0,1 1 0,-1 0 0,0-1 0,0 1 0,1-2 0,8-22 0,5 1 0,0 0 0,22-26 0,-17 23 0,20-34 0,-33 50 0,38-76 0,-41 78 0,0 1 0,0-1 0,-1 0 0,0 0 0,0 0 0,-1 0 0,0 0 0,0 0 0,-1-10 0,0 17 0,0 0 0,0-1 0,0 1 0,-1 0 0,1 0 0,0-1 0,-1 1 0,1 0 0,-1 0 0,1 0 0,-1 0 0,0 0 0,1 0 0,-1 0 0,0 0 0,0 0 0,0 0 0,0 0 0,0 0 0,0 0 0,0 1 0,0-1 0,-2-1 0,1 1 0,-1 1 0,1-1 0,0 1 0,-1 0 0,1 0 0,0-1 0,-1 2 0,1-1 0,0 0 0,-1 0 0,-4 2 0,0 0 0,-1 1 0,0 0 0,1 0 0,-1 1 0,1 0 0,-9 6 0,-227 180 0,242-189-59,0 0 0,0 0-1,0 0 1,-1-1-1,1 1 1,0 0 0,0-1-1,-1 1 1,1-1 0,0 1-1,-1-1 1,1 0 0,-1 1-1,1-1 1,-1 0-1,1 0 1,0 0 0,-1 0-1,1 0 1,-1 0 0,1-1-1,-2 1 1,-11-7-6767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42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379007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7845332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8094543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563472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28937241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35059835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42105701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46807070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77996038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
  <p:cSld name="Summary ">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extLst>
      <p:ext uri="{BB962C8B-B14F-4D97-AF65-F5344CB8AC3E}">
        <p14:creationId xmlns:p14="http://schemas.microsoft.com/office/powerpoint/2010/main" val="255682347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extLst>
      <p:ext uri="{BB962C8B-B14F-4D97-AF65-F5344CB8AC3E}">
        <p14:creationId xmlns:p14="http://schemas.microsoft.com/office/powerpoint/2010/main" val="31786823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896995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5871731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90206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7509184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978147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58817024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6042975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1977950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alphaModFix amt="70000"/>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0885632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1080460" y="2018006"/>
            <a:ext cx="10031079" cy="610863"/>
          </a:xfrm>
          <a:prstGeom prst="rect">
            <a:avLst/>
          </a:prstGeom>
          <a:noFill/>
          <a:ln>
            <a:noFill/>
          </a:ln>
        </p:spPr>
        <p:txBody>
          <a:bodyPr spcFirstLastPara="1" wrap="square" lIns="0" tIns="0" rIns="0" bIns="0" anchor="b" anchorCtr="0">
            <a:normAutofit fontScale="90000"/>
          </a:bodyPr>
          <a:lstStyle/>
          <a:p>
            <a:pPr lvl="0" algn="ctr"/>
            <a:r>
              <a:rPr lang="en-US" dirty="0">
                <a:solidFill>
                  <a:srgbClr val="002060"/>
                </a:solidFill>
                <a:latin typeface="+mj-lt"/>
              </a:rPr>
              <a:t>G20-MAIT INTRA-COLLEGE HACKATHON</a:t>
            </a:r>
            <a:br>
              <a:rPr lang="en-US" sz="4000" dirty="0">
                <a:latin typeface="+mj-lt"/>
              </a:rPr>
            </a:br>
            <a:r>
              <a:rPr lang="en-US" sz="4000" dirty="0">
                <a:solidFill>
                  <a:srgbClr val="FF0000"/>
                </a:solidFill>
                <a:latin typeface="+mj-lt"/>
              </a:rPr>
              <a:t>28-29</a:t>
            </a:r>
            <a:r>
              <a:rPr lang="en-US" sz="3200" i="1" dirty="0">
                <a:solidFill>
                  <a:srgbClr val="FF0000"/>
                </a:solidFill>
                <a:latin typeface="+mj-lt"/>
              </a:rPr>
              <a:t>, MARCH 2023</a:t>
            </a:r>
            <a:endParaRPr dirty="0">
              <a:latin typeface="+mj-lt"/>
            </a:endParaRPr>
          </a:p>
        </p:txBody>
      </p:sp>
      <p:sp>
        <p:nvSpPr>
          <p:cNvPr id="14" name="Google Shape;211;p1">
            <a:extLst>
              <a:ext uri="{FF2B5EF4-FFF2-40B4-BE49-F238E27FC236}">
                <a16:creationId xmlns:a16="http://schemas.microsoft.com/office/drawing/2014/main" id="{9E9862F3-5572-49A5-8692-2E37FDF8271B}"/>
              </a:ext>
            </a:extLst>
          </p:cNvPr>
          <p:cNvSpPr txBox="1">
            <a:spLocks noGrp="1"/>
          </p:cNvSpPr>
          <p:nvPr>
            <p:ph type="body" idx="1"/>
          </p:nvPr>
        </p:nvSpPr>
        <p:spPr>
          <a:xfrm>
            <a:off x="2928810" y="3430912"/>
            <a:ext cx="6064817" cy="2435255"/>
          </a:xfrm>
          <a:prstGeom prst="rect">
            <a:avLst/>
          </a:prstGeom>
          <a:noFill/>
          <a:ln>
            <a:noFill/>
          </a:ln>
        </p:spPr>
        <p:txBody>
          <a:bodyPr spcFirstLastPara="1" wrap="square" lIns="0" tIns="0" rIns="0" bIns="0" anchor="t" anchorCtr="0">
            <a:noAutofit/>
          </a:bodyPr>
          <a:lstStyle/>
          <a:p>
            <a:pPr marL="0" indent="0">
              <a:buClr>
                <a:schemeClr val="lt2"/>
              </a:buClr>
              <a:buSzPts val="1800"/>
            </a:pPr>
            <a:r>
              <a:rPr lang="en-US" sz="1800" b="1" dirty="0">
                <a:solidFill>
                  <a:schemeClr val="bg1">
                    <a:lumMod val="95000"/>
                    <a:lumOff val="5000"/>
                  </a:schemeClr>
                </a:solidFill>
                <a:latin typeface="+mn-lt"/>
                <a:ea typeface="Franklin Gothic"/>
                <a:cs typeface="Franklin Gothic"/>
                <a:sym typeface="Franklin Gothic"/>
              </a:rPr>
              <a:t>   </a:t>
            </a:r>
            <a:br>
              <a:rPr lang="en-US" sz="1800" b="1" dirty="0">
                <a:solidFill>
                  <a:schemeClr val="bg1">
                    <a:lumMod val="95000"/>
                    <a:lumOff val="5000"/>
                  </a:schemeClr>
                </a:solidFill>
                <a:latin typeface="+mn-lt"/>
                <a:ea typeface="Franklin Gothic"/>
                <a:cs typeface="Franklin Gothic"/>
                <a:sym typeface="Franklin Gothic"/>
              </a:rPr>
            </a:br>
            <a:r>
              <a:rPr lang="en-US" sz="2000" b="1" dirty="0">
                <a:solidFill>
                  <a:schemeClr val="bg1">
                    <a:lumMod val="95000"/>
                    <a:lumOff val="5000"/>
                  </a:schemeClr>
                </a:solidFill>
                <a:latin typeface="+mn-lt"/>
                <a:ea typeface="Franklin Gothic"/>
                <a:cs typeface="Franklin Gothic"/>
                <a:sym typeface="Franklin Gothic"/>
              </a:rPr>
              <a:t>Problem Statement Title: </a:t>
            </a:r>
            <a:r>
              <a:rPr lang="en-US" sz="2000" b="1" i="0" dirty="0">
                <a:solidFill>
                  <a:schemeClr val="bg1">
                    <a:lumMod val="95000"/>
                    <a:lumOff val="5000"/>
                  </a:schemeClr>
                </a:solidFill>
                <a:effectLst/>
                <a:latin typeface="+mn-lt"/>
              </a:rPr>
              <a:t>NEW AGE WOMEN SAFETY</a:t>
            </a:r>
            <a:endParaRPr lang="en-US" sz="2000" b="1" dirty="0">
              <a:solidFill>
                <a:schemeClr val="bg1">
                  <a:lumMod val="95000"/>
                  <a:lumOff val="5000"/>
                </a:schemeClr>
              </a:solidFill>
              <a:latin typeface="+mn-lt"/>
            </a:endParaRPr>
          </a:p>
          <a:p>
            <a:pPr marL="0" lvl="0" indent="0" algn="l" rtl="0">
              <a:lnSpc>
                <a:spcPct val="90000"/>
              </a:lnSpc>
              <a:spcBef>
                <a:spcPts val="1000"/>
              </a:spcBef>
              <a:spcAft>
                <a:spcPts val="0"/>
              </a:spcAft>
              <a:buClr>
                <a:schemeClr val="lt2"/>
              </a:buClr>
              <a:buSzPts val="1800"/>
              <a:buNone/>
            </a:pPr>
            <a:br>
              <a:rPr lang="en-US" sz="2000" b="1" dirty="0">
                <a:solidFill>
                  <a:schemeClr val="bg1">
                    <a:lumMod val="95000"/>
                    <a:lumOff val="5000"/>
                  </a:schemeClr>
                </a:solidFill>
                <a:latin typeface="+mn-lt"/>
                <a:ea typeface="Franklin Gothic"/>
                <a:cs typeface="Franklin Gothic"/>
                <a:sym typeface="Franklin Gothic"/>
              </a:rPr>
            </a:br>
            <a:r>
              <a:rPr lang="en-US" sz="2000" b="1" dirty="0">
                <a:solidFill>
                  <a:schemeClr val="bg1">
                    <a:lumMod val="95000"/>
                    <a:lumOff val="5000"/>
                  </a:schemeClr>
                </a:solidFill>
                <a:latin typeface="+mn-lt"/>
                <a:ea typeface="Franklin Gothic"/>
                <a:cs typeface="Franklin Gothic"/>
                <a:sym typeface="Franklin Gothic"/>
              </a:rPr>
              <a:t>Team Name: SHESHIELD</a:t>
            </a:r>
            <a:endParaRPr sz="2000" b="1" dirty="0">
              <a:solidFill>
                <a:schemeClr val="bg1">
                  <a:lumMod val="95000"/>
                  <a:lumOff val="5000"/>
                </a:schemeClr>
              </a:solidFill>
              <a:latin typeface="+mn-lt"/>
            </a:endParaRPr>
          </a:p>
          <a:p>
            <a:pPr marL="0" lvl="0" indent="0" algn="l" rtl="0">
              <a:lnSpc>
                <a:spcPct val="90000"/>
              </a:lnSpc>
              <a:spcBef>
                <a:spcPts val="1000"/>
              </a:spcBef>
              <a:spcAft>
                <a:spcPts val="0"/>
              </a:spcAft>
              <a:buClr>
                <a:schemeClr val="lt2"/>
              </a:buClr>
              <a:buSzPts val="1800"/>
              <a:buNone/>
            </a:pPr>
            <a:br>
              <a:rPr lang="en-US" sz="2000" b="1" dirty="0">
                <a:solidFill>
                  <a:schemeClr val="bg1">
                    <a:lumMod val="95000"/>
                    <a:lumOff val="5000"/>
                  </a:schemeClr>
                </a:solidFill>
                <a:latin typeface="+mn-lt"/>
                <a:ea typeface="Franklin Gothic"/>
                <a:cs typeface="Franklin Gothic"/>
                <a:sym typeface="Franklin Gothic"/>
              </a:rPr>
            </a:br>
            <a:r>
              <a:rPr lang="en-US" sz="2000" b="1" dirty="0">
                <a:solidFill>
                  <a:schemeClr val="bg1">
                    <a:lumMod val="95000"/>
                    <a:lumOff val="5000"/>
                  </a:schemeClr>
                </a:solidFill>
                <a:latin typeface="+mn-lt"/>
                <a:ea typeface="Franklin Gothic"/>
                <a:cs typeface="Franklin Gothic"/>
                <a:sym typeface="Franklin Gothic"/>
              </a:rPr>
              <a:t>Team Leader Name: AKSHIT SHARMA</a:t>
            </a:r>
            <a:endParaRPr sz="2000" b="1" dirty="0">
              <a:solidFill>
                <a:schemeClr val="bg1">
                  <a:lumMod val="95000"/>
                  <a:lumOff val="5000"/>
                </a:schemeClr>
              </a:solidFill>
              <a:latin typeface="+mn-lt"/>
            </a:endParaRPr>
          </a:p>
          <a:p>
            <a:pPr marL="0" lvl="0" indent="0" algn="l" rtl="0">
              <a:lnSpc>
                <a:spcPct val="90000"/>
              </a:lnSpc>
              <a:spcBef>
                <a:spcPts val="1000"/>
              </a:spcBef>
              <a:spcAft>
                <a:spcPts val="0"/>
              </a:spcAft>
              <a:buClr>
                <a:schemeClr val="lt2"/>
              </a:buClr>
              <a:buSzPts val="1800"/>
              <a:buNone/>
            </a:pPr>
            <a:br>
              <a:rPr lang="en-US" sz="1800" b="1" dirty="0">
                <a:solidFill>
                  <a:schemeClr val="bg1">
                    <a:lumMod val="95000"/>
                    <a:lumOff val="5000"/>
                  </a:schemeClr>
                </a:solidFill>
                <a:latin typeface="+mn-lt"/>
                <a:ea typeface="Franklin Gothic"/>
                <a:cs typeface="Franklin Gothic"/>
                <a:sym typeface="Franklin Gothic"/>
              </a:rPr>
            </a:br>
            <a:r>
              <a:rPr lang="en-US" sz="2000" b="1" dirty="0">
                <a:solidFill>
                  <a:schemeClr val="bg1">
                    <a:lumMod val="95000"/>
                    <a:lumOff val="5000"/>
                  </a:schemeClr>
                </a:solidFill>
                <a:latin typeface="+mn-lt"/>
                <a:ea typeface="Franklin Gothic"/>
                <a:cs typeface="Franklin Gothic"/>
                <a:sym typeface="Franklin Gothic"/>
              </a:rPr>
              <a:t>Mentor Name: MS.TEJNA KHOSLA</a:t>
            </a:r>
            <a:endParaRPr sz="2000" b="1" dirty="0">
              <a:solidFill>
                <a:schemeClr val="bg1">
                  <a:lumMod val="95000"/>
                  <a:lumOff val="5000"/>
                </a:schemeClr>
              </a:solidFill>
              <a:latin typeface="+mn-lt"/>
              <a:ea typeface="Franklin Gothic"/>
              <a:cs typeface="Franklin Gothic"/>
              <a:sym typeface="Franklin Gothic"/>
            </a:endParaRPr>
          </a:p>
        </p:txBody>
      </p:sp>
      <p:sp>
        <p:nvSpPr>
          <p:cNvPr id="246" name="Google Shape;246;p5"/>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a:t>
            </a:fld>
            <a:endParaRPr dirty="0"/>
          </a:p>
        </p:txBody>
      </p:sp>
      <p:pic>
        <p:nvPicPr>
          <p:cNvPr id="5" name="Picture 4">
            <a:extLst>
              <a:ext uri="{FF2B5EF4-FFF2-40B4-BE49-F238E27FC236}">
                <a16:creationId xmlns:a16="http://schemas.microsoft.com/office/drawing/2014/main" id="{3100504F-29B6-4D23-90CD-3EDD37117616}"/>
              </a:ext>
            </a:extLst>
          </p:cNvPr>
          <p:cNvPicPr>
            <a:picLocks noChangeAspect="1"/>
          </p:cNvPicPr>
          <p:nvPr/>
        </p:nvPicPr>
        <p:blipFill>
          <a:blip r:embed="rId3"/>
          <a:stretch>
            <a:fillRect/>
          </a:stretch>
        </p:blipFill>
        <p:spPr>
          <a:xfrm>
            <a:off x="387312" y="239939"/>
            <a:ext cx="920103" cy="1126280"/>
          </a:xfrm>
          <a:prstGeom prst="rect">
            <a:avLst/>
          </a:prstGeom>
        </p:spPr>
      </p:pic>
      <p:pic>
        <p:nvPicPr>
          <p:cNvPr id="7" name="Picture 6">
            <a:extLst>
              <a:ext uri="{FF2B5EF4-FFF2-40B4-BE49-F238E27FC236}">
                <a16:creationId xmlns:a16="http://schemas.microsoft.com/office/drawing/2014/main" id="{7E6EC3DF-D4D7-44FC-AAD8-E3972E12E5DF}"/>
              </a:ext>
            </a:extLst>
          </p:cNvPr>
          <p:cNvPicPr>
            <a:picLocks noChangeAspect="1"/>
          </p:cNvPicPr>
          <p:nvPr/>
        </p:nvPicPr>
        <p:blipFill>
          <a:blip r:embed="rId4"/>
          <a:stretch>
            <a:fillRect/>
          </a:stretch>
        </p:blipFill>
        <p:spPr>
          <a:xfrm>
            <a:off x="1833018" y="125867"/>
            <a:ext cx="2007461" cy="1042471"/>
          </a:xfrm>
          <a:prstGeom prst="rect">
            <a:avLst/>
          </a:prstGeom>
        </p:spPr>
      </p:pic>
      <p:pic>
        <p:nvPicPr>
          <p:cNvPr id="9" name="Picture 8">
            <a:extLst>
              <a:ext uri="{FF2B5EF4-FFF2-40B4-BE49-F238E27FC236}">
                <a16:creationId xmlns:a16="http://schemas.microsoft.com/office/drawing/2014/main" id="{1029EC36-EEC8-4B77-B36A-8F17B35B6259}"/>
              </a:ext>
            </a:extLst>
          </p:cNvPr>
          <p:cNvPicPr>
            <a:picLocks noChangeAspect="1"/>
          </p:cNvPicPr>
          <p:nvPr/>
        </p:nvPicPr>
        <p:blipFill rotWithShape="1">
          <a:blip r:embed="rId5"/>
          <a:srcRect l="25198" t="26256" r="26732" b="26154"/>
          <a:stretch/>
        </p:blipFill>
        <p:spPr>
          <a:xfrm>
            <a:off x="4357479" y="90804"/>
            <a:ext cx="2145058" cy="1213789"/>
          </a:xfrm>
          <a:prstGeom prst="rect">
            <a:avLst/>
          </a:prstGeom>
        </p:spPr>
      </p:pic>
      <p:pic>
        <p:nvPicPr>
          <p:cNvPr id="11" name="Picture 10">
            <a:extLst>
              <a:ext uri="{FF2B5EF4-FFF2-40B4-BE49-F238E27FC236}">
                <a16:creationId xmlns:a16="http://schemas.microsoft.com/office/drawing/2014/main" id="{74E3C6C9-76A4-428B-B6E5-922C00A9A4EE}"/>
              </a:ext>
            </a:extLst>
          </p:cNvPr>
          <p:cNvPicPr>
            <a:picLocks noChangeAspect="1"/>
          </p:cNvPicPr>
          <p:nvPr/>
        </p:nvPicPr>
        <p:blipFill>
          <a:blip r:embed="rId6"/>
          <a:stretch>
            <a:fillRect/>
          </a:stretch>
        </p:blipFill>
        <p:spPr>
          <a:xfrm>
            <a:off x="7019537" y="16984"/>
            <a:ext cx="1349333" cy="1349333"/>
          </a:xfrm>
          <a:prstGeom prst="rect">
            <a:avLst/>
          </a:prstGeom>
        </p:spPr>
      </p:pic>
      <p:pic>
        <p:nvPicPr>
          <p:cNvPr id="13" name="Picture 12">
            <a:extLst>
              <a:ext uri="{FF2B5EF4-FFF2-40B4-BE49-F238E27FC236}">
                <a16:creationId xmlns:a16="http://schemas.microsoft.com/office/drawing/2014/main" id="{5422E43D-A76F-473B-AD81-BE5851D8E254}"/>
              </a:ext>
            </a:extLst>
          </p:cNvPr>
          <p:cNvPicPr>
            <a:picLocks noChangeAspect="1"/>
          </p:cNvPicPr>
          <p:nvPr/>
        </p:nvPicPr>
        <p:blipFill>
          <a:blip r:embed="rId7"/>
          <a:stretch>
            <a:fillRect/>
          </a:stretch>
        </p:blipFill>
        <p:spPr>
          <a:xfrm>
            <a:off x="8885870" y="64652"/>
            <a:ext cx="1253996" cy="1253996"/>
          </a:xfrm>
          <a:prstGeom prst="rect">
            <a:avLst/>
          </a:prstGeom>
        </p:spPr>
      </p:pic>
      <p:sp>
        <p:nvSpPr>
          <p:cNvPr id="2" name="Rectangle 1">
            <a:extLst>
              <a:ext uri="{FF2B5EF4-FFF2-40B4-BE49-F238E27FC236}">
                <a16:creationId xmlns:a16="http://schemas.microsoft.com/office/drawing/2014/main" id="{9334FF82-EAC6-267F-EB21-95B06D7954BB}"/>
              </a:ext>
            </a:extLst>
          </p:cNvPr>
          <p:cNvSpPr/>
          <p:nvPr/>
        </p:nvSpPr>
        <p:spPr>
          <a:xfrm>
            <a:off x="2321559" y="3190240"/>
            <a:ext cx="7548880" cy="3141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7263B84C-62A6-4DBB-B247-D9CDBF8013A3}"/>
              </a:ext>
            </a:extLst>
          </p:cNvPr>
          <p:cNvPicPr>
            <a:picLocks noChangeAspect="1"/>
          </p:cNvPicPr>
          <p:nvPr/>
        </p:nvPicPr>
        <p:blipFill>
          <a:blip r:embed="rId8"/>
          <a:stretch>
            <a:fillRect/>
          </a:stretch>
        </p:blipFill>
        <p:spPr>
          <a:xfrm>
            <a:off x="10706368" y="90804"/>
            <a:ext cx="1098320" cy="1184762"/>
          </a:xfrm>
          <a:prstGeom prst="rect">
            <a:avLst/>
          </a:prstGeom>
        </p:spPr>
      </p:pic>
    </p:spTree>
    <p:extLst>
      <p:ext uri="{BB962C8B-B14F-4D97-AF65-F5344CB8AC3E}">
        <p14:creationId xmlns:p14="http://schemas.microsoft.com/office/powerpoint/2010/main" val="146412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71550" y="47306"/>
            <a:ext cx="6626780" cy="610863"/>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ct val="100000"/>
              <a:buFont typeface="Franklin Gothic"/>
              <a:buNone/>
            </a:pPr>
            <a:r>
              <a:rPr lang="en-US" sz="3600" u="sng" dirty="0">
                <a:latin typeface="Georgia" panose="02040502050405020303" pitchFamily="18" charset="0"/>
              </a:rPr>
              <a:t>Idea/Approach Details</a:t>
            </a:r>
            <a:endParaRPr sz="3600" u="sng" dirty="0">
              <a:latin typeface="Georgia" panose="02040502050405020303" pitchFamily="18" charset="0"/>
            </a:endParaRPr>
          </a:p>
        </p:txBody>
      </p:sp>
      <p:sp>
        <p:nvSpPr>
          <p:cNvPr id="218" name="Google Shape;218;p2"/>
          <p:cNvSpPr txBox="1">
            <a:spLocks noGrp="1"/>
          </p:cNvSpPr>
          <p:nvPr>
            <p:ph type="body" idx="1"/>
          </p:nvPr>
        </p:nvSpPr>
        <p:spPr>
          <a:xfrm>
            <a:off x="845881" y="1004895"/>
            <a:ext cx="5852161" cy="557709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650" dirty="0">
                <a:solidFill>
                  <a:schemeClr val="tx2">
                    <a:lumMod val="10000"/>
                  </a:schemeClr>
                </a:solidFill>
                <a:latin typeface="+mn-lt"/>
                <a:ea typeface="Franklin Gothic"/>
                <a:cs typeface="Franklin Gothic"/>
                <a:sym typeface="Franklin Gothic"/>
              </a:rPr>
              <a:t>              </a:t>
            </a:r>
            <a:r>
              <a:rPr lang="en-US" sz="1650" dirty="0">
                <a:solidFill>
                  <a:schemeClr val="tx2">
                    <a:lumMod val="10000"/>
                  </a:schemeClr>
                </a:solidFill>
                <a:latin typeface="+mn-lt"/>
                <a:ea typeface="Cambria" panose="02040503050406030204" pitchFamily="18" charset="0"/>
                <a:cs typeface="Franklin Gothic"/>
                <a:sym typeface="Franklin Gothic"/>
              </a:rPr>
              <a:t> </a:t>
            </a:r>
            <a:r>
              <a:rPr lang="en-US" sz="2400" b="1" dirty="0">
                <a:solidFill>
                  <a:schemeClr val="tx1"/>
                </a:solidFill>
                <a:latin typeface="+mn-lt"/>
                <a:ea typeface="Cambria" panose="02040503050406030204" pitchFamily="18" charset="0"/>
                <a:cs typeface="Franklin Gothic"/>
                <a:sym typeface="Franklin Gothic"/>
              </a:rPr>
              <a:t>		Solution</a:t>
            </a:r>
            <a:endParaRPr lang="en-US" sz="2400" b="1" dirty="0">
              <a:solidFill>
                <a:schemeClr val="tx1"/>
              </a:solidFill>
              <a:latin typeface="+mn-lt"/>
              <a:ea typeface="Cambria" panose="02040503050406030204" pitchFamily="18" charset="0"/>
            </a:endParaRPr>
          </a:p>
          <a:p>
            <a:pPr marL="514350" indent="-285750">
              <a:buFont typeface="Wingdings" panose="05000000000000000000" pitchFamily="2" charset="2"/>
              <a:buChar char="v"/>
            </a:pPr>
            <a:r>
              <a:rPr lang="en-US" sz="1650" b="0" i="0" dirty="0">
                <a:solidFill>
                  <a:schemeClr val="bg1">
                    <a:lumMod val="95000"/>
                    <a:lumOff val="5000"/>
                  </a:schemeClr>
                </a:solidFill>
                <a:effectLst/>
                <a:latin typeface="+mn-lt"/>
              </a:rPr>
              <a:t>   </a:t>
            </a:r>
            <a:r>
              <a:rPr lang="en-US" sz="1800" b="0" i="0" dirty="0">
                <a:solidFill>
                  <a:schemeClr val="bg1">
                    <a:lumMod val="95000"/>
                    <a:lumOff val="5000"/>
                  </a:schemeClr>
                </a:solidFill>
                <a:effectLst/>
                <a:latin typeface="+mn-lt"/>
                <a:ea typeface="Calibri" panose="020F0502020204030204" pitchFamily="34" charset="0"/>
                <a:cs typeface="Calibri" panose="020F0502020204030204" pitchFamily="34" charset="0"/>
              </a:rPr>
              <a:t>Women's security is a major issue in today's world due to the increasing number of crimes against women, causing fear and harassment in educational institutes, workplaces, and homes.</a:t>
            </a:r>
          </a:p>
          <a:p>
            <a:pPr marL="514350" indent="-285750" algn="l">
              <a:buFont typeface="Wingdings" panose="05000000000000000000" pitchFamily="2" charset="2"/>
              <a:buChar char="v"/>
            </a:pPr>
            <a:r>
              <a:rPr lang="en-US" sz="1800" i="0" dirty="0">
                <a:solidFill>
                  <a:schemeClr val="bg1">
                    <a:lumMod val="95000"/>
                    <a:lumOff val="5000"/>
                  </a:schemeClr>
                </a:solidFill>
                <a:effectLst/>
                <a:latin typeface="+mn-lt"/>
                <a:ea typeface="Calibri" panose="020F0502020204030204" pitchFamily="34" charset="0"/>
                <a:cs typeface="Calibri" panose="020F0502020204030204" pitchFamily="34" charset="0"/>
              </a:rPr>
              <a:t>Introducing </a:t>
            </a:r>
            <a:r>
              <a:rPr lang="en-US" sz="1800" b="1" i="0" dirty="0">
                <a:solidFill>
                  <a:schemeClr val="tx2">
                    <a:lumMod val="10000"/>
                  </a:schemeClr>
                </a:solidFill>
                <a:effectLst/>
                <a:latin typeface="+mn-lt"/>
                <a:ea typeface="Calibri" panose="020F0502020204030204" pitchFamily="34" charset="0"/>
                <a:cs typeface="Calibri" panose="020F0502020204030204" pitchFamily="34" charset="0"/>
              </a:rPr>
              <a:t>"SHESHIELD</a:t>
            </a:r>
            <a:r>
              <a:rPr lang="en-US" sz="1800" i="0" dirty="0">
                <a:solidFill>
                  <a:schemeClr val="bg1">
                    <a:lumMod val="95000"/>
                    <a:lumOff val="5000"/>
                  </a:schemeClr>
                </a:solidFill>
                <a:effectLst/>
                <a:latin typeface="+mn-lt"/>
                <a:ea typeface="Calibri" panose="020F0502020204030204" pitchFamily="34" charset="0"/>
                <a:cs typeface="Calibri" panose="020F0502020204030204" pitchFamily="34" charset="0"/>
              </a:rPr>
              <a:t>", an Android app designed for safety and emergency purposes, unlike other apps that are only useful in hazardous or emergencies. This app can be used as a precautionary measure for women's protection, and in the event of an emergency, it assists to ensure their safety.</a:t>
            </a:r>
          </a:p>
          <a:p>
            <a:pPr marL="514350" indent="-285750">
              <a:buFont typeface="Wingdings" panose="05000000000000000000" pitchFamily="2" charset="2"/>
              <a:buChar char="v"/>
            </a:pPr>
            <a:r>
              <a:rPr lang="en-US" sz="1800" b="0" i="0" dirty="0">
                <a:solidFill>
                  <a:schemeClr val="bg1">
                    <a:lumMod val="95000"/>
                    <a:lumOff val="5000"/>
                  </a:schemeClr>
                </a:solidFill>
                <a:effectLst/>
                <a:latin typeface="+mn-lt"/>
                <a:ea typeface="Calibri" panose="020F0502020204030204" pitchFamily="34" charset="0"/>
                <a:cs typeface="Calibri" panose="020F0502020204030204" pitchFamily="34" charset="0"/>
              </a:rPr>
              <a:t>As the name suggests is an application that shields, protects, saves and guards oneself against danger. The main purpose of creating this program was to provide a safe environment through smartphones. A message is immediately sent to the police, containing the user's geographical location as well as the contact details of a pre-selected list of an emergency </a:t>
            </a:r>
            <a:r>
              <a:rPr lang="en-US" sz="1800" dirty="0">
                <a:solidFill>
                  <a:schemeClr val="bg1">
                    <a:lumMod val="95000"/>
                    <a:lumOff val="5000"/>
                  </a:schemeClr>
                </a:solidFill>
                <a:latin typeface="+mn-lt"/>
                <a:ea typeface="Calibri" panose="020F0502020204030204" pitchFamily="34" charset="0"/>
                <a:cs typeface="Calibri" panose="020F0502020204030204" pitchFamily="34" charset="0"/>
              </a:rPr>
              <a:t>contact.</a:t>
            </a:r>
            <a:endParaRPr lang="en-IN" sz="1800" dirty="0">
              <a:solidFill>
                <a:schemeClr val="tx1">
                  <a:lumMod val="95000"/>
                  <a:lumOff val="5000"/>
                </a:schemeClr>
              </a:solidFill>
              <a:effectLst/>
              <a:latin typeface="+mn-lt"/>
              <a:ea typeface="Calibri" panose="020F0502020204030204" pitchFamily="34" charset="0"/>
              <a:cs typeface="Times New Roman" panose="02020603050405020304" pitchFamily="18" charset="0"/>
            </a:endParaRPr>
          </a:p>
          <a:p>
            <a:pPr marL="387350" lvl="0" indent="-285750" algn="l" rtl="0">
              <a:lnSpc>
                <a:spcPct val="100000"/>
              </a:lnSpc>
              <a:spcBef>
                <a:spcPts val="1000"/>
              </a:spcBef>
              <a:spcAft>
                <a:spcPts val="0"/>
              </a:spcAft>
              <a:buClr>
                <a:schemeClr val="dk1"/>
              </a:buClr>
              <a:buSzPts val="1600"/>
              <a:buFont typeface="Wingdings" panose="05000000000000000000" pitchFamily="2" charset="2"/>
              <a:buChar char="v"/>
            </a:pPr>
            <a:endParaRPr sz="1650" dirty="0"/>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dirty="0"/>
          </a:p>
        </p:txBody>
      </p:sp>
      <p:sp>
        <p:nvSpPr>
          <p:cNvPr id="221" name="Google Shape;221;p2"/>
          <p:cNvSpPr txBox="1"/>
          <p:nvPr/>
        </p:nvSpPr>
        <p:spPr>
          <a:xfrm>
            <a:off x="8443196" y="531749"/>
            <a:ext cx="1807051" cy="461624"/>
          </a:xfrm>
          <a:prstGeom prst="rect">
            <a:avLst/>
          </a:prstGeom>
          <a:noFill/>
          <a:ln>
            <a:noFill/>
          </a:ln>
        </p:spPr>
        <p:txBody>
          <a:bodyPr spcFirstLastPara="1" wrap="square" lIns="91425" tIns="45700" rIns="91425" bIns="45700" anchor="t" anchorCtr="0">
            <a:spAutoFit/>
          </a:bodyPr>
          <a:lstStyle/>
          <a:p>
            <a:pPr marR="0" defTabSz="914400">
              <a:buClr>
                <a:schemeClr val="lt2"/>
              </a:buClr>
              <a:buSzPts val="1800"/>
            </a:pPr>
            <a:r>
              <a:rPr lang="en-US" sz="2400" b="1" dirty="0">
                <a:latin typeface="Cambria" panose="02040503050406030204" pitchFamily="18" charset="0"/>
                <a:ea typeface="Cambria" panose="02040503050406030204" pitchFamily="18" charset="0"/>
                <a:sym typeface="Franklin Gothic"/>
              </a:rPr>
              <a:t>Flow Chart   </a:t>
            </a:r>
            <a:endParaRPr sz="2400" b="1" dirty="0">
              <a:latin typeface="Cambria" panose="02040503050406030204" pitchFamily="18" charset="0"/>
              <a:ea typeface="Cambria" panose="02040503050406030204" pitchFamily="18" charset="0"/>
              <a:sym typeface="Libre Franklin"/>
            </a:endParaRPr>
          </a:p>
        </p:txBody>
      </p:sp>
      <p:grpSp>
        <p:nvGrpSpPr>
          <p:cNvPr id="30" name="Group 29">
            <a:extLst>
              <a:ext uri="{FF2B5EF4-FFF2-40B4-BE49-F238E27FC236}">
                <a16:creationId xmlns:a16="http://schemas.microsoft.com/office/drawing/2014/main" id="{95E31BB6-6DEA-B0A0-D04F-014BC1E43FD1}"/>
              </a:ext>
            </a:extLst>
          </p:cNvPr>
          <p:cNvGrpSpPr/>
          <p:nvPr/>
        </p:nvGrpSpPr>
        <p:grpSpPr>
          <a:xfrm>
            <a:off x="7035324" y="1004895"/>
            <a:ext cx="4612638" cy="5716129"/>
            <a:chOff x="6929123" y="836000"/>
            <a:chExt cx="4612638" cy="5991581"/>
          </a:xfrm>
        </p:grpSpPr>
        <p:grpSp>
          <p:nvGrpSpPr>
            <p:cNvPr id="18" name="Group 17">
              <a:extLst>
                <a:ext uri="{FF2B5EF4-FFF2-40B4-BE49-F238E27FC236}">
                  <a16:creationId xmlns:a16="http://schemas.microsoft.com/office/drawing/2014/main" id="{66F05E78-A52D-BAFD-B27C-0E6070DDA597}"/>
                </a:ext>
              </a:extLst>
            </p:cNvPr>
            <p:cNvGrpSpPr/>
            <p:nvPr/>
          </p:nvGrpSpPr>
          <p:grpSpPr>
            <a:xfrm>
              <a:off x="6939281" y="836000"/>
              <a:ext cx="4602480" cy="5325535"/>
              <a:chOff x="5590306" y="1"/>
              <a:chExt cx="3739277" cy="6121544"/>
            </a:xfrm>
          </p:grpSpPr>
          <p:pic>
            <p:nvPicPr>
              <p:cNvPr id="19" name="Picture 18">
                <a:extLst>
                  <a:ext uri="{FF2B5EF4-FFF2-40B4-BE49-F238E27FC236}">
                    <a16:creationId xmlns:a16="http://schemas.microsoft.com/office/drawing/2014/main" id="{92AF643B-7164-EF62-2675-F78EF9FC2964}"/>
                  </a:ext>
                </a:extLst>
              </p:cNvPr>
              <p:cNvPicPr>
                <a:picLocks noChangeAspect="1"/>
              </p:cNvPicPr>
              <p:nvPr/>
            </p:nvPicPr>
            <p:blipFill rotWithShape="1">
              <a:blip r:embed="rId4"/>
              <a:srcRect l="11474" r="2735"/>
              <a:stretch/>
            </p:blipFill>
            <p:spPr>
              <a:xfrm>
                <a:off x="5590306" y="1"/>
                <a:ext cx="3739277" cy="3997723"/>
              </a:xfrm>
              <a:prstGeom prst="rect">
                <a:avLst/>
              </a:prstGeom>
            </p:spPr>
          </p:pic>
          <p:pic>
            <p:nvPicPr>
              <p:cNvPr id="20" name="Picture 19">
                <a:extLst>
                  <a:ext uri="{FF2B5EF4-FFF2-40B4-BE49-F238E27FC236}">
                    <a16:creationId xmlns:a16="http://schemas.microsoft.com/office/drawing/2014/main" id="{8AD0CFC2-20B8-21B2-64BD-AF09C6DEDDCC}"/>
                  </a:ext>
                </a:extLst>
              </p:cNvPr>
              <p:cNvPicPr>
                <a:picLocks noChangeAspect="1"/>
              </p:cNvPicPr>
              <p:nvPr/>
            </p:nvPicPr>
            <p:blipFill>
              <a:blip r:embed="rId5"/>
              <a:stretch>
                <a:fillRect/>
              </a:stretch>
            </p:blipFill>
            <p:spPr>
              <a:xfrm>
                <a:off x="5590306" y="3691367"/>
                <a:ext cx="3739277" cy="2430178"/>
              </a:xfrm>
              <a:prstGeom prst="rect">
                <a:avLst/>
              </a:prstGeom>
            </p:spPr>
          </p:pic>
        </p:grpSp>
        <p:sp>
          <p:nvSpPr>
            <p:cNvPr id="22" name="TextBox 21">
              <a:extLst>
                <a:ext uri="{FF2B5EF4-FFF2-40B4-BE49-F238E27FC236}">
                  <a16:creationId xmlns:a16="http://schemas.microsoft.com/office/drawing/2014/main" id="{CDF68B82-C2AB-587F-A8B5-724D2321A98C}"/>
                </a:ext>
              </a:extLst>
            </p:cNvPr>
            <p:cNvSpPr txBox="1"/>
            <p:nvPr/>
          </p:nvSpPr>
          <p:spPr>
            <a:xfrm>
              <a:off x="9179564" y="5128392"/>
              <a:ext cx="640080" cy="245198"/>
            </a:xfrm>
            <a:prstGeom prst="rect">
              <a:avLst/>
            </a:prstGeom>
            <a:noFill/>
          </p:spPr>
          <p:txBody>
            <a:bodyPr wrap="square" rtlCol="0">
              <a:spAutoFit/>
            </a:bodyPr>
            <a:lstStyle/>
            <a:p>
              <a:r>
                <a:rPr lang="en-IN" sz="1000" dirty="0">
                  <a:solidFill>
                    <a:schemeClr val="bg1"/>
                  </a:solidFill>
                </a:rPr>
                <a:t>YES</a:t>
              </a:r>
              <a:endParaRPr lang="en-IN" sz="700" dirty="0">
                <a:solidFill>
                  <a:schemeClr val="bg1"/>
                </a:solidFill>
              </a:endParaRPr>
            </a:p>
          </p:txBody>
        </p:sp>
        <p:sp>
          <p:nvSpPr>
            <p:cNvPr id="23" name="TextBox 22">
              <a:extLst>
                <a:ext uri="{FF2B5EF4-FFF2-40B4-BE49-F238E27FC236}">
                  <a16:creationId xmlns:a16="http://schemas.microsoft.com/office/drawing/2014/main" id="{FE25BE74-2BF7-2D31-6484-D65084435E01}"/>
                </a:ext>
              </a:extLst>
            </p:cNvPr>
            <p:cNvSpPr txBox="1"/>
            <p:nvPr/>
          </p:nvSpPr>
          <p:spPr>
            <a:xfrm>
              <a:off x="8554723" y="5136824"/>
              <a:ext cx="640080" cy="245198"/>
            </a:xfrm>
            <a:prstGeom prst="rect">
              <a:avLst/>
            </a:prstGeom>
            <a:noFill/>
          </p:spPr>
          <p:txBody>
            <a:bodyPr wrap="square" rtlCol="0">
              <a:spAutoFit/>
            </a:bodyPr>
            <a:lstStyle/>
            <a:p>
              <a:r>
                <a:rPr lang="en-IN" sz="1000" dirty="0">
                  <a:solidFill>
                    <a:schemeClr val="bg1"/>
                  </a:solidFill>
                </a:rPr>
                <a:t>YES</a:t>
              </a:r>
              <a:endParaRPr lang="en-IN" sz="700" dirty="0">
                <a:solidFill>
                  <a:schemeClr val="bg1"/>
                </a:solidFill>
              </a:endParaRPr>
            </a:p>
          </p:txBody>
        </p:sp>
        <p:sp>
          <p:nvSpPr>
            <p:cNvPr id="24" name="TextBox 23">
              <a:extLst>
                <a:ext uri="{FF2B5EF4-FFF2-40B4-BE49-F238E27FC236}">
                  <a16:creationId xmlns:a16="http://schemas.microsoft.com/office/drawing/2014/main" id="{FE5B9604-B8B7-2707-7906-54FB4B250647}"/>
                </a:ext>
              </a:extLst>
            </p:cNvPr>
            <p:cNvSpPr txBox="1"/>
            <p:nvPr/>
          </p:nvSpPr>
          <p:spPr>
            <a:xfrm>
              <a:off x="7579360" y="4780106"/>
              <a:ext cx="640080" cy="245198"/>
            </a:xfrm>
            <a:prstGeom prst="rect">
              <a:avLst/>
            </a:prstGeom>
            <a:noFill/>
          </p:spPr>
          <p:txBody>
            <a:bodyPr wrap="square" rtlCol="0">
              <a:spAutoFit/>
            </a:bodyPr>
            <a:lstStyle/>
            <a:p>
              <a:r>
                <a:rPr lang="en-IN" sz="1000" dirty="0">
                  <a:solidFill>
                    <a:schemeClr val="bg1"/>
                  </a:solidFill>
                </a:rPr>
                <a:t>NO</a:t>
              </a:r>
              <a:endParaRPr lang="en-IN" sz="700" dirty="0">
                <a:solidFill>
                  <a:schemeClr val="bg1"/>
                </a:solidFill>
              </a:endParaRPr>
            </a:p>
          </p:txBody>
        </p:sp>
        <p:sp>
          <p:nvSpPr>
            <p:cNvPr id="25" name="TextBox 24">
              <a:extLst>
                <a:ext uri="{FF2B5EF4-FFF2-40B4-BE49-F238E27FC236}">
                  <a16:creationId xmlns:a16="http://schemas.microsoft.com/office/drawing/2014/main" id="{E844555A-7F1A-C8F0-B191-1A77A05B5DE9}"/>
                </a:ext>
              </a:extLst>
            </p:cNvPr>
            <p:cNvSpPr txBox="1"/>
            <p:nvPr/>
          </p:nvSpPr>
          <p:spPr>
            <a:xfrm>
              <a:off x="10292080" y="4780106"/>
              <a:ext cx="640080" cy="245198"/>
            </a:xfrm>
            <a:prstGeom prst="rect">
              <a:avLst/>
            </a:prstGeom>
            <a:noFill/>
          </p:spPr>
          <p:txBody>
            <a:bodyPr wrap="square" rtlCol="0">
              <a:spAutoFit/>
            </a:bodyPr>
            <a:lstStyle/>
            <a:p>
              <a:r>
                <a:rPr lang="en-IN" sz="1000" dirty="0">
                  <a:solidFill>
                    <a:schemeClr val="bg1"/>
                  </a:solidFill>
                </a:rPr>
                <a:t>NO</a:t>
              </a:r>
              <a:endParaRPr lang="en-IN" sz="700" dirty="0">
                <a:solidFill>
                  <a:schemeClr val="bg1"/>
                </a:solidFill>
              </a:endParaRPr>
            </a:p>
          </p:txBody>
        </p:sp>
        <p:pic>
          <p:nvPicPr>
            <p:cNvPr id="27" name="Picture 26">
              <a:extLst>
                <a:ext uri="{FF2B5EF4-FFF2-40B4-BE49-F238E27FC236}">
                  <a16:creationId xmlns:a16="http://schemas.microsoft.com/office/drawing/2014/main" id="{99C45995-4A5D-C6DF-4A10-E962A568A551}"/>
                </a:ext>
              </a:extLst>
            </p:cNvPr>
            <p:cNvPicPr>
              <a:picLocks noChangeAspect="1"/>
            </p:cNvPicPr>
            <p:nvPr/>
          </p:nvPicPr>
          <p:blipFill>
            <a:blip r:embed="rId6"/>
            <a:stretch>
              <a:fillRect/>
            </a:stretch>
          </p:blipFill>
          <p:spPr>
            <a:xfrm>
              <a:off x="6929123" y="6136982"/>
              <a:ext cx="4602480" cy="690599"/>
            </a:xfrm>
            <a:prstGeom prst="rect">
              <a:avLst/>
            </a:prstGeom>
          </p:spPr>
        </p:pic>
      </p:grpSp>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D9C0BCBA-CF0E-FDE6-C71F-F9334FF5DFDD}"/>
                  </a:ext>
                </a:extLst>
              </p14:cNvPr>
              <p14:cNvContentPartPr/>
              <p14:nvPr/>
            </p14:nvContentPartPr>
            <p14:xfrm>
              <a:off x="9810440" y="5873920"/>
              <a:ext cx="1697760" cy="223200"/>
            </p14:xfrm>
          </p:contentPart>
        </mc:Choice>
        <mc:Fallback xmlns="">
          <p:pic>
            <p:nvPicPr>
              <p:cNvPr id="31" name="Ink 30">
                <a:extLst>
                  <a:ext uri="{FF2B5EF4-FFF2-40B4-BE49-F238E27FC236}">
                    <a16:creationId xmlns:a16="http://schemas.microsoft.com/office/drawing/2014/main" id="{D9C0BCBA-CF0E-FDE6-C71F-F9334FF5DFDD}"/>
                  </a:ext>
                </a:extLst>
              </p:cNvPr>
              <p:cNvPicPr/>
              <p:nvPr/>
            </p:nvPicPr>
            <p:blipFill>
              <a:blip r:embed="rId8"/>
              <a:stretch>
                <a:fillRect/>
              </a:stretch>
            </p:blipFill>
            <p:spPr>
              <a:xfrm>
                <a:off x="9801440" y="5864920"/>
                <a:ext cx="1715400" cy="2408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2601613" y="18793"/>
            <a:ext cx="7057952" cy="610863"/>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solidFill>
                  <a:schemeClr val="tx2">
                    <a:lumMod val="10000"/>
                  </a:schemeClr>
                </a:solidFill>
              </a:rPr>
              <a:t>    </a:t>
            </a:r>
            <a:r>
              <a:rPr lang="en-US" sz="3600" u="sng" dirty="0">
                <a:latin typeface="Georgia" panose="02040502050405020303" pitchFamily="18" charset="0"/>
              </a:rPr>
              <a:t>Idea/Approach Details</a:t>
            </a:r>
            <a:endParaRPr sz="3600" u="sng" dirty="0">
              <a:latin typeface="Georgia" panose="02040502050405020303" pitchFamily="18" charset="0"/>
            </a:endParaRPr>
          </a:p>
        </p:txBody>
      </p:sp>
      <p:sp>
        <p:nvSpPr>
          <p:cNvPr id="229" name="Google Shape;229;p3"/>
          <p:cNvSpPr txBox="1">
            <a:spLocks noGrp="1"/>
          </p:cNvSpPr>
          <p:nvPr>
            <p:ph type="body" idx="1"/>
          </p:nvPr>
        </p:nvSpPr>
        <p:spPr>
          <a:xfrm>
            <a:off x="-14712" y="1257253"/>
            <a:ext cx="6872711" cy="549417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Wingdings" panose="05000000000000000000" pitchFamily="2" charset="2"/>
              <a:buChar char="Ø"/>
            </a:pPr>
            <a:endParaRPr lang="en-US" sz="165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90000"/>
              </a:lnSpc>
              <a:spcBef>
                <a:spcPts val="0"/>
              </a:spcBef>
              <a:spcAft>
                <a:spcPts val="0"/>
              </a:spcAft>
              <a:buClr>
                <a:schemeClr val="dk1"/>
              </a:buClr>
              <a:buSzPts val="1600"/>
              <a:buFont typeface="Wingdings" panose="05000000000000000000" pitchFamily="2" charset="2"/>
              <a:buChar char="Ø"/>
            </a:pPr>
            <a:endParaRPr lang="en-US" sz="1650" b="1"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dk1"/>
              </a:buClr>
              <a:buSzPts val="1600"/>
            </a:pPr>
            <a:r>
              <a:rPr lang="en-US" sz="1800" b="1" dirty="0">
                <a:solidFill>
                  <a:schemeClr val="bg1">
                    <a:lumMod val="95000"/>
                    <a:lumOff val="5000"/>
                  </a:schemeClr>
                </a:solidFill>
                <a:latin typeface="+mn-lt"/>
                <a:ea typeface="Calibri" panose="020F0502020204030204" pitchFamily="34" charset="0"/>
                <a:cs typeface="Calibri" panose="020F0502020204030204" pitchFamily="34" charset="0"/>
              </a:rPr>
              <a:t>"SHESHIELD" </a:t>
            </a:r>
            <a:r>
              <a:rPr lang="en-US" sz="1800" dirty="0">
                <a:solidFill>
                  <a:schemeClr val="bg1">
                    <a:lumMod val="95000"/>
                    <a:lumOff val="5000"/>
                  </a:schemeClr>
                </a:solidFill>
                <a:latin typeface="+mn-lt"/>
                <a:ea typeface="Calibri" panose="020F0502020204030204" pitchFamily="34" charset="0"/>
                <a:cs typeface="Calibri" panose="020F0502020204030204" pitchFamily="34" charset="0"/>
              </a:rPr>
              <a:t>is an Android application that serves as a valuable tool for personal Security. The system is powered by Artificial Intelligence, which forms the main functionality of the application. </a:t>
            </a:r>
          </a:p>
          <a:p>
            <a:pPr marL="342900" indent="-342900">
              <a:spcBef>
                <a:spcPts val="0"/>
              </a:spcBef>
              <a:buFont typeface="+mj-lt"/>
              <a:buAutoNum type="arabicPeriod"/>
            </a:pPr>
            <a:r>
              <a:rPr lang="en-US" sz="1800" b="1" dirty="0">
                <a:solidFill>
                  <a:schemeClr val="bg1">
                    <a:lumMod val="95000"/>
                    <a:lumOff val="5000"/>
                  </a:schemeClr>
                </a:solidFill>
                <a:latin typeface="+mn-lt"/>
                <a:ea typeface="Calibri" panose="020F0502020204030204" pitchFamily="34" charset="0"/>
                <a:cs typeface="Calibri" panose="020F0502020204030204" pitchFamily="34" charset="0"/>
              </a:rPr>
              <a:t>Assault and harassment in public spaces: </a:t>
            </a:r>
            <a:r>
              <a:rPr lang="en-US" sz="1800" dirty="0">
                <a:solidFill>
                  <a:schemeClr val="bg1">
                    <a:lumMod val="95000"/>
                    <a:lumOff val="5000"/>
                  </a:schemeClr>
                </a:solidFill>
                <a:latin typeface="+mn-lt"/>
                <a:ea typeface="Calibri" panose="020F0502020204030204" pitchFamily="34" charset="0"/>
                <a:cs typeface="Calibri" panose="020F0502020204030204" pitchFamily="34" charset="0"/>
              </a:rPr>
              <a:t>Women are often subjected to unwanted attention, catcalling, and even physical assault. Our app provides user with a panic button and an emergency contact feature that can help her call for help in case of danger in with her accurate location coordinates sent to the law enforcements</a:t>
            </a:r>
          </a:p>
          <a:p>
            <a:pPr marL="342900" indent="-342900">
              <a:spcBef>
                <a:spcPts val="0"/>
              </a:spcBef>
              <a:buFont typeface="+mj-lt"/>
              <a:buAutoNum type="arabicPeriod"/>
            </a:pPr>
            <a:r>
              <a:rPr lang="en-US" sz="1800" b="1" dirty="0">
                <a:solidFill>
                  <a:schemeClr val="bg1">
                    <a:lumMod val="95000"/>
                    <a:lumOff val="5000"/>
                  </a:schemeClr>
                </a:solidFill>
                <a:latin typeface="+mn-lt"/>
                <a:ea typeface="Calibri" panose="020F0502020204030204" pitchFamily="34" charset="0"/>
                <a:cs typeface="Calibri" panose="020F0502020204030204" pitchFamily="34" charset="0"/>
              </a:rPr>
              <a:t>Domestic violence:</a:t>
            </a:r>
            <a:r>
              <a:rPr lang="en-US" sz="1800" dirty="0">
                <a:solidFill>
                  <a:schemeClr val="bg1">
                    <a:lumMod val="95000"/>
                    <a:lumOff val="5000"/>
                  </a:schemeClr>
                </a:solidFill>
                <a:latin typeface="+mn-lt"/>
                <a:ea typeface="Calibri" panose="020F0502020204030204" pitchFamily="34" charset="0"/>
                <a:cs typeface="Calibri" panose="020F0502020204030204" pitchFamily="34" charset="0"/>
              </a:rPr>
              <a:t> Many women experience domestic violence and are unable to seek help due to fear or lack of resources. Our app works on a dynamic AI which can detect screams or call of help and can trigger an emergency protocol and inform the law enforcement organization</a:t>
            </a:r>
          </a:p>
          <a:p>
            <a:pPr marL="342900" indent="-342900">
              <a:spcBef>
                <a:spcPts val="0"/>
              </a:spcBef>
              <a:buFont typeface="+mj-lt"/>
              <a:buAutoNum type="arabicPeriod"/>
            </a:pPr>
            <a:r>
              <a:rPr lang="en-US" sz="1800" b="1" dirty="0">
                <a:solidFill>
                  <a:schemeClr val="bg1">
                    <a:lumMod val="95000"/>
                    <a:lumOff val="5000"/>
                  </a:schemeClr>
                </a:solidFill>
                <a:latin typeface="+mn-lt"/>
                <a:ea typeface="Calibri" panose="020F0502020204030204" pitchFamily="34" charset="0"/>
                <a:cs typeface="Calibri" panose="020F0502020204030204" pitchFamily="34" charset="0"/>
              </a:rPr>
              <a:t>Travel safety: </a:t>
            </a:r>
            <a:r>
              <a:rPr lang="en-US" sz="1800" dirty="0">
                <a:solidFill>
                  <a:schemeClr val="bg1">
                    <a:lumMod val="95000"/>
                    <a:lumOff val="5000"/>
                  </a:schemeClr>
                </a:solidFill>
                <a:latin typeface="+mn-lt"/>
                <a:ea typeface="Calibri" panose="020F0502020204030204" pitchFamily="34" charset="0"/>
                <a:cs typeface="Calibri" panose="020F0502020204030204" pitchFamily="34" charset="0"/>
              </a:rPr>
              <a:t>Our app continuously monitors the route, inside conversation between the user and anyone else inside the transport. Our AI can also detect whether the user is still near the device or not. </a:t>
            </a:r>
          </a:p>
          <a:p>
            <a:pPr marL="342900" lvl="0" indent="-342900" algn="l" rtl="0">
              <a:lnSpc>
                <a:spcPct val="90000"/>
              </a:lnSpc>
              <a:spcBef>
                <a:spcPts val="0"/>
              </a:spcBef>
              <a:spcAft>
                <a:spcPts val="0"/>
              </a:spcAft>
              <a:buClr>
                <a:schemeClr val="dk1"/>
              </a:buClr>
              <a:buSzPts val="1600"/>
              <a:buFont typeface="+mj-lt"/>
              <a:buAutoNum type="arabicPeriod"/>
            </a:pPr>
            <a:endParaRPr lang="en-US" sz="1400" b="0" i="0" dirty="0">
              <a:solidFill>
                <a:srgbClr val="000000"/>
              </a:solidFill>
              <a:effectLst/>
              <a:latin typeface="+mn-lt"/>
            </a:endParaRPr>
          </a:p>
          <a:p>
            <a:pPr marL="571500" indent="-342900">
              <a:lnSpc>
                <a:spcPct val="107000"/>
              </a:lnSpc>
              <a:spcAft>
                <a:spcPts val="800"/>
              </a:spcAft>
              <a:buAutoNum type="arabicParenR" startAt="2"/>
            </a:pPr>
            <a:endParaRPr lang="en-IN" dirty="0">
              <a:effectLst/>
              <a:latin typeface="+mj-lt"/>
              <a:ea typeface="Calibri" panose="020F0502020204030204" pitchFamily="34" charset="0"/>
              <a:cs typeface="Times New Roman" panose="02020603050405020304" pitchFamily="18" charset="0"/>
            </a:endParaRPr>
          </a:p>
          <a:p>
            <a:pPr marL="571500" indent="-342900">
              <a:lnSpc>
                <a:spcPct val="107000"/>
              </a:lnSpc>
              <a:spcAft>
                <a:spcPts val="800"/>
              </a:spcAft>
              <a:buAutoNum type="arabicParenR"/>
            </a:pPr>
            <a:endParaRPr lang="en-IN" sz="1500" dirty="0">
              <a:latin typeface="+mn-lt"/>
            </a:endParaRPr>
          </a:p>
        </p:txBody>
      </p:sp>
      <p:sp>
        <p:nvSpPr>
          <p:cNvPr id="228" name="Google Shape;228;p3"/>
          <p:cNvSpPr txBox="1">
            <a:spLocks noGrp="1"/>
          </p:cNvSpPr>
          <p:nvPr>
            <p:ph type="body" idx="2"/>
          </p:nvPr>
        </p:nvSpPr>
        <p:spPr>
          <a:xfrm>
            <a:off x="1615458" y="1257253"/>
            <a:ext cx="1972310" cy="515684"/>
          </a:xfrm>
          <a:prstGeom prst="rect">
            <a:avLst/>
          </a:prstGeom>
          <a:noFill/>
          <a:ln>
            <a:noFill/>
          </a:ln>
        </p:spPr>
        <p:txBody>
          <a:bodyPr spcFirstLastPara="1" wrap="square" lIns="91425" tIns="45700" rIns="91425" bIns="45700" anchor="t" anchorCtr="0">
            <a:noAutofit/>
          </a:bodyPr>
          <a:lstStyle/>
          <a:p>
            <a:pPr marL="0" indent="0" algn="ctr">
              <a:lnSpc>
                <a:spcPct val="100000"/>
              </a:lnSpc>
              <a:spcBef>
                <a:spcPts val="0"/>
              </a:spcBef>
            </a:pPr>
            <a:r>
              <a:rPr lang="en-US" sz="2400" b="1" dirty="0">
                <a:solidFill>
                  <a:schemeClr val="tx1"/>
                </a:solidFill>
                <a:latin typeface="Cambria" panose="02040503050406030204" pitchFamily="18" charset="0"/>
                <a:ea typeface="Cambria" panose="02040503050406030204" pitchFamily="18" charset="0"/>
                <a:sym typeface="Libre Franklin"/>
              </a:rPr>
              <a:t>USE CASES</a:t>
            </a:r>
            <a:endParaRPr sz="2200" b="1" dirty="0">
              <a:solidFill>
                <a:schemeClr val="tx1"/>
              </a:solidFill>
              <a:latin typeface="Cambria" panose="02040503050406030204" pitchFamily="18" charset="0"/>
              <a:ea typeface="Cambria" panose="02040503050406030204" pitchFamily="18" charset="0"/>
              <a:sym typeface="Libre Franklin"/>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sp>
        <p:nvSpPr>
          <p:cNvPr id="4" name="Google Shape;222;p2">
            <a:extLst>
              <a:ext uri="{FF2B5EF4-FFF2-40B4-BE49-F238E27FC236}">
                <a16:creationId xmlns:a16="http://schemas.microsoft.com/office/drawing/2014/main" id="{D7195CC6-24BB-204B-46C9-1ACD42B008E1}"/>
              </a:ext>
            </a:extLst>
          </p:cNvPr>
          <p:cNvSpPr txBox="1"/>
          <p:nvPr/>
        </p:nvSpPr>
        <p:spPr>
          <a:xfrm>
            <a:off x="6934200" y="1196649"/>
            <a:ext cx="5114352" cy="250857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2"/>
              </a:buClr>
              <a:buSzPts val="1800"/>
              <a:buFont typeface="Arial"/>
              <a:buNone/>
            </a:pPr>
            <a:r>
              <a:rPr lang="en-US" sz="2400" b="1" i="0" dirty="0">
                <a:latin typeface="Franklin Gothic"/>
                <a:ea typeface="Franklin Gothic"/>
                <a:cs typeface="Franklin Gothic"/>
                <a:sym typeface="Franklin Gothic"/>
              </a:rPr>
              <a:t>  </a:t>
            </a:r>
            <a:r>
              <a:rPr lang="en-US" sz="2400" b="1" i="0" dirty="0">
                <a:latin typeface="Cambria" panose="02040503050406030204" pitchFamily="18" charset="0"/>
                <a:ea typeface="Cambria" panose="02040503050406030204" pitchFamily="18" charset="0"/>
                <a:cs typeface="Franklin Gothic"/>
                <a:sym typeface="Franklin Gothic"/>
              </a:rPr>
              <a:t>TECH</a:t>
            </a:r>
            <a:r>
              <a:rPr lang="en-US" sz="2400" b="1" dirty="0">
                <a:latin typeface="Cambria" panose="02040503050406030204" pitchFamily="18" charset="0"/>
                <a:ea typeface="Cambria" panose="02040503050406030204" pitchFamily="18" charset="0"/>
                <a:cs typeface="Franklin Gothic"/>
                <a:sym typeface="Franklin Gothic"/>
              </a:rPr>
              <a:t>NOLOGY STACK</a:t>
            </a:r>
            <a:endParaRPr lang="en-US" sz="2200" b="1" i="0" dirty="0">
              <a:latin typeface="Cambria" panose="02040503050406030204" pitchFamily="18" charset="0"/>
              <a:ea typeface="Cambria" panose="02040503050406030204" pitchFamily="18" charset="0"/>
              <a:cs typeface="Libre Franklin"/>
              <a:sym typeface="Libre Franklin"/>
            </a:endParaRPr>
          </a:p>
          <a:p>
            <a:pPr marL="285750" marR="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sz="1550" b="0"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rtl="0">
              <a:lnSpc>
                <a:spcPct val="100000"/>
              </a:lnSpc>
              <a:spcBef>
                <a:spcPts val="0"/>
              </a:spcBef>
              <a:spcAft>
                <a:spcPts val="0"/>
              </a:spcAft>
              <a:buClr>
                <a:schemeClr val="lt2"/>
              </a:buClr>
              <a:buSzPts val="1800"/>
              <a:buFont typeface="Wingdings" panose="05000000000000000000" pitchFamily="2" charset="2"/>
              <a:buChar char="Ø"/>
            </a:pPr>
            <a:r>
              <a:rPr lang="en-US" sz="2000" dirty="0">
                <a:solidFill>
                  <a:schemeClr val="bg1">
                    <a:lumMod val="95000"/>
                    <a:lumOff val="5000"/>
                  </a:schemeClr>
                </a:solidFill>
                <a:ea typeface="Calibri" panose="020F0502020204030204" pitchFamily="34" charset="0"/>
                <a:cs typeface="Calibri" panose="020F0502020204030204" pitchFamily="34" charset="0"/>
                <a:sym typeface="Libre Franklin"/>
              </a:rPr>
              <a:t>PYTHON</a:t>
            </a:r>
          </a:p>
          <a:p>
            <a:pPr marL="285750" marR="0" lvl="0" indent="-285750" rtl="0">
              <a:lnSpc>
                <a:spcPct val="100000"/>
              </a:lnSpc>
              <a:spcBef>
                <a:spcPts val="0"/>
              </a:spcBef>
              <a:spcAft>
                <a:spcPts val="0"/>
              </a:spcAft>
              <a:buClr>
                <a:schemeClr val="lt2"/>
              </a:buClr>
              <a:buSzPts val="1800"/>
              <a:buFont typeface="Wingdings" panose="05000000000000000000" pitchFamily="2" charset="2"/>
              <a:buChar char="Ø"/>
            </a:pPr>
            <a:r>
              <a:rPr lang="en-US" sz="2000" dirty="0">
                <a:solidFill>
                  <a:schemeClr val="bg1">
                    <a:lumMod val="95000"/>
                    <a:lumOff val="5000"/>
                  </a:schemeClr>
                </a:solidFill>
                <a:ea typeface="Calibri" panose="020F0502020204030204" pitchFamily="34" charset="0"/>
                <a:cs typeface="Calibri" panose="020F0502020204030204" pitchFamily="34" charset="0"/>
                <a:sym typeface="Libre Franklin"/>
              </a:rPr>
              <a:t>JAVA </a:t>
            </a:r>
          </a:p>
          <a:p>
            <a:pPr marL="285750" marR="0" lvl="0" indent="-285750" rtl="0">
              <a:lnSpc>
                <a:spcPct val="100000"/>
              </a:lnSpc>
              <a:spcBef>
                <a:spcPts val="0"/>
              </a:spcBef>
              <a:spcAft>
                <a:spcPts val="0"/>
              </a:spcAft>
              <a:buClr>
                <a:schemeClr val="lt2"/>
              </a:buClr>
              <a:buSzPts val="1800"/>
              <a:buFont typeface="Wingdings" panose="05000000000000000000" pitchFamily="2" charset="2"/>
              <a:buChar char="Ø"/>
            </a:pPr>
            <a:r>
              <a:rPr lang="en-US" sz="2000" dirty="0">
                <a:solidFill>
                  <a:schemeClr val="bg1">
                    <a:lumMod val="95000"/>
                    <a:lumOff val="5000"/>
                  </a:schemeClr>
                </a:solidFill>
                <a:ea typeface="Calibri" panose="020F0502020204030204" pitchFamily="34" charset="0"/>
                <a:cs typeface="Calibri" panose="020F0502020204030204" pitchFamily="34" charset="0"/>
                <a:sym typeface="Libre Franklin"/>
              </a:rPr>
              <a:t>ANDROID STUDIO</a:t>
            </a:r>
          </a:p>
          <a:p>
            <a:pPr marL="0" marR="0" lvl="0" indent="0" algn="l" rtl="0">
              <a:lnSpc>
                <a:spcPct val="100000"/>
              </a:lnSpc>
              <a:spcBef>
                <a:spcPts val="0"/>
              </a:spcBef>
              <a:spcAft>
                <a:spcPts val="0"/>
              </a:spcAft>
              <a:buClr>
                <a:schemeClr val="lt2"/>
              </a:buClr>
              <a:buSzPts val="1800"/>
              <a:buFont typeface="Arial"/>
              <a:buNone/>
            </a:pPr>
            <a:endParaRPr dirty="0">
              <a:solidFill>
                <a:schemeClr val="tx2">
                  <a:lumMod val="10000"/>
                </a:schemeClr>
              </a:solidFill>
            </a:endParaRPr>
          </a:p>
        </p:txBody>
      </p:sp>
      <p:sp>
        <p:nvSpPr>
          <p:cNvPr id="3" name="Google Shape;222;p2">
            <a:extLst>
              <a:ext uri="{FF2B5EF4-FFF2-40B4-BE49-F238E27FC236}">
                <a16:creationId xmlns:a16="http://schemas.microsoft.com/office/drawing/2014/main" id="{E5A3BFF2-E10F-2C98-033D-ED14FBFA15AF}"/>
              </a:ext>
            </a:extLst>
          </p:cNvPr>
          <p:cNvSpPr txBox="1"/>
          <p:nvPr/>
        </p:nvSpPr>
        <p:spPr>
          <a:xfrm>
            <a:off x="6934200" y="3914774"/>
            <a:ext cx="5114352" cy="283664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algn="ctr">
              <a:buClr>
                <a:schemeClr val="lt2"/>
              </a:buClr>
              <a:buSzPts val="1800"/>
            </a:pPr>
            <a:r>
              <a:rPr lang="en-US" sz="1800" b="0" i="0" dirty="0">
                <a:latin typeface="+mj-lt"/>
                <a:ea typeface="Franklin Gothic"/>
                <a:cs typeface="Franklin Gothic"/>
                <a:sym typeface="Franklin Gothic"/>
              </a:rPr>
              <a:t> </a:t>
            </a:r>
            <a:r>
              <a:rPr lang="en-US" sz="2200" b="0" i="0" dirty="0">
                <a:latin typeface="+mj-lt"/>
                <a:ea typeface="Franklin Gothic"/>
                <a:cs typeface="Franklin Gothic"/>
                <a:sym typeface="Franklin Gothic"/>
              </a:rPr>
              <a:t>  </a:t>
            </a:r>
            <a:r>
              <a:rPr lang="en-US" sz="2400" dirty="0">
                <a:latin typeface="+mj-lt"/>
                <a:ea typeface="Franklin Gothic"/>
                <a:cs typeface="Franklin Gothic"/>
                <a:sym typeface="Franklin Gothic"/>
              </a:rPr>
              <a:t>SHOW STOPPER</a:t>
            </a:r>
            <a:endParaRPr lang="en-US" sz="2400" dirty="0">
              <a:solidFill>
                <a:schemeClr val="bg1">
                  <a:lumMod val="95000"/>
                  <a:lumOff val="5000"/>
                </a:schemeClr>
              </a:solidFill>
              <a:latin typeface="+mj-lt"/>
              <a:ea typeface="Calibri" panose="020F0502020204030204" pitchFamily="34" charset="0"/>
              <a:cs typeface="Calibri" panose="020F0502020204030204" pitchFamily="34" charset="0"/>
              <a:sym typeface="Franklin Gothic"/>
            </a:endParaRPr>
          </a:p>
          <a:p>
            <a:pPr marL="285750" indent="-285750">
              <a:buClr>
                <a:schemeClr val="lt2"/>
              </a:buClr>
              <a:buSzPts val="1800"/>
              <a:buFont typeface="Wingdings" panose="05000000000000000000" pitchFamily="2" charset="2"/>
              <a:buChar char="Ø"/>
            </a:pPr>
            <a:endParaRPr lang="en-US" sz="165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lt2"/>
              </a:buClr>
              <a:buSzPts val="1800"/>
              <a:buFont typeface="Wingdings" panose="05000000000000000000" pitchFamily="2" charset="2"/>
              <a:buChar char="Ø"/>
            </a:pPr>
            <a:r>
              <a:rPr lang="en-US" dirty="0">
                <a:solidFill>
                  <a:schemeClr val="bg1">
                    <a:lumMod val="95000"/>
                    <a:lumOff val="5000"/>
                  </a:schemeClr>
                </a:solidFill>
                <a:ea typeface="Calibri" panose="020F0502020204030204" pitchFamily="34" charset="0"/>
                <a:cs typeface="Calibri" panose="020F0502020204030204" pitchFamily="34" charset="0"/>
              </a:rPr>
              <a:t>If the user becomes inactive due to low device battery, user falls asleep or is unavailable to attend to the warning.</a:t>
            </a:r>
          </a:p>
          <a:p>
            <a:pPr marL="285750" indent="-285750">
              <a:buClr>
                <a:schemeClr val="lt2"/>
              </a:buClr>
              <a:buSzPts val="1800"/>
              <a:buFont typeface="Wingdings" panose="05000000000000000000" pitchFamily="2" charset="2"/>
              <a:buChar char="Ø"/>
            </a:pPr>
            <a:endParaRPr lang="en-US" dirty="0">
              <a:solidFill>
                <a:schemeClr val="bg1">
                  <a:lumMod val="95000"/>
                  <a:lumOff val="5000"/>
                </a:schemeClr>
              </a:solidFill>
              <a:ea typeface="Calibri" panose="020F0502020204030204" pitchFamily="34" charset="0"/>
              <a:cs typeface="Calibri" panose="020F0502020204030204" pitchFamily="34" charset="0"/>
            </a:endParaRPr>
          </a:p>
          <a:p>
            <a:pPr marL="285750" indent="-285750">
              <a:buClr>
                <a:schemeClr val="lt2"/>
              </a:buClr>
              <a:buSzPts val="1800"/>
              <a:buFont typeface="Wingdings" panose="05000000000000000000" pitchFamily="2" charset="2"/>
              <a:buChar char="Ø"/>
            </a:pPr>
            <a:r>
              <a:rPr lang="en-US" dirty="0">
                <a:solidFill>
                  <a:schemeClr val="bg1">
                    <a:lumMod val="95000"/>
                    <a:lumOff val="5000"/>
                  </a:schemeClr>
                </a:solidFill>
                <a:ea typeface="Calibri" panose="020F0502020204030204" pitchFamily="34" charset="0"/>
                <a:cs typeface="Calibri" panose="020F0502020204030204" pitchFamily="34" charset="0"/>
              </a:rPr>
              <a:t>The Lack of data also presents a problem for our AI model.</a:t>
            </a:r>
            <a:endParaRPr dirty="0">
              <a:solidFill>
                <a:schemeClr val="bg1">
                  <a:lumMod val="95000"/>
                  <a:lumOff val="5000"/>
                </a:schemeClr>
              </a:solidFill>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2756951" y="136413"/>
            <a:ext cx="6617507" cy="610863"/>
          </a:xfrm>
          <a:prstGeom prst="rect">
            <a:avLst/>
          </a:prstGeom>
          <a:noFill/>
          <a:ln>
            <a:noFill/>
          </a:ln>
        </p:spPr>
        <p:txBody>
          <a:bodyPr spcFirstLastPara="1" wrap="square" lIns="0" tIns="0" rIns="0" bIns="0" anchor="b" anchorCtr="0">
            <a:normAutofit/>
          </a:bodyPr>
          <a:lstStyle/>
          <a:p>
            <a:pPr algn="ctr">
              <a:buSzPct val="100000"/>
            </a:pPr>
            <a:r>
              <a:rPr lang="en-US" sz="3600" u="sng" dirty="0">
                <a:latin typeface="Georgia" panose="02040502050405020303" pitchFamily="18" charset="0"/>
              </a:rPr>
              <a:t>Team Member Details </a:t>
            </a:r>
            <a:endParaRPr sz="3600" u="sng" dirty="0">
              <a:latin typeface="Georgia" panose="02040502050405020303"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28578436"/>
              </p:ext>
            </p:extLst>
          </p:nvPr>
        </p:nvGraphicFramePr>
        <p:xfrm>
          <a:off x="297767" y="906377"/>
          <a:ext cx="11535877" cy="3611880"/>
        </p:xfrm>
        <a:graphic>
          <a:graphicData uri="http://schemas.openxmlformats.org/drawingml/2006/table">
            <a:tbl>
              <a:tblPr firstRow="1" bandRow="1">
                <a:tableStyleId>{5C22544A-7EE6-4342-B048-85BDC9FD1C3A}</a:tableStyleId>
              </a:tblPr>
              <a:tblGrid>
                <a:gridCol w="767313">
                  <a:extLst>
                    <a:ext uri="{9D8B030D-6E8A-4147-A177-3AD203B41FA5}">
                      <a16:colId xmlns:a16="http://schemas.microsoft.com/office/drawing/2014/main" val="2824836338"/>
                    </a:ext>
                  </a:extLst>
                </a:gridCol>
                <a:gridCol w="2976832">
                  <a:extLst>
                    <a:ext uri="{9D8B030D-6E8A-4147-A177-3AD203B41FA5}">
                      <a16:colId xmlns:a16="http://schemas.microsoft.com/office/drawing/2014/main" val="648567316"/>
                    </a:ext>
                  </a:extLst>
                </a:gridCol>
                <a:gridCol w="1947933">
                  <a:extLst>
                    <a:ext uri="{9D8B030D-6E8A-4147-A177-3AD203B41FA5}">
                      <a16:colId xmlns:a16="http://schemas.microsoft.com/office/drawing/2014/main" val="414414887"/>
                    </a:ext>
                  </a:extLst>
                </a:gridCol>
                <a:gridCol w="1925123">
                  <a:extLst>
                    <a:ext uri="{9D8B030D-6E8A-4147-A177-3AD203B41FA5}">
                      <a16:colId xmlns:a16="http://schemas.microsoft.com/office/drawing/2014/main" val="3526582794"/>
                    </a:ext>
                  </a:extLst>
                </a:gridCol>
                <a:gridCol w="1996453">
                  <a:extLst>
                    <a:ext uri="{9D8B030D-6E8A-4147-A177-3AD203B41FA5}">
                      <a16:colId xmlns:a16="http://schemas.microsoft.com/office/drawing/2014/main" val="79086586"/>
                    </a:ext>
                  </a:extLst>
                </a:gridCol>
                <a:gridCol w="1922223">
                  <a:extLst>
                    <a:ext uri="{9D8B030D-6E8A-4147-A177-3AD203B41FA5}">
                      <a16:colId xmlns:a16="http://schemas.microsoft.com/office/drawing/2014/main" val="3249055975"/>
                    </a:ext>
                  </a:extLst>
                </a:gridCol>
              </a:tblGrid>
              <a:tr h="629646">
                <a:tc>
                  <a:txBody>
                    <a:bodyPr/>
                    <a:lstStyle/>
                    <a:p>
                      <a:r>
                        <a:rPr lang="en-US" sz="1500" dirty="0">
                          <a:latin typeface="+mn-lt"/>
                        </a:rPr>
                        <a:t>Sr. No.</a:t>
                      </a:r>
                    </a:p>
                  </a:txBody>
                  <a:tcPr/>
                </a:tc>
                <a:tc>
                  <a:txBody>
                    <a:bodyPr/>
                    <a:lstStyle/>
                    <a:p>
                      <a:r>
                        <a:rPr lang="en-US" sz="1500" dirty="0">
                          <a:latin typeface="+mn-lt"/>
                        </a:rPr>
                        <a:t>Name of Team Member</a:t>
                      </a:r>
                      <a:r>
                        <a:rPr lang="en-US" sz="1500" baseline="0" dirty="0">
                          <a:latin typeface="+mn-lt"/>
                        </a:rPr>
                        <a:t> </a:t>
                      </a:r>
                      <a:endParaRPr lang="en-US" sz="1500" dirty="0">
                        <a:latin typeface="+mn-lt"/>
                      </a:endParaRPr>
                    </a:p>
                  </a:txBody>
                  <a:tcPr/>
                </a:tc>
                <a:tc>
                  <a:txBody>
                    <a:bodyPr/>
                    <a:lstStyle/>
                    <a:p>
                      <a:r>
                        <a:rPr lang="en-US" sz="1500" dirty="0">
                          <a:latin typeface="+mn-lt"/>
                        </a:rPr>
                        <a:t>Course</a:t>
                      </a:r>
                      <a:r>
                        <a:rPr lang="en-US" sz="1500" baseline="0" dirty="0">
                          <a:latin typeface="+mn-lt"/>
                        </a:rPr>
                        <a:t> </a:t>
                      </a:r>
                      <a:r>
                        <a:rPr lang="en-US" sz="1500" dirty="0">
                          <a:latin typeface="+mn-lt"/>
                        </a:rPr>
                        <a:t>(B.Tech/MBA etc.):</a:t>
                      </a:r>
                    </a:p>
                  </a:txBody>
                  <a:tcPr/>
                </a:tc>
                <a:tc>
                  <a:txBody>
                    <a:bodyPr/>
                    <a:lstStyle/>
                    <a:p>
                      <a:r>
                        <a:rPr lang="en-US" sz="1500" dirty="0">
                          <a:latin typeface="+mn-lt"/>
                        </a:rPr>
                        <a:t>Stream (ECE, CSE 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Year</a:t>
                      </a:r>
                    </a:p>
                    <a:p>
                      <a:endParaRPr lang="en-US" sz="1500" dirty="0">
                        <a:latin typeface="+mn-lt"/>
                      </a:endParaRPr>
                    </a:p>
                    <a:p>
                      <a:endParaRPr lang="en-US" sz="1500" dirty="0">
                        <a:latin typeface="+mn-lt"/>
                      </a:endParaRPr>
                    </a:p>
                  </a:txBody>
                  <a:tcPr/>
                </a:tc>
                <a:tc>
                  <a:txBody>
                    <a:bodyPr/>
                    <a:lstStyle/>
                    <a:p>
                      <a:r>
                        <a:rPr lang="en-US" sz="1500" dirty="0">
                          <a:latin typeface="+mn-lt"/>
                        </a:rPr>
                        <a:t>Position</a:t>
                      </a:r>
                      <a:r>
                        <a:rPr lang="en-US" sz="1500" baseline="0" dirty="0">
                          <a:latin typeface="+mn-lt"/>
                        </a:rPr>
                        <a:t> in team (Team Leader, Front end Developer, Back end Developer, Full Stack, Data base management etc.)</a:t>
                      </a:r>
                      <a:endParaRPr lang="en-US" sz="1500" dirty="0">
                        <a:latin typeface="+mn-lt"/>
                      </a:endParaRPr>
                    </a:p>
                  </a:txBody>
                  <a:tcPr/>
                </a:tc>
                <a:extLst>
                  <a:ext uri="{0D108BD9-81ED-4DB2-BD59-A6C34878D82A}">
                    <a16:rowId xmlns:a16="http://schemas.microsoft.com/office/drawing/2014/main" val="2093876814"/>
                  </a:ext>
                </a:extLst>
              </a:tr>
              <a:tr h="440752">
                <a:tc>
                  <a:txBody>
                    <a:bodyPr/>
                    <a:lstStyle/>
                    <a:p>
                      <a:r>
                        <a:rPr lang="en-US" sz="1500" dirty="0">
                          <a:latin typeface="+mn-lt"/>
                        </a:rPr>
                        <a:t>1</a:t>
                      </a:r>
                    </a:p>
                  </a:txBody>
                  <a:tcPr/>
                </a:tc>
                <a:tc>
                  <a:txBody>
                    <a:bodyPr/>
                    <a:lstStyle/>
                    <a:p>
                      <a:r>
                        <a:rPr lang="en-US" sz="1500" dirty="0">
                          <a:latin typeface="+mn-lt"/>
                        </a:rPr>
                        <a:t>AKSHIT SHARMA</a:t>
                      </a:r>
                    </a:p>
                  </a:txBody>
                  <a:tcPr/>
                </a:tc>
                <a:tc>
                  <a:txBody>
                    <a:bodyPr/>
                    <a:lstStyle/>
                    <a:p>
                      <a:r>
                        <a:rPr lang="en-US" sz="1500" dirty="0">
                          <a:latin typeface="+mn-lt"/>
                        </a:rPr>
                        <a:t>B.Tech</a:t>
                      </a:r>
                    </a:p>
                  </a:txBody>
                  <a:tcPr/>
                </a:tc>
                <a:tc>
                  <a:txBody>
                    <a:bodyPr/>
                    <a:lstStyle/>
                    <a:p>
                      <a:r>
                        <a:rPr lang="en-US" sz="1500" dirty="0">
                          <a:latin typeface="+mn-lt"/>
                        </a:rPr>
                        <a:t>AI&amp;DS</a:t>
                      </a:r>
                    </a:p>
                  </a:txBody>
                  <a:tcPr/>
                </a:tc>
                <a:tc>
                  <a:txBody>
                    <a:bodyPr/>
                    <a:lstStyle/>
                    <a:p>
                      <a:r>
                        <a:rPr lang="en-US" sz="1500" dirty="0">
                          <a:latin typeface="+mn-lt"/>
                        </a:rPr>
                        <a:t>1</a:t>
                      </a:r>
                      <a:r>
                        <a:rPr lang="en-US" sz="1500" baseline="30000" dirty="0">
                          <a:latin typeface="+mn-lt"/>
                        </a:rPr>
                        <a:t>st</a:t>
                      </a:r>
                      <a:r>
                        <a:rPr lang="en-US" sz="1500" dirty="0">
                          <a:latin typeface="+mn-lt"/>
                        </a:rPr>
                        <a:t>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Team leader , Full Stack Developer</a:t>
                      </a:r>
                    </a:p>
                  </a:txBody>
                  <a:tcPr/>
                </a:tc>
                <a:extLst>
                  <a:ext uri="{0D108BD9-81ED-4DB2-BD59-A6C34878D82A}">
                    <a16:rowId xmlns:a16="http://schemas.microsoft.com/office/drawing/2014/main" val="205475727"/>
                  </a:ext>
                </a:extLst>
              </a:tr>
              <a:tr h="255356">
                <a:tc>
                  <a:txBody>
                    <a:bodyPr/>
                    <a:lstStyle/>
                    <a:p>
                      <a:r>
                        <a:rPr lang="en-US" sz="1500" dirty="0">
                          <a:latin typeface="+mn-lt"/>
                        </a:rPr>
                        <a:t>2</a:t>
                      </a:r>
                    </a:p>
                  </a:txBody>
                  <a:tcPr/>
                </a:tc>
                <a:tc>
                  <a:txBody>
                    <a:bodyPr/>
                    <a:lstStyle/>
                    <a:p>
                      <a:r>
                        <a:rPr lang="en-US" sz="1500" dirty="0">
                          <a:latin typeface="+mn-lt"/>
                        </a:rPr>
                        <a:t>SHASHI KANT SHARMA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1</a:t>
                      </a:r>
                      <a:r>
                        <a:rPr lang="en-US" sz="1500" baseline="30000" dirty="0">
                          <a:latin typeface="+mn-lt"/>
                        </a:rPr>
                        <a:t>st</a:t>
                      </a:r>
                      <a:r>
                        <a:rPr lang="en-US" sz="1500" dirty="0">
                          <a:latin typeface="+mn-lt"/>
                        </a:rPr>
                        <a:t> Year</a:t>
                      </a:r>
                    </a:p>
                  </a:txBody>
                  <a:tcPr/>
                </a:tc>
                <a:tc>
                  <a:txBody>
                    <a:bodyPr/>
                    <a:lstStyle/>
                    <a:p>
                      <a:r>
                        <a:rPr lang="en-US" sz="1500" dirty="0">
                          <a:latin typeface="+mn-lt"/>
                        </a:rPr>
                        <a:t>Frontend Developer</a:t>
                      </a:r>
                    </a:p>
                  </a:txBody>
                  <a:tcPr/>
                </a:tc>
                <a:extLst>
                  <a:ext uri="{0D108BD9-81ED-4DB2-BD59-A6C34878D82A}">
                    <a16:rowId xmlns:a16="http://schemas.microsoft.com/office/drawing/2014/main" val="2431725522"/>
                  </a:ext>
                </a:extLst>
              </a:tr>
              <a:tr h="255356">
                <a:tc>
                  <a:txBody>
                    <a:bodyPr/>
                    <a:lstStyle/>
                    <a:p>
                      <a:r>
                        <a:rPr lang="en-US" sz="1500" dirty="0">
                          <a:latin typeface="+mn-lt"/>
                        </a:rPr>
                        <a:t>3</a:t>
                      </a:r>
                    </a:p>
                  </a:txBody>
                  <a:tcPr/>
                </a:tc>
                <a:tc>
                  <a:txBody>
                    <a:bodyPr/>
                    <a:lstStyle/>
                    <a:p>
                      <a:r>
                        <a:rPr lang="en-US" sz="1500" dirty="0">
                          <a:latin typeface="+mn-lt"/>
                        </a:rPr>
                        <a:t>VINEET GOYAL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1</a:t>
                      </a:r>
                      <a:r>
                        <a:rPr lang="en-US" sz="1500" baseline="30000" dirty="0">
                          <a:latin typeface="+mn-lt"/>
                        </a:rPr>
                        <a:t>st</a:t>
                      </a:r>
                      <a:r>
                        <a:rPr lang="en-US" sz="1500" dirty="0">
                          <a:latin typeface="+mn-lt"/>
                        </a:rPr>
                        <a:t> Year</a:t>
                      </a:r>
                    </a:p>
                  </a:txBody>
                  <a:tcPr/>
                </a:tc>
                <a:tc>
                  <a:txBody>
                    <a:bodyPr/>
                    <a:lstStyle/>
                    <a:p>
                      <a:r>
                        <a:rPr lang="en-US" sz="1500" dirty="0">
                          <a:latin typeface="+mn-lt"/>
                        </a:rPr>
                        <a:t>Backend Developer</a:t>
                      </a:r>
                    </a:p>
                  </a:txBody>
                  <a:tcPr/>
                </a:tc>
                <a:extLst>
                  <a:ext uri="{0D108BD9-81ED-4DB2-BD59-A6C34878D82A}">
                    <a16:rowId xmlns:a16="http://schemas.microsoft.com/office/drawing/2014/main" val="1999168005"/>
                  </a:ext>
                </a:extLst>
              </a:tr>
              <a:tr h="255356">
                <a:tc>
                  <a:txBody>
                    <a:bodyPr/>
                    <a:lstStyle/>
                    <a:p>
                      <a:r>
                        <a:rPr lang="en-US" sz="1500" dirty="0">
                          <a:latin typeface="+mn-lt"/>
                        </a:rPr>
                        <a:t>4</a:t>
                      </a:r>
                    </a:p>
                  </a:txBody>
                  <a:tcPr/>
                </a:tc>
                <a:tc>
                  <a:txBody>
                    <a:bodyPr/>
                    <a:lstStyle/>
                    <a:p>
                      <a:r>
                        <a:rPr lang="en-US" sz="1500" dirty="0">
                          <a:latin typeface="+mn-lt"/>
                        </a:rPr>
                        <a:t>JOYAL JIJO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1</a:t>
                      </a:r>
                      <a:r>
                        <a:rPr lang="en-US" sz="1500" baseline="30000" dirty="0">
                          <a:latin typeface="+mn-lt"/>
                        </a:rPr>
                        <a:t>st</a:t>
                      </a:r>
                      <a:r>
                        <a:rPr lang="en-US" sz="1500" dirty="0">
                          <a:latin typeface="+mn-lt"/>
                        </a:rPr>
                        <a:t> Year</a:t>
                      </a:r>
                    </a:p>
                  </a:txBody>
                  <a:tcPr/>
                </a:tc>
                <a:tc>
                  <a:txBody>
                    <a:bodyPr/>
                    <a:lstStyle/>
                    <a:p>
                      <a:r>
                        <a:rPr lang="en-US" sz="1500" dirty="0">
                          <a:latin typeface="+mn-lt"/>
                        </a:rPr>
                        <a:t>Backend Developer</a:t>
                      </a:r>
                    </a:p>
                  </a:txBody>
                  <a:tcPr/>
                </a:tc>
                <a:extLst>
                  <a:ext uri="{0D108BD9-81ED-4DB2-BD59-A6C34878D82A}">
                    <a16:rowId xmlns:a16="http://schemas.microsoft.com/office/drawing/2014/main" val="429007208"/>
                  </a:ext>
                </a:extLst>
              </a:tr>
              <a:tr h="255356">
                <a:tc>
                  <a:txBody>
                    <a:bodyPr/>
                    <a:lstStyle/>
                    <a:p>
                      <a:r>
                        <a:rPr lang="en-US" sz="1500" dirty="0">
                          <a:latin typeface="+mn-lt"/>
                        </a:rPr>
                        <a:t>5</a:t>
                      </a:r>
                    </a:p>
                  </a:txBody>
                  <a:tcPr/>
                </a:tc>
                <a:tc>
                  <a:txBody>
                    <a:bodyPr/>
                    <a:lstStyle/>
                    <a:p>
                      <a:r>
                        <a:rPr lang="en-US" sz="1500" dirty="0">
                          <a:latin typeface="+mn-lt"/>
                        </a:rPr>
                        <a:t>PULKIT GARG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1</a:t>
                      </a:r>
                      <a:r>
                        <a:rPr lang="en-US" sz="1500" baseline="30000" dirty="0">
                          <a:latin typeface="+mn-lt"/>
                        </a:rPr>
                        <a:t>st</a:t>
                      </a:r>
                      <a:r>
                        <a:rPr lang="en-US" sz="1500" dirty="0">
                          <a:latin typeface="+mn-lt"/>
                        </a:rPr>
                        <a:t> Year</a:t>
                      </a:r>
                    </a:p>
                  </a:txBody>
                  <a:tcPr/>
                </a:tc>
                <a:tc>
                  <a:txBody>
                    <a:bodyPr/>
                    <a:lstStyle/>
                    <a:p>
                      <a:r>
                        <a:rPr lang="en-IN" sz="1500" b="0" i="0" kern="1200" dirty="0">
                          <a:solidFill>
                            <a:schemeClr val="dk1"/>
                          </a:solidFill>
                          <a:effectLst/>
                          <a:latin typeface="+mn-lt"/>
                          <a:ea typeface="+mn-ea"/>
                          <a:cs typeface="+mn-cs"/>
                        </a:rPr>
                        <a:t>Artificial intelligence</a:t>
                      </a:r>
                      <a:endParaRPr lang="en-US" sz="1500" b="0" dirty="0">
                        <a:latin typeface="+mn-lt"/>
                      </a:endParaRPr>
                    </a:p>
                  </a:txBody>
                  <a:tcPr/>
                </a:tc>
                <a:extLst>
                  <a:ext uri="{0D108BD9-81ED-4DB2-BD59-A6C34878D82A}">
                    <a16:rowId xmlns:a16="http://schemas.microsoft.com/office/drawing/2014/main" val="1653030234"/>
                  </a:ext>
                </a:extLst>
              </a:tr>
              <a:tr h="255356">
                <a:tc>
                  <a:txBody>
                    <a:bodyPr/>
                    <a:lstStyle/>
                    <a:p>
                      <a:r>
                        <a:rPr lang="en-US" sz="1500" dirty="0">
                          <a:latin typeface="+mn-lt"/>
                        </a:rPr>
                        <a:t>6</a:t>
                      </a:r>
                    </a:p>
                  </a:txBody>
                  <a:tcPr/>
                </a:tc>
                <a:tc>
                  <a:txBody>
                    <a:bodyPr/>
                    <a:lstStyle/>
                    <a:p>
                      <a:r>
                        <a:rPr lang="en-US" sz="1500" dirty="0">
                          <a:latin typeface="+mn-lt"/>
                        </a:rPr>
                        <a:t>VANSH SINGHAL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mn-lt"/>
                        </a:rPr>
                        <a:t>1</a:t>
                      </a:r>
                      <a:r>
                        <a:rPr lang="en-US" sz="1500" baseline="30000" dirty="0">
                          <a:latin typeface="+mn-lt"/>
                        </a:rPr>
                        <a:t>st</a:t>
                      </a:r>
                      <a:r>
                        <a:rPr lang="en-US" sz="1500" dirty="0">
                          <a:latin typeface="+mn-lt"/>
                        </a:rPr>
                        <a:t> Year</a:t>
                      </a:r>
                    </a:p>
                  </a:txBody>
                  <a:tcPr/>
                </a:tc>
                <a:tc>
                  <a:txBody>
                    <a:bodyPr/>
                    <a:lstStyle/>
                    <a:p>
                      <a:r>
                        <a:rPr lang="en-US" sz="1500" dirty="0">
                          <a:latin typeface="+mn-lt"/>
                        </a:rPr>
                        <a:t>Artificial intelligence</a:t>
                      </a:r>
                    </a:p>
                  </a:txBody>
                  <a:tcPr/>
                </a:tc>
                <a:extLst>
                  <a:ext uri="{0D108BD9-81ED-4DB2-BD59-A6C34878D82A}">
                    <a16:rowId xmlns:a16="http://schemas.microsoft.com/office/drawing/2014/main" val="204192424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5039513"/>
              </p:ext>
            </p:extLst>
          </p:nvPr>
        </p:nvGraphicFramePr>
        <p:xfrm>
          <a:off x="221909" y="5288221"/>
          <a:ext cx="11687594" cy="1371600"/>
        </p:xfrm>
        <a:graphic>
          <a:graphicData uri="http://schemas.openxmlformats.org/drawingml/2006/table">
            <a:tbl>
              <a:tblPr firstRow="1" bandRow="1">
                <a:tableStyleId>{5C22544A-7EE6-4342-B048-85BDC9FD1C3A}</a:tableStyleId>
              </a:tblPr>
              <a:tblGrid>
                <a:gridCol w="1102838">
                  <a:extLst>
                    <a:ext uri="{9D8B030D-6E8A-4147-A177-3AD203B41FA5}">
                      <a16:colId xmlns:a16="http://schemas.microsoft.com/office/drawing/2014/main" val="2824836338"/>
                    </a:ext>
                  </a:extLst>
                </a:gridCol>
                <a:gridCol w="3582719">
                  <a:extLst>
                    <a:ext uri="{9D8B030D-6E8A-4147-A177-3AD203B41FA5}">
                      <a16:colId xmlns:a16="http://schemas.microsoft.com/office/drawing/2014/main" val="648567316"/>
                    </a:ext>
                  </a:extLst>
                </a:gridCol>
                <a:gridCol w="2326999">
                  <a:extLst>
                    <a:ext uri="{9D8B030D-6E8A-4147-A177-3AD203B41FA5}">
                      <a16:colId xmlns:a16="http://schemas.microsoft.com/office/drawing/2014/main" val="414414887"/>
                    </a:ext>
                  </a:extLst>
                </a:gridCol>
                <a:gridCol w="2337519">
                  <a:extLst>
                    <a:ext uri="{9D8B030D-6E8A-4147-A177-3AD203B41FA5}">
                      <a16:colId xmlns:a16="http://schemas.microsoft.com/office/drawing/2014/main" val="3526582794"/>
                    </a:ext>
                  </a:extLst>
                </a:gridCol>
                <a:gridCol w="2337519">
                  <a:extLst>
                    <a:ext uri="{9D8B030D-6E8A-4147-A177-3AD203B41FA5}">
                      <a16:colId xmlns:a16="http://schemas.microsoft.com/office/drawing/2014/main" val="79086586"/>
                    </a:ext>
                  </a:extLst>
                </a:gridCol>
              </a:tblGrid>
              <a:tr h="322093">
                <a:tc>
                  <a:txBody>
                    <a:bodyPr/>
                    <a:lstStyle/>
                    <a:p>
                      <a:r>
                        <a:rPr lang="en-US" dirty="0"/>
                        <a:t>Sr. No.</a:t>
                      </a:r>
                    </a:p>
                  </a:txBody>
                  <a:tcPr/>
                </a:tc>
                <a:tc>
                  <a:txBody>
                    <a:bodyPr/>
                    <a:lstStyle/>
                    <a:p>
                      <a:r>
                        <a:rPr lang="en-US" dirty="0"/>
                        <a:t>Name of Mentor </a:t>
                      </a:r>
                    </a:p>
                  </a:txBody>
                  <a:tcPr/>
                </a:tc>
                <a:tc>
                  <a:txBody>
                    <a:bodyPr/>
                    <a:lstStyle/>
                    <a:p>
                      <a:r>
                        <a:rPr lang="en-US" sz="1800" dirty="0"/>
                        <a:t>Department</a:t>
                      </a:r>
                      <a:endParaRPr lang="en-US" sz="1600" dirty="0"/>
                    </a:p>
                  </a:txBody>
                  <a:tcPr/>
                </a:tc>
                <a:tc>
                  <a:txBody>
                    <a:bodyPr/>
                    <a:lstStyle/>
                    <a:p>
                      <a:endParaRPr lang="en-US" dirty="0"/>
                    </a:p>
                  </a:txBody>
                  <a:tcPr/>
                </a:tc>
                <a:tc>
                  <a:txBody>
                    <a:bodyPr/>
                    <a:lstStyle/>
                    <a:p>
                      <a:endParaRPr lang="en-US" sz="1600" dirty="0"/>
                    </a:p>
                  </a:txBody>
                  <a:tcPr/>
                </a:tc>
                <a:extLst>
                  <a:ext uri="{0D108BD9-81ED-4DB2-BD59-A6C34878D82A}">
                    <a16:rowId xmlns:a16="http://schemas.microsoft.com/office/drawing/2014/main" val="2093876814"/>
                  </a:ext>
                </a:extLst>
              </a:tr>
              <a:tr h="555942">
                <a:tc>
                  <a:txBody>
                    <a:bodyPr/>
                    <a:lstStyle/>
                    <a:p>
                      <a:r>
                        <a:rPr lang="en-US" dirty="0"/>
                        <a:t>1</a:t>
                      </a:r>
                    </a:p>
                  </a:txBody>
                  <a:tcPr/>
                </a:tc>
                <a:tc>
                  <a:txBody>
                    <a:bodyPr/>
                    <a:lstStyle/>
                    <a:p>
                      <a:r>
                        <a:rPr lang="en-US" dirty="0"/>
                        <a:t>Ms. Tejna Khosla</a:t>
                      </a:r>
                    </a:p>
                  </a:txBody>
                  <a:tcPr/>
                </a:tc>
                <a:tc>
                  <a:txBody>
                    <a:bodyPr/>
                    <a:lstStyle/>
                    <a:p>
                      <a:r>
                        <a:rPr lang="en-US" b="0" dirty="0"/>
                        <a:t>Assistant Professor IT </a:t>
                      </a:r>
                    </a:p>
                    <a:p>
                      <a:endParaRPr lang="en-US" b="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475727"/>
                  </a:ext>
                </a:extLst>
              </a:tr>
              <a:tr h="3220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31725522"/>
                  </a:ext>
                </a:extLst>
              </a:tr>
            </a:tbl>
          </a:graphicData>
        </a:graphic>
      </p:graphicFrame>
      <p:sp>
        <p:nvSpPr>
          <p:cNvPr id="7" name="Google Shape;237;p4"/>
          <p:cNvSpPr txBox="1">
            <a:spLocks/>
          </p:cNvSpPr>
          <p:nvPr/>
        </p:nvSpPr>
        <p:spPr>
          <a:xfrm>
            <a:off x="2787246" y="4597807"/>
            <a:ext cx="6617507" cy="610863"/>
          </a:xfrm>
          <a:prstGeom prst="rect">
            <a:avLst/>
          </a:prstGeom>
          <a:noFill/>
          <a:ln>
            <a:noFill/>
          </a:ln>
        </p:spPr>
        <p:txBody>
          <a:bodyPr spcFirstLastPara="1" vert="horz" wrap="square" lIns="0" tIns="0" rIns="0" bIns="0" rtlCol="0" anchor="b" anchorCtr="0">
            <a:normAutofit/>
          </a:bodyPr>
          <a:lstStyle>
            <a:lvl1pPr lvl="0" algn="l" defTabSz="914400" rtl="0" eaLnBrk="1" latinLnBrk="0" hangingPunct="1">
              <a:lnSpc>
                <a:spcPct val="90000"/>
              </a:lnSpc>
              <a:spcBef>
                <a:spcPts val="0"/>
              </a:spcBef>
              <a:spcAft>
                <a:spcPts val="0"/>
              </a:spcAft>
              <a:buClr>
                <a:schemeClr val="dk1"/>
              </a:buClr>
              <a:buSzPts val="4400"/>
              <a:buFont typeface="Franklin Gothic"/>
              <a:buNone/>
              <a:defRPr sz="4400" b="1" i="0" kern="1200">
                <a:solidFill>
                  <a:schemeClr val="tx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buSzPct val="100000"/>
            </a:pPr>
            <a:r>
              <a:rPr lang="en-US" sz="3600" u="sng" cap="all" dirty="0">
                <a:latin typeface="Georgia" panose="02040502050405020303" pitchFamily="18" charset="0"/>
              </a:rPr>
              <a:t>Team Mentor Details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9D345D-80B5-D46C-F3F4-3594B2E6AE1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5</a:t>
            </a:fld>
            <a:endParaRPr lang="en-US" dirty="0"/>
          </a:p>
        </p:txBody>
      </p:sp>
      <p:sp>
        <p:nvSpPr>
          <p:cNvPr id="7" name="TextBox 6">
            <a:extLst>
              <a:ext uri="{FF2B5EF4-FFF2-40B4-BE49-F238E27FC236}">
                <a16:creationId xmlns:a16="http://schemas.microsoft.com/office/drawing/2014/main" id="{A9D5C0F3-2013-5109-2ED7-9D7BE606FF7B}"/>
              </a:ext>
            </a:extLst>
          </p:cNvPr>
          <p:cNvSpPr txBox="1"/>
          <p:nvPr/>
        </p:nvSpPr>
        <p:spPr>
          <a:xfrm>
            <a:off x="1818640" y="1432560"/>
            <a:ext cx="8564880" cy="3631763"/>
          </a:xfrm>
          <a:prstGeom prst="rect">
            <a:avLst/>
          </a:prstGeom>
          <a:noFill/>
        </p:spPr>
        <p:txBody>
          <a:bodyPr wrap="square" rtlCol="0">
            <a:spAutoFit/>
          </a:bodyPr>
          <a:lstStyle/>
          <a:p>
            <a:pPr algn="ctr"/>
            <a:r>
              <a:rPr lang="en-IN" sz="11500" dirty="0">
                <a:solidFill>
                  <a:schemeClr val="bg2">
                    <a:lumMod val="10000"/>
                  </a:schemeClr>
                </a:solidFill>
              </a:rPr>
              <a:t>THANKING </a:t>
            </a:r>
          </a:p>
          <a:p>
            <a:pPr algn="ctr"/>
            <a:r>
              <a:rPr lang="en-IN" sz="11500" dirty="0">
                <a:solidFill>
                  <a:schemeClr val="bg2">
                    <a:lumMod val="10000"/>
                  </a:schemeClr>
                </a:solidFill>
              </a:rPr>
              <a:t>YOU</a:t>
            </a:r>
          </a:p>
        </p:txBody>
      </p:sp>
    </p:spTree>
    <p:extLst>
      <p:ext uri="{BB962C8B-B14F-4D97-AF65-F5344CB8AC3E}">
        <p14:creationId xmlns:p14="http://schemas.microsoft.com/office/powerpoint/2010/main" val="3784885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5D70F3C202DC40AC78A9D22112BB2F" ma:contentTypeVersion="2" ma:contentTypeDescription="Create a new document." ma:contentTypeScope="" ma:versionID="d992bf40347487d1f3f3c6176b7f629c">
  <xsd:schema xmlns:xsd="http://www.w3.org/2001/XMLSchema" xmlns:xs="http://www.w3.org/2001/XMLSchema" xmlns:p="http://schemas.microsoft.com/office/2006/metadata/properties" xmlns:ns3="eb9b8c90-d88d-407c-9fb6-5586b6b41ff4" targetNamespace="http://schemas.microsoft.com/office/2006/metadata/properties" ma:root="true" ma:fieldsID="eed47cf6781a9f2f8d80d491d7909ec0" ns3:_="">
    <xsd:import namespace="eb9b8c90-d88d-407c-9fb6-5586b6b41ff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9b8c90-d88d-407c-9fb6-5586b6b41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49041F-BEAF-42B4-A969-1F16CC5AC918}">
  <ds:schemaRefs>
    <ds:schemaRef ds:uri="http://schemas.microsoft.com/sharepoint/v3/contenttype/forms"/>
  </ds:schemaRefs>
</ds:datastoreItem>
</file>

<file path=customXml/itemProps2.xml><?xml version="1.0" encoding="utf-8"?>
<ds:datastoreItem xmlns:ds="http://schemas.openxmlformats.org/officeDocument/2006/customXml" ds:itemID="{F28F6B9F-4951-41FA-A27E-BA088F6210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9b8c90-d88d-407c-9fb6-5586b6b41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D00B2-94C9-40C4-B9A3-D5558AA14C16}">
  <ds:schemaRefs>
    <ds:schemaRef ds:uri="eb9b8c90-d88d-407c-9fb6-5586b6b41ff4"/>
    <ds:schemaRef ds:uri="http://schemas.microsoft.com/office/infopath/2007/PartnerControls"/>
    <ds:schemaRef ds:uri="http://purl.org/dc/dcmitype/"/>
    <ds:schemaRef ds:uri="http://purl.org/dc/term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Circuit</Template>
  <TotalTime>942</TotalTime>
  <Words>593</Words>
  <Application>Microsoft Office PowerPoint</Application>
  <PresentationFormat>Widescreen</PresentationFormat>
  <Paragraphs>90</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Franklin Gothic</vt:lpstr>
      <vt:lpstr>Arial</vt:lpstr>
      <vt:lpstr>Georgia</vt:lpstr>
      <vt:lpstr>Calibri</vt:lpstr>
      <vt:lpstr>Tw Cen MT</vt:lpstr>
      <vt:lpstr>Wingdings</vt:lpstr>
      <vt:lpstr>Libre Franklin</vt:lpstr>
      <vt:lpstr>Cambria</vt:lpstr>
      <vt:lpstr>Circuit</vt:lpstr>
      <vt:lpstr>G20-MAIT INTRA-COLLEGE HACKATHON 28-29, MARCH 2023</vt:lpstr>
      <vt:lpstr>Idea/Approach Details</vt:lpstr>
      <vt:lpstr>    Idea/Approach Details</vt:lpstr>
      <vt:lpstr>Team Member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Akshit Sharma</cp:lastModifiedBy>
  <cp:revision>24</cp:revision>
  <dcterms:created xsi:type="dcterms:W3CDTF">2022-02-11T07:14:46Z</dcterms:created>
  <dcterms:modified xsi:type="dcterms:W3CDTF">2023-03-28T11:55:51Z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0x010100045D70F3C202DC40AC78A9D22112BB2F</vt:lpwstr>
  </property>
</Properties>
</file>